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2"/>
  </p:notesMasterIdLst>
  <p:handoutMasterIdLst>
    <p:handoutMasterId r:id="rId33"/>
  </p:handoutMasterIdLst>
  <p:sldIdLst>
    <p:sldId id="318" r:id="rId2"/>
    <p:sldId id="339" r:id="rId3"/>
    <p:sldId id="340" r:id="rId4"/>
    <p:sldId id="341" r:id="rId5"/>
    <p:sldId id="329" r:id="rId6"/>
    <p:sldId id="342" r:id="rId7"/>
    <p:sldId id="343" r:id="rId8"/>
    <p:sldId id="344" r:id="rId9"/>
    <p:sldId id="345" r:id="rId10"/>
    <p:sldId id="347" r:id="rId11"/>
    <p:sldId id="348" r:id="rId12"/>
    <p:sldId id="349" r:id="rId13"/>
    <p:sldId id="350" r:id="rId14"/>
    <p:sldId id="351" r:id="rId15"/>
    <p:sldId id="353" r:id="rId16"/>
    <p:sldId id="354" r:id="rId17"/>
    <p:sldId id="356" r:id="rId18"/>
    <p:sldId id="355" r:id="rId19"/>
    <p:sldId id="357" r:id="rId20"/>
    <p:sldId id="358" r:id="rId21"/>
    <p:sldId id="359" r:id="rId22"/>
    <p:sldId id="360" r:id="rId23"/>
    <p:sldId id="361" r:id="rId24"/>
    <p:sldId id="368" r:id="rId25"/>
    <p:sldId id="369" r:id="rId26"/>
    <p:sldId id="373" r:id="rId27"/>
    <p:sldId id="372" r:id="rId28"/>
    <p:sldId id="374" r:id="rId29"/>
    <p:sldId id="375" r:id="rId30"/>
    <p:sldId id="376" r:id="rId31"/>
  </p:sldIdLst>
  <p:sldSz cx="12188825" cy="6858000"/>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76" autoAdjust="0"/>
    <p:restoredTop sz="94629" autoAdjust="0"/>
  </p:normalViewPr>
  <p:slideViewPr>
    <p:cSldViewPr showGuides="1">
      <p:cViewPr varScale="1">
        <p:scale>
          <a:sx n="78" d="100"/>
          <a:sy n="78" d="100"/>
        </p:scale>
        <p:origin x="1080" y="58"/>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10/16/2024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10/16/2024</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we are reviewing some terms from prior chapters:</a:t>
            </a:r>
          </a:p>
          <a:p>
            <a:r>
              <a:rPr lang="en-US" b="1" dirty="0"/>
              <a:t>Cost objects are anything for which a cost measurement is desired</a:t>
            </a:r>
          </a:p>
          <a:p>
            <a:r>
              <a:rPr lang="en-US" b="1" dirty="0"/>
              <a:t>Direct costs of a cost object are costs that can be traced to that cost object in an economically feasible way</a:t>
            </a:r>
          </a:p>
          <a:p>
            <a:r>
              <a:rPr lang="en-US" b="1"/>
              <a:t>Indirect costs of a cost object are costs that cannot be traced in an economically feasible way</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3878710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Here, we have some additional terminology:</a:t>
            </a:r>
          </a:p>
          <a:p>
            <a:pPr eaLnBrk="1" hangingPunct="1">
              <a:spcBef>
                <a:spcPct val="0"/>
              </a:spcBef>
            </a:pPr>
            <a:r>
              <a:rPr lang="en-US" altLang="en-US" dirty="0"/>
              <a:t>A cost pool is a grouping of</a:t>
            </a:r>
            <a:r>
              <a:rPr lang="en-US" altLang="en-US" baseline="0" dirty="0"/>
              <a:t> individual indirect cost items and a cost allocation base is a method by which we can link a cost pool to a cost object.  In other words, how much of which cost will be included with cost object A vs. cost object B.</a:t>
            </a: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3194618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cost accounting, we study two different types of costing</a:t>
            </a:r>
            <a:r>
              <a:rPr lang="en-US" baseline="0" dirty="0"/>
              <a:t> systems:  job costing and process costing.</a:t>
            </a:r>
          </a:p>
          <a:p>
            <a:r>
              <a:rPr lang="en-US" b="1" dirty="0"/>
              <a:t>In a JOB COSTING SYSTEM, the cost object is a unit or multiple units of a distinct product or service which we call a job.  Each job generally uses different amounts of resources.</a:t>
            </a:r>
          </a:p>
          <a:p>
            <a:r>
              <a:rPr lang="en-US" b="1" dirty="0"/>
              <a:t>In a PROCESS COSTING SYSTEM, the cost object is masses of identical or similar units of a product or service.  In this type of system, we divide the total cost of producing an identical or similar product or service by the total number of units produced to obtain a per-unit cost.</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37862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 must be taken to properly</a:t>
            </a:r>
            <a:r>
              <a:rPr lang="en-US" baseline="0" dirty="0"/>
              <a:t> distinguish between the allocation process for actual costing and normal costing.</a:t>
            </a:r>
          </a:p>
          <a:p>
            <a:endParaRPr lang="en-US" dirty="0"/>
          </a:p>
          <a:p>
            <a:r>
              <a:rPr lang="en-US" b="1" dirty="0"/>
              <a:t>ACTUAL COSTING – allocates indirect costs based on the </a:t>
            </a:r>
            <a:r>
              <a:rPr lang="en-US" b="1" u="sng" dirty="0"/>
              <a:t>actual</a:t>
            </a:r>
            <a:r>
              <a:rPr lang="en-US" b="1" dirty="0"/>
              <a:t> indirect cost rates times the actual quantities of the cost allocation base.</a:t>
            </a:r>
          </a:p>
          <a:p>
            <a:r>
              <a:rPr lang="en-US" b="1" dirty="0"/>
              <a:t>NORMAL COSTING – allocates indirect costs based on the </a:t>
            </a:r>
            <a:r>
              <a:rPr lang="en-US" b="1" u="sng" dirty="0"/>
              <a:t>budgeted</a:t>
            </a:r>
            <a:r>
              <a:rPr lang="en-US" b="1" dirty="0"/>
              <a:t> indirect cost rates times the actual quantities of the cost allocation base.</a:t>
            </a:r>
          </a:p>
          <a:p>
            <a:endParaRPr lang="en-US" dirty="0"/>
          </a:p>
          <a:p>
            <a:r>
              <a:rPr lang="en-US" dirty="0"/>
              <a:t>Note that the only difference here is whether we use ACTUAL or BUDGETED indirect cost</a:t>
            </a:r>
            <a:r>
              <a:rPr lang="en-US" baseline="0" dirty="0"/>
              <a:t> rates.  In the next slide, we will look at the formulas we use to determine actual indirect cost rates and budgeted indirect costs rates.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218281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Recall that two different overhead accounts are used in our journal entries for overhead related transactions.  We use Manufacturing Overhead Control for the actual overhead costs incurred and Manufacturing Overhead Allocated for the estimated overhead applied to production through the work-in-process account.</a:t>
            </a:r>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55430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Under normal costing, a company’s actual overhead costs incurred each month are not likely to equal its budgeted overhead costs allocated each month.</a:t>
            </a:r>
          </a:p>
          <a:p>
            <a:r>
              <a:rPr lang="en-US" baseline="0" dirty="0"/>
              <a:t>The difference is identified as over- or under-allocated overhead.</a:t>
            </a:r>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2661380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Under-allocated indirect costs occur when the allocated amount of indirect costs in an accounting period is less than the actual (incurred) amount.  Over-allocated indirect costs occur when the allocated amount of indirect costs in an accounting period is greater than the actual (incurred) amount.</a:t>
            </a:r>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2069163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6994" y="758952"/>
            <a:ext cx="10055781" cy="3566160"/>
          </a:xfrm>
        </p:spPr>
        <p:txBody>
          <a:bodyPr anchor="b">
            <a:normAutofit/>
          </a:bodyPr>
          <a:lstStyle>
            <a:lvl1pPr algn="l">
              <a:lnSpc>
                <a:spcPct val="85000"/>
              </a:lnSpc>
              <a:defRPr sz="7998"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099764" y="4455620"/>
            <a:ext cx="10055781" cy="1143000"/>
          </a:xfrm>
        </p:spPr>
        <p:txBody>
          <a:bodyPr lIns="91440" rIns="91440">
            <a:normAutofit/>
          </a:bodyPr>
          <a:lstStyle>
            <a:lvl1pPr marL="0" indent="0" algn="l">
              <a:buNone/>
              <a:defRPr sz="2399" cap="all" spc="200" baseline="0">
                <a:solidFill>
                  <a:schemeClr val="tx2"/>
                </a:solidFill>
                <a:latin typeface="+mj-lt"/>
              </a:defRPr>
            </a:lvl1pPr>
            <a:lvl2pPr marL="457063" indent="0" algn="ctr">
              <a:buNone/>
              <a:defRPr sz="23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10/16/2024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DF8CF00-BB0D-E70C-E453-03629D5B9DA1}"/>
              </a:ext>
            </a:extLst>
          </p:cNvPr>
          <p:cNvGrpSpPr/>
          <p:nvPr userDrawn="1"/>
        </p:nvGrpSpPr>
        <p:grpSpPr>
          <a:xfrm>
            <a:off x="7923213" y="0"/>
            <a:ext cx="4265612" cy="6858000"/>
            <a:chOff x="7923213" y="0"/>
            <a:chExt cx="4265612" cy="6858000"/>
          </a:xfrm>
        </p:grpSpPr>
        <p:pic>
          <p:nvPicPr>
            <p:cNvPr id="11" name="Picture 10">
              <a:extLst>
                <a:ext uri="{FF2B5EF4-FFF2-40B4-BE49-F238E27FC236}">
                  <a16:creationId xmlns:a16="http://schemas.microsoft.com/office/drawing/2014/main" id="{9714EE31-B88C-4B24-3758-6E713C24FD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2" name="Rectangle 11">
              <a:extLst>
                <a:ext uri="{FF2B5EF4-FFF2-40B4-BE49-F238E27FC236}">
                  <a16:creationId xmlns:a16="http://schemas.microsoft.com/office/drawing/2014/main" id="{270F1916-12A9-0709-4038-E41148AFCF84}"/>
                </a:ext>
              </a:extLst>
            </p:cNvPr>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365704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10/16/2024</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276236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2628" y="414779"/>
            <a:ext cx="262821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2" y="414778"/>
            <a:ext cx="7732286"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10/16/2024</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357626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10/16/2024</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322278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758952"/>
            <a:ext cx="10055781" cy="3566160"/>
          </a:xfrm>
        </p:spPr>
        <p:txBody>
          <a:bodyPr anchor="b" anchorCtr="0">
            <a:normAutofit/>
          </a:bodyPr>
          <a:lstStyle>
            <a:lvl1pPr>
              <a:lnSpc>
                <a:spcPct val="85000"/>
              </a:lnSpc>
              <a:defRPr sz="7998"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6994" y="4453128"/>
            <a:ext cx="10055781" cy="1143000"/>
          </a:xfrm>
        </p:spPr>
        <p:txBody>
          <a:bodyPr lIns="91440" rIns="91440" anchor="t" anchorCtr="0">
            <a:normAutofit/>
          </a:bodyPr>
          <a:lstStyle>
            <a:lvl1pPr marL="0" indent="0">
              <a:buNone/>
              <a:defRPr sz="2399" cap="all" spc="200" baseline="0">
                <a:solidFill>
                  <a:schemeClr val="tx2"/>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10/16/2024</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D39C10DC-6A73-4528-37C2-BB9DBC6A112E}"/>
              </a:ext>
            </a:extLst>
          </p:cNvPr>
          <p:cNvGrpSpPr/>
          <p:nvPr userDrawn="1"/>
        </p:nvGrpSpPr>
        <p:grpSpPr>
          <a:xfrm>
            <a:off x="11123611" y="0"/>
            <a:ext cx="1065214" cy="6868886"/>
            <a:chOff x="11123611" y="0"/>
            <a:chExt cx="1065214" cy="6868886"/>
          </a:xfrm>
        </p:grpSpPr>
        <p:pic>
          <p:nvPicPr>
            <p:cNvPr id="11" name="Picture 10">
              <a:extLst>
                <a:ext uri="{FF2B5EF4-FFF2-40B4-BE49-F238E27FC236}">
                  <a16:creationId xmlns:a16="http://schemas.microsoft.com/office/drawing/2014/main" id="{9F6736C2-E30F-E107-6C6B-79E31C6EC2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a:extLst>
                <a:ext uri="{FF2B5EF4-FFF2-40B4-BE49-F238E27FC236}">
                  <a16:creationId xmlns:a16="http://schemas.microsoft.com/office/drawing/2014/main" id="{EF6200B3-0360-0769-F456-1B1A62E5E1E6}"/>
                </a:ext>
              </a:extLst>
            </p:cNvPr>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22432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6994" y="286604"/>
            <a:ext cx="10055781"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6993" y="1845734"/>
            <a:ext cx="4936474"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6301" y="1845735"/>
            <a:ext cx="4936474"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10/16/2024</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143433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6994" y="286604"/>
            <a:ext cx="10055781"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6994"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096994" y="2582334"/>
            <a:ext cx="4936474"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6301"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6301" y="2582334"/>
            <a:ext cx="4936474"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10/16/2024</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45794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F41C87-7AD9-4845-A077-840E4A0F3F06}" type="datetimeFigureOut">
              <a:rPr lang="en-US" smtClean="0"/>
              <a:t>10/16/2024</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19091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3F41C87-7AD9-4845-A077-840E4A0F3F06}" type="datetimeFigureOut">
              <a:rPr lang="en-US" smtClean="0"/>
              <a:t>10/16/2024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Add a footer</a:t>
            </a:r>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293547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40497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39019"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1" y="594359"/>
            <a:ext cx="3199567" cy="2286000"/>
          </a:xfrm>
        </p:spPr>
        <p:txBody>
          <a:bodyPr anchor="b">
            <a:normAutofit/>
          </a:bodyPr>
          <a:lstStyle>
            <a:lvl1pPr>
              <a:defRPr sz="3599"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799350" y="731520"/>
            <a:ext cx="6490549"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081" y="2926080"/>
            <a:ext cx="3199567" cy="3379124"/>
          </a:xfrm>
        </p:spPr>
        <p:txBody>
          <a:bodyPr lIns="91440" rIns="91440">
            <a:normAutofit/>
          </a:bodyPr>
          <a:lstStyle>
            <a:lvl1pPr marL="0" indent="0">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391" y="6459786"/>
            <a:ext cx="2617828" cy="365125"/>
          </a:xfrm>
        </p:spPr>
        <p:txBody>
          <a:bodyPr/>
          <a:lstStyle>
            <a:lvl1pPr algn="l">
              <a:defRPr/>
            </a:lvl1pPr>
          </a:lstStyle>
          <a:p>
            <a:fld id="{03F41C87-7AD9-4845-A077-840E4A0F3F06}" type="datetimeFigureOut">
              <a:rPr lang="en-US" smtClean="0"/>
              <a:t>10/16/2024</a:t>
            </a:fld>
            <a:endParaRPr lang="en-US"/>
          </a:p>
        </p:txBody>
      </p:sp>
      <p:sp>
        <p:nvSpPr>
          <p:cNvPr id="6" name="Footer Placeholder 5"/>
          <p:cNvSpPr>
            <a:spLocks noGrp="1"/>
          </p:cNvSpPr>
          <p:nvPr>
            <p:ph type="ftr" sz="quarter" idx="11"/>
          </p:nvPr>
        </p:nvSpPr>
        <p:spPr>
          <a:xfrm>
            <a:off x="4799350" y="6459786"/>
            <a:ext cx="4646990" cy="365125"/>
          </a:xfrm>
        </p:spPr>
        <p:txBody>
          <a:bodyPr/>
          <a:lstStyle>
            <a:lvl1pPr algn="l">
              <a:defRPr>
                <a:solidFill>
                  <a:schemeClr val="tx2"/>
                </a:solidFill>
              </a:defRPr>
            </a:lvl1pPr>
          </a:lstStyle>
          <a:p>
            <a:r>
              <a:rPr lang="en-US"/>
              <a:t>Add a footer</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A013F82-EE5E-44EE-A61D-E31C6657F26F}" type="slidenum">
              <a:rPr lang="en-US" smtClean="0"/>
              <a:t>‹#›</a:t>
            </a:fld>
            <a:endParaRPr lang="en-US"/>
          </a:p>
        </p:txBody>
      </p:sp>
    </p:spTree>
    <p:extLst>
      <p:ext uri="{BB962C8B-B14F-4D97-AF65-F5344CB8AC3E}">
        <p14:creationId xmlns:p14="http://schemas.microsoft.com/office/powerpoint/2010/main" val="385018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565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5074920"/>
            <a:ext cx="10110630" cy="822960"/>
          </a:xfrm>
        </p:spPr>
        <p:txBody>
          <a:bodyPr lIns="91440" tIns="0" rIns="91440" bIns="0" anchor="b">
            <a:noAutofit/>
          </a:bodyPr>
          <a:lstStyle>
            <a:lvl1pPr>
              <a:defRPr sz="3599"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88810" cy="4915076"/>
          </a:xfrm>
          <a:blipFill>
            <a:blip r:embed="rId2"/>
            <a:stretch>
              <a:fillRect/>
            </a:stretch>
          </a:blipFill>
        </p:spPr>
        <p:txBody>
          <a:bodyPr lIns="457200" tIns="457200" anchor="t"/>
          <a:lstStyle>
            <a:lvl1pPr marL="0" indent="0">
              <a:buNone/>
              <a:defRPr sz="3199">
                <a:solidFill>
                  <a:schemeClr val="bg1"/>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1096994" y="5907023"/>
            <a:ext cx="1011063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10/16/2024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97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88826"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94" y="286604"/>
            <a:ext cx="10055781"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6994" y="1845734"/>
            <a:ext cx="1005578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6995" y="6459786"/>
            <a:ext cx="2471627" cy="365125"/>
          </a:xfrm>
          <a:prstGeom prst="rect">
            <a:avLst/>
          </a:prstGeom>
        </p:spPr>
        <p:txBody>
          <a:bodyPr vert="horz" lIns="91440" tIns="45720" rIns="91440" bIns="45720" rtlCol="0" anchor="ctr"/>
          <a:lstStyle>
            <a:lvl1pPr algn="l">
              <a:defRPr sz="900">
                <a:solidFill>
                  <a:srgbClr val="FFFFFF"/>
                </a:solidFill>
              </a:defRPr>
            </a:lvl1pPr>
          </a:lstStyle>
          <a:p>
            <a:fld id="{03F41C87-7AD9-4845-A077-840E4A0F3F06}" type="datetimeFigureOut">
              <a:rPr lang="en-US" smtClean="0"/>
              <a:pPr/>
              <a:t>10/16/2024</a:t>
            </a:fld>
            <a:endParaRPr lang="en-US"/>
          </a:p>
        </p:txBody>
      </p:sp>
      <p:sp>
        <p:nvSpPr>
          <p:cNvPr id="5" name="Footer Placeholder 4"/>
          <p:cNvSpPr>
            <a:spLocks noGrp="1"/>
          </p:cNvSpPr>
          <p:nvPr>
            <p:ph type="ftr" sz="quarter" idx="3"/>
          </p:nvPr>
        </p:nvSpPr>
        <p:spPr>
          <a:xfrm>
            <a:off x="3685225" y="6459786"/>
            <a:ext cx="4821548"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Add a footer</a:t>
            </a:r>
            <a:endParaRPr lang="en-US" dirty="0"/>
          </a:p>
        </p:txBody>
      </p:sp>
      <p:sp>
        <p:nvSpPr>
          <p:cNvPr id="6" name="Slide Number Placeholder 5"/>
          <p:cNvSpPr>
            <a:spLocks noGrp="1"/>
          </p:cNvSpPr>
          <p:nvPr>
            <p:ph type="sldNum" sz="quarter" idx="4"/>
          </p:nvPr>
        </p:nvSpPr>
        <p:spPr>
          <a:xfrm>
            <a:off x="9897880" y="6459786"/>
            <a:ext cx="1311683" cy="365125"/>
          </a:xfrm>
          <a:prstGeom prst="rect">
            <a:avLst/>
          </a:prstGeom>
        </p:spPr>
        <p:txBody>
          <a:bodyPr vert="horz" lIns="91440" tIns="45720" rIns="91440" bIns="45720" rtlCol="0" anchor="ctr"/>
          <a:lstStyle>
            <a:lvl1pPr algn="r">
              <a:defRPr sz="1050">
                <a:solidFill>
                  <a:srgbClr val="FFFFFF"/>
                </a:solidFill>
              </a:defRPr>
            </a:lvl1pPr>
          </a:lstStyle>
          <a:p>
            <a:fld id="{2A013F82-EE5E-44EE-A61D-E31C6657F26F}" type="slidenum">
              <a:rPr lang="en-US" smtClean="0"/>
              <a:pPr/>
              <a:t>‹#›</a:t>
            </a:fld>
            <a:endParaRPr lang="en-US"/>
          </a:p>
        </p:txBody>
      </p:sp>
      <p:cxnSp>
        <p:nvCxnSpPr>
          <p:cNvPr id="10" name="Straight Connector 9"/>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56031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p:titleStyle>
    <p:body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4</a:t>
            </a:r>
          </a:p>
        </p:txBody>
      </p:sp>
      <p:sp>
        <p:nvSpPr>
          <p:cNvPr id="3" name="Subtitle 2"/>
          <p:cNvSpPr>
            <a:spLocks noGrp="1"/>
          </p:cNvSpPr>
          <p:nvPr>
            <p:ph type="subTitle" idx="1"/>
          </p:nvPr>
        </p:nvSpPr>
        <p:spPr/>
        <p:txBody>
          <a:bodyPr/>
          <a:lstStyle/>
          <a:p>
            <a:r>
              <a:rPr lang="en-US" dirty="0"/>
              <a:t>JOB COSTING</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JOURNAL ENTRIES</a:t>
            </a:r>
          </a:p>
        </p:txBody>
      </p:sp>
      <p:sp>
        <p:nvSpPr>
          <p:cNvPr id="14" name="Content Placeholder 13"/>
          <p:cNvSpPr>
            <a:spLocks noGrp="1"/>
          </p:cNvSpPr>
          <p:nvPr>
            <p:ph idx="1"/>
          </p:nvPr>
        </p:nvSpPr>
        <p:spPr/>
        <p:txBody>
          <a:bodyPr/>
          <a:lstStyle/>
          <a:p>
            <a:pPr marL="0" indent="0">
              <a:buNone/>
            </a:pPr>
            <a:r>
              <a:rPr lang="en-US" b="1" dirty="0"/>
              <a:t>TRANSACTION 4</a:t>
            </a:r>
            <a:r>
              <a:rPr lang="en-US" dirty="0"/>
              <a:t>: Assume that machine depreciation for the period is $26,000. Other manufacturing overhead incurred amounted to $33,100</a:t>
            </a:r>
          </a:p>
          <a:p>
            <a:pPr marL="0" indent="0">
              <a:buNone/>
            </a:pPr>
            <a:r>
              <a:rPr lang="en-US" dirty="0"/>
              <a:t>Dr. MOH       59,100</a:t>
            </a:r>
          </a:p>
          <a:p>
            <a:pPr marL="0" indent="0">
              <a:buNone/>
            </a:pPr>
            <a:r>
              <a:rPr lang="en-US" dirty="0"/>
              <a:t>                        Cr. ACC. DEP                26,000</a:t>
            </a:r>
          </a:p>
          <a:p>
            <a:pPr marL="0" indent="0">
              <a:buNone/>
            </a:pPr>
            <a:r>
              <a:rPr lang="en-US" dirty="0"/>
              <a:t>                             Accounts Payable  33,100 </a:t>
            </a:r>
          </a:p>
        </p:txBody>
      </p:sp>
    </p:spTree>
    <p:extLst>
      <p:ext uri="{BB962C8B-B14F-4D97-AF65-F5344CB8AC3E}">
        <p14:creationId xmlns:p14="http://schemas.microsoft.com/office/powerpoint/2010/main" val="163759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b="1" dirty="0">
                <a:latin typeface="+mj-lt"/>
              </a:rPr>
              <a:t>Allocation of Indirect costs</a:t>
            </a:r>
          </a:p>
        </p:txBody>
      </p:sp>
      <p:sp>
        <p:nvSpPr>
          <p:cNvPr id="3" name="Content Placeholder 1"/>
          <p:cNvSpPr>
            <a:spLocks noGrp="1"/>
          </p:cNvSpPr>
          <p:nvPr>
            <p:ph idx="1"/>
          </p:nvPr>
        </p:nvSpPr>
        <p:spPr>
          <a:xfrm>
            <a:off x="1522413" y="1981200"/>
            <a:ext cx="9829799" cy="4419600"/>
          </a:xfrm>
        </p:spPr>
        <p:txBody>
          <a:bodyPr>
            <a:normAutofit lnSpcReduction="10000"/>
          </a:bodyPr>
          <a:lstStyle/>
          <a:p>
            <a:pPr marL="0" indent="0">
              <a:buNone/>
            </a:pPr>
            <a:r>
              <a:rPr lang="en-US" sz="2800" dirty="0"/>
              <a:t>NORMAL COSTING – allocates indirect costs based on the </a:t>
            </a:r>
            <a:r>
              <a:rPr lang="en-US" sz="2800" u="sng" dirty="0"/>
              <a:t>budgeted</a:t>
            </a:r>
            <a:r>
              <a:rPr lang="en-US" sz="2800" dirty="0"/>
              <a:t> indirect cost rates times the actual quantities of the cost allocation base.</a:t>
            </a:r>
          </a:p>
          <a:p>
            <a:pPr marL="0" indent="0">
              <a:buNone/>
            </a:pPr>
            <a:r>
              <a:rPr lang="en-US" sz="2800" dirty="0"/>
              <a:t>First: </a:t>
            </a:r>
            <a:r>
              <a:rPr lang="en-US" sz="3200" dirty="0"/>
              <a:t>Compute the Rate per Unit of each cost-allocation base used to allocate indirect costs to the job</a:t>
            </a:r>
          </a:p>
          <a:p>
            <a:pPr marL="0" indent="0" algn="ctr">
              <a:buNone/>
            </a:pPr>
            <a:r>
              <a:rPr lang="en-US" sz="2800" b="1" i="1" dirty="0"/>
              <a:t>	Budgeted Manufacturing Overhead Rate = Budgeted 	Manufacturing Overhead Costs / Budgeted Total Quantity          of Cost-Allocation Base</a:t>
            </a:r>
          </a:p>
          <a:p>
            <a:pPr marL="0" indent="0">
              <a:buNone/>
            </a:pPr>
            <a:r>
              <a:rPr lang="en-US" sz="3200" dirty="0"/>
              <a:t>Second: Compute the indirect costs allocated to the job:</a:t>
            </a:r>
          </a:p>
          <a:p>
            <a:pPr marL="0" indent="0">
              <a:buNone/>
            </a:pPr>
            <a:r>
              <a:rPr lang="en-US" sz="2800" b="1" i="1" dirty="0"/>
              <a:t>	Budgeted Allocation Rate x Actual Base Activity For the Job</a:t>
            </a:r>
          </a:p>
          <a:p>
            <a:pPr marL="0" indent="0">
              <a:buNone/>
            </a:pPr>
            <a:endParaRPr lang="en-US" sz="2800" dirty="0"/>
          </a:p>
        </p:txBody>
      </p:sp>
    </p:spTree>
    <p:extLst>
      <p:ext uri="{BB962C8B-B14F-4D97-AF65-F5344CB8AC3E}">
        <p14:creationId xmlns:p14="http://schemas.microsoft.com/office/powerpoint/2010/main" val="2923465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Assume that the manufacturing company budgets $60,000 for total manufacturing overhead costs and 2,400 machine-hours( the allocation base). What is the budgeted indirect-cost rate? </a:t>
            </a:r>
          </a:p>
          <a:p>
            <a:pPr marL="0" indent="0">
              <a:buNone/>
            </a:pPr>
            <a:r>
              <a:rPr lang="en-US" dirty="0"/>
              <a:t>Budgeted manufacturing overhead rate = $60,000</a:t>
            </a:r>
          </a:p>
          <a:p>
            <a:pPr marL="0" indent="0">
              <a:buNone/>
            </a:pPr>
            <a:r>
              <a:rPr lang="en-US" dirty="0"/>
              <a:t>                                                                                2,400 machine h.</a:t>
            </a:r>
          </a:p>
          <a:p>
            <a:pPr marL="0" indent="0">
              <a:buNone/>
            </a:pPr>
            <a:endParaRPr lang="en-US" dirty="0"/>
          </a:p>
          <a:p>
            <a:pPr marL="0" indent="0">
              <a:buNone/>
            </a:pPr>
            <a:r>
              <a:rPr lang="en-US" dirty="0"/>
              <a:t>                                                                              =  $25 / machine hour</a:t>
            </a:r>
          </a:p>
          <a:p>
            <a:pPr marL="0" indent="0">
              <a:buNone/>
            </a:pPr>
            <a:endParaRPr lang="en-US" dirty="0"/>
          </a:p>
          <a:p>
            <a:pPr marL="0" indent="0">
              <a:buNone/>
            </a:pPr>
            <a:endParaRPr lang="en-US" dirty="0"/>
          </a:p>
        </p:txBody>
      </p:sp>
      <p:cxnSp>
        <p:nvCxnSpPr>
          <p:cNvPr id="5" name="Straight Connector 4"/>
          <p:cNvCxnSpPr/>
          <p:nvPr/>
        </p:nvCxnSpPr>
        <p:spPr>
          <a:xfrm flipH="1">
            <a:off x="5370512" y="2971800"/>
            <a:ext cx="1447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053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How much indirect cost should be  allocated to Jobs 650 and 651 assuming they incurred 1,000 and 1980 machine hours respectively?</a:t>
            </a:r>
          </a:p>
          <a:p>
            <a:pPr marL="0" indent="0">
              <a:buNone/>
            </a:pPr>
            <a:r>
              <a:rPr lang="en-US" dirty="0"/>
              <a:t>MOH Allocated to Job 650 = $25/ machine h. x  1,000 machine h.</a:t>
            </a:r>
          </a:p>
          <a:p>
            <a:pPr marL="0" indent="0">
              <a:buNone/>
            </a:pPr>
            <a:r>
              <a:rPr lang="en-US" dirty="0"/>
              <a:t>                                                   = $ 25,000</a:t>
            </a:r>
          </a:p>
          <a:p>
            <a:pPr marL="0" indent="0">
              <a:buNone/>
            </a:pPr>
            <a:r>
              <a:rPr lang="en-US" dirty="0"/>
              <a:t>MOH Allocated to Job 651 = $25/ machine h. x 1980 machine h.</a:t>
            </a:r>
          </a:p>
          <a:p>
            <a:pPr marL="0" indent="0">
              <a:buNone/>
            </a:pPr>
            <a:r>
              <a:rPr lang="en-US" dirty="0"/>
              <a:t>                                                   = $49,500</a:t>
            </a:r>
          </a:p>
          <a:p>
            <a:pPr marL="0" indent="0">
              <a:buNone/>
            </a:pPr>
            <a:r>
              <a:rPr lang="en-US" dirty="0"/>
              <a:t>Total MOH Allocated = $74,500</a:t>
            </a:r>
          </a:p>
        </p:txBody>
      </p:sp>
    </p:spTree>
    <p:extLst>
      <p:ext uri="{BB962C8B-B14F-4D97-AF65-F5344CB8AC3E}">
        <p14:creationId xmlns:p14="http://schemas.microsoft.com/office/powerpoint/2010/main" val="352892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What journal entry should be recorded?</a:t>
            </a:r>
          </a:p>
          <a:p>
            <a:pPr marL="0" indent="0">
              <a:buNone/>
            </a:pPr>
            <a:r>
              <a:rPr lang="en-US" dirty="0"/>
              <a:t>Dr. WIP </a:t>
            </a:r>
            <a:r>
              <a:rPr lang="en-US" dirty="0" err="1"/>
              <a:t>inv</a:t>
            </a:r>
            <a:r>
              <a:rPr lang="en-US" dirty="0"/>
              <a:t>- Jobs 650 &amp; 651  74,500</a:t>
            </a:r>
          </a:p>
          <a:p>
            <a:pPr marL="0" indent="0">
              <a:buNone/>
            </a:pPr>
            <a:r>
              <a:rPr lang="en-US" dirty="0"/>
              <a:t>                                                Cr. MOH Allocated  74,500</a:t>
            </a:r>
          </a:p>
        </p:txBody>
      </p:sp>
    </p:spTree>
    <p:extLst>
      <p:ext uri="{BB962C8B-B14F-4D97-AF65-F5344CB8AC3E}">
        <p14:creationId xmlns:p14="http://schemas.microsoft.com/office/powerpoint/2010/main" val="69136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2208212" y="2366513"/>
            <a:ext cx="5791200"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5027612" y="2406855"/>
            <a:ext cx="0" cy="2241345"/>
          </a:xfrm>
          <a:prstGeom prst="line">
            <a:avLst/>
          </a:prstGeom>
        </p:spPr>
        <p:style>
          <a:lnRef idx="3">
            <a:schemeClr val="dk1"/>
          </a:lnRef>
          <a:fillRef idx="0">
            <a:schemeClr val="dk1"/>
          </a:fillRef>
          <a:effectRef idx="2">
            <a:schemeClr val="dk1"/>
          </a:effectRef>
          <a:fontRef idx="minor">
            <a:schemeClr val="tx1"/>
          </a:fontRef>
        </p:style>
      </p:cxnSp>
      <p:sp>
        <p:nvSpPr>
          <p:cNvPr id="19" name="TextBox 18"/>
          <p:cNvSpPr txBox="1"/>
          <p:nvPr/>
        </p:nvSpPr>
        <p:spPr>
          <a:xfrm flipH="1">
            <a:off x="2360611" y="1905000"/>
            <a:ext cx="4343400" cy="369332"/>
          </a:xfrm>
          <a:prstGeom prst="rect">
            <a:avLst/>
          </a:prstGeom>
          <a:noFill/>
        </p:spPr>
        <p:txBody>
          <a:bodyPr wrap="square" rtlCol="0">
            <a:spAutoFit/>
          </a:bodyPr>
          <a:lstStyle/>
          <a:p>
            <a:r>
              <a:rPr lang="en-US" b="1" dirty="0"/>
              <a:t>                                              WIP</a:t>
            </a:r>
          </a:p>
        </p:txBody>
      </p:sp>
      <p:sp>
        <p:nvSpPr>
          <p:cNvPr id="24" name="TextBox 23"/>
          <p:cNvSpPr txBox="1"/>
          <p:nvPr/>
        </p:nvSpPr>
        <p:spPr>
          <a:xfrm flipH="1">
            <a:off x="1855440" y="2438567"/>
            <a:ext cx="2771117" cy="369332"/>
          </a:xfrm>
          <a:prstGeom prst="rect">
            <a:avLst/>
          </a:prstGeom>
          <a:noFill/>
        </p:spPr>
        <p:txBody>
          <a:bodyPr wrap="square" rtlCol="0">
            <a:spAutoFit/>
          </a:bodyPr>
          <a:lstStyle/>
          <a:p>
            <a:r>
              <a:rPr lang="en-US" dirty="0"/>
              <a:t>       DM               $60,000</a:t>
            </a:r>
          </a:p>
        </p:txBody>
      </p:sp>
      <p:sp>
        <p:nvSpPr>
          <p:cNvPr id="8" name="TextBox 7"/>
          <p:cNvSpPr txBox="1"/>
          <p:nvPr/>
        </p:nvSpPr>
        <p:spPr>
          <a:xfrm>
            <a:off x="1654758" y="2869889"/>
            <a:ext cx="2687054" cy="369332"/>
          </a:xfrm>
          <a:prstGeom prst="rect">
            <a:avLst/>
          </a:prstGeom>
          <a:noFill/>
        </p:spPr>
        <p:txBody>
          <a:bodyPr wrap="square" rtlCol="0">
            <a:spAutoFit/>
          </a:bodyPr>
          <a:lstStyle/>
          <a:p>
            <a:r>
              <a:rPr lang="en-US" dirty="0"/>
              <a:t>            DL                $22,000</a:t>
            </a:r>
          </a:p>
        </p:txBody>
      </p:sp>
      <p:sp>
        <p:nvSpPr>
          <p:cNvPr id="7" name="TextBox 6"/>
          <p:cNvSpPr txBox="1"/>
          <p:nvPr/>
        </p:nvSpPr>
        <p:spPr>
          <a:xfrm>
            <a:off x="1959559" y="3447828"/>
            <a:ext cx="2402306" cy="369332"/>
          </a:xfrm>
          <a:prstGeom prst="rect">
            <a:avLst/>
          </a:prstGeom>
          <a:noFill/>
        </p:spPr>
        <p:txBody>
          <a:bodyPr wrap="square" rtlCol="0">
            <a:spAutoFit/>
          </a:bodyPr>
          <a:lstStyle/>
          <a:p>
            <a:r>
              <a:rPr lang="en-US" dirty="0"/>
              <a:t>MOH ALLOC. $ 74,500</a:t>
            </a:r>
          </a:p>
        </p:txBody>
      </p:sp>
      <p:cxnSp>
        <p:nvCxnSpPr>
          <p:cNvPr id="11" name="Straight Connector 10"/>
          <p:cNvCxnSpPr/>
          <p:nvPr/>
        </p:nvCxnSpPr>
        <p:spPr>
          <a:xfrm flipH="1">
            <a:off x="2095918" y="3962400"/>
            <a:ext cx="2743200"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2589212" y="4089224"/>
            <a:ext cx="2286000" cy="369332"/>
          </a:xfrm>
          <a:prstGeom prst="rect">
            <a:avLst/>
          </a:prstGeom>
          <a:noFill/>
        </p:spPr>
        <p:txBody>
          <a:bodyPr wrap="square" rtlCol="0">
            <a:spAutoFit/>
          </a:bodyPr>
          <a:lstStyle/>
          <a:p>
            <a:r>
              <a:rPr lang="en-US" dirty="0"/>
              <a:t>         </a:t>
            </a:r>
            <a:r>
              <a:rPr lang="en-US" b="1" u="sng" dirty="0"/>
              <a:t>$156,500</a:t>
            </a:r>
          </a:p>
        </p:txBody>
      </p:sp>
    </p:spTree>
    <p:extLst>
      <p:ext uri="{BB962C8B-B14F-4D97-AF65-F5344CB8AC3E}">
        <p14:creationId xmlns:p14="http://schemas.microsoft.com/office/powerpoint/2010/main" val="159726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Assume Job 650 is completed and sold for $150,000 on account, what are the required journal entries?</a:t>
            </a:r>
          </a:p>
          <a:p>
            <a:pPr marL="0" indent="0">
              <a:buNone/>
            </a:pPr>
            <a:r>
              <a:rPr lang="en-US" dirty="0"/>
              <a:t>First : Dr. Finished goods inv. 650    94,000         </a:t>
            </a:r>
          </a:p>
          <a:p>
            <a:pPr marL="0" indent="0">
              <a:buNone/>
            </a:pPr>
            <a:r>
              <a:rPr lang="en-US" dirty="0"/>
              <a:t>                                           Cr. WIP inv. (Job 650 )   94,000</a:t>
            </a:r>
          </a:p>
          <a:p>
            <a:pPr marL="0" indent="0">
              <a:buNone/>
            </a:pPr>
            <a:r>
              <a:rPr lang="en-US" dirty="0"/>
              <a:t>Second: Dr. C.G.S      94,000</a:t>
            </a:r>
          </a:p>
          <a:p>
            <a:pPr marL="0" indent="0">
              <a:buNone/>
            </a:pPr>
            <a:r>
              <a:rPr lang="en-US" dirty="0"/>
              <a:t>                                 Cr. Finished goods inv.    94,000</a:t>
            </a:r>
          </a:p>
          <a:p>
            <a:pPr marL="0" indent="0">
              <a:buNone/>
            </a:pPr>
            <a:r>
              <a:rPr lang="en-US" dirty="0"/>
              <a:t>                 Dr. A/R      $150,000</a:t>
            </a:r>
          </a:p>
          <a:p>
            <a:pPr marL="0" indent="0">
              <a:buNone/>
            </a:pPr>
            <a:r>
              <a:rPr lang="en-US" dirty="0"/>
              <a:t>                                 Cr. Sales $150,000         </a:t>
            </a:r>
          </a:p>
        </p:txBody>
      </p:sp>
    </p:spTree>
    <p:extLst>
      <p:ext uri="{BB962C8B-B14F-4D97-AF65-F5344CB8AC3E}">
        <p14:creationId xmlns:p14="http://schemas.microsoft.com/office/powerpoint/2010/main" val="152337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latin typeface="+mj-lt"/>
              </a:rPr>
              <a:t>Accounting for Overhead </a:t>
            </a:r>
            <a:endParaRPr lang="en-US" sz="2200" dirty="0"/>
          </a:p>
        </p:txBody>
      </p:sp>
      <p:sp>
        <p:nvSpPr>
          <p:cNvPr id="3" name="Content Placeholder 1"/>
          <p:cNvSpPr>
            <a:spLocks noGrp="1"/>
          </p:cNvSpPr>
          <p:nvPr>
            <p:ph idx="1"/>
          </p:nvPr>
        </p:nvSpPr>
        <p:spPr/>
        <p:txBody>
          <a:bodyPr>
            <a:normAutofit/>
          </a:bodyPr>
          <a:lstStyle/>
          <a:p>
            <a:pPr marL="0" indent="0">
              <a:buNone/>
              <a:defRPr/>
            </a:pPr>
            <a:r>
              <a:rPr lang="en-US" altLang="en-US" sz="2800" dirty="0"/>
              <a:t>Recall that two different overhead accounts were used in the preceding journal entries:</a:t>
            </a:r>
          </a:p>
          <a:p>
            <a:pPr marL="521208" lvl="1">
              <a:buFont typeface="Wingdings 2"/>
              <a:buChar char=""/>
              <a:defRPr/>
            </a:pPr>
            <a:r>
              <a:rPr lang="en-US" altLang="en-US" sz="2800" dirty="0">
                <a:solidFill>
                  <a:schemeClr val="tx1">
                    <a:lumMod val="75000"/>
                    <a:lumOff val="25000"/>
                  </a:schemeClr>
                </a:solidFill>
              </a:rPr>
              <a:t>Manufacturing overhead control was debited for the actual overhead costs incurred.</a:t>
            </a:r>
          </a:p>
          <a:p>
            <a:pPr marL="521208" lvl="1">
              <a:buFont typeface="Wingdings 2"/>
              <a:buChar char=""/>
              <a:defRPr/>
            </a:pPr>
            <a:r>
              <a:rPr lang="en-US" altLang="en-US" sz="2800" dirty="0">
                <a:solidFill>
                  <a:schemeClr val="tx1">
                    <a:lumMod val="75000"/>
                    <a:lumOff val="25000"/>
                  </a:schemeClr>
                </a:solidFill>
              </a:rPr>
              <a:t>Manufacturing overhead allocated was credited for estimated (budgeted) overhead applied to production through the work-in-process account.</a:t>
            </a:r>
          </a:p>
        </p:txBody>
      </p:sp>
    </p:spTree>
    <p:extLst>
      <p:ext uri="{BB962C8B-B14F-4D97-AF65-F5344CB8AC3E}">
        <p14:creationId xmlns:p14="http://schemas.microsoft.com/office/powerpoint/2010/main" val="3639429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BACK TO MOH and MOH ALLOCATED </a:t>
            </a:r>
          </a:p>
        </p:txBody>
      </p:sp>
      <p:cxnSp>
        <p:nvCxnSpPr>
          <p:cNvPr id="5" name="Straight Connector 4"/>
          <p:cNvCxnSpPr/>
          <p:nvPr/>
        </p:nvCxnSpPr>
        <p:spPr>
          <a:xfrm>
            <a:off x="1903412" y="3007025"/>
            <a:ext cx="3733800" cy="0"/>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7389812" y="2971800"/>
            <a:ext cx="3733800"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3656012" y="3055908"/>
            <a:ext cx="0" cy="160020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9294812" y="2971800"/>
            <a:ext cx="0" cy="1600200"/>
          </a:xfrm>
          <a:prstGeom prst="line">
            <a:avLst/>
          </a:prstGeom>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7618412" y="2610291"/>
            <a:ext cx="3124200" cy="369332"/>
          </a:xfrm>
          <a:prstGeom prst="rect">
            <a:avLst/>
          </a:prstGeom>
          <a:noFill/>
        </p:spPr>
        <p:txBody>
          <a:bodyPr wrap="square" rtlCol="0">
            <a:spAutoFit/>
          </a:bodyPr>
          <a:lstStyle/>
          <a:p>
            <a:r>
              <a:rPr lang="en-US" dirty="0"/>
              <a:t>              </a:t>
            </a:r>
            <a:r>
              <a:rPr lang="en-US" b="1" dirty="0"/>
              <a:t>MOH ALLOCATED</a:t>
            </a:r>
          </a:p>
        </p:txBody>
      </p:sp>
      <p:sp>
        <p:nvSpPr>
          <p:cNvPr id="11" name="TextBox 10"/>
          <p:cNvSpPr txBox="1"/>
          <p:nvPr/>
        </p:nvSpPr>
        <p:spPr>
          <a:xfrm>
            <a:off x="2132012" y="2588811"/>
            <a:ext cx="3124200" cy="369332"/>
          </a:xfrm>
          <a:prstGeom prst="rect">
            <a:avLst/>
          </a:prstGeom>
          <a:noFill/>
        </p:spPr>
        <p:txBody>
          <a:bodyPr wrap="square" rtlCol="0">
            <a:spAutoFit/>
          </a:bodyPr>
          <a:lstStyle/>
          <a:p>
            <a:r>
              <a:rPr lang="en-US" dirty="0"/>
              <a:t>                      </a:t>
            </a:r>
            <a:r>
              <a:rPr lang="en-US" b="1" dirty="0"/>
              <a:t>MOH</a:t>
            </a:r>
          </a:p>
        </p:txBody>
      </p:sp>
      <p:sp>
        <p:nvSpPr>
          <p:cNvPr id="12" name="TextBox 11"/>
          <p:cNvSpPr txBox="1"/>
          <p:nvPr/>
        </p:nvSpPr>
        <p:spPr>
          <a:xfrm>
            <a:off x="2513012" y="3276600"/>
            <a:ext cx="1600200" cy="369332"/>
          </a:xfrm>
          <a:prstGeom prst="rect">
            <a:avLst/>
          </a:prstGeom>
          <a:noFill/>
        </p:spPr>
        <p:txBody>
          <a:bodyPr wrap="square" rtlCol="0">
            <a:spAutoFit/>
          </a:bodyPr>
          <a:lstStyle/>
          <a:p>
            <a:r>
              <a:rPr lang="en-US" dirty="0"/>
              <a:t>$79,100</a:t>
            </a:r>
          </a:p>
        </p:txBody>
      </p:sp>
      <p:sp>
        <p:nvSpPr>
          <p:cNvPr id="13" name="TextBox 12"/>
          <p:cNvSpPr txBox="1"/>
          <p:nvPr/>
        </p:nvSpPr>
        <p:spPr>
          <a:xfrm>
            <a:off x="9447212" y="3213019"/>
            <a:ext cx="1600200" cy="369332"/>
          </a:xfrm>
          <a:prstGeom prst="rect">
            <a:avLst/>
          </a:prstGeom>
          <a:noFill/>
        </p:spPr>
        <p:txBody>
          <a:bodyPr wrap="square" rtlCol="0">
            <a:spAutoFit/>
          </a:bodyPr>
          <a:lstStyle/>
          <a:p>
            <a:r>
              <a:rPr lang="en-US" dirty="0"/>
              <a:t>$74,500</a:t>
            </a:r>
          </a:p>
        </p:txBody>
      </p:sp>
      <p:pic>
        <p:nvPicPr>
          <p:cNvPr id="14" name="Picture 13" descr="75+ Free Stock Images 3D Human Character Best Collection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0104" y="3942273"/>
            <a:ext cx="2038350" cy="2717800"/>
          </a:xfrm>
          <a:prstGeom prst="rect">
            <a:avLst/>
          </a:prstGeom>
        </p:spPr>
      </p:pic>
      <p:sp>
        <p:nvSpPr>
          <p:cNvPr id="15" name="TextBox 14"/>
          <p:cNvSpPr txBox="1"/>
          <p:nvPr/>
        </p:nvSpPr>
        <p:spPr>
          <a:xfrm>
            <a:off x="2208212" y="4876800"/>
            <a:ext cx="3124200" cy="646331"/>
          </a:xfrm>
          <a:prstGeom prst="rect">
            <a:avLst/>
          </a:prstGeom>
          <a:noFill/>
        </p:spPr>
        <p:txBody>
          <a:bodyPr wrap="square" rtlCol="0">
            <a:spAutoFit/>
          </a:bodyPr>
          <a:lstStyle/>
          <a:p>
            <a:endParaRPr lang="en-US" dirty="0"/>
          </a:p>
          <a:p>
            <a:r>
              <a:rPr lang="en-US" b="1" dirty="0">
                <a:ln w="22225">
                  <a:solidFill>
                    <a:schemeClr val="accent2"/>
                  </a:solidFill>
                  <a:prstDash val="solid"/>
                </a:ln>
                <a:solidFill>
                  <a:schemeClr val="accent2"/>
                </a:solidFill>
              </a:rPr>
              <a:t>Difference = $4,600</a:t>
            </a:r>
          </a:p>
        </p:txBody>
      </p:sp>
    </p:spTree>
    <p:extLst>
      <p:ext uri="{BB962C8B-B14F-4D97-AF65-F5344CB8AC3E}">
        <p14:creationId xmlns:p14="http://schemas.microsoft.com/office/powerpoint/2010/main" val="10564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latin typeface="+mj-lt"/>
              </a:rPr>
              <a:t>Accounting for Overhead </a:t>
            </a:r>
            <a:endParaRPr lang="en-US" sz="2200" dirty="0"/>
          </a:p>
        </p:txBody>
      </p:sp>
      <p:sp>
        <p:nvSpPr>
          <p:cNvPr id="3" name="Content Placeholder1"/>
          <p:cNvSpPr>
            <a:spLocks noGrp="1"/>
          </p:cNvSpPr>
          <p:nvPr>
            <p:ph idx="1"/>
          </p:nvPr>
        </p:nvSpPr>
        <p:spPr/>
        <p:txBody>
          <a:bodyPr>
            <a:normAutofit/>
          </a:bodyPr>
          <a:lstStyle/>
          <a:p>
            <a:pPr marL="0" indent="0">
              <a:buNone/>
              <a:defRPr/>
            </a:pPr>
            <a:r>
              <a:rPr lang="en-US" altLang="en-US" sz="2800" dirty="0"/>
              <a:t>Actual costs will almost never equal budgeted costs.  Accordingly, an imbalance situation exists between the two overhead accounts.</a:t>
            </a:r>
          </a:p>
          <a:p>
            <a:pPr marL="521208" lvl="1">
              <a:buFont typeface="Wingdings 2"/>
              <a:buChar char=""/>
              <a:defRPr/>
            </a:pPr>
            <a:r>
              <a:rPr lang="en-US" altLang="en-US" sz="2800" dirty="0"/>
              <a:t>If Overhead Control &gt; Overhead Allocated, this is called </a:t>
            </a:r>
            <a:r>
              <a:rPr lang="en-US" altLang="en-US" sz="2800" b="1" dirty="0"/>
              <a:t>UNDERALLOCATED</a:t>
            </a:r>
            <a:r>
              <a:rPr lang="en-US" altLang="en-US" sz="2800" dirty="0"/>
              <a:t> overhead</a:t>
            </a:r>
          </a:p>
          <a:p>
            <a:pPr marL="521208" lvl="1">
              <a:buFont typeface="Wingdings 2"/>
              <a:buChar char=""/>
              <a:defRPr/>
            </a:pPr>
            <a:r>
              <a:rPr lang="en-US" altLang="en-US" sz="2800" dirty="0"/>
              <a:t>If Overhead Control &lt; Overhead Allocated, this is called </a:t>
            </a:r>
            <a:r>
              <a:rPr lang="en-US" altLang="en-US" sz="2800" b="1" dirty="0"/>
              <a:t>OVERALLOCATED</a:t>
            </a:r>
            <a:r>
              <a:rPr lang="en-US" altLang="en-US" sz="2800" dirty="0"/>
              <a:t> overhead.</a:t>
            </a:r>
          </a:p>
        </p:txBody>
      </p:sp>
    </p:spTree>
    <p:extLst>
      <p:ext uri="{BB962C8B-B14F-4D97-AF65-F5344CB8AC3E}">
        <p14:creationId xmlns:p14="http://schemas.microsoft.com/office/powerpoint/2010/main" val="1873133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latin typeface="+mj-lt"/>
              </a:rPr>
              <a:t>Basic Costing Terminology</a:t>
            </a:r>
            <a:endParaRPr lang="en-US" b="1" dirty="0">
              <a:latin typeface="+mj-lt"/>
            </a:endParaRPr>
          </a:p>
        </p:txBody>
      </p:sp>
      <p:sp>
        <p:nvSpPr>
          <p:cNvPr id="3" name="Content Placeholder"/>
          <p:cNvSpPr>
            <a:spLocks noGrp="1"/>
          </p:cNvSpPr>
          <p:nvPr>
            <p:ph idx="1"/>
          </p:nvPr>
        </p:nvSpPr>
        <p:spPr/>
        <p:txBody>
          <a:bodyPr>
            <a:normAutofit/>
          </a:bodyPr>
          <a:lstStyle/>
          <a:p>
            <a:pPr marL="0" indent="0">
              <a:buNone/>
            </a:pPr>
            <a:r>
              <a:rPr lang="en-US" u="sng" dirty="0"/>
              <a:t>Let’s review several key terms from prior chapters:</a:t>
            </a:r>
          </a:p>
          <a:p>
            <a:r>
              <a:rPr lang="en-US" u="sng" dirty="0"/>
              <a:t>Cost objects </a:t>
            </a:r>
            <a:r>
              <a:rPr lang="en-US" dirty="0"/>
              <a:t>are anything for which a cost measurement is desired </a:t>
            </a:r>
          </a:p>
          <a:p>
            <a:r>
              <a:rPr lang="en-US" u="sng" dirty="0"/>
              <a:t>Direct costs </a:t>
            </a:r>
            <a:r>
              <a:rPr lang="en-US" dirty="0"/>
              <a:t>of a cost object are costs that can be traced to that cost object in an economically feasible way</a:t>
            </a:r>
          </a:p>
          <a:p>
            <a:r>
              <a:rPr lang="en-US" u="sng" dirty="0"/>
              <a:t>Indirect costs </a:t>
            </a:r>
            <a:r>
              <a:rPr lang="en-US" dirty="0"/>
              <a:t>of a cost object are costs that cannot be traced in an economically feasible way</a:t>
            </a:r>
          </a:p>
        </p:txBody>
      </p:sp>
    </p:spTree>
    <p:extLst>
      <p:ext uri="{BB962C8B-B14F-4D97-AF65-F5344CB8AC3E}">
        <p14:creationId xmlns:p14="http://schemas.microsoft.com/office/powerpoint/2010/main" val="4276673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latin typeface="+mj-lt"/>
              </a:rPr>
              <a:t>Accounting for Overhead </a:t>
            </a:r>
            <a:endParaRPr lang="en-US" sz="2200" dirty="0"/>
          </a:p>
        </p:txBody>
      </p:sp>
      <p:sp>
        <p:nvSpPr>
          <p:cNvPr id="3" name="Content Placeholder 1"/>
          <p:cNvSpPr>
            <a:spLocks noGrp="1"/>
          </p:cNvSpPr>
          <p:nvPr>
            <p:ph idx="1"/>
          </p:nvPr>
        </p:nvSpPr>
        <p:spPr/>
        <p:txBody>
          <a:bodyPr>
            <a:normAutofit/>
          </a:bodyPr>
          <a:lstStyle/>
          <a:p>
            <a:pPr marL="0" indent="0">
              <a:buNone/>
              <a:defRPr/>
            </a:pPr>
            <a:r>
              <a:rPr lang="en-US" altLang="en-US" sz="2800" dirty="0"/>
              <a:t>The difference between the overhead accounts will be eliminated in the end-of-period adjusting entry process, using one of two possible methods.</a:t>
            </a:r>
          </a:p>
          <a:p>
            <a:pPr marL="514350" indent="-514350">
              <a:buFont typeface="+mj-lt"/>
              <a:buAutoNum type="arabicPeriod"/>
              <a:defRPr/>
            </a:pPr>
            <a:r>
              <a:rPr lang="en-US" altLang="en-US" sz="2800" dirty="0"/>
              <a:t>Proration approach: the difference is allocated between cost of goods sold, work-in-process, and finished goods based on their relative sizes</a:t>
            </a:r>
          </a:p>
          <a:p>
            <a:pPr marL="514350" indent="-514350">
              <a:buFont typeface="+mj-lt"/>
              <a:buAutoNum type="arabicPeriod"/>
              <a:defRPr/>
            </a:pPr>
            <a:r>
              <a:rPr lang="en-US" altLang="en-US" sz="2800" dirty="0"/>
              <a:t>Write-off approach: the difference is simply written off to cost of goods sold</a:t>
            </a:r>
          </a:p>
        </p:txBody>
      </p:sp>
    </p:spTree>
    <p:extLst>
      <p:ext uri="{BB962C8B-B14F-4D97-AF65-F5344CB8AC3E}">
        <p14:creationId xmlns:p14="http://schemas.microsoft.com/office/powerpoint/2010/main" val="3003344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continued</a:t>
            </a:r>
          </a:p>
        </p:txBody>
      </p:sp>
      <p:cxnSp>
        <p:nvCxnSpPr>
          <p:cNvPr id="6" name="Straight Connector 5"/>
          <p:cNvCxnSpPr/>
          <p:nvPr/>
        </p:nvCxnSpPr>
        <p:spPr>
          <a:xfrm flipH="1">
            <a:off x="1598612" y="2590800"/>
            <a:ext cx="2971800" cy="0"/>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H="1">
            <a:off x="5332412" y="2618117"/>
            <a:ext cx="2971800"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flipH="1">
            <a:off x="8761412" y="2638245"/>
            <a:ext cx="2971800"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3046412" y="2618117"/>
            <a:ext cx="0" cy="1039483"/>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10247312" y="2667000"/>
            <a:ext cx="0" cy="1039483"/>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6704012" y="2638245"/>
            <a:ext cx="0" cy="1039483"/>
          </a:xfrm>
          <a:prstGeom prst="line">
            <a:avLst/>
          </a:prstGeom>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636712" y="2187047"/>
            <a:ext cx="2819400" cy="369332"/>
          </a:xfrm>
          <a:prstGeom prst="rect">
            <a:avLst/>
          </a:prstGeom>
          <a:noFill/>
        </p:spPr>
        <p:txBody>
          <a:bodyPr wrap="square" rtlCol="0">
            <a:spAutoFit/>
          </a:bodyPr>
          <a:lstStyle/>
          <a:p>
            <a:r>
              <a:rPr lang="en-US" dirty="0"/>
              <a:t>                      WIP</a:t>
            </a:r>
          </a:p>
        </p:txBody>
      </p:sp>
      <p:sp>
        <p:nvSpPr>
          <p:cNvPr id="15" name="TextBox 14"/>
          <p:cNvSpPr txBox="1"/>
          <p:nvPr/>
        </p:nvSpPr>
        <p:spPr>
          <a:xfrm>
            <a:off x="5294312" y="2248785"/>
            <a:ext cx="2819400" cy="369332"/>
          </a:xfrm>
          <a:prstGeom prst="rect">
            <a:avLst/>
          </a:prstGeom>
          <a:noFill/>
        </p:spPr>
        <p:txBody>
          <a:bodyPr wrap="square" rtlCol="0">
            <a:spAutoFit/>
          </a:bodyPr>
          <a:lstStyle/>
          <a:p>
            <a:r>
              <a:rPr lang="en-US" dirty="0"/>
              <a:t>               Finished goods</a:t>
            </a:r>
          </a:p>
        </p:txBody>
      </p:sp>
      <p:sp>
        <p:nvSpPr>
          <p:cNvPr id="16" name="TextBox 15"/>
          <p:cNvSpPr txBox="1"/>
          <p:nvPr/>
        </p:nvSpPr>
        <p:spPr>
          <a:xfrm>
            <a:off x="8773483" y="2240159"/>
            <a:ext cx="2819400" cy="369332"/>
          </a:xfrm>
          <a:prstGeom prst="rect">
            <a:avLst/>
          </a:prstGeom>
          <a:noFill/>
        </p:spPr>
        <p:txBody>
          <a:bodyPr wrap="square" rtlCol="0">
            <a:spAutoFit/>
          </a:bodyPr>
          <a:lstStyle/>
          <a:p>
            <a:r>
              <a:rPr lang="en-US" dirty="0"/>
              <a:t>                      C.G.S.</a:t>
            </a:r>
          </a:p>
        </p:txBody>
      </p:sp>
      <p:sp>
        <p:nvSpPr>
          <p:cNvPr id="18" name="TextBox 17"/>
          <p:cNvSpPr txBox="1"/>
          <p:nvPr/>
        </p:nvSpPr>
        <p:spPr>
          <a:xfrm>
            <a:off x="1751012" y="2819400"/>
            <a:ext cx="1143000" cy="369332"/>
          </a:xfrm>
          <a:prstGeom prst="rect">
            <a:avLst/>
          </a:prstGeom>
          <a:noFill/>
        </p:spPr>
        <p:txBody>
          <a:bodyPr wrap="square" rtlCol="0">
            <a:spAutoFit/>
          </a:bodyPr>
          <a:lstStyle/>
          <a:p>
            <a:r>
              <a:rPr lang="en-US" dirty="0"/>
              <a:t>$62,500</a:t>
            </a:r>
          </a:p>
        </p:txBody>
      </p:sp>
      <p:sp>
        <p:nvSpPr>
          <p:cNvPr id="19" name="TextBox 18"/>
          <p:cNvSpPr txBox="1"/>
          <p:nvPr/>
        </p:nvSpPr>
        <p:spPr>
          <a:xfrm>
            <a:off x="9104312" y="2795843"/>
            <a:ext cx="1143000" cy="369332"/>
          </a:xfrm>
          <a:prstGeom prst="rect">
            <a:avLst/>
          </a:prstGeom>
          <a:noFill/>
        </p:spPr>
        <p:txBody>
          <a:bodyPr wrap="square" rtlCol="0">
            <a:spAutoFit/>
          </a:bodyPr>
          <a:lstStyle/>
          <a:p>
            <a:r>
              <a:rPr lang="en-US" dirty="0"/>
              <a:t>$94,000</a:t>
            </a:r>
          </a:p>
        </p:txBody>
      </p:sp>
    </p:spTree>
    <p:extLst>
      <p:ext uri="{BB962C8B-B14F-4D97-AF65-F5344CB8AC3E}">
        <p14:creationId xmlns:p14="http://schemas.microsoft.com/office/powerpoint/2010/main" val="307701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Proration approach/ journal entry</a:t>
            </a:r>
          </a:p>
        </p:txBody>
      </p:sp>
      <p:sp>
        <p:nvSpPr>
          <p:cNvPr id="3" name="Content Placeholder 2"/>
          <p:cNvSpPr>
            <a:spLocks noGrp="1"/>
          </p:cNvSpPr>
          <p:nvPr>
            <p:ph idx="1"/>
          </p:nvPr>
        </p:nvSpPr>
        <p:spPr>
          <a:xfrm>
            <a:off x="1370013" y="1981200"/>
            <a:ext cx="9982200" cy="4187825"/>
          </a:xfrm>
        </p:spPr>
        <p:txBody>
          <a:bodyPr/>
          <a:lstStyle/>
          <a:p>
            <a:pPr marL="0" indent="0">
              <a:buNone/>
            </a:pPr>
            <a:r>
              <a:rPr lang="en-US" dirty="0"/>
              <a:t>Dr. MOH Allocated                                                                      74,500</a:t>
            </a:r>
          </a:p>
          <a:p>
            <a:pPr marL="0" indent="0">
              <a:buNone/>
            </a:pPr>
            <a:r>
              <a:rPr lang="en-US" dirty="0"/>
              <a:t>       WIP inv. </a:t>
            </a:r>
            <a:r>
              <a:rPr lang="en-US" i="1" dirty="0">
                <a:solidFill>
                  <a:srgbClr val="FF0000"/>
                </a:solidFill>
              </a:rPr>
              <a:t>(($62,500/ ($62,500 + 94,000))* 4,600)          </a:t>
            </a:r>
            <a:r>
              <a:rPr lang="en-US" dirty="0"/>
              <a:t>1837</a:t>
            </a:r>
          </a:p>
          <a:p>
            <a:pPr marL="0" indent="0">
              <a:buNone/>
            </a:pPr>
            <a:r>
              <a:rPr lang="en-US" dirty="0"/>
              <a:t>       C.G.S.     </a:t>
            </a:r>
            <a:r>
              <a:rPr lang="en-US" i="1" dirty="0">
                <a:solidFill>
                  <a:srgbClr val="FF0000"/>
                </a:solidFill>
              </a:rPr>
              <a:t>((94,000/($62,500+ 94,000)) * 4,600)               </a:t>
            </a:r>
            <a:r>
              <a:rPr lang="en-US" dirty="0"/>
              <a:t>2763</a:t>
            </a:r>
          </a:p>
          <a:p>
            <a:pPr marL="0" indent="0">
              <a:buNone/>
            </a:pPr>
            <a:r>
              <a:rPr lang="en-US" dirty="0"/>
              <a:t>                                                                                        Cr. MOH                  79,100</a:t>
            </a:r>
          </a:p>
        </p:txBody>
      </p:sp>
    </p:spTree>
    <p:extLst>
      <p:ext uri="{BB962C8B-B14F-4D97-AF65-F5344CB8AC3E}">
        <p14:creationId xmlns:p14="http://schemas.microsoft.com/office/powerpoint/2010/main" val="267069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off approach</a:t>
            </a:r>
          </a:p>
        </p:txBody>
      </p:sp>
      <p:sp>
        <p:nvSpPr>
          <p:cNvPr id="3" name="Content Placeholder 2"/>
          <p:cNvSpPr>
            <a:spLocks noGrp="1"/>
          </p:cNvSpPr>
          <p:nvPr>
            <p:ph idx="1"/>
          </p:nvPr>
        </p:nvSpPr>
        <p:spPr/>
        <p:txBody>
          <a:bodyPr/>
          <a:lstStyle/>
          <a:p>
            <a:pPr marL="0" indent="0">
              <a:buNone/>
            </a:pPr>
            <a:r>
              <a:rPr lang="en-US" dirty="0"/>
              <a:t>Dr. MOH Allocated                        74,500</a:t>
            </a:r>
          </a:p>
          <a:p>
            <a:pPr marL="0" indent="0">
              <a:buNone/>
            </a:pPr>
            <a:r>
              <a:rPr lang="en-US" dirty="0"/>
              <a:t>      C.G.S.                                               4,600</a:t>
            </a:r>
          </a:p>
          <a:p>
            <a:pPr marL="0" indent="0">
              <a:buNone/>
            </a:pPr>
            <a:r>
              <a:rPr lang="en-US" dirty="0"/>
              <a:t>                                                                Cr. MOH                  79,100</a:t>
            </a:r>
          </a:p>
          <a:p>
            <a:pPr marL="0" indent="0">
              <a:buNone/>
            </a:pPr>
            <a:endParaRPr lang="en-US" dirty="0"/>
          </a:p>
        </p:txBody>
      </p:sp>
    </p:spTree>
    <p:extLst>
      <p:ext uri="{BB962C8B-B14F-4D97-AF65-F5344CB8AC3E}">
        <p14:creationId xmlns:p14="http://schemas.microsoft.com/office/powerpoint/2010/main" val="138327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7EEC5904-F588-0A8A-EA43-0949BE2778C7}"/>
              </a:ext>
            </a:extLst>
          </p:cNvPr>
          <p:cNvPicPr>
            <a:picLocks noChangeAspect="1"/>
          </p:cNvPicPr>
          <p:nvPr/>
        </p:nvPicPr>
        <p:blipFill>
          <a:blip r:embed="rId2"/>
          <a:stretch>
            <a:fillRect/>
          </a:stretch>
        </p:blipFill>
        <p:spPr>
          <a:xfrm>
            <a:off x="912812" y="1143000"/>
            <a:ext cx="10121304" cy="4343400"/>
          </a:xfrm>
          <a:prstGeom prst="rect">
            <a:avLst/>
          </a:prstGeom>
        </p:spPr>
      </p:pic>
      <p:sp>
        <p:nvSpPr>
          <p:cNvPr id="4" name="TextBox 3">
            <a:extLst>
              <a:ext uri="{FF2B5EF4-FFF2-40B4-BE49-F238E27FC236}">
                <a16:creationId xmlns:a16="http://schemas.microsoft.com/office/drawing/2014/main" id="{FAC69CC0-5FCA-EF68-4737-AC57FFC995BF}"/>
              </a:ext>
            </a:extLst>
          </p:cNvPr>
          <p:cNvSpPr txBox="1"/>
          <p:nvPr/>
        </p:nvSpPr>
        <p:spPr>
          <a:xfrm>
            <a:off x="1065212" y="381000"/>
            <a:ext cx="9968904" cy="461665"/>
          </a:xfrm>
          <a:prstGeom prst="rect">
            <a:avLst/>
          </a:prstGeom>
          <a:noFill/>
        </p:spPr>
        <p:txBody>
          <a:bodyPr wrap="square">
            <a:spAutoFit/>
          </a:bodyPr>
          <a:lstStyle/>
          <a:p>
            <a:r>
              <a:rPr lang="en-US" sz="2400" b="1" dirty="0">
                <a:effectLst/>
                <a:latin typeface="Times New Roman" panose="02020603050405020304" pitchFamily="18" charset="0"/>
                <a:ea typeface="Times New Roman" panose="02020603050405020304" pitchFamily="18" charset="0"/>
              </a:rPr>
              <a:t>Actual costing, normal costing, accounting for manufacturing overhead</a:t>
            </a:r>
            <a:endParaRPr lang="en-GB" sz="2400" dirty="0"/>
          </a:p>
        </p:txBody>
      </p:sp>
    </p:spTree>
    <p:extLst>
      <p:ext uri="{BB962C8B-B14F-4D97-AF65-F5344CB8AC3E}">
        <p14:creationId xmlns:p14="http://schemas.microsoft.com/office/powerpoint/2010/main" val="182620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02FAB-9152-9300-1E72-B2B8C260246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5A96CB4-3D02-0FD7-5675-0777C64F5BA7}"/>
              </a:ext>
            </a:extLst>
          </p:cNvPr>
          <p:cNvSpPr txBox="1"/>
          <p:nvPr/>
        </p:nvSpPr>
        <p:spPr>
          <a:xfrm>
            <a:off x="684212" y="533400"/>
            <a:ext cx="10439400" cy="461665"/>
          </a:xfrm>
          <a:prstGeom prst="rect">
            <a:avLst/>
          </a:prstGeom>
          <a:noFill/>
        </p:spPr>
        <p:txBody>
          <a:bodyPr wrap="square">
            <a:spAutoFit/>
          </a:bodyPr>
          <a:lstStyle/>
          <a:p>
            <a:pPr marL="342900" lvl="0" indent="-342900" algn="just" rtl="0">
              <a:buFont typeface="+mj-lt"/>
              <a:buAutoNum type="arabicPeriod"/>
            </a:pPr>
            <a:r>
              <a:rPr lang="en-US" sz="2400" b="1" dirty="0">
                <a:effectLst/>
                <a:latin typeface="Times New Roman" panose="02020603050405020304" pitchFamily="18" charset="0"/>
                <a:ea typeface="Calibri" panose="020F0502020204030204" pitchFamily="34" charset="0"/>
                <a:cs typeface="Arial" panose="020B0604020202020204" pitchFamily="34" charset="0"/>
              </a:rPr>
              <a:t>Compute the actual and budgeted manufacturing overhead rates for 2014.</a:t>
            </a:r>
            <a:endParaRPr lang="en-GB" sz="20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F192F05-3271-A2FE-6123-77260B703418}"/>
              </a:ext>
            </a:extLst>
          </p:cNvPr>
          <p:cNvPicPr>
            <a:picLocks noChangeAspect="1"/>
          </p:cNvPicPr>
          <p:nvPr/>
        </p:nvPicPr>
        <p:blipFill>
          <a:blip r:embed="rId2"/>
          <a:stretch>
            <a:fillRect/>
          </a:stretch>
        </p:blipFill>
        <p:spPr>
          <a:xfrm>
            <a:off x="1293812" y="1371600"/>
            <a:ext cx="8991600" cy="4114800"/>
          </a:xfrm>
          <a:prstGeom prst="rect">
            <a:avLst/>
          </a:prstGeom>
        </p:spPr>
      </p:pic>
    </p:spTree>
    <p:extLst>
      <p:ext uri="{BB962C8B-B14F-4D97-AF65-F5344CB8AC3E}">
        <p14:creationId xmlns:p14="http://schemas.microsoft.com/office/powerpoint/2010/main" val="337716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96739-DE07-8879-3AD0-1BB0D770F3D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3110DA5-18B9-1C6F-543A-EF878B014FF8}"/>
              </a:ext>
            </a:extLst>
          </p:cNvPr>
          <p:cNvPicPr>
            <a:picLocks noChangeAspect="1"/>
          </p:cNvPicPr>
          <p:nvPr/>
        </p:nvPicPr>
        <p:blipFill>
          <a:blip r:embed="rId2"/>
          <a:stretch>
            <a:fillRect/>
          </a:stretch>
        </p:blipFill>
        <p:spPr>
          <a:xfrm>
            <a:off x="1827212" y="2209800"/>
            <a:ext cx="10238748" cy="2252472"/>
          </a:xfrm>
          <a:prstGeom prst="rect">
            <a:avLst/>
          </a:prstGeom>
        </p:spPr>
      </p:pic>
      <p:sp>
        <p:nvSpPr>
          <p:cNvPr id="4" name="TextBox 3">
            <a:extLst>
              <a:ext uri="{FF2B5EF4-FFF2-40B4-BE49-F238E27FC236}">
                <a16:creationId xmlns:a16="http://schemas.microsoft.com/office/drawing/2014/main" id="{C4D43A2B-891C-AD02-0F75-85E9AC3CB5B1}"/>
              </a:ext>
            </a:extLst>
          </p:cNvPr>
          <p:cNvSpPr txBox="1"/>
          <p:nvPr/>
        </p:nvSpPr>
        <p:spPr>
          <a:xfrm>
            <a:off x="1446212" y="762000"/>
            <a:ext cx="9677400" cy="1077218"/>
          </a:xfrm>
          <a:prstGeom prst="rect">
            <a:avLst/>
          </a:prstGeom>
          <a:noFill/>
        </p:spPr>
        <p:txBody>
          <a:bodyPr wrap="square">
            <a:spAutoFit/>
          </a:bodyPr>
          <a:lstStyle/>
          <a:p>
            <a:pPr lvl="0" algn="just" rtl="0"/>
            <a:r>
              <a:rPr lang="en-US" sz="1600" b="1" dirty="0">
                <a:effectLst/>
                <a:latin typeface="Times New Roman" panose="02020603050405020304" pitchFamily="18" charset="0"/>
                <a:ea typeface="Calibri" panose="020F0502020204030204" pitchFamily="34" charset="0"/>
                <a:cs typeface="Arial" panose="020B0604020202020204" pitchFamily="34" charset="0"/>
              </a:rPr>
              <a:t>2. During March, the job-cost record for Job 626 contained the following information:</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a:p>
            <a:pPr marL="228600" indent="228600" algn="just"/>
            <a:r>
              <a:rPr lang="en-US" sz="1600" b="1" dirty="0">
                <a:effectLst/>
                <a:latin typeface="Times New Roman" panose="02020603050405020304" pitchFamily="18" charset="0"/>
                <a:ea typeface="Calibri" panose="020F0502020204030204" pitchFamily="34" charset="0"/>
                <a:cs typeface="Arial" panose="020B0604020202020204" pitchFamily="34" charset="0"/>
              </a:rPr>
              <a:t>Direct materials used				$40,000</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a:p>
            <a:pPr marL="228600" indent="228600" algn="just"/>
            <a:r>
              <a:rPr lang="en-US" sz="1600" b="1" dirty="0">
                <a:effectLst/>
                <a:latin typeface="Times New Roman" panose="02020603050405020304" pitchFamily="18" charset="0"/>
                <a:ea typeface="Calibri" panose="020F0502020204030204" pitchFamily="34" charset="0"/>
                <a:cs typeface="Arial" panose="020B0604020202020204" pitchFamily="34" charset="0"/>
              </a:rPr>
              <a:t>Direct manufacturing labor costs		$30,000</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a:p>
            <a:pPr marL="228600" algn="just"/>
            <a:r>
              <a:rPr lang="en-US" sz="1600" b="1" dirty="0">
                <a:effectLst/>
                <a:latin typeface="Times New Roman" panose="02020603050405020304" pitchFamily="18" charset="0"/>
                <a:ea typeface="Calibri" panose="020F0502020204030204" pitchFamily="34" charset="0"/>
                <a:cs typeface="Arial" panose="020B0604020202020204" pitchFamily="34" charset="0"/>
              </a:rPr>
              <a:t>Compute the cost of Job 626 using (a) actual costing and (b) normal costing.</a:t>
            </a:r>
            <a:endParaRPr lang="en-GB" sz="1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2214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5A7B2-060F-9601-FC2D-D2922222FF1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6470500-19E4-716C-1FED-6DEC69F2D0FF}"/>
              </a:ext>
            </a:extLst>
          </p:cNvPr>
          <p:cNvSpPr txBox="1"/>
          <p:nvPr/>
        </p:nvSpPr>
        <p:spPr>
          <a:xfrm>
            <a:off x="760412" y="457200"/>
            <a:ext cx="10515600" cy="646331"/>
          </a:xfrm>
          <a:prstGeom prst="rect">
            <a:avLst/>
          </a:prstGeom>
          <a:noFill/>
        </p:spPr>
        <p:txBody>
          <a:bodyPr wrap="square">
            <a:spAutoFit/>
          </a:bodyPr>
          <a:lstStyle/>
          <a:p>
            <a:pPr lvl="0" algn="just" rtl="0"/>
            <a:r>
              <a:rPr lang="en-US" sz="1800" b="1" dirty="0">
                <a:effectLst/>
                <a:latin typeface="Times New Roman" panose="02020603050405020304" pitchFamily="18" charset="0"/>
                <a:ea typeface="Calibri" panose="020F0502020204030204" pitchFamily="34" charset="0"/>
                <a:cs typeface="Arial" panose="020B0604020202020204" pitchFamily="34" charset="0"/>
              </a:rPr>
              <a:t>3. At the end of 2014, compute the under- or overallocated manufacturing overhead under normal costing. Why is there no under- or overallocated overhead under actual costing?</a:t>
            </a:r>
            <a:endParaRPr lang="en-GB" sz="16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1AE272A-BAF2-F833-8D54-C2B354292139}"/>
              </a:ext>
            </a:extLst>
          </p:cNvPr>
          <p:cNvPicPr>
            <a:picLocks noChangeAspect="1"/>
          </p:cNvPicPr>
          <p:nvPr/>
        </p:nvPicPr>
        <p:blipFill>
          <a:blip r:embed="rId2"/>
          <a:stretch>
            <a:fillRect/>
          </a:stretch>
        </p:blipFill>
        <p:spPr>
          <a:xfrm>
            <a:off x="696027" y="1905000"/>
            <a:ext cx="10558732" cy="3657600"/>
          </a:xfrm>
          <a:prstGeom prst="rect">
            <a:avLst/>
          </a:prstGeom>
        </p:spPr>
      </p:pic>
    </p:spTree>
    <p:extLst>
      <p:ext uri="{BB962C8B-B14F-4D97-AF65-F5344CB8AC3E}">
        <p14:creationId xmlns:p14="http://schemas.microsoft.com/office/powerpoint/2010/main" val="317730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1F5EEA-1807-562D-E2E3-8E465F269525}"/>
              </a:ext>
            </a:extLst>
          </p:cNvPr>
          <p:cNvPicPr>
            <a:picLocks noChangeAspect="1"/>
          </p:cNvPicPr>
          <p:nvPr/>
        </p:nvPicPr>
        <p:blipFill>
          <a:blip r:embed="rId2"/>
          <a:stretch>
            <a:fillRect/>
          </a:stretch>
        </p:blipFill>
        <p:spPr>
          <a:xfrm>
            <a:off x="531812" y="381000"/>
            <a:ext cx="11506200" cy="5638800"/>
          </a:xfrm>
          <a:prstGeom prst="rect">
            <a:avLst/>
          </a:prstGeom>
        </p:spPr>
      </p:pic>
    </p:spTree>
    <p:extLst>
      <p:ext uri="{BB962C8B-B14F-4D97-AF65-F5344CB8AC3E}">
        <p14:creationId xmlns:p14="http://schemas.microsoft.com/office/powerpoint/2010/main" val="136230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C98B91-CB9F-52FA-CD1F-D15F83E73A22}"/>
              </a:ext>
            </a:extLst>
          </p:cNvPr>
          <p:cNvPicPr>
            <a:picLocks noChangeAspect="1"/>
          </p:cNvPicPr>
          <p:nvPr/>
        </p:nvPicPr>
        <p:blipFill>
          <a:blip r:embed="rId2"/>
          <a:stretch>
            <a:fillRect/>
          </a:stretch>
        </p:blipFill>
        <p:spPr>
          <a:xfrm>
            <a:off x="303212" y="152400"/>
            <a:ext cx="11201400" cy="6172200"/>
          </a:xfrm>
          <a:prstGeom prst="rect">
            <a:avLst/>
          </a:prstGeom>
        </p:spPr>
      </p:pic>
    </p:spTree>
    <p:extLst>
      <p:ext uri="{BB962C8B-B14F-4D97-AF65-F5344CB8AC3E}">
        <p14:creationId xmlns:p14="http://schemas.microsoft.com/office/powerpoint/2010/main" val="63639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And Some New Terms</a:t>
            </a:r>
            <a:endParaRPr lang="en-US" b="1" dirty="0">
              <a:latin typeface="+mj-lt"/>
            </a:endParaRPr>
          </a:p>
        </p:txBody>
      </p:sp>
      <p:sp>
        <p:nvSpPr>
          <p:cNvPr id="3" name="Content Placeholder"/>
          <p:cNvSpPr>
            <a:spLocks noGrp="1"/>
          </p:cNvSpPr>
          <p:nvPr>
            <p:ph idx="1"/>
          </p:nvPr>
        </p:nvSpPr>
        <p:spPr/>
        <p:txBody>
          <a:bodyPr>
            <a:normAutofit/>
          </a:bodyPr>
          <a:lstStyle/>
          <a:p>
            <a:r>
              <a:rPr lang="en-US" u="sng" dirty="0"/>
              <a:t>Cost  Pool</a:t>
            </a:r>
            <a:r>
              <a:rPr lang="en-US" dirty="0"/>
              <a:t> – a grouping of individual indirect cost items.  Cost pools simplify the allocation of indirect costs because the costing system does not have to allocate each cost individually.</a:t>
            </a:r>
          </a:p>
          <a:p>
            <a:r>
              <a:rPr lang="en-US" u="sng" dirty="0"/>
              <a:t>Cost-allocation base</a:t>
            </a:r>
            <a:r>
              <a:rPr lang="en-US" dirty="0"/>
              <a:t> – a systematic way to link an indirect cost or group of indirect costs to cost objects.  </a:t>
            </a:r>
          </a:p>
          <a:p>
            <a:r>
              <a:rPr lang="en-US" dirty="0"/>
              <a:t>The concepts represented by these five terms constitute the building blocks we will use to design the costing systems described in this chapter</a:t>
            </a:r>
            <a:r>
              <a:rPr lang="en-US" b="1" dirty="0"/>
              <a:t>.</a:t>
            </a:r>
          </a:p>
        </p:txBody>
      </p:sp>
    </p:spTree>
    <p:extLst>
      <p:ext uri="{BB962C8B-B14F-4D97-AF65-F5344CB8AC3E}">
        <p14:creationId xmlns:p14="http://schemas.microsoft.com/office/powerpoint/2010/main" val="3569606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C8584-AA1C-4326-C3C9-6FE0FC4BC86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1A7A042-AF9A-DA7F-469D-65D4E9EFA3CB}"/>
              </a:ext>
            </a:extLst>
          </p:cNvPr>
          <p:cNvSpPr txBox="1"/>
          <p:nvPr/>
        </p:nvSpPr>
        <p:spPr>
          <a:xfrm>
            <a:off x="608012" y="609601"/>
            <a:ext cx="10972800" cy="2862322"/>
          </a:xfrm>
          <a:prstGeom prst="rect">
            <a:avLst/>
          </a:prstGeom>
          <a:noFill/>
        </p:spPr>
        <p:txBody>
          <a:bodyPr wrap="square">
            <a:spAutoFit/>
          </a:bodyPr>
          <a:lstStyle/>
          <a:p>
            <a:r>
              <a:rPr lang="en-GB" dirty="0"/>
              <a:t>Required:</a:t>
            </a:r>
          </a:p>
          <a:p>
            <a:endParaRPr lang="en-GB" dirty="0"/>
          </a:p>
          <a:p>
            <a:pPr marL="342900" indent="-342900">
              <a:buAutoNum type="arabicPeriod"/>
            </a:pPr>
            <a:r>
              <a:rPr lang="en-GB" dirty="0"/>
              <a:t>Prepare journal entries to summarize the 2014 transactions. As your final entry, dispose of the year- end under- or overallocated manufacturing overhead as a write-off to Cost of Goods Sold. </a:t>
            </a:r>
          </a:p>
          <a:p>
            <a:pPr marL="342900" indent="-342900">
              <a:buAutoNum type="arabicPeriod"/>
            </a:pPr>
            <a:endParaRPr lang="en-GB" dirty="0"/>
          </a:p>
          <a:p>
            <a:pPr marL="342900" indent="-342900">
              <a:buAutoNum type="arabicPeriod"/>
            </a:pPr>
            <a:endParaRPr lang="en-GB" dirty="0"/>
          </a:p>
          <a:p>
            <a:pPr marL="342900" indent="-342900">
              <a:buAutoNum type="arabicPeriod" startAt="2"/>
            </a:pPr>
            <a:r>
              <a:rPr lang="en-GB" dirty="0"/>
              <a:t>Show posted T-accounts for all inventories, Cost of Goods Sold, Manufacturing Overhead Control, and Manufacturing Overhead Allocated.</a:t>
            </a:r>
          </a:p>
          <a:p>
            <a:pPr marL="342900" indent="-342900">
              <a:buAutoNum type="arabicPeriod" startAt="2"/>
            </a:pPr>
            <a:endParaRPr lang="en-GB" dirty="0"/>
          </a:p>
          <a:p>
            <a:r>
              <a:rPr lang="en-GB" dirty="0"/>
              <a:t>3.    How did the University of Chicago Press perform in 2014?</a:t>
            </a:r>
          </a:p>
        </p:txBody>
      </p:sp>
    </p:spTree>
    <p:extLst>
      <p:ext uri="{BB962C8B-B14F-4D97-AF65-F5344CB8AC3E}">
        <p14:creationId xmlns:p14="http://schemas.microsoft.com/office/powerpoint/2010/main" val="24251077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latin typeface="+mj-lt"/>
              </a:rPr>
              <a:t>Costing Systems</a:t>
            </a:r>
            <a:endParaRPr lang="en-US" b="1" dirty="0">
              <a:latin typeface="+mj-lt"/>
            </a:endParaRPr>
          </a:p>
        </p:txBody>
      </p:sp>
      <p:sp>
        <p:nvSpPr>
          <p:cNvPr id="3" name="Content Placeholder"/>
          <p:cNvSpPr>
            <a:spLocks noGrp="1"/>
          </p:cNvSpPr>
          <p:nvPr>
            <p:ph idx="1"/>
          </p:nvPr>
        </p:nvSpPr>
        <p:spPr/>
        <p:txBody>
          <a:bodyPr>
            <a:normAutofit/>
          </a:bodyPr>
          <a:lstStyle/>
          <a:p>
            <a:pPr marL="0" indent="0">
              <a:buNone/>
            </a:pPr>
            <a:r>
              <a:rPr lang="en-US" dirty="0"/>
              <a:t>In a JOB COSTING SYSTEM, the cost object is a unit or multiple units of a distinct product or service which we call a job.  Each job generally uses different amounts of resources.</a:t>
            </a:r>
          </a:p>
          <a:p>
            <a:pPr marL="0" indent="0">
              <a:buNone/>
            </a:pPr>
            <a:r>
              <a:rPr lang="en-US" dirty="0"/>
              <a:t>In a PROCESS COSTING SYSTEM, the cost object is masses of identical or similar units of a product or service.  In this type of system, we divide the total cost of producing an identical or similar product or service by the total number of units produced to obtain a per-unit cost.</a:t>
            </a:r>
          </a:p>
        </p:txBody>
      </p:sp>
    </p:spTree>
    <p:extLst>
      <p:ext uri="{BB962C8B-B14F-4D97-AF65-F5344CB8AC3E}">
        <p14:creationId xmlns:p14="http://schemas.microsoft.com/office/powerpoint/2010/main" val="117391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JOURNAL ENTRIES</a:t>
            </a:r>
          </a:p>
        </p:txBody>
      </p:sp>
      <p:sp>
        <p:nvSpPr>
          <p:cNvPr id="14" name="Content Placeholder 13"/>
          <p:cNvSpPr>
            <a:spLocks noGrp="1"/>
          </p:cNvSpPr>
          <p:nvPr>
            <p:ph idx="1"/>
          </p:nvPr>
        </p:nvSpPr>
        <p:spPr/>
        <p:txBody>
          <a:bodyPr/>
          <a:lstStyle/>
          <a:p>
            <a:pPr marL="0" indent="0">
              <a:buNone/>
            </a:pPr>
            <a:r>
              <a:rPr lang="en-US" b="1" dirty="0"/>
              <a:t>TRANSACTION 1</a:t>
            </a:r>
            <a:r>
              <a:rPr lang="en-US" dirty="0"/>
              <a:t>: $80,000 worth of materials (direct and indirect) were purchased on credit.</a:t>
            </a:r>
          </a:p>
          <a:p>
            <a:pPr marL="0" indent="0">
              <a:buNone/>
            </a:pPr>
            <a:endParaRPr lang="en-US" dirty="0"/>
          </a:p>
          <a:p>
            <a:pPr marL="0" indent="0">
              <a:buNone/>
            </a:pPr>
            <a:r>
              <a:rPr lang="en-US" dirty="0"/>
              <a:t>Dr. Raw materials inv. 80,000</a:t>
            </a:r>
          </a:p>
          <a:p>
            <a:pPr marL="0" indent="0">
              <a:buNone/>
            </a:pPr>
            <a:r>
              <a:rPr lang="en-US" dirty="0"/>
              <a:t>                        Cr. Accounts Payable 80,000 </a:t>
            </a:r>
          </a:p>
        </p:txBody>
      </p:sp>
      <p:cxnSp>
        <p:nvCxnSpPr>
          <p:cNvPr id="3" name="Straight Connector 2"/>
          <p:cNvCxnSpPr/>
          <p:nvPr/>
        </p:nvCxnSpPr>
        <p:spPr>
          <a:xfrm>
            <a:off x="8456612" y="3429000"/>
            <a:ext cx="2590800" cy="0"/>
          </a:xfrm>
          <a:prstGeom prst="line">
            <a:avLst/>
          </a:prstGeom>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a:off x="9675812" y="3429000"/>
            <a:ext cx="0" cy="1828800"/>
          </a:xfrm>
          <a:prstGeom prst="line">
            <a:avLst/>
          </a:prstGeom>
        </p:spPr>
        <p:style>
          <a:lnRef idx="3">
            <a:schemeClr val="dk1"/>
          </a:lnRef>
          <a:fillRef idx="0">
            <a:schemeClr val="dk1"/>
          </a:fillRef>
          <a:effectRef idx="2">
            <a:schemeClr val="dk1"/>
          </a:effectRef>
          <a:fontRef idx="minor">
            <a:schemeClr val="tx1"/>
          </a:fontRef>
        </p:style>
      </p:cxnSp>
      <p:sp>
        <p:nvSpPr>
          <p:cNvPr id="6" name="TextBox 5"/>
          <p:cNvSpPr txBox="1"/>
          <p:nvPr/>
        </p:nvSpPr>
        <p:spPr>
          <a:xfrm flipH="1">
            <a:off x="8532812" y="3022121"/>
            <a:ext cx="2743200" cy="369332"/>
          </a:xfrm>
          <a:prstGeom prst="rect">
            <a:avLst/>
          </a:prstGeom>
          <a:noFill/>
        </p:spPr>
        <p:txBody>
          <a:bodyPr wrap="square" rtlCol="0">
            <a:spAutoFit/>
          </a:bodyPr>
          <a:lstStyle/>
          <a:p>
            <a:r>
              <a:rPr lang="en-US" dirty="0"/>
              <a:t>Raw materials Inventory</a:t>
            </a:r>
          </a:p>
        </p:txBody>
      </p:sp>
      <p:sp>
        <p:nvSpPr>
          <p:cNvPr id="7" name="TextBox 6"/>
          <p:cNvSpPr txBox="1"/>
          <p:nvPr/>
        </p:nvSpPr>
        <p:spPr>
          <a:xfrm>
            <a:off x="8456612" y="3587787"/>
            <a:ext cx="1219200" cy="369332"/>
          </a:xfrm>
          <a:prstGeom prst="rect">
            <a:avLst/>
          </a:prstGeom>
          <a:noFill/>
        </p:spPr>
        <p:txBody>
          <a:bodyPr wrap="square" rtlCol="0">
            <a:spAutoFit/>
          </a:bodyPr>
          <a:lstStyle/>
          <a:p>
            <a:r>
              <a:rPr lang="en-US" dirty="0"/>
              <a:t>$80,000</a:t>
            </a:r>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829799" cy="609600"/>
          </a:xfrm>
        </p:spPr>
        <p:txBody>
          <a:bodyPr>
            <a:normAutofit fontScale="90000"/>
          </a:bodyPr>
          <a:lstStyle/>
          <a:p>
            <a:r>
              <a:rPr lang="en-US" dirty="0"/>
              <a:t>JOURNAL ENTRIES</a:t>
            </a:r>
          </a:p>
        </p:txBody>
      </p:sp>
      <p:sp>
        <p:nvSpPr>
          <p:cNvPr id="14" name="Content Placeholder 13"/>
          <p:cNvSpPr>
            <a:spLocks noGrp="1"/>
          </p:cNvSpPr>
          <p:nvPr>
            <p:ph idx="1"/>
          </p:nvPr>
        </p:nvSpPr>
        <p:spPr>
          <a:xfrm>
            <a:off x="1522413" y="1676400"/>
            <a:ext cx="9829799" cy="4492625"/>
          </a:xfrm>
        </p:spPr>
        <p:txBody>
          <a:bodyPr/>
          <a:lstStyle/>
          <a:p>
            <a:pPr marL="0" indent="0">
              <a:buNone/>
            </a:pPr>
            <a:r>
              <a:rPr lang="en-US" b="1" dirty="0"/>
              <a:t>TRANSACTION 2</a:t>
            </a:r>
            <a:r>
              <a:rPr lang="en-US" dirty="0"/>
              <a:t>: Materials costing $75,000 were sent to the manufacturing plant floor. $50,000 were issued to Job No. 650 and $10,000 to Job 651. $15,000 of indirect materials were issued.</a:t>
            </a:r>
          </a:p>
          <a:p>
            <a:pPr marL="0" indent="0">
              <a:buNone/>
            </a:pPr>
            <a:r>
              <a:rPr lang="en-US" dirty="0"/>
              <a:t>Dr. WIP </a:t>
            </a:r>
            <a:r>
              <a:rPr lang="en-US" dirty="0" err="1"/>
              <a:t>inv</a:t>
            </a:r>
            <a:r>
              <a:rPr lang="en-US" dirty="0"/>
              <a:t>- Jobs 650 &amp; 651   60,000</a:t>
            </a:r>
          </a:p>
          <a:p>
            <a:pPr marL="0" indent="0">
              <a:buNone/>
            </a:pPr>
            <a:r>
              <a:rPr lang="en-US" dirty="0"/>
              <a:t>        MOH                                       15,000</a:t>
            </a:r>
          </a:p>
          <a:p>
            <a:pPr marL="0" indent="0">
              <a:buNone/>
            </a:pPr>
            <a:r>
              <a:rPr lang="en-US" dirty="0"/>
              <a:t>                                   Cr. Raw materials inventory 75,000 </a:t>
            </a:r>
          </a:p>
        </p:txBody>
      </p:sp>
      <p:cxnSp>
        <p:nvCxnSpPr>
          <p:cNvPr id="3" name="Straight Connector 2"/>
          <p:cNvCxnSpPr/>
          <p:nvPr/>
        </p:nvCxnSpPr>
        <p:spPr>
          <a:xfrm>
            <a:off x="8456612" y="3429000"/>
            <a:ext cx="2590800" cy="0"/>
          </a:xfrm>
          <a:prstGeom prst="line">
            <a:avLst/>
          </a:prstGeom>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a:off x="9675812" y="3429000"/>
            <a:ext cx="0" cy="1828800"/>
          </a:xfrm>
          <a:prstGeom prst="line">
            <a:avLst/>
          </a:prstGeom>
        </p:spPr>
        <p:style>
          <a:lnRef idx="3">
            <a:schemeClr val="dk1"/>
          </a:lnRef>
          <a:fillRef idx="0">
            <a:schemeClr val="dk1"/>
          </a:fillRef>
          <a:effectRef idx="2">
            <a:schemeClr val="dk1"/>
          </a:effectRef>
          <a:fontRef idx="minor">
            <a:schemeClr val="tx1"/>
          </a:fontRef>
        </p:style>
      </p:cxnSp>
      <p:sp>
        <p:nvSpPr>
          <p:cNvPr id="6" name="TextBox 5"/>
          <p:cNvSpPr txBox="1"/>
          <p:nvPr/>
        </p:nvSpPr>
        <p:spPr>
          <a:xfrm flipH="1">
            <a:off x="8532812" y="3022121"/>
            <a:ext cx="2743200" cy="369332"/>
          </a:xfrm>
          <a:prstGeom prst="rect">
            <a:avLst/>
          </a:prstGeom>
          <a:noFill/>
        </p:spPr>
        <p:txBody>
          <a:bodyPr wrap="square" rtlCol="0">
            <a:spAutoFit/>
          </a:bodyPr>
          <a:lstStyle/>
          <a:p>
            <a:r>
              <a:rPr lang="en-US" dirty="0"/>
              <a:t>Raw materials Inventory</a:t>
            </a:r>
          </a:p>
        </p:txBody>
      </p:sp>
      <p:sp>
        <p:nvSpPr>
          <p:cNvPr id="7" name="TextBox 6"/>
          <p:cNvSpPr txBox="1"/>
          <p:nvPr/>
        </p:nvSpPr>
        <p:spPr>
          <a:xfrm>
            <a:off x="8456612" y="3587787"/>
            <a:ext cx="1219200" cy="369332"/>
          </a:xfrm>
          <a:prstGeom prst="rect">
            <a:avLst/>
          </a:prstGeom>
          <a:noFill/>
        </p:spPr>
        <p:txBody>
          <a:bodyPr wrap="square" rtlCol="0">
            <a:spAutoFit/>
          </a:bodyPr>
          <a:lstStyle/>
          <a:p>
            <a:r>
              <a:rPr lang="en-US" dirty="0"/>
              <a:t>$80,000</a:t>
            </a:r>
          </a:p>
        </p:txBody>
      </p:sp>
      <p:sp>
        <p:nvSpPr>
          <p:cNvPr id="9" name="TextBox 8"/>
          <p:cNvSpPr txBox="1"/>
          <p:nvPr/>
        </p:nvSpPr>
        <p:spPr>
          <a:xfrm>
            <a:off x="9841001" y="3964308"/>
            <a:ext cx="1219200" cy="369332"/>
          </a:xfrm>
          <a:prstGeom prst="rect">
            <a:avLst/>
          </a:prstGeom>
          <a:noFill/>
        </p:spPr>
        <p:txBody>
          <a:bodyPr wrap="square" rtlCol="0">
            <a:spAutoFit/>
          </a:bodyPr>
          <a:lstStyle/>
          <a:p>
            <a:r>
              <a:rPr lang="en-US" dirty="0"/>
              <a:t>$75,000</a:t>
            </a:r>
          </a:p>
        </p:txBody>
      </p:sp>
    </p:spTree>
    <p:extLst>
      <p:ext uri="{BB962C8B-B14F-4D97-AF65-F5344CB8AC3E}">
        <p14:creationId xmlns:p14="http://schemas.microsoft.com/office/powerpoint/2010/main" val="375851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JOURNAL ENTRIES</a:t>
            </a:r>
          </a:p>
        </p:txBody>
      </p:sp>
      <p:cxnSp>
        <p:nvCxnSpPr>
          <p:cNvPr id="3" name="Straight Connector 2"/>
          <p:cNvCxnSpPr/>
          <p:nvPr/>
        </p:nvCxnSpPr>
        <p:spPr>
          <a:xfrm>
            <a:off x="1522413" y="2409327"/>
            <a:ext cx="2590800" cy="0"/>
          </a:xfrm>
          <a:prstGeom prst="line">
            <a:avLst/>
          </a:prstGeom>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a:off x="2665412" y="2409327"/>
            <a:ext cx="0" cy="1248273"/>
          </a:xfrm>
          <a:prstGeom prst="line">
            <a:avLst/>
          </a:prstGeom>
        </p:spPr>
        <p:style>
          <a:lnRef idx="3">
            <a:schemeClr val="dk1"/>
          </a:lnRef>
          <a:fillRef idx="0">
            <a:schemeClr val="dk1"/>
          </a:fillRef>
          <a:effectRef idx="2">
            <a:schemeClr val="dk1"/>
          </a:effectRef>
          <a:fontRef idx="minor">
            <a:schemeClr val="tx1"/>
          </a:fontRef>
        </p:style>
      </p:cxnSp>
      <p:sp>
        <p:nvSpPr>
          <p:cNvPr id="6" name="TextBox 5"/>
          <p:cNvSpPr txBox="1"/>
          <p:nvPr/>
        </p:nvSpPr>
        <p:spPr>
          <a:xfrm flipH="1">
            <a:off x="1558505" y="2039995"/>
            <a:ext cx="2707107" cy="369332"/>
          </a:xfrm>
          <a:prstGeom prst="rect">
            <a:avLst/>
          </a:prstGeom>
          <a:noFill/>
        </p:spPr>
        <p:txBody>
          <a:bodyPr wrap="square" rtlCol="0">
            <a:spAutoFit/>
          </a:bodyPr>
          <a:lstStyle/>
          <a:p>
            <a:r>
              <a:rPr lang="en-US" dirty="0"/>
              <a:t>Raw materials Inventory</a:t>
            </a:r>
          </a:p>
        </p:txBody>
      </p:sp>
      <p:sp>
        <p:nvSpPr>
          <p:cNvPr id="7" name="TextBox 6"/>
          <p:cNvSpPr txBox="1"/>
          <p:nvPr/>
        </p:nvSpPr>
        <p:spPr>
          <a:xfrm>
            <a:off x="1666036" y="2419391"/>
            <a:ext cx="1219200" cy="369332"/>
          </a:xfrm>
          <a:prstGeom prst="rect">
            <a:avLst/>
          </a:prstGeom>
          <a:noFill/>
        </p:spPr>
        <p:txBody>
          <a:bodyPr wrap="square" rtlCol="0">
            <a:spAutoFit/>
          </a:bodyPr>
          <a:lstStyle/>
          <a:p>
            <a:r>
              <a:rPr lang="en-US" dirty="0"/>
              <a:t>$80,000</a:t>
            </a:r>
          </a:p>
        </p:txBody>
      </p:sp>
      <p:sp>
        <p:nvSpPr>
          <p:cNvPr id="4" name="TextBox 3"/>
          <p:cNvSpPr txBox="1"/>
          <p:nvPr/>
        </p:nvSpPr>
        <p:spPr>
          <a:xfrm>
            <a:off x="2741463" y="2614120"/>
            <a:ext cx="1295400" cy="369332"/>
          </a:xfrm>
          <a:prstGeom prst="rect">
            <a:avLst/>
          </a:prstGeom>
          <a:noFill/>
        </p:spPr>
        <p:txBody>
          <a:bodyPr wrap="square" rtlCol="0">
            <a:spAutoFit/>
          </a:bodyPr>
          <a:lstStyle/>
          <a:p>
            <a:r>
              <a:rPr lang="en-US" dirty="0"/>
              <a:t>$75,000</a:t>
            </a:r>
          </a:p>
        </p:txBody>
      </p:sp>
      <p:cxnSp>
        <p:nvCxnSpPr>
          <p:cNvPr id="9" name="Straight Connector 8"/>
          <p:cNvCxnSpPr/>
          <p:nvPr/>
        </p:nvCxnSpPr>
        <p:spPr>
          <a:xfrm>
            <a:off x="6704012" y="2362200"/>
            <a:ext cx="2362200"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7847012" y="2362200"/>
            <a:ext cx="0" cy="129540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flipV="1">
            <a:off x="1863573" y="4618010"/>
            <a:ext cx="2895600" cy="10063"/>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3305473" y="4638137"/>
            <a:ext cx="0" cy="1295400"/>
          </a:xfrm>
          <a:prstGeom prst="line">
            <a:avLst/>
          </a:prstGeom>
        </p:spPr>
        <p:style>
          <a:lnRef idx="3">
            <a:schemeClr val="dk1"/>
          </a:lnRef>
          <a:fillRef idx="0">
            <a:schemeClr val="dk1"/>
          </a:fillRef>
          <a:effectRef idx="2">
            <a:schemeClr val="dk1"/>
          </a:effectRef>
          <a:fontRef idx="minor">
            <a:schemeClr val="tx1"/>
          </a:fontRef>
        </p:style>
      </p:cxnSp>
      <p:sp>
        <p:nvSpPr>
          <p:cNvPr id="19" name="TextBox 18"/>
          <p:cNvSpPr txBox="1"/>
          <p:nvPr/>
        </p:nvSpPr>
        <p:spPr>
          <a:xfrm flipH="1">
            <a:off x="6704012" y="1992156"/>
            <a:ext cx="2707107" cy="369332"/>
          </a:xfrm>
          <a:prstGeom prst="rect">
            <a:avLst/>
          </a:prstGeom>
          <a:noFill/>
        </p:spPr>
        <p:txBody>
          <a:bodyPr wrap="square" rtlCol="0">
            <a:spAutoFit/>
          </a:bodyPr>
          <a:lstStyle/>
          <a:p>
            <a:r>
              <a:rPr lang="en-US" dirty="0"/>
              <a:t>                 WIP</a:t>
            </a:r>
          </a:p>
        </p:txBody>
      </p:sp>
      <p:sp>
        <p:nvSpPr>
          <p:cNvPr id="21" name="TextBox 20"/>
          <p:cNvSpPr txBox="1"/>
          <p:nvPr/>
        </p:nvSpPr>
        <p:spPr>
          <a:xfrm flipH="1">
            <a:off x="1655759" y="4168799"/>
            <a:ext cx="3276599" cy="369332"/>
          </a:xfrm>
          <a:prstGeom prst="rect">
            <a:avLst/>
          </a:prstGeom>
          <a:noFill/>
        </p:spPr>
        <p:txBody>
          <a:bodyPr wrap="square" rtlCol="0">
            <a:spAutoFit/>
          </a:bodyPr>
          <a:lstStyle/>
          <a:p>
            <a:r>
              <a:rPr lang="en-US" dirty="0"/>
              <a:t>MANUFACTUTING OVERHEAD</a:t>
            </a:r>
          </a:p>
        </p:txBody>
      </p:sp>
      <p:sp>
        <p:nvSpPr>
          <p:cNvPr id="24" name="TextBox 23"/>
          <p:cNvSpPr txBox="1"/>
          <p:nvPr/>
        </p:nvSpPr>
        <p:spPr>
          <a:xfrm flipH="1">
            <a:off x="6018211" y="2477071"/>
            <a:ext cx="1582154" cy="369332"/>
          </a:xfrm>
          <a:prstGeom prst="rect">
            <a:avLst/>
          </a:prstGeom>
          <a:noFill/>
        </p:spPr>
        <p:txBody>
          <a:bodyPr wrap="square" rtlCol="0">
            <a:spAutoFit/>
          </a:bodyPr>
          <a:lstStyle/>
          <a:p>
            <a:r>
              <a:rPr lang="en-US" dirty="0"/>
              <a:t>    DM $60,000</a:t>
            </a:r>
          </a:p>
        </p:txBody>
      </p:sp>
      <p:sp>
        <p:nvSpPr>
          <p:cNvPr id="26" name="TextBox 25"/>
          <p:cNvSpPr txBox="1"/>
          <p:nvPr/>
        </p:nvSpPr>
        <p:spPr>
          <a:xfrm flipH="1">
            <a:off x="1311858" y="4655389"/>
            <a:ext cx="2707107" cy="369332"/>
          </a:xfrm>
          <a:prstGeom prst="rect">
            <a:avLst/>
          </a:prstGeom>
          <a:noFill/>
        </p:spPr>
        <p:txBody>
          <a:bodyPr wrap="square" rtlCol="0">
            <a:spAutoFit/>
          </a:bodyPr>
          <a:lstStyle/>
          <a:p>
            <a:r>
              <a:rPr lang="en-US" dirty="0"/>
              <a:t>IND. MAT $15,000</a:t>
            </a:r>
          </a:p>
        </p:txBody>
      </p:sp>
      <p:cxnSp>
        <p:nvCxnSpPr>
          <p:cNvPr id="28" name="Straight Arrow Connector 27"/>
          <p:cNvCxnSpPr/>
          <p:nvPr/>
        </p:nvCxnSpPr>
        <p:spPr>
          <a:xfrm>
            <a:off x="3732212" y="2661737"/>
            <a:ext cx="25146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8" name="Elbow Connector 37"/>
          <p:cNvCxnSpPr/>
          <p:nvPr/>
        </p:nvCxnSpPr>
        <p:spPr>
          <a:xfrm rot="10800000" flipV="1">
            <a:off x="3294060" y="2678990"/>
            <a:ext cx="2952752" cy="2161064"/>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8883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JOURNAL ENTRIES</a:t>
            </a:r>
          </a:p>
        </p:txBody>
      </p:sp>
      <p:sp>
        <p:nvSpPr>
          <p:cNvPr id="14" name="Content Placeholder 13"/>
          <p:cNvSpPr>
            <a:spLocks noGrp="1"/>
          </p:cNvSpPr>
          <p:nvPr>
            <p:ph idx="1"/>
          </p:nvPr>
        </p:nvSpPr>
        <p:spPr/>
        <p:txBody>
          <a:bodyPr/>
          <a:lstStyle/>
          <a:p>
            <a:pPr marL="0" indent="0">
              <a:buNone/>
            </a:pPr>
            <a:r>
              <a:rPr lang="en-US" b="1" dirty="0"/>
              <a:t>TRANSACTION 3</a:t>
            </a:r>
            <a:r>
              <a:rPr lang="en-US" dirty="0"/>
              <a:t>: Total manufacturing payroll for the period was $27,000. Job No. 650 incurred direct labor costs of $19,000 and Job No. 651 incurred direct labor costs of $3,000. $5,000 of indirect labor was also incurred</a:t>
            </a:r>
          </a:p>
          <a:p>
            <a:pPr marL="0" indent="0">
              <a:buNone/>
            </a:pPr>
            <a:r>
              <a:rPr lang="en-US" dirty="0"/>
              <a:t>Dr. WIP </a:t>
            </a:r>
            <a:r>
              <a:rPr lang="en-US" dirty="0" err="1"/>
              <a:t>inv</a:t>
            </a:r>
            <a:r>
              <a:rPr lang="en-US" dirty="0"/>
              <a:t>- Jobs 650 &amp; 651    22,000</a:t>
            </a:r>
          </a:p>
          <a:p>
            <a:pPr marL="0" indent="0">
              <a:buNone/>
            </a:pPr>
            <a:r>
              <a:rPr lang="en-US" dirty="0"/>
              <a:t>       MOH                                           5,000</a:t>
            </a:r>
          </a:p>
          <a:p>
            <a:pPr marL="0" indent="0">
              <a:buNone/>
            </a:pPr>
            <a:r>
              <a:rPr lang="en-US" dirty="0"/>
              <a:t>                                             Cr. Wages Payable 27,000 </a:t>
            </a:r>
          </a:p>
        </p:txBody>
      </p:sp>
    </p:spTree>
    <p:extLst>
      <p:ext uri="{BB962C8B-B14F-4D97-AF65-F5344CB8AC3E}">
        <p14:creationId xmlns:p14="http://schemas.microsoft.com/office/powerpoint/2010/main" val="66995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JOURNAL ENTRIES</a:t>
            </a:r>
          </a:p>
        </p:txBody>
      </p:sp>
      <p:cxnSp>
        <p:nvCxnSpPr>
          <p:cNvPr id="3" name="Straight Connector 2"/>
          <p:cNvCxnSpPr/>
          <p:nvPr/>
        </p:nvCxnSpPr>
        <p:spPr>
          <a:xfrm>
            <a:off x="1522413" y="2409327"/>
            <a:ext cx="2590800" cy="0"/>
          </a:xfrm>
          <a:prstGeom prst="line">
            <a:avLst/>
          </a:prstGeom>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a:off x="2665412" y="2409327"/>
            <a:ext cx="0" cy="1248273"/>
          </a:xfrm>
          <a:prstGeom prst="line">
            <a:avLst/>
          </a:prstGeom>
        </p:spPr>
        <p:style>
          <a:lnRef idx="3">
            <a:schemeClr val="dk1"/>
          </a:lnRef>
          <a:fillRef idx="0">
            <a:schemeClr val="dk1"/>
          </a:fillRef>
          <a:effectRef idx="2">
            <a:schemeClr val="dk1"/>
          </a:effectRef>
          <a:fontRef idx="minor">
            <a:schemeClr val="tx1"/>
          </a:fontRef>
        </p:style>
      </p:cxnSp>
      <p:sp>
        <p:nvSpPr>
          <p:cNvPr id="6" name="TextBox 5"/>
          <p:cNvSpPr txBox="1"/>
          <p:nvPr/>
        </p:nvSpPr>
        <p:spPr>
          <a:xfrm flipH="1">
            <a:off x="1558505" y="2039995"/>
            <a:ext cx="2707107" cy="369332"/>
          </a:xfrm>
          <a:prstGeom prst="rect">
            <a:avLst/>
          </a:prstGeom>
          <a:noFill/>
        </p:spPr>
        <p:txBody>
          <a:bodyPr wrap="square" rtlCol="0">
            <a:spAutoFit/>
          </a:bodyPr>
          <a:lstStyle/>
          <a:p>
            <a:r>
              <a:rPr lang="en-US" dirty="0"/>
              <a:t>     Wages Payable</a:t>
            </a:r>
          </a:p>
        </p:txBody>
      </p:sp>
      <p:sp>
        <p:nvSpPr>
          <p:cNvPr id="4" name="TextBox 3"/>
          <p:cNvSpPr txBox="1"/>
          <p:nvPr/>
        </p:nvSpPr>
        <p:spPr>
          <a:xfrm>
            <a:off x="2741463" y="2614120"/>
            <a:ext cx="1295400" cy="369332"/>
          </a:xfrm>
          <a:prstGeom prst="rect">
            <a:avLst/>
          </a:prstGeom>
          <a:noFill/>
        </p:spPr>
        <p:txBody>
          <a:bodyPr wrap="square" rtlCol="0">
            <a:spAutoFit/>
          </a:bodyPr>
          <a:lstStyle/>
          <a:p>
            <a:r>
              <a:rPr lang="en-US" dirty="0"/>
              <a:t>$27,000</a:t>
            </a:r>
          </a:p>
        </p:txBody>
      </p:sp>
      <p:cxnSp>
        <p:nvCxnSpPr>
          <p:cNvPr id="9" name="Straight Connector 8"/>
          <p:cNvCxnSpPr/>
          <p:nvPr/>
        </p:nvCxnSpPr>
        <p:spPr>
          <a:xfrm>
            <a:off x="6704012" y="2362200"/>
            <a:ext cx="2362200"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7847012" y="2362200"/>
            <a:ext cx="0" cy="129540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flipV="1">
            <a:off x="1863573" y="4618010"/>
            <a:ext cx="2895600" cy="10063"/>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3305473" y="4638137"/>
            <a:ext cx="0" cy="1295400"/>
          </a:xfrm>
          <a:prstGeom prst="line">
            <a:avLst/>
          </a:prstGeom>
        </p:spPr>
        <p:style>
          <a:lnRef idx="3">
            <a:schemeClr val="dk1"/>
          </a:lnRef>
          <a:fillRef idx="0">
            <a:schemeClr val="dk1"/>
          </a:fillRef>
          <a:effectRef idx="2">
            <a:schemeClr val="dk1"/>
          </a:effectRef>
          <a:fontRef idx="minor">
            <a:schemeClr val="tx1"/>
          </a:fontRef>
        </p:style>
      </p:cxnSp>
      <p:sp>
        <p:nvSpPr>
          <p:cNvPr id="19" name="TextBox 18"/>
          <p:cNvSpPr txBox="1"/>
          <p:nvPr/>
        </p:nvSpPr>
        <p:spPr>
          <a:xfrm flipH="1">
            <a:off x="6704012" y="1992156"/>
            <a:ext cx="2707107" cy="369332"/>
          </a:xfrm>
          <a:prstGeom prst="rect">
            <a:avLst/>
          </a:prstGeom>
          <a:noFill/>
        </p:spPr>
        <p:txBody>
          <a:bodyPr wrap="square" rtlCol="0">
            <a:spAutoFit/>
          </a:bodyPr>
          <a:lstStyle/>
          <a:p>
            <a:r>
              <a:rPr lang="en-US" dirty="0"/>
              <a:t>                 WIP</a:t>
            </a:r>
          </a:p>
        </p:txBody>
      </p:sp>
      <p:sp>
        <p:nvSpPr>
          <p:cNvPr id="21" name="TextBox 20"/>
          <p:cNvSpPr txBox="1"/>
          <p:nvPr/>
        </p:nvSpPr>
        <p:spPr>
          <a:xfrm flipH="1">
            <a:off x="1673074" y="4258741"/>
            <a:ext cx="3276599" cy="369332"/>
          </a:xfrm>
          <a:prstGeom prst="rect">
            <a:avLst/>
          </a:prstGeom>
          <a:noFill/>
        </p:spPr>
        <p:txBody>
          <a:bodyPr wrap="square" rtlCol="0">
            <a:spAutoFit/>
          </a:bodyPr>
          <a:lstStyle/>
          <a:p>
            <a:r>
              <a:rPr lang="en-US" dirty="0"/>
              <a:t>MANUFACTUTING OVERHEAD</a:t>
            </a:r>
          </a:p>
        </p:txBody>
      </p:sp>
      <p:sp>
        <p:nvSpPr>
          <p:cNvPr id="24" name="TextBox 23"/>
          <p:cNvSpPr txBox="1"/>
          <p:nvPr/>
        </p:nvSpPr>
        <p:spPr>
          <a:xfrm flipH="1">
            <a:off x="6018211" y="2477071"/>
            <a:ext cx="1582154" cy="369332"/>
          </a:xfrm>
          <a:prstGeom prst="rect">
            <a:avLst/>
          </a:prstGeom>
          <a:noFill/>
        </p:spPr>
        <p:txBody>
          <a:bodyPr wrap="square" rtlCol="0">
            <a:spAutoFit/>
          </a:bodyPr>
          <a:lstStyle/>
          <a:p>
            <a:r>
              <a:rPr lang="en-US" dirty="0"/>
              <a:t>    DM $60,000</a:t>
            </a:r>
          </a:p>
        </p:txBody>
      </p:sp>
      <p:sp>
        <p:nvSpPr>
          <p:cNvPr id="26" name="TextBox 25"/>
          <p:cNvSpPr txBox="1"/>
          <p:nvPr/>
        </p:nvSpPr>
        <p:spPr>
          <a:xfrm flipH="1">
            <a:off x="1311858" y="4655389"/>
            <a:ext cx="2707107" cy="369332"/>
          </a:xfrm>
          <a:prstGeom prst="rect">
            <a:avLst/>
          </a:prstGeom>
          <a:noFill/>
        </p:spPr>
        <p:txBody>
          <a:bodyPr wrap="square" rtlCol="0">
            <a:spAutoFit/>
          </a:bodyPr>
          <a:lstStyle/>
          <a:p>
            <a:r>
              <a:rPr lang="en-US" dirty="0"/>
              <a:t>IND. MAT $15,000</a:t>
            </a:r>
          </a:p>
        </p:txBody>
      </p:sp>
      <p:cxnSp>
        <p:nvCxnSpPr>
          <p:cNvPr id="28" name="Straight Arrow Connector 27"/>
          <p:cNvCxnSpPr/>
          <p:nvPr/>
        </p:nvCxnSpPr>
        <p:spPr>
          <a:xfrm>
            <a:off x="3808412" y="3124200"/>
            <a:ext cx="25146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8" name="Elbow Connector 37"/>
          <p:cNvCxnSpPr/>
          <p:nvPr/>
        </p:nvCxnSpPr>
        <p:spPr>
          <a:xfrm rot="10800000" flipV="1">
            <a:off x="3305474" y="3124200"/>
            <a:ext cx="2788939" cy="1981200"/>
          </a:xfrm>
          <a:prstGeom prst="bent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6280031" y="2905843"/>
            <a:ext cx="1411706" cy="369332"/>
          </a:xfrm>
          <a:prstGeom prst="rect">
            <a:avLst/>
          </a:prstGeom>
          <a:noFill/>
        </p:spPr>
        <p:txBody>
          <a:bodyPr wrap="square" rtlCol="0">
            <a:spAutoFit/>
          </a:bodyPr>
          <a:lstStyle/>
          <a:p>
            <a:r>
              <a:rPr lang="en-US" dirty="0"/>
              <a:t>DL $22,000</a:t>
            </a:r>
          </a:p>
        </p:txBody>
      </p:sp>
      <p:sp>
        <p:nvSpPr>
          <p:cNvPr id="29" name="TextBox 28"/>
          <p:cNvSpPr txBox="1"/>
          <p:nvPr/>
        </p:nvSpPr>
        <p:spPr>
          <a:xfrm>
            <a:off x="1217612" y="4986934"/>
            <a:ext cx="2057400" cy="369332"/>
          </a:xfrm>
          <a:prstGeom prst="rect">
            <a:avLst/>
          </a:prstGeom>
          <a:noFill/>
        </p:spPr>
        <p:txBody>
          <a:bodyPr wrap="square" rtlCol="0">
            <a:spAutoFit/>
          </a:bodyPr>
          <a:lstStyle/>
          <a:p>
            <a:r>
              <a:rPr lang="en-US" dirty="0"/>
              <a:t> IND. LAB     $5,000</a:t>
            </a:r>
          </a:p>
        </p:txBody>
      </p:sp>
    </p:spTree>
    <p:extLst>
      <p:ext uri="{BB962C8B-B14F-4D97-AF65-F5344CB8AC3E}">
        <p14:creationId xmlns:p14="http://schemas.microsoft.com/office/powerpoint/2010/main" val="305233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2917</TotalTime>
  <Words>1730</Words>
  <Application>Microsoft Office PowerPoint</Application>
  <PresentationFormat>Custom</PresentationFormat>
  <Paragraphs>163</Paragraphs>
  <Slides>30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Cambria</vt:lpstr>
      <vt:lpstr>Times New Roman</vt:lpstr>
      <vt:lpstr>Wingdings 2</vt:lpstr>
      <vt:lpstr>Retrospect</vt:lpstr>
      <vt:lpstr>CHAPTER 4</vt:lpstr>
      <vt:lpstr>Basic Costing Terminology</vt:lpstr>
      <vt:lpstr>And Some New Terms</vt:lpstr>
      <vt:lpstr>Costing Systems</vt:lpstr>
      <vt:lpstr>JOURNAL ENTRIES</vt:lpstr>
      <vt:lpstr>JOURNAL ENTRIES</vt:lpstr>
      <vt:lpstr>JOURNAL ENTRIES</vt:lpstr>
      <vt:lpstr>JOURNAL ENTRIES</vt:lpstr>
      <vt:lpstr>JOURNAL ENTRIES</vt:lpstr>
      <vt:lpstr>JOURNAL ENTRIES</vt:lpstr>
      <vt:lpstr>Allocation of Indirect costs</vt:lpstr>
      <vt:lpstr>PowerPoint Presentation</vt:lpstr>
      <vt:lpstr>PowerPoint Presentation</vt:lpstr>
      <vt:lpstr>PowerPoint Presentation</vt:lpstr>
      <vt:lpstr>PowerPoint Presentation</vt:lpstr>
      <vt:lpstr>PowerPoint Presentation</vt:lpstr>
      <vt:lpstr>Accounting for Overhead </vt:lpstr>
      <vt:lpstr>PowerPoint Presentation</vt:lpstr>
      <vt:lpstr>Accounting for Overhead </vt:lpstr>
      <vt:lpstr>Accounting for Overhead </vt:lpstr>
      <vt:lpstr>Example/ continued</vt:lpstr>
      <vt:lpstr>Proration approach/ journal entry</vt:lpstr>
      <vt:lpstr>Write- off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creator>Hind Muhtaseb</dc:creator>
  <cp:lastModifiedBy>Dell</cp:lastModifiedBy>
  <cp:revision>42</cp:revision>
  <dcterms:created xsi:type="dcterms:W3CDTF">2020-03-10T11:48:26Z</dcterms:created>
  <dcterms:modified xsi:type="dcterms:W3CDTF">2024-10-16T19:17:59Z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