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7" r:id="rId2"/>
    <p:sldId id="280" r:id="rId3"/>
    <p:sldId id="260" r:id="rId4"/>
    <p:sldId id="281" r:id="rId5"/>
    <p:sldId id="304" r:id="rId6"/>
    <p:sldId id="305" r:id="rId7"/>
    <p:sldId id="306" r:id="rId8"/>
    <p:sldId id="282" r:id="rId9"/>
    <p:sldId id="284" r:id="rId10"/>
    <p:sldId id="285" r:id="rId11"/>
    <p:sldId id="290" r:id="rId12"/>
    <p:sldId id="291" r:id="rId13"/>
    <p:sldId id="286" r:id="rId14"/>
    <p:sldId id="287" r:id="rId15"/>
    <p:sldId id="289" r:id="rId16"/>
    <p:sldId id="295" r:id="rId17"/>
    <p:sldId id="292" r:id="rId18"/>
    <p:sldId id="293" r:id="rId19"/>
    <p:sldId id="296" r:id="rId20"/>
    <p:sldId id="294" r:id="rId21"/>
    <p:sldId id="298" r:id="rId22"/>
    <p:sldId id="297" r:id="rId23"/>
    <p:sldId id="299" r:id="rId24"/>
    <p:sldId id="300" r:id="rId25"/>
    <p:sldId id="301"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74"/>
  </p:normalViewPr>
  <p:slideViewPr>
    <p:cSldViewPr snapToGrid="0" snapToObjects="1" showGuides="1">
      <p:cViewPr varScale="1">
        <p:scale>
          <a:sx n="78" d="100"/>
          <a:sy n="78" d="100"/>
        </p:scale>
        <p:origin x="62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2</a:t>
            </a:fld>
            <a:endParaRPr lang="en-US" dirty="0"/>
          </a:p>
        </p:txBody>
      </p:sp>
    </p:spTree>
    <p:extLst>
      <p:ext uri="{BB962C8B-B14F-4D97-AF65-F5344CB8AC3E}">
        <p14:creationId xmlns:p14="http://schemas.microsoft.com/office/powerpoint/2010/main" val="71160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8</a:t>
            </a:fld>
            <a:endParaRPr lang="en-US" dirty="0"/>
          </a:p>
        </p:txBody>
      </p:sp>
    </p:spTree>
    <p:extLst>
      <p:ext uri="{BB962C8B-B14F-4D97-AF65-F5344CB8AC3E}">
        <p14:creationId xmlns:p14="http://schemas.microsoft.com/office/powerpoint/2010/main" val="415208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15</a:t>
            </a:fld>
            <a:endParaRPr lang="en-US" dirty="0"/>
          </a:p>
        </p:txBody>
      </p:sp>
    </p:spTree>
    <p:extLst>
      <p:ext uri="{BB962C8B-B14F-4D97-AF65-F5344CB8AC3E}">
        <p14:creationId xmlns:p14="http://schemas.microsoft.com/office/powerpoint/2010/main" val="2217877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63896"/>
            <a:ext cx="4557444" cy="533257"/>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26723"/>
            <a:ext cx="4108858" cy="480769"/>
          </a:xfrm>
          <a:prstGeom prst="rect">
            <a:avLst/>
          </a:prstGeom>
        </p:spPr>
      </p:pic>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190517"/>
            <a:ext cx="4324179" cy="505963"/>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7B0F206-4721-B742-B71F-C0AADA23A98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6928" y="242094"/>
            <a:ext cx="3991483" cy="467035"/>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pPr/>
              <a:t>‹#›</a:t>
            </a:fld>
            <a:endParaRPr lang="en-US" b="1"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65" r:id="rId10"/>
    <p:sldLayoutId id="2147483666" r:id="rId11"/>
    <p:sldLayoutId id="2147483660" r:id="rId12"/>
    <p:sldLayoutId id="2147483667" r:id="rId13"/>
  </p:sldLayoutIdLst>
  <p:hf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8" y="762684"/>
            <a:ext cx="8942832" cy="3091053"/>
          </a:xfrm>
        </p:spPr>
        <p:txBody>
          <a:bodyPr/>
          <a:lstStyle/>
          <a:p>
            <a:r>
              <a:rPr lang="en-US" dirty="0"/>
              <a:t>Exp #2</a:t>
            </a:r>
            <a:br>
              <a:rPr lang="en-US" dirty="0"/>
            </a:br>
            <a:br>
              <a:rPr lang="en-US" dirty="0"/>
            </a:br>
            <a:br>
              <a:rPr lang="en-US" dirty="0"/>
            </a:br>
            <a:r>
              <a:rPr lang="en-US" dirty="0"/>
              <a:t>Android Layouts</a:t>
            </a:r>
          </a:p>
        </p:txBody>
      </p:sp>
      <p:sp>
        <p:nvSpPr>
          <p:cNvPr id="2" name="Text Placeholder 1">
            <a:extLst>
              <a:ext uri="{FF2B5EF4-FFF2-40B4-BE49-F238E27FC236}">
                <a16:creationId xmlns:a16="http://schemas.microsoft.com/office/drawing/2014/main" id="{E08690EC-F457-B5F0-F875-F8AE7FE24E34}"/>
              </a:ext>
            </a:extLst>
          </p:cNvPr>
          <p:cNvSpPr>
            <a:spLocks noGrp="1"/>
          </p:cNvSpPr>
          <p:nvPr>
            <p:ph type="body" sz="quarter" idx="10"/>
          </p:nvPr>
        </p:nvSpPr>
        <p:spPr>
          <a:xfrm>
            <a:off x="658368" y="4558073"/>
            <a:ext cx="6638544" cy="1650381"/>
          </a:xfrm>
        </p:spPr>
        <p:txBody>
          <a:bodyPr/>
          <a:lstStyle/>
          <a:p>
            <a:r>
              <a:rPr lang="en-US" dirty="0"/>
              <a:t>SLIDES BY: Tarek Zidan and Mohamad B</a:t>
            </a:r>
            <a:r>
              <a:rPr lang="en-US"/>
              <a:t>alawi</a:t>
            </a:r>
            <a:endParaRPr lang="en-US" dirty="0"/>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162" y="2144858"/>
            <a:ext cx="7026614" cy="4517923"/>
          </a:xfrm>
          <a:prstGeom prst="rect">
            <a:avLst/>
          </a:prstGeom>
        </p:spPr>
      </p:pic>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Hints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7905268" cy="3948684"/>
          </a:xfrm>
        </p:spPr>
        <p:txBody>
          <a:bodyPr/>
          <a:lstStyle/>
          <a:p>
            <a:pPr marL="0" indent="0">
              <a:buNone/>
            </a:pPr>
            <a:r>
              <a:rPr lang="en-US" dirty="0"/>
              <a:t>Hint is a gray text visible inside the text field, it disappears automatically when the user starts typing.</a:t>
            </a:r>
          </a:p>
          <a:p>
            <a:endParaRPr lang="en-US" dirty="0"/>
          </a:p>
          <a:p>
            <a:endParaRPr lang="en-US" dirty="0"/>
          </a:p>
        </p:txBody>
      </p:sp>
    </p:spTree>
    <p:extLst>
      <p:ext uri="{BB962C8B-B14F-4D97-AF65-F5344CB8AC3E}">
        <p14:creationId xmlns:p14="http://schemas.microsoft.com/office/powerpoint/2010/main" val="37380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Padding</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7905268" cy="3948684"/>
          </a:xfrm>
        </p:spPr>
        <p:txBody>
          <a:bodyPr/>
          <a:lstStyle/>
          <a:p>
            <a:pPr marL="0" indent="0">
              <a:buNone/>
            </a:pPr>
            <a:r>
              <a:rPr lang="en-US" dirty="0"/>
              <a:t>Padding is an amount of space that can be added to layouts to have a space around it (top, bottom, right, left) for better visualization.</a:t>
            </a:r>
          </a:p>
          <a:p>
            <a:endParaRPr lang="en-US" dirty="0"/>
          </a:p>
          <a:p>
            <a:endParaRPr lang="en-US" dirty="0"/>
          </a:p>
        </p:txBody>
      </p:sp>
      <p:pic>
        <p:nvPicPr>
          <p:cNvPr id="6" name="Picture 5">
            <a:extLst>
              <a:ext uri="{FF2B5EF4-FFF2-40B4-BE49-F238E27FC236}">
                <a16:creationId xmlns:a16="http://schemas.microsoft.com/office/drawing/2014/main" id="{3A766E0D-E49B-3803-2B84-BC8391B4BF0B}"/>
              </a:ext>
            </a:extLst>
          </p:cNvPr>
          <p:cNvPicPr>
            <a:picLocks noChangeAspect="1"/>
          </p:cNvPicPr>
          <p:nvPr/>
        </p:nvPicPr>
        <p:blipFill>
          <a:blip r:embed="rId2"/>
          <a:stretch>
            <a:fillRect/>
          </a:stretch>
        </p:blipFill>
        <p:spPr>
          <a:xfrm>
            <a:off x="1819808" y="3182187"/>
            <a:ext cx="8552383" cy="3170533"/>
          </a:xfrm>
          <a:prstGeom prst="rect">
            <a:avLst/>
          </a:prstGeom>
        </p:spPr>
      </p:pic>
    </p:spTree>
    <p:extLst>
      <p:ext uri="{BB962C8B-B14F-4D97-AF65-F5344CB8AC3E}">
        <p14:creationId xmlns:p14="http://schemas.microsoft.com/office/powerpoint/2010/main" val="298148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Some text settings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4516349" cy="3948684"/>
          </a:xfrm>
        </p:spPr>
        <p:txBody>
          <a:bodyPr/>
          <a:lstStyle/>
          <a:p>
            <a:pPr marL="0" indent="0">
              <a:buNone/>
            </a:pPr>
            <a:r>
              <a:rPr lang="en-US" dirty="0" err="1"/>
              <a:t>textcolor</a:t>
            </a:r>
            <a:r>
              <a:rPr lang="en-US" dirty="0"/>
              <a:t>: changes the text color.</a:t>
            </a:r>
          </a:p>
          <a:p>
            <a:pPr marL="0" indent="0">
              <a:buNone/>
            </a:pPr>
            <a:r>
              <a:rPr lang="en-US" dirty="0" err="1"/>
              <a:t>textAlignment</a:t>
            </a:r>
            <a:r>
              <a:rPr lang="en-US" dirty="0"/>
              <a:t>: sets the text at the start of the line, center, or end of the line.</a:t>
            </a:r>
          </a:p>
          <a:p>
            <a:pPr marL="0" indent="0">
              <a:buNone/>
            </a:pPr>
            <a:r>
              <a:rPr lang="en-US" dirty="0" err="1"/>
              <a:t>textsize</a:t>
            </a:r>
            <a:r>
              <a:rPr lang="en-US" dirty="0"/>
              <a:t>: changes the size of the text, measured in </a:t>
            </a:r>
            <a:r>
              <a:rPr lang="en-US" dirty="0" err="1"/>
              <a:t>dp</a:t>
            </a:r>
            <a:r>
              <a:rPr lang="en-US" dirty="0"/>
              <a:t> unit, which is similar to pixels.</a:t>
            </a:r>
          </a:p>
          <a:p>
            <a:pPr marL="0" indent="0">
              <a:buNone/>
            </a:pPr>
            <a:r>
              <a:rPr lang="en-US" dirty="0" err="1"/>
              <a:t>textStyle</a:t>
            </a:r>
            <a:r>
              <a:rPr lang="en-US" dirty="0"/>
              <a:t>: can change the text to Bold, Italic…</a:t>
            </a:r>
            <a:r>
              <a:rPr lang="en-US" dirty="0" err="1"/>
              <a:t>etc</a:t>
            </a:r>
            <a:endParaRPr lang="en-US" dirty="0"/>
          </a:p>
        </p:txBody>
      </p:sp>
      <p:pic>
        <p:nvPicPr>
          <p:cNvPr id="5" name="Picture 4">
            <a:extLst>
              <a:ext uri="{FF2B5EF4-FFF2-40B4-BE49-F238E27FC236}">
                <a16:creationId xmlns:a16="http://schemas.microsoft.com/office/drawing/2014/main" id="{05CA8459-83BE-06A1-6C85-2A89CE331FBD}"/>
              </a:ext>
            </a:extLst>
          </p:cNvPr>
          <p:cNvPicPr>
            <a:picLocks noChangeAspect="1"/>
          </p:cNvPicPr>
          <p:nvPr/>
        </p:nvPicPr>
        <p:blipFill>
          <a:blip r:embed="rId2"/>
          <a:stretch>
            <a:fillRect/>
          </a:stretch>
        </p:blipFill>
        <p:spPr>
          <a:xfrm>
            <a:off x="5751872" y="2185416"/>
            <a:ext cx="6001020" cy="3934065"/>
          </a:xfrm>
          <a:prstGeom prst="rect">
            <a:avLst/>
          </a:prstGeom>
        </p:spPr>
      </p:pic>
    </p:spTree>
    <p:extLst>
      <p:ext uri="{BB962C8B-B14F-4D97-AF65-F5344CB8AC3E}">
        <p14:creationId xmlns:p14="http://schemas.microsoft.com/office/powerpoint/2010/main" val="117761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Intents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185416"/>
            <a:ext cx="9202223" cy="3226339"/>
          </a:xfrm>
        </p:spPr>
        <p:txBody>
          <a:bodyPr/>
          <a:lstStyle/>
          <a:p>
            <a:pPr marL="0" indent="0">
              <a:buNone/>
            </a:pPr>
            <a:r>
              <a:rPr lang="en-US" dirty="0"/>
              <a:t>An Intent is a messaging object you can use to request an action from another app component. Although intents facilitate communication between components in several ways, there are three fundamental use cases:</a:t>
            </a:r>
          </a:p>
          <a:p>
            <a:pPr marL="0" indent="0">
              <a:buNone/>
            </a:pPr>
            <a:endParaRPr lang="en-US" dirty="0"/>
          </a:p>
          <a:p>
            <a:pPr marL="342900" indent="-342900"/>
            <a:r>
              <a:rPr lang="en-US" b="1" dirty="0"/>
              <a:t>Navigating among various activities within the same application</a:t>
            </a:r>
          </a:p>
          <a:p>
            <a:pPr marL="342900" indent="-342900"/>
            <a:r>
              <a:rPr lang="en-US" b="1" dirty="0"/>
              <a:t>Starting Activities</a:t>
            </a:r>
          </a:p>
          <a:p>
            <a:pPr marL="342900" indent="-342900"/>
            <a:r>
              <a:rPr lang="en-US" b="1" dirty="0"/>
              <a:t>Broadcasting and Receiving Messages</a:t>
            </a:r>
          </a:p>
        </p:txBody>
      </p:sp>
    </p:spTree>
    <p:extLst>
      <p:ext uri="{BB962C8B-B14F-4D97-AF65-F5344CB8AC3E}">
        <p14:creationId xmlns:p14="http://schemas.microsoft.com/office/powerpoint/2010/main" val="53267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Consider the following</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185417"/>
            <a:ext cx="9202223" cy="1994698"/>
          </a:xfrm>
        </p:spPr>
        <p:txBody>
          <a:bodyPr/>
          <a:lstStyle/>
          <a:p>
            <a:pPr marL="342900" indent="-342900"/>
            <a:r>
              <a:rPr lang="en-US" dirty="0"/>
              <a:t>Linear layout vs Constraint layout.</a:t>
            </a:r>
          </a:p>
          <a:p>
            <a:pPr marL="342900" indent="-342900"/>
            <a:r>
              <a:rPr lang="en-US" dirty="0"/>
              <a:t>You can nest layouts but remember that wide nested are better than deep nested.</a:t>
            </a:r>
          </a:p>
          <a:p>
            <a:pPr marL="342900" indent="-342900"/>
            <a:r>
              <a:rPr lang="en-US" dirty="0"/>
              <a:t>Custom text fields (password, number, ...).</a:t>
            </a:r>
          </a:p>
          <a:p>
            <a:pPr marL="342900" indent="-342900"/>
            <a:r>
              <a:rPr lang="en-US" dirty="0"/>
              <a:t>Width/height (match_parent vs wrap_content).</a:t>
            </a:r>
          </a:p>
        </p:txBody>
      </p:sp>
    </p:spTree>
    <p:extLst>
      <p:ext uri="{BB962C8B-B14F-4D97-AF65-F5344CB8AC3E}">
        <p14:creationId xmlns:p14="http://schemas.microsoft.com/office/powerpoint/2010/main" val="95949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mpare Section">
            <a:extLst>
              <a:ext uri="{FF2B5EF4-FFF2-40B4-BE49-F238E27FC236}">
                <a16:creationId xmlns:a16="http://schemas.microsoft.com/office/drawing/2014/main" id="{384880BB-377B-F24A-A7CA-B308CACEC9E0}"/>
              </a:ext>
            </a:extLst>
          </p:cNvPr>
          <p:cNvSpPr>
            <a:spLocks noGrp="1"/>
          </p:cNvSpPr>
          <p:nvPr>
            <p:ph type="body" idx="1"/>
          </p:nvPr>
        </p:nvSpPr>
        <p:spPr>
          <a:xfrm>
            <a:off x="566928" y="1704265"/>
            <a:ext cx="5138928" cy="572464"/>
          </a:xfrm>
        </p:spPr>
        <p:txBody>
          <a:bodyPr/>
          <a:lstStyle/>
          <a:p>
            <a:r>
              <a:rPr lang="en-US" sz="2400" dirty="0"/>
              <a:t>Nested Linear Layouts</a:t>
            </a:r>
          </a:p>
        </p:txBody>
      </p:sp>
      <p:sp>
        <p:nvSpPr>
          <p:cNvPr id="15" name="Contrast Section">
            <a:extLst>
              <a:ext uri="{FF2B5EF4-FFF2-40B4-BE49-F238E27FC236}">
                <a16:creationId xmlns:a16="http://schemas.microsoft.com/office/drawing/2014/main" id="{E0F9A328-ECA9-CC4E-B0A6-FA23EEE9998F}"/>
              </a:ext>
            </a:extLst>
          </p:cNvPr>
          <p:cNvSpPr>
            <a:spLocks noGrp="1"/>
          </p:cNvSpPr>
          <p:nvPr>
            <p:ph type="body" sz="quarter" idx="3"/>
          </p:nvPr>
        </p:nvSpPr>
        <p:spPr>
          <a:xfrm>
            <a:off x="6715211" y="1704265"/>
            <a:ext cx="4041689" cy="522451"/>
          </a:xfrm>
        </p:spPr>
        <p:txBody>
          <a:bodyPr/>
          <a:lstStyle/>
          <a:p>
            <a:r>
              <a:rPr lang="en-US" sz="2400" dirty="0"/>
              <a:t>Table Layout</a:t>
            </a:r>
          </a:p>
        </p:txBody>
      </p:sp>
      <p:pic>
        <p:nvPicPr>
          <p:cNvPr id="28" name="Picture 27"/>
          <p:cNvPicPr>
            <a:picLocks noChangeAspect="1"/>
          </p:cNvPicPr>
          <p:nvPr/>
        </p:nvPicPr>
        <p:blipFill>
          <a:blip r:embed="rId3"/>
          <a:stretch>
            <a:fillRect/>
          </a:stretch>
        </p:blipFill>
        <p:spPr>
          <a:xfrm>
            <a:off x="4260637" y="2820155"/>
            <a:ext cx="1588470" cy="2823031"/>
          </a:xfrm>
          <a:prstGeom prst="rect">
            <a:avLst/>
          </a:prstGeom>
        </p:spPr>
      </p:pic>
      <p:pic>
        <p:nvPicPr>
          <p:cNvPr id="30" name="Picture 29"/>
          <p:cNvPicPr>
            <a:picLocks noChangeAspect="1"/>
          </p:cNvPicPr>
          <p:nvPr/>
        </p:nvPicPr>
        <p:blipFill>
          <a:blip r:embed="rId4"/>
          <a:stretch>
            <a:fillRect/>
          </a:stretch>
        </p:blipFill>
        <p:spPr>
          <a:xfrm>
            <a:off x="327826" y="2968795"/>
            <a:ext cx="3869003" cy="2674391"/>
          </a:xfrm>
          <a:prstGeom prst="rect">
            <a:avLst/>
          </a:prstGeom>
        </p:spPr>
      </p:pic>
      <p:pic>
        <p:nvPicPr>
          <p:cNvPr id="31" name="Picture 30"/>
          <p:cNvPicPr>
            <a:picLocks noChangeAspect="1"/>
          </p:cNvPicPr>
          <p:nvPr/>
        </p:nvPicPr>
        <p:blipFill>
          <a:blip r:embed="rId5"/>
          <a:stretch>
            <a:fillRect/>
          </a:stretch>
        </p:blipFill>
        <p:spPr>
          <a:xfrm>
            <a:off x="10454262" y="2820155"/>
            <a:ext cx="1551433" cy="2731870"/>
          </a:xfrm>
          <a:prstGeom prst="rect">
            <a:avLst/>
          </a:prstGeom>
        </p:spPr>
      </p:pic>
      <p:pic>
        <p:nvPicPr>
          <p:cNvPr id="32" name="Picture 31"/>
          <p:cNvPicPr>
            <a:picLocks noChangeAspect="1"/>
          </p:cNvPicPr>
          <p:nvPr/>
        </p:nvPicPr>
        <p:blipFill>
          <a:blip r:embed="rId6"/>
          <a:stretch>
            <a:fillRect/>
          </a:stretch>
        </p:blipFill>
        <p:spPr>
          <a:xfrm>
            <a:off x="6576372" y="2805746"/>
            <a:ext cx="3795564" cy="2796324"/>
          </a:xfrm>
          <a:prstGeom prst="rect">
            <a:avLst/>
          </a:prstGeom>
        </p:spPr>
      </p:pic>
    </p:spTree>
    <p:extLst>
      <p:ext uri="{BB962C8B-B14F-4D97-AF65-F5344CB8AC3E}">
        <p14:creationId xmlns:p14="http://schemas.microsoft.com/office/powerpoint/2010/main" val="1865333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A922-EA97-E950-C6F5-0F971793F99B}"/>
              </a:ext>
            </a:extLst>
          </p:cNvPr>
          <p:cNvSpPr>
            <a:spLocks noGrp="1"/>
          </p:cNvSpPr>
          <p:nvPr>
            <p:ph type="title"/>
          </p:nvPr>
        </p:nvSpPr>
        <p:spPr>
          <a:xfrm>
            <a:off x="838200" y="2884235"/>
            <a:ext cx="10515600" cy="1089529"/>
          </a:xfrm>
        </p:spPr>
        <p:txBody>
          <a:bodyPr/>
          <a:lstStyle/>
          <a:p>
            <a:pPr algn="ctr"/>
            <a:r>
              <a:rPr lang="en-US" sz="7200" dirty="0"/>
              <a:t>Customer class</a:t>
            </a:r>
          </a:p>
        </p:txBody>
      </p:sp>
    </p:spTree>
    <p:extLst>
      <p:ext uri="{BB962C8B-B14F-4D97-AF65-F5344CB8AC3E}">
        <p14:creationId xmlns:p14="http://schemas.microsoft.com/office/powerpoint/2010/main" val="144992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F7346C3-AE02-3F16-50FE-E3E027ED53EB}"/>
              </a:ext>
            </a:extLst>
          </p:cNvPr>
          <p:cNvPicPr>
            <a:picLocks noGrp="1" noChangeAspect="1"/>
          </p:cNvPicPr>
          <p:nvPr>
            <p:ph sz="half" idx="2"/>
          </p:nvPr>
        </p:nvPicPr>
        <p:blipFill>
          <a:blip r:embed="rId2"/>
          <a:stretch>
            <a:fillRect/>
          </a:stretch>
        </p:blipFill>
        <p:spPr>
          <a:xfrm>
            <a:off x="963562" y="933105"/>
            <a:ext cx="9714270" cy="5887834"/>
          </a:xfrm>
        </p:spPr>
      </p:pic>
    </p:spTree>
    <p:extLst>
      <p:ext uri="{BB962C8B-B14F-4D97-AF65-F5344CB8AC3E}">
        <p14:creationId xmlns:p14="http://schemas.microsoft.com/office/powerpoint/2010/main" val="89082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ADBC1-5180-9DB5-A671-56E605CD58F0}"/>
              </a:ext>
            </a:extLst>
          </p:cNvPr>
          <p:cNvPicPr>
            <a:picLocks noChangeAspect="1"/>
          </p:cNvPicPr>
          <p:nvPr/>
        </p:nvPicPr>
        <p:blipFill>
          <a:blip r:embed="rId2"/>
          <a:stretch>
            <a:fillRect/>
          </a:stretch>
        </p:blipFill>
        <p:spPr>
          <a:xfrm>
            <a:off x="855405" y="1066045"/>
            <a:ext cx="9736533" cy="5791955"/>
          </a:xfrm>
          <a:prstGeom prst="rect">
            <a:avLst/>
          </a:prstGeom>
        </p:spPr>
      </p:pic>
    </p:spTree>
    <p:extLst>
      <p:ext uri="{BB962C8B-B14F-4D97-AF65-F5344CB8AC3E}">
        <p14:creationId xmlns:p14="http://schemas.microsoft.com/office/powerpoint/2010/main" val="208102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A922-EA97-E950-C6F5-0F971793F99B}"/>
              </a:ext>
            </a:extLst>
          </p:cNvPr>
          <p:cNvSpPr>
            <a:spLocks noGrp="1"/>
          </p:cNvSpPr>
          <p:nvPr>
            <p:ph type="title"/>
          </p:nvPr>
        </p:nvSpPr>
        <p:spPr>
          <a:xfrm>
            <a:off x="838200" y="2884235"/>
            <a:ext cx="10515600" cy="1089529"/>
          </a:xfrm>
        </p:spPr>
        <p:txBody>
          <a:bodyPr/>
          <a:lstStyle/>
          <a:p>
            <a:pPr algn="ctr"/>
            <a:r>
              <a:rPr lang="en-US" sz="7200" dirty="0"/>
              <a:t>Add Customer Activity</a:t>
            </a:r>
          </a:p>
        </p:txBody>
      </p:sp>
    </p:spTree>
    <p:extLst>
      <p:ext uri="{BB962C8B-B14F-4D97-AF65-F5344CB8AC3E}">
        <p14:creationId xmlns:p14="http://schemas.microsoft.com/office/powerpoint/2010/main" val="233713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A5A6BD9C-352C-594C-84C3-B534C6BE8173}"/>
              </a:ext>
            </a:extLst>
          </p:cNvPr>
          <p:cNvSpPr>
            <a:spLocks noGrp="1"/>
          </p:cNvSpPr>
          <p:nvPr>
            <p:ph type="title"/>
          </p:nvPr>
        </p:nvSpPr>
        <p:spPr>
          <a:xfrm>
            <a:off x="7144168" y="250618"/>
            <a:ext cx="4173022" cy="480131"/>
          </a:xfrm>
        </p:spPr>
        <p:txBody>
          <a:bodyPr/>
          <a:lstStyle/>
          <a:p>
            <a:r>
              <a:rPr lang="en-US" sz="2800" dirty="0"/>
              <a:t>Widgets vs Layouts</a:t>
            </a:r>
          </a:p>
        </p:txBody>
      </p:sp>
      <p:sp>
        <p:nvSpPr>
          <p:cNvPr id="13" name="Compare Section">
            <a:extLst>
              <a:ext uri="{FF2B5EF4-FFF2-40B4-BE49-F238E27FC236}">
                <a16:creationId xmlns:a16="http://schemas.microsoft.com/office/drawing/2014/main" id="{384880BB-377B-F24A-A7CA-B308CACEC9E0}"/>
              </a:ext>
            </a:extLst>
          </p:cNvPr>
          <p:cNvSpPr>
            <a:spLocks noGrp="1"/>
          </p:cNvSpPr>
          <p:nvPr>
            <p:ph type="body" idx="1"/>
          </p:nvPr>
        </p:nvSpPr>
        <p:spPr>
          <a:xfrm>
            <a:off x="566928" y="1285304"/>
            <a:ext cx="5138928" cy="572464"/>
          </a:xfrm>
        </p:spPr>
        <p:txBody>
          <a:bodyPr/>
          <a:lstStyle/>
          <a:p>
            <a:r>
              <a:rPr lang="en-US" sz="2400" dirty="0"/>
              <a:t>Widget</a:t>
            </a:r>
          </a:p>
        </p:txBody>
      </p:sp>
      <p:sp>
        <p:nvSpPr>
          <p:cNvPr id="14" name="Compare Section - Text">
            <a:extLst>
              <a:ext uri="{FF2B5EF4-FFF2-40B4-BE49-F238E27FC236}">
                <a16:creationId xmlns:a16="http://schemas.microsoft.com/office/drawing/2014/main" id="{48B0953F-74D7-0140-8C86-93FC4F66A37B}"/>
              </a:ext>
            </a:extLst>
          </p:cNvPr>
          <p:cNvSpPr>
            <a:spLocks noGrp="1"/>
          </p:cNvSpPr>
          <p:nvPr>
            <p:ph sz="half" idx="2"/>
          </p:nvPr>
        </p:nvSpPr>
        <p:spPr>
          <a:xfrm>
            <a:off x="566929" y="1873197"/>
            <a:ext cx="4738496" cy="4159885"/>
          </a:xfrm>
        </p:spPr>
        <p:txBody>
          <a:bodyPr/>
          <a:lstStyle/>
          <a:p>
            <a:pPr marL="0" indent="0">
              <a:buNone/>
            </a:pPr>
            <a:r>
              <a:rPr lang="en-US" dirty="0"/>
              <a:t>UI elements, such as buttons, text fields, spinners...etc.</a:t>
            </a:r>
          </a:p>
        </p:txBody>
      </p:sp>
      <p:sp>
        <p:nvSpPr>
          <p:cNvPr id="15" name="Contrast Section">
            <a:extLst>
              <a:ext uri="{FF2B5EF4-FFF2-40B4-BE49-F238E27FC236}">
                <a16:creationId xmlns:a16="http://schemas.microsoft.com/office/drawing/2014/main" id="{E0F9A328-ECA9-CC4E-B0A6-FA23EEE9998F}"/>
              </a:ext>
            </a:extLst>
          </p:cNvPr>
          <p:cNvSpPr>
            <a:spLocks noGrp="1"/>
          </p:cNvSpPr>
          <p:nvPr>
            <p:ph type="body" sz="quarter" idx="3"/>
          </p:nvPr>
        </p:nvSpPr>
        <p:spPr>
          <a:xfrm>
            <a:off x="5343611" y="1285304"/>
            <a:ext cx="5629275" cy="572464"/>
          </a:xfrm>
        </p:spPr>
        <p:txBody>
          <a:bodyPr/>
          <a:lstStyle/>
          <a:p>
            <a:r>
              <a:rPr lang="en-US" sz="2400" dirty="0"/>
              <a:t>Layout</a:t>
            </a:r>
          </a:p>
        </p:txBody>
      </p:sp>
      <p:sp>
        <p:nvSpPr>
          <p:cNvPr id="16" name="Contrast Section - Text">
            <a:extLst>
              <a:ext uri="{FF2B5EF4-FFF2-40B4-BE49-F238E27FC236}">
                <a16:creationId xmlns:a16="http://schemas.microsoft.com/office/drawing/2014/main" id="{2EBC524D-C050-3F4A-88E2-E7EBEEE90AF0}"/>
              </a:ext>
            </a:extLst>
          </p:cNvPr>
          <p:cNvSpPr>
            <a:spLocks noGrp="1"/>
          </p:cNvSpPr>
          <p:nvPr>
            <p:ph sz="quarter" idx="4"/>
          </p:nvPr>
        </p:nvSpPr>
        <p:spPr>
          <a:xfrm>
            <a:off x="5343612" y="1870658"/>
            <a:ext cx="5442576" cy="3538728"/>
          </a:xfrm>
        </p:spPr>
        <p:txBody>
          <a:bodyPr/>
          <a:lstStyle/>
          <a:p>
            <a:pPr marL="0" indent="0">
              <a:spcAft>
                <a:spcPts val="600"/>
              </a:spcAft>
              <a:buNone/>
            </a:pPr>
            <a:r>
              <a:rPr lang="en-US" dirty="0"/>
              <a:t>UI containers that can hold widgets and other layouts, their primary goal is to arrange the UI elements in a certain way. Ex: Linear, Relative..</a:t>
            </a:r>
            <a:r>
              <a:rPr lang="en-US" dirty="0" err="1"/>
              <a:t>etc</a:t>
            </a:r>
            <a:endParaRPr lang="en-US" dirty="0"/>
          </a:p>
        </p:txBody>
      </p:sp>
      <p:pic>
        <p:nvPicPr>
          <p:cNvPr id="7" name="Picture 6"/>
          <p:cNvPicPr>
            <a:picLocks noChangeAspect="1"/>
          </p:cNvPicPr>
          <p:nvPr/>
        </p:nvPicPr>
        <p:blipFill>
          <a:blip r:embed="rId3"/>
          <a:stretch>
            <a:fillRect/>
          </a:stretch>
        </p:blipFill>
        <p:spPr>
          <a:xfrm>
            <a:off x="935634" y="2793768"/>
            <a:ext cx="2457793" cy="781159"/>
          </a:xfrm>
          <a:prstGeom prst="rect">
            <a:avLst/>
          </a:prstGeom>
        </p:spPr>
      </p:pic>
      <p:pic>
        <p:nvPicPr>
          <p:cNvPr id="8"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634" y="3754897"/>
            <a:ext cx="2447925" cy="476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82616" y="4432148"/>
            <a:ext cx="1029064" cy="369332"/>
          </a:xfrm>
          <a:prstGeom prst="rect">
            <a:avLst/>
          </a:prstGeom>
          <a:noFill/>
        </p:spPr>
        <p:txBody>
          <a:bodyPr wrap="none" rtlCol="0">
            <a:spAutoFit/>
          </a:bodyPr>
          <a:lstStyle/>
          <a:p>
            <a:r>
              <a:rPr lang="en-US" dirty="0"/>
              <a:t>TextView</a:t>
            </a:r>
          </a:p>
        </p:txBody>
      </p:sp>
      <p:pic>
        <p:nvPicPr>
          <p:cNvPr id="10" name="Picture 6" descr="Using Drop Down Menus in Excel Formu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634" y="4872328"/>
            <a:ext cx="2586339" cy="1722687"/>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8206912" y="3144556"/>
            <a:ext cx="2505807" cy="2978512"/>
          </a:xfrm>
          <a:prstGeom prst="roundRect">
            <a:avLst/>
          </a:prstGeom>
          <a:solidFill>
            <a:schemeClr val="bg1"/>
          </a:solidFill>
          <a:ln w="76200">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Rounded Rectangle 16"/>
          <p:cNvSpPr/>
          <p:nvPr/>
        </p:nvSpPr>
        <p:spPr>
          <a:xfrm>
            <a:off x="5213659" y="3144556"/>
            <a:ext cx="2505807" cy="2978512"/>
          </a:xfrm>
          <a:prstGeom prst="roundRect">
            <a:avLst/>
          </a:prstGeom>
          <a:solidFill>
            <a:schemeClr val="bg1"/>
          </a:solidFill>
          <a:ln w="76200">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8"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280" y="3546690"/>
            <a:ext cx="1796563" cy="3495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a:stretch>
            <a:fillRect/>
          </a:stretch>
        </p:blipFill>
        <p:spPr>
          <a:xfrm>
            <a:off x="5568280" y="4031774"/>
            <a:ext cx="1782296" cy="566466"/>
          </a:xfrm>
          <a:prstGeom prst="rect">
            <a:avLst/>
          </a:prstGeom>
        </p:spPr>
      </p:pic>
      <p:pic>
        <p:nvPicPr>
          <p:cNvPr id="20"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013" y="4733798"/>
            <a:ext cx="881777" cy="2556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467" y="4733798"/>
            <a:ext cx="805961" cy="2556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204" y="3429539"/>
            <a:ext cx="1941224" cy="377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3"/>
          <a:stretch>
            <a:fillRect/>
          </a:stretch>
        </p:blipFill>
        <p:spPr>
          <a:xfrm>
            <a:off x="8576127" y="3987184"/>
            <a:ext cx="1112962" cy="353732"/>
          </a:xfrm>
          <a:prstGeom prst="rect">
            <a:avLst/>
          </a:prstGeom>
        </p:spPr>
      </p:pic>
      <p:pic>
        <p:nvPicPr>
          <p:cNvPr id="25" name="Picture 24"/>
          <p:cNvPicPr>
            <a:picLocks noChangeAspect="1"/>
          </p:cNvPicPr>
          <p:nvPr/>
        </p:nvPicPr>
        <p:blipFill>
          <a:blip r:embed="rId3"/>
          <a:stretch>
            <a:fillRect/>
          </a:stretch>
        </p:blipFill>
        <p:spPr>
          <a:xfrm>
            <a:off x="9362390" y="4407943"/>
            <a:ext cx="1112962" cy="353732"/>
          </a:xfrm>
          <a:prstGeom prst="rect">
            <a:avLst/>
          </a:prstGeom>
        </p:spPr>
      </p:pic>
      <p:pic>
        <p:nvPicPr>
          <p:cNvPr id="26"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811" y="4908562"/>
            <a:ext cx="1258995" cy="2449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679" y="5318512"/>
            <a:ext cx="1258995" cy="2449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lh3.googleusercontent.com/dCjH2RDgSz59nlJrop-zP8pV_-hSONyHF3ppadZneYwLlPfJzUCnzsNlQ6TpiEfdWUKKZa0XE3uwY71gql7lzLZNl8oDl0AaVrNoHe9sI9aUM_bHqv4=w1064-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204" y="5701892"/>
            <a:ext cx="1258995" cy="24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7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5C6D24-7C5A-152C-871E-0EF9055FF4FE}"/>
              </a:ext>
            </a:extLst>
          </p:cNvPr>
          <p:cNvPicPr>
            <a:picLocks noChangeAspect="1"/>
          </p:cNvPicPr>
          <p:nvPr/>
        </p:nvPicPr>
        <p:blipFill>
          <a:blip r:embed="rId2"/>
          <a:stretch>
            <a:fillRect/>
          </a:stretch>
        </p:blipFill>
        <p:spPr>
          <a:xfrm>
            <a:off x="1404733" y="974574"/>
            <a:ext cx="9382533" cy="5670065"/>
          </a:xfrm>
          <a:prstGeom prst="rect">
            <a:avLst/>
          </a:prstGeom>
        </p:spPr>
      </p:pic>
    </p:spTree>
    <p:extLst>
      <p:ext uri="{BB962C8B-B14F-4D97-AF65-F5344CB8AC3E}">
        <p14:creationId xmlns:p14="http://schemas.microsoft.com/office/powerpoint/2010/main" val="234002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89FB7-4AD7-0102-F321-299C4173BB60}"/>
              </a:ext>
            </a:extLst>
          </p:cNvPr>
          <p:cNvPicPr>
            <a:picLocks noChangeAspect="1"/>
          </p:cNvPicPr>
          <p:nvPr/>
        </p:nvPicPr>
        <p:blipFill>
          <a:blip r:embed="rId2"/>
          <a:stretch>
            <a:fillRect/>
          </a:stretch>
        </p:blipFill>
        <p:spPr>
          <a:xfrm>
            <a:off x="1236248" y="916214"/>
            <a:ext cx="9719503" cy="5819865"/>
          </a:xfrm>
          <a:prstGeom prst="rect">
            <a:avLst/>
          </a:prstGeom>
        </p:spPr>
      </p:pic>
    </p:spTree>
    <p:extLst>
      <p:ext uri="{BB962C8B-B14F-4D97-AF65-F5344CB8AC3E}">
        <p14:creationId xmlns:p14="http://schemas.microsoft.com/office/powerpoint/2010/main" val="204417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52D8A-10EB-6638-6730-CB5A40D49ADA}"/>
              </a:ext>
            </a:extLst>
          </p:cNvPr>
          <p:cNvPicPr>
            <a:picLocks noChangeAspect="1"/>
          </p:cNvPicPr>
          <p:nvPr/>
        </p:nvPicPr>
        <p:blipFill>
          <a:blip r:embed="rId2"/>
          <a:stretch>
            <a:fillRect/>
          </a:stretch>
        </p:blipFill>
        <p:spPr>
          <a:xfrm>
            <a:off x="1066800" y="905982"/>
            <a:ext cx="9782590" cy="5952018"/>
          </a:xfrm>
          <a:prstGeom prst="rect">
            <a:avLst/>
          </a:prstGeom>
        </p:spPr>
      </p:pic>
    </p:spTree>
    <p:extLst>
      <p:ext uri="{BB962C8B-B14F-4D97-AF65-F5344CB8AC3E}">
        <p14:creationId xmlns:p14="http://schemas.microsoft.com/office/powerpoint/2010/main" val="296342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A922-EA97-E950-C6F5-0F971793F99B}"/>
              </a:ext>
            </a:extLst>
          </p:cNvPr>
          <p:cNvSpPr>
            <a:spLocks noGrp="1"/>
          </p:cNvSpPr>
          <p:nvPr>
            <p:ph type="title"/>
          </p:nvPr>
        </p:nvSpPr>
        <p:spPr>
          <a:xfrm>
            <a:off x="838200" y="2884235"/>
            <a:ext cx="10515600" cy="1089529"/>
          </a:xfrm>
        </p:spPr>
        <p:txBody>
          <a:bodyPr/>
          <a:lstStyle/>
          <a:p>
            <a:pPr algn="ctr"/>
            <a:r>
              <a:rPr lang="en-US" sz="7200" dirty="0"/>
              <a:t>Main Activity</a:t>
            </a:r>
          </a:p>
        </p:txBody>
      </p:sp>
    </p:spTree>
    <p:extLst>
      <p:ext uri="{BB962C8B-B14F-4D97-AF65-F5344CB8AC3E}">
        <p14:creationId xmlns:p14="http://schemas.microsoft.com/office/powerpoint/2010/main" val="179478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329665-0A8B-847C-4102-0AA152680F3B}"/>
              </a:ext>
            </a:extLst>
          </p:cNvPr>
          <p:cNvPicPr>
            <a:picLocks noChangeAspect="1"/>
          </p:cNvPicPr>
          <p:nvPr/>
        </p:nvPicPr>
        <p:blipFill>
          <a:blip r:embed="rId2"/>
          <a:stretch>
            <a:fillRect/>
          </a:stretch>
        </p:blipFill>
        <p:spPr>
          <a:xfrm>
            <a:off x="1097280" y="940356"/>
            <a:ext cx="9803134" cy="5826204"/>
          </a:xfrm>
          <a:prstGeom prst="rect">
            <a:avLst/>
          </a:prstGeom>
        </p:spPr>
      </p:pic>
    </p:spTree>
    <p:extLst>
      <p:ext uri="{BB962C8B-B14F-4D97-AF65-F5344CB8AC3E}">
        <p14:creationId xmlns:p14="http://schemas.microsoft.com/office/powerpoint/2010/main" val="418861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E176CF-096A-7C4A-33E7-ED56F09442A6}"/>
              </a:ext>
            </a:extLst>
          </p:cNvPr>
          <p:cNvPicPr>
            <a:picLocks noChangeAspect="1"/>
          </p:cNvPicPr>
          <p:nvPr/>
        </p:nvPicPr>
        <p:blipFill>
          <a:blip r:embed="rId2"/>
          <a:stretch>
            <a:fillRect/>
          </a:stretch>
        </p:blipFill>
        <p:spPr>
          <a:xfrm>
            <a:off x="523240" y="1096117"/>
            <a:ext cx="11145520" cy="5552900"/>
          </a:xfrm>
          <a:prstGeom prst="rect">
            <a:avLst/>
          </a:prstGeom>
        </p:spPr>
      </p:pic>
    </p:spTree>
    <p:extLst>
      <p:ext uri="{BB962C8B-B14F-4D97-AF65-F5344CB8AC3E}">
        <p14:creationId xmlns:p14="http://schemas.microsoft.com/office/powerpoint/2010/main" val="220450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7092A-B416-A8D1-448E-7216B7F21357}"/>
              </a:ext>
            </a:extLst>
          </p:cNvPr>
          <p:cNvPicPr>
            <a:picLocks noChangeAspect="1"/>
          </p:cNvPicPr>
          <p:nvPr/>
        </p:nvPicPr>
        <p:blipFill>
          <a:blip r:embed="rId2"/>
          <a:stretch>
            <a:fillRect/>
          </a:stretch>
        </p:blipFill>
        <p:spPr>
          <a:xfrm>
            <a:off x="1036320" y="1157719"/>
            <a:ext cx="9419370" cy="5388597"/>
          </a:xfrm>
          <a:prstGeom prst="rect">
            <a:avLst/>
          </a:prstGeom>
        </p:spPr>
      </p:pic>
    </p:spTree>
    <p:extLst>
      <p:ext uri="{BB962C8B-B14F-4D97-AF65-F5344CB8AC3E}">
        <p14:creationId xmlns:p14="http://schemas.microsoft.com/office/powerpoint/2010/main" val="324924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67173" y="1639226"/>
            <a:ext cx="6915151" cy="3832401"/>
          </a:xfrm>
          <a:prstGeom prst="rect">
            <a:avLst/>
          </a:prstGeom>
        </p:spPr>
      </p:pic>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View inheritance hierarchy</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3902435" cy="3948684"/>
          </a:xfrm>
        </p:spPr>
        <p:txBody>
          <a:bodyPr/>
          <a:lstStyle/>
          <a:p>
            <a:r>
              <a:rPr lang="en-US" dirty="0"/>
              <a:t>Widgets directly inherit from View, while Layouts inherit ViewGroup which in turn inherits View.</a:t>
            </a:r>
          </a:p>
        </p:txBody>
      </p:sp>
    </p:spTree>
    <p:extLst>
      <p:ext uri="{BB962C8B-B14F-4D97-AF65-F5344CB8AC3E}">
        <p14:creationId xmlns:p14="http://schemas.microsoft.com/office/powerpoint/2010/main" val="287396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Static vs Dynamic layouts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9528794" cy="3948684"/>
          </a:xfrm>
        </p:spPr>
        <p:txBody>
          <a:bodyPr/>
          <a:lstStyle/>
          <a:p>
            <a:pPr marL="0" indent="0">
              <a:buNone/>
            </a:pPr>
            <a:r>
              <a:rPr lang="en-US" dirty="0"/>
              <a:t>Layouts can be created in two ways:</a:t>
            </a:r>
          </a:p>
          <a:p>
            <a:endParaRPr lang="en-US" dirty="0"/>
          </a:p>
          <a:p>
            <a:pPr marL="342900" indent="-342900"/>
            <a:r>
              <a:rPr lang="en-US" b="1" dirty="0"/>
              <a:t>Statically</a:t>
            </a:r>
            <a:r>
              <a:rPr lang="en-US" dirty="0"/>
              <a:t>: 	Using XML design files to determine the layout (compile time).</a:t>
            </a:r>
          </a:p>
          <a:p>
            <a:pPr marL="342900" indent="-342900"/>
            <a:r>
              <a:rPr lang="en-US" b="1" dirty="0"/>
              <a:t>Dynamically</a:t>
            </a:r>
            <a:r>
              <a:rPr lang="en-US" dirty="0"/>
              <a:t>: 	Using code to design the layout (runtime).</a:t>
            </a:r>
          </a:p>
          <a:p>
            <a:pPr marL="342900" indent="-342900"/>
            <a:endParaRPr lang="en-US" dirty="0"/>
          </a:p>
          <a:p>
            <a:pPr lvl="1"/>
            <a:r>
              <a:rPr lang="en-US" dirty="0"/>
              <a:t>Which approach is more performant, and why?</a:t>
            </a:r>
          </a:p>
          <a:p>
            <a:pPr lvl="1"/>
            <a:r>
              <a:rPr lang="en-US" dirty="0"/>
              <a:t>Why can’t we just use the more performant approach?</a:t>
            </a:r>
          </a:p>
          <a:p>
            <a:pPr lvl="1"/>
            <a:r>
              <a:rPr lang="en-US" dirty="0"/>
              <a:t>Can we use both approaches at the same time?</a:t>
            </a:r>
          </a:p>
        </p:txBody>
      </p:sp>
    </p:spTree>
    <p:extLst>
      <p:ext uri="{BB962C8B-B14F-4D97-AF65-F5344CB8AC3E}">
        <p14:creationId xmlns:p14="http://schemas.microsoft.com/office/powerpoint/2010/main" val="56271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Static vs Dynamic layouts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9528794" cy="3948684"/>
          </a:xfrm>
        </p:spPr>
        <p:txBody>
          <a:bodyPr/>
          <a:lstStyle/>
          <a:p>
            <a:pPr marL="0" indent="0">
              <a:buNone/>
            </a:pPr>
            <a:r>
              <a:rPr lang="en-US" dirty="0"/>
              <a:t>Layouts can be created in two ways:</a:t>
            </a:r>
          </a:p>
          <a:p>
            <a:endParaRPr lang="en-US" dirty="0"/>
          </a:p>
          <a:p>
            <a:pPr marL="342900" indent="-342900"/>
            <a:r>
              <a:rPr lang="en-US" b="1" dirty="0"/>
              <a:t>Statically</a:t>
            </a:r>
            <a:r>
              <a:rPr lang="en-US" dirty="0"/>
              <a:t>: 	Using XML design files to determine the layout (compile time).</a:t>
            </a:r>
          </a:p>
          <a:p>
            <a:pPr marL="342900" indent="-342900"/>
            <a:r>
              <a:rPr lang="en-US" b="1" dirty="0"/>
              <a:t>Dynamically</a:t>
            </a:r>
            <a:r>
              <a:rPr lang="en-US" dirty="0"/>
              <a:t>: 	Using code to design the layout (runtime).</a:t>
            </a:r>
          </a:p>
          <a:p>
            <a:pPr marL="342900" indent="-342900"/>
            <a:endParaRPr lang="en-US" dirty="0"/>
          </a:p>
          <a:p>
            <a:pPr lvl="1"/>
            <a:r>
              <a:rPr lang="en-US" dirty="0"/>
              <a:t>Which approach is more performant, and why?</a:t>
            </a:r>
            <a:r>
              <a:rPr lang="en-US" b="1" dirty="0"/>
              <a:t> </a:t>
            </a:r>
          </a:p>
          <a:p>
            <a:pPr marL="502920" lvl="1" indent="0">
              <a:buNone/>
            </a:pPr>
            <a:r>
              <a:rPr lang="en-US" b="1" dirty="0">
                <a:solidFill>
                  <a:schemeClr val="tx2"/>
                </a:solidFill>
              </a:rPr>
              <a:t>Static XML layouts</a:t>
            </a:r>
            <a:r>
              <a:rPr lang="en-US" dirty="0">
                <a:solidFill>
                  <a:schemeClr val="tx2"/>
                </a:solidFill>
              </a:rPr>
              <a:t> are generally more performant than dynamic layouts created in code. This is because XML layouts are parsed and compiled at compile time, meaning the structure of the UI is already known, and the system can optimize resources during the build process.</a:t>
            </a:r>
          </a:p>
        </p:txBody>
      </p:sp>
    </p:spTree>
    <p:extLst>
      <p:ext uri="{BB962C8B-B14F-4D97-AF65-F5344CB8AC3E}">
        <p14:creationId xmlns:p14="http://schemas.microsoft.com/office/powerpoint/2010/main" val="310858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Static vs Dynamic layouts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9528794" cy="3948684"/>
          </a:xfrm>
        </p:spPr>
        <p:txBody>
          <a:bodyPr/>
          <a:lstStyle/>
          <a:p>
            <a:pPr marL="0" indent="0">
              <a:buNone/>
            </a:pPr>
            <a:r>
              <a:rPr lang="en-US" dirty="0"/>
              <a:t>Layouts can be created in two ways:</a:t>
            </a:r>
          </a:p>
          <a:p>
            <a:endParaRPr lang="en-US" dirty="0"/>
          </a:p>
          <a:p>
            <a:pPr marL="342900" indent="-342900"/>
            <a:r>
              <a:rPr lang="en-US" b="1" dirty="0"/>
              <a:t>Statically</a:t>
            </a:r>
            <a:r>
              <a:rPr lang="en-US" dirty="0"/>
              <a:t>: 	Using XML design files to determine the layout (compile time).</a:t>
            </a:r>
          </a:p>
          <a:p>
            <a:pPr marL="342900" indent="-342900"/>
            <a:r>
              <a:rPr lang="en-US" b="1" dirty="0"/>
              <a:t>Dynamically</a:t>
            </a:r>
            <a:r>
              <a:rPr lang="en-US" dirty="0"/>
              <a:t>: 	Using code to design the layout (runtime).</a:t>
            </a:r>
          </a:p>
          <a:p>
            <a:pPr marL="342900" indent="-342900"/>
            <a:endParaRPr lang="en-US" dirty="0"/>
          </a:p>
          <a:p>
            <a:pPr lvl="1"/>
            <a:r>
              <a:rPr lang="en-US" dirty="0"/>
              <a:t>Why can’t we just use the more performant approach?</a:t>
            </a:r>
          </a:p>
          <a:p>
            <a:pPr marL="502920" lvl="1" indent="0">
              <a:buNone/>
            </a:pPr>
            <a:r>
              <a:rPr lang="en-US" dirty="0">
                <a:solidFill>
                  <a:schemeClr val="tx2"/>
                </a:solidFill>
              </a:rPr>
              <a:t>While XML layouts are more performant, they lack the flexibility that dynamic layouts offer. You must dynamically modify or generate layouts in specific scenarios based on user interaction, device orientation, or other runtime conditions.</a:t>
            </a:r>
          </a:p>
        </p:txBody>
      </p:sp>
    </p:spTree>
    <p:extLst>
      <p:ext uri="{BB962C8B-B14F-4D97-AF65-F5344CB8AC3E}">
        <p14:creationId xmlns:p14="http://schemas.microsoft.com/office/powerpoint/2010/main" val="368176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Static vs Dynamic layouts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9528794" cy="3948684"/>
          </a:xfrm>
        </p:spPr>
        <p:txBody>
          <a:bodyPr/>
          <a:lstStyle/>
          <a:p>
            <a:pPr marL="0" indent="0">
              <a:buNone/>
            </a:pPr>
            <a:r>
              <a:rPr lang="en-US" dirty="0"/>
              <a:t>Layouts can be created in two ways:</a:t>
            </a:r>
          </a:p>
          <a:p>
            <a:endParaRPr lang="en-US" dirty="0"/>
          </a:p>
          <a:p>
            <a:pPr marL="342900" indent="-342900"/>
            <a:r>
              <a:rPr lang="en-US" b="1" dirty="0"/>
              <a:t>Statically</a:t>
            </a:r>
            <a:r>
              <a:rPr lang="en-US" dirty="0"/>
              <a:t>: 	Using XML design files to determine the layout (compile time).</a:t>
            </a:r>
          </a:p>
          <a:p>
            <a:pPr marL="342900" indent="-342900"/>
            <a:r>
              <a:rPr lang="en-US" b="1" dirty="0"/>
              <a:t>Dynamically</a:t>
            </a:r>
            <a:r>
              <a:rPr lang="en-US" dirty="0"/>
              <a:t>: 	Using code to design the layout (runtime).</a:t>
            </a:r>
          </a:p>
          <a:p>
            <a:pPr marL="342900" indent="-342900"/>
            <a:endParaRPr lang="en-US" dirty="0"/>
          </a:p>
          <a:p>
            <a:pPr lvl="1"/>
            <a:r>
              <a:rPr lang="en-US" dirty="0"/>
              <a:t>Can we use both approaches at the same time?</a:t>
            </a:r>
          </a:p>
          <a:p>
            <a:pPr marL="502920" lvl="1" indent="0">
              <a:buNone/>
            </a:pPr>
            <a:r>
              <a:rPr lang="en-US" dirty="0">
                <a:solidFill>
                  <a:schemeClr val="tx2"/>
                </a:solidFill>
              </a:rPr>
              <a:t>Yes, you can definitely use both approaches at the same time. It’s common to define a base layout statically in XML and then modify or add views dynamically in the code.</a:t>
            </a:r>
          </a:p>
        </p:txBody>
      </p:sp>
    </p:spTree>
    <p:extLst>
      <p:ext uri="{BB962C8B-B14F-4D97-AF65-F5344CB8AC3E}">
        <p14:creationId xmlns:p14="http://schemas.microsoft.com/office/powerpoint/2010/main" val="55440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9832" y="3185499"/>
            <a:ext cx="12192000" cy="3672501"/>
          </a:xfrm>
          <a:prstGeom prst="rect">
            <a:avLst/>
          </a:prstGeom>
        </p:spPr>
      </p:pic>
      <p:sp>
        <p:nvSpPr>
          <p:cNvPr id="12" name="Slide Title">
            <a:extLst>
              <a:ext uri="{FF2B5EF4-FFF2-40B4-BE49-F238E27FC236}">
                <a16:creationId xmlns:a16="http://schemas.microsoft.com/office/drawing/2014/main" id="{A5A6BD9C-352C-594C-84C3-B534C6BE8173}"/>
              </a:ext>
            </a:extLst>
          </p:cNvPr>
          <p:cNvSpPr>
            <a:spLocks noGrp="1"/>
          </p:cNvSpPr>
          <p:nvPr>
            <p:ph type="title"/>
          </p:nvPr>
        </p:nvSpPr>
        <p:spPr>
          <a:xfrm>
            <a:off x="6433409" y="221505"/>
            <a:ext cx="5758591" cy="480131"/>
          </a:xfrm>
        </p:spPr>
        <p:txBody>
          <a:bodyPr/>
          <a:lstStyle/>
          <a:p>
            <a:r>
              <a:rPr lang="en-US" sz="2800" dirty="0"/>
              <a:t>Static vs Dynamic layouts</a:t>
            </a:r>
          </a:p>
        </p:txBody>
      </p:sp>
      <p:sp>
        <p:nvSpPr>
          <p:cNvPr id="28" name="Rectangle 5"/>
          <p:cNvSpPr>
            <a:spLocks noChangeArrowheads="1"/>
          </p:cNvSpPr>
          <p:nvPr/>
        </p:nvSpPr>
        <p:spPr bwMode="auto">
          <a:xfrm>
            <a:off x="0" y="1320968"/>
            <a:ext cx="12192000" cy="120032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dirty="0">
                <a:solidFill>
                  <a:srgbClr val="A9B7C6"/>
                </a:solidFill>
                <a:latin typeface="Courier New" panose="02070309020205020404" pitchFamily="49" charset="0"/>
                <a:cs typeface="Courier New" panose="02070309020205020404" pitchFamily="49" charset="0"/>
              </a:rPr>
              <a:t>LinearLayout firstLinearLayout = </a:t>
            </a:r>
            <a:r>
              <a:rPr lang="en-US" altLang="en-US" dirty="0">
                <a:solidFill>
                  <a:srgbClr val="CC7832"/>
                </a:solidFill>
                <a:latin typeface="Courier New" panose="02070309020205020404" pitchFamily="49" charset="0"/>
                <a:cs typeface="Courier New" panose="02070309020205020404" pitchFamily="49" charset="0"/>
              </a:rPr>
              <a:t>new </a:t>
            </a:r>
            <a:r>
              <a:rPr lang="en-US" altLang="en-US" dirty="0">
                <a:solidFill>
                  <a:srgbClr val="A9B7C6"/>
                </a:solidFill>
                <a:latin typeface="Courier New" panose="02070309020205020404" pitchFamily="49" charset="0"/>
                <a:cs typeface="Courier New" panose="02070309020205020404" pitchFamily="49" charset="0"/>
              </a:rPr>
              <a:t>LinearLayout(</a:t>
            </a:r>
            <a:r>
              <a:rPr lang="en-US" altLang="en-US" dirty="0">
                <a:solidFill>
                  <a:srgbClr val="CC7832"/>
                </a:solidFill>
                <a:latin typeface="Courier New" panose="02070309020205020404" pitchFamily="49" charset="0"/>
                <a:cs typeface="Courier New" panose="02070309020205020404" pitchFamily="49" charset="0"/>
              </a:rPr>
              <a:t>this</a:t>
            </a:r>
            <a:r>
              <a:rPr lang="en-US" altLang="en-US" dirty="0">
                <a:solidFill>
                  <a:srgbClr val="A9B7C6"/>
                </a:solidFill>
                <a:latin typeface="Courier New" panose="02070309020205020404" pitchFamily="49" charset="0"/>
                <a:cs typeface="Courier New" panose="02070309020205020404" pitchFamily="49" charset="0"/>
              </a:rPr>
              <a:t>)</a:t>
            </a:r>
            <a:r>
              <a:rPr lang="en-US" altLang="en-US" dirty="0">
                <a:solidFill>
                  <a:srgbClr val="CC7832"/>
                </a:solidFill>
                <a:latin typeface="Courier New" panose="02070309020205020404" pitchFamily="49" charset="0"/>
                <a:cs typeface="Courier New" panose="02070309020205020404" pitchFamily="49" charset="0"/>
              </a:rPr>
              <a:t>;</a:t>
            </a:r>
            <a:br>
              <a:rPr lang="en-US" altLang="en-US" dirty="0">
                <a:solidFill>
                  <a:srgbClr val="CC7832"/>
                </a:solidFill>
                <a:latin typeface="Courier New" panose="02070309020205020404" pitchFamily="49" charset="0"/>
                <a:cs typeface="Courier New" panose="02070309020205020404" pitchFamily="49" charset="0"/>
              </a:rPr>
            </a:br>
            <a:r>
              <a:rPr lang="en-US" altLang="en-US" dirty="0">
                <a:solidFill>
                  <a:srgbClr val="A9B7C6"/>
                </a:solidFill>
                <a:latin typeface="Courier New" panose="02070309020205020404" pitchFamily="49" charset="0"/>
                <a:cs typeface="Courier New" panose="02070309020205020404" pitchFamily="49" charset="0"/>
              </a:rPr>
              <a:t>Button addButton = </a:t>
            </a:r>
            <a:r>
              <a:rPr lang="en-US" altLang="en-US" dirty="0">
                <a:solidFill>
                  <a:srgbClr val="CC7832"/>
                </a:solidFill>
                <a:latin typeface="Courier New" panose="02070309020205020404" pitchFamily="49" charset="0"/>
                <a:cs typeface="Courier New" panose="02070309020205020404" pitchFamily="49" charset="0"/>
              </a:rPr>
              <a:t>new </a:t>
            </a:r>
            <a:r>
              <a:rPr lang="en-US" altLang="en-US" dirty="0">
                <a:solidFill>
                  <a:srgbClr val="A9B7C6"/>
                </a:solidFill>
                <a:latin typeface="Courier New" panose="02070309020205020404" pitchFamily="49" charset="0"/>
                <a:cs typeface="Courier New" panose="02070309020205020404" pitchFamily="49" charset="0"/>
              </a:rPr>
              <a:t>Button(</a:t>
            </a:r>
            <a:r>
              <a:rPr lang="en-US" altLang="en-US" dirty="0">
                <a:solidFill>
                  <a:srgbClr val="CC7832"/>
                </a:solidFill>
                <a:latin typeface="Courier New" panose="02070309020205020404" pitchFamily="49" charset="0"/>
                <a:cs typeface="Courier New" panose="02070309020205020404" pitchFamily="49" charset="0"/>
              </a:rPr>
              <a:t>this</a:t>
            </a:r>
            <a:r>
              <a:rPr lang="en-US" altLang="en-US" dirty="0">
                <a:solidFill>
                  <a:srgbClr val="A9B7C6"/>
                </a:solidFill>
                <a:latin typeface="Courier New" panose="02070309020205020404" pitchFamily="49" charset="0"/>
                <a:cs typeface="Courier New" panose="02070309020205020404" pitchFamily="49" charset="0"/>
              </a:rPr>
              <a:t>)</a:t>
            </a:r>
            <a:r>
              <a:rPr lang="en-US" altLang="en-US" dirty="0">
                <a:solidFill>
                  <a:srgbClr val="CC7832"/>
                </a:solidFill>
                <a:latin typeface="Courier New" panose="02070309020205020404" pitchFamily="49" charset="0"/>
                <a:cs typeface="Courier New" panose="02070309020205020404" pitchFamily="49" charset="0"/>
              </a:rPr>
              <a:t>;</a:t>
            </a:r>
            <a:br>
              <a:rPr lang="en-US" altLang="en-US" dirty="0">
                <a:solidFill>
                  <a:srgbClr val="CC7832"/>
                </a:solidFill>
                <a:latin typeface="Courier New" panose="02070309020205020404" pitchFamily="49" charset="0"/>
                <a:cs typeface="Courier New" panose="02070309020205020404" pitchFamily="49" charset="0"/>
              </a:rPr>
            </a:br>
            <a:r>
              <a:rPr lang="en-US" altLang="en-US" dirty="0">
                <a:solidFill>
                  <a:srgbClr val="A9B7C6"/>
                </a:solidFill>
                <a:latin typeface="Courier New" panose="02070309020205020404" pitchFamily="49" charset="0"/>
                <a:cs typeface="Courier New" panose="02070309020205020404" pitchFamily="49" charset="0"/>
              </a:rPr>
              <a:t>firstLinearLayout.addView(addButton)</a:t>
            </a:r>
            <a:r>
              <a:rPr lang="en-US" altLang="en-US" dirty="0">
                <a:solidFill>
                  <a:srgbClr val="CC7832"/>
                </a:solidFill>
                <a:latin typeface="Courier New" panose="02070309020205020404" pitchFamily="49" charset="0"/>
                <a:cs typeface="Courier New" panose="02070309020205020404" pitchFamily="49" charset="0"/>
              </a:rPr>
              <a:t>;</a:t>
            </a:r>
            <a:br>
              <a:rPr lang="en-US" altLang="en-US" dirty="0">
                <a:solidFill>
                  <a:srgbClr val="CC7832"/>
                </a:solidFill>
                <a:latin typeface="Courier New" panose="02070309020205020404" pitchFamily="49" charset="0"/>
                <a:cs typeface="Courier New" panose="02070309020205020404" pitchFamily="49" charset="0"/>
              </a:rPr>
            </a:br>
            <a:r>
              <a:rPr lang="en-US" altLang="en-US" dirty="0">
                <a:solidFill>
                  <a:srgbClr val="A9B7C6"/>
                </a:solidFill>
                <a:latin typeface="Courier New" panose="02070309020205020404" pitchFamily="49" charset="0"/>
                <a:cs typeface="Courier New" panose="02070309020205020404" pitchFamily="49" charset="0"/>
              </a:rPr>
              <a:t>setContentView(firstLinearLayout)</a:t>
            </a:r>
            <a:r>
              <a:rPr lang="en-US" altLang="en-US" dirty="0">
                <a:solidFill>
                  <a:srgbClr val="CC7832"/>
                </a:solidFill>
                <a:latin typeface="Courier New" panose="02070309020205020404" pitchFamily="49" charset="0"/>
                <a:cs typeface="Courier New" panose="02070309020205020404" pitchFamily="49" charset="0"/>
              </a:rPr>
              <a:t>;</a:t>
            </a:r>
            <a:endParaRPr lang="en-US" altLang="en-US" sz="4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1529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Webview</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7494721" cy="3948684"/>
          </a:xfrm>
        </p:spPr>
        <p:txBody>
          <a:bodyPr/>
          <a:lstStyle/>
          <a:p>
            <a:pPr marL="0" indent="0">
              <a:buNone/>
            </a:pPr>
            <a:r>
              <a:rPr lang="en-US" dirty="0"/>
              <a:t>In Android, a WebView is a component that displays web content within a mobile app, enabling the incorporation of web-based functionality.</a:t>
            </a:r>
          </a:p>
          <a:p>
            <a:endParaRPr lang="en-US" dirty="0"/>
          </a:p>
          <a:p>
            <a:pPr marL="342900" indent="-342900"/>
            <a:r>
              <a:rPr lang="en-US" dirty="0"/>
              <a:t>Not recommended since it has little to no support.</a:t>
            </a:r>
          </a:p>
        </p:txBody>
      </p:sp>
    </p:spTree>
    <p:extLst>
      <p:ext uri="{BB962C8B-B14F-4D97-AF65-F5344CB8AC3E}">
        <p14:creationId xmlns:p14="http://schemas.microsoft.com/office/powerpoint/2010/main" val="856211365"/>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714</Words>
  <Application>Microsoft Office PowerPoint</Application>
  <PresentationFormat>Widescreen</PresentationFormat>
  <Paragraphs>77</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Regular</vt:lpstr>
      <vt:lpstr>Courier New</vt:lpstr>
      <vt:lpstr>System Font Regular</vt:lpstr>
      <vt:lpstr>Office Theme</vt:lpstr>
      <vt:lpstr>Exp #2   Android Layouts</vt:lpstr>
      <vt:lpstr>Widgets vs Layouts</vt:lpstr>
      <vt:lpstr>View inheritance hierarchy</vt:lpstr>
      <vt:lpstr>Static vs Dynamic layouts</vt:lpstr>
      <vt:lpstr>Static vs Dynamic layouts</vt:lpstr>
      <vt:lpstr>Static vs Dynamic layouts</vt:lpstr>
      <vt:lpstr>Static vs Dynamic layouts</vt:lpstr>
      <vt:lpstr>Static vs Dynamic layouts</vt:lpstr>
      <vt:lpstr>Webview</vt:lpstr>
      <vt:lpstr>Hints</vt:lpstr>
      <vt:lpstr>Padding</vt:lpstr>
      <vt:lpstr>Some text settings</vt:lpstr>
      <vt:lpstr>Intents</vt:lpstr>
      <vt:lpstr>Consider the following</vt:lpstr>
      <vt:lpstr>PowerPoint Presentation</vt:lpstr>
      <vt:lpstr>Customer class</vt:lpstr>
      <vt:lpstr>PowerPoint Presentation</vt:lpstr>
      <vt:lpstr>PowerPoint Presentation</vt:lpstr>
      <vt:lpstr>Add Customer Activity</vt:lpstr>
      <vt:lpstr>PowerPoint Presentation</vt:lpstr>
      <vt:lpstr>PowerPoint Presentation</vt:lpstr>
      <vt:lpstr>PowerPoint Presentation</vt:lpstr>
      <vt:lpstr>Main Activity</vt:lpstr>
      <vt:lpstr>PowerPoint Presentation</vt:lpstr>
      <vt:lpstr>PowerPoint Presentation</vt:lpstr>
      <vt:lpstr>PowerPoint Presentation</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asus</cp:lastModifiedBy>
  <cp:revision>148</cp:revision>
  <dcterms:created xsi:type="dcterms:W3CDTF">2019-04-04T19:20:28Z</dcterms:created>
  <dcterms:modified xsi:type="dcterms:W3CDTF">2024-11-25T19:39:53Z</dcterms:modified>
  <cp:category/>
</cp:coreProperties>
</file>