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9"/>
  </p:notesMasterIdLst>
  <p:handoutMasterIdLst>
    <p:handoutMasterId r:id="rId40"/>
  </p:handoutMasterIdLst>
  <p:sldIdLst>
    <p:sldId id="256" r:id="rId2"/>
    <p:sldId id="308" r:id="rId3"/>
    <p:sldId id="310" r:id="rId4"/>
    <p:sldId id="311" r:id="rId5"/>
    <p:sldId id="312" r:id="rId6"/>
    <p:sldId id="313" r:id="rId7"/>
    <p:sldId id="314" r:id="rId8"/>
    <p:sldId id="315" r:id="rId9"/>
    <p:sldId id="318" r:id="rId10"/>
    <p:sldId id="319" r:id="rId11"/>
    <p:sldId id="320" r:id="rId12"/>
    <p:sldId id="321" r:id="rId13"/>
    <p:sldId id="322" r:id="rId14"/>
    <p:sldId id="323" r:id="rId15"/>
    <p:sldId id="324" r:id="rId16"/>
    <p:sldId id="325" r:id="rId17"/>
    <p:sldId id="326" r:id="rId18"/>
    <p:sldId id="327" r:id="rId19"/>
    <p:sldId id="329" r:id="rId20"/>
    <p:sldId id="331" r:id="rId21"/>
    <p:sldId id="332" r:id="rId22"/>
    <p:sldId id="333" r:id="rId23"/>
    <p:sldId id="330" r:id="rId24"/>
    <p:sldId id="334" r:id="rId25"/>
    <p:sldId id="335" r:id="rId26"/>
    <p:sldId id="336" r:id="rId27"/>
    <p:sldId id="337" r:id="rId28"/>
    <p:sldId id="338" r:id="rId29"/>
    <p:sldId id="339" r:id="rId30"/>
    <p:sldId id="340" r:id="rId31"/>
    <p:sldId id="341" r:id="rId32"/>
    <p:sldId id="342" r:id="rId33"/>
    <p:sldId id="343" r:id="rId34"/>
    <p:sldId id="346" r:id="rId35"/>
    <p:sldId id="347" r:id="rId36"/>
    <p:sldId id="348" r:id="rId37"/>
    <p:sldId id="294" r:id="rId38"/>
  </p:sldIdLst>
  <p:sldSz cx="9144000" cy="6858000" type="screen4x3"/>
  <p:notesSz cx="6858000" cy="91440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8713" autoAdjust="0"/>
  </p:normalViewPr>
  <p:slideViewPr>
    <p:cSldViewPr snapToGrid="0" snapToObjects="1">
      <p:cViewPr varScale="1">
        <p:scale>
          <a:sx n="86" d="100"/>
          <a:sy n="86" d="100"/>
        </p:scale>
        <p:origin x="-684"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1A2E179E-ED66-47F5-9206-EEC9C1654586}" type="datetimeFigureOut">
              <a:rPr lang="en-US"/>
              <a:pPr>
                <a:defRPr/>
              </a:pPr>
              <a:t>10/11/2012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8A52A0B-95C8-4D5F-8935-EB0E8265C41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2C60B9BD-6965-424A-B059-0363A12E5680}" type="datetimeFigureOut">
              <a:rPr lang="en-US"/>
              <a:pPr>
                <a:defRPr/>
              </a:pPr>
              <a:t>10/11/2012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7E9D210-7337-4C02-A6CB-BFE6C56B827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997B2E-B64F-4973-A8CE-E77F0E9E909A}"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E31FD-B1D5-4B12-AD7D-CDAF9706E3D1}"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60103E-8EFF-4815-A02F-3F3B6688C782}"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3A8250-66CA-4B66-833B-DB7E97ED3B7C}"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6DE4CE-828A-45B6-9ADA-039856B61457}"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B2005E-7B22-4359-8A60-857392A6B87C}"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E2E83-016E-4DB8-8743-9AB8B2ECC25D}"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6468F-89B4-4934-BC42-F2009E8E9A12}"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5E3EA-1CE5-4CD0-B3BD-B980AA0EF5E6}"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053CC7-DED5-4C35-BBC3-EDB7BE1AF97E}"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AE447-ABF3-4B34-B473-411021596468}"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D1CE59-95F1-4589-9A13-F5DB2BFE275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605B6F-D08A-46A4-8F39-391AAFD81DD8}"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AAEDBD-711E-4EF5-B550-9FB3868171D1}"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37FD9-BA04-4A74-885D-F44E041DC042}"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48236-9F5E-42B0-A5E8-00EB22EF7159}"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562AB-4FA5-4CC7-841F-8280E979F40F}"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3E2CFF-B522-42A6-9B98-C77CC36C1CF8}"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3AD153-FC36-45FF-8D0D-8696A686F02C}"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2208E3-27F4-4439-883E-C7F67F38E7CA}"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C11E3-82A0-4AFE-B409-229BB3BD4D4B}"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A7FED7-9EC2-4D64-B67C-6DB3D0A8F28D}"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3BD03-9DC4-4AD5-B5DE-7D513BA8D3E4}"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82227D-E050-4798-99CF-A795AA6C7A3B}"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7F792-CC74-4AF9-9157-414A6A892701}"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29721-D43C-49C0-B4D4-18463038F467}"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7512E-0519-4AE9-A09E-A25E9A925CBE}"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18DBA0-581B-4ADE-A82A-D19529B87269}"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114ABA-2CB5-42AF-9CE0-14DC44106DFF}"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9253B6-D416-4A8E-AA6E-40D3E761205C}"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spcBef>
                <a:spcPct val="0"/>
              </a:spcBef>
            </a:pPr>
            <a:endParaRPr lang="en-US" smtClean="0"/>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B0E0E-964A-4E9B-B220-670066E802AA}"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2859B4-512F-4253-A659-2C623B72C95B}"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BCACB-AE65-46AB-A8A6-F5964B1A5824}"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86E7C5-C39A-4FD3-99C5-DF8046CD8E98}"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D2D5E-AF87-454E-99A7-7E485CFA4564}"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8FA356-6D7E-4264-89F6-8664EC7784B7}"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B7578-4E92-4E47-9967-BE07A790A354}"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E22D18D-4AFF-4884-BE21-3A0836BB4DBB}"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902AC98-2CA4-4E50-841C-DCB36F06CE5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609DC63-1A8A-47FD-B266-0161EA1AC2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5B9A04-60F9-4345-AFBC-E181EFB5273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6AE893C-E222-4DF9-BEE0-842B46E3A8FF}"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11192290-C084-4024-843A-6F90E7F77C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C260ABA-089A-4FC4-B825-0349756B1EC4}"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4A67F5-B11D-4DA3-8142-E282793F5E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6F94F3F-DDE6-4E50-939A-CF65C6F129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E9E646D-E2EC-43AB-BD61-EEA33380A57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93992EE3-30E3-4AE2-9AA2-470415044FB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AB35FB18-62B4-463D-98D7-BDD0338605B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778B402-D25B-44CB-96F4-75E22A545E0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0942E64-3F3D-4E8F-B5D5-06387B8EE2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56350"/>
            <a:ext cx="4735513"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5-</a:t>
            </a:r>
            <a:fld id="{64AF248C-009D-4AEE-8EF0-19D36DEE1D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r" defTabSz="457200" rtl="0" eaLnBrk="0" fontAlgn="base" hangingPunct="0">
        <a:spcBef>
          <a:spcPct val="0"/>
        </a:spcBef>
        <a:spcAft>
          <a:spcPct val="0"/>
        </a:spcAft>
        <a:defRPr sz="3200" kern="1200">
          <a:solidFill>
            <a:schemeClr val="tx1"/>
          </a:solidFill>
          <a:latin typeface="Arial Narrow"/>
          <a:ea typeface="Arial Narrow" pitchFamily="34" charset="0"/>
          <a:cs typeface="Arial Narrow"/>
        </a:defRPr>
      </a:lvl1pPr>
      <a:lvl2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2pPr>
      <a:lvl3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3pPr>
      <a:lvl4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4pPr>
      <a:lvl5pPr algn="r" defTabSz="457200" rtl="0" eaLnBrk="0" fontAlgn="base" hangingPunct="0">
        <a:spcBef>
          <a:spcPct val="0"/>
        </a:spcBef>
        <a:spcAft>
          <a:spcPct val="0"/>
        </a:spcAft>
        <a:defRPr sz="3200">
          <a:solidFill>
            <a:schemeClr val="tx1"/>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910137" cy="2130425"/>
          </a:xfrm>
        </p:spPr>
        <p:txBody>
          <a:bodyPr/>
          <a:lstStyle/>
          <a:p>
            <a:pPr eaLnBrk="1" hangingPunct="1"/>
            <a:r>
              <a:rPr lang="en-US" b="1" smtClean="0">
                <a:latin typeface="Arial Narrow" pitchFamily="34" charset="0"/>
                <a:cs typeface="Arial Narrow" pitchFamily="34" charset="0"/>
              </a:rPr>
              <a:t>Organizational Behavior</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15th Ed</a:t>
            </a:r>
          </a:p>
        </p:txBody>
      </p:sp>
      <p:sp>
        <p:nvSpPr>
          <p:cNvPr id="10" name="Subtitle 9"/>
          <p:cNvSpPr>
            <a:spLocks noGrp="1"/>
          </p:cNvSpPr>
          <p:nvPr>
            <p:ph type="subTitle" idx="1"/>
          </p:nvPr>
        </p:nvSpPr>
        <p:spPr>
          <a:xfrm>
            <a:off x="1431925" y="3616325"/>
            <a:ext cx="7373938" cy="1300163"/>
          </a:xfrm>
        </p:spPr>
        <p:txBody>
          <a:bodyPr>
            <a:normAutofit/>
          </a:bodyPr>
          <a:lstStyle/>
          <a:p>
            <a:pPr eaLnBrk="1" hangingPunct="1"/>
            <a:r>
              <a:rPr lang="en-US" sz="3400" b="1" smtClean="0">
                <a:solidFill>
                  <a:srgbClr val="898989"/>
                </a:solidFill>
                <a:latin typeface="Arial" charset="0"/>
                <a:cs typeface="Arial" charset="0"/>
              </a:rPr>
              <a:t>Communication</a:t>
            </a:r>
          </a:p>
        </p:txBody>
      </p:sp>
      <p:sp>
        <p:nvSpPr>
          <p:cNvPr id="13" name="Footer Placeholder 12"/>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11-</a:t>
            </a:r>
            <a:fld id="{9BF1C19F-504C-4DB2-98D3-1B38FDD3F1A2}" type="slidenum">
              <a:rPr lang="en-US"/>
              <a:pPr>
                <a:defRPr/>
              </a:pPr>
              <a:t>1</a:t>
            </a:fld>
            <a:endParaRPr lang="en-US" dirty="0"/>
          </a:p>
        </p:txBody>
      </p:sp>
      <p:sp>
        <p:nvSpPr>
          <p:cNvPr id="15365" name="TextBox 41"/>
          <p:cNvSpPr txBox="1">
            <a:spLocks noChangeArrowheads="1"/>
          </p:cNvSpPr>
          <p:nvPr/>
        </p:nvSpPr>
        <p:spPr bwMode="auto">
          <a:xfrm>
            <a:off x="4002088" y="2463800"/>
            <a:ext cx="5022850" cy="457200"/>
          </a:xfrm>
          <a:prstGeom prst="rect">
            <a:avLst/>
          </a:prstGeom>
          <a:noFill/>
          <a:ln w="9525">
            <a:noFill/>
            <a:miter lim="800000"/>
            <a:headEnd/>
            <a:tailEnd/>
          </a:ln>
        </p:spPr>
        <p:txBody>
          <a:bodyPr>
            <a:spAutoFit/>
          </a:bodyPr>
          <a:lstStyle/>
          <a:p>
            <a:pPr algn="r"/>
            <a:r>
              <a:rPr lang="en-US" sz="2400">
                <a:latin typeface="Perpetua Titling MT" pitchFamily="18" charset="0"/>
              </a:rPr>
              <a:t>Robbins and Judge</a:t>
            </a:r>
          </a:p>
        </p:txBody>
      </p:sp>
      <p:sp>
        <p:nvSpPr>
          <p:cNvPr id="15366" name="TextBox 42"/>
          <p:cNvSpPr txBox="1">
            <a:spLocks noChangeArrowheads="1"/>
          </p:cNvSpPr>
          <p:nvPr/>
        </p:nvSpPr>
        <p:spPr bwMode="auto">
          <a:xfrm>
            <a:off x="177800" y="741363"/>
            <a:ext cx="4660900" cy="2286000"/>
          </a:xfrm>
          <a:prstGeom prst="rect">
            <a:avLst/>
          </a:prstGeom>
          <a:noFill/>
          <a:ln w="9525">
            <a:noFill/>
            <a:miter lim="800000"/>
            <a:headEnd/>
            <a:tailEnd/>
          </a:ln>
        </p:spPr>
        <p:txBody>
          <a:bodyPr>
            <a:spAutoFit/>
          </a:bodyPr>
          <a:lstStyle/>
          <a:p>
            <a:r>
              <a:rPr lang="en-US" sz="4000" i="1">
                <a:latin typeface="Perpetua Titling MT" pitchFamily="18" charset="0"/>
              </a:rPr>
              <a:t>Chapter</a:t>
            </a:r>
            <a:r>
              <a:rPr lang="en-US" sz="6000" i="1">
                <a:latin typeface="Perpetua Titling MT" pitchFamily="18" charset="0"/>
              </a:rPr>
              <a:t> </a:t>
            </a:r>
            <a:r>
              <a:rPr lang="en-US" sz="14400" i="1">
                <a:latin typeface="Perpetua Titling MT" pitchFamily="18" charset="0"/>
              </a:rPr>
              <a:t>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downward, upward,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lateral communication,</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and provide examples of each</a:t>
            </a:r>
          </a:p>
        </p:txBody>
      </p:sp>
      <p:sp>
        <p:nvSpPr>
          <p:cNvPr id="14" name="Content Placeholder 13"/>
          <p:cNvSpPr>
            <a:spLocks noGrp="1"/>
          </p:cNvSpPr>
          <p:nvPr>
            <p:ph idx="1"/>
          </p:nvPr>
        </p:nvSpPr>
        <p:spPr>
          <a:xfrm>
            <a:off x="457200" y="1817688"/>
            <a:ext cx="8229600" cy="3962400"/>
          </a:xfrm>
        </p:spPr>
        <p:txBody>
          <a:bodyPr>
            <a:noAutofit/>
          </a:bodyPr>
          <a:lstStyle/>
          <a:p>
            <a:pPr eaLnBrk="1" hangingPunct="1"/>
            <a:r>
              <a:rPr lang="en-US" b="1" smtClean="0">
                <a:latin typeface="Arial" charset="0"/>
                <a:cs typeface="Arial" charset="0"/>
              </a:rPr>
              <a:t>Upward Communication</a:t>
            </a:r>
          </a:p>
          <a:p>
            <a:pPr lvl="1" eaLnBrk="1" hangingPunct="1"/>
            <a:r>
              <a:rPr lang="en-US" sz="2600" b="1" smtClean="0">
                <a:latin typeface="Arial" charset="0"/>
                <a:cs typeface="Arial" charset="0"/>
              </a:rPr>
              <a:t>Flows to a higher level.</a:t>
            </a:r>
          </a:p>
          <a:p>
            <a:pPr lvl="1" eaLnBrk="1" hangingPunct="1"/>
            <a:r>
              <a:rPr lang="en-US" sz="2600" b="1" smtClean="0">
                <a:latin typeface="Arial" charset="0"/>
                <a:cs typeface="Arial" charset="0"/>
              </a:rPr>
              <a:t>Provide feedback to higher-ups, inform them of progress, and relay current problems. </a:t>
            </a:r>
          </a:p>
          <a:p>
            <a:pPr lvl="1" eaLnBrk="1" hangingPunct="1"/>
            <a:r>
              <a:rPr lang="en-US" sz="2600" b="1" smtClean="0">
                <a:latin typeface="Arial" charset="0"/>
                <a:cs typeface="Arial" charset="0"/>
              </a:rPr>
              <a:t>To engage in effective upward communication. </a:t>
            </a:r>
          </a:p>
          <a:p>
            <a:pPr lvl="2" eaLnBrk="1" hangingPunct="1"/>
            <a:r>
              <a:rPr lang="en-US" sz="2600" b="1" smtClean="0">
                <a:latin typeface="Arial" charset="0"/>
                <a:cs typeface="Arial" charset="0"/>
              </a:rPr>
              <a:t>Try to reduce distractions. </a:t>
            </a:r>
          </a:p>
          <a:p>
            <a:pPr lvl="2" eaLnBrk="1" hangingPunct="1"/>
            <a:r>
              <a:rPr lang="en-US" sz="2600" b="1" smtClean="0">
                <a:latin typeface="Arial" charset="0"/>
                <a:cs typeface="Arial" charset="0"/>
              </a:rPr>
              <a:t>Communicate in headlines not paragraphs. </a:t>
            </a:r>
          </a:p>
          <a:p>
            <a:pPr lvl="2" eaLnBrk="1" hangingPunct="1"/>
            <a:r>
              <a:rPr lang="en-US" sz="2600" b="1" smtClean="0">
                <a:latin typeface="Arial" charset="0"/>
                <a:cs typeface="Arial" charset="0"/>
              </a:rPr>
              <a:t>Prepare an agenda to make sure you use your boss’s attention well.</a:t>
            </a:r>
          </a:p>
          <a:p>
            <a:pPr eaLnBrk="1" hangingPunct="1">
              <a:buFont typeface="Arial" charset="0"/>
              <a:buNone/>
            </a:pPr>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6080496D-0A83-4E47-BA26-8E7D787842BE}" type="slidenum">
              <a:rPr lang="en-US"/>
              <a:pPr>
                <a:defRPr/>
              </a:pPr>
              <a:t>10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downward, upward,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lateral communication,</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and provide examples of each</a:t>
            </a:r>
          </a:p>
        </p:txBody>
      </p:sp>
      <p:sp>
        <p:nvSpPr>
          <p:cNvPr id="35842"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Lateral Communication</a:t>
            </a:r>
          </a:p>
          <a:p>
            <a:pPr lvl="1" eaLnBrk="1" hangingPunct="1"/>
            <a:r>
              <a:rPr lang="en-US" b="1" smtClean="0">
                <a:latin typeface="Arial" charset="0"/>
                <a:cs typeface="Arial" charset="0"/>
              </a:rPr>
              <a:t>When communication takes place among members of the same work group, among members of work groups at the same level, among managers at the same level, or among any horizontally equivalent personnel, horizontal communications are often necessary to save time and facilitate coordination.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3FFD45E4-85F4-438A-8CB6-A13111DBE171}" type="slidenum">
              <a:rPr lang="en-US"/>
              <a:pPr>
                <a:defRPr/>
              </a:pPr>
              <a:t>11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37890"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Oral Communication</a:t>
            </a:r>
          </a:p>
          <a:p>
            <a:pPr lvl="1" eaLnBrk="1" hangingPunct="1"/>
            <a:r>
              <a:rPr lang="en-US" b="1" smtClean="0">
                <a:latin typeface="Arial" charset="0"/>
                <a:cs typeface="Arial" charset="0"/>
              </a:rPr>
              <a:t>The chief means of conveying messages. Speeches, formal one-on-one and group discussions, and informal rumor mill or grapevine are popular forms of oral communication. </a:t>
            </a:r>
          </a:p>
          <a:p>
            <a:pPr lvl="1" eaLnBrk="1" hangingPunct="1"/>
            <a:r>
              <a:rPr lang="en-US" b="1" smtClean="0">
                <a:latin typeface="Arial" charset="0"/>
                <a:cs typeface="Arial" charset="0"/>
              </a:rPr>
              <a:t>Advantages are speed and feedback. </a:t>
            </a:r>
          </a:p>
          <a:p>
            <a:pPr lvl="1" eaLnBrk="1" hangingPunct="1"/>
            <a:r>
              <a:rPr lang="en-US" b="1" smtClean="0">
                <a:latin typeface="Arial" charset="0"/>
                <a:cs typeface="Arial" charset="0"/>
              </a:rPr>
              <a:t>A disadvantage arises when the message must be passed through a number of people producing distortion.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27331224-C00D-4ADC-A2A9-3A54A5B8B143}" type="slidenum">
              <a:rPr lang="en-US"/>
              <a:pPr>
                <a:defRPr/>
              </a:pPr>
              <a:t>12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39938"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Written Communication </a:t>
            </a:r>
          </a:p>
          <a:p>
            <a:pPr lvl="1" eaLnBrk="1" hangingPunct="1"/>
            <a:r>
              <a:rPr lang="en-US" b="1" smtClean="0">
                <a:latin typeface="Arial" charset="0"/>
                <a:cs typeface="Arial" charset="0"/>
              </a:rPr>
              <a:t>Include memos, letters, electronic mail, faxes, periodicals, bulletin boards. </a:t>
            </a:r>
          </a:p>
          <a:p>
            <a:pPr lvl="1" eaLnBrk="1" hangingPunct="1"/>
            <a:r>
              <a:rPr lang="en-US" b="1" smtClean="0">
                <a:latin typeface="Arial" charset="0"/>
                <a:cs typeface="Arial" charset="0"/>
              </a:rPr>
              <a:t>Advantages include that they are tangible and verifiable. </a:t>
            </a:r>
          </a:p>
          <a:p>
            <a:pPr lvl="1" eaLnBrk="1" hangingPunct="1"/>
            <a:r>
              <a:rPr lang="en-US" b="1" smtClean="0">
                <a:latin typeface="Arial" charset="0"/>
                <a:cs typeface="Arial" charset="0"/>
              </a:rPr>
              <a:t>Drawbacks include: time-consuming, lack of feedback, and no guarantee of receipt.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E35935CB-14CC-47D5-88EB-55F1FD5890AD}" type="slidenum">
              <a:rPr lang="en-US"/>
              <a:pPr>
                <a:defRPr/>
              </a:pPr>
              <a:t>13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41986"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Nonverbal Communication</a:t>
            </a:r>
          </a:p>
          <a:p>
            <a:pPr lvl="1" eaLnBrk="1" hangingPunct="1"/>
            <a:r>
              <a:rPr lang="en-US" b="1" smtClean="0">
                <a:latin typeface="Arial" charset="0"/>
                <a:cs typeface="Arial" charset="0"/>
              </a:rPr>
              <a:t>It is impossible to not communicate nonverbally</a:t>
            </a:r>
          </a:p>
          <a:p>
            <a:pPr lvl="1" eaLnBrk="1" hangingPunct="1"/>
            <a:r>
              <a:rPr lang="en-US" b="1" smtClean="0">
                <a:latin typeface="Arial" charset="0"/>
                <a:cs typeface="Arial" charset="0"/>
              </a:rPr>
              <a:t>It includes body movements, the intonations or emphasis we give to words, facial expressions, and the physical distance between the sender and receiver.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511F8A76-5771-47EB-A7F5-0AEEBA3BF098}" type="slidenum">
              <a:rPr lang="en-US"/>
              <a:pPr>
                <a:defRPr/>
              </a:pPr>
              <a:t>14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44034" name="Content Placeholder 13"/>
          <p:cNvSpPr>
            <a:spLocks noGrp="1"/>
          </p:cNvSpPr>
          <p:nvPr>
            <p:ph idx="1"/>
          </p:nvPr>
        </p:nvSpPr>
        <p:spPr>
          <a:xfrm>
            <a:off x="271463" y="1817688"/>
            <a:ext cx="8872537" cy="3962400"/>
          </a:xfrm>
        </p:spPr>
        <p:txBody>
          <a:bodyPr/>
          <a:lstStyle/>
          <a:p>
            <a:pPr eaLnBrk="1" hangingPunct="1"/>
            <a:r>
              <a:rPr lang="en-US" b="1" smtClean="0">
                <a:latin typeface="Arial" charset="0"/>
                <a:cs typeface="Arial" charset="0"/>
              </a:rPr>
              <a:t>Every body movement has meaning, and no movement is accidental. </a:t>
            </a:r>
          </a:p>
          <a:p>
            <a:pPr eaLnBrk="1" hangingPunct="1"/>
            <a:r>
              <a:rPr lang="en-US" b="1" smtClean="0">
                <a:latin typeface="Arial" charset="0"/>
                <a:cs typeface="Arial" charset="0"/>
              </a:rPr>
              <a:t>We act out our state of being with body language. </a:t>
            </a:r>
          </a:p>
          <a:p>
            <a:pPr eaLnBrk="1" hangingPunct="1"/>
            <a:r>
              <a:rPr lang="en-US" b="1" smtClean="0">
                <a:latin typeface="Arial" charset="0"/>
                <a:cs typeface="Arial" charset="0"/>
              </a:rPr>
              <a:t>Most important messages body language are:</a:t>
            </a:r>
          </a:p>
          <a:p>
            <a:pPr lvl="1" eaLnBrk="1" hangingPunct="1"/>
            <a:r>
              <a:rPr lang="en-US" b="1" smtClean="0">
                <a:latin typeface="Arial" charset="0"/>
                <a:cs typeface="Arial" charset="0"/>
              </a:rPr>
              <a:t>the extent to which we like another and are interested in his or her views.</a:t>
            </a:r>
          </a:p>
          <a:p>
            <a:pPr lvl="1" eaLnBrk="1" hangingPunct="1"/>
            <a:r>
              <a:rPr lang="en-US" b="1" smtClean="0">
                <a:latin typeface="Arial" charset="0"/>
                <a:cs typeface="Arial" charset="0"/>
              </a:rPr>
              <a:t>the perceived status between a sender and receiver.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ADDCF5CC-4F7F-49E9-BB15-9ADBF116A431}" type="slidenum">
              <a:rPr lang="en-US"/>
              <a:pPr>
                <a:defRPr/>
              </a:pPr>
              <a:t>15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46082"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We’re more likely to position ourselves closer to people we like and touch them more often. </a:t>
            </a:r>
          </a:p>
          <a:p>
            <a:pPr eaLnBrk="1" hangingPunct="1"/>
            <a:r>
              <a:rPr lang="en-US" b="1" smtClean="0">
                <a:latin typeface="Arial" charset="0"/>
                <a:cs typeface="Arial" charset="0"/>
              </a:rPr>
              <a:t>A body position or movement can communicate something of the emotion behind a message, but when it is linked with spoken language, it gives fuller meaning to a sender’s message. </a:t>
            </a:r>
          </a:p>
          <a:p>
            <a:pPr eaLnBrk="1" hangingPunct="1"/>
            <a:r>
              <a:rPr lang="en-US" b="1" smtClean="0">
                <a:latin typeface="Arial" charset="0"/>
                <a:cs typeface="Arial" charset="0"/>
              </a:rPr>
              <a:t>There is no record of nonverbal communication.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00B58A9E-B080-4CE9-B430-FA39A2D87422}" type="slidenum">
              <a:rPr lang="en-US"/>
              <a:pPr>
                <a:defRPr/>
              </a:pPr>
              <a:t>16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FD94E57F-FAB1-4041-BBCA-96DCC7980771}" type="slidenum">
              <a:rPr lang="en-US"/>
              <a:pPr>
                <a:defRPr/>
              </a:pPr>
              <a:t>17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pic>
        <p:nvPicPr>
          <p:cNvPr id="48134" name="Picture 3"/>
          <p:cNvPicPr>
            <a:picLocks noChangeAspect="1"/>
          </p:cNvPicPr>
          <p:nvPr/>
        </p:nvPicPr>
        <p:blipFill>
          <a:blip r:embed="rId3"/>
          <a:srcRect/>
          <a:stretch>
            <a:fillRect/>
          </a:stretch>
        </p:blipFill>
        <p:spPr bwMode="auto">
          <a:xfrm>
            <a:off x="627063" y="1727200"/>
            <a:ext cx="7837487" cy="444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0178"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Physical distance also has meaning. </a:t>
            </a:r>
          </a:p>
          <a:p>
            <a:pPr lvl="1" eaLnBrk="1" hangingPunct="1"/>
            <a:r>
              <a:rPr lang="en-US" b="1" smtClean="0">
                <a:latin typeface="Arial" charset="0"/>
                <a:cs typeface="Arial" charset="0"/>
              </a:rPr>
              <a:t>What is considered proper spacing between people largely depends on cultural norms. </a:t>
            </a:r>
          </a:p>
          <a:p>
            <a:pPr lvl="1" eaLnBrk="1" hangingPunct="1"/>
            <a:r>
              <a:rPr lang="en-US" b="1" smtClean="0">
                <a:latin typeface="Arial" charset="0"/>
                <a:cs typeface="Arial" charset="0"/>
              </a:rPr>
              <a:t>A businesslike distance in some European countries feels intimate in many parts of North America. </a:t>
            </a:r>
          </a:p>
          <a:p>
            <a:pPr lvl="1" eaLnBrk="1" hangingPunct="1"/>
            <a:r>
              <a:rPr lang="en-US" b="1" smtClean="0">
                <a:latin typeface="Arial" charset="0"/>
                <a:cs typeface="Arial" charset="0"/>
              </a:rPr>
              <a:t>Distance may indicate aggressiveness or sexual interest or it may signal disinterest or displeasure with what is being said.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E8BEE2CD-302D-4D09-8696-8659A04369DA}" type="slidenum">
              <a:rPr lang="en-US"/>
              <a:pPr>
                <a:defRPr/>
              </a:pPr>
              <a:t>18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9545DCE5-F847-42DE-8CD5-484222E39B71}" type="slidenum">
              <a:rPr lang="en-US"/>
              <a:pPr>
                <a:defRPr/>
              </a:pPr>
              <a:t>19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endParaRPr lang="en-US" sz="3600" b="0" i="1" dirty="0">
              <a:latin typeface="Arial Narrow"/>
              <a:cs typeface="Arial Narrow"/>
            </a:endParaRPr>
          </a:p>
        </p:txBody>
      </p:sp>
      <p:sp>
        <p:nvSpPr>
          <p:cNvPr id="8" name="TextBox 7"/>
          <p:cNvSpPr txBox="1"/>
          <p:nvPr/>
        </p:nvSpPr>
        <p:spPr>
          <a:xfrm>
            <a:off x="582613" y="538163"/>
            <a:ext cx="1141412" cy="641350"/>
          </a:xfrm>
          <a:prstGeom prst="rect">
            <a:avLst/>
          </a:prstGeom>
          <a:noFill/>
          <a:effectLst>
            <a:outerShdw blurRad="50800" dist="38100" dir="2700000">
              <a:srgbClr val="000000">
                <a:alpha val="43000"/>
              </a:srgbClr>
            </a:outerShdw>
          </a:effectLst>
        </p:spPr>
        <p:txBody>
          <a:bodyPr>
            <a:spAutoFit/>
          </a:bodyPr>
          <a:lstStyle/>
          <a:p>
            <a:pPr algn="ctr">
              <a:defRPr/>
            </a:pPr>
            <a:r>
              <a:rPr lang="en-US" sz="3600" b="0" i="1">
                <a:latin typeface="Arial Narrow" pitchFamily="34" charset="0"/>
              </a:rPr>
              <a:t>LO 5</a:t>
            </a:r>
          </a:p>
        </p:txBody>
      </p:sp>
      <p:pic>
        <p:nvPicPr>
          <p:cNvPr id="52231" name="Picture 2"/>
          <p:cNvPicPr>
            <a:picLocks noChangeAspect="1"/>
          </p:cNvPicPr>
          <p:nvPr/>
        </p:nvPicPr>
        <p:blipFill>
          <a:blip r:embed="rId3"/>
          <a:srcRect/>
          <a:stretch>
            <a:fillRect/>
          </a:stretch>
        </p:blipFill>
        <p:spPr bwMode="auto">
          <a:xfrm>
            <a:off x="1022350" y="1905000"/>
            <a:ext cx="7099300" cy="3640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z="3600" b="1" smtClean="0">
                <a:latin typeface="Arial Narrow" pitchFamily="34" charset="0"/>
                <a:cs typeface="Arial Narrow" pitchFamily="34" charset="0"/>
              </a:rPr>
              <a:t>Chapter 11 Learning Objectives</a:t>
            </a:r>
          </a:p>
        </p:txBody>
      </p:sp>
      <p:sp>
        <p:nvSpPr>
          <p:cNvPr id="3" name="Content Placeholder 2"/>
          <p:cNvSpPr>
            <a:spLocks noGrp="1"/>
          </p:cNvSpPr>
          <p:nvPr>
            <p:ph idx="1"/>
          </p:nvPr>
        </p:nvSpPr>
        <p:spPr>
          <a:xfrm>
            <a:off x="185738" y="1712913"/>
            <a:ext cx="8958262" cy="4643437"/>
          </a:xfrm>
        </p:spPr>
        <p:txBody>
          <a:bodyPr>
            <a:normAutofit/>
          </a:bodyPr>
          <a:lstStyle/>
          <a:p>
            <a:pPr eaLnBrk="1" hangingPunct="1">
              <a:lnSpc>
                <a:spcPct val="90000"/>
              </a:lnSpc>
              <a:buFont typeface="Arial" charset="0"/>
              <a:buNone/>
            </a:pPr>
            <a:r>
              <a:rPr lang="en-US" sz="2600" b="1" smtClean="0">
                <a:latin typeface="Arial" charset="0"/>
                <a:cs typeface="Arial" charset="0"/>
              </a:rPr>
              <a:t>After studying this chapter you should be able to:</a:t>
            </a:r>
          </a:p>
          <a:p>
            <a:pPr eaLnBrk="1" hangingPunct="1">
              <a:lnSpc>
                <a:spcPct val="90000"/>
              </a:lnSpc>
              <a:buFont typeface="Calibri" pitchFamily="34" charset="0"/>
              <a:buAutoNum type="arabicPeriod"/>
            </a:pPr>
            <a:r>
              <a:rPr lang="en-US" sz="1900" b="1" smtClean="0">
                <a:latin typeface="Arial" charset="0"/>
                <a:cs typeface="Arial" charset="0"/>
              </a:rPr>
              <a:t>Identify the main functions of communication.</a:t>
            </a:r>
          </a:p>
          <a:p>
            <a:pPr eaLnBrk="1" hangingPunct="1">
              <a:lnSpc>
                <a:spcPct val="90000"/>
              </a:lnSpc>
              <a:buFont typeface="Calibri" pitchFamily="34" charset="0"/>
              <a:buAutoNum type="arabicPeriod"/>
            </a:pPr>
            <a:r>
              <a:rPr lang="en-US" sz="1900" b="1" smtClean="0">
                <a:latin typeface="Arial" charset="0"/>
                <a:cs typeface="Arial" charset="0"/>
              </a:rPr>
              <a:t>Describe the communication process and distinguish between formal and informal communication.</a:t>
            </a:r>
          </a:p>
          <a:p>
            <a:pPr eaLnBrk="1" hangingPunct="1">
              <a:lnSpc>
                <a:spcPct val="90000"/>
              </a:lnSpc>
              <a:buFont typeface="Calibri" pitchFamily="34" charset="0"/>
              <a:buAutoNum type="arabicPeriod"/>
            </a:pPr>
            <a:r>
              <a:rPr lang="en-US" sz="1900" b="1" smtClean="0">
                <a:latin typeface="Arial" charset="0"/>
                <a:cs typeface="Arial" charset="0"/>
              </a:rPr>
              <a:t>Contrast downward, upward, and lateral communication, and provide examples of each. </a:t>
            </a:r>
          </a:p>
          <a:p>
            <a:pPr eaLnBrk="1" hangingPunct="1">
              <a:lnSpc>
                <a:spcPct val="90000"/>
              </a:lnSpc>
              <a:buFont typeface="Calibri" pitchFamily="34" charset="0"/>
              <a:buAutoNum type="arabicPeriod"/>
            </a:pPr>
            <a:r>
              <a:rPr lang="en-US" sz="1900" b="1" smtClean="0">
                <a:latin typeface="Arial" charset="0"/>
                <a:cs typeface="Arial" charset="0"/>
              </a:rPr>
              <a:t>Contrast oral, written, and nonverbal communication.</a:t>
            </a:r>
          </a:p>
          <a:p>
            <a:pPr eaLnBrk="1" hangingPunct="1">
              <a:lnSpc>
                <a:spcPct val="90000"/>
              </a:lnSpc>
              <a:buFont typeface="Calibri" pitchFamily="34" charset="0"/>
              <a:buAutoNum type="arabicPeriod"/>
            </a:pPr>
            <a:r>
              <a:rPr lang="en-US" sz="1900" b="1" smtClean="0">
                <a:latin typeface="Arial" charset="0"/>
                <a:cs typeface="Arial" charset="0"/>
              </a:rPr>
              <a:t>Analyze the advantages and challenges of electronic communication.</a:t>
            </a:r>
          </a:p>
          <a:p>
            <a:pPr eaLnBrk="1" hangingPunct="1">
              <a:lnSpc>
                <a:spcPct val="90000"/>
              </a:lnSpc>
              <a:buFont typeface="Calibri" pitchFamily="34" charset="0"/>
              <a:buAutoNum type="arabicPeriod"/>
            </a:pPr>
            <a:r>
              <a:rPr lang="en-US" sz="1900" b="1" smtClean="0">
                <a:latin typeface="Arial" charset="0"/>
                <a:cs typeface="Arial" charset="0"/>
              </a:rPr>
              <a:t>Show how channel richness underlies the choice of communication channel.</a:t>
            </a:r>
          </a:p>
          <a:p>
            <a:pPr eaLnBrk="1" hangingPunct="1">
              <a:lnSpc>
                <a:spcPct val="90000"/>
              </a:lnSpc>
              <a:buFont typeface="Calibri" pitchFamily="34" charset="0"/>
              <a:buAutoNum type="arabicPeriod"/>
            </a:pPr>
            <a:r>
              <a:rPr lang="en-US" sz="1900" b="1" smtClean="0">
                <a:latin typeface="Arial" charset="0"/>
                <a:cs typeface="Arial" charset="0"/>
              </a:rPr>
              <a:t>Differentiate between automatic and controlled processing of persuasive messages.</a:t>
            </a:r>
          </a:p>
          <a:p>
            <a:pPr eaLnBrk="1" hangingPunct="1">
              <a:lnSpc>
                <a:spcPct val="90000"/>
              </a:lnSpc>
              <a:buFont typeface="Calibri" pitchFamily="34" charset="0"/>
              <a:buAutoNum type="arabicPeriod"/>
            </a:pPr>
            <a:r>
              <a:rPr lang="en-US" sz="1900" b="1" smtClean="0">
                <a:latin typeface="Arial" charset="0"/>
                <a:cs typeface="Arial" charset="0"/>
              </a:rPr>
              <a:t>Identify common barriers to effective communication.</a:t>
            </a:r>
          </a:p>
          <a:p>
            <a:pPr eaLnBrk="1" hangingPunct="1">
              <a:lnSpc>
                <a:spcPct val="90000"/>
              </a:lnSpc>
              <a:buFont typeface="Calibri" pitchFamily="34" charset="0"/>
              <a:buAutoNum type="arabicPeriod"/>
            </a:pPr>
            <a:r>
              <a:rPr lang="en-US" sz="1900" b="1" smtClean="0">
                <a:latin typeface="Arial" charset="0"/>
                <a:cs typeface="Arial" charset="0"/>
              </a:rPr>
              <a:t>Show how to overcome the potential problems in cross-cultural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11-</a:t>
            </a:r>
            <a:fld id="{C29064C9-065B-416B-8CB7-C3E4927D5D46}"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5F19E5F1-77F9-4867-94AA-65994E8411BE}" type="slidenum">
              <a:rPr lang="en-US"/>
              <a:pPr>
                <a:defRPr/>
              </a:pPr>
              <a:t>20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endParaRPr lang="en-US" sz="3600" b="0" i="1" dirty="0">
              <a:latin typeface="Arial Narrow"/>
              <a:cs typeface="Arial Narrow"/>
            </a:endParaRPr>
          </a:p>
        </p:txBody>
      </p:sp>
      <p:sp>
        <p:nvSpPr>
          <p:cNvPr id="8" name="TextBox 7"/>
          <p:cNvSpPr txBox="1"/>
          <p:nvPr/>
        </p:nvSpPr>
        <p:spPr>
          <a:xfrm>
            <a:off x="582613" y="538163"/>
            <a:ext cx="1141412" cy="641350"/>
          </a:xfrm>
          <a:prstGeom prst="rect">
            <a:avLst/>
          </a:prstGeom>
          <a:noFill/>
          <a:effectLst>
            <a:outerShdw blurRad="50800" dist="38100" dir="2700000">
              <a:srgbClr val="000000">
                <a:alpha val="43000"/>
              </a:srgbClr>
            </a:outerShdw>
          </a:effectLst>
        </p:spPr>
        <p:txBody>
          <a:bodyPr>
            <a:spAutoFit/>
          </a:bodyPr>
          <a:lstStyle/>
          <a:p>
            <a:pPr algn="ctr">
              <a:defRPr/>
            </a:pPr>
            <a:r>
              <a:rPr lang="en-US" sz="3600" b="0" i="1">
                <a:latin typeface="Arial Narrow" pitchFamily="34" charset="0"/>
              </a:rPr>
              <a:t>LO 5</a:t>
            </a:r>
          </a:p>
        </p:txBody>
      </p:sp>
      <p:pic>
        <p:nvPicPr>
          <p:cNvPr id="54279" name="Picture 2"/>
          <p:cNvPicPr>
            <a:picLocks noChangeAspect="1"/>
          </p:cNvPicPr>
          <p:nvPr/>
        </p:nvPicPr>
        <p:blipFill>
          <a:blip r:embed="rId3"/>
          <a:srcRect/>
          <a:stretch>
            <a:fillRect/>
          </a:stretch>
        </p:blipFill>
        <p:spPr bwMode="auto">
          <a:xfrm>
            <a:off x="157163" y="2400300"/>
            <a:ext cx="8829675"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6322"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The Grapevine</a:t>
            </a:r>
          </a:p>
          <a:p>
            <a:pPr lvl="1" eaLnBrk="1" hangingPunct="1"/>
            <a:r>
              <a:rPr lang="en-US" b="1" smtClean="0">
                <a:latin typeface="Arial" charset="0"/>
                <a:cs typeface="Arial" charset="0"/>
              </a:rPr>
              <a:t>A recent survey found that 75 percent of employees hear about matters first through rumors on the grapevine. </a:t>
            </a:r>
          </a:p>
          <a:p>
            <a:pPr lvl="1" eaLnBrk="1" hangingPunct="1"/>
            <a:r>
              <a:rPr lang="en-US" b="1" smtClean="0">
                <a:latin typeface="Arial" charset="0"/>
                <a:cs typeface="Arial" charset="0"/>
              </a:rPr>
              <a:t>A recent report shows that grapevine or word-of-mouth information from peers about a company has important effects on whether job applicants join an organization.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60A0F502-766C-4593-852C-F1FD274A36E4}" type="slidenum">
              <a:rPr lang="en-US"/>
              <a:pPr>
                <a:defRPr/>
              </a:pPr>
              <a:t>21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endParaRPr lang="en-US" sz="3600" b="0" i="1" dirty="0">
              <a:latin typeface="Arial Narrow"/>
              <a:cs typeface="Arial Narrow"/>
            </a:endParaRPr>
          </a:p>
        </p:txBody>
      </p:sp>
      <p:sp>
        <p:nvSpPr>
          <p:cNvPr id="8" name="TextBox 7"/>
          <p:cNvSpPr txBox="1"/>
          <p:nvPr/>
        </p:nvSpPr>
        <p:spPr>
          <a:xfrm>
            <a:off x="582613" y="538163"/>
            <a:ext cx="1141412" cy="641350"/>
          </a:xfrm>
          <a:prstGeom prst="rect">
            <a:avLst/>
          </a:prstGeom>
          <a:noFill/>
          <a:effectLst>
            <a:outerShdw blurRad="50800" dist="38100" dir="2700000">
              <a:srgbClr val="000000">
                <a:alpha val="43000"/>
              </a:srgbClr>
            </a:outerShdw>
          </a:effectLst>
        </p:spPr>
        <p:txBody>
          <a:bodyPr>
            <a:spAutoFit/>
          </a:bodyPr>
          <a:lstStyle/>
          <a:p>
            <a:pPr algn="ctr">
              <a:defRPr/>
            </a:pPr>
            <a:r>
              <a:rPr lang="en-US" sz="3600" b="0" i="1">
                <a:latin typeface="Arial Narrow" pitchFamily="34" charset="0"/>
              </a:rPr>
              <a:t>LO 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oral, written, and</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nonverbal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F8B0988A-601A-4241-B6B1-A43CFE8B19E2}" type="slidenum">
              <a:rPr lang="en-US"/>
              <a:pPr>
                <a:defRPr/>
              </a:pPr>
              <a:t>22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endParaRPr lang="en-US" sz="3600" b="0" i="1" dirty="0">
              <a:latin typeface="Arial Narrow"/>
              <a:cs typeface="Arial Narrow"/>
            </a:endParaRPr>
          </a:p>
        </p:txBody>
      </p:sp>
      <p:sp>
        <p:nvSpPr>
          <p:cNvPr id="8" name="TextBox 7"/>
          <p:cNvSpPr txBox="1"/>
          <p:nvPr/>
        </p:nvSpPr>
        <p:spPr>
          <a:xfrm>
            <a:off x="582613" y="538163"/>
            <a:ext cx="1141412" cy="641350"/>
          </a:xfrm>
          <a:prstGeom prst="rect">
            <a:avLst/>
          </a:prstGeom>
          <a:noFill/>
          <a:effectLst>
            <a:outerShdw blurRad="50800" dist="38100" dir="2700000">
              <a:srgbClr val="000000">
                <a:alpha val="43000"/>
              </a:srgbClr>
            </a:outerShdw>
          </a:effectLst>
        </p:spPr>
        <p:txBody>
          <a:bodyPr>
            <a:spAutoFit/>
          </a:bodyPr>
          <a:lstStyle/>
          <a:p>
            <a:pPr algn="ctr">
              <a:defRPr/>
            </a:pPr>
            <a:r>
              <a:rPr lang="en-US" sz="3600" b="0" i="1">
                <a:latin typeface="Arial Narrow" pitchFamily="34" charset="0"/>
              </a:rPr>
              <a:t>LO 5</a:t>
            </a:r>
          </a:p>
        </p:txBody>
      </p:sp>
      <p:pic>
        <p:nvPicPr>
          <p:cNvPr id="58375" name="Picture 2"/>
          <p:cNvPicPr>
            <a:picLocks noChangeAspect="1"/>
          </p:cNvPicPr>
          <p:nvPr/>
        </p:nvPicPr>
        <p:blipFill>
          <a:blip r:embed="rId3"/>
          <a:srcRect/>
          <a:stretch>
            <a:fillRect/>
          </a:stretch>
        </p:blipFill>
        <p:spPr bwMode="auto">
          <a:xfrm>
            <a:off x="806450" y="1993900"/>
            <a:ext cx="7531100" cy="363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60418"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Electronic Communication</a:t>
            </a:r>
          </a:p>
          <a:p>
            <a:pPr lvl="1" eaLnBrk="1" hangingPunct="1"/>
            <a:r>
              <a:rPr lang="en-US" b="1" smtClean="0">
                <a:latin typeface="Arial" charset="0"/>
                <a:cs typeface="Arial" charset="0"/>
              </a:rPr>
              <a:t>An indispensible–and in about 71 percent of cases, the primary–medium of communication.</a:t>
            </a:r>
          </a:p>
          <a:p>
            <a:pPr lvl="1" eaLnBrk="1" hangingPunct="1"/>
            <a:r>
              <a:rPr lang="en-US" b="1" smtClean="0">
                <a:latin typeface="Arial" charset="0"/>
                <a:cs typeface="Arial" charset="0"/>
              </a:rPr>
              <a:t>Includes e-mail, text messaging, networking software, bogs, and video conferencing.</a:t>
            </a:r>
          </a:p>
          <a:p>
            <a:pPr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DCB18998-3637-4899-891C-4FB4F98C4029}" type="slidenum">
              <a:rPr lang="en-US"/>
              <a:pPr>
                <a:defRPr/>
              </a:pPr>
              <a:t>23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62466" name="Content Placeholder 13"/>
          <p:cNvSpPr>
            <a:spLocks noGrp="1"/>
          </p:cNvSpPr>
          <p:nvPr>
            <p:ph idx="1"/>
          </p:nvPr>
        </p:nvSpPr>
        <p:spPr>
          <a:xfrm>
            <a:off x="457200" y="1438275"/>
            <a:ext cx="8229600" cy="3962400"/>
          </a:xfrm>
        </p:spPr>
        <p:txBody>
          <a:bodyPr/>
          <a:lstStyle/>
          <a:p>
            <a:pPr eaLnBrk="1" hangingPunct="1"/>
            <a:r>
              <a:rPr lang="en-US" b="1" smtClean="0">
                <a:latin typeface="Arial" charset="0"/>
                <a:cs typeface="Arial" charset="0"/>
              </a:rPr>
              <a:t>E-mail</a:t>
            </a:r>
          </a:p>
          <a:p>
            <a:pPr lvl="1" eaLnBrk="1" hangingPunct="1"/>
            <a:r>
              <a:rPr lang="en-US" b="1" smtClean="0">
                <a:latin typeface="Arial" charset="0"/>
                <a:cs typeface="Arial" charset="0"/>
              </a:rPr>
              <a:t>Transmits and receives text and documents. </a:t>
            </a:r>
          </a:p>
          <a:p>
            <a:pPr lvl="1" eaLnBrk="1" hangingPunct="1"/>
            <a:r>
              <a:rPr lang="en-US" b="1" smtClean="0">
                <a:latin typeface="Arial" charset="0"/>
                <a:cs typeface="Arial" charset="0"/>
              </a:rPr>
              <a:t>Growth has been significant. </a:t>
            </a:r>
          </a:p>
          <a:p>
            <a:pPr lvl="1" eaLnBrk="1" hangingPunct="1"/>
            <a:r>
              <a:rPr lang="en-US" b="1" smtClean="0">
                <a:latin typeface="Arial" charset="0"/>
                <a:cs typeface="Arial" charset="0"/>
              </a:rPr>
              <a:t>Advantages to e-mail usage.</a:t>
            </a:r>
          </a:p>
          <a:p>
            <a:pPr lvl="2" eaLnBrk="1" hangingPunct="1"/>
            <a:r>
              <a:rPr lang="en-US" b="1" smtClean="0">
                <a:latin typeface="Arial" charset="0"/>
                <a:cs typeface="Arial" charset="0"/>
              </a:rPr>
              <a:t>Quickly written, edited, and stored. </a:t>
            </a:r>
          </a:p>
          <a:p>
            <a:pPr lvl="2" eaLnBrk="1" hangingPunct="1"/>
            <a:r>
              <a:rPr lang="en-US" b="1" smtClean="0">
                <a:latin typeface="Arial" charset="0"/>
                <a:cs typeface="Arial" charset="0"/>
              </a:rPr>
              <a:t>Distributed to one person or thousands.</a:t>
            </a:r>
          </a:p>
          <a:p>
            <a:pPr lvl="2" eaLnBrk="1" hangingPunct="1"/>
            <a:r>
              <a:rPr lang="en-US" b="1" smtClean="0">
                <a:latin typeface="Arial" charset="0"/>
                <a:cs typeface="Arial" charset="0"/>
              </a:rPr>
              <a:t>Recipients can read them at their own convenience. </a:t>
            </a:r>
          </a:p>
          <a:p>
            <a:pPr lvl="2" eaLnBrk="1" hangingPunct="1"/>
            <a:r>
              <a:rPr lang="en-US" b="1" smtClean="0">
                <a:latin typeface="Arial" charset="0"/>
                <a:cs typeface="Arial" charset="0"/>
              </a:rPr>
              <a:t>Cost is a fraction of other methods.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F719A944-3AF9-4C98-8440-39851C7320CC}" type="slidenum">
              <a:rPr lang="en-US"/>
              <a:pPr>
                <a:defRPr/>
              </a:pPr>
              <a:t>24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64514"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Drawbacks to e-mail usage.</a:t>
            </a:r>
          </a:p>
          <a:p>
            <a:pPr lvl="1" eaLnBrk="1" hangingPunct="1"/>
            <a:r>
              <a:rPr lang="en-US" b="1" smtClean="0">
                <a:latin typeface="Arial" charset="0"/>
                <a:cs typeface="Arial" charset="0"/>
              </a:rPr>
              <a:t>Misinterpreting the message. </a:t>
            </a:r>
          </a:p>
          <a:p>
            <a:pPr lvl="1" eaLnBrk="1" hangingPunct="1"/>
            <a:r>
              <a:rPr lang="en-US" b="1" smtClean="0">
                <a:latin typeface="Arial" charset="0"/>
                <a:cs typeface="Arial" charset="0"/>
              </a:rPr>
              <a:t>Communicating negative messages.  </a:t>
            </a:r>
          </a:p>
          <a:p>
            <a:pPr lvl="1" eaLnBrk="1" hangingPunct="1"/>
            <a:r>
              <a:rPr lang="en-US" b="1" smtClean="0">
                <a:latin typeface="Arial" charset="0"/>
                <a:cs typeface="Arial" charset="0"/>
              </a:rPr>
              <a:t>Time-consuming nature of e-mail. </a:t>
            </a:r>
          </a:p>
          <a:p>
            <a:pPr lvl="1" eaLnBrk="1" hangingPunct="1"/>
            <a:r>
              <a:rPr lang="en-US" b="1" smtClean="0">
                <a:latin typeface="Arial" charset="0"/>
                <a:cs typeface="Arial" charset="0"/>
              </a:rPr>
              <a:t>Limited expression of emotions. </a:t>
            </a:r>
          </a:p>
          <a:p>
            <a:pPr lvl="1" eaLnBrk="1" hangingPunct="1"/>
            <a:r>
              <a:rPr lang="en-US" b="1" smtClean="0">
                <a:latin typeface="Arial" charset="0"/>
                <a:cs typeface="Arial" charset="0"/>
              </a:rPr>
              <a:t>Privacy concerns.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7577504B-D082-4E97-AD7A-9C629C7684F4}" type="slidenum">
              <a:rPr lang="en-US"/>
              <a:pPr>
                <a:defRPr/>
              </a:pPr>
              <a:t>25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66562"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Instant Messaging and Text Messaging</a:t>
            </a:r>
          </a:p>
          <a:p>
            <a:pPr lvl="1" eaLnBrk="1" hangingPunct="1"/>
            <a:r>
              <a:rPr lang="en-US" b="1" smtClean="0">
                <a:latin typeface="Arial" charset="0"/>
                <a:cs typeface="Arial" charset="0"/>
              </a:rPr>
              <a:t>Like e-mail, instant messaging (IM) and text messaging (TM) use electronic media.</a:t>
            </a:r>
          </a:p>
          <a:p>
            <a:pPr lvl="1" eaLnBrk="1" hangingPunct="1"/>
            <a:r>
              <a:rPr lang="en-US" b="1" smtClean="0">
                <a:latin typeface="Arial" charset="0"/>
                <a:cs typeface="Arial" charset="0"/>
              </a:rPr>
              <a:t>Unlike e-mail, though, IM and TM either occur in real time (IM) or use portable communication devices (TM).</a:t>
            </a:r>
          </a:p>
          <a:p>
            <a:pPr lvl="1" eaLnBrk="1" hangingPunct="1"/>
            <a:r>
              <a:rPr lang="en-US" b="1" smtClean="0">
                <a:latin typeface="Arial" charset="0"/>
                <a:cs typeface="Arial" charset="0"/>
              </a:rPr>
              <a:t>The growth of TM has been spectacular. </a:t>
            </a:r>
          </a:p>
          <a:p>
            <a:pPr lvl="1" eaLnBrk="1" hangingPunct="1"/>
            <a:r>
              <a:rPr lang="en-US" b="1" smtClean="0">
                <a:latin typeface="Arial" charset="0"/>
                <a:cs typeface="Arial" charset="0"/>
              </a:rPr>
              <a:t>Despite their advantages, IM and TM aren’t going to replace e-mail.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3F3483D7-FBB1-42EB-855D-4D0073D5ADEC}" type="slidenum">
              <a:rPr lang="en-US"/>
              <a:pPr>
                <a:defRPr/>
              </a:pPr>
              <a:t>26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68610"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Social Networking</a:t>
            </a:r>
          </a:p>
          <a:p>
            <a:pPr lvl="1" eaLnBrk="1" hangingPunct="1"/>
            <a:r>
              <a:rPr lang="en-US" b="1" smtClean="0">
                <a:latin typeface="Arial" charset="0"/>
                <a:cs typeface="Arial" charset="0"/>
              </a:rPr>
              <a:t>Nowhere has communication been more transformed than in networking. </a:t>
            </a:r>
          </a:p>
          <a:p>
            <a:pPr lvl="1" eaLnBrk="1" hangingPunct="1"/>
            <a:r>
              <a:rPr lang="en-US" b="1" smtClean="0">
                <a:latin typeface="Arial" charset="0"/>
                <a:cs typeface="Arial" charset="0"/>
              </a:rPr>
              <a:t>More than 600 million users have created accounts at Facebook. </a:t>
            </a:r>
          </a:p>
          <a:p>
            <a:pPr lvl="1" eaLnBrk="1" hangingPunct="1"/>
            <a:r>
              <a:rPr lang="en-US" b="1" smtClean="0">
                <a:latin typeface="Arial" charset="0"/>
                <a:cs typeface="Arial" charset="0"/>
              </a:rPr>
              <a:t>The research and advisory firm Gartner Inc. estimates that social networking will soon replace e-mail as the primary form of business communication for 20 percent or more of business users.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BB80F8A8-7474-4D42-80CD-F31EB034BFDB}" type="slidenum">
              <a:rPr lang="en-US"/>
              <a:pPr>
                <a:defRPr/>
              </a:pPr>
              <a:t>27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70658"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Blogs </a:t>
            </a:r>
          </a:p>
          <a:p>
            <a:pPr lvl="1" eaLnBrk="1" hangingPunct="1"/>
            <a:r>
              <a:rPr lang="en-US" b="1" smtClean="0">
                <a:latin typeface="Arial" charset="0"/>
                <a:cs typeface="Arial" charset="0"/>
              </a:rPr>
              <a:t>A blog (Web log) is a Web site about a single person or company. </a:t>
            </a:r>
          </a:p>
          <a:p>
            <a:pPr lvl="1" eaLnBrk="1" hangingPunct="1"/>
            <a:r>
              <a:rPr lang="en-US" b="1" smtClean="0">
                <a:latin typeface="Arial" charset="0"/>
                <a:cs typeface="Arial" charset="0"/>
              </a:rPr>
              <a:t>Twitter is a hybrid social networking service that allows users to post “microblog” entries to their subscribers about any topic, including work.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753A764B-B0F3-4357-97DB-89C627313B76}" type="slidenum">
              <a:rPr lang="en-US"/>
              <a:pPr>
                <a:defRPr/>
              </a:pPr>
              <a:t>28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Analyze the advantages and challenges of electronic communication</a:t>
            </a:r>
          </a:p>
        </p:txBody>
      </p:sp>
      <p:sp>
        <p:nvSpPr>
          <p:cNvPr id="72706" name="Content Placeholder 13"/>
          <p:cNvSpPr>
            <a:spLocks noGrp="1"/>
          </p:cNvSpPr>
          <p:nvPr>
            <p:ph idx="1"/>
          </p:nvPr>
        </p:nvSpPr>
        <p:spPr>
          <a:xfrm>
            <a:off x="457200" y="1438275"/>
            <a:ext cx="8229600" cy="4538663"/>
          </a:xfrm>
        </p:spPr>
        <p:txBody>
          <a:bodyPr/>
          <a:lstStyle/>
          <a:p>
            <a:pPr eaLnBrk="1" hangingPunct="1"/>
            <a:r>
              <a:rPr lang="en-US" b="1" smtClean="0">
                <a:latin typeface="Arial" charset="0"/>
                <a:cs typeface="Arial" charset="0"/>
              </a:rPr>
              <a:t>Video Conferencing</a:t>
            </a:r>
          </a:p>
          <a:p>
            <a:pPr lvl="1" eaLnBrk="1" hangingPunct="1"/>
            <a:r>
              <a:rPr lang="en-US" b="1" smtClean="0">
                <a:latin typeface="Arial" charset="0"/>
                <a:cs typeface="Arial" charset="0"/>
              </a:rPr>
              <a:t>Video conferencing permits employees in an organization to have meetings with people at different locations. </a:t>
            </a:r>
          </a:p>
          <a:p>
            <a:pPr lvl="1" eaLnBrk="1" hangingPunct="1"/>
            <a:r>
              <a:rPr lang="en-US" b="1" smtClean="0">
                <a:latin typeface="Arial" charset="0"/>
                <a:cs typeface="Arial" charset="0"/>
              </a:rPr>
              <a:t>Video conferencing technology, in effect, allows employees to conduct interactive meetings without the necessity of being physically in the same location. </a:t>
            </a:r>
          </a:p>
          <a:p>
            <a:pPr lvl="1" eaLnBrk="1" hangingPunct="1"/>
            <a:r>
              <a:rPr lang="en-US" b="1" smtClean="0">
                <a:latin typeface="Arial" charset="0"/>
                <a:cs typeface="Arial" charset="0"/>
              </a:rPr>
              <a:t> Information Overload a condition in which information inflow exceeds an individual’s processing capacity.</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D3410A8C-9BF7-4458-8325-8A0EAA462D63}" type="slidenum">
              <a:rPr lang="en-US"/>
              <a:pPr>
                <a:defRPr/>
              </a:pPr>
              <a:t>29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27063" y="0"/>
            <a:ext cx="8229600" cy="1438275"/>
          </a:xfrm>
        </p:spPr>
        <p:txBody>
          <a:bodyPr/>
          <a:lstStyle/>
          <a:p>
            <a:pPr eaLnBrk="1" hangingPunct="1"/>
            <a:r>
              <a:rPr lang="en-US" b="1" smtClean="0">
                <a:latin typeface="Arial Narrow" pitchFamily="34" charset="0"/>
                <a:cs typeface="Arial Narrow" pitchFamily="34" charset="0"/>
              </a:rPr>
              <a:t>Identify the main functions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of communication</a:t>
            </a:r>
          </a:p>
        </p:txBody>
      </p:sp>
      <p:sp>
        <p:nvSpPr>
          <p:cNvPr id="19458"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Functions of Communication</a:t>
            </a:r>
          </a:p>
          <a:p>
            <a:pPr lvl="1" eaLnBrk="1" hangingPunct="1"/>
            <a:r>
              <a:rPr lang="en-US" b="1" smtClean="0">
                <a:latin typeface="Arial" charset="0"/>
                <a:cs typeface="Arial" charset="0"/>
              </a:rPr>
              <a:t>Control</a:t>
            </a:r>
          </a:p>
          <a:p>
            <a:pPr lvl="1" eaLnBrk="1" hangingPunct="1"/>
            <a:r>
              <a:rPr lang="en-US" b="1" smtClean="0">
                <a:latin typeface="Arial" charset="0"/>
                <a:cs typeface="Arial" charset="0"/>
              </a:rPr>
              <a:t>Motivation</a:t>
            </a:r>
          </a:p>
          <a:p>
            <a:pPr lvl="1" eaLnBrk="1" hangingPunct="1"/>
            <a:r>
              <a:rPr lang="en-US" b="1" smtClean="0">
                <a:latin typeface="Arial" charset="0"/>
                <a:cs typeface="Arial" charset="0"/>
              </a:rPr>
              <a:t>Emotional Expression</a:t>
            </a:r>
          </a:p>
          <a:p>
            <a:pPr lvl="1" eaLnBrk="1" hangingPunct="1"/>
            <a:r>
              <a:rPr lang="en-US" b="1" smtClean="0">
                <a:latin typeface="Arial" charset="0"/>
                <a:cs typeface="Arial" charset="0"/>
              </a:rPr>
              <a:t>Information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C221DBB1-9DA2-4A70-A288-243970A01013}"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Show how channel richness underlies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the choice of communication channel</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53F169F8-43CC-428F-BA93-87559D60526B}" type="slidenum">
              <a:rPr lang="en-US"/>
              <a:pPr>
                <a:defRPr/>
              </a:pPr>
              <a:t>30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pic>
        <p:nvPicPr>
          <p:cNvPr id="74758" name="Picture 3"/>
          <p:cNvPicPr>
            <a:picLocks noChangeAspect="1"/>
          </p:cNvPicPr>
          <p:nvPr/>
        </p:nvPicPr>
        <p:blipFill>
          <a:blip r:embed="rId3"/>
          <a:srcRect/>
          <a:stretch>
            <a:fillRect/>
          </a:stretch>
        </p:blipFill>
        <p:spPr bwMode="auto">
          <a:xfrm>
            <a:off x="869950" y="1728788"/>
            <a:ext cx="74041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401763" y="0"/>
            <a:ext cx="7454900" cy="1438275"/>
          </a:xfrm>
        </p:spPr>
        <p:txBody>
          <a:bodyPr/>
          <a:lstStyle/>
          <a:p>
            <a:pPr marL="457200" indent="-457200" eaLnBrk="1" hangingPunct="1"/>
            <a:r>
              <a:rPr lang="en-US" sz="2800" b="1" smtClean="0">
                <a:latin typeface="Arial Narrow" pitchFamily="34" charset="0"/>
                <a:cs typeface="Arial Narrow" pitchFamily="34" charset="0"/>
              </a:rPr>
              <a:t>Differentiate between automatic and controlled processing of persuasive messages</a:t>
            </a:r>
          </a:p>
        </p:txBody>
      </p:sp>
      <p:sp>
        <p:nvSpPr>
          <p:cNvPr id="76802" name="Content Placeholder 13"/>
          <p:cNvSpPr>
            <a:spLocks noGrp="1"/>
          </p:cNvSpPr>
          <p:nvPr>
            <p:ph idx="1"/>
          </p:nvPr>
        </p:nvSpPr>
        <p:spPr>
          <a:xfrm>
            <a:off x="457200" y="1817688"/>
            <a:ext cx="8229600" cy="4538662"/>
          </a:xfrm>
        </p:spPr>
        <p:txBody>
          <a:bodyPr/>
          <a:lstStyle/>
          <a:p>
            <a:pPr eaLnBrk="1" hangingPunct="1"/>
            <a:r>
              <a:rPr lang="en-US" b="1" smtClean="0">
                <a:latin typeface="Arial" charset="0"/>
                <a:cs typeface="Arial" charset="0"/>
              </a:rPr>
              <a:t>Automatic processing</a:t>
            </a:r>
          </a:p>
          <a:p>
            <a:pPr lvl="2" eaLnBrk="1" hangingPunct="1"/>
            <a:r>
              <a:rPr lang="en-US" b="1" smtClean="0">
                <a:latin typeface="Arial" charset="0"/>
                <a:cs typeface="Arial" charset="0"/>
              </a:rPr>
              <a:t>A relatively superficial consideration of evidence and information.</a:t>
            </a:r>
          </a:p>
          <a:p>
            <a:pPr lvl="2" eaLnBrk="1" hangingPunct="1"/>
            <a:r>
              <a:rPr lang="en-US" b="1" smtClean="0">
                <a:latin typeface="Arial" charset="0"/>
                <a:cs typeface="Arial" charset="0"/>
              </a:rPr>
              <a:t> Advantage </a:t>
            </a:r>
          </a:p>
          <a:p>
            <a:pPr lvl="2" eaLnBrk="1" hangingPunct="1">
              <a:buFont typeface="Arial" charset="0"/>
              <a:buNone/>
            </a:pPr>
            <a:r>
              <a:rPr lang="en-US" b="1" smtClean="0">
                <a:latin typeface="Arial" charset="0"/>
                <a:cs typeface="Arial" charset="0"/>
              </a:rPr>
              <a:t>		- It takes little time and low effort.</a:t>
            </a:r>
          </a:p>
          <a:p>
            <a:pPr lvl="2" eaLnBrk="1" hangingPunct="1"/>
            <a:r>
              <a:rPr lang="en-US" b="1" smtClean="0">
                <a:latin typeface="Arial" charset="0"/>
                <a:cs typeface="Arial" charset="0"/>
              </a:rPr>
              <a:t>Disadvantage </a:t>
            </a:r>
          </a:p>
          <a:p>
            <a:pPr lvl="3" eaLnBrk="1" hangingPunct="1"/>
            <a:r>
              <a:rPr lang="en-US" b="1" smtClean="0">
                <a:latin typeface="Arial" charset="0"/>
                <a:cs typeface="Arial" charset="0"/>
              </a:rPr>
              <a:t>It lets us be easily fooled by a variety of tricks, like a cute jingle or glamorous photo.</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B85187C9-CDF3-4BEE-A962-02527FC31B1F}" type="slidenum">
              <a:rPr lang="en-US"/>
              <a:pPr>
                <a:defRPr/>
              </a:pPr>
              <a:t>31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1298575" y="0"/>
            <a:ext cx="7558088" cy="1438275"/>
          </a:xfrm>
        </p:spPr>
        <p:txBody>
          <a:bodyPr/>
          <a:lstStyle/>
          <a:p>
            <a:pPr marL="457200" indent="-457200" eaLnBrk="1" hangingPunct="1"/>
            <a:r>
              <a:rPr lang="en-US" sz="2800" b="1" smtClean="0">
                <a:latin typeface="Arial Narrow" pitchFamily="34" charset="0"/>
                <a:cs typeface="Arial Narrow" pitchFamily="34" charset="0"/>
              </a:rPr>
              <a:t>Differentiate between automatic and controlled processing of persuasive messages</a:t>
            </a:r>
          </a:p>
        </p:txBody>
      </p:sp>
      <p:sp>
        <p:nvSpPr>
          <p:cNvPr id="78850" name="Content Placeholder 13"/>
          <p:cNvSpPr>
            <a:spLocks noGrp="1"/>
          </p:cNvSpPr>
          <p:nvPr>
            <p:ph idx="1"/>
          </p:nvPr>
        </p:nvSpPr>
        <p:spPr>
          <a:xfrm>
            <a:off x="457200" y="1817688"/>
            <a:ext cx="8229600" cy="4538662"/>
          </a:xfrm>
        </p:spPr>
        <p:txBody>
          <a:bodyPr/>
          <a:lstStyle/>
          <a:p>
            <a:pPr eaLnBrk="1" hangingPunct="1"/>
            <a:r>
              <a:rPr lang="en-US" b="1" smtClean="0">
                <a:latin typeface="Arial" charset="0"/>
                <a:cs typeface="Arial" charset="0"/>
              </a:rPr>
              <a:t>Controlled processing</a:t>
            </a:r>
          </a:p>
          <a:p>
            <a:pPr lvl="1" eaLnBrk="1" hangingPunct="1"/>
            <a:r>
              <a:rPr lang="en-US" b="1" smtClean="0">
                <a:latin typeface="Arial" charset="0"/>
                <a:cs typeface="Arial" charset="0"/>
              </a:rPr>
              <a:t>You do independent research among experts who know something about the subject, gather information about prices from a variety of sources, and consider the costs and benefits of renting versus buying. </a:t>
            </a:r>
          </a:p>
          <a:p>
            <a:pPr lvl="1" eaLnBrk="1" hangingPunct="1"/>
            <a:r>
              <a:rPr lang="en-US" b="1" smtClean="0">
                <a:latin typeface="Arial" charset="0"/>
                <a:cs typeface="Arial" charset="0"/>
              </a:rPr>
              <a:t>Controlled processing requires effort and energy, but it’s harder to fool someone who has taken the time and effort to engage in it.</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D75B3FAA-C816-49B2-9E68-F9FB1FF2A8DF}" type="slidenum">
              <a:rPr lang="en-US"/>
              <a:pPr>
                <a:defRPr/>
              </a:pPr>
              <a:t>32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Identify common barriers to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effective communication</a:t>
            </a:r>
          </a:p>
        </p:txBody>
      </p:sp>
      <p:sp>
        <p:nvSpPr>
          <p:cNvPr id="80898" name="Content Placeholder 13"/>
          <p:cNvSpPr>
            <a:spLocks noGrp="1"/>
          </p:cNvSpPr>
          <p:nvPr>
            <p:ph idx="1"/>
          </p:nvPr>
        </p:nvSpPr>
        <p:spPr>
          <a:xfrm>
            <a:off x="457200" y="1438275"/>
            <a:ext cx="8229600" cy="4538663"/>
          </a:xfrm>
        </p:spPr>
        <p:txBody>
          <a:bodyPr/>
          <a:lstStyle/>
          <a:p>
            <a:pPr eaLnBrk="1" hangingPunct="1"/>
            <a:r>
              <a:rPr lang="en-US" b="1" smtClean="0">
                <a:latin typeface="Arial" charset="0"/>
                <a:cs typeface="Arial" charset="0"/>
              </a:rPr>
              <a:t>Barriers to Effective Communication</a:t>
            </a:r>
          </a:p>
          <a:p>
            <a:pPr lvl="1" eaLnBrk="1" hangingPunct="1"/>
            <a:r>
              <a:rPr lang="en-US" b="1" smtClean="0">
                <a:latin typeface="Arial" charset="0"/>
                <a:cs typeface="Arial" charset="0"/>
              </a:rPr>
              <a:t>Filtering</a:t>
            </a:r>
          </a:p>
          <a:p>
            <a:pPr lvl="1" eaLnBrk="1" hangingPunct="1"/>
            <a:r>
              <a:rPr lang="en-US" b="1" smtClean="0">
                <a:latin typeface="Arial" charset="0"/>
                <a:cs typeface="Arial" charset="0"/>
              </a:rPr>
              <a:t>Selective Perception</a:t>
            </a:r>
          </a:p>
          <a:p>
            <a:pPr lvl="1" eaLnBrk="1" hangingPunct="1"/>
            <a:r>
              <a:rPr lang="en-US" b="1" smtClean="0">
                <a:latin typeface="Arial" charset="0"/>
                <a:cs typeface="Arial" charset="0"/>
              </a:rPr>
              <a:t>Information Overload</a:t>
            </a:r>
          </a:p>
          <a:p>
            <a:pPr lvl="1" eaLnBrk="1" hangingPunct="1"/>
            <a:r>
              <a:rPr lang="en-US" b="1" smtClean="0">
                <a:latin typeface="Arial" charset="0"/>
                <a:cs typeface="Arial" charset="0"/>
              </a:rPr>
              <a:t>Filtering</a:t>
            </a:r>
          </a:p>
          <a:p>
            <a:pPr lvl="1" eaLnBrk="1" hangingPunct="1"/>
            <a:r>
              <a:rPr lang="en-US" b="1" smtClean="0">
                <a:latin typeface="Arial" charset="0"/>
                <a:cs typeface="Arial" charset="0"/>
              </a:rPr>
              <a:t>Selective Perception</a:t>
            </a:r>
          </a:p>
          <a:p>
            <a:pPr lvl="1" eaLnBrk="1" hangingPunct="1"/>
            <a:r>
              <a:rPr lang="en-US" b="1" smtClean="0">
                <a:latin typeface="Arial" charset="0"/>
                <a:cs typeface="Arial" charset="0"/>
              </a:rPr>
              <a:t>Information Overload</a:t>
            </a:r>
          </a:p>
          <a:p>
            <a:pPr lvl="1" eaLnBrk="1" hangingPunct="1"/>
            <a:r>
              <a:rPr lang="en-US" b="1" smtClean="0">
                <a:latin typeface="Arial" charset="0"/>
                <a:cs typeface="Arial" charset="0"/>
              </a:rPr>
              <a:t>Communication Apprehension</a:t>
            </a:r>
          </a:p>
          <a:p>
            <a:pPr lvl="1" eaLnBrk="1" hangingPunct="1"/>
            <a:r>
              <a:rPr lang="en-US" b="1" smtClean="0">
                <a:latin typeface="Arial" charset="0"/>
                <a:cs typeface="Arial" charset="0"/>
              </a:rPr>
              <a:t>Lying</a:t>
            </a:r>
          </a:p>
          <a:p>
            <a:pPr lvl="1"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5A5C133A-F29D-4B11-A2DF-54D6F2793C90}" type="slidenum">
              <a:rPr lang="en-US"/>
              <a:pPr>
                <a:defRPr/>
              </a:pPr>
              <a:t>33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Show how to overcome the potential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problems in cross-cultural communication</a:t>
            </a:r>
          </a:p>
        </p:txBody>
      </p:sp>
      <p:sp>
        <p:nvSpPr>
          <p:cNvPr id="82946" name="Content Placeholder 13"/>
          <p:cNvSpPr>
            <a:spLocks noGrp="1"/>
          </p:cNvSpPr>
          <p:nvPr>
            <p:ph idx="1"/>
          </p:nvPr>
        </p:nvSpPr>
        <p:spPr>
          <a:xfrm>
            <a:off x="457200" y="1817688"/>
            <a:ext cx="8229600" cy="4538662"/>
          </a:xfrm>
        </p:spPr>
        <p:txBody>
          <a:bodyPr/>
          <a:lstStyle/>
          <a:p>
            <a:pPr eaLnBrk="1" hangingPunct="1"/>
            <a:r>
              <a:rPr lang="en-US" b="1" smtClean="0">
                <a:latin typeface="Arial" charset="0"/>
                <a:cs typeface="Arial" charset="0"/>
              </a:rPr>
              <a:t>Cultural Barriers caused by: </a:t>
            </a:r>
          </a:p>
          <a:p>
            <a:pPr lvl="1" eaLnBrk="1" hangingPunct="1"/>
            <a:r>
              <a:rPr lang="en-US" b="1" smtClean="0">
                <a:latin typeface="Arial" charset="0"/>
                <a:cs typeface="Arial" charset="0"/>
              </a:rPr>
              <a:t>Semantics- words mean different things to different people. Some words do not translate between cultures. </a:t>
            </a:r>
          </a:p>
          <a:p>
            <a:pPr lvl="1" eaLnBrk="1" hangingPunct="1"/>
            <a:r>
              <a:rPr lang="en-US" b="1" smtClean="0">
                <a:latin typeface="Arial" charset="0"/>
                <a:cs typeface="Arial" charset="0"/>
              </a:rPr>
              <a:t>Word connotations- words imply different things in different languages. </a:t>
            </a:r>
          </a:p>
          <a:p>
            <a:pPr lvl="1" eaLnBrk="1" hangingPunct="1"/>
            <a:r>
              <a:rPr lang="en-US" b="1" smtClean="0">
                <a:latin typeface="Arial" charset="0"/>
                <a:cs typeface="Arial" charset="0"/>
              </a:rPr>
              <a:t>Tone differences. </a:t>
            </a:r>
          </a:p>
          <a:p>
            <a:pPr lvl="1" eaLnBrk="1" hangingPunct="1"/>
            <a:r>
              <a:rPr lang="en-US" b="1" smtClean="0">
                <a:latin typeface="Arial" charset="0"/>
                <a:cs typeface="Arial" charset="0"/>
              </a:rPr>
              <a:t>Differences in tolerance for conflict and methods for resolving conflicts.</a:t>
            </a:r>
          </a:p>
          <a:p>
            <a:pPr lvl="1"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09746D4F-DD74-4B60-B420-7447D02BAFB2}" type="slidenum">
              <a:rPr lang="en-US"/>
              <a:pPr>
                <a:defRPr/>
              </a:pPr>
              <a:t>34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Show how to overcome the potential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problems in cross-cultural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ED3050F4-F8CB-4D04-9D8F-43CC95EA371E}" type="slidenum">
              <a:rPr lang="en-US"/>
              <a:pPr>
                <a:defRPr/>
              </a:pPr>
              <a:t>35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9</a:t>
            </a:r>
          </a:p>
        </p:txBody>
      </p:sp>
      <p:pic>
        <p:nvPicPr>
          <p:cNvPr id="84998" name="Picture 3"/>
          <p:cNvPicPr>
            <a:picLocks noChangeAspect="1"/>
          </p:cNvPicPr>
          <p:nvPr/>
        </p:nvPicPr>
        <p:blipFill>
          <a:blip r:embed="rId3"/>
          <a:srcRect/>
          <a:stretch>
            <a:fillRect/>
          </a:stretch>
        </p:blipFill>
        <p:spPr bwMode="auto">
          <a:xfrm>
            <a:off x="871538" y="1765300"/>
            <a:ext cx="7400925" cy="412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Show how to overcome the potential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problems in cross-cultural communication</a:t>
            </a:r>
          </a:p>
        </p:txBody>
      </p:sp>
      <p:sp>
        <p:nvSpPr>
          <p:cNvPr id="87042" name="Content Placeholder 13"/>
          <p:cNvSpPr>
            <a:spLocks noGrp="1"/>
          </p:cNvSpPr>
          <p:nvPr>
            <p:ph idx="1"/>
          </p:nvPr>
        </p:nvSpPr>
        <p:spPr>
          <a:xfrm>
            <a:off x="457200" y="1817688"/>
            <a:ext cx="8229600" cy="4538662"/>
          </a:xfrm>
        </p:spPr>
        <p:txBody>
          <a:bodyPr/>
          <a:lstStyle/>
          <a:p>
            <a:pPr eaLnBrk="1" hangingPunct="1"/>
            <a:r>
              <a:rPr lang="en-US" b="1" smtClean="0">
                <a:latin typeface="Arial" charset="0"/>
                <a:cs typeface="Arial" charset="0"/>
              </a:rPr>
              <a:t>A Cultural Guide </a:t>
            </a:r>
          </a:p>
          <a:p>
            <a:pPr lvl="1" eaLnBrk="1" hangingPunct="1"/>
            <a:r>
              <a:rPr lang="en-US" b="1" smtClean="0">
                <a:latin typeface="Arial" charset="0"/>
                <a:cs typeface="Arial" charset="0"/>
              </a:rPr>
              <a:t>Assume differences until similarity is proven. </a:t>
            </a:r>
          </a:p>
          <a:p>
            <a:pPr lvl="1" eaLnBrk="1" hangingPunct="1"/>
            <a:r>
              <a:rPr lang="en-US" b="1" smtClean="0">
                <a:latin typeface="Arial" charset="0"/>
                <a:cs typeface="Arial" charset="0"/>
              </a:rPr>
              <a:t>Emphasize description rather than interpretation or evaluation. </a:t>
            </a:r>
          </a:p>
          <a:p>
            <a:pPr lvl="1" eaLnBrk="1" hangingPunct="1"/>
            <a:r>
              <a:rPr lang="en-US" b="1" smtClean="0">
                <a:latin typeface="Arial" charset="0"/>
                <a:cs typeface="Arial" charset="0"/>
              </a:rPr>
              <a:t>Practice empathy. Put yourself in the recipient’s shoes. </a:t>
            </a:r>
          </a:p>
          <a:p>
            <a:pPr lvl="1" eaLnBrk="1" hangingPunct="1"/>
            <a:r>
              <a:rPr lang="en-US" b="1" smtClean="0">
                <a:latin typeface="Arial" charset="0"/>
                <a:cs typeface="Arial" charset="0"/>
              </a:rPr>
              <a:t>Treat your interpretations as a working hypothesis. </a:t>
            </a:r>
          </a:p>
          <a:p>
            <a:pPr lvl="1"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2304B3C7-E07E-4820-B057-7F1A8BA97C22}" type="slidenum">
              <a:rPr lang="en-US"/>
              <a:pPr>
                <a:defRPr/>
              </a:pPr>
              <a:t>36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11-</a:t>
            </a:r>
            <a:fld id="{89A52EB0-F97C-4B7D-9AC4-F9F2A103A536}" type="slidenum">
              <a:rPr lang="en-US"/>
              <a:pPr>
                <a:defRPr/>
              </a:pPr>
              <a:t>37</a:t>
            </a:fld>
            <a:endParaRPr lang="en-US" dirty="0"/>
          </a:p>
        </p:txBody>
      </p:sp>
      <p:sp>
        <p:nvSpPr>
          <p:cNvPr id="89091"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a:p>
          <a:p>
            <a:pPr algn="ctr">
              <a:lnSpc>
                <a:spcPct val="80000"/>
              </a:lnSpc>
            </a:pPr>
            <a:r>
              <a:rPr lang="en-US" sz="2800"/>
              <a:t>Copyright © 2013 Pearson Education, Inc.  </a:t>
            </a:r>
            <a:br>
              <a:rPr lang="en-US" sz="2800"/>
            </a:br>
            <a:r>
              <a:rPr lang="en-US" sz="2800"/>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27063" y="0"/>
            <a:ext cx="8229600" cy="1438275"/>
          </a:xfrm>
        </p:spPr>
        <p:txBody>
          <a:bodyPr/>
          <a:lstStyle/>
          <a:p>
            <a:pPr eaLnBrk="1" hangingPunct="1"/>
            <a:r>
              <a:rPr lang="en-US" b="1" smtClean="0">
                <a:latin typeface="Arial Narrow" pitchFamily="34" charset="0"/>
                <a:cs typeface="Arial Narrow" pitchFamily="34" charset="0"/>
              </a:rPr>
              <a:t>Identify the main functions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of communication</a:t>
            </a:r>
          </a:p>
        </p:txBody>
      </p:sp>
      <p:sp>
        <p:nvSpPr>
          <p:cNvPr id="21506"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Control - Organizations have authority hierarchies and formal guidelines that employees are required to follow. </a:t>
            </a:r>
          </a:p>
          <a:p>
            <a:pPr lvl="1" eaLnBrk="1" hangingPunct="1"/>
            <a:r>
              <a:rPr lang="en-US" b="1" smtClean="0">
                <a:latin typeface="Arial" charset="0"/>
                <a:cs typeface="Arial" charset="0"/>
              </a:rPr>
              <a:t>Informal communication also controls behavior. </a:t>
            </a:r>
          </a:p>
          <a:p>
            <a:pPr lvl="2" eaLnBrk="1" hangingPunct="1"/>
            <a:r>
              <a:rPr lang="en-US" b="1" smtClean="0">
                <a:latin typeface="Arial" charset="0"/>
                <a:cs typeface="Arial" charset="0"/>
              </a:rPr>
              <a:t>When work groups tease or harass a member who produces too much, they are informally communicating with, and controlling, the member’s behavior. </a:t>
            </a:r>
          </a:p>
          <a:p>
            <a:pPr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197135CF-8DA3-4C72-9328-D0B8A4369B5E}" type="slidenum">
              <a:rPr lang="en-US"/>
              <a:pPr>
                <a:defRPr/>
              </a:pPr>
              <a:t>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27063" y="0"/>
            <a:ext cx="8229600" cy="1438275"/>
          </a:xfrm>
        </p:spPr>
        <p:txBody>
          <a:bodyPr/>
          <a:lstStyle/>
          <a:p>
            <a:pPr eaLnBrk="1" hangingPunct="1"/>
            <a:r>
              <a:rPr lang="en-US" b="1" smtClean="0">
                <a:latin typeface="Arial Narrow" pitchFamily="34" charset="0"/>
                <a:cs typeface="Arial Narrow" pitchFamily="34" charset="0"/>
              </a:rPr>
              <a:t>Identify the main functions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of communication</a:t>
            </a:r>
          </a:p>
        </p:txBody>
      </p:sp>
      <p:sp>
        <p:nvSpPr>
          <p:cNvPr id="23554"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Motivation</a:t>
            </a:r>
          </a:p>
          <a:p>
            <a:pPr lvl="1" eaLnBrk="1" hangingPunct="1"/>
            <a:r>
              <a:rPr lang="en-US" b="1" smtClean="0">
                <a:latin typeface="Arial" charset="0"/>
                <a:cs typeface="Arial" charset="0"/>
              </a:rPr>
              <a:t>Clarifies to employees what is to be done, how well they are doing, and what can be done to improve performance. </a:t>
            </a:r>
          </a:p>
          <a:p>
            <a:pPr lvl="1" eaLnBrk="1" hangingPunct="1"/>
            <a:r>
              <a:rPr lang="en-US" b="1" smtClean="0">
                <a:latin typeface="Arial" charset="0"/>
                <a:cs typeface="Arial" charset="0"/>
              </a:rPr>
              <a:t>The formation of specific goals, feedback on progress toward the goals, and reinforcement of desired behavior all stimulate motivation and require communication. </a:t>
            </a:r>
          </a:p>
          <a:p>
            <a:pPr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6AC9FE1B-4447-41BB-8189-A2FFF346C033}" type="slidenum">
              <a:rPr lang="en-US"/>
              <a:pPr>
                <a:defRPr/>
              </a:pPr>
              <a:t>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27063" y="0"/>
            <a:ext cx="8229600" cy="1438275"/>
          </a:xfrm>
        </p:spPr>
        <p:txBody>
          <a:bodyPr/>
          <a:lstStyle/>
          <a:p>
            <a:pPr eaLnBrk="1" hangingPunct="1"/>
            <a:r>
              <a:rPr lang="en-US" b="1" smtClean="0">
                <a:latin typeface="Arial Narrow" pitchFamily="34" charset="0"/>
                <a:cs typeface="Arial Narrow" pitchFamily="34" charset="0"/>
              </a:rPr>
              <a:t>Identify the main functions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of communication</a:t>
            </a:r>
          </a:p>
        </p:txBody>
      </p:sp>
      <p:sp>
        <p:nvSpPr>
          <p:cNvPr id="25602"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Emotional Expression</a:t>
            </a:r>
          </a:p>
          <a:p>
            <a:pPr lvl="1" eaLnBrk="1" hangingPunct="1"/>
            <a:r>
              <a:rPr lang="en-US" b="1" smtClean="0">
                <a:latin typeface="Arial" charset="0"/>
                <a:cs typeface="Arial" charset="0"/>
              </a:rPr>
              <a:t>Provides a release for the emotional expression of feelings and for fulfillment of social needs. </a:t>
            </a:r>
          </a:p>
          <a:p>
            <a:pPr lvl="1" eaLnBrk="1" hangingPunct="1"/>
            <a:r>
              <a:rPr lang="en-US" b="1" smtClean="0">
                <a:latin typeface="Arial" charset="0"/>
                <a:cs typeface="Arial" charset="0"/>
              </a:rPr>
              <a:t>For many employees, their work group is a primary source for social interaction. </a:t>
            </a:r>
          </a:p>
          <a:p>
            <a:pPr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A5B1631C-5B20-472F-9DB5-CD8D62042336}" type="slidenum">
              <a:rPr lang="en-US"/>
              <a:pPr>
                <a:defRPr/>
              </a:pPr>
              <a:t>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27063" y="0"/>
            <a:ext cx="8229600" cy="1438275"/>
          </a:xfrm>
        </p:spPr>
        <p:txBody>
          <a:bodyPr/>
          <a:lstStyle/>
          <a:p>
            <a:pPr eaLnBrk="1" hangingPunct="1"/>
            <a:r>
              <a:rPr lang="en-US" b="1" smtClean="0">
                <a:latin typeface="Arial Narrow" pitchFamily="34" charset="0"/>
                <a:cs typeface="Arial Narrow" pitchFamily="34" charset="0"/>
              </a:rPr>
              <a:t>Identify the main functions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of communication</a:t>
            </a:r>
          </a:p>
        </p:txBody>
      </p:sp>
      <p:sp>
        <p:nvSpPr>
          <p:cNvPr id="27650" name="Content Placeholder 13"/>
          <p:cNvSpPr>
            <a:spLocks noGrp="1"/>
          </p:cNvSpPr>
          <p:nvPr>
            <p:ph idx="1"/>
          </p:nvPr>
        </p:nvSpPr>
        <p:spPr>
          <a:xfrm>
            <a:off x="457200" y="1817688"/>
            <a:ext cx="8229600" cy="3962400"/>
          </a:xfrm>
        </p:spPr>
        <p:txBody>
          <a:bodyPr/>
          <a:lstStyle/>
          <a:p>
            <a:pPr eaLnBrk="1" hangingPunct="1"/>
            <a:r>
              <a:rPr lang="en-US" b="1" smtClean="0">
                <a:latin typeface="Arial" charset="0"/>
                <a:cs typeface="Arial" charset="0"/>
              </a:rPr>
              <a:t>Information</a:t>
            </a:r>
          </a:p>
          <a:p>
            <a:pPr lvl="1" eaLnBrk="1" hangingPunct="1"/>
            <a:r>
              <a:rPr lang="en-US" b="1" smtClean="0">
                <a:latin typeface="Arial" charset="0"/>
                <a:cs typeface="Arial" charset="0"/>
              </a:rPr>
              <a:t>Communication facilitates decision-making. </a:t>
            </a:r>
          </a:p>
          <a:p>
            <a:pPr lvl="1" eaLnBrk="1" hangingPunct="1"/>
            <a:r>
              <a:rPr lang="en-US" b="1" smtClean="0">
                <a:latin typeface="Arial" charset="0"/>
                <a:cs typeface="Arial" charset="0"/>
              </a:rPr>
              <a:t>It provides information by transmitting the data to identify and evaluate optional choices. </a:t>
            </a:r>
          </a:p>
          <a:p>
            <a:pPr eaLnBrk="1" hangingPunct="1"/>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700F9520-A46A-43D1-8436-25368F3193DA}" type="slidenum">
              <a:rPr lang="en-US"/>
              <a:pPr>
                <a:defRPr/>
              </a:pPr>
              <a:t>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Describe the communication process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distinguish between formal and informal communication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2063C456-3CAD-41F0-9A19-7B0E3BA47077}" type="slidenum">
              <a:rPr lang="en-US"/>
              <a:pPr>
                <a:defRPr/>
              </a:pPr>
              <a:t>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2</a:t>
            </a:r>
          </a:p>
        </p:txBody>
      </p:sp>
      <p:pic>
        <p:nvPicPr>
          <p:cNvPr id="29702" name="Picture 8"/>
          <p:cNvPicPr>
            <a:picLocks noChangeAspect="1"/>
          </p:cNvPicPr>
          <p:nvPr/>
        </p:nvPicPr>
        <p:blipFill>
          <a:blip r:embed="rId3"/>
          <a:srcRect/>
          <a:stretch>
            <a:fillRect/>
          </a:stretch>
        </p:blipFill>
        <p:spPr bwMode="auto">
          <a:xfrm>
            <a:off x="279400" y="2268538"/>
            <a:ext cx="8585200" cy="3602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27063" y="0"/>
            <a:ext cx="8229600" cy="1438275"/>
          </a:xfrm>
        </p:spPr>
        <p:txBody>
          <a:bodyPr/>
          <a:lstStyle/>
          <a:p>
            <a:pPr marL="457200" indent="-457200" eaLnBrk="1" hangingPunct="1"/>
            <a:r>
              <a:rPr lang="en-US" b="1" smtClean="0">
                <a:latin typeface="Arial Narrow" pitchFamily="34" charset="0"/>
                <a:cs typeface="Arial Narrow" pitchFamily="34" charset="0"/>
              </a:rPr>
              <a:t>Contrast downward, upward,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lateral communication,</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and provide examples of each</a:t>
            </a:r>
          </a:p>
        </p:txBody>
      </p:sp>
      <p:sp>
        <p:nvSpPr>
          <p:cNvPr id="14" name="Content Placeholder 13"/>
          <p:cNvSpPr>
            <a:spLocks noGrp="1"/>
          </p:cNvSpPr>
          <p:nvPr>
            <p:ph idx="1"/>
          </p:nvPr>
        </p:nvSpPr>
        <p:spPr>
          <a:xfrm>
            <a:off x="457200" y="1817688"/>
            <a:ext cx="8229600" cy="3962400"/>
          </a:xfrm>
        </p:spPr>
        <p:txBody>
          <a:bodyPr>
            <a:noAutofit/>
          </a:bodyPr>
          <a:lstStyle/>
          <a:p>
            <a:pPr eaLnBrk="1" hangingPunct="1"/>
            <a:r>
              <a:rPr lang="en-US" b="1" smtClean="0">
                <a:latin typeface="Arial" charset="0"/>
                <a:cs typeface="Arial" charset="0"/>
              </a:rPr>
              <a:t>Downward Communication</a:t>
            </a:r>
          </a:p>
          <a:p>
            <a:pPr lvl="1" eaLnBrk="1" hangingPunct="1"/>
            <a:r>
              <a:rPr lang="en-US" b="1" smtClean="0">
                <a:latin typeface="Arial" charset="0"/>
                <a:cs typeface="Arial" charset="0"/>
              </a:rPr>
              <a:t>Flows from one level to a lower level. </a:t>
            </a:r>
          </a:p>
          <a:p>
            <a:pPr lvl="1" eaLnBrk="1" hangingPunct="1"/>
            <a:r>
              <a:rPr lang="en-US" b="1" smtClean="0">
                <a:latin typeface="Arial" charset="0"/>
                <a:cs typeface="Arial" charset="0"/>
              </a:rPr>
              <a:t>Purpose is to assign goals, provide instructions, communicate policies and procedures, provide feedback.</a:t>
            </a:r>
          </a:p>
          <a:p>
            <a:pPr lvl="1" eaLnBrk="1" hangingPunct="1"/>
            <a:r>
              <a:rPr lang="en-US" b="1" smtClean="0">
                <a:latin typeface="Arial" charset="0"/>
                <a:cs typeface="Arial" charset="0"/>
              </a:rPr>
              <a:t>Downward communication must explain the reasons why a decision was made.</a:t>
            </a:r>
          </a:p>
          <a:p>
            <a:pPr lvl="1" eaLnBrk="1" hangingPunct="1"/>
            <a:r>
              <a:rPr lang="en-US" b="1" smtClean="0">
                <a:latin typeface="Arial" charset="0"/>
                <a:cs typeface="Arial" charset="0"/>
              </a:rPr>
              <a:t>It has a one-way nature.</a:t>
            </a:r>
          </a:p>
          <a:p>
            <a:pPr eaLnBrk="1" hangingPunct="1">
              <a:buFont typeface="Arial" charset="0"/>
              <a:buNone/>
            </a:pPr>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11-</a:t>
            </a:r>
            <a:fld id="{7B6A8CAC-0824-4878-B1FA-E36621F48DAE}" type="slidenum">
              <a:rPr lang="en-US"/>
              <a:pPr>
                <a:defRPr/>
              </a:pPr>
              <a:t>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2030</TotalTime>
  <Words>1916</Words>
  <Application>Microsoft Office PowerPoint</Application>
  <PresentationFormat>On-screen Show (4:3)</PresentationFormat>
  <Paragraphs>335</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Organizational Behavior 15th Ed</vt:lpstr>
      <vt:lpstr>Chapter 11 Learning Objectives</vt:lpstr>
      <vt:lpstr>Identify the main functions  of communication</vt:lpstr>
      <vt:lpstr>Identify the main functions  of communication</vt:lpstr>
      <vt:lpstr>Identify the main functions  of communication</vt:lpstr>
      <vt:lpstr>Identify the main functions  of communication</vt:lpstr>
      <vt:lpstr>Identify the main functions  of communication</vt:lpstr>
      <vt:lpstr>Describe the communication process and  distinguish between formal and informal communication</vt:lpstr>
      <vt:lpstr>Contrast downward, upward, and  lateral communication,  and provide examples of each</vt:lpstr>
      <vt:lpstr>Contrast downward, upward, and  lateral communication,  and provide examples of each</vt:lpstr>
      <vt:lpstr>Contrast downward, upward, and  lateral communication,  and provide examples of each</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Contrast oral, written, and  nonverbal communication</vt:lpstr>
      <vt:lpstr>Analyze the advantages and challenges of electronic communication</vt:lpstr>
      <vt:lpstr>Analyze the advantages and challenges of electronic communication</vt:lpstr>
      <vt:lpstr>Analyze the advantages and challenges of electronic communication</vt:lpstr>
      <vt:lpstr>Analyze the advantages and challenges of electronic communication</vt:lpstr>
      <vt:lpstr>Analyze the advantages and challenges of electronic communication</vt:lpstr>
      <vt:lpstr>Analyze the advantages and challenges of electronic communication</vt:lpstr>
      <vt:lpstr>Analyze the advantages and challenges of electronic communication</vt:lpstr>
      <vt:lpstr>Show how channel richness underlies  the choice of communication channel</vt:lpstr>
      <vt:lpstr>Differentiate between automatic and controlled processing of persuasive messages</vt:lpstr>
      <vt:lpstr>Differentiate between automatic and controlled processing of persuasive messages</vt:lpstr>
      <vt:lpstr>Identify common barriers to  effective communication</vt:lpstr>
      <vt:lpstr>Show how to overcome the potential  problems in cross-cultural communication</vt:lpstr>
      <vt:lpstr>Show how to overcome the potential  problems in cross-cultural communication</vt:lpstr>
      <vt:lpstr>Show how to overcome the potential  problems in cross-cultural communication</vt:lpstr>
      <vt:lpstr>Slide 37</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240</cp:revision>
  <dcterms:created xsi:type="dcterms:W3CDTF">2012-01-09T18:51:38Z</dcterms:created>
  <dcterms:modified xsi:type="dcterms:W3CDTF">2012-10-11T12:12:08Z</dcterms:modified>
</cp:coreProperties>
</file>