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emf" ContentType="image/x-emf"/>
  <Default Extension="xls" ContentType="application/vnd.ms-excel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2" r:id="rId1"/>
  </p:sldMasterIdLst>
  <p:notesMasterIdLst>
    <p:notesMasterId r:id="rId24"/>
  </p:notesMasterIdLst>
  <p:handoutMasterIdLst>
    <p:handoutMasterId r:id="rId25"/>
  </p:handoutMasterIdLst>
  <p:sldIdLst>
    <p:sldId id="285" r:id="rId2"/>
    <p:sldId id="262" r:id="rId3"/>
    <p:sldId id="263" r:id="rId4"/>
    <p:sldId id="258" r:id="rId5"/>
    <p:sldId id="259" r:id="rId6"/>
    <p:sldId id="260" r:id="rId7"/>
    <p:sldId id="261" r:id="rId8"/>
    <p:sldId id="286" r:id="rId9"/>
    <p:sldId id="264" r:id="rId10"/>
    <p:sldId id="265" r:id="rId11"/>
    <p:sldId id="267" r:id="rId12"/>
    <p:sldId id="270" r:id="rId13"/>
    <p:sldId id="271" r:id="rId14"/>
    <p:sldId id="272" r:id="rId15"/>
    <p:sldId id="273" r:id="rId16"/>
    <p:sldId id="274" r:id="rId17"/>
    <p:sldId id="275" r:id="rId18"/>
    <p:sldId id="277" r:id="rId19"/>
    <p:sldId id="278" r:id="rId20"/>
    <p:sldId id="279" r:id="rId21"/>
    <p:sldId id="283" r:id="rId22"/>
    <p:sldId id="282" r:id="rId2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0066"/>
    <a:srgbClr val="33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579" autoAdjust="0"/>
  </p:normalViewPr>
  <p:slideViewPr>
    <p:cSldViewPr>
      <p:cViewPr varScale="1">
        <p:scale>
          <a:sx n="66" d="100"/>
          <a:sy n="66" d="100"/>
        </p:scale>
        <p:origin x="1280" y="5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6758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6758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fld id="{F32B4852-E1F6-4695-BA6B-ABAF82B75E8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78841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614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614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14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614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fld id="{A6F863FE-47BB-4A37-9FEF-B3956AE236F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419734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4FF5AA3-B1EE-4A74-B226-042DED1CAD4F}" type="slidenum">
              <a:rPr lang="en-US"/>
              <a:pPr/>
              <a:t>1</a:t>
            </a:fld>
            <a:endParaRPr lang="en-US"/>
          </a:p>
        </p:txBody>
      </p:sp>
      <p:sp>
        <p:nvSpPr>
          <p:cNvPr id="161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1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31893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D6D48F2-3C5D-4260-B65C-9C992D793ECE}" type="slidenum">
              <a:rPr lang="en-US"/>
              <a:pPr/>
              <a:t>10</a:t>
            </a:fld>
            <a:endParaRPr lang="en-US"/>
          </a:p>
        </p:txBody>
      </p:sp>
      <p:sp>
        <p:nvSpPr>
          <p:cNvPr id="171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1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757045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028C108-FE1E-4036-9524-32B06BA613C7}" type="slidenum">
              <a:rPr lang="en-US"/>
              <a:pPr/>
              <a:t>11</a:t>
            </a:fld>
            <a:endParaRPr lang="en-US"/>
          </a:p>
        </p:txBody>
      </p:sp>
      <p:sp>
        <p:nvSpPr>
          <p:cNvPr id="173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3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110597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586ACD2-CADC-40CF-A717-7DDDF7BF20B3}" type="slidenum">
              <a:rPr lang="en-US"/>
              <a:pPr/>
              <a:t>12</a:t>
            </a:fld>
            <a:endParaRPr lang="en-US"/>
          </a:p>
        </p:txBody>
      </p:sp>
      <p:sp>
        <p:nvSpPr>
          <p:cNvPr id="176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6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896754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647A3EF-4523-46DC-A17D-3AC09582ACB2}" type="slidenum">
              <a:rPr lang="en-US"/>
              <a:pPr/>
              <a:t>13</a:t>
            </a:fld>
            <a:endParaRPr lang="en-US"/>
          </a:p>
        </p:txBody>
      </p:sp>
      <p:sp>
        <p:nvSpPr>
          <p:cNvPr id="177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7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851342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44DD13E-55DB-4BAF-A8C7-CA2F37648074}" type="slidenum">
              <a:rPr lang="en-US"/>
              <a:pPr/>
              <a:t>14</a:t>
            </a:fld>
            <a:endParaRPr lang="en-US"/>
          </a:p>
        </p:txBody>
      </p:sp>
      <p:sp>
        <p:nvSpPr>
          <p:cNvPr id="1781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8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397274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5E43AE5-06D6-4919-89FA-6BBE5C7B2E5A}" type="slidenum">
              <a:rPr lang="en-US"/>
              <a:pPr/>
              <a:t>15</a:t>
            </a:fld>
            <a:endParaRPr lang="en-US"/>
          </a:p>
        </p:txBody>
      </p:sp>
      <p:sp>
        <p:nvSpPr>
          <p:cNvPr id="1792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9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128506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0619099-C6A8-4C3F-B4A5-52684E658829}" type="slidenum">
              <a:rPr lang="en-US"/>
              <a:pPr/>
              <a:t>16</a:t>
            </a:fld>
            <a:endParaRPr lang="en-US"/>
          </a:p>
        </p:txBody>
      </p:sp>
      <p:sp>
        <p:nvSpPr>
          <p:cNvPr id="1802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0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076456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7BC6CE4-092F-4DB5-ACF6-2DE2191F561F}" type="slidenum">
              <a:rPr lang="en-US"/>
              <a:pPr/>
              <a:t>17</a:t>
            </a:fld>
            <a:endParaRPr lang="en-US"/>
          </a:p>
        </p:txBody>
      </p:sp>
      <p:sp>
        <p:nvSpPr>
          <p:cNvPr id="1812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1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832104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3161DF2-179A-4C49-B4E3-46E507AE82D8}" type="slidenum">
              <a:rPr lang="en-US"/>
              <a:pPr/>
              <a:t>18</a:t>
            </a:fld>
            <a:endParaRPr lang="en-US"/>
          </a:p>
        </p:txBody>
      </p:sp>
      <p:sp>
        <p:nvSpPr>
          <p:cNvPr id="183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3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971112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EE2C929-5C07-4A45-BE59-6D514238644B}" type="slidenum">
              <a:rPr lang="en-US"/>
              <a:pPr/>
              <a:t>19</a:t>
            </a:fld>
            <a:endParaRPr lang="en-US"/>
          </a:p>
        </p:txBody>
      </p:sp>
      <p:sp>
        <p:nvSpPr>
          <p:cNvPr id="1843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43811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EF7BD3C-AABC-494B-82F7-EC8AC286FAA9}" type="slidenum">
              <a:rPr lang="en-US"/>
              <a:pPr/>
              <a:t>2</a:t>
            </a:fld>
            <a:endParaRPr lang="en-US"/>
          </a:p>
        </p:txBody>
      </p:sp>
      <p:sp>
        <p:nvSpPr>
          <p:cNvPr id="162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2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422561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37176D3-0C7E-4C27-B205-66424BB3F0AC}" type="slidenum">
              <a:rPr lang="en-US"/>
              <a:pPr/>
              <a:t>20</a:t>
            </a:fld>
            <a:endParaRPr lang="en-US"/>
          </a:p>
        </p:txBody>
      </p:sp>
      <p:sp>
        <p:nvSpPr>
          <p:cNvPr id="1853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5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24854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5D9B4A3-B782-46FD-84EB-9078ADCE8DCA}" type="slidenum">
              <a:rPr lang="en-US"/>
              <a:pPr/>
              <a:t>21</a:t>
            </a:fld>
            <a:endParaRPr lang="en-US"/>
          </a:p>
        </p:txBody>
      </p:sp>
      <p:sp>
        <p:nvSpPr>
          <p:cNvPr id="1863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6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4513628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A68DFA3-EB09-4E99-A41B-8266E4F386BF}" type="slidenum">
              <a:rPr lang="en-US"/>
              <a:pPr/>
              <a:t>22</a:t>
            </a:fld>
            <a:endParaRPr lang="en-US"/>
          </a:p>
        </p:txBody>
      </p:sp>
      <p:sp>
        <p:nvSpPr>
          <p:cNvPr id="187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7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98168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848A3FA-9914-4C06-B417-782F06716958}" type="slidenum">
              <a:rPr lang="en-US"/>
              <a:pPr/>
              <a:t>3</a:t>
            </a:fld>
            <a:endParaRPr lang="en-US"/>
          </a:p>
        </p:txBody>
      </p:sp>
      <p:sp>
        <p:nvSpPr>
          <p:cNvPr id="163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860370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50A272C-072D-46CA-BD00-52E41444E491}" type="slidenum">
              <a:rPr lang="en-US"/>
              <a:pPr/>
              <a:t>4</a:t>
            </a:fld>
            <a:endParaRPr lang="en-US"/>
          </a:p>
        </p:txBody>
      </p:sp>
      <p:sp>
        <p:nvSpPr>
          <p:cNvPr id="164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4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87273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CB69D25-B6D8-4702-A879-E87DD0B5F84B}" type="slidenum">
              <a:rPr lang="en-US"/>
              <a:pPr/>
              <a:t>5</a:t>
            </a:fld>
            <a:endParaRPr lang="en-US"/>
          </a:p>
        </p:txBody>
      </p:sp>
      <p:sp>
        <p:nvSpPr>
          <p:cNvPr id="165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5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451228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4873830-6E69-4B20-9403-DB12653613A5}" type="slidenum">
              <a:rPr lang="en-US"/>
              <a:pPr/>
              <a:t>6</a:t>
            </a:fld>
            <a:endParaRPr lang="en-US"/>
          </a:p>
        </p:txBody>
      </p:sp>
      <p:sp>
        <p:nvSpPr>
          <p:cNvPr id="166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6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684947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DC444B1-F3B3-41A0-8C82-ADC6FBEDC08F}" type="slidenum">
              <a:rPr lang="en-US"/>
              <a:pPr/>
              <a:t>7</a:t>
            </a:fld>
            <a:endParaRPr lang="en-US"/>
          </a:p>
        </p:txBody>
      </p:sp>
      <p:sp>
        <p:nvSpPr>
          <p:cNvPr id="1679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7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615821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4710FCB-D831-44CE-959B-C22A9C2B4B99}" type="slidenum">
              <a:rPr lang="en-US"/>
              <a:pPr/>
              <a:t>8</a:t>
            </a:fld>
            <a:endParaRPr lang="en-US"/>
          </a:p>
        </p:txBody>
      </p:sp>
      <p:sp>
        <p:nvSpPr>
          <p:cNvPr id="168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8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990189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9354E24-A780-4E23-B395-D3918E48DCA8}" type="slidenum">
              <a:rPr lang="en-US"/>
              <a:pPr/>
              <a:t>9</a:t>
            </a:fld>
            <a:endParaRPr lang="en-US"/>
          </a:p>
        </p:txBody>
      </p:sp>
      <p:sp>
        <p:nvSpPr>
          <p:cNvPr id="1699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9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70324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Copyright 2007 by Thomson South-Western, a part of The Thomson Corporation. All rights reserved.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Chapter 4, Slide #</a:t>
            </a:r>
            <a:fld id="{51F4F62D-0705-4B56-ACB3-8F3623EFF11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Copyright 2007 by Thomson South-Western, a part of The Thomson Corporation. All rights reserved.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Chapter 4, Slide #</a:t>
            </a:r>
            <a:fld id="{7D59184A-EFD1-4151-B141-071AC562221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6413" y="-9525"/>
            <a:ext cx="2284412" cy="57229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-9525"/>
            <a:ext cx="6704013" cy="57229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Copyright 2007 by Thomson South-Western, a part of The Thomson Corporation. All rights reserved.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Chapter 4, Slide #</a:t>
            </a:r>
            <a:fld id="{3A53F250-ACD1-45D6-81BE-71A417F6C01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Copyright 2007 by Thomson South-Western, a part of The Thomson Corporation. All rights reserved.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Chapter 4, Slide #</a:t>
            </a:r>
            <a:fld id="{684AB7EB-8530-4E71-A3FA-B2EA60E7B81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Copyright 2007 by Thomson South-Western, a part of The Thomson Corporation. All rights reserved.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Chapter 4, Slide #</a:t>
            </a:r>
            <a:fld id="{750A233B-00CC-4FCA-91A2-F4E178B5C47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93725" y="15986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56125" y="15986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Copyright 2007 by Thomson South-Western, a part of The Thomson Corporation.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Chapter 4, Slide #</a:t>
            </a:r>
            <a:fld id="{98B4F965-74EF-4B54-8F42-DAE9D49AFD8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Copyright 2007 by Thomson South-Western, a part of The Thomson Corporation. All rights reserved.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Chapter 4, Slide #</a:t>
            </a:r>
            <a:fld id="{CA1EEE41-64CD-4E1A-A3BA-6554906A13A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Copyright 2007 by Thomson South-Western, a part of The Thomson Corporation. All rights reserved.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Chapter 4, Slide #</a:t>
            </a:r>
            <a:fld id="{37D2BD1C-16EC-48EF-BAAA-88449845DBA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Copyright 2007 by Thomson South-Western, a part of The Thomson Corporation. All rights reserved.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Chapter 4, Slide #</a:t>
            </a:r>
            <a:fld id="{4E718D68-0C09-4D63-93FB-4DF6DB37686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Copyright 2007 by Thomson South-Western, a part of The Thomson Corporation.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Chapter 4, Slide #</a:t>
            </a:r>
            <a:fld id="{8BA9CAA6-1149-451C-A5C3-AA30AC94433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Copyright 2007 by Thomson South-Western, a part of The Thomson Corporation.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Chapter 4, Slide #</a:t>
            </a:r>
            <a:fld id="{2CBEF984-1746-4269-8566-F5B619981E7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DDDD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 descr="gibson-graphic (2)"/>
          <p:cNvSpPr>
            <a:spLocks noGrp="1" noChangeArrowheads="1"/>
          </p:cNvSpPr>
          <p:nvPr>
            <p:ph type="title"/>
          </p:nvPr>
        </p:nvSpPr>
        <p:spPr bwMode="auto">
          <a:xfrm>
            <a:off x="0" y="-9525"/>
            <a:ext cx="9140825" cy="1143000"/>
          </a:xfrm>
          <a:prstGeom prst="rect">
            <a:avLst/>
          </a:prstGeom>
          <a:blipFill dpi="0" rotWithShape="0">
            <a:blip r:embed="rId13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93725" y="1598613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4036" name="Rectangle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695325" y="6457950"/>
            <a:ext cx="7077075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336699"/>
                </a:solidFill>
                <a:latin typeface="+mj-lt"/>
              </a:defRPr>
            </a:lvl1pPr>
          </a:lstStyle>
          <a:p>
            <a:r>
              <a:rPr lang="en-US"/>
              <a:t>Copyright 2007 by Thomson South-Western, a part of The Thomson Corporation. All rights reserved.</a:t>
            </a:r>
          </a:p>
        </p:txBody>
      </p:sp>
      <p:sp>
        <p:nvSpPr>
          <p:cNvPr id="44037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5800" y="6296025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336699"/>
                </a:solidFill>
                <a:latin typeface="+mj-lt"/>
              </a:defRPr>
            </a:lvl1pPr>
          </a:lstStyle>
          <a:p>
            <a:r>
              <a:rPr lang="en-US"/>
              <a:t>Chapter 4, Slide #</a:t>
            </a:r>
            <a:fld id="{95149D90-4C90-443A-A6A5-64E9D96D3F11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4" r:id="rId2"/>
    <p:sldLayoutId id="2147483655" r:id="rId3"/>
    <p:sldLayoutId id="2147483656" r:id="rId4"/>
    <p:sldLayoutId id="2147483657" r:id="rId5"/>
    <p:sldLayoutId id="2147483658" r:id="rId6"/>
    <p:sldLayoutId id="2147483659" r:id="rId7"/>
    <p:sldLayoutId id="2147483660" r:id="rId8"/>
    <p:sldLayoutId id="2147483661" r:id="rId9"/>
    <p:sldLayoutId id="2147483662" r:id="rId10"/>
    <p:sldLayoutId id="2147483663" r:id="rId11"/>
  </p:sldLayoutIdLst>
  <p:hf hdr="0" dt="0"/>
  <p:txStyles>
    <p:titleStyle>
      <a:lvl1pPr algn="ctr" rtl="0" fontAlgn="base">
        <a:spcBef>
          <a:spcPct val="0"/>
        </a:spcBef>
        <a:spcAft>
          <a:spcPct val="0"/>
        </a:spcAft>
        <a:defRPr sz="3600">
          <a:solidFill>
            <a:srgbClr val="C0C0C0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rgbClr val="C0C0C0"/>
          </a:solidFill>
          <a:latin typeface="Times New Roman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rgbClr val="C0C0C0"/>
          </a:solidFill>
          <a:latin typeface="Times New Roman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rgbClr val="C0C0C0"/>
          </a:solidFill>
          <a:latin typeface="Times New Roman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rgbClr val="C0C0C0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rgbClr val="C0C0C0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rgbClr val="C0C0C0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rgbClr val="C0C0C0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rgbClr val="C0C0C0"/>
          </a:solidFill>
          <a:latin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2800">
          <a:solidFill>
            <a:srgbClr val="336699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400">
          <a:solidFill>
            <a:srgbClr val="336699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rgbClr val="336699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>
          <a:solidFill>
            <a:srgbClr val="336699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rgbClr val="336699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rgbClr val="336699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rgbClr val="336699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rgbClr val="336699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rgbClr val="336699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emf"/><Relationship Id="rId5" Type="http://schemas.openxmlformats.org/officeDocument/2006/relationships/oleObject" Target="../embeddings/Microsoft_Excel_97-2003_Worksheet3.xls"/><Relationship Id="rId4" Type="http://schemas.openxmlformats.org/officeDocument/2006/relationships/oleObject" Target="../embeddings/oleObject3.bin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1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5.emf"/><Relationship Id="rId5" Type="http://schemas.openxmlformats.org/officeDocument/2006/relationships/oleObject" Target="../embeddings/Microsoft_Excel_97-2003_Worksheet4.xls"/><Relationship Id="rId4" Type="http://schemas.openxmlformats.org/officeDocument/2006/relationships/oleObject" Target="../embeddings/oleObject4.bin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2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6.emf"/><Relationship Id="rId5" Type="http://schemas.openxmlformats.org/officeDocument/2006/relationships/oleObject" Target="../embeddings/Microsoft_Excel_97-2003_Worksheet5.xls"/><Relationship Id="rId4" Type="http://schemas.openxmlformats.org/officeDocument/2006/relationships/oleObject" Target="../embeddings/oleObject5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Microsoft_Excel_97-2003_Worksheet2.xls"/><Relationship Id="rId3" Type="http://schemas.openxmlformats.org/officeDocument/2006/relationships/notesSlide" Target="../notesSlides/notesSlide3.xml"/><Relationship Id="rId7" Type="http://schemas.openxmlformats.org/officeDocument/2006/relationships/oleObject" Target="../embeddings/oleObject2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emf"/><Relationship Id="rId5" Type="http://schemas.openxmlformats.org/officeDocument/2006/relationships/oleObject" Target="../embeddings/Microsoft_Excel_97-2003_Worksheet1.xls"/><Relationship Id="rId4" Type="http://schemas.openxmlformats.org/officeDocument/2006/relationships/oleObject" Target="../embeddings/oleObject1.bin"/><Relationship Id="rId9" Type="http://schemas.openxmlformats.org/officeDocument/2006/relationships/image" Target="../media/image3.em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4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685800" y="2819400"/>
            <a:ext cx="7239000" cy="2297113"/>
          </a:xfrm>
          <a:solidFill>
            <a:srgbClr val="FFFFFF"/>
          </a:solidFill>
          <a:ln/>
        </p:spPr>
        <p:txBody>
          <a:bodyPr tIns="228600" anchor="ctr"/>
          <a:lstStyle/>
          <a:p>
            <a:r>
              <a:rPr lang="en-US" sz="3600" dirty="0" smtClean="0">
                <a:solidFill>
                  <a:srgbClr val="000066"/>
                </a:solidFill>
                <a:latin typeface="Times New Roman" pitchFamily="18" charset="0"/>
              </a:rPr>
              <a:t>Chapter 4</a:t>
            </a:r>
          </a:p>
          <a:p>
            <a:r>
              <a:rPr lang="en-US" sz="3600" dirty="0" smtClean="0">
                <a:solidFill>
                  <a:srgbClr val="000066"/>
                </a:solidFill>
                <a:latin typeface="Times New Roman" pitchFamily="18" charset="0"/>
              </a:rPr>
              <a:t>Income </a:t>
            </a:r>
            <a:r>
              <a:rPr lang="en-US" sz="3600" dirty="0">
                <a:solidFill>
                  <a:srgbClr val="000066"/>
                </a:solidFill>
                <a:latin typeface="Times New Roman" pitchFamily="18" charset="0"/>
              </a:rPr>
              <a:t>Statement</a:t>
            </a:r>
          </a:p>
        </p:txBody>
      </p:sp>
      <p:sp>
        <p:nvSpPr>
          <p:cNvPr id="159750" name="Rectangle 6"/>
          <p:cNvSpPr>
            <a:spLocks noChangeArrowheads="1"/>
          </p:cNvSpPr>
          <p:nvPr/>
        </p:nvSpPr>
        <p:spPr bwMode="auto">
          <a:xfrm>
            <a:off x="685800" y="2914650"/>
            <a:ext cx="4800600" cy="133350"/>
          </a:xfrm>
          <a:prstGeom prst="rect">
            <a:avLst/>
          </a:prstGeom>
          <a:solidFill>
            <a:srgbClr val="003366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2" descr="gibson-graphic (2)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>
                <a:latin typeface="Arial" charset="0"/>
              </a:rPr>
              <a:t>Special Income Statement Items</a:t>
            </a:r>
          </a:p>
        </p:txBody>
      </p:sp>
      <p:sp>
        <p:nvSpPr>
          <p:cNvPr id="1136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93725" y="1598613"/>
            <a:ext cx="7864475" cy="4114800"/>
          </a:xfrm>
        </p:spPr>
        <p:txBody>
          <a:bodyPr/>
          <a:lstStyle/>
          <a:p>
            <a:r>
              <a:rPr lang="en-US" dirty="0"/>
              <a:t>Unusual or Infrequent Items Disclosed Separately</a:t>
            </a:r>
          </a:p>
          <a:p>
            <a:pPr lvl="1"/>
            <a:r>
              <a:rPr lang="en-US" dirty="0"/>
              <a:t>Included with normal recurring revenues and expenses</a:t>
            </a:r>
          </a:p>
          <a:p>
            <a:pPr lvl="1"/>
            <a:r>
              <a:rPr lang="en-US" dirty="0"/>
              <a:t>If material, disclosed separately, before income </a:t>
            </a:r>
            <a:r>
              <a:rPr lang="en-US" dirty="0" smtClean="0"/>
              <a:t>taxes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2" descr="gibson-graphic (2)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>
                <a:latin typeface="Arial" charset="0"/>
              </a:rPr>
              <a:t>Special Income Statement Items (cont’d)</a:t>
            </a:r>
          </a:p>
        </p:txBody>
      </p:sp>
      <p:sp>
        <p:nvSpPr>
          <p:cNvPr id="1187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93725" y="1598613"/>
            <a:ext cx="7940675" cy="4114800"/>
          </a:xfrm>
        </p:spPr>
        <p:txBody>
          <a:bodyPr/>
          <a:lstStyle/>
          <a:p>
            <a:r>
              <a:rPr lang="en-US" dirty="0" smtClean="0"/>
              <a:t>Discontinued </a:t>
            </a:r>
            <a:r>
              <a:rPr lang="en-US" dirty="0"/>
              <a:t>Operations</a:t>
            </a:r>
          </a:p>
          <a:p>
            <a:pPr lvl="1"/>
            <a:r>
              <a:rPr lang="en-US" dirty="0"/>
              <a:t>Reported net of income tax</a:t>
            </a:r>
          </a:p>
          <a:p>
            <a:pPr lvl="1"/>
            <a:r>
              <a:rPr lang="en-US" dirty="0"/>
              <a:t>Analysis issues:</a:t>
            </a:r>
          </a:p>
          <a:p>
            <a:pPr lvl="2"/>
            <a:r>
              <a:rPr lang="en-US" dirty="0"/>
              <a:t>Inadequate disclosure of associated assets</a:t>
            </a:r>
          </a:p>
          <a:p>
            <a:pPr lvl="2"/>
            <a:r>
              <a:rPr lang="en-US" dirty="0"/>
              <a:t>Lack of historical profit and loss information on the discontinued operations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Rectangle 2" descr="gibson-graphic (2)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>
                <a:latin typeface="Arial" charset="0"/>
              </a:rPr>
              <a:t>Special Income Statement Items (cont’d)</a:t>
            </a:r>
          </a:p>
        </p:txBody>
      </p:sp>
      <p:sp>
        <p:nvSpPr>
          <p:cNvPr id="1259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93725" y="1598613"/>
            <a:ext cx="7940675" cy="4114800"/>
          </a:xfrm>
        </p:spPr>
        <p:txBody>
          <a:bodyPr/>
          <a:lstStyle/>
          <a:p>
            <a:r>
              <a:rPr lang="en-US" dirty="0"/>
              <a:t>Minority Share of Earnings</a:t>
            </a:r>
          </a:p>
          <a:p>
            <a:pPr lvl="1"/>
            <a:r>
              <a:rPr lang="en-US" dirty="0"/>
              <a:t>Earnings of a partially-owned consolidated subsidiary that would accrue to the minority owners</a:t>
            </a:r>
          </a:p>
          <a:p>
            <a:pPr lvl="1"/>
            <a:r>
              <a:rPr lang="en-US" dirty="0"/>
              <a:t>Presentation may be either pre-tax or net-of-tax</a:t>
            </a:r>
          </a:p>
          <a:p>
            <a:r>
              <a:rPr lang="en-US" dirty="0"/>
              <a:t>Earnings per Share</a:t>
            </a:r>
          </a:p>
          <a:p>
            <a:pPr marL="1370013" lvl="2" indent="-512763">
              <a:buFontTx/>
              <a:buNone/>
            </a:pPr>
            <a:r>
              <a:rPr lang="en-US" sz="2400" dirty="0"/>
              <a:t>Net income </a:t>
            </a:r>
            <a:r>
              <a:rPr lang="en-US" sz="2400" dirty="0">
                <a:cs typeface="Arial" charset="0"/>
              </a:rPr>
              <a:t>÷ Number of shares outstanding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2" descr="gibson-graphic (2)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>
                <a:latin typeface="Arial" charset="0"/>
              </a:rPr>
              <a:t>Reconciliation of Retained Earnings</a:t>
            </a:r>
          </a:p>
        </p:txBody>
      </p:sp>
      <p:sp>
        <p:nvSpPr>
          <p:cNvPr id="1280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93725" y="2362200"/>
            <a:ext cx="7864475" cy="3505200"/>
          </a:xfrm>
        </p:spPr>
        <p:txBody>
          <a:bodyPr/>
          <a:lstStyle/>
          <a:p>
            <a:pPr marL="452438" indent="-452438">
              <a:lnSpc>
                <a:spcPct val="120000"/>
              </a:lnSpc>
              <a:spcBef>
                <a:spcPct val="0"/>
              </a:spcBef>
              <a:buFontTx/>
              <a:buNone/>
              <a:tabLst>
                <a:tab pos="452438" algn="l"/>
              </a:tabLst>
            </a:pPr>
            <a:r>
              <a:rPr lang="en-US" sz="2600"/>
              <a:t>	Beginning of year balance of retained earnings</a:t>
            </a:r>
          </a:p>
          <a:p>
            <a:pPr marL="452438" indent="-452438">
              <a:lnSpc>
                <a:spcPct val="120000"/>
              </a:lnSpc>
              <a:spcBef>
                <a:spcPct val="0"/>
              </a:spcBef>
              <a:buFontTx/>
              <a:buNone/>
              <a:tabLst>
                <a:tab pos="452438" algn="l"/>
              </a:tabLst>
            </a:pPr>
            <a:r>
              <a:rPr lang="en-US" sz="2600"/>
              <a:t>+	Prior period adjustments</a:t>
            </a:r>
          </a:p>
          <a:p>
            <a:pPr marL="452438" indent="-452438">
              <a:lnSpc>
                <a:spcPct val="120000"/>
              </a:lnSpc>
              <a:spcBef>
                <a:spcPct val="0"/>
              </a:spcBef>
              <a:buFontTx/>
              <a:buNone/>
              <a:tabLst>
                <a:tab pos="452438" algn="l"/>
              </a:tabLst>
            </a:pPr>
            <a:r>
              <a:rPr lang="en-US" sz="2600">
                <a:cs typeface="Arial" charset="0"/>
              </a:rPr>
              <a:t>±	</a:t>
            </a:r>
            <a:r>
              <a:rPr lang="en-US" sz="2600"/>
              <a:t>Cumulative effect of a change in accounting principle</a:t>
            </a:r>
          </a:p>
          <a:p>
            <a:pPr marL="452438" indent="-452438">
              <a:lnSpc>
                <a:spcPct val="120000"/>
              </a:lnSpc>
              <a:spcBef>
                <a:spcPct val="0"/>
              </a:spcBef>
              <a:buFontTx/>
              <a:buNone/>
              <a:tabLst>
                <a:tab pos="452438" algn="l"/>
              </a:tabLst>
            </a:pPr>
            <a:r>
              <a:rPr lang="en-US" sz="2600"/>
              <a:t>=	Beginning balance as adjusted</a:t>
            </a:r>
          </a:p>
          <a:p>
            <a:pPr marL="452438" indent="-452438">
              <a:lnSpc>
                <a:spcPct val="120000"/>
              </a:lnSpc>
              <a:spcBef>
                <a:spcPct val="0"/>
              </a:spcBef>
              <a:buFontTx/>
              <a:buNone/>
              <a:tabLst>
                <a:tab pos="452438" algn="l"/>
              </a:tabLst>
            </a:pPr>
            <a:r>
              <a:rPr lang="en-US" sz="2600"/>
              <a:t>+	Net income</a:t>
            </a:r>
          </a:p>
          <a:p>
            <a:pPr marL="452438" indent="-452438">
              <a:lnSpc>
                <a:spcPct val="120000"/>
              </a:lnSpc>
              <a:spcBef>
                <a:spcPct val="0"/>
              </a:spcBef>
              <a:buFontTx/>
              <a:buNone/>
              <a:tabLst>
                <a:tab pos="452438" algn="l"/>
              </a:tabLst>
            </a:pPr>
            <a:r>
              <a:rPr lang="en-US" sz="2600">
                <a:cs typeface="Arial" charset="0"/>
              </a:rPr>
              <a:t>–</a:t>
            </a:r>
            <a:r>
              <a:rPr lang="en-US" sz="2600"/>
              <a:t>	</a:t>
            </a:r>
            <a:r>
              <a:rPr lang="en-US" sz="2600" u="sng"/>
              <a:t>Dividends</a:t>
            </a:r>
          </a:p>
          <a:p>
            <a:pPr marL="452438" indent="-452438">
              <a:lnSpc>
                <a:spcPct val="120000"/>
              </a:lnSpc>
              <a:spcBef>
                <a:spcPct val="0"/>
              </a:spcBef>
              <a:buFontTx/>
              <a:buNone/>
              <a:tabLst>
                <a:tab pos="452438" algn="l"/>
              </a:tabLst>
            </a:pPr>
            <a:r>
              <a:rPr lang="en-US" sz="2600"/>
              <a:t>=	End-of-year balance of retained earnings</a:t>
            </a:r>
          </a:p>
        </p:txBody>
      </p:sp>
      <p:sp>
        <p:nvSpPr>
          <p:cNvPr id="128004" name="Text Box 4"/>
          <p:cNvSpPr txBox="1">
            <a:spLocks noChangeArrowheads="1"/>
          </p:cNvSpPr>
          <p:nvPr/>
        </p:nvSpPr>
        <p:spPr bwMode="auto">
          <a:xfrm>
            <a:off x="609600" y="1311275"/>
            <a:ext cx="79248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336699"/>
                </a:solidFill>
              </a:rPr>
              <a:t>Reported as part of the Statement of Stockholders’ Equity or combined with the Income Statement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2" descr="gibson-graphic (2)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>
                <a:latin typeface="Arial" charset="0"/>
              </a:rPr>
              <a:t>Retained Earnings</a:t>
            </a:r>
          </a:p>
        </p:txBody>
      </p:sp>
      <p:sp>
        <p:nvSpPr>
          <p:cNvPr id="1300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93725" y="1598613"/>
            <a:ext cx="7940675" cy="4114800"/>
          </a:xfrm>
          <a:noFill/>
          <a:ln/>
        </p:spPr>
        <p:txBody>
          <a:bodyPr/>
          <a:lstStyle/>
          <a:p>
            <a:r>
              <a:rPr lang="en-US"/>
              <a:t>The accumulated undistributed earnings of the corporation reported on the balance sheet</a:t>
            </a:r>
          </a:p>
          <a:p>
            <a:r>
              <a:rPr lang="en-US"/>
              <a:t>Appropriated</a:t>
            </a:r>
          </a:p>
          <a:p>
            <a:pPr lvl="1"/>
            <a:r>
              <a:rPr lang="en-US"/>
              <a:t>Restricted by law, contract, or management decision</a:t>
            </a:r>
          </a:p>
          <a:p>
            <a:pPr lvl="1"/>
            <a:r>
              <a:rPr lang="en-US"/>
              <a:t>Not available for dividends</a:t>
            </a:r>
          </a:p>
          <a:p>
            <a:r>
              <a:rPr lang="en-US"/>
              <a:t>Unappropriated</a:t>
            </a:r>
          </a:p>
          <a:p>
            <a:pPr lvl="1"/>
            <a:r>
              <a:rPr lang="en-US"/>
              <a:t>Available for dividends</a:t>
            </a:r>
          </a:p>
          <a:p>
            <a:pPr lvl="1"/>
            <a:r>
              <a:rPr lang="en-US"/>
              <a:t>Does not represent cash or any other asset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2" descr="gibson-graphic (2)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>
                <a:latin typeface="Arial" charset="0"/>
              </a:rPr>
              <a:t>Stock Dividends</a:t>
            </a:r>
          </a:p>
        </p:txBody>
      </p:sp>
      <p:sp>
        <p:nvSpPr>
          <p:cNvPr id="132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93725" y="1295400"/>
            <a:ext cx="7940675" cy="4114800"/>
          </a:xfrm>
        </p:spPr>
        <p:txBody>
          <a:bodyPr/>
          <a:lstStyle/>
          <a:p>
            <a:r>
              <a:rPr lang="en-US"/>
              <a:t>Cash dividends</a:t>
            </a:r>
          </a:p>
          <a:p>
            <a:pPr lvl="1"/>
            <a:r>
              <a:rPr lang="en-US"/>
              <a:t>Date of declaration: create liability and reduce retained earnings</a:t>
            </a:r>
          </a:p>
          <a:p>
            <a:pPr lvl="1"/>
            <a:r>
              <a:rPr lang="en-US"/>
              <a:t>Date of payment: reduce liability and cash</a:t>
            </a:r>
          </a:p>
          <a:p>
            <a:r>
              <a:rPr lang="en-US"/>
              <a:t>Stock dividends</a:t>
            </a:r>
          </a:p>
          <a:p>
            <a:pPr lvl="1"/>
            <a:r>
              <a:rPr lang="en-US"/>
              <a:t>Small (less then 25%): capitalize the market value of the stock</a:t>
            </a:r>
          </a:p>
          <a:p>
            <a:pPr lvl="1"/>
            <a:r>
              <a:rPr lang="en-US"/>
              <a:t>Material: capitalize the par value of the stock</a:t>
            </a:r>
          </a:p>
          <a:p>
            <a:pPr lvl="1"/>
            <a:r>
              <a:rPr lang="en-US"/>
              <a:t>Total equity is unaffected by a stock dividend</a:t>
            </a:r>
          </a:p>
          <a:p>
            <a:pPr lvl="1"/>
            <a:r>
              <a:rPr lang="en-US"/>
              <a:t>Analysis issues:</a:t>
            </a:r>
          </a:p>
          <a:p>
            <a:pPr lvl="2"/>
            <a:r>
              <a:rPr lang="en-US"/>
              <a:t>Restate share quantities to reflect stock dividend activity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2" descr="gibson-graphic (2)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>
                <a:latin typeface="Arial" charset="0"/>
              </a:rPr>
              <a:t>Stock Dividend Example</a:t>
            </a:r>
          </a:p>
        </p:txBody>
      </p:sp>
      <p:sp>
        <p:nvSpPr>
          <p:cNvPr id="13414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685800" y="1447800"/>
            <a:ext cx="7772400" cy="609600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en-US"/>
              <a:t>100,000 shares outstanding; $1 par; $5 market</a:t>
            </a:r>
          </a:p>
        </p:txBody>
      </p:sp>
      <p:graphicFrame>
        <p:nvGraphicFramePr>
          <p:cNvPr id="134149" name="Object 5"/>
          <p:cNvGraphicFramePr>
            <a:graphicFrameLocks noChangeAspect="1"/>
          </p:cNvGraphicFramePr>
          <p:nvPr/>
        </p:nvGraphicFramePr>
        <p:xfrm>
          <a:off x="152400" y="2133600"/>
          <a:ext cx="8763000" cy="2128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151" name="Worksheet" r:id="rId5" imgW="5580000" imgH="1375200" progId="Excel.Sheet.8">
                  <p:embed/>
                </p:oleObj>
              </mc:Choice>
              <mc:Fallback>
                <p:oleObj name="Worksheet" r:id="rId5" imgW="5580000" imgH="1375200" progId="Excel.Sheet.8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" y="2133600"/>
                        <a:ext cx="8763000" cy="21288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4150" name="Text Box 6"/>
          <p:cNvSpPr txBox="1">
            <a:spLocks noChangeArrowheads="1"/>
          </p:cNvSpPr>
          <p:nvPr/>
        </p:nvSpPr>
        <p:spPr bwMode="auto">
          <a:xfrm>
            <a:off x="3505200" y="4495800"/>
            <a:ext cx="2667000" cy="161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336699"/>
                </a:solidFill>
              </a:rPr>
              <a:t>5% stock dividend on 100,000 shares: issue 5,000 additional shares recorded at $5 per share</a:t>
            </a:r>
          </a:p>
        </p:txBody>
      </p:sp>
      <p:sp>
        <p:nvSpPr>
          <p:cNvPr id="134151" name="Text Box 7"/>
          <p:cNvSpPr txBox="1">
            <a:spLocks noChangeArrowheads="1"/>
          </p:cNvSpPr>
          <p:nvPr/>
        </p:nvSpPr>
        <p:spPr bwMode="auto">
          <a:xfrm>
            <a:off x="6324600" y="4495800"/>
            <a:ext cx="2667000" cy="192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336699"/>
                </a:solidFill>
              </a:rPr>
              <a:t>30% stock dividend on 100,000 shares: issue 30,000 additional shares recorded at $1 per share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Rectangle 2" descr="gibson-graphic (2)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>
                <a:latin typeface="Arial" charset="0"/>
              </a:rPr>
              <a:t>Stock Splits</a:t>
            </a:r>
          </a:p>
        </p:txBody>
      </p:sp>
      <p:sp>
        <p:nvSpPr>
          <p:cNvPr id="139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93725" y="1598613"/>
            <a:ext cx="7940675" cy="4114800"/>
          </a:xfrm>
          <a:noFill/>
          <a:ln/>
        </p:spPr>
        <p:txBody>
          <a:bodyPr/>
          <a:lstStyle/>
          <a:p>
            <a:r>
              <a:rPr lang="en-US"/>
              <a:t>2-for-1 split</a:t>
            </a:r>
          </a:p>
          <a:p>
            <a:pPr lvl="1"/>
            <a:r>
              <a:rPr lang="en-US"/>
              <a:t>Doubles the quantity of stock</a:t>
            </a:r>
          </a:p>
          <a:p>
            <a:pPr lvl="1"/>
            <a:r>
              <a:rPr lang="en-US"/>
              <a:t>Par or stated value is halved</a:t>
            </a:r>
          </a:p>
          <a:p>
            <a:r>
              <a:rPr lang="en-US"/>
              <a:t>No effect on retained earnings, additional paid-in capital, or capital stock accounts</a:t>
            </a:r>
          </a:p>
          <a:p>
            <a:r>
              <a:rPr lang="en-US"/>
              <a:t>Analysis issues:</a:t>
            </a:r>
          </a:p>
          <a:p>
            <a:pPr lvl="1"/>
            <a:r>
              <a:rPr lang="en-US"/>
              <a:t>Restate share quantities to reflect split activity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Rectangle 2" descr="gibson-graphic (2)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>
                <a:latin typeface="Arial" charset="0"/>
              </a:rPr>
              <a:t>Comprehensive Income</a:t>
            </a:r>
          </a:p>
        </p:txBody>
      </p:sp>
      <p:sp>
        <p:nvSpPr>
          <p:cNvPr id="143365" name="Text Box 5"/>
          <p:cNvSpPr txBox="1">
            <a:spLocks noChangeArrowheads="1"/>
          </p:cNvSpPr>
          <p:nvPr/>
        </p:nvSpPr>
        <p:spPr bwMode="auto">
          <a:xfrm>
            <a:off x="533400" y="1219200"/>
            <a:ext cx="8077200" cy="1370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dirty="0">
                <a:solidFill>
                  <a:srgbClr val="336699"/>
                </a:solidFill>
              </a:rPr>
              <a:t>	</a:t>
            </a:r>
            <a:r>
              <a:rPr lang="en-US" sz="2000" dirty="0">
                <a:solidFill>
                  <a:srgbClr val="336699"/>
                </a:solidFill>
              </a:rPr>
              <a:t>Net income</a:t>
            </a:r>
          </a:p>
          <a:p>
            <a:pPr marL="342900" indent="-342900">
              <a:spcBef>
                <a:spcPct val="20000"/>
              </a:spcBef>
            </a:pPr>
            <a:r>
              <a:rPr lang="en-US" sz="2000" dirty="0">
                <a:solidFill>
                  <a:srgbClr val="336699"/>
                </a:solidFill>
              </a:rPr>
              <a:t>+	</a:t>
            </a:r>
            <a:r>
              <a:rPr lang="en-US" sz="2000" u="sng" dirty="0">
                <a:solidFill>
                  <a:srgbClr val="336699"/>
                </a:solidFill>
              </a:rPr>
              <a:t>The period’s change in accumulated other comprehensive income</a:t>
            </a:r>
          </a:p>
          <a:p>
            <a:pPr marL="342900" indent="-342900">
              <a:spcBef>
                <a:spcPct val="20000"/>
              </a:spcBef>
            </a:pPr>
            <a:r>
              <a:rPr lang="en-US" sz="2000" dirty="0">
                <a:solidFill>
                  <a:srgbClr val="336699"/>
                </a:solidFill>
              </a:rPr>
              <a:t>=	Comprehensive income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sz="800" dirty="0">
              <a:solidFill>
                <a:srgbClr val="336699"/>
              </a:solidFill>
            </a:endParaRP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dirty="0">
                <a:solidFill>
                  <a:srgbClr val="336699"/>
                </a:solidFill>
              </a:rPr>
              <a:t>Foreign currency translation adjustments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dirty="0">
                <a:solidFill>
                  <a:srgbClr val="336699"/>
                </a:solidFill>
              </a:rPr>
              <a:t>Unrealized holding gains and losses on available-for-sale marketable securities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dirty="0">
                <a:solidFill>
                  <a:srgbClr val="336699"/>
                </a:solidFill>
              </a:rPr>
              <a:t>Changes to stockholders’ equity resulting from additional minimum pension liability adjustments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dirty="0">
                <a:solidFill>
                  <a:srgbClr val="336699"/>
                </a:solidFill>
              </a:rPr>
              <a:t>Unrealized gains and losses from derivative </a:t>
            </a:r>
            <a:r>
              <a:rPr lang="en-US" dirty="0" smtClean="0">
                <a:solidFill>
                  <a:srgbClr val="336699"/>
                </a:solidFill>
              </a:rPr>
              <a:t>instruments</a:t>
            </a:r>
            <a:endParaRPr lang="en-US" dirty="0">
              <a:solidFill>
                <a:srgbClr val="33669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Rectangle 2" descr="gibson-graphic (2)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>
                <a:latin typeface="Arial" charset="0"/>
              </a:rPr>
              <a:t>Comprehensive Income (cont’d)</a:t>
            </a:r>
          </a:p>
        </p:txBody>
      </p:sp>
      <p:sp>
        <p:nvSpPr>
          <p:cNvPr id="145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93725" y="1598613"/>
            <a:ext cx="7940675" cy="4114800"/>
          </a:xfrm>
        </p:spPr>
        <p:txBody>
          <a:bodyPr/>
          <a:lstStyle/>
          <a:p>
            <a:r>
              <a:rPr lang="en-US"/>
              <a:t>Required disclosures</a:t>
            </a:r>
          </a:p>
          <a:p>
            <a:pPr lvl="1"/>
            <a:r>
              <a:rPr lang="en-US"/>
              <a:t>Comprehensive income</a:t>
            </a:r>
          </a:p>
          <a:p>
            <a:pPr lvl="1"/>
            <a:r>
              <a:rPr lang="en-US"/>
              <a:t>Other comprehensive income from each category</a:t>
            </a:r>
          </a:p>
          <a:p>
            <a:pPr lvl="1"/>
            <a:r>
              <a:rPr lang="en-US"/>
              <a:t>Reclassification adjustments for each category of other comprehensive income</a:t>
            </a:r>
          </a:p>
          <a:p>
            <a:pPr lvl="1"/>
            <a:r>
              <a:rPr lang="en-US"/>
              <a:t>Tax effects for each category of other comprehensive income</a:t>
            </a:r>
          </a:p>
          <a:p>
            <a:pPr lvl="1"/>
            <a:r>
              <a:rPr lang="en-US"/>
              <a:t>Balances for each category of other comprehensive income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 descr="gibson-graphic (2)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>
                <a:latin typeface="Arial" charset="0"/>
              </a:rPr>
              <a:t>The Income Statement</a:t>
            </a:r>
          </a:p>
        </p:txBody>
      </p:sp>
      <p:sp>
        <p:nvSpPr>
          <p:cNvPr id="1075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93725" y="1598613"/>
            <a:ext cx="7940675" cy="4114800"/>
          </a:xfrm>
          <a:noFill/>
          <a:ln/>
        </p:spPr>
        <p:txBody>
          <a:bodyPr/>
          <a:lstStyle/>
          <a:p>
            <a:r>
              <a:rPr lang="en-US"/>
              <a:t>Dated for a period of time</a:t>
            </a:r>
          </a:p>
          <a:p>
            <a:pPr lvl="1"/>
            <a:r>
              <a:rPr lang="en-US"/>
              <a:t>For the Year Ended...</a:t>
            </a:r>
          </a:p>
          <a:p>
            <a:r>
              <a:rPr lang="en-US"/>
              <a:t>Multiple-step format</a:t>
            </a:r>
          </a:p>
          <a:p>
            <a:pPr lvl="1"/>
            <a:r>
              <a:rPr lang="en-US"/>
              <a:t>Gross profit</a:t>
            </a:r>
          </a:p>
          <a:p>
            <a:pPr lvl="1"/>
            <a:r>
              <a:rPr lang="en-US"/>
              <a:t>Operating income</a:t>
            </a:r>
          </a:p>
          <a:p>
            <a:pPr lvl="1"/>
            <a:r>
              <a:rPr lang="en-US"/>
              <a:t>Income before taxes</a:t>
            </a:r>
          </a:p>
          <a:p>
            <a:pPr lvl="1"/>
            <a:r>
              <a:rPr lang="en-US"/>
              <a:t>Net income</a:t>
            </a:r>
          </a:p>
          <a:p>
            <a:r>
              <a:rPr lang="en-US"/>
              <a:t>Single-step format</a:t>
            </a:r>
          </a:p>
          <a:p>
            <a:pPr lvl="1"/>
            <a:r>
              <a:rPr lang="en-US"/>
              <a:t>Total of all revenues and gains</a:t>
            </a:r>
          </a:p>
          <a:p>
            <a:pPr lvl="1"/>
            <a:r>
              <a:rPr lang="en-US"/>
              <a:t>Less the total of all expenses and losses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8" name="Rectangle 2" descr="gibson-graphic (2)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>
                <a:latin typeface="Arial" charset="0"/>
              </a:rPr>
              <a:t>Comprehensive Income (cont’d)</a:t>
            </a:r>
          </a:p>
        </p:txBody>
      </p:sp>
      <p:sp>
        <p:nvSpPr>
          <p:cNvPr id="147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93725" y="1598613"/>
            <a:ext cx="8016875" cy="4114800"/>
          </a:xfrm>
        </p:spPr>
        <p:txBody>
          <a:bodyPr/>
          <a:lstStyle/>
          <a:p>
            <a:r>
              <a:rPr lang="en-US"/>
              <a:t>Presentation</a:t>
            </a:r>
          </a:p>
          <a:p>
            <a:pPr lvl="1"/>
            <a:r>
              <a:rPr lang="en-US"/>
              <a:t>In a separate financial statement</a:t>
            </a:r>
          </a:p>
          <a:p>
            <a:pPr lvl="1"/>
            <a:r>
              <a:rPr lang="en-US"/>
              <a:t>Combined with the income statement</a:t>
            </a:r>
          </a:p>
          <a:p>
            <a:pPr lvl="1"/>
            <a:r>
              <a:rPr lang="en-US"/>
              <a:t>As part of the schedule of changes in stockholders’ equity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2" name="Rectangle 2" descr="gibson-graphic (2)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>
                <a:latin typeface="Arial" charset="0"/>
              </a:rPr>
              <a:t>Comprehensive Income </a:t>
            </a:r>
            <a:r>
              <a:rPr lang="en-US" b="1">
                <a:latin typeface="Arial" charset="0"/>
                <a:cs typeface="Arial" charset="0"/>
              </a:rPr>
              <a:t>– </a:t>
            </a:r>
            <a:br>
              <a:rPr lang="en-US" b="1">
                <a:latin typeface="Arial" charset="0"/>
                <a:cs typeface="Arial" charset="0"/>
              </a:rPr>
            </a:br>
            <a:r>
              <a:rPr lang="en-US" b="1">
                <a:latin typeface="Arial" charset="0"/>
              </a:rPr>
              <a:t>Separate Statement</a:t>
            </a:r>
          </a:p>
        </p:txBody>
      </p:sp>
      <p:graphicFrame>
        <p:nvGraphicFramePr>
          <p:cNvPr id="153604" name="Object 4"/>
          <p:cNvGraphicFramePr>
            <a:graphicFrameLocks noChangeAspect="1"/>
          </p:cNvGraphicFramePr>
          <p:nvPr/>
        </p:nvGraphicFramePr>
        <p:xfrm>
          <a:off x="1212850" y="1301750"/>
          <a:ext cx="6711950" cy="2619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06" name="Worksheet" r:id="rId5" imgW="4343400" imgH="1876425" progId="Excel.Sheet.8">
                  <p:embed/>
                </p:oleObj>
              </mc:Choice>
              <mc:Fallback>
                <p:oleObj name="Worksheet" r:id="rId5" imgW="4343400" imgH="1876425" progId="Excel.Sheet.8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2850" y="1301750"/>
                        <a:ext cx="6711950" cy="2619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4" name="Rectangle 2" descr="gibson-graphic (2)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>
                <a:latin typeface="Arial" charset="0"/>
              </a:rPr>
              <a:t>Comprehensive Income </a:t>
            </a:r>
            <a:r>
              <a:rPr lang="en-US" b="1">
                <a:latin typeface="Arial" charset="0"/>
                <a:cs typeface="Arial" charset="0"/>
              </a:rPr>
              <a:t>–</a:t>
            </a:r>
            <a:r>
              <a:rPr lang="en-US" b="1">
                <a:latin typeface="Arial" charset="0"/>
              </a:rPr>
              <a:t/>
            </a:r>
            <a:br>
              <a:rPr lang="en-US" b="1">
                <a:latin typeface="Arial" charset="0"/>
              </a:rPr>
            </a:br>
            <a:r>
              <a:rPr lang="en-US" b="1">
                <a:latin typeface="Arial" charset="0"/>
              </a:rPr>
              <a:t>Combined with Income Statement</a:t>
            </a:r>
          </a:p>
        </p:txBody>
      </p:sp>
      <p:graphicFrame>
        <p:nvGraphicFramePr>
          <p:cNvPr id="151556" name="Object 4"/>
          <p:cNvGraphicFramePr>
            <a:graphicFrameLocks noChangeAspect="1"/>
          </p:cNvGraphicFramePr>
          <p:nvPr/>
        </p:nvGraphicFramePr>
        <p:xfrm>
          <a:off x="1828800" y="1143000"/>
          <a:ext cx="5114925" cy="5167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1558" name="Worksheet" r:id="rId5" imgW="3867150" imgH="3867150" progId="Excel.Sheet.8">
                  <p:embed/>
                </p:oleObj>
              </mc:Choice>
              <mc:Fallback>
                <p:oleObj name="Worksheet" r:id="rId5" imgW="3867150" imgH="3867150" progId="Excel.Sheet.8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1143000"/>
                        <a:ext cx="5114925" cy="51673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 descr="gibson-graphic (2)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>
              <a:tabLst>
                <a:tab pos="1309688" algn="ctr"/>
                <a:tab pos="3489325" algn="ctr"/>
                <a:tab pos="5881688" algn="ctr"/>
              </a:tabLst>
            </a:pPr>
            <a:r>
              <a:rPr lang="en-US" b="1">
                <a:latin typeface="Arial" charset="0"/>
              </a:rPr>
              <a:t>	Multiple-Step		Single Step</a:t>
            </a:r>
          </a:p>
        </p:txBody>
      </p:sp>
      <p:graphicFrame>
        <p:nvGraphicFramePr>
          <p:cNvPr id="109572" name="Object 4"/>
          <p:cNvGraphicFramePr>
            <a:graphicFrameLocks noChangeAspect="1"/>
          </p:cNvGraphicFramePr>
          <p:nvPr/>
        </p:nvGraphicFramePr>
        <p:xfrm>
          <a:off x="238125" y="1185863"/>
          <a:ext cx="4214813" cy="4308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576" name="Worksheet" r:id="rId5" imgW="2943225" imgH="2943225" progId="Excel.Sheet.8">
                  <p:embed/>
                </p:oleObj>
              </mc:Choice>
              <mc:Fallback>
                <p:oleObj name="Worksheet" r:id="rId5" imgW="2943225" imgH="2943225" progId="Excel.Sheet.8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8125" y="1185863"/>
                        <a:ext cx="4214813" cy="43084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9573" name="Object 5"/>
          <p:cNvGraphicFramePr>
            <a:graphicFrameLocks noChangeAspect="1"/>
          </p:cNvGraphicFramePr>
          <p:nvPr/>
        </p:nvGraphicFramePr>
        <p:xfrm>
          <a:off x="4730750" y="1212850"/>
          <a:ext cx="4060825" cy="4121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577" name="Worksheet" r:id="rId8" imgW="2943225" imgH="2714625" progId="Excel.Sheet.8">
                  <p:embed/>
                </p:oleObj>
              </mc:Choice>
              <mc:Fallback>
                <p:oleObj name="Worksheet" r:id="rId8" imgW="2943225" imgH="2714625" progId="Excel.Sheet.8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30750" y="1212850"/>
                        <a:ext cx="4060825" cy="4121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 descr="gibson-graphic (2)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en-US" b="1">
                <a:latin typeface="Arial" charset="0"/>
              </a:rPr>
              <a:t>Basic Elements of the Income Statement</a:t>
            </a:r>
          </a:p>
        </p:txBody>
      </p:sp>
      <p:sp>
        <p:nvSpPr>
          <p:cNvPr id="962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93725" y="1598613"/>
            <a:ext cx="7940675" cy="4114800"/>
          </a:xfrm>
          <a:noFill/>
          <a:ln/>
        </p:spPr>
        <p:txBody>
          <a:bodyPr/>
          <a:lstStyle/>
          <a:p>
            <a:r>
              <a:rPr lang="en-US"/>
              <a:t>Net Sales (Revenues)</a:t>
            </a:r>
          </a:p>
          <a:p>
            <a:r>
              <a:rPr lang="en-US"/>
              <a:t>Cost of Goods Sold</a:t>
            </a:r>
          </a:p>
          <a:p>
            <a:r>
              <a:rPr lang="en-US"/>
              <a:t>Other Operating Revenue</a:t>
            </a:r>
          </a:p>
          <a:p>
            <a:r>
              <a:rPr lang="en-US"/>
              <a:t>Operating Expenses</a:t>
            </a:r>
          </a:p>
          <a:p>
            <a:r>
              <a:rPr lang="en-US"/>
              <a:t>Other Income or Expense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 descr="gibson-graphic (2)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algn="r"/>
            <a:r>
              <a:rPr lang="en-US" b="1">
                <a:latin typeface="Arial" charset="0"/>
              </a:rPr>
              <a:t>Net Sales</a:t>
            </a:r>
          </a:p>
        </p:txBody>
      </p:sp>
      <p:sp>
        <p:nvSpPr>
          <p:cNvPr id="983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93725" y="1598613"/>
            <a:ext cx="7940675" cy="4114800"/>
          </a:xfrm>
          <a:noFill/>
          <a:ln/>
        </p:spPr>
        <p:txBody>
          <a:bodyPr/>
          <a:lstStyle/>
          <a:p>
            <a:r>
              <a:rPr lang="en-US"/>
              <a:t>Revenue from the sale of principal goods or services sold to customers</a:t>
            </a:r>
          </a:p>
          <a:p>
            <a:r>
              <a:rPr lang="en-US"/>
              <a:t>Shown net of</a:t>
            </a:r>
          </a:p>
          <a:p>
            <a:pPr lvl="1"/>
            <a:r>
              <a:rPr lang="en-US"/>
              <a:t>Discounts</a:t>
            </a:r>
          </a:p>
          <a:p>
            <a:pPr lvl="1"/>
            <a:r>
              <a:rPr lang="en-US"/>
              <a:t>Returns</a:t>
            </a:r>
          </a:p>
          <a:p>
            <a:pPr lvl="1"/>
            <a:r>
              <a:rPr lang="en-US"/>
              <a:t>Allowances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 descr="gibson-graphic (2)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algn="r"/>
            <a:r>
              <a:rPr lang="en-US" b="1">
                <a:latin typeface="Arial" charset="0"/>
              </a:rPr>
              <a:t>Cost of Goods Sold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93725" y="1598613"/>
            <a:ext cx="7940675" cy="1144587"/>
          </a:xfrm>
          <a:noFill/>
          <a:ln/>
        </p:spPr>
        <p:txBody>
          <a:bodyPr/>
          <a:lstStyle/>
          <a:p>
            <a:r>
              <a:rPr lang="en-US"/>
              <a:t>The cost of goods that were sold to produce revenue</a:t>
            </a:r>
          </a:p>
        </p:txBody>
      </p:sp>
      <p:sp>
        <p:nvSpPr>
          <p:cNvPr id="1029" name="Text Box 5"/>
          <p:cNvSpPr txBox="1">
            <a:spLocks noChangeArrowheads="1"/>
          </p:cNvSpPr>
          <p:nvPr/>
        </p:nvSpPr>
        <p:spPr bwMode="auto">
          <a:xfrm>
            <a:off x="533400" y="3048000"/>
            <a:ext cx="4038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latin typeface="Times New Roman" pitchFamily="18" charset="0"/>
            </a:endParaRPr>
          </a:p>
        </p:txBody>
      </p:sp>
      <p:sp>
        <p:nvSpPr>
          <p:cNvPr id="1030" name="Text Box 6"/>
          <p:cNvSpPr txBox="1">
            <a:spLocks noChangeArrowheads="1"/>
          </p:cNvSpPr>
          <p:nvPr/>
        </p:nvSpPr>
        <p:spPr bwMode="auto">
          <a:xfrm>
            <a:off x="4648200" y="2971800"/>
            <a:ext cx="4038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latin typeface="Times New Roman" pitchFamily="18" charset="0"/>
            </a:endParaRPr>
          </a:p>
        </p:txBody>
      </p:sp>
      <p:sp>
        <p:nvSpPr>
          <p:cNvPr id="1031" name="Text Box 7"/>
          <p:cNvSpPr txBox="1">
            <a:spLocks noChangeArrowheads="1"/>
          </p:cNvSpPr>
          <p:nvPr/>
        </p:nvSpPr>
        <p:spPr bwMode="auto">
          <a:xfrm>
            <a:off x="1050925" y="1590675"/>
            <a:ext cx="1841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>
              <a:latin typeface="Times New Roman" pitchFamily="18" charset="0"/>
            </a:endParaRPr>
          </a:p>
        </p:txBody>
      </p:sp>
      <p:sp>
        <p:nvSpPr>
          <p:cNvPr id="1032" name="Text Box 8"/>
          <p:cNvSpPr txBox="1">
            <a:spLocks noChangeArrowheads="1"/>
          </p:cNvSpPr>
          <p:nvPr/>
        </p:nvSpPr>
        <p:spPr bwMode="auto">
          <a:xfrm>
            <a:off x="762000" y="2590800"/>
            <a:ext cx="3581400" cy="2647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tabLst>
                <a:tab pos="452438" algn="l"/>
              </a:tabLst>
            </a:pPr>
            <a:r>
              <a:rPr lang="en-US" sz="2400" b="1" i="1" u="sng">
                <a:solidFill>
                  <a:srgbClr val="660066"/>
                </a:solidFill>
              </a:rPr>
              <a:t>Retailer</a:t>
            </a:r>
          </a:p>
          <a:p>
            <a:pPr>
              <a:spcBef>
                <a:spcPct val="50000"/>
              </a:spcBef>
              <a:tabLst>
                <a:tab pos="452438" algn="l"/>
              </a:tabLst>
            </a:pPr>
            <a:r>
              <a:rPr lang="en-US" sz="2400">
                <a:solidFill>
                  <a:srgbClr val="336699"/>
                </a:solidFill>
              </a:rPr>
              <a:t>	Beginning Inventory</a:t>
            </a:r>
          </a:p>
          <a:p>
            <a:pPr>
              <a:spcBef>
                <a:spcPct val="50000"/>
              </a:spcBef>
              <a:tabLst>
                <a:tab pos="452438" algn="l"/>
              </a:tabLst>
            </a:pPr>
            <a:r>
              <a:rPr lang="en-US" sz="2400">
                <a:solidFill>
                  <a:srgbClr val="336699"/>
                </a:solidFill>
              </a:rPr>
              <a:t>+	Purchases</a:t>
            </a:r>
          </a:p>
          <a:p>
            <a:pPr>
              <a:spcBef>
                <a:spcPct val="50000"/>
              </a:spcBef>
              <a:tabLst>
                <a:tab pos="452438" algn="l"/>
              </a:tabLst>
            </a:pPr>
            <a:r>
              <a:rPr lang="en-US" sz="2400">
                <a:solidFill>
                  <a:srgbClr val="336699"/>
                </a:solidFill>
                <a:cs typeface="Arial" charset="0"/>
              </a:rPr>
              <a:t>–	</a:t>
            </a:r>
            <a:r>
              <a:rPr lang="en-US" sz="2400" u="sng">
                <a:solidFill>
                  <a:srgbClr val="336699"/>
                </a:solidFill>
              </a:rPr>
              <a:t>Ending Inventory</a:t>
            </a:r>
          </a:p>
          <a:p>
            <a:pPr>
              <a:spcBef>
                <a:spcPct val="50000"/>
              </a:spcBef>
              <a:tabLst>
                <a:tab pos="452438" algn="l"/>
              </a:tabLst>
            </a:pPr>
            <a:r>
              <a:rPr lang="en-US" sz="2400">
                <a:solidFill>
                  <a:srgbClr val="336699"/>
                </a:solidFill>
              </a:rPr>
              <a:t>=	Cost of Goods Sold</a:t>
            </a:r>
          </a:p>
        </p:txBody>
      </p:sp>
      <p:sp>
        <p:nvSpPr>
          <p:cNvPr id="1033" name="Text Box 9"/>
          <p:cNvSpPr txBox="1">
            <a:spLocks noChangeArrowheads="1"/>
          </p:cNvSpPr>
          <p:nvPr/>
        </p:nvSpPr>
        <p:spPr bwMode="auto">
          <a:xfrm>
            <a:off x="4724400" y="2590800"/>
            <a:ext cx="3581400" cy="301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52438" indent="-452438" algn="ctr">
              <a:spcBef>
                <a:spcPct val="50000"/>
              </a:spcBef>
              <a:tabLst>
                <a:tab pos="452438" algn="l"/>
              </a:tabLst>
            </a:pPr>
            <a:r>
              <a:rPr lang="en-US" sz="2400" b="1" i="1" u="sng">
                <a:solidFill>
                  <a:srgbClr val="660066"/>
                </a:solidFill>
              </a:rPr>
              <a:t>Manufacturer</a:t>
            </a:r>
          </a:p>
          <a:p>
            <a:pPr marL="452438" indent="-452438">
              <a:spcBef>
                <a:spcPct val="50000"/>
              </a:spcBef>
              <a:tabLst>
                <a:tab pos="452438" algn="l"/>
              </a:tabLst>
            </a:pPr>
            <a:r>
              <a:rPr lang="en-US" sz="2400">
                <a:solidFill>
                  <a:srgbClr val="336699"/>
                </a:solidFill>
              </a:rPr>
              <a:t>	Beginning Inventory</a:t>
            </a:r>
          </a:p>
          <a:p>
            <a:pPr marL="452438" indent="-452438">
              <a:spcBef>
                <a:spcPct val="50000"/>
              </a:spcBef>
              <a:tabLst>
                <a:tab pos="452438" algn="l"/>
              </a:tabLst>
            </a:pPr>
            <a:r>
              <a:rPr lang="en-US" sz="2400">
                <a:solidFill>
                  <a:srgbClr val="336699"/>
                </a:solidFill>
              </a:rPr>
              <a:t>+	Cost of Goods Manufactured</a:t>
            </a:r>
          </a:p>
          <a:p>
            <a:pPr marL="452438" indent="-452438">
              <a:spcBef>
                <a:spcPct val="50000"/>
              </a:spcBef>
              <a:tabLst>
                <a:tab pos="452438" algn="l"/>
              </a:tabLst>
            </a:pPr>
            <a:r>
              <a:rPr lang="en-US" sz="2400">
                <a:solidFill>
                  <a:srgbClr val="336699"/>
                </a:solidFill>
                <a:cs typeface="Arial" charset="0"/>
              </a:rPr>
              <a:t>–	</a:t>
            </a:r>
            <a:r>
              <a:rPr lang="en-US" sz="2400" u="sng">
                <a:solidFill>
                  <a:srgbClr val="336699"/>
                </a:solidFill>
              </a:rPr>
              <a:t>Ending Inventory</a:t>
            </a:r>
          </a:p>
          <a:p>
            <a:pPr marL="452438" indent="-452438">
              <a:spcBef>
                <a:spcPct val="50000"/>
              </a:spcBef>
              <a:tabLst>
                <a:tab pos="452438" algn="l"/>
              </a:tabLst>
            </a:pPr>
            <a:r>
              <a:rPr lang="en-US" sz="2400">
                <a:solidFill>
                  <a:srgbClr val="336699"/>
                </a:solidFill>
              </a:rPr>
              <a:t>=	Cost of Goods Sold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 descr="gibson-graphic (2)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algn="r"/>
            <a:r>
              <a:rPr lang="en-US" b="1">
                <a:latin typeface="Arial" charset="0"/>
              </a:rPr>
              <a:t>Other Operating Revenue</a:t>
            </a:r>
          </a:p>
        </p:txBody>
      </p:sp>
      <p:sp>
        <p:nvSpPr>
          <p:cNvPr id="1034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93725" y="1598613"/>
            <a:ext cx="7940675" cy="4114800"/>
          </a:xfrm>
          <a:noFill/>
          <a:ln/>
        </p:spPr>
        <p:txBody>
          <a:bodyPr/>
          <a:lstStyle/>
          <a:p>
            <a:r>
              <a:rPr lang="en-US" dirty="0"/>
              <a:t>Reflects the nature of the business</a:t>
            </a:r>
          </a:p>
          <a:p>
            <a:r>
              <a:rPr lang="en-US" dirty="0"/>
              <a:t>Examples</a:t>
            </a:r>
          </a:p>
          <a:p>
            <a:pPr lvl="1"/>
            <a:r>
              <a:rPr lang="en-US" dirty="0"/>
              <a:t>Lease revenue</a:t>
            </a:r>
          </a:p>
          <a:p>
            <a:pPr lvl="1"/>
            <a:r>
              <a:rPr lang="en-US" dirty="0" smtClean="0"/>
              <a:t>Finance </a:t>
            </a:r>
            <a:r>
              <a:rPr lang="en-US" dirty="0"/>
              <a:t>charges</a:t>
            </a:r>
          </a:p>
          <a:p>
            <a:pPr lvl="1"/>
            <a:r>
              <a:rPr lang="en-US" dirty="0"/>
              <a:t>Commission revenue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70" name="Rectangle 2" descr="gibson-graphic (2)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>
                <a:latin typeface="Arial" charset="0"/>
              </a:rPr>
              <a:t>Operating Expenses</a:t>
            </a:r>
          </a:p>
        </p:txBody>
      </p:sp>
      <p:sp>
        <p:nvSpPr>
          <p:cNvPr id="160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524000"/>
            <a:ext cx="7772400" cy="46482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/>
              <a:t>Selling expenses</a:t>
            </a:r>
          </a:p>
          <a:p>
            <a:pPr lvl="1">
              <a:lnSpc>
                <a:spcPct val="80000"/>
              </a:lnSpc>
            </a:pPr>
            <a:r>
              <a:rPr lang="en-US"/>
              <a:t>Result from the company’s effort to create sales</a:t>
            </a:r>
          </a:p>
          <a:p>
            <a:pPr lvl="1">
              <a:lnSpc>
                <a:spcPct val="80000"/>
              </a:lnSpc>
            </a:pPr>
            <a:r>
              <a:rPr lang="en-US"/>
              <a:t>Examples</a:t>
            </a:r>
          </a:p>
          <a:p>
            <a:pPr lvl="2">
              <a:lnSpc>
                <a:spcPct val="80000"/>
              </a:lnSpc>
            </a:pPr>
            <a:r>
              <a:rPr lang="en-US"/>
              <a:t>Advertising</a:t>
            </a:r>
          </a:p>
          <a:p>
            <a:pPr lvl="2">
              <a:lnSpc>
                <a:spcPct val="80000"/>
              </a:lnSpc>
            </a:pPr>
            <a:r>
              <a:rPr lang="en-US"/>
              <a:t>Sales commissions</a:t>
            </a:r>
          </a:p>
          <a:p>
            <a:pPr lvl="2">
              <a:lnSpc>
                <a:spcPct val="80000"/>
              </a:lnSpc>
            </a:pPr>
            <a:r>
              <a:rPr lang="en-US"/>
              <a:t>Sales supplies used</a:t>
            </a:r>
          </a:p>
          <a:p>
            <a:pPr>
              <a:lnSpc>
                <a:spcPct val="80000"/>
              </a:lnSpc>
            </a:pPr>
            <a:r>
              <a:rPr lang="en-US"/>
              <a:t>Administrative expenses</a:t>
            </a:r>
          </a:p>
          <a:p>
            <a:pPr lvl="1">
              <a:lnSpc>
                <a:spcPct val="80000"/>
              </a:lnSpc>
            </a:pPr>
            <a:r>
              <a:rPr lang="en-US"/>
              <a:t>Relate to the general administration of the company’s operation</a:t>
            </a:r>
          </a:p>
          <a:p>
            <a:pPr lvl="1">
              <a:lnSpc>
                <a:spcPct val="80000"/>
              </a:lnSpc>
            </a:pPr>
            <a:r>
              <a:rPr lang="en-US"/>
              <a:t>Examples</a:t>
            </a:r>
          </a:p>
          <a:p>
            <a:pPr lvl="2">
              <a:lnSpc>
                <a:spcPct val="80000"/>
              </a:lnSpc>
            </a:pPr>
            <a:r>
              <a:rPr lang="en-US"/>
              <a:t>Salaries</a:t>
            </a:r>
          </a:p>
          <a:p>
            <a:pPr lvl="2">
              <a:lnSpc>
                <a:spcPct val="80000"/>
              </a:lnSpc>
            </a:pPr>
            <a:r>
              <a:rPr lang="en-US"/>
              <a:t>Insurance</a:t>
            </a:r>
          </a:p>
          <a:p>
            <a:pPr lvl="2">
              <a:lnSpc>
                <a:spcPct val="80000"/>
              </a:lnSpc>
            </a:pPr>
            <a:r>
              <a:rPr lang="en-US"/>
              <a:t>Bad debt expense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 descr="gibson-graphic (2)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>
                <a:latin typeface="Arial" charset="0"/>
              </a:rPr>
              <a:t>Other Income or Expense</a:t>
            </a:r>
          </a:p>
        </p:txBody>
      </p:sp>
      <p:sp>
        <p:nvSpPr>
          <p:cNvPr id="1116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93725" y="1598613"/>
            <a:ext cx="7940675" cy="4114800"/>
          </a:xfrm>
          <a:noFill/>
          <a:ln/>
        </p:spPr>
        <p:txBody>
          <a:bodyPr/>
          <a:lstStyle/>
          <a:p>
            <a:r>
              <a:rPr lang="en-US"/>
              <a:t>Secondary activities not directly related to operations</a:t>
            </a:r>
          </a:p>
          <a:p>
            <a:pPr lvl="1"/>
            <a:r>
              <a:rPr lang="en-US"/>
              <a:t>Dividend income</a:t>
            </a:r>
          </a:p>
          <a:p>
            <a:pPr lvl="1"/>
            <a:r>
              <a:rPr lang="en-US"/>
              <a:t>Interest income</a:t>
            </a:r>
          </a:p>
          <a:p>
            <a:pPr lvl="1"/>
            <a:r>
              <a:rPr lang="en-US"/>
              <a:t>Gains (losses) from sale of assets</a:t>
            </a:r>
          </a:p>
          <a:p>
            <a:pPr lvl="1"/>
            <a:r>
              <a:rPr lang="en-US"/>
              <a:t>Interest expense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Gibson 10e POT from ch2 slides">
  <a:themeElements>
    <a:clrScheme name="Gibson 10e POT from ch2 slides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Gibson 10e POT from ch2 slides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Gibson 10e POT from ch2 slides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ibson 10e POT from ch2 slides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ibson 10e POT from ch2 slides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ibson 10e POT from ch2 slides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ibson 10e POT from ch2 slides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ibson 10e POT from ch2 slides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ibson 10e POT from ch2 slides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C:\Documents and Settings\Anne Oppegard.CD13225-B\Application Data\Microsoft\Templates\Gibson 10e POT from ch2 slides.pot</Template>
  <TotalTime>10308</TotalTime>
  <Words>594</Words>
  <Application>Microsoft Office PowerPoint</Application>
  <PresentationFormat>On-screen Show (4:3)</PresentationFormat>
  <Paragraphs>162</Paragraphs>
  <Slides>22</Slides>
  <Notes>22</Notes>
  <HiddenSlides>0</HiddenSlides>
  <MMClips>0</MMClips>
  <ScaleCrop>false</ScaleCrop>
  <HeadingPairs>
    <vt:vector size="8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6" baseType="lpstr">
      <vt:lpstr>Arial</vt:lpstr>
      <vt:lpstr>Times New Roman</vt:lpstr>
      <vt:lpstr>Gibson 10e POT from ch2 slides</vt:lpstr>
      <vt:lpstr>Worksheet</vt:lpstr>
      <vt:lpstr>PowerPoint Presentation</vt:lpstr>
      <vt:lpstr>The Income Statement</vt:lpstr>
      <vt:lpstr> Multiple-Step  Single Step</vt:lpstr>
      <vt:lpstr>Basic Elements of the Income Statement</vt:lpstr>
      <vt:lpstr>Net Sales</vt:lpstr>
      <vt:lpstr>Cost of Goods Sold</vt:lpstr>
      <vt:lpstr>Other Operating Revenue</vt:lpstr>
      <vt:lpstr>Operating Expenses</vt:lpstr>
      <vt:lpstr>Other Income or Expense</vt:lpstr>
      <vt:lpstr>Special Income Statement Items</vt:lpstr>
      <vt:lpstr>Special Income Statement Items (cont’d)</vt:lpstr>
      <vt:lpstr>Special Income Statement Items (cont’d)</vt:lpstr>
      <vt:lpstr>Reconciliation of Retained Earnings</vt:lpstr>
      <vt:lpstr>Retained Earnings</vt:lpstr>
      <vt:lpstr>Stock Dividends</vt:lpstr>
      <vt:lpstr>Stock Dividend Example</vt:lpstr>
      <vt:lpstr>Stock Splits</vt:lpstr>
      <vt:lpstr>Comprehensive Income</vt:lpstr>
      <vt:lpstr>Comprehensive Income (cont’d)</vt:lpstr>
      <vt:lpstr>Comprehensive Income (cont’d)</vt:lpstr>
      <vt:lpstr>Comprehensive Income –  Separate Statement</vt:lpstr>
      <vt:lpstr>Comprehensive Income – Combined with Income Statement</vt:lpstr>
    </vt:vector>
  </TitlesOfParts>
  <Company>Lifetouch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3</dc:title>
  <dc:creator>Anne Oppegard</dc:creator>
  <cp:lastModifiedBy>Admin</cp:lastModifiedBy>
  <cp:revision>47</cp:revision>
  <dcterms:created xsi:type="dcterms:W3CDTF">2005-11-16T22:01:55Z</dcterms:created>
  <dcterms:modified xsi:type="dcterms:W3CDTF">2022-04-03T14:36:18Z</dcterms:modified>
</cp:coreProperties>
</file>