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83"/>
  </p:notesMasterIdLst>
  <p:sldIdLst>
    <p:sldId id="348" r:id="rId2"/>
    <p:sldId id="257" r:id="rId3"/>
    <p:sldId id="349" r:id="rId4"/>
    <p:sldId id="258" r:id="rId5"/>
    <p:sldId id="259" r:id="rId6"/>
    <p:sldId id="263" r:id="rId7"/>
    <p:sldId id="260" r:id="rId8"/>
    <p:sldId id="264" r:id="rId9"/>
    <p:sldId id="261" r:id="rId10"/>
    <p:sldId id="352" r:id="rId11"/>
    <p:sldId id="369" r:id="rId12"/>
    <p:sldId id="354" r:id="rId13"/>
    <p:sldId id="356" r:id="rId14"/>
    <p:sldId id="351" r:id="rId15"/>
    <p:sldId id="265" r:id="rId16"/>
    <p:sldId id="268" r:id="rId17"/>
    <p:sldId id="350" r:id="rId18"/>
    <p:sldId id="266" r:id="rId19"/>
    <p:sldId id="358" r:id="rId20"/>
    <p:sldId id="359" r:id="rId21"/>
    <p:sldId id="360" r:id="rId22"/>
    <p:sldId id="346" r:id="rId23"/>
    <p:sldId id="361" r:id="rId24"/>
    <p:sldId id="370" r:id="rId25"/>
    <p:sldId id="371" r:id="rId26"/>
    <p:sldId id="375" r:id="rId27"/>
    <p:sldId id="376" r:id="rId28"/>
    <p:sldId id="372" r:id="rId29"/>
    <p:sldId id="267" r:id="rId30"/>
    <p:sldId id="269" r:id="rId31"/>
    <p:sldId id="362" r:id="rId32"/>
    <p:sldId id="363" r:id="rId33"/>
    <p:sldId id="364" r:id="rId34"/>
    <p:sldId id="365" r:id="rId35"/>
    <p:sldId id="366" r:id="rId36"/>
    <p:sldId id="367" r:id="rId37"/>
    <p:sldId id="368" r:id="rId38"/>
    <p:sldId id="272" r:id="rId39"/>
    <p:sldId id="273" r:id="rId40"/>
    <p:sldId id="277" r:id="rId41"/>
    <p:sldId id="275" r:id="rId42"/>
    <p:sldId id="386" r:id="rId43"/>
    <p:sldId id="387" r:id="rId44"/>
    <p:sldId id="287" r:id="rId45"/>
    <p:sldId id="396" r:id="rId46"/>
    <p:sldId id="347" r:id="rId47"/>
    <p:sldId id="289" r:id="rId48"/>
    <p:sldId id="290" r:id="rId49"/>
    <p:sldId id="291" r:id="rId50"/>
    <p:sldId id="293" r:id="rId51"/>
    <p:sldId id="385" r:id="rId52"/>
    <p:sldId id="384" r:id="rId53"/>
    <p:sldId id="389" r:id="rId54"/>
    <p:sldId id="391" r:id="rId55"/>
    <p:sldId id="390" r:id="rId56"/>
    <p:sldId id="395" r:id="rId57"/>
    <p:sldId id="393" r:id="rId58"/>
    <p:sldId id="301" r:id="rId59"/>
    <p:sldId id="302" r:id="rId60"/>
    <p:sldId id="303" r:id="rId61"/>
    <p:sldId id="304" r:id="rId62"/>
    <p:sldId id="405" r:id="rId63"/>
    <p:sldId id="404" r:id="rId64"/>
    <p:sldId id="406" r:id="rId65"/>
    <p:sldId id="407" r:id="rId66"/>
    <p:sldId id="408" r:id="rId67"/>
    <p:sldId id="409" r:id="rId68"/>
    <p:sldId id="410" r:id="rId69"/>
    <p:sldId id="411" r:id="rId70"/>
    <p:sldId id="402" r:id="rId71"/>
    <p:sldId id="403" r:id="rId72"/>
    <p:sldId id="329" r:id="rId73"/>
    <p:sldId id="331" r:id="rId74"/>
    <p:sldId id="333" r:id="rId75"/>
    <p:sldId id="332" r:id="rId76"/>
    <p:sldId id="336" r:id="rId77"/>
    <p:sldId id="337" r:id="rId78"/>
    <p:sldId id="339" r:id="rId79"/>
    <p:sldId id="340" r:id="rId80"/>
    <p:sldId id="343" r:id="rId81"/>
    <p:sldId id="412" r:id="rId82"/>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50" autoAdjust="0"/>
  </p:normalViewPr>
  <p:slideViewPr>
    <p:cSldViewPr>
      <p:cViewPr varScale="1">
        <p:scale>
          <a:sx n="70" d="100"/>
          <a:sy n="70" d="100"/>
        </p:scale>
        <p:origin x="157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445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04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44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5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445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fld id="{05176552-BAF4-43E0-A6F7-0C050E7B105D}" type="slidenum">
              <a:rPr lang="ar-SA"/>
              <a:pPr/>
              <a:t>‹#›</a:t>
            </a:fld>
            <a:endParaRPr lang="en-US"/>
          </a:p>
        </p:txBody>
      </p:sp>
    </p:spTree>
    <p:extLst>
      <p:ext uri="{BB962C8B-B14F-4D97-AF65-F5344CB8AC3E}">
        <p14:creationId xmlns:p14="http://schemas.microsoft.com/office/powerpoint/2010/main" val="4118261679"/>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05176552-BAF4-43E0-A6F7-0C050E7B105D}" type="slidenum">
              <a:rPr lang="ar-SA"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05176552-BAF4-43E0-A6F7-0C050E7B105D}" type="slidenum">
              <a:rPr lang="ar-SA"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baseline="0" dirty="0" smtClean="0">
                <a:solidFill>
                  <a:schemeClr val="tx1"/>
                </a:solidFill>
                <a:latin typeface="Arial" charset="0"/>
                <a:ea typeface="+mn-ea"/>
                <a:cs typeface="Arial" charset="0"/>
              </a:rPr>
              <a:t>Because pressure is a force per unit area</a:t>
            </a:r>
          </a:p>
          <a:p>
            <a:pPr algn="l" rtl="0"/>
            <a:r>
              <a:rPr lang="en-US" sz="1200" kern="1200" baseline="0" dirty="0" smtClean="0">
                <a:solidFill>
                  <a:schemeClr val="tx1"/>
                </a:solidFill>
                <a:latin typeface="Arial" charset="0"/>
                <a:ea typeface="+mn-ea"/>
                <a:cs typeface="Arial" charset="0"/>
              </a:rPr>
              <a:t>At equilibrium, this must equal the change in surface free energy</a:t>
            </a:r>
          </a:p>
          <a:p>
            <a:pPr algn="l" rtl="0"/>
            <a:r>
              <a:rPr lang="en-US" sz="1200" kern="1200" baseline="0" dirty="0" smtClean="0">
                <a:solidFill>
                  <a:schemeClr val="tx1"/>
                </a:solidFill>
                <a:latin typeface="Arial" charset="0"/>
                <a:ea typeface="+mn-ea"/>
                <a:cs typeface="Arial" charset="0"/>
              </a:rPr>
              <a:t>Young </a:t>
            </a:r>
            <a:r>
              <a:rPr lang="en-US" sz="1200" kern="1200" baseline="0" dirty="0" err="1" smtClean="0">
                <a:solidFill>
                  <a:schemeClr val="tx1"/>
                </a:solidFill>
                <a:latin typeface="Arial" charset="0"/>
                <a:ea typeface="+mn-ea"/>
                <a:cs typeface="Arial" charset="0"/>
              </a:rPr>
              <a:t>laplace</a:t>
            </a:r>
            <a:r>
              <a:rPr lang="en-US" sz="1200" kern="1200" baseline="0" dirty="0" smtClean="0">
                <a:solidFill>
                  <a:schemeClr val="tx1"/>
                </a:solidFill>
                <a:latin typeface="Arial" charset="0"/>
                <a:ea typeface="+mn-ea"/>
                <a:cs typeface="Arial" charset="0"/>
              </a:rPr>
              <a:t> equation</a:t>
            </a:r>
            <a:endParaRPr lang="en-US" dirty="0"/>
          </a:p>
        </p:txBody>
      </p:sp>
      <p:sp>
        <p:nvSpPr>
          <p:cNvPr id="4" name="Slide Number Placeholder 3"/>
          <p:cNvSpPr>
            <a:spLocks noGrp="1"/>
          </p:cNvSpPr>
          <p:nvPr>
            <p:ph type="sldNum" sz="quarter" idx="10"/>
          </p:nvPr>
        </p:nvSpPr>
        <p:spPr/>
        <p:txBody>
          <a:bodyPr/>
          <a:lstStyle/>
          <a:p>
            <a:fld id="{05176552-BAF4-43E0-A6F7-0C050E7B105D}" type="slidenum">
              <a:rPr lang="ar-SA" smtClean="0"/>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Meniscus</a:t>
            </a:r>
            <a:endParaRPr lang="en-US" dirty="0"/>
          </a:p>
        </p:txBody>
      </p:sp>
      <p:sp>
        <p:nvSpPr>
          <p:cNvPr id="4" name="Slide Number Placeholder 3"/>
          <p:cNvSpPr>
            <a:spLocks noGrp="1"/>
          </p:cNvSpPr>
          <p:nvPr>
            <p:ph type="sldNum" sz="quarter" idx="10"/>
          </p:nvPr>
        </p:nvSpPr>
        <p:spPr/>
        <p:txBody>
          <a:bodyPr/>
          <a:lstStyle/>
          <a:p>
            <a:fld id="{05176552-BAF4-43E0-A6F7-0C050E7B105D}" type="slidenum">
              <a:rPr lang="ar-SA"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baseline="0" dirty="0" smtClean="0"/>
          </a:p>
        </p:txBody>
      </p:sp>
      <p:sp>
        <p:nvSpPr>
          <p:cNvPr id="4" name="Slide Number Placeholder 3"/>
          <p:cNvSpPr>
            <a:spLocks noGrp="1"/>
          </p:cNvSpPr>
          <p:nvPr>
            <p:ph type="sldNum" sz="quarter" idx="10"/>
          </p:nvPr>
        </p:nvSpPr>
        <p:spPr/>
        <p:txBody>
          <a:bodyPr/>
          <a:lstStyle/>
          <a:p>
            <a:fld id="{05176552-BAF4-43E0-A6F7-0C050E7B105D}" type="slidenum">
              <a:rPr lang="ar-SA" smtClean="0"/>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05176552-BAF4-43E0-A6F7-0C050E7B105D}" type="slidenum">
              <a:rPr lang="ar-SA" smtClean="0"/>
              <a:pPr/>
              <a:t>44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05176552-BAF4-43E0-A6F7-0C050E7B105D}" type="slidenum">
              <a:rPr lang="ar-SA" smtClean="0"/>
              <a:pPr/>
              <a:t>50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05176552-BAF4-43E0-A6F7-0C050E7B105D}" type="slidenum">
              <a:rPr lang="ar-SA" smtClean="0"/>
              <a:pPr/>
              <a:t>58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05176552-BAF4-43E0-A6F7-0C050E7B105D}" type="slidenum">
              <a:rPr lang="ar-SA" smtClean="0"/>
              <a:pPr/>
              <a:t>63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05176552-BAF4-43E0-A6F7-0C050E7B105D}" type="slidenum">
              <a:rPr lang="ar-SA"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05176552-BAF4-43E0-A6F7-0C050E7B105D}" type="slidenum">
              <a:rPr lang="ar-SA"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05176552-BAF4-43E0-A6F7-0C050E7B105D}" type="slidenum">
              <a:rPr lang="ar-SA"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Recall that the downward force is equal to the mass multiplied by the acceleration due to gravity.</a:t>
            </a:r>
            <a:endParaRPr lang="en-US" dirty="0"/>
          </a:p>
        </p:txBody>
      </p:sp>
      <p:sp>
        <p:nvSpPr>
          <p:cNvPr id="4" name="Slide Number Placeholder 3"/>
          <p:cNvSpPr>
            <a:spLocks noGrp="1"/>
          </p:cNvSpPr>
          <p:nvPr>
            <p:ph type="sldNum" sz="quarter" idx="10"/>
          </p:nvPr>
        </p:nvSpPr>
        <p:spPr/>
        <p:txBody>
          <a:bodyPr/>
          <a:lstStyle/>
          <a:p>
            <a:fld id="{05176552-BAF4-43E0-A6F7-0C050E7B105D}" type="slidenum">
              <a:rPr lang="ar-SA" smtClean="0"/>
              <a:pPr/>
              <a:t>13</a:t>
            </a:fld>
            <a:endParaRPr lang="en-US"/>
          </a:p>
        </p:txBody>
      </p:sp>
    </p:spTree>
    <p:extLst>
      <p:ext uri="{BB962C8B-B14F-4D97-AF65-F5344CB8AC3E}">
        <p14:creationId xmlns:p14="http://schemas.microsoft.com/office/powerpoint/2010/main" val="3674143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because cohesive forces decrease</a:t>
            </a:r>
            <a:endParaRPr lang="en-US" dirty="0"/>
          </a:p>
        </p:txBody>
      </p:sp>
      <p:sp>
        <p:nvSpPr>
          <p:cNvPr id="4" name="Slide Number Placeholder 3"/>
          <p:cNvSpPr>
            <a:spLocks noGrp="1"/>
          </p:cNvSpPr>
          <p:nvPr>
            <p:ph type="sldNum" sz="quarter" idx="10"/>
          </p:nvPr>
        </p:nvSpPr>
        <p:spPr/>
        <p:txBody>
          <a:bodyPr/>
          <a:lstStyle/>
          <a:p>
            <a:fld id="{05176552-BAF4-43E0-A6F7-0C050E7B105D}" type="slidenum">
              <a:rPr lang="ar-SA"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176552-BAF4-43E0-A6F7-0C050E7B105D}" type="slidenum">
              <a:rPr lang="ar-SA"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To move a molecule from the inner layers to the surface, work needs to be done against the force of</a:t>
            </a:r>
          </a:p>
          <a:p>
            <a:r>
              <a:rPr lang="en-US" sz="1200" kern="1200" baseline="0" dirty="0" smtClean="0">
                <a:solidFill>
                  <a:schemeClr val="tx1"/>
                </a:solidFill>
                <a:latin typeface="Arial" charset="0"/>
                <a:ea typeface="+mn-ea"/>
                <a:cs typeface="Arial" charset="0"/>
              </a:rPr>
              <a:t>surface tension</a:t>
            </a:r>
            <a:endParaRPr lang="en-US" dirty="0"/>
          </a:p>
        </p:txBody>
      </p:sp>
      <p:sp>
        <p:nvSpPr>
          <p:cNvPr id="4" name="Slide Number Placeholder 3"/>
          <p:cNvSpPr>
            <a:spLocks noGrp="1"/>
          </p:cNvSpPr>
          <p:nvPr>
            <p:ph type="sldNum" sz="quarter" idx="10"/>
          </p:nvPr>
        </p:nvSpPr>
        <p:spPr/>
        <p:txBody>
          <a:bodyPr/>
          <a:lstStyle/>
          <a:p>
            <a:fld id="{05176552-BAF4-43E0-A6F7-0C050E7B105D}" type="slidenum">
              <a:rPr lang="ar-SA"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C490A-D100-4A2E-8BAB-F5B89F341D90}" type="slidenum">
              <a:rPr lang="ar-SA"/>
              <a:pPr/>
              <a:t>22</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pPr algn="l"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FF2C4-69CB-4ACA-A730-A973A130255E}" type="slidenum">
              <a:rPr lang="ar-SA"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14717-96E9-424D-B598-D8E32FC14CC9}" type="slidenum">
              <a:rPr lang="ar-SA"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56E05BF-3B8B-4DE2-AC20-0D13C466A046}" type="slidenum">
              <a:rPr lang="ar-SA"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67458-F223-477B-A303-33114BD03798}" type="slidenum">
              <a:rPr lang="ar-SA"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D152A-9F51-4C60-8541-2803F3243198}" type="slidenum">
              <a:rPr lang="ar-SA"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750A3-9228-440A-B654-DA76AD6207E9}" type="slidenum">
              <a:rPr lang="ar-SA"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75D557-73AF-49BE-B818-55CB9CFADC3E}" type="slidenum">
              <a:rPr lang="ar-SA"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BD81C-0C31-4525-9C37-07286D08E009}" type="slidenum">
              <a:rPr lang="ar-SA"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88FD29-E684-47DE-BA2A-7B9C8F3A8C95}" type="slidenum">
              <a:rPr lang="ar-SA"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47491-8BAC-4091-8FC3-C6E48364C20F}" type="slidenum">
              <a:rPr lang="ar-SA"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7BCB452-54DF-4EE1-A49F-446CA9B4D9F5}" type="slidenum">
              <a:rPr lang="ar-SA"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32F944D-413E-4407-9C3D-317A82774B76}" type="slidenum">
              <a:rPr lang="ar-SA"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file:///C:\Users\husni\Dropbox\2ndsemister2017\physical%20pharm\slider.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wmf"/><Relationship Id="rId5" Type="http://schemas.openxmlformats.org/officeDocument/2006/relationships/oleObject" Target="../embeddings/oleObject2.bin"/><Relationship Id="rId4" Type="http://schemas.openxmlformats.org/officeDocument/2006/relationships/image" Target="../media/image33.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1.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13.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0.wmf"/><Relationship Id="rId5" Type="http://schemas.openxmlformats.org/officeDocument/2006/relationships/oleObject" Target="../embeddings/oleObject5.bin"/><Relationship Id="rId4" Type="http://schemas.openxmlformats.org/officeDocument/2006/relationships/image" Target="../media/image42.png"/><Relationship Id="rId9"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image" Target="../media/image44.wmf"/></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emf"/></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HNnFqve-Wgk"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7"/>
          <p:cNvSpPr txBox="1">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rtl="0"/>
            <a:fld id="{1CA1347B-A99D-4899-B342-6BA38C24BE62}" type="slidenum">
              <a:rPr lang="ar-SA" sz="1200">
                <a:solidFill>
                  <a:srgbClr val="898989"/>
                </a:solidFill>
                <a:latin typeface="Times New Roman" pitchFamily="18" charset="0"/>
                <a:cs typeface="Times New Roman" pitchFamily="18" charset="0"/>
              </a:rPr>
              <a:pPr rtl="0"/>
              <a:t>1</a:t>
            </a:fld>
            <a:endParaRPr lang="en-US" sz="1200">
              <a:solidFill>
                <a:srgbClr val="898989"/>
              </a:solidFill>
              <a:latin typeface="Times New Roman" pitchFamily="18" charset="0"/>
              <a:cs typeface="Times New Roman" pitchFamily="18" charset="0"/>
            </a:endParaRPr>
          </a:p>
        </p:txBody>
      </p:sp>
      <p:sp>
        <p:nvSpPr>
          <p:cNvPr id="107524" name="Rectangle 4"/>
          <p:cNvSpPr>
            <a:spLocks noChangeArrowheads="1"/>
          </p:cNvSpPr>
          <p:nvPr/>
        </p:nvSpPr>
        <p:spPr bwMode="auto">
          <a:xfrm>
            <a:off x="762000" y="4114800"/>
            <a:ext cx="7772400" cy="1470025"/>
          </a:xfrm>
          <a:prstGeom prst="rect">
            <a:avLst/>
          </a:prstGeom>
          <a:noFill/>
          <a:ln w="9525">
            <a:noFill/>
            <a:miter lim="800000"/>
            <a:headEnd/>
            <a:tailEnd/>
          </a:ln>
          <a:effectLst/>
        </p:spPr>
        <p:txBody>
          <a:bodyPr anchor="ctr"/>
          <a:lstStyle/>
          <a:p>
            <a:pPr algn="ctr"/>
            <a:r>
              <a:rPr lang="en-US" sz="4400" b="1" dirty="0">
                <a:solidFill>
                  <a:schemeClr val="tx2"/>
                </a:solidFill>
              </a:rPr>
              <a:t>Interfacial </a:t>
            </a:r>
            <a:r>
              <a:rPr lang="en-US" sz="4400" b="1" dirty="0" smtClean="0">
                <a:solidFill>
                  <a:schemeClr val="tx2"/>
                </a:solidFill>
              </a:rPr>
              <a:t>Phenomena</a:t>
            </a:r>
          </a:p>
          <a:p>
            <a:pPr algn="ctr"/>
            <a:r>
              <a:rPr lang="en-US" sz="4400" b="1" dirty="0" smtClean="0">
                <a:solidFill>
                  <a:schemeClr val="tx2"/>
                </a:solidFill>
              </a:rPr>
              <a:t>Chapter 15</a:t>
            </a:r>
            <a:r>
              <a:rPr lang="en-US" sz="4400" dirty="0" smtClean="0">
                <a:solidFill>
                  <a:schemeClr val="tx2"/>
                </a:solidFill>
              </a:rPr>
              <a:t> </a:t>
            </a:r>
            <a:endParaRPr lang="en-US" sz="4400" dirty="0">
              <a:solidFill>
                <a:schemeClr val="tx2"/>
              </a:solidFill>
            </a:endParaRPr>
          </a:p>
        </p:txBody>
      </p:sp>
      <p:pic>
        <p:nvPicPr>
          <p:cNvPr id="107526" name="Picture 6" descr="Image result for surface tension examples"/>
          <p:cNvPicPr>
            <a:picLocks noChangeAspect="1" noChangeArrowheads="1"/>
          </p:cNvPicPr>
          <p:nvPr/>
        </p:nvPicPr>
        <p:blipFill>
          <a:blip r:embed="rId2" cstate="print"/>
          <a:srcRect/>
          <a:stretch>
            <a:fillRect/>
          </a:stretch>
        </p:blipFill>
        <p:spPr bwMode="auto">
          <a:xfrm>
            <a:off x="2438400" y="1219200"/>
            <a:ext cx="4114800" cy="2745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304800"/>
            <a:ext cx="8229600" cy="2035175"/>
          </a:xfrm>
        </p:spPr>
        <p:txBody>
          <a:bodyPr>
            <a:normAutofit lnSpcReduction="10000"/>
          </a:bodyPr>
          <a:lstStyle/>
          <a:p>
            <a:r>
              <a:rPr lang="en-US" dirty="0"/>
              <a:t>Surface tension as a force per unit length can also be illustrated by means of </a:t>
            </a:r>
            <a:r>
              <a:rPr lang="en-US" dirty="0">
                <a:solidFill>
                  <a:srgbClr val="FF0000"/>
                </a:solidFill>
              </a:rPr>
              <a:t>a three-sided </a:t>
            </a:r>
            <a:r>
              <a:rPr lang="en-US" dirty="0"/>
              <a:t>wire </a:t>
            </a:r>
            <a:r>
              <a:rPr lang="en-US" dirty="0" smtClean="0"/>
              <a:t>frame across </a:t>
            </a:r>
            <a:r>
              <a:rPr lang="en-US" dirty="0"/>
              <a:t>which a movable bar is placed</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65" y="2514600"/>
            <a:ext cx="2486025"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311552"/>
            <a:ext cx="7231969"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09800" y="1735670"/>
            <a:ext cx="59436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n-US" dirty="0"/>
              <a:t>https://www.youtube.com/watch?v=nKKS3qQGR8w</a:t>
            </a:r>
          </a:p>
        </p:txBody>
      </p:sp>
      <p:sp>
        <p:nvSpPr>
          <p:cNvPr id="6" name="TextBox 5"/>
          <p:cNvSpPr txBox="1"/>
          <p:nvPr/>
        </p:nvSpPr>
        <p:spPr>
          <a:xfrm>
            <a:off x="2384121" y="2514600"/>
            <a:ext cx="6248400" cy="3416320"/>
          </a:xfrm>
          <a:prstGeom prst="rect">
            <a:avLst/>
          </a:prstGeom>
          <a:noFill/>
        </p:spPr>
        <p:txBody>
          <a:bodyPr wrap="square" rtlCol="0">
            <a:spAutoFit/>
          </a:bodyPr>
          <a:lstStyle/>
          <a:p>
            <a:pPr marL="285750" indent="-285750" algn="l" rtl="0">
              <a:buFont typeface="Arial" panose="020B0604020202020204" pitchFamily="34" charset="0"/>
              <a:buChar char="•"/>
            </a:pPr>
            <a:r>
              <a:rPr lang="en-US" dirty="0" smtClean="0"/>
              <a:t>Wire frame is put in soap solution</a:t>
            </a:r>
          </a:p>
          <a:p>
            <a:pPr marL="285750" indent="-285750" algn="l" rtl="0">
              <a:buFont typeface="Arial" panose="020B0604020202020204" pitchFamily="34" charset="0"/>
              <a:buChar char="•"/>
            </a:pPr>
            <a:r>
              <a:rPr lang="en-US" dirty="0" smtClean="0"/>
              <a:t>A </a:t>
            </a:r>
            <a:r>
              <a:rPr lang="en-US" dirty="0"/>
              <a:t>soap film is formed over the area ABCD and can be</a:t>
            </a:r>
          </a:p>
          <a:p>
            <a:pPr marL="285750" indent="-285750" algn="l" rtl="0">
              <a:buFont typeface="Arial" panose="020B0604020202020204" pitchFamily="34" charset="0"/>
              <a:buChar char="•"/>
            </a:pPr>
            <a:r>
              <a:rPr lang="en-US" dirty="0"/>
              <a:t>stretched by applying a force </a:t>
            </a:r>
            <a:r>
              <a:rPr lang="en-US" i="1" dirty="0"/>
              <a:t>f </a:t>
            </a:r>
            <a:r>
              <a:rPr lang="en-US" dirty="0"/>
              <a:t>(such as a hanging mass) to the movable bar, length </a:t>
            </a:r>
            <a:r>
              <a:rPr lang="en-US" i="1" dirty="0"/>
              <a:t>L</a:t>
            </a:r>
            <a:r>
              <a:rPr lang="en-US" dirty="0"/>
              <a:t>, which </a:t>
            </a:r>
            <a:r>
              <a:rPr lang="en-US" dirty="0" smtClean="0"/>
              <a:t>acts against </a:t>
            </a:r>
            <a:r>
              <a:rPr lang="en-US" dirty="0"/>
              <a:t>the surface tension of the soap </a:t>
            </a:r>
            <a:r>
              <a:rPr lang="en-US" dirty="0" smtClean="0"/>
              <a:t>film</a:t>
            </a:r>
          </a:p>
          <a:p>
            <a:pPr marL="285750" indent="-285750" algn="l" rtl="0">
              <a:buFont typeface="Arial" panose="020B0604020202020204" pitchFamily="34" charset="0"/>
              <a:buChar char="•"/>
            </a:pPr>
            <a:r>
              <a:rPr lang="en-US" dirty="0"/>
              <a:t>When the mass is removed, the film will contract owing </a:t>
            </a:r>
            <a:r>
              <a:rPr lang="en-US" dirty="0" smtClean="0"/>
              <a:t>to its </a:t>
            </a:r>
            <a:r>
              <a:rPr lang="en-US" dirty="0"/>
              <a:t>surface tension</a:t>
            </a:r>
            <a:r>
              <a:rPr lang="en-US" dirty="0" smtClean="0"/>
              <a:t>.</a:t>
            </a:r>
          </a:p>
          <a:p>
            <a:pPr marL="285750" indent="-285750" algn="l" rtl="0">
              <a:buFont typeface="Arial" panose="020B0604020202020204" pitchFamily="34" charset="0"/>
              <a:buChar char="•"/>
            </a:pPr>
            <a:r>
              <a:rPr lang="en-US" dirty="0" smtClean="0"/>
              <a:t> </a:t>
            </a:r>
            <a:r>
              <a:rPr lang="en-US" dirty="0"/>
              <a:t>The surface tension, </a:t>
            </a:r>
            <a:r>
              <a:rPr lang="en-US" i="1" dirty="0"/>
              <a:t>γ</a:t>
            </a:r>
            <a:r>
              <a:rPr lang="en-US" dirty="0"/>
              <a:t>, of the solution forming the film is then a function of the force</a:t>
            </a:r>
          </a:p>
          <a:p>
            <a:pPr marL="285750" indent="-285750" algn="l" rtl="0">
              <a:buFont typeface="Arial" panose="020B0604020202020204" pitchFamily="34" charset="0"/>
              <a:buChar char="•"/>
            </a:pPr>
            <a:r>
              <a:rPr lang="en-US" dirty="0"/>
              <a:t>that must be applied to break the film over the length of the movable bar in contact with the film</a:t>
            </a:r>
            <a:r>
              <a:rPr lang="en-US" dirty="0" smtClean="0"/>
              <a:t>.</a:t>
            </a:r>
          </a:p>
          <a:p>
            <a:pPr marL="285750" indent="-285750" algn="l" rtl="0">
              <a:buFont typeface="Arial" panose="020B0604020202020204" pitchFamily="34" charset="0"/>
              <a:buChar char="•"/>
            </a:pPr>
            <a:endParaRPr lang="en-US" dirty="0"/>
          </a:p>
        </p:txBody>
      </p:sp>
    </p:spTree>
    <p:extLst>
      <p:ext uri="{BB962C8B-B14F-4D97-AF65-F5344CB8AC3E}">
        <p14:creationId xmlns:p14="http://schemas.microsoft.com/office/powerpoint/2010/main" val="553955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lider.wmv">
            <a:hlinkClick r:id="" action="ppaction://media"/>
          </p:cNvPr>
          <p:cNvPicPr>
            <a:picLocks noGrp="1" noRot="1" noChangeAspect="1"/>
          </p:cNvPicPr>
          <p:nvPr>
            <p:ph idx="1"/>
            <a:videoFile r:link="rId1"/>
          </p:nvPr>
        </p:nvPicPr>
        <p:blipFill>
          <a:blip r:embed="rId3" cstate="print"/>
          <a:stretch>
            <a:fillRect/>
          </a:stretch>
        </p:blipFill>
        <p:spPr>
          <a:xfrm>
            <a:off x="1524000" y="1801813"/>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304800"/>
            <a:ext cx="8229600" cy="2035175"/>
          </a:xfrm>
        </p:spPr>
        <p:txBody>
          <a:bodyPr>
            <a:normAutofit lnSpcReduction="10000"/>
          </a:bodyPr>
          <a:lstStyle/>
          <a:p>
            <a:r>
              <a:rPr lang="en-US" dirty="0" smtClean="0"/>
              <a:t>Surface tension as a force per unit length can also be illustrated by means of a three-sided wire frame across which a movable bar is placed</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65" y="2514600"/>
            <a:ext cx="2486025"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11552"/>
            <a:ext cx="7231969"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05089" y="2438400"/>
            <a:ext cx="6105395" cy="1200329"/>
          </a:xfrm>
          <a:prstGeom prst="rect">
            <a:avLst/>
          </a:prstGeom>
        </p:spPr>
        <p:txBody>
          <a:bodyPr wrap="square">
            <a:spAutoFit/>
          </a:bodyPr>
          <a:lstStyle/>
          <a:p>
            <a:pPr algn="l" rtl="0"/>
            <a:r>
              <a:rPr lang="en-US" dirty="0"/>
              <a:t>Because the soap film has two liquid–gas interfaces (one above and one below the plane of the paper</a:t>
            </a:r>
            <a:r>
              <a:rPr lang="en-US" dirty="0" smtClean="0"/>
              <a:t>), the </a:t>
            </a:r>
            <a:r>
              <a:rPr lang="en-US" dirty="0"/>
              <a:t>total length of contact is in fact </a:t>
            </a:r>
            <a:r>
              <a:rPr lang="en-US" dirty="0" smtClean="0"/>
              <a:t>is equal </a:t>
            </a:r>
            <a:r>
              <a:rPr lang="en-US" dirty="0"/>
              <a:t>to twice the length of the bar.</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3516491"/>
            <a:ext cx="3243618" cy="780871"/>
          </a:xfrm>
          <a:prstGeom prst="rect">
            <a:avLst/>
          </a:prstGeom>
          <a:ln/>
        </p:spPr>
        <p:style>
          <a:lnRef idx="2">
            <a:schemeClr val="accent4"/>
          </a:lnRef>
          <a:fillRef idx="1">
            <a:schemeClr val="lt1"/>
          </a:fillRef>
          <a:effectRef idx="0">
            <a:schemeClr val="accent4"/>
          </a:effectRef>
          <a:fontRef idx="minor">
            <a:schemeClr val="dk1"/>
          </a:fontRef>
        </p:style>
      </p:pic>
      <mc:AlternateContent xmlns:mc="http://schemas.openxmlformats.org/markup-compatibility/2006" xmlns:a14="http://schemas.microsoft.com/office/drawing/2010/main">
        <mc:Choice Requires="a14">
          <p:sp>
            <p:nvSpPr>
              <p:cNvPr id="7" name="Rectangle 6"/>
              <p:cNvSpPr/>
              <p:nvPr/>
            </p:nvSpPr>
            <p:spPr>
              <a:xfrm>
                <a:off x="2505088" y="4495800"/>
                <a:ext cx="5953111" cy="1200329"/>
              </a:xfrm>
              <a:prstGeom prst="rect">
                <a:avLst/>
              </a:prstGeom>
            </p:spPr>
            <p:txBody>
              <a:bodyPr wrap="square">
                <a:spAutoFit/>
              </a:bodyPr>
              <a:lstStyle/>
              <a:p>
                <a:pPr algn="l" rtl="0"/>
                <a:r>
                  <a:rPr lang="en-US" dirty="0"/>
                  <a:t>where f</a:t>
                </a:r>
                <a:r>
                  <a:rPr lang="en-US" baseline="-25000" dirty="0"/>
                  <a:t>b</a:t>
                </a:r>
                <a:r>
                  <a:rPr lang="en-US" dirty="0"/>
                  <a:t> is the force required to break the film and L is the length of the movable </a:t>
                </a:r>
                <a:r>
                  <a:rPr lang="en-US" dirty="0" smtClean="0"/>
                  <a:t>bar</a:t>
                </a:r>
              </a:p>
              <a:p>
                <a:pPr algn="l" rtl="0"/>
                <a14:m>
                  <m:oMath xmlns:m="http://schemas.openxmlformats.org/officeDocument/2006/math">
                    <m:r>
                      <a:rPr lang="en-US" i="1" smtClean="0">
                        <a:latin typeface="Cambria Math"/>
                        <a:ea typeface="Cambria Math"/>
                      </a:rPr>
                      <m:t>𝛾</m:t>
                    </m:r>
                  </m:oMath>
                </a14:m>
                <a:r>
                  <a:rPr lang="en-US" dirty="0" smtClean="0"/>
                  <a:t>: Surface Tension</a:t>
                </a:r>
                <a:endParaRPr lang="en-US" dirty="0"/>
              </a:p>
              <a:p>
                <a:pPr algn="l" rtl="0"/>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505088" y="4495800"/>
                <a:ext cx="5953111" cy="1200329"/>
              </a:xfrm>
              <a:prstGeom prst="rect">
                <a:avLst/>
              </a:prstGeom>
              <a:blipFill rotWithShape="1">
                <a:blip r:embed="rId5" cstate="print"/>
                <a:stretch>
                  <a:fillRect l="-922" t="-2551"/>
                </a:stretch>
              </a:blipFill>
            </p:spPr>
            <p:txBody>
              <a:bodyPr/>
              <a:lstStyle/>
              <a:p>
                <a:r>
                  <a:rPr lang="en-US">
                    <a:noFill/>
                  </a:rPr>
                  <a:t> </a:t>
                </a:r>
              </a:p>
            </p:txBody>
          </p:sp>
        </mc:Fallback>
      </mc:AlternateContent>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3778" y="5048105"/>
            <a:ext cx="1392027" cy="206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334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143000"/>
            <a:ext cx="7010400" cy="1569660"/>
          </a:xfrm>
          <a:prstGeom prst="rect">
            <a:avLst/>
          </a:prstGeom>
        </p:spPr>
        <p:txBody>
          <a:bodyPr wrap="square">
            <a:spAutoFit/>
          </a:bodyPr>
          <a:lstStyle/>
          <a:p>
            <a:pPr algn="ctr" rtl="0"/>
            <a:r>
              <a:rPr lang="en-US" sz="2400" b="1" dirty="0" smtClean="0">
                <a:solidFill>
                  <a:srgbClr val="FF0000"/>
                </a:solidFill>
              </a:rPr>
              <a:t>Question?</a:t>
            </a:r>
          </a:p>
          <a:p>
            <a:pPr algn="l" rtl="0"/>
            <a:r>
              <a:rPr lang="en-US" dirty="0" smtClean="0"/>
              <a:t>A wire frame was used to calculate the surface tension of a soap solution. If </a:t>
            </a:r>
            <a:r>
              <a:rPr lang="en-US" dirty="0"/>
              <a:t>the length of the bar, L, is 5 cm and the mass required to break a soap film is 0.50 g, what </a:t>
            </a:r>
            <a:r>
              <a:rPr lang="en-US" dirty="0" smtClean="0"/>
              <a:t>is the </a:t>
            </a:r>
            <a:r>
              <a:rPr lang="en-US" dirty="0"/>
              <a:t>surface tension of the soap solution?</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505200"/>
            <a:ext cx="4395468" cy="674688"/>
          </a:xfrm>
          <a:prstGeom prst="rect">
            <a:avLst/>
          </a:prstGeom>
          <a:ln/>
        </p:spPr>
        <p:style>
          <a:lnRef idx="2">
            <a:schemeClr val="accent3"/>
          </a:lnRef>
          <a:fillRef idx="1">
            <a:schemeClr val="lt1"/>
          </a:fillRef>
          <a:effectRef idx="0">
            <a:schemeClr val="accent3"/>
          </a:effectRef>
          <a:fontRef idx="minor">
            <a:schemeClr val="dk1"/>
          </a:fontRef>
        </p:style>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7975" y="2590800"/>
            <a:ext cx="2486025"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4800600"/>
            <a:ext cx="4953000" cy="1096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815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and Interfacial Tension</a:t>
            </a:r>
            <a:endParaRPr lang="en-US" dirty="0"/>
          </a:p>
        </p:txBody>
      </p:sp>
      <p:sp>
        <p:nvSpPr>
          <p:cNvPr id="3" name="Content Placeholder 2"/>
          <p:cNvSpPr>
            <a:spLocks noGrp="1"/>
          </p:cNvSpPr>
          <p:nvPr>
            <p:ph idx="1"/>
          </p:nvPr>
        </p:nvSpPr>
        <p:spPr/>
        <p:txBody>
          <a:bodyPr>
            <a:normAutofit/>
          </a:bodyPr>
          <a:lstStyle/>
          <a:p>
            <a:r>
              <a:rPr lang="en-US" dirty="0"/>
              <a:t>in the general sense, all </a:t>
            </a:r>
            <a:r>
              <a:rPr lang="en-US" dirty="0" smtClean="0"/>
              <a:t>tensions may </a:t>
            </a:r>
            <a:r>
              <a:rPr lang="en-US" dirty="0"/>
              <a:t>be referred to as interfacial </a:t>
            </a:r>
            <a:r>
              <a:rPr lang="en-US" dirty="0" smtClean="0"/>
              <a:t>tensions</a:t>
            </a:r>
          </a:p>
          <a:p>
            <a:r>
              <a:rPr lang="en-US" dirty="0"/>
              <a:t>interfacial </a:t>
            </a:r>
            <a:r>
              <a:rPr lang="en-US" dirty="0" smtClean="0"/>
              <a:t>tensions is </a:t>
            </a:r>
            <a:r>
              <a:rPr lang="en-US" dirty="0"/>
              <a:t>most often used for the attractive force </a:t>
            </a:r>
            <a:r>
              <a:rPr lang="en-US" dirty="0" smtClean="0"/>
              <a:t>between immiscible </a:t>
            </a:r>
            <a:r>
              <a:rPr lang="en-US" dirty="0"/>
              <a:t>liquids</a:t>
            </a:r>
            <a:r>
              <a:rPr lang="en-US" dirty="0" smtClean="0"/>
              <a:t>., </a:t>
            </a:r>
            <a:r>
              <a:rPr lang="en-US" dirty="0" err="1" smtClean="0"/>
              <a:t>γLL</a:t>
            </a:r>
            <a:r>
              <a:rPr lang="en-US" dirty="0" smtClean="0"/>
              <a:t>, </a:t>
            </a:r>
            <a:r>
              <a:rPr lang="en-US" dirty="0" err="1" smtClean="0"/>
              <a:t>γSS</a:t>
            </a:r>
            <a:r>
              <a:rPr lang="en-US" dirty="0"/>
              <a:t>, and at </a:t>
            </a:r>
            <a:r>
              <a:rPr lang="en-US" dirty="0" err="1" smtClean="0"/>
              <a:t>γLS</a:t>
            </a:r>
            <a:r>
              <a:rPr lang="en-US" dirty="0" smtClean="0"/>
              <a:t>.</a:t>
            </a:r>
          </a:p>
          <a:p>
            <a:r>
              <a:rPr lang="en-US" dirty="0" smtClean="0"/>
              <a:t> </a:t>
            </a:r>
            <a:r>
              <a:rPr lang="en-US" dirty="0"/>
              <a:t>The term surface tension is reserved </a:t>
            </a:r>
            <a:r>
              <a:rPr lang="en-US" dirty="0" smtClean="0"/>
              <a:t>for </a:t>
            </a:r>
            <a:r>
              <a:rPr lang="en-US" dirty="0" err="1" smtClean="0"/>
              <a:t>γLV</a:t>
            </a:r>
            <a:r>
              <a:rPr lang="en-US" dirty="0"/>
              <a:t>, </a:t>
            </a:r>
            <a:r>
              <a:rPr lang="en-US" dirty="0" err="1" smtClean="0"/>
              <a:t>γSV</a:t>
            </a:r>
            <a:r>
              <a:rPr lang="en-US" dirty="0"/>
              <a:t>, tensions.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3211" y="4876800"/>
            <a:ext cx="38100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766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p>
        </p:txBody>
      </p:sp>
      <p:sp>
        <p:nvSpPr>
          <p:cNvPr id="14339" name="Rectangle 3"/>
          <p:cNvSpPr>
            <a:spLocks noGrp="1" noChangeArrowheads="1"/>
          </p:cNvSpPr>
          <p:nvPr>
            <p:ph idx="1"/>
          </p:nvPr>
        </p:nvSpPr>
        <p:spPr/>
        <p:txBody>
          <a:bodyPr/>
          <a:lstStyle/>
          <a:p>
            <a:endParaRPr lang="en-US"/>
          </a:p>
        </p:txBody>
      </p:sp>
      <p:pic>
        <p:nvPicPr>
          <p:cNvPr id="14340" name="Picture 4"/>
          <p:cNvPicPr>
            <a:picLocks noChangeAspect="1" noChangeArrowheads="1"/>
          </p:cNvPicPr>
          <p:nvPr/>
        </p:nvPicPr>
        <p:blipFill>
          <a:blip r:embed="rId2" cstate="print"/>
          <a:srcRect/>
          <a:stretch>
            <a:fillRect/>
          </a:stretch>
        </p:blipFill>
        <p:spPr bwMode="auto">
          <a:xfrm>
            <a:off x="762000" y="0"/>
            <a:ext cx="77724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Effect of Temp on surface tension</a:t>
            </a:r>
            <a:endParaRPr lang="en-US" dirty="0"/>
          </a:p>
        </p:txBody>
      </p:sp>
      <p:sp>
        <p:nvSpPr>
          <p:cNvPr id="17411" name="Rectangle 3"/>
          <p:cNvSpPr>
            <a:spLocks noGrp="1" noChangeArrowheads="1"/>
          </p:cNvSpPr>
          <p:nvPr>
            <p:ph idx="4294967295"/>
          </p:nvPr>
        </p:nvSpPr>
        <p:spPr>
          <a:xfrm>
            <a:off x="0" y="1524000"/>
            <a:ext cx="8229600" cy="4525963"/>
          </a:xfrm>
        </p:spPr>
        <p:txBody>
          <a:bodyPr/>
          <a:lstStyle/>
          <a:p>
            <a:pPr algn="l" rtl="0">
              <a:lnSpc>
                <a:spcPct val="90000"/>
              </a:lnSpc>
            </a:pPr>
            <a:r>
              <a:rPr lang="en-US" sz="2800" dirty="0"/>
              <a:t>The surface tensions of most liquids decrease almost linearly with an increase in temperature, that is, with an increase in the kinetic energy of the molecules. </a:t>
            </a:r>
          </a:p>
          <a:p>
            <a:pPr algn="l" rtl="0">
              <a:lnSpc>
                <a:spcPct val="90000"/>
              </a:lnSpc>
            </a:pPr>
            <a:endParaRPr lang="en-US" sz="2800" dirty="0"/>
          </a:p>
          <a:p>
            <a:pPr algn="l" rtl="0">
              <a:lnSpc>
                <a:spcPct val="90000"/>
              </a:lnSpc>
            </a:pPr>
            <a:endParaRPr lang="en-US" sz="2800" dirty="0"/>
          </a:p>
          <a:p>
            <a:pPr algn="l" rtl="0">
              <a:lnSpc>
                <a:spcPct val="90000"/>
              </a:lnSpc>
            </a:pPr>
            <a:r>
              <a:rPr lang="en-US" sz="2800" dirty="0"/>
              <a:t>The surface tension of water at </a:t>
            </a:r>
            <a:r>
              <a:rPr lang="en-US" sz="2800" dirty="0" err="1" smtClean="0"/>
              <a:t>at</a:t>
            </a:r>
            <a:r>
              <a:rPr lang="en-US" sz="2800" dirty="0" smtClean="0"/>
              <a:t> </a:t>
            </a:r>
            <a:r>
              <a:rPr lang="en-US" sz="2800" dirty="0">
                <a:solidFill>
                  <a:srgbClr val="FF0000"/>
                </a:solidFill>
              </a:rPr>
              <a:t>20°C it is 72.8</a:t>
            </a:r>
            <a:r>
              <a:rPr lang="en-US" sz="2800" dirty="0"/>
              <a:t>, and at 75°C it is 63.5 dynes/cm.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r>
              <a:rPr lang="en-US" dirty="0"/>
              <a:t>Ordinarily, </a:t>
            </a:r>
            <a:r>
              <a:rPr lang="en-US" dirty="0">
                <a:solidFill>
                  <a:srgbClr val="0070C0"/>
                </a:solidFill>
              </a:rPr>
              <a:t>interfacial tensions </a:t>
            </a:r>
            <a:r>
              <a:rPr lang="en-US" dirty="0">
                <a:solidFill>
                  <a:srgbClr val="FF0000"/>
                </a:solidFill>
              </a:rPr>
              <a:t>are less </a:t>
            </a:r>
            <a:r>
              <a:rPr lang="en-US" dirty="0"/>
              <a:t>than </a:t>
            </a:r>
            <a:r>
              <a:rPr lang="en-US" dirty="0">
                <a:solidFill>
                  <a:srgbClr val="0070C0"/>
                </a:solidFill>
              </a:rPr>
              <a:t>surface tensions </a:t>
            </a:r>
            <a:r>
              <a:rPr lang="en-US" dirty="0"/>
              <a:t>because the </a:t>
            </a:r>
            <a:r>
              <a:rPr lang="en-US" dirty="0">
                <a:solidFill>
                  <a:srgbClr val="0070C0"/>
                </a:solidFill>
              </a:rPr>
              <a:t>adhesive </a:t>
            </a:r>
            <a:r>
              <a:rPr lang="en-US" dirty="0" smtClean="0">
                <a:solidFill>
                  <a:srgbClr val="0070C0"/>
                </a:solidFill>
              </a:rPr>
              <a:t>forces between </a:t>
            </a:r>
            <a:r>
              <a:rPr lang="en-US" dirty="0">
                <a:solidFill>
                  <a:srgbClr val="0070C0"/>
                </a:solidFill>
              </a:rPr>
              <a:t>two liquid phases forming an interface are </a:t>
            </a:r>
            <a:r>
              <a:rPr lang="en-US" dirty="0">
                <a:solidFill>
                  <a:srgbClr val="FF0000"/>
                </a:solidFill>
              </a:rPr>
              <a:t>greater</a:t>
            </a:r>
            <a:r>
              <a:rPr lang="en-US" dirty="0"/>
              <a:t> </a:t>
            </a:r>
            <a:r>
              <a:rPr lang="en-US" dirty="0">
                <a:solidFill>
                  <a:srgbClr val="0070C0"/>
                </a:solidFill>
              </a:rPr>
              <a:t>than when a liquid and a gas phase </a:t>
            </a:r>
            <a:r>
              <a:rPr lang="en-US" dirty="0" smtClean="0">
                <a:solidFill>
                  <a:srgbClr val="0070C0"/>
                </a:solidFill>
              </a:rPr>
              <a:t>exist together.</a:t>
            </a:r>
          </a:p>
          <a:p>
            <a:r>
              <a:rPr lang="en-US" dirty="0" smtClean="0"/>
              <a:t>if </a:t>
            </a:r>
            <a:r>
              <a:rPr lang="en-US" dirty="0"/>
              <a:t>two liquids are completely miscible, </a:t>
            </a:r>
            <a:r>
              <a:rPr lang="en-US" dirty="0">
                <a:solidFill>
                  <a:srgbClr val="FF0000"/>
                </a:solidFill>
              </a:rPr>
              <a:t>no interfacial tension exists between them</a:t>
            </a:r>
            <a:r>
              <a:rPr lang="en-US" dirty="0"/>
              <a:t>.</a:t>
            </a:r>
          </a:p>
        </p:txBody>
      </p:sp>
    </p:spTree>
    <p:extLst>
      <p:ext uri="{BB962C8B-B14F-4D97-AF65-F5344CB8AC3E}">
        <p14:creationId xmlns:p14="http://schemas.microsoft.com/office/powerpoint/2010/main" val="4112054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2800" b="1" dirty="0"/>
              <a:t>Surface Free Energy and Surface Tension</a:t>
            </a:r>
          </a:p>
        </p:txBody>
      </p:sp>
      <p:sp>
        <p:nvSpPr>
          <p:cNvPr id="15363" name="Rectangle 3"/>
          <p:cNvSpPr>
            <a:spLocks noGrp="1" noChangeArrowheads="1"/>
          </p:cNvSpPr>
          <p:nvPr>
            <p:ph idx="1"/>
          </p:nvPr>
        </p:nvSpPr>
        <p:spPr/>
        <p:txBody>
          <a:bodyPr>
            <a:normAutofit lnSpcReduction="10000"/>
          </a:bodyPr>
          <a:lstStyle/>
          <a:p>
            <a:r>
              <a:rPr lang="en-US" sz="2800" dirty="0"/>
              <a:t>each molecule near the </a:t>
            </a:r>
            <a:r>
              <a:rPr lang="en-US" sz="2800" dirty="0">
                <a:solidFill>
                  <a:srgbClr val="FF0000"/>
                </a:solidFill>
              </a:rPr>
              <a:t>surface</a:t>
            </a:r>
            <a:r>
              <a:rPr lang="en-US" sz="2800" dirty="0"/>
              <a:t> of liquid possesses a certain </a:t>
            </a:r>
            <a:r>
              <a:rPr lang="en-US" sz="2800" dirty="0">
                <a:solidFill>
                  <a:srgbClr val="FF0000"/>
                </a:solidFill>
              </a:rPr>
              <a:t>excess </a:t>
            </a:r>
            <a:r>
              <a:rPr lang="en-US" sz="2800" dirty="0" smtClean="0">
                <a:solidFill>
                  <a:srgbClr val="FF0000"/>
                </a:solidFill>
              </a:rPr>
              <a:t>of potential </a:t>
            </a:r>
            <a:r>
              <a:rPr lang="en-US" sz="2800" dirty="0">
                <a:solidFill>
                  <a:srgbClr val="FF0000"/>
                </a:solidFill>
              </a:rPr>
              <a:t>energy </a:t>
            </a:r>
            <a:r>
              <a:rPr lang="en-US" sz="2800" dirty="0"/>
              <a:t>as compared to the molecules in the bulk of the liquid. </a:t>
            </a:r>
            <a:r>
              <a:rPr lang="en-US" sz="2800" dirty="0" smtClean="0"/>
              <a:t>(due to surface tension)</a:t>
            </a:r>
          </a:p>
          <a:p>
            <a:r>
              <a:rPr lang="en-US" sz="2800" dirty="0" smtClean="0">
                <a:solidFill>
                  <a:srgbClr val="FF0000"/>
                </a:solidFill>
              </a:rPr>
              <a:t>The larger the </a:t>
            </a:r>
            <a:r>
              <a:rPr lang="en-US" sz="2800" dirty="0">
                <a:solidFill>
                  <a:srgbClr val="FF0000"/>
                </a:solidFill>
              </a:rPr>
              <a:t>surface of </a:t>
            </a:r>
            <a:r>
              <a:rPr lang="en-US" sz="2800" dirty="0" smtClean="0">
                <a:solidFill>
                  <a:srgbClr val="FF0000"/>
                </a:solidFill>
              </a:rPr>
              <a:t>the liquid</a:t>
            </a:r>
            <a:r>
              <a:rPr lang="en-US" sz="2800" dirty="0"/>
              <a:t>, the </a:t>
            </a:r>
            <a:r>
              <a:rPr lang="en-US" sz="2800" dirty="0">
                <a:solidFill>
                  <a:srgbClr val="FF0000"/>
                </a:solidFill>
              </a:rPr>
              <a:t>more molecules have this excessive potential </a:t>
            </a:r>
            <a:r>
              <a:rPr lang="en-US" sz="2800" dirty="0" smtClean="0">
                <a:solidFill>
                  <a:srgbClr val="FF0000"/>
                </a:solidFill>
              </a:rPr>
              <a:t>energy</a:t>
            </a:r>
          </a:p>
          <a:p>
            <a:r>
              <a:rPr lang="en-US" sz="2800" dirty="0" smtClean="0"/>
              <a:t>Therefore, if the surface of the liquid increases (e.g., when water is broken into a fine spray), the energy of the liquid also increases</a:t>
            </a:r>
          </a:p>
          <a:p>
            <a:r>
              <a:rPr lang="en-US" sz="2800" dirty="0" smtClean="0"/>
              <a:t>Because this energy is proportional to the size of the free surface, it is called a </a:t>
            </a:r>
            <a:r>
              <a:rPr lang="en-US" sz="2800" dirty="0" smtClean="0">
                <a:solidFill>
                  <a:srgbClr val="FF0000"/>
                </a:solidFill>
              </a:rPr>
              <a:t>surface free energy</a:t>
            </a:r>
          </a:p>
          <a:p>
            <a:endParaRPr lang="en-US" sz="2800" dirty="0" smtClean="0"/>
          </a:p>
          <a:p>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Surface Free Energy and Surface Tension</a:t>
            </a:r>
            <a:endParaRPr lang="en-US" sz="3600" dirty="0"/>
          </a:p>
        </p:txBody>
      </p:sp>
      <p:sp>
        <p:nvSpPr>
          <p:cNvPr id="3" name="Content Placeholder 2"/>
          <p:cNvSpPr>
            <a:spLocks noGrp="1"/>
          </p:cNvSpPr>
          <p:nvPr>
            <p:ph idx="1"/>
          </p:nvPr>
        </p:nvSpPr>
        <p:spPr>
          <a:xfrm>
            <a:off x="304800" y="1775191"/>
            <a:ext cx="8382000" cy="4625609"/>
          </a:xfrm>
        </p:spPr>
        <p:txBody>
          <a:bodyPr>
            <a:normAutofit lnSpcReduction="10000"/>
          </a:bodyPr>
          <a:lstStyle/>
          <a:p>
            <a:r>
              <a:rPr lang="en-US" dirty="0" smtClean="0"/>
              <a:t>liquid takes </a:t>
            </a:r>
            <a:r>
              <a:rPr lang="en-US" dirty="0"/>
              <a:t>form with minimal free surface and with minimal </a:t>
            </a:r>
            <a:r>
              <a:rPr lang="en-US" dirty="0">
                <a:solidFill>
                  <a:srgbClr val="FF0000"/>
                </a:solidFill>
              </a:rPr>
              <a:t>surface </a:t>
            </a:r>
            <a:r>
              <a:rPr lang="en-US" dirty="0" smtClean="0">
                <a:solidFill>
                  <a:srgbClr val="FF0000"/>
                </a:solidFill>
              </a:rPr>
              <a:t>energy</a:t>
            </a:r>
          </a:p>
          <a:p>
            <a:r>
              <a:rPr lang="en-US" dirty="0"/>
              <a:t>For example, liquid droplets </a:t>
            </a:r>
            <a:r>
              <a:rPr lang="en-US" dirty="0" smtClean="0"/>
              <a:t>tend to </a:t>
            </a:r>
            <a:r>
              <a:rPr lang="en-US" dirty="0"/>
              <a:t>assume a </a:t>
            </a:r>
            <a:r>
              <a:rPr lang="en-US" dirty="0">
                <a:solidFill>
                  <a:srgbClr val="FF0000"/>
                </a:solidFill>
              </a:rPr>
              <a:t>spherical shape</a:t>
            </a:r>
            <a:r>
              <a:rPr lang="en-US" dirty="0"/>
              <a:t> because a </a:t>
            </a:r>
            <a:r>
              <a:rPr lang="en-US" dirty="0">
                <a:solidFill>
                  <a:srgbClr val="FF0000"/>
                </a:solidFill>
              </a:rPr>
              <a:t>sphere has the smallest surface area per unit volume</a:t>
            </a:r>
            <a:r>
              <a:rPr lang="en-US" dirty="0" smtClean="0">
                <a:solidFill>
                  <a:srgbClr val="FF0000"/>
                </a:solidFill>
              </a:rPr>
              <a:t>.</a:t>
            </a:r>
          </a:p>
          <a:p>
            <a:r>
              <a:rPr lang="en-US" dirty="0">
                <a:solidFill>
                  <a:srgbClr val="FF0000"/>
                </a:solidFill>
              </a:rPr>
              <a:t>To increase the surface </a:t>
            </a:r>
            <a:r>
              <a:rPr lang="en-US" dirty="0"/>
              <a:t>of the liquid without any additional changes in the liquid state, in </a:t>
            </a:r>
            <a:r>
              <a:rPr lang="en-US" dirty="0" smtClean="0"/>
              <a:t>particular without </a:t>
            </a:r>
            <a:r>
              <a:rPr lang="en-US" dirty="0"/>
              <a:t>changes in liquid </a:t>
            </a:r>
            <a:r>
              <a:rPr lang="en-US" dirty="0" smtClean="0"/>
              <a:t> temperature</a:t>
            </a:r>
            <a:r>
              <a:rPr lang="en-US" dirty="0"/>
              <a:t>, </a:t>
            </a:r>
            <a:r>
              <a:rPr lang="en-US" dirty="0">
                <a:solidFill>
                  <a:srgbClr val="FF0000"/>
                </a:solidFill>
              </a:rPr>
              <a:t>work must be done against the surface tension</a:t>
            </a:r>
          </a:p>
        </p:txBody>
      </p:sp>
    </p:spTree>
    <p:extLst>
      <p:ext uri="{BB962C8B-B14F-4D97-AF65-F5344CB8AC3E}">
        <p14:creationId xmlns:p14="http://schemas.microsoft.com/office/powerpoint/2010/main" val="1297070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a:t>Interfaces</a:t>
            </a:r>
          </a:p>
        </p:txBody>
      </p:sp>
      <p:sp>
        <p:nvSpPr>
          <p:cNvPr id="6147" name="Rectangle 3"/>
          <p:cNvSpPr>
            <a:spLocks noGrp="1" noChangeArrowheads="1"/>
          </p:cNvSpPr>
          <p:nvPr>
            <p:ph idx="1"/>
          </p:nvPr>
        </p:nvSpPr>
        <p:spPr>
          <a:xfrm>
            <a:off x="0" y="1752600"/>
            <a:ext cx="8229600" cy="4625609"/>
          </a:xfrm>
        </p:spPr>
        <p:txBody>
          <a:bodyPr/>
          <a:lstStyle/>
          <a:p>
            <a:pPr algn="l" rtl="0">
              <a:lnSpc>
                <a:spcPct val="90000"/>
              </a:lnSpc>
            </a:pPr>
            <a:r>
              <a:rPr lang="en-US" sz="2800" dirty="0"/>
              <a:t>When phases exist together, the boundary between two of them is known as an </a:t>
            </a:r>
            <a:r>
              <a:rPr lang="en-US" sz="2800" i="1" dirty="0" smtClean="0">
                <a:solidFill>
                  <a:srgbClr val="FF0000"/>
                </a:solidFill>
              </a:rPr>
              <a:t>interface</a:t>
            </a:r>
          </a:p>
          <a:p>
            <a:pPr algn="l" rtl="0">
              <a:lnSpc>
                <a:spcPct val="90000"/>
              </a:lnSpc>
              <a:buFontTx/>
              <a:buNone/>
            </a:pPr>
            <a:endParaRPr lang="en-US" sz="2800" dirty="0"/>
          </a:p>
          <a:p>
            <a:pPr algn="l" rtl="0">
              <a:lnSpc>
                <a:spcPct val="90000"/>
              </a:lnSpc>
            </a:pPr>
            <a:r>
              <a:rPr lang="en-US" sz="2800" dirty="0"/>
              <a:t>The properties of the molecules forming the interface are often sufficiently different from those in the bulk of each phase. </a:t>
            </a:r>
          </a:p>
          <a:p>
            <a:pPr algn="l" rtl="0">
              <a:lnSpc>
                <a:spcPct val="90000"/>
              </a:lnSpc>
            </a:pPr>
            <a:endParaRPr lang="en-US" sz="2800" dirty="0"/>
          </a:p>
          <a:p>
            <a:pPr algn="l" rtl="0">
              <a:lnSpc>
                <a:spcPct val="90000"/>
              </a:lnSpc>
            </a:pPr>
            <a:r>
              <a:rPr lang="en-US" sz="2800" dirty="0"/>
              <a:t>The term </a:t>
            </a:r>
            <a:r>
              <a:rPr lang="en-US" sz="2800" i="1" dirty="0"/>
              <a:t>surface</a:t>
            </a:r>
            <a:r>
              <a:rPr lang="en-US" sz="2800" dirty="0"/>
              <a:t> is used when referring to either a gas–solid or a gas–liquid interface. </a:t>
            </a:r>
          </a:p>
        </p:txBody>
      </p:sp>
      <p:pic>
        <p:nvPicPr>
          <p:cNvPr id="6148" name="Picture 4"/>
          <p:cNvPicPr>
            <a:picLocks noChangeAspect="1" noChangeArrowheads="1"/>
          </p:cNvPicPr>
          <p:nvPr/>
        </p:nvPicPr>
        <p:blipFill>
          <a:blip r:embed="rId3" cstate="print"/>
          <a:srcRect/>
          <a:stretch>
            <a:fillRect/>
          </a:stretch>
        </p:blipFill>
        <p:spPr bwMode="auto">
          <a:xfrm>
            <a:off x="8001001" y="1828800"/>
            <a:ext cx="1143000" cy="25570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75191"/>
            <a:ext cx="4876800" cy="4625609"/>
          </a:xfrm>
        </p:spPr>
        <p:txBody>
          <a:bodyPr>
            <a:normAutofit/>
          </a:bodyPr>
          <a:lstStyle/>
          <a:p>
            <a:r>
              <a:rPr lang="en-US" dirty="0"/>
              <a:t>To evaluate </a:t>
            </a:r>
            <a:r>
              <a:rPr lang="en-US" dirty="0" smtClean="0"/>
              <a:t>the amount </a:t>
            </a:r>
            <a:r>
              <a:rPr lang="en-US" dirty="0"/>
              <a:t>of work in increasing the surface area, we can write </a:t>
            </a:r>
            <a:r>
              <a:rPr lang="en-US" dirty="0" smtClean="0"/>
              <a:t>equation </a:t>
            </a:r>
            <a:r>
              <a:rPr lang="el-GR" i="1" dirty="0" smtClean="0"/>
              <a:t>γ </a:t>
            </a:r>
            <a:r>
              <a:rPr lang="el-GR" dirty="0"/>
              <a:t>× 2</a:t>
            </a:r>
            <a:r>
              <a:rPr lang="en-US" i="1" dirty="0"/>
              <a:t>L </a:t>
            </a:r>
            <a:r>
              <a:rPr lang="en-US" dirty="0"/>
              <a:t>= </a:t>
            </a:r>
            <a:r>
              <a:rPr lang="en-US" i="1" dirty="0"/>
              <a:t>f</a:t>
            </a:r>
            <a:r>
              <a:rPr lang="en-US" dirty="0" smtClean="0"/>
              <a:t>.</a:t>
            </a:r>
          </a:p>
          <a:p>
            <a:r>
              <a:rPr lang="en-US" dirty="0"/>
              <a:t>When the </a:t>
            </a:r>
            <a:r>
              <a:rPr lang="en-US" dirty="0" smtClean="0"/>
              <a:t>bar is </a:t>
            </a:r>
            <a:r>
              <a:rPr lang="en-US" dirty="0"/>
              <a:t>at a position AD </a:t>
            </a:r>
            <a:r>
              <a:rPr lang="en-US" dirty="0" smtClean="0"/>
              <a:t>and </a:t>
            </a:r>
            <a:r>
              <a:rPr lang="en-US" dirty="0"/>
              <a:t>a mass is added to extend the surface by a distance ds,</a:t>
            </a:r>
            <a:endParaRPr lang="en-US" dirty="0" smtClean="0"/>
          </a:p>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1" y="1524000"/>
            <a:ext cx="3199356" cy="45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613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789" y="341682"/>
            <a:ext cx="5410200" cy="3406775"/>
          </a:xfrm>
        </p:spPr>
        <p:txBody>
          <a:bodyPr>
            <a:normAutofit fontScale="92500" lnSpcReduction="20000"/>
          </a:bodyPr>
          <a:lstStyle/>
          <a:p>
            <a:r>
              <a:rPr lang="en-US" dirty="0"/>
              <a:t>work </a:t>
            </a:r>
            <a:r>
              <a:rPr lang="en-US" dirty="0" err="1"/>
              <a:t>dW</a:t>
            </a:r>
            <a:r>
              <a:rPr lang="en-US" dirty="0"/>
              <a:t> (force multiplied by distance) </a:t>
            </a:r>
            <a:r>
              <a:rPr lang="en-US" dirty="0" smtClean="0"/>
              <a:t>is</a:t>
            </a:r>
          </a:p>
          <a:p>
            <a:endParaRPr lang="en-US" dirty="0"/>
          </a:p>
          <a:p>
            <a:endParaRPr lang="en-US" dirty="0" smtClean="0"/>
          </a:p>
          <a:p>
            <a:r>
              <a:rPr lang="en-US" dirty="0"/>
              <a:t>because 2</a:t>
            </a:r>
            <a:r>
              <a:rPr lang="en-US" i="1" dirty="0"/>
              <a:t>L </a:t>
            </a:r>
            <a:r>
              <a:rPr lang="en-US" dirty="0"/>
              <a:t>× ds is equal to the increase in surface area, </a:t>
            </a:r>
            <a:r>
              <a:rPr lang="en-US" i="1" dirty="0" err="1"/>
              <a:t>dA</a:t>
            </a:r>
            <a:r>
              <a:rPr lang="en-US" dirty="0"/>
              <a:t>, produced by extending the soap film</a:t>
            </a:r>
            <a:endParaRPr lang="en-US" dirty="0" smtClean="0"/>
          </a:p>
          <a:p>
            <a:endParaRPr lang="en-US" dirty="0"/>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9321" y="935298"/>
            <a:ext cx="3200400"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515" y="1396436"/>
            <a:ext cx="3768569" cy="43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3276600"/>
            <a:ext cx="256354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95354" y="3978275"/>
            <a:ext cx="2095445" cy="369332"/>
          </a:xfrm>
          <a:prstGeom prst="rect">
            <a:avLst/>
          </a:prstGeom>
        </p:spPr>
        <p:txBody>
          <a:bodyPr wrap="none">
            <a:spAutoFit/>
          </a:bodyPr>
          <a:lstStyle/>
          <a:p>
            <a:r>
              <a:rPr lang="en-US" dirty="0"/>
              <a:t>For a finite change</a:t>
            </a:r>
          </a:p>
        </p:txBody>
      </p:sp>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727" y="4490982"/>
            <a:ext cx="1732812" cy="41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4800" y="5259887"/>
            <a:ext cx="7738057" cy="923330"/>
          </a:xfrm>
          <a:prstGeom prst="rect">
            <a:avLst/>
          </a:prstGeom>
        </p:spPr>
        <p:txBody>
          <a:bodyPr wrap="square">
            <a:spAutoFit/>
          </a:bodyPr>
          <a:lstStyle/>
          <a:p>
            <a:pPr algn="l" rtl="0"/>
            <a:r>
              <a:rPr lang="en-US" dirty="0">
                <a:solidFill>
                  <a:srgbClr val="C00000"/>
                </a:solidFill>
              </a:rPr>
              <a:t>W</a:t>
            </a:r>
            <a:r>
              <a:rPr lang="en-US" dirty="0"/>
              <a:t> </a:t>
            </a:r>
            <a:r>
              <a:rPr lang="en-US" dirty="0">
                <a:solidFill>
                  <a:srgbClr val="FF0000"/>
                </a:solidFill>
              </a:rPr>
              <a:t>is the work done, or surface free energy increase, </a:t>
            </a:r>
            <a:r>
              <a:rPr lang="en-US" dirty="0"/>
              <a:t>expressed in ergs, </a:t>
            </a:r>
            <a:endParaRPr lang="en-US" dirty="0" smtClean="0"/>
          </a:p>
          <a:p>
            <a:pPr algn="l" rtl="0"/>
            <a:r>
              <a:rPr lang="en-US" dirty="0" smtClean="0"/>
              <a:t>γ </a:t>
            </a:r>
            <a:r>
              <a:rPr lang="en-US" dirty="0"/>
              <a:t>is the surface </a:t>
            </a:r>
            <a:r>
              <a:rPr lang="en-US" dirty="0" smtClean="0"/>
              <a:t>tension in </a:t>
            </a:r>
            <a:r>
              <a:rPr lang="en-US" dirty="0"/>
              <a:t>dynes/cm, </a:t>
            </a:r>
            <a:endParaRPr lang="en-US" dirty="0" smtClean="0"/>
          </a:p>
          <a:p>
            <a:pPr algn="l" rtl="0"/>
            <a:r>
              <a:rPr lang="en-US" dirty="0" smtClean="0"/>
              <a:t>ΔA </a:t>
            </a:r>
            <a:r>
              <a:rPr lang="en-US" dirty="0"/>
              <a:t>is the increase in area in cm2</a:t>
            </a:r>
          </a:p>
        </p:txBody>
      </p:sp>
      <p:pic>
        <p:nvPicPr>
          <p:cNvPr id="717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3587" y="57411"/>
            <a:ext cx="334168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422384" y="5715000"/>
            <a:ext cx="1683473"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b="1" dirty="0"/>
              <a:t>erg = dyne . cm</a:t>
            </a:r>
          </a:p>
        </p:txBody>
      </p:sp>
      <p:sp>
        <p:nvSpPr>
          <p:cNvPr id="15" name="Rectangle 14"/>
          <p:cNvSpPr/>
          <p:nvPr/>
        </p:nvSpPr>
        <p:spPr>
          <a:xfrm>
            <a:off x="460474" y="6173152"/>
            <a:ext cx="739933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0"/>
            <a:r>
              <a:rPr lang="en-US" b="1" dirty="0"/>
              <a:t>Surface tension can be defined as </a:t>
            </a:r>
            <a:r>
              <a:rPr lang="en-US" b="1" dirty="0" smtClean="0"/>
              <a:t>the surface </a:t>
            </a:r>
            <a:r>
              <a:rPr lang="en-US" b="1" dirty="0"/>
              <a:t>free energy</a:t>
            </a:r>
          </a:p>
          <a:p>
            <a:pPr algn="ctr" rtl="0"/>
            <a:r>
              <a:rPr lang="en-US" b="1" dirty="0"/>
              <a:t>change per unit area increase</a:t>
            </a:r>
          </a:p>
        </p:txBody>
      </p:sp>
    </p:spTree>
    <p:extLst>
      <p:ext uri="{BB962C8B-B14F-4D97-AF65-F5344CB8AC3E}">
        <p14:creationId xmlns:p14="http://schemas.microsoft.com/office/powerpoint/2010/main" val="2725748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44463" y="836613"/>
            <a:ext cx="8820150" cy="846386"/>
          </a:xfrm>
          <a:prstGeom prst="rect">
            <a:avLst/>
          </a:prstGeom>
          <a:noFill/>
          <a:ln w="9525">
            <a:noFill/>
            <a:miter lim="800000"/>
            <a:headEnd/>
            <a:tailEnd/>
          </a:ln>
          <a:effectLst/>
        </p:spPr>
        <p:txBody>
          <a:bodyPr>
            <a:spAutoFit/>
          </a:bodyPr>
          <a:lstStyle/>
          <a:p>
            <a:pPr algn="l" rtl="0">
              <a:spcBef>
                <a:spcPct val="50000"/>
              </a:spcBef>
            </a:pPr>
            <a:r>
              <a:rPr lang="en-US" sz="2200" b="1" i="1" dirty="0" smtClean="0">
                <a:latin typeface="Tahoma" pitchFamily="34" charset="0"/>
                <a:cs typeface="Tahoma" pitchFamily="34" charset="0"/>
              </a:rPr>
              <a:t>erg </a:t>
            </a:r>
            <a:r>
              <a:rPr lang="en-US" sz="2200" b="1" i="1" dirty="0">
                <a:latin typeface="Tahoma" pitchFamily="34" charset="0"/>
                <a:cs typeface="Tahoma" pitchFamily="34" charset="0"/>
              </a:rPr>
              <a:t>= dyne . cm</a:t>
            </a:r>
          </a:p>
          <a:p>
            <a:pPr algn="l" rtl="0">
              <a:spcBef>
                <a:spcPct val="50000"/>
              </a:spcBef>
            </a:pPr>
            <a:r>
              <a:rPr lang="en-US" b="1" dirty="0" smtClean="0">
                <a:latin typeface="Tahoma" pitchFamily="34" charset="0"/>
                <a:cs typeface="Tahoma" pitchFamily="34" charset="0"/>
              </a:rPr>
              <a:t>        </a:t>
            </a:r>
            <a:endParaRPr lang="en-US" b="1" dirty="0">
              <a:latin typeface="Tahoma" pitchFamily="34" charset="0"/>
              <a:cs typeface="Tahoma" pitchFamily="34" charset="0"/>
            </a:endParaRPr>
          </a:p>
        </p:txBody>
      </p:sp>
      <p:sp>
        <p:nvSpPr>
          <p:cNvPr id="103427" name="Text Box 3"/>
          <p:cNvSpPr txBox="1">
            <a:spLocks noChangeArrowheads="1"/>
          </p:cNvSpPr>
          <p:nvPr/>
        </p:nvSpPr>
        <p:spPr bwMode="auto">
          <a:xfrm>
            <a:off x="3048000" y="195859"/>
            <a:ext cx="2376487" cy="48577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spAutoFit/>
          </a:bodyPr>
          <a:lstStyle/>
          <a:p>
            <a:pPr algn="ctr" rtl="0"/>
            <a:r>
              <a:rPr lang="en-US" sz="2400" b="1" dirty="0">
                <a:latin typeface="Garamond" pitchFamily="18" charset="0"/>
              </a:rPr>
              <a:t>W = γ </a:t>
            </a:r>
            <a:r>
              <a:rPr lang="en-US" sz="2400" b="1" dirty="0"/>
              <a:t>∆ A</a:t>
            </a:r>
          </a:p>
        </p:txBody>
      </p:sp>
      <p:pic>
        <p:nvPicPr>
          <p:cNvPr id="103428" name="Picture 4"/>
          <p:cNvPicPr>
            <a:picLocks noChangeAspect="1" noChangeArrowheads="1"/>
          </p:cNvPicPr>
          <p:nvPr/>
        </p:nvPicPr>
        <p:blipFill>
          <a:blip r:embed="rId3" cstate="print">
            <a:lum bright="-36000" contrast="48000"/>
          </a:blip>
          <a:srcRect/>
          <a:stretch>
            <a:fillRect/>
          </a:stretch>
        </p:blipFill>
        <p:spPr bwMode="auto">
          <a:xfrm>
            <a:off x="838200" y="3896574"/>
            <a:ext cx="3398043" cy="2351826"/>
          </a:xfrm>
          <a:prstGeom prst="rect">
            <a:avLst/>
          </a:prstGeom>
          <a:noFill/>
        </p:spPr>
      </p:pic>
      <p:sp>
        <p:nvSpPr>
          <p:cNvPr id="103430" name="Rectangle 6"/>
          <p:cNvSpPr>
            <a:spLocks noChangeArrowheads="1"/>
          </p:cNvSpPr>
          <p:nvPr/>
        </p:nvSpPr>
        <p:spPr bwMode="auto">
          <a:xfrm>
            <a:off x="1320005" y="1368424"/>
            <a:ext cx="5832475" cy="2870200"/>
          </a:xfrm>
          <a:prstGeom prst="rect">
            <a:avLst/>
          </a:prstGeom>
          <a:noFill/>
          <a:ln w="9525">
            <a:noFill/>
            <a:miter lim="800000"/>
            <a:headEnd/>
            <a:tailEnd/>
          </a:ln>
          <a:effectLst/>
        </p:spPr>
        <p:txBody>
          <a:bodyPr>
            <a:spAutoFit/>
          </a:bodyPr>
          <a:lstStyle/>
          <a:p>
            <a:pPr algn="just" rtl="0">
              <a:lnSpc>
                <a:spcPct val="130000"/>
              </a:lnSpc>
            </a:pPr>
            <a:r>
              <a:rPr lang="en-US" sz="2200" b="1" dirty="0">
                <a:latin typeface="Tahoma" pitchFamily="34" charset="0"/>
                <a:cs typeface="Tahoma" pitchFamily="34" charset="0"/>
              </a:rPr>
              <a:t>For equilibrium, the surface free energy </a:t>
            </a:r>
          </a:p>
          <a:p>
            <a:pPr algn="just" rtl="0">
              <a:lnSpc>
                <a:spcPct val="130000"/>
              </a:lnSpc>
            </a:pPr>
            <a:r>
              <a:rPr lang="en-US" sz="2200" b="1" dirty="0">
                <a:latin typeface="Tahoma" pitchFamily="34" charset="0"/>
                <a:cs typeface="Tahoma" pitchFamily="34" charset="0"/>
              </a:rPr>
              <a:t>of a system must be at a minimum. </a:t>
            </a:r>
          </a:p>
          <a:p>
            <a:pPr algn="just" rtl="0">
              <a:lnSpc>
                <a:spcPct val="130000"/>
              </a:lnSpc>
            </a:pPr>
            <a:r>
              <a:rPr lang="en-US" sz="2200" b="1" dirty="0">
                <a:latin typeface="Tahoma" pitchFamily="34" charset="0"/>
                <a:cs typeface="Tahoma" pitchFamily="34" charset="0"/>
              </a:rPr>
              <a:t>Thus Liquid droplets tend to assume a spherical shape since a sphere has the smallest surface area per unit volume.</a:t>
            </a:r>
          </a:p>
          <a:p>
            <a:pPr algn="just" rtl="0">
              <a:lnSpc>
                <a:spcPct val="130000"/>
              </a:lnSpc>
              <a:spcBef>
                <a:spcPct val="50000"/>
              </a:spcBef>
            </a:pPr>
            <a:endParaRPr lang="en-US" sz="2200" b="1" dirty="0">
              <a:latin typeface="Tahoma" pitchFamily="34" charset="0"/>
              <a:cs typeface="Tahoma" pitchFamily="34" charset="0"/>
            </a:endParaRPr>
          </a:p>
        </p:txBody>
      </p:sp>
      <p:pic>
        <p:nvPicPr>
          <p:cNvPr id="103431" name="Picture 7" descr="ANd9GcSG4Au_zbyS8Q4T9BVzrLh3IEcB-S8Tf2-9TkZTBXPCV1n9pwAVbQ"/>
          <p:cNvPicPr>
            <a:picLocks noChangeAspect="1" noChangeArrowheads="1"/>
          </p:cNvPicPr>
          <p:nvPr/>
        </p:nvPicPr>
        <p:blipFill>
          <a:blip r:embed="rId4" cstate="print"/>
          <a:srcRect/>
          <a:stretch>
            <a:fillRect/>
          </a:stretch>
        </p:blipFill>
        <p:spPr bwMode="auto">
          <a:xfrm>
            <a:off x="4522179" y="3810000"/>
            <a:ext cx="2974975" cy="275723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Calculation of Work against Surface Tension</a:t>
            </a:r>
          </a:p>
        </p:txBody>
      </p:sp>
      <p:sp>
        <p:nvSpPr>
          <p:cNvPr id="3" name="Content Placeholder 2"/>
          <p:cNvSpPr>
            <a:spLocks noGrp="1"/>
          </p:cNvSpPr>
          <p:nvPr>
            <p:ph idx="1"/>
          </p:nvPr>
        </p:nvSpPr>
        <p:spPr>
          <a:xfrm>
            <a:off x="457200" y="1447800"/>
            <a:ext cx="8229600" cy="3657600"/>
          </a:xfrm>
        </p:spPr>
        <p:txBody>
          <a:bodyPr>
            <a:normAutofit/>
          </a:bodyPr>
          <a:lstStyle/>
          <a:p>
            <a:r>
              <a:rPr lang="en-US" sz="2400" dirty="0"/>
              <a:t>A wire frame was used to calculate the surface tension of a soap solution. If the length of the bar, L, is 5 cm and the mass required to break a soap film is 0.50 g, what is the surface tension of the soap solution?</a:t>
            </a:r>
          </a:p>
          <a:p>
            <a:r>
              <a:rPr lang="en-US" sz="2400" dirty="0" smtClean="0"/>
              <a:t>What </a:t>
            </a:r>
            <a:r>
              <a:rPr lang="en-US" sz="2400" dirty="0"/>
              <a:t>is the work required in </a:t>
            </a:r>
            <a:r>
              <a:rPr lang="en-US" sz="2400" dirty="0" smtClean="0"/>
              <a:t>pull </a:t>
            </a:r>
            <a:r>
              <a:rPr lang="en-US" sz="2400" dirty="0"/>
              <a:t>the wire down 1 </a:t>
            </a:r>
            <a:r>
              <a:rPr lang="en-US" sz="2400" dirty="0" smtClean="0"/>
              <a:t>cm</a:t>
            </a:r>
            <a:endParaRPr lang="en-US" sz="2400" dirty="0"/>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 y="3886200"/>
            <a:ext cx="8482315" cy="2133600"/>
          </a:xfrm>
          <a:prstGeom prst="rect">
            <a:avLst/>
          </a:prstGeom>
          <a:ln/>
        </p:spPr>
        <p:style>
          <a:lnRef idx="2">
            <a:schemeClr val="accent1"/>
          </a:lnRef>
          <a:fillRef idx="1">
            <a:schemeClr val="lt1"/>
          </a:fillRef>
          <a:effectRef idx="0">
            <a:schemeClr val="accent1"/>
          </a:effectRef>
          <a:fontRef idx="minor">
            <a:schemeClr val="dk1"/>
          </a:fontRef>
        </p:style>
      </p:pic>
      <p:sp>
        <p:nvSpPr>
          <p:cNvPr id="6" name="Text Box 3"/>
          <p:cNvSpPr txBox="1">
            <a:spLocks noChangeArrowheads="1"/>
          </p:cNvSpPr>
          <p:nvPr/>
        </p:nvSpPr>
        <p:spPr bwMode="auto">
          <a:xfrm>
            <a:off x="2743200" y="838200"/>
            <a:ext cx="2376487" cy="48577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spAutoFit/>
          </a:bodyPr>
          <a:lstStyle/>
          <a:p>
            <a:pPr algn="ctr" rtl="0"/>
            <a:r>
              <a:rPr lang="en-US" sz="2400" b="1" dirty="0">
                <a:latin typeface="Garamond" pitchFamily="18" charset="0"/>
              </a:rPr>
              <a:t>W = γ </a:t>
            </a:r>
            <a:r>
              <a:rPr lang="en-US" sz="2400" b="1" dirty="0"/>
              <a:t>∆ A</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762000"/>
            <a:ext cx="2743200" cy="660400"/>
          </a:xfrm>
          <a:prstGeom prst="rect">
            <a:avLst/>
          </a:prstGeom>
          <a:ln/>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3470532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Pressure Differences Across Curved Interfaces</a:t>
            </a:r>
            <a:endParaRPr lang="en-US" dirty="0"/>
          </a:p>
        </p:txBody>
      </p:sp>
      <p:sp>
        <p:nvSpPr>
          <p:cNvPr id="3" name="Content Placeholder 2"/>
          <p:cNvSpPr>
            <a:spLocks noGrp="1"/>
          </p:cNvSpPr>
          <p:nvPr>
            <p:ph idx="1"/>
          </p:nvPr>
        </p:nvSpPr>
        <p:spPr/>
        <p:txBody>
          <a:bodyPr>
            <a:normAutofit/>
          </a:bodyPr>
          <a:lstStyle/>
          <a:p>
            <a:r>
              <a:rPr lang="en-US" dirty="0" smtClean="0"/>
              <a:t>Another way of expressing surface tension is in terms of the pressure difference that exists across a curved interface.</a:t>
            </a:r>
          </a:p>
          <a:p>
            <a:r>
              <a:rPr lang="en-US" dirty="0" smtClean="0"/>
              <a:t>Anyone who has blown up a balloon has probably noticed that the air pressure inside the balloon is greater than on the outside</a:t>
            </a:r>
            <a:endParaRPr lang="en-US" dirty="0"/>
          </a:p>
        </p:txBody>
      </p:sp>
      <p:pic>
        <p:nvPicPr>
          <p:cNvPr id="69634" name="Picture 2" descr="Image result for balloon pressure"/>
          <p:cNvPicPr>
            <a:picLocks noChangeAspect="1" noChangeArrowheads="1"/>
          </p:cNvPicPr>
          <p:nvPr/>
        </p:nvPicPr>
        <p:blipFill>
          <a:blip r:embed="rId3" cstate="print"/>
          <a:srcRect/>
          <a:stretch>
            <a:fillRect/>
          </a:stretch>
        </p:blipFill>
        <p:spPr bwMode="auto">
          <a:xfrm>
            <a:off x="3429000" y="4724400"/>
            <a:ext cx="2192568" cy="17621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5" name="Picture 7"/>
          <p:cNvPicPr>
            <a:picLocks noChangeAspect="1" noChangeArrowheads="1"/>
          </p:cNvPicPr>
          <p:nvPr/>
        </p:nvPicPr>
        <p:blipFill>
          <a:blip r:embed="rId2" cstate="print"/>
          <a:srcRect/>
          <a:stretch>
            <a:fillRect/>
          </a:stretch>
        </p:blipFill>
        <p:spPr bwMode="auto">
          <a:xfrm>
            <a:off x="3145059" y="2971800"/>
            <a:ext cx="5823553"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idx="4294967295"/>
          </p:nvPr>
        </p:nvSpPr>
        <p:spPr>
          <a:xfrm>
            <a:off x="0" y="381001"/>
            <a:ext cx="6781800" cy="3276599"/>
          </a:xfrm>
        </p:spPr>
        <p:txBody>
          <a:bodyPr>
            <a:normAutofit/>
          </a:bodyPr>
          <a:lstStyle/>
          <a:p>
            <a:r>
              <a:rPr lang="en-US" dirty="0" smtClean="0"/>
              <a:t>A soap bubble. Like a balloon, the pressure inside a soap bubble is greater than that on the outside</a:t>
            </a:r>
          </a:p>
          <a:p>
            <a:r>
              <a:rPr lang="en-US" dirty="0" smtClean="0"/>
              <a:t>this difference in pressure depends on the surface tension γ of the liquid and the radius  R of the bubble.</a:t>
            </a:r>
          </a:p>
          <a:p>
            <a:endParaRPr lang="en-US" dirty="0" smtClean="0"/>
          </a:p>
          <a:p>
            <a:endParaRPr lang="en-US" dirty="0"/>
          </a:p>
        </p:txBody>
      </p:sp>
      <p:pic>
        <p:nvPicPr>
          <p:cNvPr id="53257" name="Picture 9" descr="Related image"/>
          <p:cNvPicPr>
            <a:picLocks noChangeAspect="1" noChangeArrowheads="1"/>
          </p:cNvPicPr>
          <p:nvPr/>
        </p:nvPicPr>
        <p:blipFill>
          <a:blip r:embed="rId3" cstate="print"/>
          <a:srcRect/>
          <a:stretch>
            <a:fillRect/>
          </a:stretch>
        </p:blipFill>
        <p:spPr bwMode="auto">
          <a:xfrm>
            <a:off x="381000" y="3810000"/>
            <a:ext cx="3048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Pressure Differences Across Curved Interfaces</a:t>
            </a:r>
            <a:endParaRPr lang="en-US" dirty="0"/>
          </a:p>
        </p:txBody>
      </p:sp>
      <p:sp>
        <p:nvSpPr>
          <p:cNvPr id="6" name="Text Box 3"/>
          <p:cNvSpPr txBox="1">
            <a:spLocks noChangeArrowheads="1"/>
          </p:cNvSpPr>
          <p:nvPr/>
        </p:nvSpPr>
        <p:spPr bwMode="auto">
          <a:xfrm>
            <a:off x="457200" y="1600200"/>
            <a:ext cx="5867400" cy="2554545"/>
          </a:xfrm>
          <a:prstGeom prst="rect">
            <a:avLst/>
          </a:prstGeom>
          <a:noFill/>
          <a:ln w="9525">
            <a:noFill/>
            <a:miter lim="800000"/>
            <a:headEnd/>
            <a:tailEnd/>
          </a:ln>
          <a:effectLst/>
        </p:spPr>
        <p:txBody>
          <a:bodyPr>
            <a:spAutoFit/>
          </a:bodyPr>
          <a:lstStyle/>
          <a:p>
            <a:pPr marL="233363" indent="-233363" algn="l" rtl="0"/>
            <a:r>
              <a:rPr lang="en-US" sz="2000" u="sng" dirty="0"/>
              <a:t>Phenomena at Curved Surfaces</a:t>
            </a:r>
            <a:r>
              <a:rPr lang="en-US" sz="2000" dirty="0"/>
              <a:t>:</a:t>
            </a:r>
          </a:p>
          <a:p>
            <a:pPr marL="233363" indent="-233363" algn="l" rtl="0"/>
            <a:endParaRPr lang="en-US" sz="2000" dirty="0"/>
          </a:p>
          <a:p>
            <a:pPr marL="233363" indent="-233363" algn="l" rtl="0">
              <a:buFontTx/>
              <a:buChar char="•"/>
            </a:pPr>
            <a:r>
              <a:rPr lang="en-US" sz="2000" dirty="0"/>
              <a:t>As a consequence of interfacial tension, there is a balancing pressure across any curved surface. </a:t>
            </a:r>
          </a:p>
          <a:p>
            <a:pPr marL="233363" indent="-233363" algn="l" rtl="0">
              <a:buFontTx/>
              <a:buChar char="•"/>
            </a:pPr>
            <a:r>
              <a:rPr lang="en-US" sz="2000" dirty="0"/>
              <a:t>Assume we deform a soap bubble by a </a:t>
            </a:r>
            <a:r>
              <a:rPr lang="en-US" sz="2000" dirty="0" smtClean="0"/>
              <a:t>very small </a:t>
            </a:r>
            <a:r>
              <a:rPr lang="en-US" sz="2000" dirty="0"/>
              <a:t>amount by applying a </a:t>
            </a:r>
            <a:r>
              <a:rPr lang="en-US" sz="2000" dirty="0" smtClean="0"/>
              <a:t>pressure (decrease volume):</a:t>
            </a:r>
            <a:endParaRPr lang="en-CA" sz="2000" dirty="0"/>
          </a:p>
        </p:txBody>
      </p:sp>
      <p:pic>
        <p:nvPicPr>
          <p:cNvPr id="12289" name="Picture 1"/>
          <p:cNvPicPr>
            <a:picLocks noChangeAspect="1" noChangeArrowheads="1"/>
          </p:cNvPicPr>
          <p:nvPr/>
        </p:nvPicPr>
        <p:blipFill>
          <a:blip r:embed="rId2" cstate="print"/>
          <a:srcRect/>
          <a:stretch>
            <a:fillRect/>
          </a:stretch>
        </p:blipFill>
        <p:spPr bwMode="auto">
          <a:xfrm>
            <a:off x="5572125" y="4572000"/>
            <a:ext cx="3571875" cy="1419225"/>
          </a:xfrm>
          <a:prstGeom prst="rect">
            <a:avLst/>
          </a:prstGeom>
          <a:noFill/>
          <a:ln w="9525">
            <a:noFill/>
            <a:miter lim="800000"/>
            <a:headEnd/>
            <a:tailEnd/>
          </a:ln>
        </p:spPr>
      </p:pic>
      <p:sp>
        <p:nvSpPr>
          <p:cNvPr id="8" name="Text Box 53"/>
          <p:cNvSpPr txBox="1">
            <a:spLocks noChangeArrowheads="1"/>
          </p:cNvSpPr>
          <p:nvPr/>
        </p:nvSpPr>
        <p:spPr bwMode="auto">
          <a:xfrm>
            <a:off x="533400" y="4267200"/>
            <a:ext cx="3039743" cy="1477328"/>
          </a:xfrm>
          <a:prstGeom prst="rect">
            <a:avLst/>
          </a:prstGeom>
          <a:noFill/>
          <a:ln w="9525">
            <a:noFill/>
            <a:miter lim="800000"/>
            <a:headEnd/>
            <a:tailEnd/>
          </a:ln>
          <a:effectLst/>
        </p:spPr>
        <p:txBody>
          <a:bodyPr wrap="none">
            <a:spAutoFit/>
          </a:bodyPr>
          <a:lstStyle/>
          <a:p>
            <a:pPr algn="l"/>
            <a:r>
              <a:rPr lang="en-US" dirty="0">
                <a:latin typeface="Symbol" pitchFamily="18" charset="2"/>
              </a:rPr>
              <a:t>D</a:t>
            </a:r>
            <a:r>
              <a:rPr lang="en-US" dirty="0"/>
              <a:t>A = </a:t>
            </a:r>
            <a:r>
              <a:rPr lang="en-US" dirty="0" smtClean="0"/>
              <a:t>(</a:t>
            </a:r>
            <a:r>
              <a:rPr lang="en-US" dirty="0"/>
              <a:t>4</a:t>
            </a:r>
            <a:r>
              <a:rPr lang="en-US" dirty="0">
                <a:latin typeface="Symbol" pitchFamily="18" charset="2"/>
              </a:rPr>
              <a:t>p</a:t>
            </a:r>
            <a:r>
              <a:rPr lang="en-US" dirty="0"/>
              <a:t>r</a:t>
            </a:r>
            <a:r>
              <a:rPr lang="en-US" baseline="30000" dirty="0"/>
              <a:t>2</a:t>
            </a:r>
            <a:r>
              <a:rPr lang="en-US" dirty="0"/>
              <a:t> – 4</a:t>
            </a:r>
            <a:r>
              <a:rPr lang="en-US" dirty="0">
                <a:latin typeface="Symbol" pitchFamily="18" charset="2"/>
              </a:rPr>
              <a:t>p</a:t>
            </a:r>
            <a:r>
              <a:rPr lang="en-US" dirty="0"/>
              <a:t>(r-</a:t>
            </a:r>
            <a:r>
              <a:rPr lang="en-US" dirty="0" err="1"/>
              <a:t>dr</a:t>
            </a:r>
            <a:r>
              <a:rPr lang="en-US" dirty="0"/>
              <a:t>)</a:t>
            </a:r>
            <a:r>
              <a:rPr lang="en-US" baseline="30000" dirty="0"/>
              <a:t>2</a:t>
            </a:r>
            <a:r>
              <a:rPr lang="en-US" dirty="0"/>
              <a:t>)</a:t>
            </a:r>
          </a:p>
          <a:p>
            <a:pPr algn="l"/>
            <a:endParaRPr lang="en-US" dirty="0"/>
          </a:p>
          <a:p>
            <a:pPr algn="l"/>
            <a:r>
              <a:rPr lang="en-US" dirty="0">
                <a:latin typeface="Symbol" pitchFamily="18" charset="2"/>
              </a:rPr>
              <a:t>D</a:t>
            </a:r>
            <a:r>
              <a:rPr lang="en-US" dirty="0"/>
              <a:t>A = </a:t>
            </a:r>
            <a:r>
              <a:rPr lang="en-US" dirty="0" smtClean="0"/>
              <a:t>(</a:t>
            </a:r>
            <a:r>
              <a:rPr lang="en-US" dirty="0"/>
              <a:t>4</a:t>
            </a:r>
            <a:r>
              <a:rPr lang="en-US" dirty="0">
                <a:latin typeface="Symbol" pitchFamily="18" charset="2"/>
              </a:rPr>
              <a:t>p</a:t>
            </a:r>
            <a:r>
              <a:rPr lang="en-US" dirty="0"/>
              <a:t>r</a:t>
            </a:r>
            <a:r>
              <a:rPr lang="en-US" baseline="30000" dirty="0"/>
              <a:t>2</a:t>
            </a:r>
            <a:r>
              <a:rPr lang="en-US" dirty="0"/>
              <a:t> – </a:t>
            </a:r>
            <a:r>
              <a:rPr lang="en-US" dirty="0" smtClean="0"/>
              <a:t>4</a:t>
            </a:r>
            <a:r>
              <a:rPr lang="en-US" dirty="0" smtClean="0">
                <a:latin typeface="Symbol" pitchFamily="18" charset="2"/>
              </a:rPr>
              <a:t>p</a:t>
            </a:r>
            <a:r>
              <a:rPr lang="en-US" dirty="0" smtClean="0"/>
              <a:t>(r</a:t>
            </a:r>
            <a:r>
              <a:rPr lang="en-US" baseline="30000" dirty="0" smtClean="0"/>
              <a:t>2</a:t>
            </a:r>
            <a:r>
              <a:rPr lang="en-US" dirty="0" smtClean="0"/>
              <a:t>+dr</a:t>
            </a:r>
            <a:r>
              <a:rPr lang="en-US" baseline="30000" dirty="0" smtClean="0"/>
              <a:t>2</a:t>
            </a:r>
            <a:r>
              <a:rPr lang="en-US" dirty="0" smtClean="0"/>
              <a:t>-2rdr</a:t>
            </a:r>
            <a:r>
              <a:rPr lang="en-US" dirty="0"/>
              <a:t>))</a:t>
            </a:r>
          </a:p>
          <a:p>
            <a:pPr algn="l"/>
            <a:endParaRPr lang="en-US" dirty="0"/>
          </a:p>
          <a:p>
            <a:pPr algn="l"/>
            <a:r>
              <a:rPr lang="en-US" dirty="0" smtClean="0">
                <a:latin typeface="Symbol" pitchFamily="18" charset="2"/>
              </a:rPr>
              <a:t>D</a:t>
            </a:r>
            <a:r>
              <a:rPr lang="en-US" dirty="0" smtClean="0"/>
              <a:t>A </a:t>
            </a:r>
            <a:r>
              <a:rPr lang="en-US" dirty="0"/>
              <a:t>= </a:t>
            </a:r>
            <a:r>
              <a:rPr lang="en-US" dirty="0" smtClean="0"/>
              <a:t>-8</a:t>
            </a:r>
            <a:r>
              <a:rPr lang="en-US" dirty="0" smtClean="0">
                <a:latin typeface="Symbol" pitchFamily="18" charset="2"/>
              </a:rPr>
              <a:t>p</a:t>
            </a:r>
            <a:r>
              <a:rPr lang="en-US" dirty="0" smtClean="0"/>
              <a:t>rdr</a:t>
            </a:r>
            <a:endParaRPr lang="en-CA" dirty="0"/>
          </a:p>
        </p:txBody>
      </p:sp>
      <p:sp>
        <p:nvSpPr>
          <p:cNvPr id="9" name="Rectangle 8"/>
          <p:cNvSpPr/>
          <p:nvPr/>
        </p:nvSpPr>
        <p:spPr>
          <a:xfrm>
            <a:off x="3810000" y="4267200"/>
            <a:ext cx="1905000" cy="1754326"/>
          </a:xfrm>
          <a:prstGeom prst="rect">
            <a:avLst/>
          </a:prstGeom>
        </p:spPr>
        <p:txBody>
          <a:bodyPr wrap="square">
            <a:spAutoFit/>
          </a:bodyPr>
          <a:lstStyle/>
          <a:p>
            <a:pPr algn="l" rtl="0"/>
            <a:r>
              <a:rPr lang="en-US" dirty="0" smtClean="0"/>
              <a:t>the term containing (</a:t>
            </a:r>
            <a:r>
              <a:rPr lang="en-US" i="1" dirty="0" err="1" smtClean="0"/>
              <a:t>dr</a:t>
            </a:r>
            <a:r>
              <a:rPr lang="en-US" i="1" dirty="0" smtClean="0"/>
              <a:t>)</a:t>
            </a:r>
            <a:r>
              <a:rPr lang="en-US" i="1" baseline="30000" dirty="0" smtClean="0"/>
              <a:t>2</a:t>
            </a:r>
            <a:r>
              <a:rPr lang="en-US" i="1" dirty="0" smtClean="0"/>
              <a:t> in equation</a:t>
            </a:r>
            <a:r>
              <a:rPr lang="en-US" b="1" i="1" dirty="0" smtClean="0"/>
              <a:t> can be disregarded</a:t>
            </a:r>
          </a:p>
          <a:p>
            <a:pPr algn="l" rtl="0"/>
            <a:r>
              <a:rPr lang="en-US" b="1" i="1" dirty="0" smtClean="0"/>
              <a:t>(- Shrink in volume)</a:t>
            </a:r>
            <a:endParaRPr lang="en-US" dirty="0"/>
          </a:p>
        </p:txBody>
      </p:sp>
      <p:grpSp>
        <p:nvGrpSpPr>
          <p:cNvPr id="11" name="Group 10"/>
          <p:cNvGrpSpPr/>
          <p:nvPr/>
        </p:nvGrpSpPr>
        <p:grpSpPr>
          <a:xfrm>
            <a:off x="6543675" y="1447800"/>
            <a:ext cx="2600325" cy="1981200"/>
            <a:chOff x="6019800" y="1447800"/>
            <a:chExt cx="2828925" cy="2714625"/>
          </a:xfrm>
        </p:grpSpPr>
        <p:pic>
          <p:nvPicPr>
            <p:cNvPr id="134147" name="Picture 3"/>
            <p:cNvPicPr>
              <a:picLocks noChangeAspect="1" noChangeArrowheads="1"/>
            </p:cNvPicPr>
            <p:nvPr/>
          </p:nvPicPr>
          <p:blipFill>
            <a:blip r:embed="rId3" cstate="print"/>
            <a:srcRect/>
            <a:stretch>
              <a:fillRect/>
            </a:stretch>
          </p:blipFill>
          <p:spPr bwMode="auto">
            <a:xfrm>
              <a:off x="6019800" y="1447800"/>
              <a:ext cx="2828925" cy="2714625"/>
            </a:xfrm>
            <a:prstGeom prst="rect">
              <a:avLst/>
            </a:prstGeom>
            <a:noFill/>
            <a:ln w="9525">
              <a:noFill/>
              <a:miter lim="800000"/>
              <a:headEnd/>
              <a:tailEnd/>
            </a:ln>
          </p:spPr>
        </p:pic>
        <p:sp>
          <p:nvSpPr>
            <p:cNvPr id="10" name="TextBox 9"/>
            <p:cNvSpPr txBox="1"/>
            <p:nvPr/>
          </p:nvSpPr>
          <p:spPr>
            <a:xfrm>
              <a:off x="7848600" y="2438400"/>
              <a:ext cx="304800" cy="369332"/>
            </a:xfrm>
            <a:prstGeom prst="rect">
              <a:avLst/>
            </a:prstGeom>
            <a:noFill/>
          </p:spPr>
          <p:txBody>
            <a:bodyPr wrap="square" rtlCol="0">
              <a:spAutoFit/>
            </a:bodyPr>
            <a:lstStyle/>
            <a:p>
              <a:r>
                <a:rPr lang="en-US" dirty="0" smtClean="0"/>
                <a:t>r</a:t>
              </a:r>
              <a:endParaRPr lang="en-US" dirty="0"/>
            </a:p>
          </p:txBody>
        </p:sp>
      </p:grpSp>
      <p:sp>
        <p:nvSpPr>
          <p:cNvPr id="12" name="TextBox 11"/>
          <p:cNvSpPr txBox="1"/>
          <p:nvPr/>
        </p:nvSpPr>
        <p:spPr>
          <a:xfrm>
            <a:off x="7848600" y="1752600"/>
            <a:ext cx="533400" cy="369332"/>
          </a:xfrm>
          <a:prstGeom prst="rect">
            <a:avLst/>
          </a:prstGeom>
          <a:noFill/>
        </p:spPr>
        <p:txBody>
          <a:bodyPr wrap="square" rtlCol="0">
            <a:spAutoFit/>
          </a:bodyPr>
          <a:lstStyle/>
          <a:p>
            <a:r>
              <a:rPr lang="en-US" dirty="0" err="1" smtClean="0"/>
              <a:t>dr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Pressure Differences Across Curved Interfaces</a:t>
            </a:r>
            <a:endParaRPr lang="en-US" dirty="0"/>
          </a:p>
        </p:txBody>
      </p:sp>
      <p:sp>
        <p:nvSpPr>
          <p:cNvPr id="3" name="Content Placeholder 2"/>
          <p:cNvSpPr>
            <a:spLocks noGrp="1"/>
          </p:cNvSpPr>
          <p:nvPr>
            <p:ph idx="1"/>
          </p:nvPr>
        </p:nvSpPr>
        <p:spPr/>
        <p:txBody>
          <a:bodyPr>
            <a:normAutofit/>
          </a:bodyPr>
          <a:lstStyle/>
          <a:p>
            <a:r>
              <a:rPr lang="en-US" dirty="0" smtClean="0"/>
              <a:t>Surface Energy Work</a:t>
            </a:r>
          </a:p>
          <a:p>
            <a:pPr>
              <a:buNone/>
            </a:pPr>
            <a:endParaRPr lang="en-US" dirty="0" smtClean="0"/>
          </a:p>
          <a:p>
            <a:pPr>
              <a:buNone/>
            </a:pPr>
            <a:endParaRPr lang="en-US" dirty="0" smtClean="0"/>
          </a:p>
          <a:p>
            <a:pPr>
              <a:buNone/>
            </a:pPr>
            <a:r>
              <a:rPr lang="en-US" dirty="0" smtClean="0">
                <a:latin typeface="Symbol" pitchFamily="18" charset="2"/>
              </a:rPr>
              <a:t>D</a:t>
            </a:r>
            <a:r>
              <a:rPr lang="en-US" dirty="0" smtClean="0"/>
              <a:t>A = -8</a:t>
            </a:r>
            <a:r>
              <a:rPr lang="en-US" dirty="0" smtClean="0">
                <a:latin typeface="Symbol" pitchFamily="18" charset="2"/>
              </a:rPr>
              <a:t>p</a:t>
            </a:r>
            <a:r>
              <a:rPr lang="en-US" dirty="0" smtClean="0"/>
              <a:t>rdr</a:t>
            </a:r>
            <a:endParaRPr lang="en-CA" dirty="0" smtClean="0"/>
          </a:p>
          <a:p>
            <a:pPr>
              <a:buNone/>
            </a:pPr>
            <a:r>
              <a:rPr lang="en-US" b="1" i="1" dirty="0" smtClean="0"/>
              <a:t>W</a:t>
            </a:r>
            <a:r>
              <a:rPr lang="en-US" b="1" i="1" baseline="-25000" dirty="0" smtClean="0"/>
              <a:t>s </a:t>
            </a:r>
            <a:r>
              <a:rPr lang="en-US" b="1" i="1" dirty="0" smtClean="0"/>
              <a:t>= -</a:t>
            </a:r>
            <a:r>
              <a:rPr lang="el-GR" b="1" i="1" dirty="0" smtClean="0"/>
              <a:t>γ</a:t>
            </a:r>
            <a:r>
              <a:rPr lang="en-US" b="1" i="1" dirty="0" smtClean="0"/>
              <a:t>8</a:t>
            </a:r>
            <a:r>
              <a:rPr lang="en-US" b="1" i="1" dirty="0" smtClean="0">
                <a:latin typeface="Symbol" pitchFamily="18" charset="2"/>
              </a:rPr>
              <a:t>p</a:t>
            </a:r>
            <a:r>
              <a:rPr lang="en-US" b="1" i="1" dirty="0" smtClean="0"/>
              <a:t>rdr</a:t>
            </a:r>
          </a:p>
          <a:p>
            <a:pPr>
              <a:buNone/>
            </a:pPr>
            <a:endParaRPr lang="en-CA" b="1" i="1" dirty="0" smtClean="0"/>
          </a:p>
          <a:p>
            <a:endParaRPr lang="en-US" dirty="0"/>
          </a:p>
        </p:txBody>
      </p:sp>
      <p:graphicFrame>
        <p:nvGraphicFramePr>
          <p:cNvPr id="4" name="Object 3"/>
          <p:cNvGraphicFramePr>
            <a:graphicFrameLocks noChangeAspect="1"/>
          </p:cNvGraphicFramePr>
          <p:nvPr/>
        </p:nvGraphicFramePr>
        <p:xfrm>
          <a:off x="685800" y="2514600"/>
          <a:ext cx="2057400" cy="685800"/>
        </p:xfrm>
        <a:graphic>
          <a:graphicData uri="http://schemas.openxmlformats.org/presentationml/2006/ole">
            <mc:AlternateContent xmlns:mc="http://schemas.openxmlformats.org/markup-compatibility/2006">
              <mc:Choice xmlns:v="urn:schemas-microsoft-com:vml" Requires="v">
                <p:oleObj spid="_x0000_s62517" name="Equation" r:id="rId3" imgW="609336" imgH="203112" progId="Equation.3">
                  <p:embed/>
                </p:oleObj>
              </mc:Choice>
              <mc:Fallback>
                <p:oleObj name="Equation" r:id="rId3" imgW="609336" imgH="203112" progId="Equation.3">
                  <p:embed/>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14600"/>
                        <a:ext cx="2057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467" name="Object 3"/>
          <p:cNvGraphicFramePr>
            <a:graphicFrameLocks noChangeAspect="1"/>
          </p:cNvGraphicFramePr>
          <p:nvPr/>
        </p:nvGraphicFramePr>
        <p:xfrm>
          <a:off x="5562600" y="1676400"/>
          <a:ext cx="766885" cy="996950"/>
        </p:xfrm>
        <a:graphic>
          <a:graphicData uri="http://schemas.openxmlformats.org/presentationml/2006/ole">
            <mc:AlternateContent xmlns:mc="http://schemas.openxmlformats.org/markup-compatibility/2006">
              <mc:Choice xmlns:v="urn:schemas-microsoft-com:vml" Requires="v">
                <p:oleObj spid="_x0000_s62518" name="Equation" r:id="rId5" imgW="126780" imgH="164814" progId="Equation.3">
                  <p:embed/>
                </p:oleObj>
              </mc:Choice>
              <mc:Fallback>
                <p:oleObj name="Equation" r:id="rId5" imgW="126780" imgH="164814" progId="Equation.3">
                  <p:embed/>
                  <p:pic>
                    <p:nvPicPr>
                      <p:cNvPr id="0"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676400"/>
                        <a:ext cx="766885"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6477000" y="1828800"/>
            <a:ext cx="1600200" cy="646331"/>
          </a:xfrm>
          <a:prstGeom prst="rect">
            <a:avLst/>
          </a:prstGeom>
          <a:noFill/>
        </p:spPr>
        <p:txBody>
          <a:bodyPr wrap="square" rtlCol="0">
            <a:spAutoFit/>
          </a:bodyPr>
          <a:lstStyle/>
          <a:p>
            <a:pPr algn="l" rtl="0"/>
            <a:r>
              <a:rPr lang="en-US" dirty="0" smtClean="0"/>
              <a:t>Surface Tension</a:t>
            </a:r>
            <a:endParaRPr lang="en-US" dirty="0"/>
          </a:p>
        </p:txBody>
      </p:sp>
      <p:graphicFrame>
        <p:nvGraphicFramePr>
          <p:cNvPr id="62468" name="Object 4"/>
          <p:cNvGraphicFramePr>
            <a:graphicFrameLocks noChangeAspect="1"/>
          </p:cNvGraphicFramePr>
          <p:nvPr/>
        </p:nvGraphicFramePr>
        <p:xfrm>
          <a:off x="5562600" y="2667000"/>
          <a:ext cx="958362" cy="692150"/>
        </p:xfrm>
        <a:graphic>
          <a:graphicData uri="http://schemas.openxmlformats.org/presentationml/2006/ole">
            <mc:AlternateContent xmlns:mc="http://schemas.openxmlformats.org/markup-compatibility/2006">
              <mc:Choice xmlns:v="urn:schemas-microsoft-com:vml" Requires="v">
                <p:oleObj spid="_x0000_s62519" name="Equation" r:id="rId7" imgW="228501" imgH="165028" progId="Equation.3">
                  <p:embed/>
                </p:oleObj>
              </mc:Choice>
              <mc:Fallback>
                <p:oleObj name="Equation" r:id="rId7" imgW="228501" imgH="165028" progId="Equation.3">
                  <p:embed/>
                  <p:pic>
                    <p:nvPicPr>
                      <p:cNvPr id="0" name="Picture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2667000"/>
                        <a:ext cx="958362"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6629400" y="2667000"/>
            <a:ext cx="1219200" cy="923330"/>
          </a:xfrm>
          <a:prstGeom prst="rect">
            <a:avLst/>
          </a:prstGeom>
          <a:noFill/>
        </p:spPr>
        <p:txBody>
          <a:bodyPr wrap="square" rtlCol="0">
            <a:spAutoFit/>
          </a:bodyPr>
          <a:lstStyle/>
          <a:p>
            <a:pPr algn="l" rtl="0"/>
            <a:r>
              <a:rPr lang="en-US" dirty="0" smtClean="0"/>
              <a:t>Change in surface area</a:t>
            </a:r>
            <a:endParaRPr lang="en-US" dirty="0"/>
          </a:p>
        </p:txBody>
      </p:sp>
      <p:sp>
        <p:nvSpPr>
          <p:cNvPr id="10" name="Rectangle 9"/>
          <p:cNvSpPr/>
          <p:nvPr/>
        </p:nvSpPr>
        <p:spPr>
          <a:xfrm>
            <a:off x="5434588" y="3810000"/>
            <a:ext cx="920445" cy="646331"/>
          </a:xfrm>
          <a:prstGeom prst="rect">
            <a:avLst/>
          </a:prstGeom>
        </p:spPr>
        <p:txBody>
          <a:bodyPr wrap="none">
            <a:spAutoFit/>
          </a:bodyPr>
          <a:lstStyle/>
          <a:p>
            <a:pPr algn="l" rtl="0"/>
            <a:r>
              <a:rPr lang="en-US" sz="3600" b="1" i="1" dirty="0" smtClean="0"/>
              <a:t> W</a:t>
            </a:r>
            <a:r>
              <a:rPr lang="en-US" sz="3600" b="1" i="1" baseline="-25000" dirty="0" smtClean="0"/>
              <a:t>s</a:t>
            </a:r>
            <a:endParaRPr lang="en-US" sz="3600" dirty="0"/>
          </a:p>
        </p:txBody>
      </p:sp>
      <p:sp>
        <p:nvSpPr>
          <p:cNvPr id="11" name="Rectangle 10"/>
          <p:cNvSpPr/>
          <p:nvPr/>
        </p:nvSpPr>
        <p:spPr>
          <a:xfrm>
            <a:off x="6629400" y="3810000"/>
            <a:ext cx="1295400" cy="954107"/>
          </a:xfrm>
          <a:prstGeom prst="rect">
            <a:avLst/>
          </a:prstGeom>
        </p:spPr>
        <p:txBody>
          <a:bodyPr wrap="square">
            <a:spAutoFit/>
          </a:bodyPr>
          <a:lstStyle/>
          <a:p>
            <a:pPr algn="l" rtl="0"/>
            <a:r>
              <a:rPr lang="en-US" sz="2400" baseline="-25000" dirty="0" smtClean="0"/>
              <a:t>Work due to surface tension</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572125" y="762000"/>
            <a:ext cx="3571875" cy="4543425"/>
            <a:chOff x="5572125" y="1447800"/>
            <a:chExt cx="3571875" cy="4543425"/>
          </a:xfrm>
        </p:grpSpPr>
        <p:pic>
          <p:nvPicPr>
            <p:cNvPr id="10" name="Picture 3"/>
            <p:cNvPicPr>
              <a:picLocks noChangeAspect="1" noChangeArrowheads="1"/>
            </p:cNvPicPr>
            <p:nvPr/>
          </p:nvPicPr>
          <p:blipFill>
            <a:blip r:embed="rId4" cstate="print"/>
            <a:srcRect/>
            <a:stretch>
              <a:fillRect/>
            </a:stretch>
          </p:blipFill>
          <p:spPr bwMode="auto">
            <a:xfrm>
              <a:off x="6019800" y="1447800"/>
              <a:ext cx="2828925" cy="2714625"/>
            </a:xfrm>
            <a:prstGeom prst="rect">
              <a:avLst/>
            </a:prstGeom>
            <a:noFill/>
            <a:ln w="9525">
              <a:noFill/>
              <a:miter lim="800000"/>
              <a:headEnd/>
              <a:tailEnd/>
            </a:ln>
          </p:spPr>
        </p:pic>
        <p:pic>
          <p:nvPicPr>
            <p:cNvPr id="11" name="Picture 1"/>
            <p:cNvPicPr>
              <a:picLocks noChangeAspect="1" noChangeArrowheads="1"/>
            </p:cNvPicPr>
            <p:nvPr/>
          </p:nvPicPr>
          <p:blipFill>
            <a:blip r:embed="rId5" cstate="print"/>
            <a:srcRect/>
            <a:stretch>
              <a:fillRect/>
            </a:stretch>
          </p:blipFill>
          <p:spPr bwMode="auto">
            <a:xfrm>
              <a:off x="5572125" y="4572000"/>
              <a:ext cx="3571875" cy="1419225"/>
            </a:xfrm>
            <a:prstGeom prst="rect">
              <a:avLst/>
            </a:prstGeom>
            <a:noFill/>
            <a:ln w="9525">
              <a:noFill/>
              <a:miter lim="800000"/>
              <a:headEnd/>
              <a:tailEnd/>
            </a:ln>
          </p:spPr>
        </p:pic>
      </p:grpSp>
      <p:sp>
        <p:nvSpPr>
          <p:cNvPr id="9" name="Content Placeholder 8"/>
          <p:cNvSpPr>
            <a:spLocks noGrp="1"/>
          </p:cNvSpPr>
          <p:nvPr>
            <p:ph idx="4294967295"/>
          </p:nvPr>
        </p:nvSpPr>
        <p:spPr>
          <a:xfrm>
            <a:off x="0" y="609601"/>
            <a:ext cx="6400800" cy="5791200"/>
          </a:xfrm>
        </p:spPr>
        <p:txBody>
          <a:bodyPr>
            <a:normAutofit lnSpcReduction="10000"/>
          </a:bodyPr>
          <a:lstStyle/>
          <a:p>
            <a:r>
              <a:rPr lang="en-US" dirty="0" smtClean="0"/>
              <a:t>Because pressure is a force per unit area, </a:t>
            </a:r>
          </a:p>
          <a:p>
            <a:r>
              <a:rPr lang="en-US" dirty="0" smtClean="0"/>
              <a:t>the work change brought about by change pressure</a:t>
            </a:r>
          </a:p>
          <a:p>
            <a:r>
              <a:rPr lang="en-US" b="1" dirty="0" smtClean="0">
                <a:solidFill>
                  <a:schemeClr val="accent2"/>
                </a:solidFill>
              </a:rPr>
              <a:t>W</a:t>
            </a:r>
            <a:r>
              <a:rPr lang="en-US" b="1" baseline="-25000" dirty="0" smtClean="0">
                <a:solidFill>
                  <a:schemeClr val="accent2"/>
                </a:solidFill>
              </a:rPr>
              <a:t>P</a:t>
            </a:r>
            <a:r>
              <a:rPr lang="en-US" b="1" dirty="0" smtClean="0">
                <a:solidFill>
                  <a:schemeClr val="accent2"/>
                </a:solidFill>
              </a:rPr>
              <a:t>= </a:t>
            </a:r>
            <a:r>
              <a:rPr lang="en-US" b="1" dirty="0" smtClean="0">
                <a:solidFill>
                  <a:schemeClr val="accent2"/>
                </a:solidFill>
                <a:latin typeface="Symbol" pitchFamily="18" charset="2"/>
              </a:rPr>
              <a:t>D</a:t>
            </a:r>
            <a:r>
              <a:rPr lang="en-US" b="1" dirty="0" smtClean="0">
                <a:solidFill>
                  <a:schemeClr val="accent2"/>
                </a:solidFill>
              </a:rPr>
              <a:t>P x 4</a:t>
            </a:r>
            <a:r>
              <a:rPr lang="en-US" b="1" dirty="0" smtClean="0">
                <a:solidFill>
                  <a:schemeClr val="accent2"/>
                </a:solidFill>
                <a:latin typeface="Symbol" pitchFamily="18" charset="2"/>
              </a:rPr>
              <a:t>p</a:t>
            </a:r>
            <a:r>
              <a:rPr lang="en-US" b="1" dirty="0" smtClean="0">
                <a:solidFill>
                  <a:schemeClr val="accent2"/>
                </a:solidFill>
              </a:rPr>
              <a:t>r</a:t>
            </a:r>
            <a:r>
              <a:rPr lang="en-US" b="1" baseline="30000" dirty="0" smtClean="0">
                <a:solidFill>
                  <a:schemeClr val="accent2"/>
                </a:solidFill>
              </a:rPr>
              <a:t>2</a:t>
            </a:r>
            <a:r>
              <a:rPr lang="en-US" b="1" dirty="0" smtClean="0">
                <a:solidFill>
                  <a:schemeClr val="accent2"/>
                </a:solidFill>
              </a:rPr>
              <a:t>dr</a:t>
            </a:r>
          </a:p>
          <a:p>
            <a:r>
              <a:rPr lang="en-US" b="1" i="1" dirty="0" smtClean="0"/>
              <a:t>W</a:t>
            </a:r>
            <a:r>
              <a:rPr lang="en-US" b="1" i="1" baseline="-25000" dirty="0" smtClean="0"/>
              <a:t>s </a:t>
            </a:r>
            <a:r>
              <a:rPr lang="en-US" b="1" i="1" dirty="0" smtClean="0"/>
              <a:t>= -</a:t>
            </a:r>
            <a:r>
              <a:rPr lang="el-GR" b="1" i="1" dirty="0" smtClean="0"/>
              <a:t>γ</a:t>
            </a:r>
            <a:r>
              <a:rPr lang="en-US" b="1" i="1" dirty="0" smtClean="0"/>
              <a:t>8</a:t>
            </a:r>
            <a:r>
              <a:rPr lang="en-US" b="1" i="1" dirty="0" smtClean="0">
                <a:latin typeface="Symbol" pitchFamily="18" charset="2"/>
              </a:rPr>
              <a:t>p</a:t>
            </a:r>
            <a:r>
              <a:rPr lang="en-US" b="1" i="1" dirty="0" smtClean="0"/>
              <a:t>rdr</a:t>
            </a:r>
          </a:p>
          <a:p>
            <a:r>
              <a:rPr lang="en-US" dirty="0" smtClean="0"/>
              <a:t>When the two are equal we get for the pressure across the curved surface (equilibrium reached)</a:t>
            </a:r>
          </a:p>
          <a:p>
            <a:r>
              <a:rPr lang="en-US" b="1" dirty="0" smtClean="0">
                <a:solidFill>
                  <a:schemeClr val="accent2"/>
                </a:solidFill>
                <a:latin typeface="Symbol" pitchFamily="18" charset="2"/>
              </a:rPr>
              <a:t>D</a:t>
            </a:r>
            <a:r>
              <a:rPr lang="en-US" b="1" dirty="0" smtClean="0">
                <a:solidFill>
                  <a:schemeClr val="accent2"/>
                </a:solidFill>
              </a:rPr>
              <a:t>P x 4</a:t>
            </a:r>
            <a:r>
              <a:rPr lang="en-US" b="1" dirty="0" smtClean="0">
                <a:solidFill>
                  <a:schemeClr val="accent2"/>
                </a:solidFill>
                <a:latin typeface="Symbol" pitchFamily="18" charset="2"/>
              </a:rPr>
              <a:t>p</a:t>
            </a:r>
            <a:r>
              <a:rPr lang="en-US" b="1" dirty="0" smtClean="0">
                <a:solidFill>
                  <a:schemeClr val="accent2"/>
                </a:solidFill>
              </a:rPr>
              <a:t>r</a:t>
            </a:r>
            <a:r>
              <a:rPr lang="en-US" b="1" baseline="30000" dirty="0" smtClean="0">
                <a:solidFill>
                  <a:schemeClr val="accent2"/>
                </a:solidFill>
              </a:rPr>
              <a:t>2</a:t>
            </a:r>
            <a:r>
              <a:rPr lang="en-US" b="1" dirty="0" smtClean="0">
                <a:solidFill>
                  <a:schemeClr val="accent2"/>
                </a:solidFill>
              </a:rPr>
              <a:t>dr = 8</a:t>
            </a:r>
            <a:r>
              <a:rPr lang="en-US" b="1" dirty="0" smtClean="0">
                <a:solidFill>
                  <a:schemeClr val="accent2"/>
                </a:solidFill>
                <a:latin typeface="Symbol" pitchFamily="18" charset="2"/>
              </a:rPr>
              <a:t>pg</a:t>
            </a:r>
            <a:r>
              <a:rPr lang="en-US" b="1" dirty="0" smtClean="0">
                <a:solidFill>
                  <a:schemeClr val="accent2"/>
                </a:solidFill>
              </a:rPr>
              <a:t>rdr</a:t>
            </a:r>
          </a:p>
          <a:p>
            <a:endParaRPr lang="en-US" b="1" dirty="0" smtClean="0">
              <a:solidFill>
                <a:schemeClr val="accent2"/>
              </a:solidFill>
            </a:endParaRPr>
          </a:p>
          <a:p>
            <a:r>
              <a:rPr lang="en-US" b="1" dirty="0" smtClean="0">
                <a:latin typeface="Symbol" pitchFamily="18" charset="2"/>
              </a:rPr>
              <a:t>D</a:t>
            </a:r>
            <a:r>
              <a:rPr lang="en-US" b="1" dirty="0" smtClean="0"/>
              <a:t>P=</a:t>
            </a:r>
          </a:p>
          <a:p>
            <a:endParaRPr lang="en-US" dirty="0"/>
          </a:p>
        </p:txBody>
      </p:sp>
      <p:graphicFrame>
        <p:nvGraphicFramePr>
          <p:cNvPr id="13" name="Object 12"/>
          <p:cNvGraphicFramePr>
            <a:graphicFrameLocks noChangeAspect="1"/>
          </p:cNvGraphicFramePr>
          <p:nvPr/>
        </p:nvGraphicFramePr>
        <p:xfrm>
          <a:off x="1295400" y="5257800"/>
          <a:ext cx="647700" cy="1115483"/>
        </p:xfrm>
        <a:graphic>
          <a:graphicData uri="http://schemas.openxmlformats.org/presentationml/2006/ole">
            <mc:AlternateContent xmlns:mc="http://schemas.openxmlformats.org/markup-compatibility/2006">
              <mc:Choice xmlns:v="urn:schemas-microsoft-com:vml" Requires="v">
                <p:oleObj spid="_x0000_s11282" name="Equation" r:id="rId6" imgW="228501" imgH="393529" progId="Equation.3">
                  <p:embed/>
                </p:oleObj>
              </mc:Choice>
              <mc:Fallback>
                <p:oleObj name="Equation" r:id="rId6" imgW="228501" imgH="393529" progId="Equation.3">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5257800"/>
                        <a:ext cx="647700" cy="1115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3200400" y="5486400"/>
            <a:ext cx="4572000" cy="1200329"/>
          </a:xfrm>
          <a:prstGeom prst="rect">
            <a:avLst/>
          </a:prstGeom>
        </p:spPr>
        <p:txBody>
          <a:bodyPr>
            <a:spAutoFit/>
          </a:bodyPr>
          <a:lstStyle/>
          <a:p>
            <a:pPr algn="l" rtl="0"/>
            <a:r>
              <a:rPr lang="en-US" dirty="0" smtClean="0"/>
              <a:t>Therefore, as the radius of a bubble decreases, the pressure of the air inside increases relative to that</a:t>
            </a:r>
          </a:p>
          <a:p>
            <a:pPr algn="l" rtl="0"/>
            <a:r>
              <a:rPr lang="en-US" dirty="0" smtClean="0"/>
              <a:t>outside. (</a:t>
            </a:r>
            <a:r>
              <a:rPr lang="en-US" dirty="0" err="1" smtClean="0"/>
              <a:t>laplace</a:t>
            </a:r>
            <a:r>
              <a:rPr lang="en-US" dirty="0" smtClean="0"/>
              <a:t> equation)</a:t>
            </a:r>
            <a:endParaRPr lang="en-US" dirty="0"/>
          </a:p>
        </p:txBody>
      </p:sp>
      <p:sp>
        <p:nvSpPr>
          <p:cNvPr id="8" name="Rectangle 7"/>
          <p:cNvSpPr/>
          <p:nvPr/>
        </p:nvSpPr>
        <p:spPr>
          <a:xfrm>
            <a:off x="533400" y="304800"/>
            <a:ext cx="5943600" cy="369332"/>
          </a:xfrm>
          <a:prstGeom prst="rect">
            <a:avLst/>
          </a:prstGeom>
        </p:spPr>
        <p:txBody>
          <a:bodyPr wrap="square">
            <a:spAutoFit/>
          </a:bodyPr>
          <a:lstStyle/>
          <a:p>
            <a:r>
              <a:rPr lang="en-US" b="1" dirty="0">
                <a:solidFill>
                  <a:srgbClr val="FF0000"/>
                </a:solidFill>
              </a:rPr>
              <a:t>https://www.youtube.com/watch?v=ZRVxr4-gls8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2800" b="1" i="1"/>
              <a:t>Measurement of Surface and Interfacial Tensions</a:t>
            </a:r>
            <a:r>
              <a:rPr lang="en-US" sz="4000"/>
              <a:t> </a:t>
            </a:r>
          </a:p>
        </p:txBody>
      </p:sp>
      <p:sp>
        <p:nvSpPr>
          <p:cNvPr id="16387" name="Rectangle 3"/>
          <p:cNvSpPr>
            <a:spLocks noGrp="1" noChangeArrowheads="1"/>
          </p:cNvSpPr>
          <p:nvPr>
            <p:ph idx="1"/>
          </p:nvPr>
        </p:nvSpPr>
        <p:spPr/>
        <p:txBody>
          <a:bodyPr/>
          <a:lstStyle/>
          <a:p>
            <a:pPr algn="l" rtl="0">
              <a:lnSpc>
                <a:spcPct val="80000"/>
              </a:lnSpc>
            </a:pPr>
            <a:r>
              <a:rPr lang="en-US" sz="4400" b="1" dirty="0"/>
              <a:t>Capillary Rise Method</a:t>
            </a:r>
            <a:r>
              <a:rPr lang="en-US" sz="4400" b="1" dirty="0" smtClean="0"/>
              <a:t>.</a:t>
            </a:r>
          </a:p>
          <a:p>
            <a:pPr algn="l" rtl="0">
              <a:lnSpc>
                <a:spcPct val="80000"/>
              </a:lnSpc>
            </a:pPr>
            <a:endParaRPr lang="en-US" sz="4400" b="1" dirty="0" smtClean="0"/>
          </a:p>
          <a:p>
            <a:pPr algn="l" rtl="0">
              <a:lnSpc>
                <a:spcPct val="80000"/>
              </a:lnSpc>
            </a:pPr>
            <a:endParaRPr lang="en-US" sz="4400" b="1" dirty="0" smtClean="0"/>
          </a:p>
          <a:p>
            <a:pPr algn="l" rtl="0">
              <a:lnSpc>
                <a:spcPct val="80000"/>
              </a:lnSpc>
            </a:pPr>
            <a:endParaRPr lang="en-US" sz="4400" b="1" dirty="0" smtClean="0"/>
          </a:p>
          <a:p>
            <a:pPr algn="l" rtl="0">
              <a:lnSpc>
                <a:spcPct val="80000"/>
              </a:lnSpc>
            </a:pPr>
            <a:endParaRPr lang="en-US" sz="4400" b="1" dirty="0"/>
          </a:p>
          <a:p>
            <a:pPr algn="l" rtl="0">
              <a:lnSpc>
                <a:spcPct val="80000"/>
              </a:lnSpc>
            </a:pPr>
            <a:r>
              <a:rPr lang="en-US" sz="4400" b="1" dirty="0"/>
              <a:t>The </a:t>
            </a:r>
            <a:r>
              <a:rPr lang="en-US" sz="4400" b="1" dirty="0" err="1"/>
              <a:t>DuNoüy</a:t>
            </a:r>
            <a:r>
              <a:rPr lang="en-US" sz="4400" b="1" dirty="0"/>
              <a:t> Ring Method</a:t>
            </a:r>
          </a:p>
          <a:p>
            <a:pPr algn="ctr" rtl="0">
              <a:lnSpc>
                <a:spcPct val="80000"/>
              </a:lnSpc>
              <a:buFontTx/>
              <a:buNone/>
            </a:pPr>
            <a:r>
              <a:rPr lang="en-US" sz="2400" dirty="0" smtClean="0"/>
              <a:t> </a:t>
            </a:r>
            <a:endParaRPr lang="en-US" sz="2400" dirty="0"/>
          </a:p>
        </p:txBody>
      </p:sp>
      <p:sp>
        <p:nvSpPr>
          <p:cNvPr id="5" name="Rectangle 4"/>
          <p:cNvSpPr/>
          <p:nvPr/>
        </p:nvSpPr>
        <p:spPr>
          <a:xfrm>
            <a:off x="838200" y="3352800"/>
            <a:ext cx="4572000" cy="646331"/>
          </a:xfrm>
          <a:prstGeom prst="rect">
            <a:avLst/>
          </a:prstGeom>
        </p:spPr>
        <p:txBody>
          <a:bodyPr>
            <a:spAutoFit/>
          </a:bodyPr>
          <a:lstStyle/>
          <a:p>
            <a:r>
              <a:rPr lang="en-US" dirty="0" smtClean="0"/>
              <a:t>https://www.youtube.com/watch?v=yw3KsRRbIf4</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a:t>
            </a:r>
            <a:endParaRPr lang="en-US" dirty="0"/>
          </a:p>
        </p:txBody>
      </p:sp>
      <p:sp>
        <p:nvSpPr>
          <p:cNvPr id="3" name="Content Placeholder 2"/>
          <p:cNvSpPr>
            <a:spLocks noGrp="1"/>
          </p:cNvSpPr>
          <p:nvPr>
            <p:ph idx="1"/>
          </p:nvPr>
        </p:nvSpPr>
        <p:spPr/>
        <p:txBody>
          <a:bodyPr>
            <a:normAutofit fontScale="92500"/>
          </a:bodyPr>
          <a:lstStyle/>
          <a:p>
            <a:r>
              <a:rPr lang="en-US" dirty="0" smtClean="0"/>
              <a:t>Emulsion  formation and stabilization</a:t>
            </a:r>
          </a:p>
          <a:p>
            <a:r>
              <a:rPr lang="en-US" dirty="0" smtClean="0"/>
              <a:t>dispersion of insoluble particles in liquid media to form suspensions</a:t>
            </a:r>
          </a:p>
          <a:p>
            <a:r>
              <a:rPr lang="en-US" b="1" dirty="0" smtClean="0"/>
              <a:t>Pulmonary surfactant</a:t>
            </a:r>
            <a:r>
              <a:rPr lang="en-US" dirty="0" smtClean="0"/>
              <a:t> is a mixture of lipids and proteins which is secreted into the </a:t>
            </a:r>
            <a:r>
              <a:rPr lang="en-US" b="1" dirty="0" smtClean="0"/>
              <a:t>alveolar</a:t>
            </a:r>
            <a:r>
              <a:rPr lang="en-US" dirty="0" smtClean="0"/>
              <a:t> </a:t>
            </a:r>
          </a:p>
          <a:p>
            <a:r>
              <a:rPr lang="en-US" dirty="0" smtClean="0"/>
              <a:t>The main </a:t>
            </a:r>
            <a:r>
              <a:rPr lang="en-US" b="1" dirty="0" smtClean="0"/>
              <a:t>function</a:t>
            </a:r>
            <a:r>
              <a:rPr lang="en-US" dirty="0" smtClean="0"/>
              <a:t> of </a:t>
            </a:r>
            <a:r>
              <a:rPr lang="en-US" b="1" dirty="0" smtClean="0"/>
              <a:t>surfactant</a:t>
            </a:r>
            <a:r>
              <a:rPr lang="en-US" dirty="0" smtClean="0"/>
              <a:t> is to lower the surface tension at the air/liquid interface within the </a:t>
            </a:r>
            <a:r>
              <a:rPr lang="en-US" b="1" dirty="0" smtClean="0"/>
              <a:t>alveoli</a:t>
            </a:r>
            <a:r>
              <a:rPr lang="en-US" dirty="0" smtClean="0"/>
              <a:t> of the lung. (easier breathing)</a:t>
            </a:r>
          </a:p>
          <a:p>
            <a:r>
              <a:rPr lang="en-US" dirty="0" smtClean="0"/>
              <a:t>Prevent alveolar </a:t>
            </a:r>
            <a:r>
              <a:rPr lang="en-US" dirty="0" err="1" smtClean="0"/>
              <a:t>colapse</a:t>
            </a:r>
            <a:r>
              <a:rPr lang="en-US" dirty="0" smtClean="0"/>
              <a:t> due to surface </a:t>
            </a:r>
            <a:r>
              <a:rPr lang="en-US" dirty="0" err="1" smtClean="0"/>
              <a:t>tensiom</a:t>
            </a: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2800"/>
              <a:t>Capillary Rise Method</a:t>
            </a:r>
            <a:r>
              <a:rPr lang="en-US"/>
              <a:t> </a:t>
            </a:r>
          </a:p>
        </p:txBody>
      </p:sp>
      <p:sp>
        <p:nvSpPr>
          <p:cNvPr id="18435" name="Rectangle 3"/>
          <p:cNvSpPr>
            <a:spLocks noGrp="1" noChangeArrowheads="1"/>
          </p:cNvSpPr>
          <p:nvPr>
            <p:ph idx="1"/>
          </p:nvPr>
        </p:nvSpPr>
        <p:spPr/>
        <p:txBody>
          <a:bodyPr/>
          <a:lstStyle/>
          <a:p>
            <a:pPr algn="l" rtl="0">
              <a:lnSpc>
                <a:spcPct val="90000"/>
              </a:lnSpc>
            </a:pPr>
            <a:r>
              <a:rPr lang="en-US" sz="2800" dirty="0"/>
              <a:t>When a capillary tube is placed in a liquid contained in a beaker, the liquid generally rises up the tube a certain distance. </a:t>
            </a:r>
          </a:p>
          <a:p>
            <a:pPr algn="l" rtl="0">
              <a:lnSpc>
                <a:spcPct val="90000"/>
              </a:lnSpc>
            </a:pPr>
            <a:endParaRPr lang="en-US" sz="2800" dirty="0"/>
          </a:p>
          <a:p>
            <a:pPr algn="l" rtl="0">
              <a:lnSpc>
                <a:spcPct val="90000"/>
              </a:lnSpc>
            </a:pPr>
            <a:r>
              <a:rPr lang="en-US" sz="2800" dirty="0"/>
              <a:t>By measuring this rise in a capillary, it is possible to determine the surface tension of the </a:t>
            </a:r>
            <a:r>
              <a:rPr lang="en-US" sz="2800" dirty="0" smtClean="0"/>
              <a:t>liquid</a:t>
            </a:r>
            <a:endParaRPr lang="en-US" sz="2800" dirty="0">
              <a:solidFill>
                <a:srgbClr val="FF0000"/>
              </a:solidFill>
            </a:endParaRPr>
          </a:p>
          <a:p>
            <a:pPr algn="l" rtl="0">
              <a:lnSpc>
                <a:spcPct val="90000"/>
              </a:lnSpc>
            </a:pPr>
            <a:endParaRPr lang="en-US" sz="2800" dirty="0"/>
          </a:p>
          <a:p>
            <a:pPr algn="l" rtl="0">
              <a:lnSpc>
                <a:spcPct val="90000"/>
              </a:lnSpc>
            </a:pPr>
            <a:endParaRPr lang="en-US" sz="2800" dirty="0"/>
          </a:p>
        </p:txBody>
      </p:sp>
      <p:pic>
        <p:nvPicPr>
          <p:cNvPr id="115715" name="Picture 3"/>
          <p:cNvPicPr>
            <a:picLocks noChangeAspect="1" noChangeArrowheads="1"/>
          </p:cNvPicPr>
          <p:nvPr/>
        </p:nvPicPr>
        <p:blipFill>
          <a:blip r:embed="rId2" cstate="print"/>
          <a:srcRect/>
          <a:stretch>
            <a:fillRect/>
          </a:stretch>
        </p:blipFill>
        <p:spPr bwMode="auto">
          <a:xfrm>
            <a:off x="5257800" y="4287272"/>
            <a:ext cx="2895600" cy="2570728"/>
          </a:xfrm>
          <a:prstGeom prst="rect">
            <a:avLst/>
          </a:prstGeom>
          <a:noFill/>
          <a:ln w="9525">
            <a:noFill/>
            <a:miter lim="800000"/>
            <a:headEnd/>
            <a:tailEnd/>
          </a:ln>
        </p:spPr>
      </p:pic>
      <p:sp>
        <p:nvSpPr>
          <p:cNvPr id="7" name="TextBox 6"/>
          <p:cNvSpPr txBox="1"/>
          <p:nvPr/>
        </p:nvSpPr>
        <p:spPr>
          <a:xfrm>
            <a:off x="2438400" y="5029200"/>
            <a:ext cx="236220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l" rtl="0"/>
            <a:r>
              <a:rPr lang="en-US" dirty="0" smtClean="0"/>
              <a:t>Only for surface tension not for interfacial tension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304800"/>
            <a:ext cx="8229600" cy="4244975"/>
          </a:xfrm>
        </p:spPr>
        <p:txBody>
          <a:bodyPr/>
          <a:lstStyle/>
          <a:p>
            <a:r>
              <a:rPr lang="en-US" dirty="0" smtClean="0"/>
              <a:t>Because the force of </a:t>
            </a:r>
            <a:r>
              <a:rPr lang="en-US" dirty="0" smtClean="0">
                <a:solidFill>
                  <a:srgbClr val="FF0000"/>
                </a:solidFill>
              </a:rPr>
              <a:t>adhesion</a:t>
            </a:r>
            <a:r>
              <a:rPr lang="en-US" dirty="0" smtClean="0"/>
              <a:t> between the liquid molecules and the capillary wall is greater than the </a:t>
            </a:r>
            <a:r>
              <a:rPr lang="en-US" dirty="0" smtClean="0">
                <a:solidFill>
                  <a:srgbClr val="FF0000"/>
                </a:solidFill>
              </a:rPr>
              <a:t>cohesion </a:t>
            </a:r>
            <a:r>
              <a:rPr lang="en-US" dirty="0" smtClean="0"/>
              <a:t>between the liquid molecules, the liquid is said to </a:t>
            </a:r>
            <a:r>
              <a:rPr lang="en-US" i="1" dirty="0" smtClean="0"/>
              <a:t>wet the capillary wall, </a:t>
            </a:r>
            <a:r>
              <a:rPr lang="en-US" dirty="0" smtClean="0"/>
              <a:t>spreading over it and rising in the tube (Capillarity)</a:t>
            </a:r>
          </a:p>
          <a:p>
            <a:r>
              <a:rPr lang="en-US" dirty="0" smtClean="0"/>
              <a:t>water shows a strong tendency to spread out over a polar surface such as clean glass</a:t>
            </a:r>
          </a:p>
          <a:p>
            <a:endParaRPr lang="en-US" dirty="0"/>
          </a:p>
        </p:txBody>
      </p:sp>
      <p:pic>
        <p:nvPicPr>
          <p:cNvPr id="114690" name="Picture 2"/>
          <p:cNvPicPr>
            <a:picLocks noChangeAspect="1" noChangeArrowheads="1"/>
          </p:cNvPicPr>
          <p:nvPr/>
        </p:nvPicPr>
        <p:blipFill>
          <a:blip r:embed="rId3" cstate="print"/>
          <a:srcRect/>
          <a:stretch>
            <a:fillRect/>
          </a:stretch>
        </p:blipFill>
        <p:spPr bwMode="auto">
          <a:xfrm>
            <a:off x="2819400" y="4338145"/>
            <a:ext cx="2667000" cy="2519855"/>
          </a:xfrm>
          <a:prstGeom prst="rect">
            <a:avLst/>
          </a:prstGeom>
          <a:noFill/>
          <a:ln w="9525">
            <a:noFill/>
            <a:miter lim="800000"/>
            <a:headEnd/>
            <a:tailEnd/>
          </a:ln>
        </p:spPr>
      </p:pic>
      <p:sp>
        <p:nvSpPr>
          <p:cNvPr id="6" name="TextBox 5"/>
          <p:cNvSpPr txBox="1"/>
          <p:nvPr/>
        </p:nvSpPr>
        <p:spPr>
          <a:xfrm>
            <a:off x="5943600" y="5638800"/>
            <a:ext cx="1143000" cy="523220"/>
          </a:xfrm>
          <a:prstGeom prst="rect">
            <a:avLst/>
          </a:prstGeom>
          <a:noFill/>
        </p:spPr>
        <p:txBody>
          <a:bodyPr wrap="square" rtlCol="0">
            <a:spAutoFit/>
          </a:bodyPr>
          <a:lstStyle/>
          <a:p>
            <a:pPr algn="l" rtl="0"/>
            <a:r>
              <a:rPr lang="en-US" sz="1400" dirty="0" smtClean="0"/>
              <a:t>cohesive forces</a:t>
            </a:r>
            <a:endParaRPr lang="en-US" sz="1400" dirty="0"/>
          </a:p>
        </p:txBody>
      </p:sp>
      <p:cxnSp>
        <p:nvCxnSpPr>
          <p:cNvPr id="8" name="Straight Arrow Connector 7"/>
          <p:cNvCxnSpPr>
            <a:stCxn id="6" idx="1"/>
          </p:cNvCxnSpPr>
          <p:nvPr/>
        </p:nvCxnSpPr>
        <p:spPr>
          <a:xfrm flipH="1" flipV="1">
            <a:off x="4572000" y="5867400"/>
            <a:ext cx="1371600" cy="3301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1"/>
            <a:ext cx="5029200" cy="5943600"/>
          </a:xfrm>
        </p:spPr>
        <p:txBody>
          <a:bodyPr>
            <a:normAutofit lnSpcReduction="10000"/>
          </a:bodyPr>
          <a:lstStyle/>
          <a:p>
            <a:r>
              <a:rPr lang="en-US" dirty="0" smtClean="0"/>
              <a:t>Consider a capillary tube with an inside radius </a:t>
            </a:r>
            <a:r>
              <a:rPr lang="en-US" i="1" dirty="0" smtClean="0"/>
              <a:t>r immersed in a liquid that </a:t>
            </a:r>
            <a:r>
              <a:rPr lang="en-US" dirty="0" smtClean="0"/>
              <a:t>because of the weight of the liquid, the upward movement is just balanced by the downward force of gravity.</a:t>
            </a:r>
          </a:p>
          <a:p>
            <a:r>
              <a:rPr lang="en-US" dirty="0" smtClean="0"/>
              <a:t>The water column is held together by the surface film</a:t>
            </a:r>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4953000" y="0"/>
            <a:ext cx="4191000" cy="439102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1"/>
            <a:ext cx="4953000" cy="5632311"/>
          </a:xfrm>
          <a:prstGeom prst="rect">
            <a:avLst/>
          </a:prstGeom>
        </p:spPr>
        <p:txBody>
          <a:bodyPr wrap="square">
            <a:spAutoFit/>
          </a:bodyPr>
          <a:lstStyle/>
          <a:p>
            <a:pPr algn="l" rtl="0">
              <a:buFont typeface="Arial" pitchFamily="34" charset="0"/>
              <a:buChar char="•"/>
            </a:pPr>
            <a:r>
              <a:rPr lang="en-US" dirty="0" smtClean="0"/>
              <a:t>The upward vertical component of the force resulting from the surface tension of the liquid at any point on the circumference is given</a:t>
            </a:r>
          </a:p>
          <a:p>
            <a:pPr algn="l" rtl="0">
              <a:buFont typeface="Arial" pitchFamily="34" charset="0"/>
              <a:buChar char="•"/>
            </a:pPr>
            <a:endParaRPr lang="en-US" dirty="0" smtClean="0"/>
          </a:p>
          <a:p>
            <a:pPr algn="l" rtl="0">
              <a:buFont typeface="Arial" pitchFamily="34" charset="0"/>
              <a:buChar char="•"/>
            </a:pPr>
            <a:endParaRPr lang="en-US" dirty="0" smtClean="0"/>
          </a:p>
          <a:p>
            <a:pPr algn="l" rtl="0">
              <a:buFont typeface="Arial" pitchFamily="34" charset="0"/>
              <a:buChar char="•"/>
            </a:pPr>
            <a:endParaRPr lang="en-US" dirty="0" smtClean="0"/>
          </a:p>
          <a:p>
            <a:pPr algn="l" rtl="0">
              <a:buFont typeface="Arial" pitchFamily="34" charset="0"/>
              <a:buChar char="•"/>
            </a:pPr>
            <a:r>
              <a:rPr lang="en-US" dirty="0" smtClean="0"/>
              <a:t>The total upward force around the inside circumference of the tube is</a:t>
            </a:r>
          </a:p>
          <a:p>
            <a:pPr algn="l" rtl="0"/>
            <a:endParaRPr lang="en-US" dirty="0" smtClean="0"/>
          </a:p>
          <a:p>
            <a:pPr algn="l" rtl="0">
              <a:buFont typeface="Arial" pitchFamily="34" charset="0"/>
              <a:buChar char="•"/>
            </a:pPr>
            <a:endParaRPr lang="en-US" dirty="0" smtClean="0"/>
          </a:p>
          <a:p>
            <a:pPr algn="l" rtl="0">
              <a:buFont typeface="Arial" pitchFamily="34" charset="0"/>
              <a:buChar char="•"/>
            </a:pPr>
            <a:endParaRPr lang="en-US" dirty="0" smtClean="0"/>
          </a:p>
          <a:p>
            <a:pPr algn="l" rtl="0">
              <a:buFont typeface="Arial" pitchFamily="34" charset="0"/>
              <a:buChar char="•"/>
            </a:pPr>
            <a:endParaRPr lang="en-US" dirty="0" smtClean="0"/>
          </a:p>
          <a:p>
            <a:pPr algn="l" rtl="0">
              <a:buFont typeface="Arial" pitchFamily="34" charset="0"/>
              <a:buChar char="•"/>
            </a:pPr>
            <a:r>
              <a:rPr lang="en-US" dirty="0" smtClean="0"/>
              <a:t>where </a:t>
            </a:r>
            <a:r>
              <a:rPr lang="en-US" i="1" dirty="0" smtClean="0"/>
              <a:t>θ is the contact angle between the surface of the liquid and the capillary wall and 2πr is the inside </a:t>
            </a:r>
            <a:r>
              <a:rPr lang="en-US" dirty="0" smtClean="0"/>
              <a:t>circumference of the capillary</a:t>
            </a:r>
          </a:p>
          <a:p>
            <a:pPr algn="l" rtl="0">
              <a:buFont typeface="Arial" pitchFamily="34" charset="0"/>
              <a:buChar char="•"/>
            </a:pPr>
            <a:endParaRPr lang="en-US" dirty="0" smtClean="0"/>
          </a:p>
          <a:p>
            <a:pPr algn="l" rtl="0">
              <a:buFont typeface="Arial" pitchFamily="34" charset="0"/>
              <a:buChar char="•"/>
            </a:pPr>
            <a:endParaRPr lang="en-US" dirty="0" smtClean="0"/>
          </a:p>
          <a:p>
            <a:pPr algn="l" rtl="0">
              <a:buFont typeface="Arial" pitchFamily="34" charset="0"/>
              <a:buChar char="•"/>
            </a:pPr>
            <a:endParaRPr lang="en-US" dirty="0" smtClean="0"/>
          </a:p>
          <a:p>
            <a:pPr algn="l" rtl="0"/>
            <a:endParaRPr lang="en-US" dirty="0" smtClean="0"/>
          </a:p>
          <a:p>
            <a:pPr algn="l" rtl="0"/>
            <a:endParaRPr lang="en-US" dirty="0"/>
          </a:p>
        </p:txBody>
      </p:sp>
      <p:pic>
        <p:nvPicPr>
          <p:cNvPr id="1027" name="Picture 3"/>
          <p:cNvPicPr>
            <a:picLocks noChangeAspect="1" noChangeArrowheads="1"/>
          </p:cNvPicPr>
          <p:nvPr/>
        </p:nvPicPr>
        <p:blipFill>
          <a:blip r:embed="rId4" cstate="print"/>
          <a:srcRect/>
          <a:stretch>
            <a:fillRect/>
          </a:stretch>
        </p:blipFill>
        <p:spPr bwMode="auto">
          <a:xfrm>
            <a:off x="5791200" y="0"/>
            <a:ext cx="3352800" cy="3913432"/>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1828800" y="1600200"/>
          <a:ext cx="1303338" cy="577850"/>
        </p:xfrm>
        <a:graphic>
          <a:graphicData uri="http://schemas.openxmlformats.org/presentationml/2006/ole">
            <mc:AlternateContent xmlns:mc="http://schemas.openxmlformats.org/markup-compatibility/2006">
              <mc:Choice xmlns:v="urn:schemas-microsoft-com:vml" Requires="v">
                <p:oleObj spid="_x0000_s1071" name="Equation" r:id="rId5" imgW="457002" imgH="203112" progId="Equation.3">
                  <p:embed/>
                </p:oleObj>
              </mc:Choice>
              <mc:Fallback>
                <p:oleObj name="Equation" r:id="rId5" imgW="457002" imgH="203112" progId="Equation.3">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600200"/>
                        <a:ext cx="1303338"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1676400" y="3124200"/>
          <a:ext cx="1919288" cy="577850"/>
        </p:xfrm>
        <a:graphic>
          <a:graphicData uri="http://schemas.openxmlformats.org/presentationml/2006/ole">
            <mc:AlternateContent xmlns:mc="http://schemas.openxmlformats.org/markup-compatibility/2006">
              <mc:Choice xmlns:v="urn:schemas-microsoft-com:vml" Requires="v">
                <p:oleObj spid="_x0000_s1072" name="Equation" r:id="rId7" imgW="672808" imgH="203112" progId="Equation.3">
                  <p:embed/>
                </p:oleObj>
              </mc:Choice>
              <mc:Fallback>
                <p:oleObj name="Equation" r:id="rId7" imgW="672808" imgH="203112" progId="Equation.3">
                  <p:embed/>
                  <p:pic>
                    <p:nvPicPr>
                      <p:cNvPr id="0"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124200"/>
                        <a:ext cx="1919288"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9" name="Picture 15"/>
          <p:cNvPicPr>
            <a:picLocks noChangeAspect="1" noChangeArrowheads="1"/>
          </p:cNvPicPr>
          <p:nvPr/>
        </p:nvPicPr>
        <p:blipFill>
          <a:blip r:embed="rId9" cstate="print"/>
          <a:srcRect/>
          <a:stretch>
            <a:fillRect/>
          </a:stretch>
        </p:blipFill>
        <p:spPr bwMode="auto">
          <a:xfrm>
            <a:off x="6248400" y="4114800"/>
            <a:ext cx="2486025"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 water and other commonly used liquids, the angle </a:t>
            </a:r>
            <a:r>
              <a:rPr lang="en-US" i="1" dirty="0" smtClean="0"/>
              <a:t>θ is insignificant,</a:t>
            </a:r>
          </a:p>
          <a:p>
            <a:r>
              <a:rPr lang="en-US" dirty="0" smtClean="0"/>
              <a:t>that is, the liquid wets the capillary wall so that </a:t>
            </a:r>
            <a:r>
              <a:rPr lang="en-US" dirty="0" err="1" smtClean="0"/>
              <a:t>cos</a:t>
            </a:r>
            <a:r>
              <a:rPr lang="en-US" dirty="0" smtClean="0"/>
              <a:t>       </a:t>
            </a:r>
            <a:r>
              <a:rPr lang="en-US" i="1" dirty="0" smtClean="0"/>
              <a:t>is taken as unity for practical purposes (1)</a:t>
            </a:r>
          </a:p>
          <a:p>
            <a:endParaRPr lang="en-US" dirty="0"/>
          </a:p>
        </p:txBody>
      </p:sp>
      <p:graphicFrame>
        <p:nvGraphicFramePr>
          <p:cNvPr id="4" name="Object 3"/>
          <p:cNvGraphicFramePr>
            <a:graphicFrameLocks noChangeAspect="1"/>
          </p:cNvGraphicFramePr>
          <p:nvPr/>
        </p:nvGraphicFramePr>
        <p:xfrm>
          <a:off x="2362200" y="3352800"/>
          <a:ext cx="355600" cy="497840"/>
        </p:xfrm>
        <a:graphic>
          <a:graphicData uri="http://schemas.openxmlformats.org/presentationml/2006/ole">
            <mc:AlternateContent xmlns:mc="http://schemas.openxmlformats.org/markup-compatibility/2006">
              <mc:Choice xmlns:v="urn:schemas-microsoft-com:vml" Requires="v">
                <p:oleObj spid="_x0000_s2071" name="Equation" r:id="rId3" imgW="126725" imgH="177415" progId="Equation.3">
                  <p:embed/>
                </p:oleObj>
              </mc:Choice>
              <mc:Fallback>
                <p:oleObj name="Equation" r:id="rId3" imgW="126725" imgH="177415" progId="Equation.3">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352800"/>
                        <a:ext cx="355600" cy="497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p:cNvPicPr>
            <a:picLocks noChangeAspect="1" noChangeArrowheads="1"/>
          </p:cNvPicPr>
          <p:nvPr/>
        </p:nvPicPr>
        <p:blipFill>
          <a:blip r:embed="rId5" cstate="print"/>
          <a:srcRect/>
          <a:stretch>
            <a:fillRect/>
          </a:stretch>
        </p:blipFill>
        <p:spPr bwMode="auto">
          <a:xfrm>
            <a:off x="5334000" y="3886200"/>
            <a:ext cx="2177693" cy="2541832"/>
          </a:xfrm>
          <a:prstGeom prst="rect">
            <a:avLst/>
          </a:prstGeom>
          <a:noFill/>
          <a:ln w="9525">
            <a:noFill/>
            <a:miter lim="800000"/>
            <a:headEnd/>
            <a:tailEnd/>
          </a:ln>
        </p:spPr>
      </p:pic>
      <p:pic>
        <p:nvPicPr>
          <p:cNvPr id="2056" name="Picture 8"/>
          <p:cNvPicPr>
            <a:picLocks noChangeAspect="1" noChangeArrowheads="1"/>
          </p:cNvPicPr>
          <p:nvPr/>
        </p:nvPicPr>
        <p:blipFill>
          <a:blip r:embed="rId6" cstate="print"/>
          <a:srcRect/>
          <a:stretch>
            <a:fillRect/>
          </a:stretch>
        </p:blipFill>
        <p:spPr bwMode="auto">
          <a:xfrm>
            <a:off x="1828800" y="5486400"/>
            <a:ext cx="1524000" cy="883478"/>
          </a:xfrm>
          <a:prstGeom prst="rect">
            <a:avLst/>
          </a:prstGeom>
          <a:noFill/>
          <a:ln w="9525">
            <a:noFill/>
            <a:miter lim="800000"/>
            <a:headEnd/>
            <a:tailEnd/>
          </a:ln>
        </p:spPr>
      </p:pic>
      <p:sp>
        <p:nvSpPr>
          <p:cNvPr id="8" name="Rectangle 7"/>
          <p:cNvSpPr/>
          <p:nvPr/>
        </p:nvSpPr>
        <p:spPr>
          <a:xfrm>
            <a:off x="533400" y="4724400"/>
            <a:ext cx="4572000" cy="646331"/>
          </a:xfrm>
          <a:prstGeom prst="rect">
            <a:avLst/>
          </a:prstGeom>
        </p:spPr>
        <p:txBody>
          <a:bodyPr>
            <a:spAutoFit/>
          </a:bodyPr>
          <a:lstStyle/>
          <a:p>
            <a:pPr algn="l" rtl="0">
              <a:buFont typeface="Arial" pitchFamily="34" charset="0"/>
              <a:buChar char="•"/>
            </a:pPr>
            <a:r>
              <a:rPr lang="en-US" b="1" dirty="0" smtClean="0"/>
              <a:t>The total upward force around the inside circumference of the tube is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1"/>
            <a:ext cx="8229600" cy="5943600"/>
          </a:xfrm>
        </p:spPr>
        <p:txBody>
          <a:bodyPr>
            <a:normAutofit/>
          </a:bodyPr>
          <a:lstStyle/>
          <a:p>
            <a:r>
              <a:rPr lang="en-US" dirty="0" smtClean="0"/>
              <a:t>The counteracting </a:t>
            </a:r>
            <a:r>
              <a:rPr lang="en-US" dirty="0" smtClean="0">
                <a:solidFill>
                  <a:srgbClr val="FF0000"/>
                </a:solidFill>
              </a:rPr>
              <a:t>force of gravity </a:t>
            </a:r>
            <a:r>
              <a:rPr lang="en-US" dirty="0" smtClean="0"/>
              <a:t>(mass × acceleration) is given by the product of the </a:t>
            </a:r>
            <a:r>
              <a:rPr lang="en-US" dirty="0" smtClean="0">
                <a:solidFill>
                  <a:srgbClr val="0070C0"/>
                </a:solidFill>
              </a:rPr>
              <a:t>cross-sectional area</a:t>
            </a:r>
            <a:r>
              <a:rPr lang="en-US" dirty="0" smtClean="0"/>
              <a:t>, </a:t>
            </a:r>
            <a:r>
              <a:rPr lang="el-GR" i="1" dirty="0" smtClean="0">
                <a:solidFill>
                  <a:srgbClr val="C00000"/>
                </a:solidFill>
              </a:rPr>
              <a:t>π</a:t>
            </a:r>
            <a:r>
              <a:rPr lang="en-US" i="1" dirty="0" smtClean="0">
                <a:solidFill>
                  <a:srgbClr val="C00000"/>
                </a:solidFill>
              </a:rPr>
              <a:t>r </a:t>
            </a:r>
            <a:r>
              <a:rPr lang="en-US" baseline="30000" dirty="0" smtClean="0">
                <a:solidFill>
                  <a:srgbClr val="C00000"/>
                </a:solidFill>
              </a:rPr>
              <a:t>2</a:t>
            </a:r>
            <a:r>
              <a:rPr lang="en-US" dirty="0" smtClean="0"/>
              <a:t>, </a:t>
            </a:r>
            <a:r>
              <a:rPr lang="en-US" dirty="0" smtClean="0">
                <a:solidFill>
                  <a:srgbClr val="0070C0"/>
                </a:solidFill>
              </a:rPr>
              <a:t>the height</a:t>
            </a:r>
            <a:r>
              <a:rPr lang="en-US" dirty="0" smtClean="0"/>
              <a:t>, </a:t>
            </a:r>
            <a:r>
              <a:rPr lang="en-US" i="1" dirty="0" smtClean="0">
                <a:solidFill>
                  <a:srgbClr val="C00000"/>
                </a:solidFill>
              </a:rPr>
              <a:t>h</a:t>
            </a:r>
            <a:r>
              <a:rPr lang="en-US" i="1" dirty="0" smtClean="0"/>
              <a:t>, of the liquid column to the lowest point of the meniscus, the </a:t>
            </a:r>
            <a:r>
              <a:rPr lang="en-US" dirty="0" smtClean="0"/>
              <a:t>density of the liquid, </a:t>
            </a:r>
            <a:r>
              <a:rPr lang="en-US" dirty="0" smtClean="0">
                <a:solidFill>
                  <a:srgbClr val="C00000"/>
                </a:solidFill>
              </a:rPr>
              <a:t>ρ</a:t>
            </a:r>
            <a:r>
              <a:rPr lang="en-US" dirty="0" smtClean="0"/>
              <a:t>, and the acceleration of gravity </a:t>
            </a:r>
            <a:r>
              <a:rPr lang="en-US" dirty="0" smtClean="0">
                <a:solidFill>
                  <a:srgbClr val="C00000"/>
                </a:solidFill>
              </a:rPr>
              <a:t>g</a:t>
            </a:r>
          </a:p>
          <a:p>
            <a:r>
              <a:rPr lang="el-GR" i="1" dirty="0" smtClean="0"/>
              <a:t>π</a:t>
            </a:r>
            <a:r>
              <a:rPr lang="en-US" i="1" dirty="0" smtClean="0"/>
              <a:t>r </a:t>
            </a:r>
            <a:r>
              <a:rPr lang="en-US" baseline="30000" dirty="0" smtClean="0"/>
              <a:t>2</a:t>
            </a:r>
            <a:r>
              <a:rPr lang="en-US" dirty="0" smtClean="0"/>
              <a:t> </a:t>
            </a:r>
            <a:r>
              <a:rPr lang="en-US" i="1" dirty="0" smtClean="0"/>
              <a:t>h(</a:t>
            </a:r>
            <a:r>
              <a:rPr lang="el-GR" i="1" dirty="0" smtClean="0"/>
              <a:t>ρ )</a:t>
            </a:r>
            <a:r>
              <a:rPr lang="en-US" i="1" dirty="0" smtClean="0"/>
              <a:t>g + w.</a:t>
            </a:r>
          </a:p>
          <a:p>
            <a:r>
              <a:rPr lang="en-US" i="1" dirty="0" smtClean="0"/>
              <a:t>w, is added to account </a:t>
            </a:r>
          </a:p>
          <a:p>
            <a:pPr>
              <a:buNone/>
            </a:pPr>
            <a:r>
              <a:rPr lang="en-US" i="1" dirty="0" smtClean="0"/>
              <a:t>for the weight of liquid </a:t>
            </a:r>
          </a:p>
          <a:p>
            <a:pPr>
              <a:buNone/>
            </a:pPr>
            <a:r>
              <a:rPr lang="en-US" i="1" dirty="0" smtClean="0"/>
              <a:t>above h in the meniscus</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5334000" y="3048000"/>
            <a:ext cx="3418257" cy="35814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2209800" y="990600"/>
            <a:ext cx="4191000" cy="439102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304800"/>
            <a:ext cx="8229600" cy="4625975"/>
          </a:xfrm>
        </p:spPr>
        <p:txBody>
          <a:bodyPr/>
          <a:lstStyle/>
          <a:p>
            <a:r>
              <a:rPr lang="en-US" dirty="0" smtClean="0"/>
              <a:t>When the liquid has risen to its maximum height, which can be read from the calibrations on the capillary tube, the opposing forces are in equilibrium, and accordingly the surface tension can be calculated</a:t>
            </a:r>
          </a:p>
          <a:p>
            <a:r>
              <a:rPr lang="en-US" dirty="0" smtClean="0"/>
              <a:t>the contact angle, and (</a:t>
            </a:r>
            <a:r>
              <a:rPr lang="en-US" i="1" dirty="0" smtClean="0"/>
              <a:t>w) can usually be disregarded</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600200" y="5105400"/>
            <a:ext cx="3217333" cy="6096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410200" y="4876800"/>
            <a:ext cx="2465294" cy="9525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7643967" y="1676400"/>
            <a:ext cx="1500033" cy="157162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990600"/>
            <a:ext cx="8229600" cy="5135563"/>
          </a:xfrm>
        </p:spPr>
        <p:txBody>
          <a:bodyPr/>
          <a:lstStyle/>
          <a:p>
            <a:pPr algn="l" rtl="0"/>
            <a:r>
              <a:rPr lang="en-US" sz="2800" dirty="0"/>
              <a:t>Example:</a:t>
            </a:r>
          </a:p>
          <a:p>
            <a:pPr algn="l" rtl="0"/>
            <a:r>
              <a:rPr lang="en-US" sz="2800" dirty="0"/>
              <a:t>A sample of chloroform rose to a height of 3.67 cm at 20°C in a capillary tube having an inside radius of 0.01 cm. What is the surface tension of chloroform at this temperature? The density of chloroform is 1.476 g/cm</a:t>
            </a:r>
            <a:r>
              <a:rPr lang="en-US" sz="2800" baseline="30000" dirty="0"/>
              <a:t>3</a:t>
            </a:r>
            <a:r>
              <a:rPr lang="en-US" sz="2800" dirty="0"/>
              <a:t>. </a:t>
            </a:r>
          </a:p>
        </p:txBody>
      </p:sp>
      <p:pic>
        <p:nvPicPr>
          <p:cNvPr id="21508" name="Picture 30" descr="C:\Users\Amr\Documents\Downloads\MARTINS\CH15_files\C15MMU11.gif"/>
          <p:cNvPicPr>
            <a:picLocks noChangeAspect="1" noChangeArrowheads="1"/>
          </p:cNvPicPr>
          <p:nvPr/>
        </p:nvPicPr>
        <p:blipFill>
          <a:blip r:embed="rId2" cstate="print"/>
          <a:srcRect/>
          <a:stretch>
            <a:fillRect/>
          </a:stretch>
        </p:blipFill>
        <p:spPr bwMode="auto">
          <a:xfrm>
            <a:off x="914400" y="4495800"/>
            <a:ext cx="7239000" cy="1057275"/>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7557601" y="-152400"/>
            <a:ext cx="1586399" cy="1662113"/>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914400" y="304800"/>
            <a:ext cx="2465294"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2800" dirty="0"/>
              <a:t>The </a:t>
            </a:r>
            <a:r>
              <a:rPr lang="en-US" sz="2800" dirty="0" err="1"/>
              <a:t>DuNoüy</a:t>
            </a:r>
            <a:r>
              <a:rPr lang="en-US" sz="2800" dirty="0"/>
              <a:t> Ring </a:t>
            </a:r>
            <a:r>
              <a:rPr lang="en-US" sz="2800" dirty="0" smtClean="0"/>
              <a:t>Method</a:t>
            </a:r>
            <a:br>
              <a:rPr lang="en-US" sz="2800" dirty="0" smtClean="0"/>
            </a:br>
            <a:endParaRPr lang="en-US" sz="2800" dirty="0"/>
          </a:p>
        </p:txBody>
      </p:sp>
      <p:sp>
        <p:nvSpPr>
          <p:cNvPr id="22531" name="Rectangle 3"/>
          <p:cNvSpPr>
            <a:spLocks noGrp="1" noChangeArrowheads="1"/>
          </p:cNvSpPr>
          <p:nvPr>
            <p:ph idx="1"/>
          </p:nvPr>
        </p:nvSpPr>
        <p:spPr/>
        <p:txBody>
          <a:bodyPr/>
          <a:lstStyle/>
          <a:p>
            <a:pPr algn="l" rtl="0">
              <a:lnSpc>
                <a:spcPct val="90000"/>
              </a:lnSpc>
            </a:pPr>
            <a:r>
              <a:rPr lang="en-US" sz="2800" dirty="0"/>
              <a:t>The </a:t>
            </a:r>
            <a:r>
              <a:rPr lang="en-US" sz="2800" i="1" dirty="0" err="1"/>
              <a:t>DuNoüy</a:t>
            </a:r>
            <a:r>
              <a:rPr lang="en-US" sz="2800" i="1" dirty="0"/>
              <a:t> </a:t>
            </a:r>
            <a:r>
              <a:rPr lang="en-US" sz="2800" i="1" dirty="0" err="1"/>
              <a:t>tensiometer</a:t>
            </a:r>
            <a:r>
              <a:rPr lang="en-US" sz="2800" dirty="0"/>
              <a:t> is widely used for measuring </a:t>
            </a:r>
            <a:r>
              <a:rPr lang="en-US" sz="2800" dirty="0">
                <a:solidFill>
                  <a:srgbClr val="FF0000"/>
                </a:solidFill>
              </a:rPr>
              <a:t>surface </a:t>
            </a:r>
            <a:r>
              <a:rPr lang="en-US" sz="2800" dirty="0"/>
              <a:t>and</a:t>
            </a:r>
            <a:r>
              <a:rPr lang="en-US" sz="2800" dirty="0">
                <a:solidFill>
                  <a:srgbClr val="FF0000"/>
                </a:solidFill>
              </a:rPr>
              <a:t> interfacial tensions</a:t>
            </a:r>
            <a:r>
              <a:rPr lang="en-US" sz="2800" dirty="0"/>
              <a:t>. </a:t>
            </a:r>
          </a:p>
          <a:p>
            <a:pPr algn="l" rtl="0">
              <a:lnSpc>
                <a:spcPct val="90000"/>
              </a:lnSpc>
            </a:pPr>
            <a:endParaRPr lang="en-US" sz="2800" dirty="0"/>
          </a:p>
          <a:p>
            <a:pPr algn="l" rtl="0">
              <a:lnSpc>
                <a:spcPct val="90000"/>
              </a:lnSpc>
            </a:pPr>
            <a:r>
              <a:rPr lang="en-US" sz="2800" dirty="0" smtClean="0">
                <a:solidFill>
                  <a:srgbClr val="0070C0"/>
                </a:solidFill>
              </a:rPr>
              <a:t>Principle: </a:t>
            </a:r>
            <a:r>
              <a:rPr lang="en-US" sz="2800" dirty="0" smtClean="0"/>
              <a:t>the </a:t>
            </a:r>
            <a:r>
              <a:rPr lang="en-US" sz="2800" dirty="0">
                <a:solidFill>
                  <a:srgbClr val="FF0000"/>
                </a:solidFill>
              </a:rPr>
              <a:t>force</a:t>
            </a:r>
            <a:r>
              <a:rPr lang="en-US" sz="2800" dirty="0"/>
              <a:t> necessary to </a:t>
            </a:r>
            <a:r>
              <a:rPr lang="en-US" sz="2800" dirty="0">
                <a:solidFill>
                  <a:srgbClr val="0070C0"/>
                </a:solidFill>
              </a:rPr>
              <a:t>detach</a:t>
            </a:r>
            <a:r>
              <a:rPr lang="en-US" sz="2800" dirty="0"/>
              <a:t> a platinum–iridium ring immersed at the surface or interface is proportional to the surface or interfacial tension. </a:t>
            </a:r>
          </a:p>
          <a:p>
            <a:pPr algn="l" rtl="0">
              <a:lnSpc>
                <a:spcPct val="90000"/>
              </a:lnSpc>
            </a:pPr>
            <a:endParaRPr lang="en-US" sz="2800" dirty="0"/>
          </a:p>
          <a:p>
            <a:pPr algn="l" rtl="0">
              <a:lnSpc>
                <a:spcPct val="90000"/>
              </a:lnSpc>
            </a:pPr>
            <a:r>
              <a:rPr lang="en-US" sz="2800" dirty="0"/>
              <a:t>The force required to detach the ring in this manner </a:t>
            </a:r>
            <a:r>
              <a:rPr lang="en-US" sz="2800" dirty="0" smtClean="0"/>
              <a:t>is recorded in </a:t>
            </a:r>
            <a:r>
              <a:rPr lang="en-US" sz="2800" dirty="0"/>
              <a:t>dynes on a calibrated dial.</a:t>
            </a:r>
          </a:p>
        </p:txBody>
      </p:sp>
      <p:sp>
        <p:nvSpPr>
          <p:cNvPr id="4" name="Rectangle 3"/>
          <p:cNvSpPr/>
          <p:nvPr/>
        </p:nvSpPr>
        <p:spPr>
          <a:xfrm>
            <a:off x="1371600" y="6096000"/>
            <a:ext cx="6629400" cy="369332"/>
          </a:xfrm>
          <a:prstGeom prst="rect">
            <a:avLst/>
          </a:prstGeom>
        </p:spPr>
        <p:txBody>
          <a:bodyPr wrap="square">
            <a:spAutoFit/>
          </a:bodyPr>
          <a:lstStyle/>
          <a:p>
            <a:pPr algn="l"/>
            <a:r>
              <a:rPr lang="en-US" dirty="0" smtClean="0">
                <a:solidFill>
                  <a:srgbClr val="C00000"/>
                </a:solidFill>
              </a:rPr>
              <a:t>https://www.youtube.com/watch?v=cntqd0CRE8w I</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2800"/>
              <a:t>Types of interface</a:t>
            </a:r>
            <a:r>
              <a:rPr lang="en-US"/>
              <a:t> </a:t>
            </a:r>
          </a:p>
        </p:txBody>
      </p:sp>
      <p:pic>
        <p:nvPicPr>
          <p:cNvPr id="7172" name="Picture 4"/>
          <p:cNvPicPr>
            <a:picLocks noChangeAspect="1" noChangeArrowheads="1"/>
          </p:cNvPicPr>
          <p:nvPr/>
        </p:nvPicPr>
        <p:blipFill>
          <a:blip r:embed="rId3" cstate="print"/>
          <a:srcRect/>
          <a:stretch>
            <a:fillRect/>
          </a:stretch>
        </p:blipFill>
        <p:spPr bwMode="auto">
          <a:xfrm>
            <a:off x="533400" y="381000"/>
            <a:ext cx="7696200" cy="5543550"/>
          </a:xfrm>
          <a:prstGeom prst="rect">
            <a:avLst/>
          </a:prstGeom>
          <a:noFill/>
        </p:spPr>
      </p:pic>
      <p:sp>
        <p:nvSpPr>
          <p:cNvPr id="6" name="Rectangle 5"/>
          <p:cNvSpPr/>
          <p:nvPr/>
        </p:nvSpPr>
        <p:spPr>
          <a:xfrm>
            <a:off x="381000" y="6019800"/>
            <a:ext cx="8001000" cy="646331"/>
          </a:xfrm>
          <a:prstGeom prst="rect">
            <a:avLst/>
          </a:prstGeom>
        </p:spPr>
        <p:txBody>
          <a:bodyPr wrap="square">
            <a:spAutoFit/>
          </a:bodyPr>
          <a:lstStyle/>
          <a:p>
            <a:pPr algn="l"/>
            <a:r>
              <a:rPr lang="en-US" dirty="0"/>
              <a:t>The term </a:t>
            </a:r>
            <a:r>
              <a:rPr lang="en-US" i="1" dirty="0"/>
              <a:t>surface is customarily used when referring to either a gas–solid or a gas–liquid interface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33" descr="C:\Users\Amr\Documents\Downloads\MARTINS\CH15_files\C15FF6.jpg"/>
          <p:cNvPicPr>
            <a:picLocks noGrp="1" noChangeAspect="1" noChangeArrowheads="1"/>
          </p:cNvPicPr>
          <p:nvPr>
            <p:ph idx="4294967295"/>
          </p:nvPr>
        </p:nvPicPr>
        <p:blipFill>
          <a:blip r:embed="rId2" cstate="print"/>
          <a:stretch>
            <a:fillRect/>
          </a:stretch>
        </p:blipFill>
        <p:spPr>
          <a:xfrm>
            <a:off x="0" y="1774825"/>
            <a:ext cx="4578350" cy="4625975"/>
          </a:xfrm>
          <a:noFill/>
          <a:ln/>
        </p:spPr>
      </p:pic>
      <p:pic>
        <p:nvPicPr>
          <p:cNvPr id="52227" name="Picture 3"/>
          <p:cNvPicPr>
            <a:picLocks noChangeAspect="1" noChangeArrowheads="1"/>
          </p:cNvPicPr>
          <p:nvPr/>
        </p:nvPicPr>
        <p:blipFill>
          <a:blip r:embed="rId3" cstate="print"/>
          <a:srcRect/>
          <a:stretch>
            <a:fillRect/>
          </a:stretch>
        </p:blipFill>
        <p:spPr bwMode="auto">
          <a:xfrm>
            <a:off x="5498432" y="609600"/>
            <a:ext cx="3645568" cy="2514600"/>
          </a:xfrm>
          <a:prstGeom prst="rect">
            <a:avLst/>
          </a:prstGeom>
          <a:noFill/>
          <a:ln w="9525">
            <a:noFill/>
            <a:miter lim="800000"/>
            <a:headEnd/>
            <a:tailEnd/>
          </a:ln>
        </p:spPr>
      </p:pic>
      <p:pic>
        <p:nvPicPr>
          <p:cNvPr id="4" name="Picture 29"/>
          <p:cNvPicPr>
            <a:picLocks noChangeAspect="1" noChangeArrowheads="1"/>
          </p:cNvPicPr>
          <p:nvPr/>
        </p:nvPicPr>
        <p:blipFill>
          <a:blip r:embed="rId4" cstate="print">
            <a:lum bright="-18000" contrast="30000"/>
          </a:blip>
          <a:srcRect/>
          <a:stretch>
            <a:fillRect/>
          </a:stretch>
        </p:blipFill>
        <p:spPr bwMode="auto">
          <a:xfrm>
            <a:off x="5562600" y="3666028"/>
            <a:ext cx="2895600" cy="357297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4294967295"/>
          </p:nvPr>
        </p:nvSpPr>
        <p:spPr>
          <a:xfrm>
            <a:off x="0" y="1774825"/>
            <a:ext cx="6324600" cy="4625975"/>
          </a:xfrm>
        </p:spPr>
        <p:txBody>
          <a:bodyPr>
            <a:normAutofit lnSpcReduction="10000"/>
          </a:bodyPr>
          <a:lstStyle/>
          <a:p>
            <a:pPr algn="l" rtl="0">
              <a:lnSpc>
                <a:spcPct val="90000"/>
              </a:lnSpc>
            </a:pPr>
            <a:endParaRPr lang="en-US" sz="2800" dirty="0" smtClean="0"/>
          </a:p>
          <a:p>
            <a:pPr algn="l" rtl="0">
              <a:lnSpc>
                <a:spcPct val="90000"/>
              </a:lnSpc>
            </a:pPr>
            <a:endParaRPr lang="en-US" sz="2800" dirty="0"/>
          </a:p>
          <a:p>
            <a:pPr algn="l" rtl="0">
              <a:lnSpc>
                <a:spcPct val="90000"/>
              </a:lnSpc>
            </a:pPr>
            <a:r>
              <a:rPr lang="en-US" sz="2800" dirty="0" smtClean="0"/>
              <a:t>A correction factor is necessary because the simple theory does not take into account certain </a:t>
            </a:r>
            <a:r>
              <a:rPr lang="en-US" sz="2800" dirty="0" smtClean="0">
                <a:solidFill>
                  <a:srgbClr val="FF0000"/>
                </a:solidFill>
              </a:rPr>
              <a:t>variables</a:t>
            </a:r>
            <a:r>
              <a:rPr lang="en-US" sz="2800" dirty="0" smtClean="0"/>
              <a:t> such as the </a:t>
            </a:r>
            <a:r>
              <a:rPr lang="en-US" sz="2800" dirty="0" smtClean="0">
                <a:solidFill>
                  <a:srgbClr val="FF0000"/>
                </a:solidFill>
              </a:rPr>
              <a:t>radius of the wire </a:t>
            </a:r>
            <a:r>
              <a:rPr lang="en-US" sz="2800" dirty="0" smtClean="0"/>
              <a:t>used to form the ring, and </a:t>
            </a:r>
            <a:r>
              <a:rPr lang="en-US" sz="2800" dirty="0" smtClean="0">
                <a:solidFill>
                  <a:srgbClr val="FF0000"/>
                </a:solidFill>
              </a:rPr>
              <a:t>the volume </a:t>
            </a:r>
            <a:r>
              <a:rPr lang="en-US" sz="2800" dirty="0" smtClean="0"/>
              <a:t>of liquid raised out of the surface., </a:t>
            </a:r>
          </a:p>
          <a:p>
            <a:pPr algn="l" rtl="0">
              <a:lnSpc>
                <a:spcPct val="90000"/>
              </a:lnSpc>
            </a:pPr>
            <a:endParaRPr lang="en-US" sz="2800" dirty="0"/>
          </a:p>
          <a:p>
            <a:pPr algn="l" rtl="0">
              <a:lnSpc>
                <a:spcPct val="90000"/>
              </a:lnSpc>
            </a:pPr>
            <a:r>
              <a:rPr lang="en-US" sz="2800" dirty="0"/>
              <a:t>Errors as large as 25% may occur if the correction factor is not calculated and applied. </a:t>
            </a:r>
            <a:endParaRPr lang="en-US" sz="2800" dirty="0" smtClean="0"/>
          </a:p>
          <a:p>
            <a:pPr algn="l" rtl="0">
              <a:lnSpc>
                <a:spcPct val="90000"/>
              </a:lnSpc>
            </a:pPr>
            <a:r>
              <a:rPr lang="en-US" sz="2800" dirty="0" smtClean="0"/>
              <a:t>Reduced to 0.25% error</a:t>
            </a:r>
            <a:endParaRPr lang="en-US" sz="2800" dirty="0"/>
          </a:p>
        </p:txBody>
      </p:sp>
      <p:pic>
        <p:nvPicPr>
          <p:cNvPr id="24580" name="Picture 34" descr="C:\Users\Amr\Documents\Downloads\MARTINS\CH15_files\C15MM14.gif"/>
          <p:cNvPicPr>
            <a:picLocks noChangeAspect="1" noChangeArrowheads="1"/>
          </p:cNvPicPr>
          <p:nvPr/>
        </p:nvPicPr>
        <p:blipFill>
          <a:blip r:embed="rId2" cstate="print"/>
          <a:srcRect/>
          <a:stretch>
            <a:fillRect/>
          </a:stretch>
        </p:blipFill>
        <p:spPr bwMode="auto">
          <a:xfrm>
            <a:off x="914400" y="1447800"/>
            <a:ext cx="7086600" cy="1030288"/>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47625" y="0"/>
            <a:ext cx="2409825" cy="838200"/>
          </a:xfrm>
          <a:prstGeom prst="rect">
            <a:avLst/>
          </a:prstGeom>
          <a:noFill/>
          <a:ln w="9525">
            <a:noFill/>
            <a:miter lim="800000"/>
            <a:headEnd/>
            <a:tailEnd/>
          </a:ln>
        </p:spPr>
      </p:pic>
      <p:pic>
        <p:nvPicPr>
          <p:cNvPr id="54274" name="Picture 2"/>
          <p:cNvPicPr>
            <a:picLocks noChangeAspect="1" noChangeArrowheads="1"/>
          </p:cNvPicPr>
          <p:nvPr/>
        </p:nvPicPr>
        <p:blipFill>
          <a:blip r:embed="rId4" cstate="print"/>
          <a:srcRect/>
          <a:stretch>
            <a:fillRect/>
          </a:stretch>
        </p:blipFill>
        <p:spPr bwMode="auto">
          <a:xfrm>
            <a:off x="3657600" y="0"/>
            <a:ext cx="3547241" cy="457200"/>
          </a:xfrm>
          <a:prstGeom prst="rect">
            <a:avLst/>
          </a:prstGeom>
          <a:noFill/>
          <a:ln w="9525">
            <a:noFill/>
            <a:miter lim="800000"/>
            <a:headEnd/>
            <a:tailEnd/>
          </a:ln>
        </p:spPr>
      </p:pic>
      <p:sp>
        <p:nvSpPr>
          <p:cNvPr id="7" name="TextBox 6"/>
          <p:cNvSpPr txBox="1"/>
          <p:nvPr/>
        </p:nvSpPr>
        <p:spPr>
          <a:xfrm>
            <a:off x="3733800" y="609600"/>
            <a:ext cx="3429000" cy="369332"/>
          </a:xfrm>
          <a:prstGeom prst="rect">
            <a:avLst/>
          </a:prstGeom>
          <a:noFill/>
        </p:spPr>
        <p:txBody>
          <a:bodyPr wrap="square" rtlCol="0">
            <a:spAutoFit/>
          </a:bodyPr>
          <a:lstStyle/>
          <a:p>
            <a:r>
              <a:rPr lang="en-US" dirty="0" smtClean="0"/>
              <a:t>F= force to detach ring</a:t>
            </a:r>
            <a:endParaRPr lang="en-US" dirty="0"/>
          </a:p>
        </p:txBody>
      </p:sp>
      <p:pic>
        <p:nvPicPr>
          <p:cNvPr id="188418" name="Picture 2" descr="Image result for DuNoüy Ring"/>
          <p:cNvPicPr>
            <a:picLocks noChangeAspect="1" noChangeArrowheads="1"/>
          </p:cNvPicPr>
          <p:nvPr/>
        </p:nvPicPr>
        <p:blipFill>
          <a:blip r:embed="rId5" cstate="print"/>
          <a:srcRect/>
          <a:stretch>
            <a:fillRect/>
          </a:stretch>
        </p:blipFill>
        <p:spPr bwMode="auto">
          <a:xfrm>
            <a:off x="6858000" y="2590800"/>
            <a:ext cx="2667000" cy="3743325"/>
          </a:xfrm>
          <a:prstGeom prst="rect">
            <a:avLst/>
          </a:prstGeom>
          <a:noFill/>
        </p:spPr>
      </p:pic>
      <p:sp>
        <p:nvSpPr>
          <p:cNvPr id="8" name="Rectangle 7"/>
          <p:cNvSpPr/>
          <p:nvPr/>
        </p:nvSpPr>
        <p:spPr>
          <a:xfrm>
            <a:off x="6324600" y="1066800"/>
            <a:ext cx="1066800" cy="369332"/>
          </a:xfrm>
          <a:prstGeom prst="rect">
            <a:avLst/>
          </a:prstGeom>
        </p:spPr>
        <p:txBody>
          <a:bodyPr wrap="square">
            <a:spAutoFit/>
          </a:bodyPr>
          <a:lstStyle/>
          <a:p>
            <a:pPr algn="l" rtl="0" fontAlgn="t"/>
            <a:r>
              <a:rPr lang="en-US" dirty="0" smtClean="0"/>
              <a:t>C=2</a:t>
            </a:r>
            <a:r>
              <a:rPr lang="el-GR" dirty="0" smtClean="0"/>
              <a:t>π</a:t>
            </a:r>
            <a:r>
              <a:rPr lang="en-US" dirty="0" smtClean="0"/>
              <a:t>r</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cstate="print"/>
          <a:srcRect/>
          <a:stretch>
            <a:fillRect/>
          </a:stretch>
        </p:blipFill>
        <p:spPr bwMode="auto">
          <a:xfrm>
            <a:off x="685800" y="1219200"/>
            <a:ext cx="7039429" cy="304800"/>
          </a:xfrm>
          <a:prstGeom prst="rect">
            <a:avLst/>
          </a:prstGeom>
          <a:noFill/>
          <a:ln w="9525">
            <a:noFill/>
            <a:miter lim="800000"/>
            <a:headEnd/>
            <a:tailEnd/>
          </a:ln>
        </p:spPr>
      </p:pic>
      <p:sp>
        <p:nvSpPr>
          <p:cNvPr id="5" name="Rectangle 4"/>
          <p:cNvSpPr/>
          <p:nvPr/>
        </p:nvSpPr>
        <p:spPr>
          <a:xfrm>
            <a:off x="762000" y="5638800"/>
            <a:ext cx="4419600" cy="1200329"/>
          </a:xfrm>
          <a:prstGeom prst="rect">
            <a:avLst/>
          </a:prstGeom>
        </p:spPr>
        <p:txBody>
          <a:bodyPr wrap="square">
            <a:spAutoFit/>
          </a:bodyPr>
          <a:lstStyle/>
          <a:p>
            <a:pPr algn="l" rtl="0"/>
            <a:r>
              <a:rPr lang="en-US" b="1" dirty="0" smtClean="0">
                <a:solidFill>
                  <a:srgbClr val="FF0000"/>
                </a:solidFill>
              </a:rPr>
              <a:t>R: </a:t>
            </a:r>
            <a:r>
              <a:rPr lang="en-US" dirty="0" smtClean="0"/>
              <a:t>The ring of the </a:t>
            </a:r>
            <a:r>
              <a:rPr lang="en-US" dirty="0" err="1" smtClean="0"/>
              <a:t>tensiometer</a:t>
            </a:r>
            <a:r>
              <a:rPr lang="en-US" dirty="0" smtClean="0"/>
              <a:t> radius</a:t>
            </a:r>
          </a:p>
          <a:p>
            <a:pPr algn="l" rtl="0"/>
            <a:r>
              <a:rPr lang="en-US" i="1" dirty="0" smtClean="0"/>
              <a:t>r, radius of the wire that forms the ring</a:t>
            </a:r>
          </a:p>
          <a:p>
            <a:pPr algn="l" rtl="0"/>
            <a:r>
              <a:rPr lang="en-US" dirty="0" smtClean="0"/>
              <a:t>V: The volume </a:t>
            </a:r>
            <a:r>
              <a:rPr lang="en-US" i="1" dirty="0" smtClean="0"/>
              <a:t>of water lifted above the free surface of water</a:t>
            </a:r>
            <a:endParaRPr lang="en-US" dirty="0"/>
          </a:p>
        </p:txBody>
      </p:sp>
      <p:sp>
        <p:nvSpPr>
          <p:cNvPr id="6" name="TextBox 5"/>
          <p:cNvSpPr txBox="1"/>
          <p:nvPr/>
        </p:nvSpPr>
        <p:spPr>
          <a:xfrm>
            <a:off x="5410200" y="5638800"/>
            <a:ext cx="3048000" cy="1200329"/>
          </a:xfrm>
          <a:prstGeom prst="rect">
            <a:avLst/>
          </a:prstGeom>
          <a:noFill/>
        </p:spPr>
        <p:txBody>
          <a:bodyPr wrap="square" rtlCol="0">
            <a:spAutoFit/>
          </a:bodyPr>
          <a:lstStyle/>
          <a:p>
            <a:pPr algn="l"/>
            <a:r>
              <a:rPr lang="en-US" dirty="0" smtClean="0"/>
              <a:t> F: from the dial reading (dynes)</a:t>
            </a:r>
          </a:p>
          <a:p>
            <a:pPr algn="l"/>
            <a:r>
              <a:rPr lang="en-US" dirty="0" smtClean="0"/>
              <a:t>F=ma</a:t>
            </a:r>
          </a:p>
          <a:p>
            <a:pPr algn="l"/>
            <a:r>
              <a:rPr lang="en-US" dirty="0" smtClean="0"/>
              <a:t>V=g/d (d= density)</a:t>
            </a:r>
            <a:endParaRPr lang="en-US" dirty="0"/>
          </a:p>
        </p:txBody>
      </p:sp>
      <p:sp>
        <p:nvSpPr>
          <p:cNvPr id="7" name="TextBox 6"/>
          <p:cNvSpPr txBox="1"/>
          <p:nvPr/>
        </p:nvSpPr>
        <p:spPr>
          <a:xfrm>
            <a:off x="990600" y="1371600"/>
            <a:ext cx="304800" cy="369332"/>
          </a:xfrm>
          <a:prstGeom prst="rect">
            <a:avLst/>
          </a:prstGeom>
          <a:noFill/>
        </p:spPr>
        <p:txBody>
          <a:bodyPr wrap="square" rtlCol="0">
            <a:spAutoFit/>
          </a:bodyPr>
          <a:lstStyle/>
          <a:p>
            <a:r>
              <a:rPr lang="en-US" b="1" dirty="0" smtClean="0"/>
              <a:t>/</a:t>
            </a:r>
            <a:endParaRPr lang="en-US" b="1" dirty="0"/>
          </a:p>
        </p:txBody>
      </p:sp>
      <p:grpSp>
        <p:nvGrpSpPr>
          <p:cNvPr id="2" name="Group 1"/>
          <p:cNvGrpSpPr/>
          <p:nvPr/>
        </p:nvGrpSpPr>
        <p:grpSpPr>
          <a:xfrm>
            <a:off x="663055" y="695408"/>
            <a:ext cx="7109346" cy="4746201"/>
            <a:chOff x="663055" y="695408"/>
            <a:chExt cx="7109346" cy="4746201"/>
          </a:xfrm>
        </p:grpSpPr>
        <p:pic>
          <p:nvPicPr>
            <p:cNvPr id="118788" name="Picture 4"/>
            <p:cNvPicPr>
              <a:picLocks noChangeAspect="1" noChangeArrowheads="1"/>
            </p:cNvPicPr>
            <p:nvPr/>
          </p:nvPicPr>
          <p:blipFill>
            <a:blip r:embed="rId3" cstate="print"/>
            <a:srcRect/>
            <a:stretch>
              <a:fillRect/>
            </a:stretch>
          </p:blipFill>
          <p:spPr bwMode="auto">
            <a:xfrm>
              <a:off x="685800" y="1066800"/>
              <a:ext cx="7086600" cy="4374809"/>
            </a:xfrm>
            <a:prstGeom prst="rect">
              <a:avLst/>
            </a:prstGeom>
            <a:noFill/>
            <a:ln w="9525">
              <a:noFill/>
              <a:miter lim="800000"/>
              <a:headEnd/>
              <a:tailEnd/>
            </a:ln>
          </p:spPr>
        </p:pic>
        <p:pic>
          <p:nvPicPr>
            <p:cNvPr id="634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055" y="695408"/>
              <a:ext cx="7109346" cy="336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0" name="Straight Connector 9"/>
          <p:cNvCxnSpPr/>
          <p:nvPr/>
        </p:nvCxnSpPr>
        <p:spPr>
          <a:xfrm flipH="1">
            <a:off x="1066800" y="1447800"/>
            <a:ext cx="152400" cy="2286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4"/>
          <p:cNvPicPr>
            <a:picLocks noChangeAspect="1" noChangeArrowheads="1"/>
          </p:cNvPicPr>
          <p:nvPr/>
        </p:nvPicPr>
        <p:blipFill>
          <a:blip r:embed="rId2" cstate="print"/>
          <a:srcRect/>
          <a:stretch>
            <a:fillRect/>
          </a:stretch>
        </p:blipFill>
        <p:spPr bwMode="auto">
          <a:xfrm>
            <a:off x="1243013" y="552450"/>
            <a:ext cx="6657975" cy="5753100"/>
          </a:xfrm>
          <a:prstGeom prst="rect">
            <a:avLst/>
          </a:prstGeom>
          <a:noFill/>
          <a:ln w="9525">
            <a:noFill/>
            <a:miter lim="800000"/>
            <a:headEnd/>
            <a:tailEnd/>
          </a:ln>
        </p:spPr>
      </p:pic>
      <p:sp>
        <p:nvSpPr>
          <p:cNvPr id="5" name="TextBox 4"/>
          <p:cNvSpPr txBox="1"/>
          <p:nvPr/>
        </p:nvSpPr>
        <p:spPr>
          <a:xfrm>
            <a:off x="3352800" y="6172200"/>
            <a:ext cx="762000" cy="369332"/>
          </a:xfrm>
          <a:prstGeom prst="rect">
            <a:avLst/>
          </a:prstGeom>
          <a:noFill/>
        </p:spPr>
        <p:txBody>
          <a:bodyPr wrap="square" rtlCol="0">
            <a:spAutoFit/>
          </a:bodyPr>
          <a:lstStyle/>
          <a:p>
            <a:r>
              <a:rPr lang="en-US" b="1" dirty="0" smtClean="0"/>
              <a:t>R</a:t>
            </a:r>
            <a:r>
              <a:rPr lang="en-US" b="1" baseline="30000" dirty="0" smtClean="0"/>
              <a:t>3/</a:t>
            </a:r>
            <a:r>
              <a:rPr lang="en-US" b="1" dirty="0" smtClean="0"/>
              <a:t>/V</a:t>
            </a:r>
            <a:endParaRPr lang="en-US"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4000" b="1" dirty="0"/>
              <a:t>Adsorption at Liquid Interfaces</a:t>
            </a:r>
          </a:p>
        </p:txBody>
      </p:sp>
      <p:sp>
        <p:nvSpPr>
          <p:cNvPr id="37891" name="Rectangle 3"/>
          <p:cNvSpPr>
            <a:spLocks noGrp="1" noChangeArrowheads="1"/>
          </p:cNvSpPr>
          <p:nvPr>
            <p:ph idx="1"/>
          </p:nvPr>
        </p:nvSpPr>
        <p:spPr>
          <a:xfrm>
            <a:off x="457200" y="1600200"/>
            <a:ext cx="8229600" cy="4953000"/>
          </a:xfrm>
        </p:spPr>
        <p:txBody>
          <a:bodyPr>
            <a:normAutofit/>
          </a:bodyPr>
          <a:lstStyle/>
          <a:p>
            <a:r>
              <a:rPr lang="en-US" dirty="0" smtClean="0"/>
              <a:t>Generally moving molecules from bulk to surface needs energy due to </a:t>
            </a:r>
            <a:r>
              <a:rPr lang="en-US" dirty="0" smtClean="0">
                <a:solidFill>
                  <a:srgbClr val="FF0000"/>
                </a:solidFill>
              </a:rPr>
              <a:t>higher surface free energy </a:t>
            </a:r>
          </a:p>
          <a:p>
            <a:r>
              <a:rPr lang="en-US" dirty="0" smtClean="0">
                <a:solidFill>
                  <a:srgbClr val="FF0000"/>
                </a:solidFill>
              </a:rPr>
              <a:t>Certain molecules </a:t>
            </a:r>
            <a:r>
              <a:rPr lang="en-US" dirty="0" smtClean="0"/>
              <a:t>and ions, when dispersed in the liquid, </a:t>
            </a:r>
            <a:r>
              <a:rPr lang="en-US" dirty="0" smtClean="0">
                <a:solidFill>
                  <a:srgbClr val="FF0000"/>
                </a:solidFill>
              </a:rPr>
              <a:t>move of their own accord to the interface</a:t>
            </a:r>
            <a:r>
              <a:rPr lang="en-US" dirty="0" smtClean="0"/>
              <a:t>.</a:t>
            </a:r>
          </a:p>
          <a:p>
            <a:r>
              <a:rPr lang="en-US" dirty="0" smtClean="0"/>
              <a:t>Their </a:t>
            </a:r>
            <a:r>
              <a:rPr lang="en-US" dirty="0" smtClean="0">
                <a:solidFill>
                  <a:srgbClr val="FF0000"/>
                </a:solidFill>
              </a:rPr>
              <a:t>concentration</a:t>
            </a:r>
            <a:r>
              <a:rPr lang="en-US" dirty="0" smtClean="0"/>
              <a:t> </a:t>
            </a:r>
            <a:r>
              <a:rPr lang="en-US" dirty="0" smtClean="0">
                <a:solidFill>
                  <a:srgbClr val="FF0000"/>
                </a:solidFill>
              </a:rPr>
              <a:t>at the interface </a:t>
            </a:r>
            <a:r>
              <a:rPr lang="en-US" dirty="0" smtClean="0"/>
              <a:t>then </a:t>
            </a:r>
            <a:r>
              <a:rPr lang="en-US" dirty="0" smtClean="0">
                <a:solidFill>
                  <a:srgbClr val="FF0000"/>
                </a:solidFill>
              </a:rPr>
              <a:t>exceeds</a:t>
            </a:r>
            <a:r>
              <a:rPr lang="en-US" dirty="0" smtClean="0"/>
              <a:t> their concentration in the </a:t>
            </a:r>
            <a:r>
              <a:rPr lang="en-US" dirty="0" smtClean="0">
                <a:solidFill>
                  <a:srgbClr val="FF0000"/>
                </a:solidFill>
              </a:rPr>
              <a:t>bulk</a:t>
            </a:r>
            <a:r>
              <a:rPr lang="en-US" dirty="0" smtClean="0"/>
              <a:t> of the liquid (reduce surface energy)</a:t>
            </a:r>
          </a:p>
          <a:p>
            <a:pPr algn="l" rtl="0">
              <a:lnSpc>
                <a:spcPct val="90000"/>
              </a:lnSpc>
            </a:pPr>
            <a:endParaRPr lang="en-US" dirty="0" smtClean="0"/>
          </a:p>
          <a:p>
            <a:pPr algn="l" rtl="0">
              <a:lnSpc>
                <a:spcPct val="90000"/>
              </a:lnSpc>
            </a:pPr>
            <a:endParaRPr lang="en-US" dirty="0" smtClean="0"/>
          </a:p>
          <a:p>
            <a:pPr algn="l" rtl="0">
              <a:lnSpc>
                <a:spcPct val="90000"/>
              </a:lnSpc>
            </a:pPr>
            <a:endParaRPr lang="en-US" dirty="0" smtClean="0"/>
          </a:p>
          <a:p>
            <a:pPr algn="l" rtl="0">
              <a:lnSpc>
                <a:spcPct val="90000"/>
              </a:lnSpc>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Adsorption at Liquid Interfaces</a:t>
            </a:r>
            <a:endParaRPr lang="en-US" dirty="0"/>
          </a:p>
        </p:txBody>
      </p:sp>
      <p:sp>
        <p:nvSpPr>
          <p:cNvPr id="3" name="Content Placeholder 2"/>
          <p:cNvSpPr>
            <a:spLocks noGrp="1"/>
          </p:cNvSpPr>
          <p:nvPr>
            <p:ph idx="1"/>
          </p:nvPr>
        </p:nvSpPr>
        <p:spPr/>
        <p:txBody>
          <a:bodyPr/>
          <a:lstStyle/>
          <a:p>
            <a:r>
              <a:rPr lang="en-US" dirty="0" smtClean="0"/>
              <a:t>Such a phenomenon, where the added molecules are partitioned in favor of the interface, is termed </a:t>
            </a:r>
            <a:r>
              <a:rPr lang="en-US" i="1" dirty="0" smtClean="0">
                <a:solidFill>
                  <a:srgbClr val="FF0000"/>
                </a:solidFill>
              </a:rPr>
              <a:t>adsorption,</a:t>
            </a:r>
            <a:r>
              <a:rPr lang="en-US" dirty="0" smtClean="0">
                <a:solidFill>
                  <a:srgbClr val="FF0000"/>
                </a:solidFill>
              </a:rPr>
              <a:t>. </a:t>
            </a:r>
          </a:p>
          <a:p>
            <a:pPr>
              <a:lnSpc>
                <a:spcPct val="90000"/>
              </a:lnSpc>
            </a:pPr>
            <a:r>
              <a:rPr lang="en-US" dirty="0" smtClean="0"/>
              <a:t>Molecules and ions that are adsorbed at interfaces are termed </a:t>
            </a:r>
            <a:r>
              <a:rPr lang="en-US" i="1" dirty="0" smtClean="0">
                <a:solidFill>
                  <a:srgbClr val="FF0000"/>
                </a:solidFill>
              </a:rPr>
              <a:t>surface-active agents</a:t>
            </a:r>
            <a:r>
              <a:rPr lang="en-US" dirty="0" smtClean="0">
                <a:solidFill>
                  <a:srgbClr val="FF0000"/>
                </a:solidFill>
              </a:rPr>
              <a:t> or </a:t>
            </a:r>
            <a:r>
              <a:rPr lang="en-US" i="1" dirty="0" smtClean="0">
                <a:solidFill>
                  <a:srgbClr val="FF0000"/>
                </a:solidFill>
              </a:rPr>
              <a:t>surfactan</a:t>
            </a:r>
            <a:r>
              <a:rPr lang="en-US" i="1" dirty="0" smtClean="0"/>
              <a:t>ts</a:t>
            </a:r>
            <a:r>
              <a:rPr lang="en-US" dirty="0" smtClean="0"/>
              <a:t>. An alternative term is </a:t>
            </a:r>
            <a:r>
              <a:rPr lang="en-US" i="1" dirty="0" err="1" smtClean="0"/>
              <a:t>amphiphile</a:t>
            </a:r>
            <a:r>
              <a:rPr lang="en-US" dirty="0" smtClean="0"/>
              <a:t>,  (surfactants, </a:t>
            </a:r>
            <a:r>
              <a:rPr lang="en-US" dirty="0" err="1" smtClean="0"/>
              <a:t>emulsifiying</a:t>
            </a:r>
            <a:r>
              <a:rPr lang="en-US" dirty="0" smtClean="0"/>
              <a:t> agents) (reduce surface tension)</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the molecular structure"/>
          <p:cNvPicPr>
            <a:picLocks noChangeAspect="1" noChangeArrowheads="1"/>
          </p:cNvPicPr>
          <p:nvPr/>
        </p:nvPicPr>
        <p:blipFill>
          <a:blip r:embed="rId2" cstate="print">
            <a:lum bright="-54000" contrast="100000"/>
          </a:blip>
          <a:srcRect/>
          <a:stretch>
            <a:fillRect/>
          </a:stretch>
        </p:blipFill>
        <p:spPr bwMode="auto">
          <a:xfrm>
            <a:off x="323850" y="3286125"/>
            <a:ext cx="6192838" cy="3455988"/>
          </a:xfrm>
          <a:prstGeom prst="rect">
            <a:avLst/>
          </a:prstGeom>
          <a:noFill/>
        </p:spPr>
      </p:pic>
      <p:sp>
        <p:nvSpPr>
          <p:cNvPr id="106499" name="Rectangle 3"/>
          <p:cNvSpPr>
            <a:spLocks noChangeArrowheads="1"/>
          </p:cNvSpPr>
          <p:nvPr/>
        </p:nvSpPr>
        <p:spPr bwMode="auto">
          <a:xfrm>
            <a:off x="179388" y="1233204"/>
            <a:ext cx="8785225" cy="1673792"/>
          </a:xfrm>
          <a:prstGeom prst="rect">
            <a:avLst/>
          </a:prstGeom>
          <a:noFill/>
          <a:ln w="9525">
            <a:noFill/>
            <a:miter lim="800000"/>
            <a:headEnd/>
            <a:tailEnd/>
          </a:ln>
          <a:effectLst/>
        </p:spPr>
        <p:txBody>
          <a:bodyPr anchor="ctr">
            <a:spAutoFit/>
          </a:bodyPr>
          <a:lstStyle/>
          <a:p>
            <a:pPr algn="just" rtl="0">
              <a:lnSpc>
                <a:spcPct val="120000"/>
              </a:lnSpc>
            </a:pPr>
            <a:r>
              <a:rPr lang="en-US" sz="2200" b="1" dirty="0">
                <a:latin typeface="Tahoma" pitchFamily="34" charset="0"/>
                <a:cs typeface="Tahoma" pitchFamily="34" charset="0"/>
              </a:rPr>
              <a:t>A surfactant molecule is depicted schematically as a cylinder representing the hydrocarbon </a:t>
            </a:r>
            <a:r>
              <a:rPr lang="en-US" sz="2200" b="1" dirty="0">
                <a:solidFill>
                  <a:srgbClr val="FF0000"/>
                </a:solidFill>
                <a:latin typeface="Tahoma" pitchFamily="34" charset="0"/>
                <a:cs typeface="Tahoma" pitchFamily="34" charset="0"/>
              </a:rPr>
              <a:t>(hydrophobic) </a:t>
            </a:r>
            <a:r>
              <a:rPr lang="en-US" sz="2200" b="1" dirty="0">
                <a:latin typeface="Tahoma" pitchFamily="34" charset="0"/>
                <a:cs typeface="Tahoma" pitchFamily="34" charset="0"/>
              </a:rPr>
              <a:t>portion with a sphere representing the polar </a:t>
            </a:r>
            <a:r>
              <a:rPr lang="en-US" sz="2200" b="1" dirty="0">
                <a:solidFill>
                  <a:srgbClr val="FF0000"/>
                </a:solidFill>
                <a:latin typeface="Tahoma" pitchFamily="34" charset="0"/>
                <a:cs typeface="Tahoma" pitchFamily="34" charset="0"/>
              </a:rPr>
              <a:t>(hydrophilic) </a:t>
            </a:r>
            <a:r>
              <a:rPr lang="en-US" sz="2200" b="1" dirty="0">
                <a:latin typeface="Tahoma" pitchFamily="34" charset="0"/>
                <a:cs typeface="Tahoma" pitchFamily="34" charset="0"/>
              </a:rPr>
              <a:t>group attached at one end</a:t>
            </a:r>
            <a:r>
              <a:rPr lang="en-US" sz="2200" b="1" dirty="0" smtClean="0">
                <a:latin typeface="Tahoma" pitchFamily="34" charset="0"/>
                <a:cs typeface="Tahoma" pitchFamily="34" charset="0"/>
              </a:rPr>
              <a:t>.</a:t>
            </a:r>
            <a:endParaRPr lang="en-US" sz="2200" b="1" dirty="0">
              <a:latin typeface="Tahoma" pitchFamily="34" charset="0"/>
              <a:cs typeface="Tahoma" pitchFamily="34" charset="0"/>
            </a:endParaRPr>
          </a:p>
        </p:txBody>
      </p:sp>
      <p:sp>
        <p:nvSpPr>
          <p:cNvPr id="106500" name="Rectangle 4"/>
          <p:cNvSpPr>
            <a:spLocks noChangeArrowheads="1"/>
          </p:cNvSpPr>
          <p:nvPr/>
        </p:nvSpPr>
        <p:spPr bwMode="auto">
          <a:xfrm>
            <a:off x="6357938" y="5084763"/>
            <a:ext cx="2408237" cy="762000"/>
          </a:xfrm>
          <a:prstGeom prst="rect">
            <a:avLst/>
          </a:prstGeom>
          <a:noFill/>
          <a:ln w="9525">
            <a:noFill/>
            <a:miter lim="800000"/>
            <a:headEnd/>
            <a:tailEnd/>
          </a:ln>
          <a:effectLst/>
        </p:spPr>
        <p:txBody>
          <a:bodyPr wrap="none">
            <a:spAutoFit/>
          </a:bodyPr>
          <a:lstStyle/>
          <a:p>
            <a:pPr algn="ctr"/>
            <a:r>
              <a:rPr lang="en-US" sz="2200" b="1"/>
              <a:t>Sodium Lauryl </a:t>
            </a:r>
          </a:p>
          <a:p>
            <a:pPr algn="ctr"/>
            <a:r>
              <a:rPr lang="en-US" sz="2200" b="1"/>
              <a:t>Sulfate molecule</a:t>
            </a:r>
          </a:p>
        </p:txBody>
      </p:sp>
      <p:sp>
        <p:nvSpPr>
          <p:cNvPr id="106501" name="WordArt 5"/>
          <p:cNvSpPr>
            <a:spLocks noChangeArrowheads="1" noChangeShapeType="1" noTextEdit="1"/>
          </p:cNvSpPr>
          <p:nvPr/>
        </p:nvSpPr>
        <p:spPr bwMode="auto">
          <a:xfrm>
            <a:off x="1187450" y="547688"/>
            <a:ext cx="6696075" cy="433387"/>
          </a:xfrm>
          <a:prstGeom prst="rect">
            <a:avLst/>
          </a:prstGeom>
          <a:effectLst/>
        </p:spPr>
        <p:txBody>
          <a:bodyPr wrap="none" fromWordArt="1">
            <a:prstTxWarp prst="textPlain">
              <a:avLst>
                <a:gd name="adj" fmla="val 49833"/>
              </a:avLst>
            </a:prstTxWarp>
          </a:bodyPr>
          <a:lstStyle/>
          <a:p>
            <a:pPr algn="ctr" rtl="0"/>
            <a:r>
              <a:rPr lang="en-US" sz="2800" b="1" kern="10" dirty="0">
                <a:ln w="9525">
                  <a:solidFill>
                    <a:srgbClr val="CC0000"/>
                  </a:solidFill>
                  <a:round/>
                  <a:headEnd/>
                  <a:tailEnd/>
                </a:ln>
                <a:solidFill>
                  <a:srgbClr val="CC0000"/>
                </a:solidFill>
                <a:effectLst>
                  <a:outerShdw dist="563972" dir="14049741" sx="125000" sy="125000" algn="tl" rotWithShape="0">
                    <a:srgbClr val="C7DFD3">
                      <a:alpha val="80000"/>
                    </a:srgbClr>
                  </a:outerShdw>
                </a:effectLst>
                <a:latin typeface="Times New Roman"/>
                <a:cs typeface="Times New Roman"/>
              </a:rPr>
              <a:t>Surface Active Agents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4294967295"/>
          </p:nvPr>
        </p:nvSpPr>
        <p:spPr>
          <a:xfrm>
            <a:off x="0" y="304801"/>
            <a:ext cx="8229600" cy="3733800"/>
          </a:xfrm>
        </p:spPr>
        <p:txBody>
          <a:bodyPr/>
          <a:lstStyle/>
          <a:p>
            <a:pPr algn="l" rtl="0"/>
            <a:r>
              <a:rPr lang="en-US" sz="2800" dirty="0"/>
              <a:t>The situation for a fatty acid at the air–water and oil–water interface: </a:t>
            </a:r>
          </a:p>
          <a:p>
            <a:pPr algn="l" rtl="0">
              <a:buFontTx/>
              <a:buNone/>
            </a:pPr>
            <a:endParaRPr lang="en-US" sz="2800" dirty="0"/>
          </a:p>
          <a:p>
            <a:pPr algn="l" rtl="0"/>
            <a:r>
              <a:rPr lang="en-US" sz="2800" dirty="0"/>
              <a:t>At the oil–water interface, the lipophilic chains are directed upward into the air; </a:t>
            </a:r>
          </a:p>
          <a:p>
            <a:pPr algn="l" rtl="0">
              <a:buFontTx/>
              <a:buNone/>
            </a:pPr>
            <a:endParaRPr lang="en-US" sz="2800" dirty="0"/>
          </a:p>
          <a:p>
            <a:pPr algn="l" rtl="0"/>
            <a:r>
              <a:rPr lang="en-US" sz="2800" dirty="0"/>
              <a:t>at the air–oil interface, they are associated with the oil phase.</a:t>
            </a:r>
            <a:r>
              <a:rPr lang="en-US" dirty="0"/>
              <a:t> </a:t>
            </a:r>
          </a:p>
          <a:p>
            <a:pPr algn="l" rtl="0">
              <a:buFontTx/>
              <a:buNone/>
            </a:pPr>
            <a:endParaRPr lang="en-US" dirty="0"/>
          </a:p>
          <a:p>
            <a:endParaRPr lang="en-US" dirty="0"/>
          </a:p>
        </p:txBody>
      </p:sp>
      <p:pic>
        <p:nvPicPr>
          <p:cNvPr id="3" name="Picture 7"/>
          <p:cNvPicPr>
            <a:picLocks noChangeAspect="1" noChangeArrowheads="1"/>
          </p:cNvPicPr>
          <p:nvPr/>
        </p:nvPicPr>
        <p:blipFill>
          <a:blip r:embed="rId2" cstate="print"/>
          <a:srcRect/>
          <a:stretch>
            <a:fillRect/>
          </a:stretch>
        </p:blipFill>
        <p:spPr bwMode="auto">
          <a:xfrm>
            <a:off x="1371599" y="3968040"/>
            <a:ext cx="2842867" cy="2681950"/>
          </a:xfrm>
          <a:prstGeom prst="rect">
            <a:avLst/>
          </a:prstGeom>
          <a:noFill/>
        </p:spPr>
      </p:pic>
      <p:pic>
        <p:nvPicPr>
          <p:cNvPr id="4" name="Picture 8"/>
          <p:cNvPicPr>
            <a:picLocks noChangeAspect="1" noChangeArrowheads="1"/>
          </p:cNvPicPr>
          <p:nvPr/>
        </p:nvPicPr>
        <p:blipFill>
          <a:blip r:embed="rId3" cstate="print"/>
          <a:srcRect/>
          <a:stretch>
            <a:fillRect/>
          </a:stretch>
        </p:blipFill>
        <p:spPr bwMode="auto">
          <a:xfrm>
            <a:off x="5638800" y="3810000"/>
            <a:ext cx="2819400" cy="266854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normAutofit lnSpcReduction="10000"/>
          </a:bodyPr>
          <a:lstStyle/>
          <a:p>
            <a:pPr algn="l" rtl="0">
              <a:lnSpc>
                <a:spcPct val="90000"/>
              </a:lnSpc>
            </a:pPr>
            <a:r>
              <a:rPr lang="en-US" sz="2800" dirty="0"/>
              <a:t>For the </a:t>
            </a:r>
            <a:r>
              <a:rPr lang="en-US" sz="2800" dirty="0" err="1"/>
              <a:t>amphiphile</a:t>
            </a:r>
            <a:r>
              <a:rPr lang="en-US" sz="2800" dirty="0"/>
              <a:t> to be concentrated at the interface, it must </a:t>
            </a:r>
            <a:r>
              <a:rPr lang="en-US" sz="2800" dirty="0">
                <a:solidFill>
                  <a:srgbClr val="FF0000"/>
                </a:solidFill>
              </a:rPr>
              <a:t>be balanced with the proper amount of water- and oil-soluble groups. </a:t>
            </a:r>
          </a:p>
          <a:p>
            <a:pPr algn="l" rtl="0">
              <a:lnSpc>
                <a:spcPct val="90000"/>
              </a:lnSpc>
            </a:pPr>
            <a:endParaRPr lang="en-US" sz="2800" dirty="0"/>
          </a:p>
          <a:p>
            <a:pPr algn="l" rtl="0">
              <a:lnSpc>
                <a:spcPct val="90000"/>
              </a:lnSpc>
            </a:pPr>
            <a:r>
              <a:rPr lang="en-US" sz="2800" dirty="0"/>
              <a:t>If the molecule is </a:t>
            </a:r>
            <a:r>
              <a:rPr lang="en-US" sz="2800" dirty="0">
                <a:solidFill>
                  <a:srgbClr val="FF0000"/>
                </a:solidFill>
              </a:rPr>
              <a:t>too hydrophilic</a:t>
            </a:r>
            <a:r>
              <a:rPr lang="en-US" sz="2800" dirty="0"/>
              <a:t>, it remains within the body of the aqueous phase and exerts no effect at the interface. </a:t>
            </a:r>
          </a:p>
          <a:p>
            <a:pPr algn="l" rtl="0">
              <a:lnSpc>
                <a:spcPct val="90000"/>
              </a:lnSpc>
            </a:pPr>
            <a:endParaRPr lang="en-US" sz="2800" dirty="0"/>
          </a:p>
          <a:p>
            <a:pPr algn="l" rtl="0">
              <a:lnSpc>
                <a:spcPct val="90000"/>
              </a:lnSpc>
            </a:pPr>
            <a:r>
              <a:rPr lang="en-US" sz="2800" dirty="0"/>
              <a:t>if it is </a:t>
            </a:r>
            <a:r>
              <a:rPr lang="en-US" sz="2800" dirty="0">
                <a:solidFill>
                  <a:srgbClr val="FF0000"/>
                </a:solidFill>
              </a:rPr>
              <a:t>too lipophilic, it dissolves completely in the oil </a:t>
            </a:r>
            <a:r>
              <a:rPr lang="en-US" sz="2800" dirty="0"/>
              <a:t>phase and little appears at the </a:t>
            </a:r>
            <a:r>
              <a:rPr lang="en-US" sz="2800" dirty="0" smtClean="0"/>
              <a:t>interface</a:t>
            </a:r>
          </a:p>
          <a:p>
            <a:pPr algn="l" rtl="0">
              <a:lnSpc>
                <a:spcPct val="90000"/>
              </a:lnSpc>
            </a:pPr>
            <a:r>
              <a:rPr lang="en-US" sz="2800" b="1" dirty="0" smtClean="0">
                <a:solidFill>
                  <a:srgbClr val="0070C0"/>
                </a:solidFill>
              </a:rPr>
              <a:t>Their must be a balance between hydrophilic and lipophilic  properties</a:t>
            </a:r>
            <a:endParaRPr lang="en-US" sz="2800" b="1" dirty="0">
              <a:solidFill>
                <a:srgbClr val="0070C0"/>
              </a:solidFill>
            </a:endParaRPr>
          </a:p>
        </p:txBody>
      </p:sp>
      <p:sp>
        <p:nvSpPr>
          <p:cNvPr id="3" name="TextBox 2"/>
          <p:cNvSpPr txBox="1"/>
          <p:nvPr/>
        </p:nvSpPr>
        <p:spPr>
          <a:xfrm>
            <a:off x="1905000" y="609600"/>
            <a:ext cx="5410200" cy="584775"/>
          </a:xfrm>
          <a:prstGeom prst="rect">
            <a:avLst/>
          </a:prstGeom>
          <a:noFill/>
        </p:spPr>
        <p:txBody>
          <a:bodyPr wrap="square" rtlCol="0">
            <a:spAutoFit/>
          </a:bodyPr>
          <a:lstStyle/>
          <a:p>
            <a:pPr algn="l" rtl="0"/>
            <a:r>
              <a:rPr lang="en-US" sz="3200" dirty="0" smtClean="0">
                <a:solidFill>
                  <a:srgbClr val="FFC000"/>
                </a:solidFill>
              </a:rPr>
              <a:t>Surfactants (Balance)</a:t>
            </a:r>
            <a:endParaRPr lang="en-US" sz="3200" dirty="0">
              <a:solidFill>
                <a:srgbClr val="FFC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2800" b="1" i="1"/>
              <a:t>Systems of Hydrophile–Lipophile Classification</a:t>
            </a:r>
            <a:r>
              <a:rPr lang="en-US" sz="4000"/>
              <a:t> </a:t>
            </a:r>
          </a:p>
        </p:txBody>
      </p:sp>
      <p:sp>
        <p:nvSpPr>
          <p:cNvPr id="41987" name="Rectangle 3"/>
          <p:cNvSpPr>
            <a:spLocks noGrp="1" noChangeArrowheads="1"/>
          </p:cNvSpPr>
          <p:nvPr>
            <p:ph idx="1"/>
          </p:nvPr>
        </p:nvSpPr>
        <p:spPr/>
        <p:txBody>
          <a:bodyPr>
            <a:normAutofit fontScale="92500" lnSpcReduction="10000"/>
          </a:bodyPr>
          <a:lstStyle/>
          <a:p>
            <a:r>
              <a:rPr lang="en-US" sz="2800" dirty="0" smtClean="0">
                <a:solidFill>
                  <a:srgbClr val="0070C0"/>
                </a:solidFill>
              </a:rPr>
              <a:t>HLB: hydrophilic–</a:t>
            </a:r>
            <a:r>
              <a:rPr lang="en-US" sz="2800" dirty="0" err="1" smtClean="0">
                <a:solidFill>
                  <a:srgbClr val="0070C0"/>
                </a:solidFill>
              </a:rPr>
              <a:t>lipophilic</a:t>
            </a:r>
            <a:r>
              <a:rPr lang="en-US" sz="2800" dirty="0" smtClean="0">
                <a:solidFill>
                  <a:srgbClr val="0070C0"/>
                </a:solidFill>
              </a:rPr>
              <a:t> balance</a:t>
            </a:r>
            <a:r>
              <a:rPr lang="en-US" sz="2800" dirty="0" smtClean="0"/>
              <a:t>: is an expression for the relationship of the </a:t>
            </a:r>
            <a:r>
              <a:rPr lang="en-US" sz="2800" dirty="0" smtClean="0">
                <a:solidFill>
                  <a:srgbClr val="0070C0"/>
                </a:solidFill>
              </a:rPr>
              <a:t>hydrophilic ("water-loving") </a:t>
            </a:r>
            <a:r>
              <a:rPr lang="en-US" sz="2800" dirty="0" smtClean="0">
                <a:solidFill>
                  <a:srgbClr val="C00000"/>
                </a:solidFill>
              </a:rPr>
              <a:t>and </a:t>
            </a:r>
            <a:r>
              <a:rPr lang="en-US" sz="2800" dirty="0" smtClean="0">
                <a:solidFill>
                  <a:srgbClr val="0070C0"/>
                </a:solidFill>
              </a:rPr>
              <a:t>hydrophobic ("water-hating") </a:t>
            </a:r>
            <a:r>
              <a:rPr lang="en-US" sz="2800" dirty="0" smtClean="0"/>
              <a:t>groups of a </a:t>
            </a:r>
            <a:r>
              <a:rPr lang="en-US" sz="2800" b="1" dirty="0" smtClean="0"/>
              <a:t>surfactant</a:t>
            </a:r>
            <a:endParaRPr lang="en-US" sz="2800" dirty="0" smtClean="0"/>
          </a:p>
          <a:p>
            <a:pPr algn="l" rtl="0"/>
            <a:r>
              <a:rPr lang="en-US" sz="2800" dirty="0" smtClean="0"/>
              <a:t>The </a:t>
            </a:r>
            <a:r>
              <a:rPr lang="en-US" sz="2800" dirty="0"/>
              <a:t>higher the HLB of an agent, the more hydrophilic it is. </a:t>
            </a:r>
            <a:r>
              <a:rPr lang="en-US" sz="2800" dirty="0" smtClean="0"/>
              <a:t> </a:t>
            </a:r>
            <a:endParaRPr lang="en-US" sz="2800" dirty="0"/>
          </a:p>
          <a:p>
            <a:pPr algn="l" rtl="0"/>
            <a:endParaRPr lang="en-US" sz="2800" dirty="0"/>
          </a:p>
          <a:p>
            <a:pPr algn="l" rtl="0"/>
            <a:r>
              <a:rPr lang="en-US" sz="2800" dirty="0"/>
              <a:t>The Spans, </a:t>
            </a:r>
            <a:r>
              <a:rPr lang="en-US" sz="2800" dirty="0" err="1"/>
              <a:t>sorbitan</a:t>
            </a:r>
            <a:r>
              <a:rPr lang="en-US" sz="2800" dirty="0"/>
              <a:t> esters , are lipophilic and have low HLB values (1.8–8.6); </a:t>
            </a:r>
            <a:r>
              <a:rPr lang="en-US" sz="2800" dirty="0" smtClean="0"/>
              <a:t>(w/o mostly)</a:t>
            </a:r>
            <a:endParaRPr lang="en-US" sz="2800" dirty="0"/>
          </a:p>
          <a:p>
            <a:pPr algn="l" rtl="0"/>
            <a:endParaRPr lang="en-US" sz="2800" dirty="0"/>
          </a:p>
          <a:p>
            <a:pPr algn="l" rtl="0"/>
            <a:r>
              <a:rPr lang="en-US" sz="2800" dirty="0"/>
              <a:t>The </a:t>
            </a:r>
            <a:r>
              <a:rPr lang="en-US" sz="2800" dirty="0" err="1"/>
              <a:t>Tweens</a:t>
            </a:r>
            <a:r>
              <a:rPr lang="en-US" sz="2800" dirty="0"/>
              <a:t>, </a:t>
            </a:r>
            <a:r>
              <a:rPr lang="en-US" sz="2800" dirty="0" err="1"/>
              <a:t>polyoxyethylene</a:t>
            </a:r>
            <a:r>
              <a:rPr lang="en-US" sz="2800" dirty="0"/>
              <a:t> derivatives of the Spans, are hydrophilic and have high HLB values (9.6–16.7</a:t>
            </a:r>
            <a:r>
              <a:rPr lang="en-US" sz="2800" dirty="0" smtClean="0"/>
              <a:t>).</a:t>
            </a:r>
            <a:br>
              <a:rPr lang="en-US" sz="2800" dirty="0" smtClean="0"/>
            </a:br>
            <a:r>
              <a:rPr lang="en-US" sz="2800" dirty="0" smtClean="0"/>
              <a:t>(O/W) mostly</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z="4000" b="1"/>
              <a:t>Liquid Interfaces</a:t>
            </a:r>
            <a:r>
              <a:rPr lang="en-US" sz="4000" b="1" i="1"/>
              <a:t/>
            </a:r>
            <a:br>
              <a:rPr lang="en-US" sz="4000" b="1" i="1"/>
            </a:br>
            <a:r>
              <a:rPr lang="en-US" sz="4000" b="1" i="1"/>
              <a:t>Surface and Interfacial Tensions</a:t>
            </a:r>
          </a:p>
        </p:txBody>
      </p:sp>
      <p:sp>
        <p:nvSpPr>
          <p:cNvPr id="8195" name="Rectangle 3"/>
          <p:cNvSpPr>
            <a:spLocks noGrp="1" noChangeArrowheads="1"/>
          </p:cNvSpPr>
          <p:nvPr>
            <p:ph idx="1"/>
          </p:nvPr>
        </p:nvSpPr>
        <p:spPr>
          <a:xfrm>
            <a:off x="457200" y="1600200"/>
            <a:ext cx="8229600" cy="4953000"/>
          </a:xfrm>
        </p:spPr>
        <p:txBody>
          <a:bodyPr/>
          <a:lstStyle/>
          <a:p>
            <a:pPr algn="l" rtl="0">
              <a:lnSpc>
                <a:spcPct val="80000"/>
              </a:lnSpc>
            </a:pPr>
            <a:r>
              <a:rPr lang="en-US" sz="2800" dirty="0"/>
              <a:t>molecules </a:t>
            </a:r>
            <a:r>
              <a:rPr lang="en-US" sz="2800" dirty="0">
                <a:solidFill>
                  <a:srgbClr val="FF0000"/>
                </a:solidFill>
              </a:rPr>
              <a:t>in the bulk liquid are surrounded in all directions </a:t>
            </a:r>
            <a:r>
              <a:rPr lang="en-US" sz="2800" dirty="0"/>
              <a:t>by other molecules for which they have an </a:t>
            </a:r>
            <a:r>
              <a:rPr lang="en-US" sz="2800" dirty="0">
                <a:solidFill>
                  <a:srgbClr val="00B0F0"/>
                </a:solidFill>
              </a:rPr>
              <a:t>equal attraction</a:t>
            </a:r>
            <a:r>
              <a:rPr lang="en-US" sz="2800" dirty="0"/>
              <a:t>. </a:t>
            </a:r>
          </a:p>
          <a:p>
            <a:pPr algn="l" rtl="0">
              <a:lnSpc>
                <a:spcPct val="80000"/>
              </a:lnSpc>
              <a:buFontTx/>
              <a:buNone/>
            </a:pPr>
            <a:endParaRPr lang="en-US" sz="2800" dirty="0"/>
          </a:p>
          <a:p>
            <a:pPr algn="l" rtl="0">
              <a:lnSpc>
                <a:spcPct val="80000"/>
              </a:lnSpc>
            </a:pPr>
            <a:r>
              <a:rPr lang="en-US" sz="2800" dirty="0">
                <a:solidFill>
                  <a:srgbClr val="00B0F0"/>
                </a:solidFill>
              </a:rPr>
              <a:t>molecules at the surface </a:t>
            </a:r>
            <a:r>
              <a:rPr lang="en-US" sz="2800" dirty="0"/>
              <a:t>(i.e., at the liquid–air interface) can only develop attractive </a:t>
            </a:r>
            <a:r>
              <a:rPr lang="en-US" sz="2800" dirty="0">
                <a:solidFill>
                  <a:srgbClr val="00B0F0"/>
                </a:solidFill>
              </a:rPr>
              <a:t>cohesive </a:t>
            </a:r>
            <a:r>
              <a:rPr lang="en-US" sz="2800" dirty="0"/>
              <a:t>forces with other liquid molecules that are situated </a:t>
            </a:r>
            <a:r>
              <a:rPr lang="en-US" sz="2800" dirty="0">
                <a:solidFill>
                  <a:srgbClr val="00B0F0"/>
                </a:solidFill>
              </a:rPr>
              <a:t>below</a:t>
            </a:r>
            <a:r>
              <a:rPr lang="en-US" sz="2800" dirty="0"/>
              <a:t> and </a:t>
            </a:r>
            <a:r>
              <a:rPr lang="en-US" sz="2800" dirty="0">
                <a:solidFill>
                  <a:srgbClr val="00B0F0"/>
                </a:solidFill>
              </a:rPr>
              <a:t>adjacent to them</a:t>
            </a:r>
            <a:r>
              <a:rPr lang="en-US" sz="2800" dirty="0"/>
              <a:t>. </a:t>
            </a:r>
            <a:r>
              <a:rPr lang="en-US" sz="2800" dirty="0">
                <a:solidFill>
                  <a:srgbClr val="FF0000"/>
                </a:solidFill>
              </a:rPr>
              <a:t>They can </a:t>
            </a:r>
            <a:r>
              <a:rPr lang="en-US" sz="2800" dirty="0" smtClean="0">
                <a:solidFill>
                  <a:srgbClr val="FF0000"/>
                </a:solidFill>
              </a:rPr>
              <a:t>also develop </a:t>
            </a:r>
            <a:r>
              <a:rPr lang="en-US" sz="2800" dirty="0">
                <a:solidFill>
                  <a:srgbClr val="FF0000"/>
                </a:solidFill>
              </a:rPr>
              <a:t>adhesive forces of attraction with the molecules constituting the other phase involved in the interface</a:t>
            </a:r>
            <a:r>
              <a:rPr lang="en-US" sz="2800" dirty="0"/>
              <a:t>, although, in the case of </a:t>
            </a:r>
            <a:r>
              <a:rPr lang="en-US" sz="2800" dirty="0">
                <a:solidFill>
                  <a:srgbClr val="0070C0"/>
                </a:solidFill>
              </a:rPr>
              <a:t>the liquid–gas </a:t>
            </a:r>
            <a:r>
              <a:rPr lang="en-US" sz="2800" dirty="0"/>
              <a:t>interface, this adhesive force of </a:t>
            </a:r>
            <a:r>
              <a:rPr lang="en-US" sz="2800" dirty="0">
                <a:solidFill>
                  <a:srgbClr val="0070C0"/>
                </a:solidFill>
              </a:rPr>
              <a:t>attraction is small</a:t>
            </a:r>
            <a:r>
              <a:rPr lang="en-US" sz="2800" dirty="0"/>
              <a:t>.</a:t>
            </a:r>
            <a:r>
              <a:rPr lang="en-US" sz="2400" dirty="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120834" name="Picture 2"/>
          <p:cNvPicPr>
            <a:picLocks noChangeAspect="1" noChangeArrowheads="1"/>
          </p:cNvPicPr>
          <p:nvPr/>
        </p:nvPicPr>
        <p:blipFill>
          <a:blip r:embed="rId3" cstate="print"/>
          <a:srcRect/>
          <a:stretch>
            <a:fillRect/>
          </a:stretch>
        </p:blipFill>
        <p:spPr bwMode="auto">
          <a:xfrm>
            <a:off x="2357438" y="271463"/>
            <a:ext cx="4429125" cy="631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338138" y="948491"/>
            <a:ext cx="8410325" cy="56047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RHLB</a:t>
            </a:r>
            <a:endParaRPr lang="en-US" dirty="0"/>
          </a:p>
        </p:txBody>
      </p:sp>
      <p:sp>
        <p:nvSpPr>
          <p:cNvPr id="3" name="Content Placeholder 2"/>
          <p:cNvSpPr>
            <a:spLocks noGrp="1"/>
          </p:cNvSpPr>
          <p:nvPr>
            <p:ph idx="1"/>
          </p:nvPr>
        </p:nvSpPr>
        <p:spPr/>
        <p:txBody>
          <a:bodyPr/>
          <a:lstStyle/>
          <a:p>
            <a:r>
              <a:rPr lang="en-US" i="1" dirty="0" smtClean="0"/>
              <a:t>required </a:t>
            </a:r>
            <a:r>
              <a:rPr lang="en-US" i="1" dirty="0" err="1" smtClean="0"/>
              <a:t>hydrophile</a:t>
            </a:r>
            <a:r>
              <a:rPr lang="en-US" i="1" dirty="0" smtClean="0"/>
              <a:t>– </a:t>
            </a:r>
            <a:r>
              <a:rPr lang="en-US" i="1" dirty="0" err="1" smtClean="0"/>
              <a:t>lipophile</a:t>
            </a:r>
            <a:r>
              <a:rPr lang="en-US" i="1" dirty="0" smtClean="0"/>
              <a:t> balance (RHLB): it is the required HLB of  emulsification of an oil</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38200" y="3048000"/>
            <a:ext cx="8159977" cy="316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HLB mixtures</a:t>
            </a:r>
            <a:endParaRPr lang="en-US" dirty="0"/>
          </a:p>
        </p:txBody>
      </p:sp>
      <p:sp>
        <p:nvSpPr>
          <p:cNvPr id="3" name="Content Placeholder 2"/>
          <p:cNvSpPr>
            <a:spLocks noGrp="1"/>
          </p:cNvSpPr>
          <p:nvPr>
            <p:ph idx="1"/>
          </p:nvPr>
        </p:nvSpPr>
        <p:spPr/>
        <p:txBody>
          <a:bodyPr>
            <a:normAutofit lnSpcReduction="10000"/>
          </a:bodyPr>
          <a:lstStyle/>
          <a:p>
            <a:r>
              <a:rPr lang="en-US" dirty="0" smtClean="0"/>
              <a:t>The relative importance of the hydrophilic and </a:t>
            </a:r>
            <a:r>
              <a:rPr lang="en-US" dirty="0" err="1" smtClean="0"/>
              <a:t>lipophilic</a:t>
            </a:r>
            <a:r>
              <a:rPr lang="en-US" dirty="0" smtClean="0"/>
              <a:t> groups was first recognized when using mixtures of surfactants containing varying proportions of a low and high HLB number</a:t>
            </a:r>
          </a:p>
          <a:p>
            <a:r>
              <a:rPr lang="en-US" dirty="0" smtClean="0"/>
              <a:t>The average HLB number may be calculated from </a:t>
            </a:r>
            <a:r>
              <a:rPr lang="en-US" dirty="0" err="1" smtClean="0"/>
              <a:t>additivity</a:t>
            </a:r>
            <a:endParaRPr lang="en-US" dirty="0" smtClean="0"/>
          </a:p>
          <a:p>
            <a:r>
              <a:rPr lang="en-US" dirty="0" smtClean="0"/>
              <a:t>HLB = </a:t>
            </a:r>
            <a:r>
              <a:rPr lang="en-US" i="1" dirty="0" smtClean="0"/>
              <a:t>x1HLB1 + x2HLB2</a:t>
            </a:r>
          </a:p>
          <a:p>
            <a:r>
              <a:rPr lang="en-US" dirty="0" smtClean="0"/>
              <a:t>where </a:t>
            </a:r>
            <a:r>
              <a:rPr lang="en-US" i="1" dirty="0" smtClean="0"/>
              <a:t>x1 and x2 are the weigh fractions of the two surfactants with HLB1 and </a:t>
            </a:r>
            <a:r>
              <a:rPr lang="en-US" dirty="0" smtClean="0"/>
              <a:t>HLB2.</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HLB Mix</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two or more emulsifiers are blended, the</a:t>
            </a:r>
          </a:p>
          <a:p>
            <a:r>
              <a:rPr lang="en-US" dirty="0" smtClean="0"/>
              <a:t>resulting HLB of the blend is easily calculated. For example,</a:t>
            </a:r>
          </a:p>
          <a:p>
            <a:r>
              <a:rPr lang="en-US" dirty="0" smtClean="0"/>
              <a:t> suppose you want to determine the HLB value of a blend comprising 70% of TWEEN 80 (HLB = 15) and 30% Of SPAN 80 (HLB = 4.3).</a:t>
            </a:r>
          </a:p>
          <a:p>
            <a:r>
              <a:rPr lang="en-US" dirty="0" smtClean="0"/>
              <a:t>The calculation would be:</a:t>
            </a:r>
          </a:p>
          <a:p>
            <a:r>
              <a:rPr lang="nl-NL" dirty="0" smtClean="0"/>
              <a:t>TWEEN 80 70% X 15.0 = 10.5</a:t>
            </a:r>
          </a:p>
          <a:p>
            <a:r>
              <a:rPr lang="pl-PL" dirty="0" smtClean="0"/>
              <a:t>SPAN 80 30% X 4.3 = 1.3</a:t>
            </a:r>
          </a:p>
          <a:p>
            <a:r>
              <a:rPr lang="en-US" dirty="0" smtClean="0"/>
              <a:t>HLB of blend = 11.8</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Mixing HLB</a:t>
            </a:r>
            <a:endParaRPr lang="en-US" dirty="0"/>
          </a:p>
        </p:txBody>
      </p:sp>
      <p:sp>
        <p:nvSpPr>
          <p:cNvPr id="3" name="Content Placeholder 2"/>
          <p:cNvSpPr>
            <a:spLocks noGrp="1"/>
          </p:cNvSpPr>
          <p:nvPr>
            <p:ph idx="1"/>
          </p:nvPr>
        </p:nvSpPr>
        <p:spPr/>
        <p:txBody>
          <a:bodyPr>
            <a:normAutofit/>
          </a:bodyPr>
          <a:lstStyle/>
          <a:p>
            <a:r>
              <a:rPr lang="en-US" dirty="0" smtClean="0"/>
              <a:t>One may take any pair of emulsifying agents, which fall at opposite ends of the HLB scale, for example, </a:t>
            </a:r>
            <a:r>
              <a:rPr lang="en-US" dirty="0" err="1" smtClean="0"/>
              <a:t>Tween</a:t>
            </a:r>
            <a:r>
              <a:rPr lang="en-US" dirty="0" smtClean="0"/>
              <a:t> 80 (HLB = 15) and Span 80 (</a:t>
            </a:r>
            <a:r>
              <a:rPr lang="en-US" dirty="0" err="1" smtClean="0"/>
              <a:t>sorbitan</a:t>
            </a:r>
            <a:r>
              <a:rPr lang="en-US" dirty="0" smtClean="0"/>
              <a:t> </a:t>
            </a:r>
            <a:r>
              <a:rPr lang="en-US" dirty="0" err="1" smtClean="0"/>
              <a:t>monooleate</a:t>
            </a:r>
            <a:r>
              <a:rPr lang="en-US" dirty="0" smtClean="0"/>
              <a:t>, HLB = 5) using them in various proportions to cover  a wide range of HLB numbers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35480"/>
            <a:ext cx="8229600" cy="1569720"/>
          </a:xfrm>
        </p:spPr>
        <p:txBody>
          <a:bodyPr>
            <a:normAutofit lnSpcReduction="10000"/>
          </a:bodyPr>
          <a:lstStyle/>
          <a:p>
            <a:r>
              <a:rPr lang="en-US" dirty="0" smtClean="0"/>
              <a:t>Here's an easy way to calculate how much of any emulsifier (A) to blend with any other emulsifier (B), to reach an HLB of X.</a:t>
            </a:r>
            <a:endParaRPr lang="en-US" dirty="0"/>
          </a:p>
        </p:txBody>
      </p:sp>
      <p:pic>
        <p:nvPicPr>
          <p:cNvPr id="192515" name="Picture 3"/>
          <p:cNvPicPr>
            <a:picLocks noChangeAspect="1" noChangeArrowheads="1"/>
          </p:cNvPicPr>
          <p:nvPr/>
        </p:nvPicPr>
        <p:blipFill>
          <a:blip r:embed="rId2" cstate="print"/>
          <a:srcRect/>
          <a:stretch>
            <a:fillRect/>
          </a:stretch>
        </p:blipFill>
        <p:spPr bwMode="auto">
          <a:xfrm>
            <a:off x="1752600" y="3733800"/>
            <a:ext cx="526353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HLB for Oil mixtures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For example, suppose you are making an O/W emulsion The product might be</a:t>
            </a:r>
          </a:p>
          <a:p>
            <a:r>
              <a:rPr lang="en-US" dirty="0" smtClean="0"/>
              <a:t>30% mineral spirits, </a:t>
            </a:r>
            <a:r>
              <a:rPr lang="en-US" dirty="0" err="1" smtClean="0"/>
              <a:t>Req</a:t>
            </a:r>
            <a:r>
              <a:rPr lang="en-US" dirty="0" smtClean="0"/>
              <a:t> HLB 14</a:t>
            </a:r>
          </a:p>
          <a:p>
            <a:r>
              <a:rPr lang="en-US" dirty="0" smtClean="0"/>
              <a:t>50% cottonseed oil : </a:t>
            </a:r>
            <a:r>
              <a:rPr lang="en-US" dirty="0" err="1" smtClean="0"/>
              <a:t>Req</a:t>
            </a:r>
            <a:r>
              <a:rPr lang="en-US" dirty="0" smtClean="0"/>
              <a:t> HLB 6</a:t>
            </a:r>
          </a:p>
          <a:p>
            <a:r>
              <a:rPr lang="en-US" dirty="0" smtClean="0"/>
              <a:t>20% chlorinated paraffin to be emulsified in water. </a:t>
            </a:r>
            <a:r>
              <a:rPr lang="en-US" dirty="0" err="1" smtClean="0"/>
              <a:t>Req</a:t>
            </a:r>
            <a:r>
              <a:rPr lang="en-US" dirty="0" smtClean="0"/>
              <a:t> HLB 14 </a:t>
            </a:r>
          </a:p>
          <a:p>
            <a:r>
              <a:rPr lang="en-US" dirty="0" smtClean="0"/>
              <a:t>The required HLB of the combination can be calculated</a:t>
            </a:r>
          </a:p>
          <a:p>
            <a:r>
              <a:rPr lang="en-US" dirty="0" smtClean="0"/>
              <a:t>as follows:</a:t>
            </a:r>
          </a:p>
          <a:p>
            <a:r>
              <a:rPr lang="en-US" dirty="0" smtClean="0"/>
              <a:t>Mineral Spirits ..........30% X Req. HLB 14 = 4.2</a:t>
            </a:r>
          </a:p>
          <a:p>
            <a:r>
              <a:rPr lang="en-US" dirty="0" smtClean="0"/>
              <a:t>Cottonseed Oil ..........50% X Req. HLB 6 = 3.0</a:t>
            </a:r>
          </a:p>
          <a:p>
            <a:r>
              <a:rPr lang="en-US" dirty="0" smtClean="0"/>
              <a:t>Chlorinated Paraffin . . 20% X Req. HLB 14 = 2.8</a:t>
            </a:r>
          </a:p>
          <a:p>
            <a:r>
              <a:rPr lang="en-US" dirty="0" smtClean="0"/>
              <a:t>_______</a:t>
            </a:r>
          </a:p>
          <a:p>
            <a:r>
              <a:rPr lang="en-US" dirty="0" smtClean="0"/>
              <a:t>Estimated HLB for emulsifier system ..........10.0</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a:t>Adsorption at Solid Interfaces</a:t>
            </a:r>
          </a:p>
        </p:txBody>
      </p:sp>
      <p:sp>
        <p:nvSpPr>
          <p:cNvPr id="56323" name="Rectangle 3"/>
          <p:cNvSpPr>
            <a:spLocks noGrp="1" noChangeArrowheads="1"/>
          </p:cNvSpPr>
          <p:nvPr>
            <p:ph idx="1"/>
          </p:nvPr>
        </p:nvSpPr>
        <p:spPr>
          <a:xfrm>
            <a:off x="457200" y="1524000"/>
            <a:ext cx="8229600" cy="4625609"/>
          </a:xfrm>
        </p:spPr>
        <p:txBody>
          <a:bodyPr/>
          <a:lstStyle/>
          <a:p>
            <a:pPr>
              <a:lnSpc>
                <a:spcPct val="90000"/>
              </a:lnSpc>
            </a:pPr>
            <a:r>
              <a:rPr lang="en-US" sz="2800" b="1" dirty="0" smtClean="0"/>
              <a:t>Adsorption (general) </a:t>
            </a:r>
            <a:r>
              <a:rPr lang="en-US" sz="2800" dirty="0" smtClean="0"/>
              <a:t> is the adhesion of atoms, ions, or molecules from a gas, liquid, or dissolved solid to a surface. This process creates a film on surface</a:t>
            </a:r>
          </a:p>
          <a:p>
            <a:pPr algn="l" rtl="0">
              <a:lnSpc>
                <a:spcPct val="90000"/>
              </a:lnSpc>
            </a:pPr>
            <a:r>
              <a:rPr lang="en-US" sz="2800" b="1" dirty="0" smtClean="0">
                <a:solidFill>
                  <a:srgbClr val="C00000"/>
                </a:solidFill>
              </a:rPr>
              <a:t>solid–gas </a:t>
            </a:r>
            <a:r>
              <a:rPr lang="en-US" sz="2800" b="1" dirty="0">
                <a:solidFill>
                  <a:srgbClr val="C00000"/>
                </a:solidFill>
              </a:rPr>
              <a:t>adsorption: </a:t>
            </a:r>
          </a:p>
          <a:p>
            <a:pPr algn="l" rtl="0">
              <a:lnSpc>
                <a:spcPct val="90000"/>
              </a:lnSpc>
            </a:pPr>
            <a:r>
              <a:rPr lang="en-US" sz="2800" dirty="0"/>
              <a:t>the removal of objectionable odors from rooms and food, </a:t>
            </a:r>
          </a:p>
          <a:p>
            <a:pPr algn="l" rtl="0">
              <a:lnSpc>
                <a:spcPct val="90000"/>
              </a:lnSpc>
            </a:pPr>
            <a:r>
              <a:rPr lang="en-US" sz="2800" dirty="0"/>
              <a:t>the operation of gas masks, </a:t>
            </a:r>
            <a:endParaRPr lang="en-US" sz="2800" dirty="0" smtClean="0"/>
          </a:p>
        </p:txBody>
      </p:sp>
      <p:pic>
        <p:nvPicPr>
          <p:cNvPr id="117762" name="Picture 2"/>
          <p:cNvPicPr>
            <a:picLocks noChangeAspect="1" noChangeArrowheads="1"/>
          </p:cNvPicPr>
          <p:nvPr/>
        </p:nvPicPr>
        <p:blipFill>
          <a:blip r:embed="rId3" cstate="print"/>
          <a:srcRect/>
          <a:stretch>
            <a:fillRect/>
          </a:stretch>
        </p:blipFill>
        <p:spPr bwMode="auto">
          <a:xfrm>
            <a:off x="7001548" y="4267200"/>
            <a:ext cx="1919961" cy="2038350"/>
          </a:xfrm>
          <a:prstGeom prst="rect">
            <a:avLst/>
          </a:prstGeom>
          <a:noFill/>
          <a:ln w="9525">
            <a:noFill/>
            <a:miter lim="800000"/>
            <a:headEnd/>
            <a:tailEnd/>
          </a:ln>
        </p:spPr>
      </p:pic>
      <p:pic>
        <p:nvPicPr>
          <p:cNvPr id="117764" name="Picture 4" descr="Image result for adsorption"/>
          <p:cNvPicPr>
            <a:picLocks noChangeAspect="1" noChangeArrowheads="1"/>
          </p:cNvPicPr>
          <p:nvPr/>
        </p:nvPicPr>
        <p:blipFill>
          <a:blip r:embed="rId4" cstate="print"/>
          <a:srcRect/>
          <a:stretch>
            <a:fillRect/>
          </a:stretch>
        </p:blipFill>
        <p:spPr bwMode="auto">
          <a:xfrm>
            <a:off x="1600200" y="4724399"/>
            <a:ext cx="2590800" cy="1850571"/>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2800" b="1" i="1"/>
              <a:t>The Solid–Gas Interface</a:t>
            </a:r>
          </a:p>
        </p:txBody>
      </p:sp>
      <p:sp>
        <p:nvSpPr>
          <p:cNvPr id="57347" name="Rectangle 3"/>
          <p:cNvSpPr>
            <a:spLocks noGrp="1" noChangeArrowheads="1"/>
          </p:cNvSpPr>
          <p:nvPr>
            <p:ph idx="1"/>
          </p:nvPr>
        </p:nvSpPr>
        <p:spPr/>
        <p:txBody>
          <a:bodyPr/>
          <a:lstStyle/>
          <a:p>
            <a:pPr marL="457200" indent="-457200" algn="l" rtl="0">
              <a:lnSpc>
                <a:spcPct val="90000"/>
              </a:lnSpc>
            </a:pPr>
            <a:r>
              <a:rPr lang="en-US" sz="2800" dirty="0"/>
              <a:t>the </a:t>
            </a:r>
            <a:r>
              <a:rPr lang="en-US" sz="2800" i="1" dirty="0"/>
              <a:t>adsorbent</a:t>
            </a:r>
            <a:r>
              <a:rPr lang="en-US" sz="2800" dirty="0"/>
              <a:t> : the material used to adsorb the gas) </a:t>
            </a:r>
          </a:p>
          <a:p>
            <a:pPr marL="457200" indent="-457200" algn="l" rtl="0">
              <a:lnSpc>
                <a:spcPct val="90000"/>
              </a:lnSpc>
            </a:pPr>
            <a:r>
              <a:rPr lang="en-US" sz="2800" dirty="0"/>
              <a:t>the </a:t>
            </a:r>
            <a:r>
              <a:rPr lang="en-US" sz="2800" i="1" dirty="0" err="1"/>
              <a:t>adsorbate</a:t>
            </a:r>
            <a:r>
              <a:rPr lang="en-US" sz="2800" dirty="0"/>
              <a:t>: the substance being adsorbed</a:t>
            </a:r>
          </a:p>
          <a:p>
            <a:pPr marL="457200" indent="-457200" algn="l" rtl="0">
              <a:lnSpc>
                <a:spcPct val="90000"/>
              </a:lnSpc>
              <a:buNone/>
            </a:pPr>
            <a:r>
              <a:rPr lang="en-US" sz="2400" b="1" dirty="0"/>
              <a:t>types of adsorption: </a:t>
            </a:r>
          </a:p>
          <a:p>
            <a:pPr marL="457200" indent="-457200" algn="l" rtl="0">
              <a:lnSpc>
                <a:spcPct val="90000"/>
              </a:lnSpc>
              <a:buFontTx/>
              <a:buAutoNum type="arabicPeriod"/>
            </a:pPr>
            <a:r>
              <a:rPr lang="en-US" b="1" dirty="0"/>
              <a:t>physical adsorption:</a:t>
            </a:r>
          </a:p>
          <a:p>
            <a:pPr marL="457200" indent="-457200" algn="l" rtl="0">
              <a:lnSpc>
                <a:spcPct val="90000"/>
              </a:lnSpc>
            </a:pPr>
            <a:r>
              <a:rPr lang="en-US" sz="2800" dirty="0"/>
              <a:t>associated with van </a:t>
            </a:r>
            <a:r>
              <a:rPr lang="en-US" sz="2800" dirty="0" err="1"/>
              <a:t>der</a:t>
            </a:r>
            <a:r>
              <a:rPr lang="en-US" sz="2800" dirty="0"/>
              <a:t> Waals </a:t>
            </a:r>
            <a:r>
              <a:rPr lang="en-US" sz="2800" dirty="0" smtClean="0"/>
              <a:t>forces</a:t>
            </a:r>
            <a:endParaRPr lang="en-US" sz="2800" dirty="0"/>
          </a:p>
          <a:p>
            <a:pPr marL="457200" indent="-457200" algn="l" rtl="0">
              <a:lnSpc>
                <a:spcPct val="90000"/>
              </a:lnSpc>
            </a:pPr>
            <a:r>
              <a:rPr lang="en-US" sz="2800" dirty="0" smtClean="0"/>
              <a:t>reversible</a:t>
            </a:r>
            <a:endParaRPr lang="en-US" sz="2800" dirty="0"/>
          </a:p>
          <a:p>
            <a:pPr marL="457200" indent="-457200" algn="l" rtl="0">
              <a:lnSpc>
                <a:spcPct val="90000"/>
              </a:lnSpc>
            </a:pPr>
            <a:r>
              <a:rPr lang="en-US" sz="2800" dirty="0" smtClean="0"/>
              <a:t>A </a:t>
            </a:r>
            <a:r>
              <a:rPr lang="en-US" sz="2800" dirty="0"/>
              <a:t>physically adsorbed gas can be desorbed from a solid by increasing the temperature and reducing the pressure. </a:t>
            </a:r>
            <a:endParaRPr lang="en-US" sz="2800" dirty="0" smtClean="0"/>
          </a:p>
          <a:p>
            <a:pPr marL="457200" indent="-457200">
              <a:lnSpc>
                <a:spcPct val="90000"/>
              </a:lnSpc>
            </a:pPr>
            <a:r>
              <a:rPr lang="en-US" sz="2800" dirty="0" smtClean="0"/>
              <a:t>the removal of the </a:t>
            </a:r>
            <a:r>
              <a:rPr lang="en-US" sz="2800" dirty="0" err="1" smtClean="0"/>
              <a:t>adsorbate</a:t>
            </a:r>
            <a:r>
              <a:rPr lang="en-US" sz="2800" dirty="0" smtClean="0"/>
              <a:t> from the adsorbent being known as </a:t>
            </a:r>
            <a:r>
              <a:rPr lang="en-US" sz="2800" i="1" dirty="0" smtClean="0">
                <a:solidFill>
                  <a:srgbClr val="FF0000"/>
                </a:solidFill>
              </a:rPr>
              <a:t>desorption</a:t>
            </a:r>
            <a:r>
              <a:rPr lang="en-US" sz="2800" dirty="0" smtClean="0">
                <a:solidFill>
                  <a:srgbClr val="FF0000"/>
                </a:solidFill>
              </a:rPr>
              <a:t>.</a:t>
            </a:r>
          </a:p>
          <a:p>
            <a:pPr marL="457200" indent="-457200" algn="l" rtl="0">
              <a:lnSpc>
                <a:spcPct val="90000"/>
              </a:lnSpc>
            </a:pP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p>
        </p:txBody>
      </p:sp>
      <p:pic>
        <p:nvPicPr>
          <p:cNvPr id="12292" name="Picture 2" descr="C:\Users\Amr\Documents\Downloads\MARTINS\CH15_files\C15FF1.jpg"/>
          <p:cNvPicPr>
            <a:picLocks noGrp="1" noChangeAspect="1" noChangeArrowheads="1"/>
          </p:cNvPicPr>
          <p:nvPr>
            <p:ph idx="1"/>
          </p:nvPr>
        </p:nvPicPr>
        <p:blipFill>
          <a:blip r:embed="rId2" cstate="print"/>
          <a:stretch>
            <a:fillRect/>
          </a:stretch>
        </p:blipFill>
        <p:spPr>
          <a:xfrm>
            <a:off x="1828800" y="304800"/>
            <a:ext cx="5396971" cy="4625975"/>
          </a:xfrm>
          <a:noFill/>
          <a:ln/>
        </p:spPr>
      </p:pic>
      <p:sp>
        <p:nvSpPr>
          <p:cNvPr id="6" name="Rectangle 5"/>
          <p:cNvSpPr/>
          <p:nvPr/>
        </p:nvSpPr>
        <p:spPr>
          <a:xfrm>
            <a:off x="762000" y="5257800"/>
            <a:ext cx="76200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dirty="0" smtClean="0"/>
              <a:t>unequal </a:t>
            </a:r>
            <a:r>
              <a:rPr lang="en-US" sz="2400" dirty="0"/>
              <a:t>attractive forces acting on molecules at the</a:t>
            </a:r>
          </a:p>
          <a:p>
            <a:pPr algn="ctr"/>
            <a:r>
              <a:rPr lang="en-US" sz="2400" dirty="0"/>
              <a:t>surface of a liquid as compared with molecular forces in the bulk of the liquid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pPr marL="609600" indent="-609600" algn="l" rtl="0">
              <a:buFontTx/>
              <a:buNone/>
            </a:pPr>
            <a:r>
              <a:rPr lang="en-US" sz="2800" dirty="0"/>
              <a:t>2.	</a:t>
            </a:r>
            <a:r>
              <a:rPr lang="en-US" b="1" dirty="0"/>
              <a:t>chemical adsorption or </a:t>
            </a:r>
            <a:r>
              <a:rPr lang="en-US" b="1" dirty="0" err="1"/>
              <a:t>chemisorption</a:t>
            </a:r>
            <a:r>
              <a:rPr lang="en-US" b="1" dirty="0"/>
              <a:t> </a:t>
            </a:r>
          </a:p>
          <a:p>
            <a:pPr marL="609600" indent="-609600" algn="l" rtl="0"/>
            <a:r>
              <a:rPr lang="en-US" sz="2800" dirty="0"/>
              <a:t>the </a:t>
            </a:r>
            <a:r>
              <a:rPr lang="en-US" sz="2800" dirty="0" err="1"/>
              <a:t>adsorbate</a:t>
            </a:r>
            <a:r>
              <a:rPr lang="en-US" sz="2800" dirty="0"/>
              <a:t> is attached to the adsorbent by primary chemical bonds, </a:t>
            </a:r>
          </a:p>
          <a:p>
            <a:pPr marL="609600" indent="-609600" algn="l" rtl="0"/>
            <a:r>
              <a:rPr lang="en-US" sz="2800" dirty="0"/>
              <a:t>irreversible unless the bonds are broken.</a:t>
            </a:r>
          </a:p>
          <a:p>
            <a:pPr marL="609600" indent="-609600"/>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affecting Solid-gas adsorption</a:t>
            </a:r>
            <a:endParaRPr lang="en-US" dirty="0"/>
          </a:p>
        </p:txBody>
      </p:sp>
      <p:sp>
        <p:nvSpPr>
          <p:cNvPr id="59395" name="Rectangle 3"/>
          <p:cNvSpPr>
            <a:spLocks noGrp="1" noChangeArrowheads="1"/>
          </p:cNvSpPr>
          <p:nvPr>
            <p:ph idx="1"/>
          </p:nvPr>
        </p:nvSpPr>
        <p:spPr/>
        <p:txBody>
          <a:bodyPr/>
          <a:lstStyle/>
          <a:p>
            <a:pPr marL="609600" indent="-609600" algn="l" rtl="0"/>
            <a:r>
              <a:rPr lang="en-US" sz="2800"/>
              <a:t>The degree of adsorption of a gas by a solid depends on:</a:t>
            </a:r>
          </a:p>
          <a:p>
            <a:pPr marL="609600" indent="-609600" algn="l" rtl="0">
              <a:buFontTx/>
              <a:buAutoNum type="arabicPeriod"/>
            </a:pPr>
            <a:r>
              <a:rPr lang="en-US" sz="2800"/>
              <a:t>the chemical nature of the </a:t>
            </a:r>
            <a:r>
              <a:rPr lang="en-US" sz="2800" i="1"/>
              <a:t>adsorbent </a:t>
            </a:r>
            <a:r>
              <a:rPr lang="en-US" sz="2800"/>
              <a:t>and the </a:t>
            </a:r>
            <a:r>
              <a:rPr lang="en-US" sz="2800" i="1"/>
              <a:t>adsorbate</a:t>
            </a:r>
          </a:p>
          <a:p>
            <a:pPr marL="609600" indent="-609600" algn="l" rtl="0">
              <a:buFontTx/>
              <a:buAutoNum type="arabicPeriod"/>
            </a:pPr>
            <a:endParaRPr lang="en-US" sz="2800"/>
          </a:p>
          <a:p>
            <a:pPr marL="609600" indent="-609600" algn="l" rtl="0">
              <a:buFontTx/>
              <a:buAutoNum type="arabicPeriod"/>
            </a:pPr>
            <a:r>
              <a:rPr lang="en-US" sz="2800"/>
              <a:t>the surface area of the adsorbent, </a:t>
            </a:r>
          </a:p>
          <a:p>
            <a:pPr marL="609600" indent="-609600" algn="l" rtl="0">
              <a:buFontTx/>
              <a:buAutoNum type="arabicPeriod"/>
            </a:pPr>
            <a:endParaRPr lang="en-US" sz="2800"/>
          </a:p>
          <a:p>
            <a:pPr marL="609600" indent="-609600" algn="l" rtl="0">
              <a:buFontTx/>
              <a:buAutoNum type="arabicPeriod"/>
            </a:pPr>
            <a:r>
              <a:rPr lang="en-US" sz="2800"/>
              <a:t>the temperature,</a:t>
            </a:r>
          </a:p>
          <a:p>
            <a:pPr marL="609600" indent="-609600" algn="l" rtl="0">
              <a:buFontTx/>
              <a:buAutoNum type="arabicPeriod"/>
            </a:pPr>
            <a:endParaRPr lang="en-US" sz="2800"/>
          </a:p>
          <a:p>
            <a:pPr marL="609600" indent="-609600" algn="l" rtl="0">
              <a:buFontTx/>
              <a:buAutoNum type="arabicPeriod"/>
            </a:pPr>
            <a:r>
              <a:rPr lang="en-US" sz="2800"/>
              <a:t>the partial pressure of the adsorbed gas.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Activated charcoal</a:t>
            </a:r>
            <a:endParaRPr lang="en-US" dirty="0"/>
          </a:p>
        </p:txBody>
      </p:sp>
      <p:sp>
        <p:nvSpPr>
          <p:cNvPr id="3" name="Content Placeholder 2"/>
          <p:cNvSpPr>
            <a:spLocks noGrp="1"/>
          </p:cNvSpPr>
          <p:nvPr>
            <p:ph idx="1"/>
          </p:nvPr>
        </p:nvSpPr>
        <p:spPr/>
        <p:txBody>
          <a:bodyPr/>
          <a:lstStyle/>
          <a:p>
            <a:r>
              <a:rPr lang="en-US" dirty="0" smtClean="0"/>
              <a:t>An example of a substance that can adsorb enormous amounts of gases or liquids</a:t>
            </a:r>
          </a:p>
          <a:p>
            <a:r>
              <a:rPr lang="en-US" dirty="0" smtClean="0"/>
              <a:t>form of carbon processed to have small, low-volume pores that increase the surface area available for adsorption</a:t>
            </a:r>
            <a:endParaRPr lang="en-US" dirty="0"/>
          </a:p>
        </p:txBody>
      </p:sp>
      <p:pic>
        <p:nvPicPr>
          <p:cNvPr id="192514" name="Picture 2" descr="https://upload.wikimedia.org/wikipedia/commons/thumb/2/2d/Activated_Carbon.jpg/800px-Activated_Carbon.jpg"/>
          <p:cNvPicPr>
            <a:picLocks noChangeAspect="1" noChangeArrowheads="1"/>
          </p:cNvPicPr>
          <p:nvPr/>
        </p:nvPicPr>
        <p:blipFill>
          <a:blip r:embed="rId2" cstate="print"/>
          <a:srcRect/>
          <a:stretch>
            <a:fillRect/>
          </a:stretch>
        </p:blipFill>
        <p:spPr bwMode="auto">
          <a:xfrm>
            <a:off x="6629400" y="3886200"/>
            <a:ext cx="2133600" cy="1535723"/>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Activated </a:t>
            </a:r>
            <a:r>
              <a:rPr lang="en-US" dirty="0" err="1" smtClean="0"/>
              <a:t>charcol</a:t>
            </a:r>
            <a:endParaRPr lang="en-US" dirty="0"/>
          </a:p>
        </p:txBody>
      </p:sp>
      <p:sp>
        <p:nvSpPr>
          <p:cNvPr id="3" name="Content Placeholder 2"/>
          <p:cNvSpPr>
            <a:spLocks noGrp="1"/>
          </p:cNvSpPr>
          <p:nvPr>
            <p:ph idx="1"/>
          </p:nvPr>
        </p:nvSpPr>
        <p:spPr/>
        <p:txBody>
          <a:bodyPr>
            <a:normAutofit lnSpcReduction="10000"/>
          </a:bodyPr>
          <a:lstStyle/>
          <a:p>
            <a:r>
              <a:rPr lang="en-US" dirty="0" smtClean="0"/>
              <a:t>Due to its high degree of </a:t>
            </a:r>
            <a:r>
              <a:rPr lang="en-US" dirty="0" err="1" smtClean="0"/>
              <a:t>microporosity</a:t>
            </a:r>
            <a:r>
              <a:rPr lang="en-US" dirty="0" smtClean="0"/>
              <a:t>, just one gram of activated carbon has a surface area in excess of 3,000 m2</a:t>
            </a:r>
          </a:p>
          <a:p>
            <a:r>
              <a:rPr lang="en-US" dirty="0" smtClean="0"/>
              <a:t>Activated carbon is used to treat </a:t>
            </a:r>
            <a:r>
              <a:rPr lang="en-US" dirty="0" smtClean="0">
                <a:solidFill>
                  <a:srgbClr val="FF0000"/>
                </a:solidFill>
              </a:rPr>
              <a:t>poisonings </a:t>
            </a:r>
            <a:r>
              <a:rPr lang="en-US" dirty="0" smtClean="0"/>
              <a:t>and </a:t>
            </a:r>
            <a:r>
              <a:rPr lang="en-US" dirty="0" smtClean="0">
                <a:solidFill>
                  <a:srgbClr val="FF0000"/>
                </a:solidFill>
              </a:rPr>
              <a:t>overdoses</a:t>
            </a:r>
            <a:r>
              <a:rPr lang="en-US" dirty="0" smtClean="0"/>
              <a:t> following oral ingestion. Tablets or capsules of activated carbon are used in many countries as an over-the-counter drug to </a:t>
            </a:r>
            <a:r>
              <a:rPr lang="en-US" dirty="0" smtClean="0">
                <a:solidFill>
                  <a:srgbClr val="FF0000"/>
                </a:solidFill>
              </a:rPr>
              <a:t>treat diarrhea, indigestion, and flatulence.</a:t>
            </a:r>
          </a:p>
          <a:p>
            <a:r>
              <a:rPr lang="en-US" dirty="0" smtClean="0"/>
              <a:t>Drinking water filtration,  Air purification</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Activated charcoal is made from material burnt in a superheated high-oxygen atmosphere, creating small holes in the range of 100 to 800 Å in diameter throughout the grain of the charcoal</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micelle concentration</a:t>
            </a:r>
            <a:endParaRPr lang="en-US" dirty="0"/>
          </a:p>
        </p:txBody>
      </p:sp>
      <p:sp>
        <p:nvSpPr>
          <p:cNvPr id="3" name="Content Placeholder 2"/>
          <p:cNvSpPr>
            <a:spLocks noGrp="1"/>
          </p:cNvSpPr>
          <p:nvPr>
            <p:ph idx="1"/>
          </p:nvPr>
        </p:nvSpPr>
        <p:spPr/>
        <p:txBody>
          <a:bodyPr>
            <a:normAutofit/>
          </a:bodyPr>
          <a:lstStyle/>
          <a:p>
            <a:r>
              <a:rPr lang="en-US" dirty="0" smtClean="0"/>
              <a:t>Another energetically favorable  form for the surfactant molecules in water solution are micelles  where the hydrophobic tails are protected by the hydrophilic  head groups</a:t>
            </a:r>
          </a:p>
          <a:p>
            <a:r>
              <a:rPr lang="en-US" dirty="0" smtClean="0"/>
              <a:t>.</a:t>
            </a:r>
          </a:p>
          <a:p>
            <a:endParaRPr lang="en-US" dirty="0" smtClean="0"/>
          </a:p>
          <a:p>
            <a:endParaRPr lang="en-US" dirty="0"/>
          </a:p>
        </p:txBody>
      </p:sp>
      <p:pic>
        <p:nvPicPr>
          <p:cNvPr id="119810" name="Picture 2"/>
          <p:cNvPicPr>
            <a:picLocks noChangeAspect="1" noChangeArrowheads="1"/>
          </p:cNvPicPr>
          <p:nvPr/>
        </p:nvPicPr>
        <p:blipFill>
          <a:blip r:embed="rId2" cstate="print"/>
          <a:srcRect/>
          <a:stretch>
            <a:fillRect/>
          </a:stretch>
        </p:blipFill>
        <p:spPr bwMode="auto">
          <a:xfrm>
            <a:off x="1524000" y="4267200"/>
            <a:ext cx="4867275"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colloidal and surface chemistry, the critical micelle </a:t>
            </a:r>
            <a:r>
              <a:rPr lang="en-US" dirty="0" err="1" smtClean="0"/>
              <a:t>concentra</a:t>
            </a:r>
            <a:r>
              <a:rPr lang="en-US" dirty="0" smtClean="0"/>
              <a:t> - </a:t>
            </a:r>
            <a:r>
              <a:rPr lang="en-US" dirty="0" err="1" smtClean="0"/>
              <a:t>tion</a:t>
            </a:r>
            <a:r>
              <a:rPr lang="en-US" dirty="0" smtClean="0"/>
              <a:t> (CMC) is defined as the concentration above which micelles  form</a:t>
            </a:r>
            <a:endParaRPr lang="en-US" dirty="0"/>
          </a:p>
        </p:txBody>
      </p:sp>
      <p:pic>
        <p:nvPicPr>
          <p:cNvPr id="117762" name="Picture 2"/>
          <p:cNvPicPr>
            <a:picLocks noChangeAspect="1" noChangeArrowheads="1"/>
          </p:cNvPicPr>
          <p:nvPr/>
        </p:nvPicPr>
        <p:blipFill>
          <a:blip r:embed="rId2" cstate="print"/>
          <a:srcRect/>
          <a:stretch>
            <a:fillRect/>
          </a:stretch>
        </p:blipFill>
        <p:spPr bwMode="auto">
          <a:xfrm>
            <a:off x="1524000" y="3657600"/>
            <a:ext cx="5410200" cy="25768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At low surfactant concentration the surfactant molecules  arrange on the surface. </a:t>
            </a:r>
          </a:p>
          <a:p>
            <a:r>
              <a:rPr lang="en-US" dirty="0" smtClean="0"/>
              <a:t>When more surfactant is added the surface tension of the solution starts to rapidly decrease since more and more surfactant molecules will be on the surface. </a:t>
            </a:r>
          </a:p>
          <a:p>
            <a:r>
              <a:rPr lang="en-US" dirty="0" smtClean="0"/>
              <a:t>When the  surface becomes saturated, the addition of the surfactant molecules will lead to formation of micelles. </a:t>
            </a:r>
          </a:p>
          <a:p>
            <a:r>
              <a:rPr lang="en-US" dirty="0" smtClean="0"/>
              <a:t>This concentration point  is called critical micelle concentration.</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638800" y="0"/>
            <a:ext cx="2895600" cy="1379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971800"/>
            <a:ext cx="8229600" cy="3429000"/>
          </a:xfrm>
        </p:spPr>
        <p:txBody>
          <a:bodyPr>
            <a:normAutofit lnSpcReduction="10000"/>
          </a:bodyPr>
          <a:lstStyle/>
          <a:p>
            <a:r>
              <a:rPr lang="en-US" dirty="0" smtClean="0"/>
              <a:t>1- At very low surfactant concentration only slight change in  surface tension is detected.</a:t>
            </a:r>
          </a:p>
          <a:p>
            <a:r>
              <a:rPr lang="en-US" dirty="0" smtClean="0"/>
              <a:t>2- Addition of surfactant decreases the surface tension drastically</a:t>
            </a:r>
          </a:p>
          <a:p>
            <a:r>
              <a:rPr lang="en-US" dirty="0" smtClean="0"/>
              <a:t>3- At CMC point, surface becomes saturated and the addition of  surfactant molecules do not effect on the surface tension. </a:t>
            </a:r>
          </a:p>
          <a:p>
            <a:endParaRPr lang="en-US" dirty="0"/>
          </a:p>
        </p:txBody>
      </p:sp>
      <p:pic>
        <p:nvPicPr>
          <p:cNvPr id="118786" name="Picture 2"/>
          <p:cNvPicPr>
            <a:picLocks noChangeAspect="1" noChangeArrowheads="1"/>
          </p:cNvPicPr>
          <p:nvPr/>
        </p:nvPicPr>
        <p:blipFill>
          <a:blip r:embed="rId2" cstate="print"/>
          <a:srcRect/>
          <a:stretch>
            <a:fillRect/>
          </a:stretch>
        </p:blipFill>
        <p:spPr bwMode="auto">
          <a:xfrm>
            <a:off x="2438400" y="0"/>
            <a:ext cx="2971800" cy="24857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Micellar </a:t>
            </a:r>
            <a:r>
              <a:rPr lang="en-US" dirty="0" err="1"/>
              <a:t>solubilization</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An important property of micelles that has particular significance in pharmacy is their ability to increase the solubility of sparingly soluble substances in water. </a:t>
            </a:r>
          </a:p>
          <a:p>
            <a:endParaRPr lang="en-US" dirty="0"/>
          </a:p>
        </p:txBody>
      </p:sp>
      <p:pic>
        <p:nvPicPr>
          <p:cNvPr id="120835" name="Picture 3"/>
          <p:cNvPicPr>
            <a:picLocks noChangeAspect="1" noChangeArrowheads="1"/>
          </p:cNvPicPr>
          <p:nvPr/>
        </p:nvPicPr>
        <p:blipFill>
          <a:blip r:embed="rId2" cstate="print"/>
          <a:srcRect/>
          <a:stretch>
            <a:fillRect/>
          </a:stretch>
        </p:blipFill>
        <p:spPr bwMode="auto">
          <a:xfrm>
            <a:off x="2057400" y="3810000"/>
            <a:ext cx="3429000" cy="21567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sp>
        <p:nvSpPr>
          <p:cNvPr id="9219" name="Rectangle 3"/>
          <p:cNvSpPr>
            <a:spLocks noGrp="1" noChangeArrowheads="1"/>
          </p:cNvSpPr>
          <p:nvPr>
            <p:ph idx="1"/>
          </p:nvPr>
        </p:nvSpPr>
        <p:spPr/>
        <p:txBody>
          <a:bodyPr/>
          <a:lstStyle/>
          <a:p>
            <a:pPr algn="l" rtl="0"/>
            <a:r>
              <a:rPr lang="en-US" sz="2800" dirty="0"/>
              <a:t>The net effect is that the molecules at the surface of the liquid experience an inward force toward the bulk.</a:t>
            </a:r>
          </a:p>
          <a:p>
            <a:pPr algn="l" rtl="0">
              <a:buFontTx/>
              <a:buNone/>
            </a:pPr>
            <a:r>
              <a:rPr lang="en-US" sz="2800" dirty="0"/>
              <a:t> </a:t>
            </a:r>
          </a:p>
          <a:p>
            <a:pPr algn="l" rtl="0"/>
            <a:r>
              <a:rPr lang="en-US" sz="2800" dirty="0"/>
              <a:t>Such a force pulls the molecules of the interface together and, as a result, contracts the surface, resulting in a </a:t>
            </a:r>
            <a:r>
              <a:rPr lang="en-US" sz="2800" i="1" dirty="0"/>
              <a:t>surface tension</a:t>
            </a:r>
            <a:r>
              <a:rPr lang="en-US" sz="2800" dirty="0"/>
              <a:t>.</a:t>
            </a:r>
          </a:p>
          <a:p>
            <a:endParaRPr lang="en-US" sz="2800" dirty="0"/>
          </a:p>
        </p:txBody>
      </p:sp>
      <p:pic>
        <p:nvPicPr>
          <p:cNvPr id="9221" name="Picture 5" descr="Image result for surface tension"/>
          <p:cNvPicPr>
            <a:picLocks noChangeAspect="1" noChangeArrowheads="1"/>
          </p:cNvPicPr>
          <p:nvPr/>
        </p:nvPicPr>
        <p:blipFill>
          <a:blip r:embed="rId3" cstate="print"/>
          <a:srcRect/>
          <a:stretch>
            <a:fillRect/>
          </a:stretch>
        </p:blipFill>
        <p:spPr bwMode="auto">
          <a:xfrm>
            <a:off x="5715000" y="4648200"/>
            <a:ext cx="2857500" cy="1762126"/>
          </a:xfrm>
          <a:prstGeom prst="rect">
            <a:avLst/>
          </a:prstGeom>
          <a:noFill/>
        </p:spPr>
      </p:pic>
      <p:pic>
        <p:nvPicPr>
          <p:cNvPr id="9223" name="Picture 7" descr="Image result for surface tension"/>
          <p:cNvPicPr>
            <a:picLocks noChangeAspect="1" noChangeArrowheads="1"/>
          </p:cNvPicPr>
          <p:nvPr/>
        </p:nvPicPr>
        <p:blipFill>
          <a:blip r:embed="rId4" cstate="print"/>
          <a:srcRect/>
          <a:stretch>
            <a:fillRect/>
          </a:stretch>
        </p:blipFill>
        <p:spPr bwMode="auto">
          <a:xfrm>
            <a:off x="609600" y="4912822"/>
            <a:ext cx="4572000" cy="1945178"/>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Surface-Active Agents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emulsifying agents, soaps, wetting agents, and </a:t>
            </a:r>
            <a:r>
              <a:rPr lang="en-US" dirty="0" err="1" smtClean="0"/>
              <a:t>solubilizing</a:t>
            </a:r>
            <a:r>
              <a:rPr lang="en-US" dirty="0" smtClean="0"/>
              <a:t> agents</a:t>
            </a:r>
          </a:p>
          <a:p>
            <a:r>
              <a:rPr lang="en-US" dirty="0" smtClean="0"/>
              <a:t>aids to the absorption of drugs in the body.</a:t>
            </a:r>
          </a:p>
          <a:p>
            <a:r>
              <a:rPr lang="en-US" dirty="0" smtClean="0"/>
              <a:t>A surfactant may </a:t>
            </a:r>
            <a:r>
              <a:rPr lang="en-US" dirty="0" smtClean="0">
                <a:solidFill>
                  <a:srgbClr val="FF0000"/>
                </a:solidFill>
              </a:rPr>
              <a:t>affect the activity of a drug </a:t>
            </a:r>
            <a:r>
              <a:rPr lang="en-US" dirty="0" smtClean="0"/>
              <a:t>or may itself exert drug action. </a:t>
            </a:r>
          </a:p>
          <a:p>
            <a:r>
              <a:rPr lang="en-US" dirty="0" smtClean="0"/>
              <a:t>As an example of the first case, the penetration of </a:t>
            </a:r>
            <a:r>
              <a:rPr lang="en-US" dirty="0" smtClean="0">
                <a:solidFill>
                  <a:srgbClr val="FF0000"/>
                </a:solidFill>
              </a:rPr>
              <a:t>hexylresorcinol into  </a:t>
            </a:r>
            <a:r>
              <a:rPr lang="en-US" i="1" dirty="0" err="1" smtClean="0">
                <a:solidFill>
                  <a:srgbClr val="FF0000"/>
                </a:solidFill>
              </a:rPr>
              <a:t>Ascaris</a:t>
            </a:r>
            <a:r>
              <a:rPr lang="en-US" i="1" dirty="0" smtClean="0"/>
              <a:t>, is increased by the presence of a low </a:t>
            </a:r>
            <a:r>
              <a:rPr lang="en-US" dirty="0" smtClean="0"/>
              <a:t>concentration of surfactant. This </a:t>
            </a:r>
            <a:r>
              <a:rPr lang="en-US" dirty="0" err="1" smtClean="0"/>
              <a:t>potentiation</a:t>
            </a:r>
            <a:r>
              <a:rPr lang="en-US" dirty="0" smtClean="0"/>
              <a:t> of activity is due to a </a:t>
            </a:r>
            <a:r>
              <a:rPr lang="en-US" dirty="0" smtClean="0">
                <a:solidFill>
                  <a:srgbClr val="FF0000"/>
                </a:solidFill>
              </a:rPr>
              <a:t>reduction in interfacial tension between the liquid phase and the cell wall of the organism</a:t>
            </a:r>
          </a:p>
          <a:p>
            <a:r>
              <a:rPr lang="en-US" dirty="0" smtClean="0"/>
              <a:t>As a result, the </a:t>
            </a:r>
            <a:r>
              <a:rPr lang="en-US" dirty="0" smtClean="0">
                <a:solidFill>
                  <a:srgbClr val="FF0000"/>
                </a:solidFill>
              </a:rPr>
              <a:t>adsorption and spreading of </a:t>
            </a:r>
            <a:r>
              <a:rPr lang="en-US" dirty="0" smtClean="0"/>
              <a:t>hexylresorcinol over the surface of the organism is facilitated</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Quaternary ammonium compounds are examples of surface-active agents that in themselves possess antibacterial activity</a:t>
            </a:r>
          </a:p>
          <a:p>
            <a:r>
              <a:rPr lang="en-US" dirty="0" smtClean="0"/>
              <a:t>agents are adsorbed on the cell surface and supposedly bring about destruction by increasing the permeability or ―leakiness of the lipid cell membrane</a:t>
            </a:r>
          </a:p>
          <a:p>
            <a:r>
              <a:rPr lang="en-US" dirty="0" smtClean="0"/>
              <a:t>Surfactants may alter membrane properties and affect drug absorption</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4000" b="1"/>
              <a:t>Electric Properties of Interfaces</a:t>
            </a:r>
          </a:p>
        </p:txBody>
      </p:sp>
      <p:sp>
        <p:nvSpPr>
          <p:cNvPr id="86019" name="Rectangle 3"/>
          <p:cNvSpPr>
            <a:spLocks noGrp="1" noChangeArrowheads="1"/>
          </p:cNvSpPr>
          <p:nvPr>
            <p:ph idx="1"/>
          </p:nvPr>
        </p:nvSpPr>
        <p:spPr/>
        <p:txBody>
          <a:bodyPr/>
          <a:lstStyle/>
          <a:p>
            <a:pPr marL="533400" indent="-533400" algn="l" rtl="0">
              <a:lnSpc>
                <a:spcPct val="80000"/>
              </a:lnSpc>
            </a:pPr>
            <a:r>
              <a:rPr lang="en-US" sz="2800" dirty="0"/>
              <a:t>Particles dispersed in liquid media may become charged mainly in one of two ways: </a:t>
            </a:r>
          </a:p>
          <a:p>
            <a:pPr marL="533400" indent="-533400" algn="l" rtl="0">
              <a:lnSpc>
                <a:spcPct val="80000"/>
              </a:lnSpc>
            </a:pPr>
            <a:endParaRPr lang="en-US" sz="2800" dirty="0"/>
          </a:p>
          <a:p>
            <a:pPr marL="533400" indent="-533400" algn="l" rtl="0">
              <a:lnSpc>
                <a:spcPct val="80000"/>
              </a:lnSpc>
              <a:buFontTx/>
              <a:buAutoNum type="arabicPeriod"/>
            </a:pPr>
            <a:r>
              <a:rPr lang="en-US" sz="2800" dirty="0"/>
              <a:t>the selective adsorption of a particular ionic species present in solution. </a:t>
            </a:r>
          </a:p>
          <a:p>
            <a:pPr marL="533400" indent="-533400" algn="l" rtl="0">
              <a:lnSpc>
                <a:spcPct val="80000"/>
              </a:lnSpc>
              <a:buNone/>
            </a:pPr>
            <a:r>
              <a:rPr lang="en-US" sz="2800" dirty="0" smtClean="0"/>
              <a:t>	This </a:t>
            </a:r>
            <a:r>
              <a:rPr lang="en-US" sz="2800" dirty="0"/>
              <a:t>may be an ion added to the solution or, in the case of pure water, it may be the </a:t>
            </a:r>
            <a:r>
              <a:rPr lang="en-US" sz="2800" dirty="0" err="1"/>
              <a:t>hydronium</a:t>
            </a:r>
            <a:r>
              <a:rPr lang="en-US" sz="2800" dirty="0"/>
              <a:t> or hydroxyl ion. </a:t>
            </a:r>
            <a:endParaRPr lang="en-US" sz="2800" dirty="0" smtClean="0"/>
          </a:p>
          <a:p>
            <a:pPr marL="533400" indent="-533400">
              <a:lnSpc>
                <a:spcPct val="80000"/>
              </a:lnSpc>
              <a:buNone/>
            </a:pPr>
            <a:r>
              <a:rPr lang="en-US" sz="2800" dirty="0" smtClean="0">
                <a:solidFill>
                  <a:srgbClr val="FFC000"/>
                </a:solidFill>
              </a:rPr>
              <a:t>2.  </a:t>
            </a:r>
            <a:r>
              <a:rPr lang="en-US" sz="2800" dirty="0" smtClean="0"/>
              <a:t>charges on particles arise from ionization of groups (such as COOH) that may be situated at the surface of the particle. In these cases, the charge is a function of </a:t>
            </a:r>
            <a:r>
              <a:rPr lang="en-US" sz="2800" dirty="0" err="1" smtClean="0"/>
              <a:t>p</a:t>
            </a:r>
            <a:r>
              <a:rPr lang="en-US" sz="2800" i="1" dirty="0" err="1" smtClean="0"/>
              <a:t>K</a:t>
            </a:r>
            <a:r>
              <a:rPr lang="en-US" sz="2800" dirty="0" smtClean="0"/>
              <a:t> and </a:t>
            </a:r>
            <a:r>
              <a:rPr lang="en-US" sz="2800" dirty="0" err="1" smtClean="0"/>
              <a:t>pH.</a:t>
            </a:r>
            <a:endParaRPr lang="en-US" sz="2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2800" b="1" i="1"/>
              <a:t>The Electric Double Layer</a:t>
            </a:r>
          </a:p>
        </p:txBody>
      </p:sp>
      <p:sp>
        <p:nvSpPr>
          <p:cNvPr id="88067" name="Rectangle 3"/>
          <p:cNvSpPr>
            <a:spLocks noGrp="1" noChangeArrowheads="1"/>
          </p:cNvSpPr>
          <p:nvPr>
            <p:ph idx="1"/>
          </p:nvPr>
        </p:nvSpPr>
        <p:spPr>
          <a:xfrm>
            <a:off x="457200" y="3581400"/>
            <a:ext cx="8229600" cy="2819400"/>
          </a:xfrm>
        </p:spPr>
        <p:txBody>
          <a:bodyPr>
            <a:normAutofit fontScale="92500" lnSpcReduction="10000"/>
          </a:bodyPr>
          <a:lstStyle/>
          <a:p>
            <a:pPr algn="l" rtl="0"/>
            <a:r>
              <a:rPr lang="en-US" sz="2800" dirty="0"/>
              <a:t>Consider a solid surface in contact with a polar solution containing ions, for example, an aqueous solution of an electrolyte. </a:t>
            </a:r>
            <a:r>
              <a:rPr lang="en-US" sz="2800" dirty="0" smtClean="0"/>
              <a:t> </a:t>
            </a:r>
            <a:endParaRPr lang="en-US" sz="2800" dirty="0"/>
          </a:p>
          <a:p>
            <a:pPr algn="l" rtl="0"/>
            <a:r>
              <a:rPr lang="en-US" sz="2800" dirty="0"/>
              <a:t>suppose that some of the </a:t>
            </a:r>
            <a:r>
              <a:rPr lang="en-US" sz="2800" dirty="0" err="1"/>
              <a:t>cations</a:t>
            </a:r>
            <a:r>
              <a:rPr lang="en-US" sz="2800" dirty="0"/>
              <a:t> are adsorbed onto the surface, giving it a positive charge. </a:t>
            </a:r>
          </a:p>
          <a:p>
            <a:pPr algn="l" rtl="0"/>
            <a:r>
              <a:rPr lang="en-US" sz="2800" dirty="0" smtClean="0"/>
              <a:t>Remaining </a:t>
            </a:r>
            <a:r>
              <a:rPr lang="en-US" sz="2800" dirty="0"/>
              <a:t>in solution are the rest of the </a:t>
            </a:r>
            <a:r>
              <a:rPr lang="en-US" sz="2800" dirty="0" err="1"/>
              <a:t>cations</a:t>
            </a:r>
            <a:r>
              <a:rPr lang="en-US" sz="2800" dirty="0"/>
              <a:t> plus the total number of anions added. </a:t>
            </a:r>
          </a:p>
          <a:p>
            <a:pPr algn="l" rtl="0"/>
            <a:endParaRPr lang="en-US" sz="2800" dirty="0"/>
          </a:p>
        </p:txBody>
      </p:sp>
      <p:pic>
        <p:nvPicPr>
          <p:cNvPr id="136193" name="Picture 1"/>
          <p:cNvPicPr>
            <a:picLocks noChangeAspect="1" noChangeArrowheads="1"/>
          </p:cNvPicPr>
          <p:nvPr/>
        </p:nvPicPr>
        <p:blipFill>
          <a:blip r:embed="rId2" cstate="print"/>
          <a:srcRect/>
          <a:stretch>
            <a:fillRect/>
          </a:stretch>
        </p:blipFill>
        <p:spPr bwMode="auto">
          <a:xfrm>
            <a:off x="1143000" y="1143000"/>
            <a:ext cx="577215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a:lstStyle/>
          <a:p>
            <a:pPr algn="l" rtl="0">
              <a:lnSpc>
                <a:spcPct val="90000"/>
              </a:lnSpc>
            </a:pPr>
            <a:r>
              <a:rPr lang="en-US" sz="2800" dirty="0"/>
              <a:t>These anions are attracted to the positively charged surface by electric forces that also serve to repel the approach of any further </a:t>
            </a:r>
            <a:r>
              <a:rPr lang="en-US" sz="2800" dirty="0" err="1"/>
              <a:t>cations</a:t>
            </a:r>
            <a:r>
              <a:rPr lang="en-US" sz="2800" dirty="0"/>
              <a:t> once the initial adsorption is complete. </a:t>
            </a:r>
          </a:p>
          <a:p>
            <a:pPr algn="l" rtl="0">
              <a:lnSpc>
                <a:spcPct val="90000"/>
              </a:lnSpc>
            </a:pPr>
            <a:endParaRPr lang="en-US" sz="2800" dirty="0"/>
          </a:p>
          <a:p>
            <a:pPr>
              <a:lnSpc>
                <a:spcPct val="90000"/>
              </a:lnSpc>
            </a:pPr>
            <a:endParaRPr lang="en-US" sz="2800" dirty="0"/>
          </a:p>
        </p:txBody>
      </p:sp>
      <p:pic>
        <p:nvPicPr>
          <p:cNvPr id="3" name="Picture 1"/>
          <p:cNvPicPr>
            <a:picLocks noChangeAspect="1" noChangeArrowheads="1"/>
          </p:cNvPicPr>
          <p:nvPr/>
        </p:nvPicPr>
        <p:blipFill>
          <a:blip r:embed="rId2" cstate="print"/>
          <a:srcRect/>
          <a:stretch>
            <a:fillRect/>
          </a:stretch>
        </p:blipFill>
        <p:spPr bwMode="auto">
          <a:xfrm>
            <a:off x="1371600" y="3657600"/>
            <a:ext cx="5772150" cy="2428875"/>
          </a:xfrm>
          <a:prstGeom prst="rect">
            <a:avLst/>
          </a:prstGeom>
          <a:noFill/>
          <a:ln w="9525">
            <a:noFill/>
            <a:miter lim="800000"/>
            <a:headEnd/>
            <a:tailEnd/>
          </a:ln>
        </p:spPr>
      </p:pic>
      <p:pic>
        <p:nvPicPr>
          <p:cNvPr id="4" name="Picture 1"/>
          <p:cNvPicPr>
            <a:picLocks noChangeAspect="1" noChangeArrowheads="1"/>
          </p:cNvPicPr>
          <p:nvPr/>
        </p:nvPicPr>
        <p:blipFill>
          <a:blip r:embed="rId2" cstate="print"/>
          <a:srcRect/>
          <a:stretch>
            <a:fillRect/>
          </a:stretch>
        </p:blipFill>
        <p:spPr bwMode="auto">
          <a:xfrm>
            <a:off x="1524000" y="3810000"/>
            <a:ext cx="577215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p:txBody>
          <a:bodyPr>
            <a:normAutofit/>
          </a:bodyPr>
          <a:lstStyle/>
          <a:p>
            <a:pPr algn="l" rtl="0"/>
            <a:r>
              <a:rPr lang="en-US" sz="2800" dirty="0" smtClean="0"/>
              <a:t>A situation </a:t>
            </a:r>
            <a:r>
              <a:rPr lang="en-US" sz="2800" dirty="0"/>
              <a:t>is set up in which </a:t>
            </a:r>
            <a:r>
              <a:rPr lang="en-US" sz="2800" i="1" dirty="0"/>
              <a:t>some</a:t>
            </a:r>
            <a:r>
              <a:rPr lang="en-US" sz="2800" dirty="0"/>
              <a:t> of the excess anions approach the surface, whereas the remainder are distributed in decreasing amounts as one proceeds away from the charged surface. </a:t>
            </a:r>
          </a:p>
          <a:p>
            <a:pPr algn="l" rtl="0">
              <a:buFontTx/>
              <a:buNone/>
            </a:pPr>
            <a:endParaRPr lang="en-US" sz="2800" dirty="0"/>
          </a:p>
          <a:p>
            <a:pPr algn="l" rtl="0"/>
            <a:r>
              <a:rPr lang="en-US" sz="2800" dirty="0"/>
              <a:t>At a particular distance from the surface, the concentrations of anions and </a:t>
            </a:r>
            <a:r>
              <a:rPr lang="en-US" sz="2800" dirty="0" err="1"/>
              <a:t>cations</a:t>
            </a:r>
            <a:r>
              <a:rPr lang="en-US" sz="2800" dirty="0"/>
              <a:t> are equal, that is, conditions of electric neutrality prevail</a:t>
            </a:r>
            <a:r>
              <a:rPr lang="en-US" sz="2800" dirty="0" smtClean="0"/>
              <a:t>.</a:t>
            </a:r>
          </a:p>
          <a:p>
            <a:endParaRPr lang="en-US" sz="2800" dirty="0"/>
          </a:p>
        </p:txBody>
      </p:sp>
      <p:pic>
        <p:nvPicPr>
          <p:cNvPr id="3" name="Picture 1"/>
          <p:cNvPicPr>
            <a:picLocks noChangeAspect="1" noChangeArrowheads="1"/>
          </p:cNvPicPr>
          <p:nvPr/>
        </p:nvPicPr>
        <p:blipFill>
          <a:blip r:embed="rId2" cstate="print"/>
          <a:srcRect/>
          <a:stretch>
            <a:fillRect/>
          </a:stretch>
        </p:blipFill>
        <p:spPr bwMode="auto">
          <a:xfrm>
            <a:off x="1676400" y="0"/>
            <a:ext cx="4267200" cy="17956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4294967295"/>
          </p:nvPr>
        </p:nvSpPr>
        <p:spPr>
          <a:xfrm>
            <a:off x="0" y="2332037"/>
            <a:ext cx="8229600" cy="4525963"/>
          </a:xfrm>
        </p:spPr>
        <p:txBody>
          <a:bodyPr>
            <a:normAutofit lnSpcReduction="10000"/>
          </a:bodyPr>
          <a:lstStyle/>
          <a:p>
            <a:pPr algn="l" rtl="0">
              <a:lnSpc>
                <a:spcPct val="90000"/>
              </a:lnSpc>
            </a:pPr>
            <a:r>
              <a:rPr lang="en-US" sz="2800" i="1" dirty="0" err="1"/>
              <a:t>aa</a:t>
            </a:r>
            <a:r>
              <a:rPr lang="en-US" sz="2800" i="1" dirty="0"/>
              <a:t>′</a:t>
            </a:r>
            <a:r>
              <a:rPr lang="en-US" sz="2800" dirty="0"/>
              <a:t> is the surface of the solid. </a:t>
            </a:r>
          </a:p>
          <a:p>
            <a:pPr algn="l" rtl="0">
              <a:lnSpc>
                <a:spcPct val="90000"/>
              </a:lnSpc>
            </a:pPr>
            <a:r>
              <a:rPr lang="en-US" sz="2800" dirty="0"/>
              <a:t>The adsorbed ions that give the surface its positive charge are referred to as the </a:t>
            </a:r>
            <a:r>
              <a:rPr lang="en-US" sz="2800" i="1" dirty="0">
                <a:solidFill>
                  <a:srgbClr val="0070C0"/>
                </a:solidFill>
              </a:rPr>
              <a:t>potential-determining ions</a:t>
            </a:r>
            <a:r>
              <a:rPr lang="en-US" sz="2800" dirty="0">
                <a:solidFill>
                  <a:srgbClr val="0070C0"/>
                </a:solidFill>
              </a:rPr>
              <a:t>. </a:t>
            </a:r>
          </a:p>
          <a:p>
            <a:pPr algn="l" rtl="0">
              <a:lnSpc>
                <a:spcPct val="90000"/>
              </a:lnSpc>
            </a:pPr>
            <a:r>
              <a:rPr lang="en-US" sz="2800" dirty="0"/>
              <a:t>Immediately adjacent to this surface layer is a region of tightly bound solvent molecules, together with some negative ions, also tightly bound to the surface. </a:t>
            </a:r>
          </a:p>
          <a:p>
            <a:pPr algn="l" rtl="0">
              <a:lnSpc>
                <a:spcPct val="90000"/>
              </a:lnSpc>
            </a:pPr>
            <a:r>
              <a:rPr lang="en-US" sz="2800" dirty="0"/>
              <a:t>The limit of this region is given by the line </a:t>
            </a:r>
            <a:r>
              <a:rPr lang="en-US" sz="2800" i="1" dirty="0"/>
              <a:t>bb′</a:t>
            </a:r>
            <a:r>
              <a:rPr lang="en-US" sz="2800" dirty="0"/>
              <a:t> . </a:t>
            </a:r>
          </a:p>
          <a:p>
            <a:pPr algn="l" rtl="0">
              <a:lnSpc>
                <a:spcPct val="90000"/>
              </a:lnSpc>
            </a:pPr>
            <a:r>
              <a:rPr lang="en-US" sz="2800" dirty="0"/>
              <a:t>These ions, having a charge opposite to that of the potential-determining ions, are known as </a:t>
            </a:r>
            <a:r>
              <a:rPr lang="en-US" sz="2800" i="1" dirty="0" err="1">
                <a:solidFill>
                  <a:srgbClr val="0070C0"/>
                </a:solidFill>
              </a:rPr>
              <a:t>counterions</a:t>
            </a:r>
            <a:r>
              <a:rPr lang="en-US" sz="2800" dirty="0">
                <a:solidFill>
                  <a:srgbClr val="0070C0"/>
                </a:solidFill>
              </a:rPr>
              <a:t> or </a:t>
            </a:r>
            <a:r>
              <a:rPr lang="en-US" sz="2800" i="1" dirty="0" err="1">
                <a:solidFill>
                  <a:srgbClr val="0070C0"/>
                </a:solidFill>
              </a:rPr>
              <a:t>gegenions</a:t>
            </a:r>
            <a:r>
              <a:rPr lang="en-US" sz="2800" dirty="0">
                <a:solidFill>
                  <a:srgbClr val="0070C0"/>
                </a:solidFill>
              </a:rPr>
              <a:t>. </a:t>
            </a:r>
          </a:p>
          <a:p>
            <a:pPr algn="l" rtl="0">
              <a:lnSpc>
                <a:spcPct val="90000"/>
              </a:lnSpc>
            </a:pPr>
            <a:endParaRPr lang="en-US" sz="2800" dirty="0"/>
          </a:p>
        </p:txBody>
      </p:sp>
      <p:pic>
        <p:nvPicPr>
          <p:cNvPr id="3" name="Picture 132" descr="C:\Users\Amr\Documents\Downloads\MARTINS\CH15_files\C15FF28.jpg"/>
          <p:cNvPicPr>
            <a:picLocks noChangeAspect="1" noChangeArrowheads="1"/>
          </p:cNvPicPr>
          <p:nvPr/>
        </p:nvPicPr>
        <p:blipFill>
          <a:blip r:embed="rId2" cstate="print"/>
          <a:stretch>
            <a:fillRect/>
          </a:stretch>
        </p:blipFill>
        <p:spPr>
          <a:xfrm>
            <a:off x="5255191" y="0"/>
            <a:ext cx="3888809" cy="2568575"/>
          </a:xfrm>
          <a:prstGeom prst="rect">
            <a:avLst/>
          </a:prstGeom>
          <a:noFill/>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457200" y="3124200"/>
            <a:ext cx="8229600" cy="3558809"/>
          </a:xfrm>
        </p:spPr>
        <p:txBody>
          <a:bodyPr/>
          <a:lstStyle/>
          <a:p>
            <a:pPr algn="l" rtl="0"/>
            <a:r>
              <a:rPr lang="en-US" sz="2800" dirty="0"/>
              <a:t>In the region bounded by the lines </a:t>
            </a:r>
            <a:r>
              <a:rPr lang="en-US" sz="2800" i="1" dirty="0"/>
              <a:t>bb′</a:t>
            </a:r>
            <a:r>
              <a:rPr lang="en-US" sz="2800" dirty="0"/>
              <a:t> and </a:t>
            </a:r>
            <a:r>
              <a:rPr lang="en-US" sz="2800" i="1" dirty="0"/>
              <a:t>cc′</a:t>
            </a:r>
            <a:r>
              <a:rPr lang="en-US" sz="2800" dirty="0"/>
              <a:t>, there is an excess of negative ions. </a:t>
            </a:r>
          </a:p>
          <a:p>
            <a:pPr algn="l" rtl="0"/>
            <a:r>
              <a:rPr lang="en-US" sz="2800" dirty="0" smtClean="0"/>
              <a:t>Beyond</a:t>
            </a:r>
            <a:r>
              <a:rPr lang="en-US" sz="2800" dirty="0"/>
              <a:t> </a:t>
            </a:r>
            <a:r>
              <a:rPr lang="en-US" sz="2800" i="1" dirty="0"/>
              <a:t>cc′</a:t>
            </a:r>
            <a:r>
              <a:rPr lang="en-US" sz="2800" dirty="0"/>
              <a:t>, the distribution of ions is uniform and electric neutrality is obtained.</a:t>
            </a:r>
          </a:p>
          <a:p>
            <a:endParaRPr lang="en-US" sz="2800" dirty="0"/>
          </a:p>
        </p:txBody>
      </p:sp>
      <p:pic>
        <p:nvPicPr>
          <p:cNvPr id="3" name="Picture 132" descr="C:\Users\Amr\Documents\Downloads\MARTINS\CH15_files\C15FF28.jpg"/>
          <p:cNvPicPr>
            <a:picLocks noChangeAspect="1" noChangeArrowheads="1"/>
          </p:cNvPicPr>
          <p:nvPr/>
        </p:nvPicPr>
        <p:blipFill>
          <a:blip r:embed="rId2" cstate="print"/>
          <a:stretch>
            <a:fillRect/>
          </a:stretch>
        </p:blipFill>
        <p:spPr>
          <a:xfrm>
            <a:off x="2133600" y="533400"/>
            <a:ext cx="3888809" cy="2568575"/>
          </a:xfrm>
          <a:prstGeom prst="rect">
            <a:avLst/>
          </a:prstGeom>
          <a:noFill/>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2800" b="1" i="1"/>
              <a:t>Nernst and Zeta Potentials</a:t>
            </a:r>
          </a:p>
        </p:txBody>
      </p:sp>
      <p:sp>
        <p:nvSpPr>
          <p:cNvPr id="96259" name="Rectangle 3"/>
          <p:cNvSpPr>
            <a:spLocks noGrp="1" noChangeArrowheads="1"/>
          </p:cNvSpPr>
          <p:nvPr>
            <p:ph idx="1"/>
          </p:nvPr>
        </p:nvSpPr>
        <p:spPr>
          <a:xfrm>
            <a:off x="381000" y="3048000"/>
            <a:ext cx="8229600" cy="3352800"/>
          </a:xfrm>
        </p:spPr>
        <p:txBody>
          <a:bodyPr>
            <a:normAutofit lnSpcReduction="10000"/>
          </a:bodyPr>
          <a:lstStyle/>
          <a:p>
            <a:pPr algn="l" rtl="0">
              <a:lnSpc>
                <a:spcPct val="90000"/>
              </a:lnSpc>
            </a:pPr>
            <a:r>
              <a:rPr lang="en-US" sz="2800" dirty="0"/>
              <a:t>The changes in potential with distance from the surface for the various situations: </a:t>
            </a:r>
          </a:p>
          <a:p>
            <a:pPr algn="l" rtl="0">
              <a:lnSpc>
                <a:spcPct val="90000"/>
              </a:lnSpc>
            </a:pPr>
            <a:endParaRPr lang="en-US" sz="2800" dirty="0"/>
          </a:p>
          <a:p>
            <a:pPr algn="l" rtl="0">
              <a:lnSpc>
                <a:spcPct val="90000"/>
              </a:lnSpc>
            </a:pPr>
            <a:r>
              <a:rPr lang="en-US" sz="2800" dirty="0"/>
              <a:t>The potential at the solid surface </a:t>
            </a:r>
            <a:r>
              <a:rPr lang="en-US" sz="2800" i="1" dirty="0" err="1"/>
              <a:t>aa</a:t>
            </a:r>
            <a:r>
              <a:rPr lang="en-US" sz="2800" i="1" dirty="0"/>
              <a:t>′</a:t>
            </a:r>
            <a:r>
              <a:rPr lang="en-US" sz="2800" dirty="0"/>
              <a:t> due to the potential-determining ion is the </a:t>
            </a:r>
            <a:r>
              <a:rPr lang="en-US" sz="2800" i="1" dirty="0" err="1"/>
              <a:t>electrothermodynamic</a:t>
            </a:r>
            <a:r>
              <a:rPr lang="en-US" sz="2800" dirty="0"/>
              <a:t> </a:t>
            </a:r>
            <a:r>
              <a:rPr lang="en-US" sz="2800" dirty="0">
                <a:solidFill>
                  <a:srgbClr val="0070C0"/>
                </a:solidFill>
              </a:rPr>
              <a:t>(</a:t>
            </a:r>
            <a:r>
              <a:rPr lang="en-US" sz="2800" i="1" dirty="0">
                <a:solidFill>
                  <a:srgbClr val="0070C0"/>
                </a:solidFill>
              </a:rPr>
              <a:t>Nernst</a:t>
            </a:r>
            <a:r>
              <a:rPr lang="en-US" sz="2800" dirty="0">
                <a:solidFill>
                  <a:srgbClr val="0070C0"/>
                </a:solidFill>
              </a:rPr>
              <a:t>) </a:t>
            </a:r>
            <a:r>
              <a:rPr lang="en-US" sz="2800" i="1" dirty="0"/>
              <a:t>potential</a:t>
            </a:r>
            <a:r>
              <a:rPr lang="en-US" sz="2800" dirty="0"/>
              <a:t>, </a:t>
            </a:r>
            <a:r>
              <a:rPr lang="en-US" sz="2800" i="1" dirty="0"/>
              <a:t>E</a:t>
            </a:r>
            <a:r>
              <a:rPr lang="en-US" sz="2800" dirty="0"/>
              <a:t>, </a:t>
            </a:r>
          </a:p>
          <a:p>
            <a:pPr algn="l" rtl="0">
              <a:lnSpc>
                <a:spcPct val="90000"/>
              </a:lnSpc>
            </a:pPr>
            <a:r>
              <a:rPr lang="en-US" sz="2800" dirty="0"/>
              <a:t>defined as the difference in potential between the actual surface and the </a:t>
            </a:r>
            <a:r>
              <a:rPr lang="en-US" sz="2800" dirty="0" err="1"/>
              <a:t>electroneutral</a:t>
            </a:r>
            <a:r>
              <a:rPr lang="en-US" sz="2800" dirty="0"/>
              <a:t> region of the solution. </a:t>
            </a:r>
          </a:p>
          <a:p>
            <a:pPr algn="l" rtl="0">
              <a:lnSpc>
                <a:spcPct val="90000"/>
              </a:lnSpc>
            </a:pPr>
            <a:endParaRPr lang="en-US" sz="2800" dirty="0"/>
          </a:p>
        </p:txBody>
      </p:sp>
      <p:pic>
        <p:nvPicPr>
          <p:cNvPr id="4" name="Picture 132" descr="C:\Users\Amr\Documents\Downloads\MARTINS\CH15_files\C15FF28.jpg"/>
          <p:cNvPicPr>
            <a:picLocks noChangeAspect="1" noChangeArrowheads="1"/>
          </p:cNvPicPr>
          <p:nvPr/>
        </p:nvPicPr>
        <p:blipFill>
          <a:blip r:embed="rId2" cstate="print"/>
          <a:stretch>
            <a:fillRect/>
          </a:stretch>
        </p:blipFill>
        <p:spPr>
          <a:xfrm>
            <a:off x="3886200" y="304800"/>
            <a:ext cx="3888809" cy="2568575"/>
          </a:xfrm>
          <a:prstGeom prst="rect">
            <a:avLst/>
          </a:prstGeom>
          <a:noFill/>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457200" y="3886200"/>
            <a:ext cx="8229600" cy="2514600"/>
          </a:xfrm>
        </p:spPr>
        <p:txBody>
          <a:bodyPr>
            <a:normAutofit fontScale="92500" lnSpcReduction="10000"/>
          </a:bodyPr>
          <a:lstStyle/>
          <a:p>
            <a:pPr algn="l" rtl="0">
              <a:lnSpc>
                <a:spcPct val="90000"/>
              </a:lnSpc>
            </a:pPr>
            <a:r>
              <a:rPr lang="en-US" sz="2800" dirty="0"/>
              <a:t>The potential located at the shear plane </a:t>
            </a:r>
            <a:r>
              <a:rPr lang="en-US" sz="2800" i="1" dirty="0"/>
              <a:t>bb′</a:t>
            </a:r>
            <a:r>
              <a:rPr lang="en-US" sz="2800" dirty="0"/>
              <a:t> is known as the </a:t>
            </a:r>
            <a:r>
              <a:rPr lang="en-US" sz="2800" i="1" dirty="0" err="1"/>
              <a:t>electrokinetic</a:t>
            </a:r>
            <a:r>
              <a:rPr lang="en-US" sz="2800" dirty="0"/>
              <a:t>, or </a:t>
            </a:r>
            <a:r>
              <a:rPr lang="en-US" sz="2800" i="1" dirty="0"/>
              <a:t>zeta, potential</a:t>
            </a:r>
            <a:r>
              <a:rPr lang="en-US" sz="2800" dirty="0"/>
              <a:t>, </a:t>
            </a:r>
            <a:r>
              <a:rPr lang="en-US" sz="2800" i="1" dirty="0"/>
              <a:t>ζ</a:t>
            </a:r>
            <a:r>
              <a:rPr lang="en-US" sz="2800" dirty="0"/>
              <a:t>. </a:t>
            </a:r>
          </a:p>
          <a:p>
            <a:pPr algn="l" rtl="0">
              <a:lnSpc>
                <a:spcPct val="90000"/>
              </a:lnSpc>
              <a:buFontTx/>
              <a:buNone/>
            </a:pPr>
            <a:endParaRPr lang="en-US" sz="2800" dirty="0"/>
          </a:p>
          <a:p>
            <a:pPr algn="l" rtl="0">
              <a:lnSpc>
                <a:spcPct val="90000"/>
              </a:lnSpc>
            </a:pPr>
            <a:r>
              <a:rPr lang="en-US" sz="2800" dirty="0"/>
              <a:t>The zeta potential is defined as the difference in potential between the surface of the tightly bound layer (shear plane) and the </a:t>
            </a:r>
            <a:r>
              <a:rPr lang="en-US" sz="2800" dirty="0" err="1"/>
              <a:t>electroneutral</a:t>
            </a:r>
            <a:r>
              <a:rPr lang="en-US" sz="2800" dirty="0"/>
              <a:t> region of the solution. </a:t>
            </a:r>
          </a:p>
          <a:p>
            <a:pPr algn="l" rtl="0">
              <a:lnSpc>
                <a:spcPct val="90000"/>
              </a:lnSpc>
            </a:pPr>
            <a:endParaRPr lang="en-US" sz="2800" dirty="0"/>
          </a:p>
        </p:txBody>
      </p:sp>
      <p:pic>
        <p:nvPicPr>
          <p:cNvPr id="3" name="Picture 132" descr="C:\Users\Amr\Documents\Downloads\MARTINS\CH15_files\C15FF28.jpg"/>
          <p:cNvPicPr>
            <a:picLocks noChangeAspect="1" noChangeArrowheads="1"/>
          </p:cNvPicPr>
          <p:nvPr/>
        </p:nvPicPr>
        <p:blipFill>
          <a:blip r:embed="rId2" cstate="print"/>
          <a:stretch>
            <a:fillRect/>
          </a:stretch>
        </p:blipFill>
        <p:spPr>
          <a:xfrm>
            <a:off x="2209800" y="457200"/>
            <a:ext cx="4845389" cy="3200400"/>
          </a:xfrm>
          <a:prstGeom prst="rect">
            <a:avLst/>
          </a:prstGeo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3" descr="C:\Users\Amr\Documents\Downloads\MARTINS\CH15_files\C15FF2.jpg"/>
          <p:cNvPicPr>
            <a:picLocks noGrp="1" noChangeAspect="1" noChangeArrowheads="1"/>
          </p:cNvPicPr>
          <p:nvPr>
            <p:ph idx="1"/>
          </p:nvPr>
        </p:nvPicPr>
        <p:blipFill>
          <a:blip r:embed="rId2" cstate="print"/>
          <a:stretch>
            <a:fillRect/>
          </a:stretch>
        </p:blipFill>
        <p:spPr>
          <a:xfrm>
            <a:off x="1981200" y="228600"/>
            <a:ext cx="4673098" cy="462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66595" y="5105400"/>
            <a:ext cx="7620000" cy="1200329"/>
          </a:xfrm>
          <a:prstGeom prst="rect">
            <a:avLst/>
          </a:prstGeom>
        </p:spPr>
        <p:txBody>
          <a:bodyPr wrap="square">
            <a:spAutoFit/>
          </a:bodyPr>
          <a:lstStyle/>
          <a:p>
            <a:pPr algn="l" rtl="0"/>
            <a:r>
              <a:rPr lang="en-US" dirty="0" smtClean="0"/>
              <a:t>Surface tension: It </a:t>
            </a:r>
            <a:r>
              <a:rPr lang="en-US" dirty="0"/>
              <a:t>is similar to the situation that exists when an object </a:t>
            </a:r>
            <a:r>
              <a:rPr lang="en-US" dirty="0" smtClean="0"/>
              <a:t>dangling over </a:t>
            </a:r>
            <a:r>
              <a:rPr lang="en-US" dirty="0"/>
              <a:t>the edge of a cliff on a length of rope is pulled upward by a man holding the rope and walking </a:t>
            </a:r>
            <a:r>
              <a:rPr lang="en-US" dirty="0" smtClean="0"/>
              <a:t>away from </a:t>
            </a:r>
            <a:r>
              <a:rPr lang="en-US" dirty="0"/>
              <a:t>the edge of the top of the cliff</a:t>
            </a:r>
          </a:p>
        </p:txBody>
      </p:sp>
      <p:sp>
        <p:nvSpPr>
          <p:cNvPr id="4" name="Rectangle 3"/>
          <p:cNvSpPr/>
          <p:nvPr/>
        </p:nvSpPr>
        <p:spPr>
          <a:xfrm>
            <a:off x="381000" y="2895600"/>
            <a:ext cx="4572000" cy="646331"/>
          </a:xfrm>
          <a:prstGeom prst="rect">
            <a:avLst/>
          </a:prstGeom>
        </p:spPr>
        <p:txBody>
          <a:bodyPr>
            <a:spAutoFit/>
          </a:bodyPr>
          <a:lstStyle/>
          <a:p>
            <a:r>
              <a:rPr lang="en-US" dirty="0" smtClean="0">
                <a:solidFill>
                  <a:srgbClr val="FF0000"/>
                </a:solidFill>
                <a:hlinkClick r:id="rId3"/>
              </a:rPr>
              <a:t>https://www.youtube.com/watch?v=HNnFqve-Wgk</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pPr algn="l" rtl="0">
              <a:lnSpc>
                <a:spcPct val="90000"/>
              </a:lnSpc>
            </a:pPr>
            <a:r>
              <a:rPr lang="en-US" sz="2800"/>
              <a:t>The zeta potential has practical application in the stability of systems containing dispersed particles because this potential governs the degree of repulsion between adjacent, similarly charged, dispersed particles. </a:t>
            </a:r>
          </a:p>
          <a:p>
            <a:pPr algn="l" rtl="0">
              <a:lnSpc>
                <a:spcPct val="90000"/>
              </a:lnSpc>
            </a:pPr>
            <a:endParaRPr lang="en-US" sz="2800"/>
          </a:p>
          <a:p>
            <a:pPr algn="l" rtl="0">
              <a:lnSpc>
                <a:spcPct val="90000"/>
              </a:lnSpc>
            </a:pPr>
            <a:r>
              <a:rPr lang="en-US" sz="2800"/>
              <a:t>If the zeta potential is reduced below a certain value (which depends on the particular system being used), the attractive forces exceed the repulsive forces, and the particles come together. This phenomenon is known as </a:t>
            </a:r>
            <a:r>
              <a:rPr lang="en-US" sz="2800" i="1"/>
              <a:t>flocculation</a:t>
            </a:r>
            <a:r>
              <a:rPr lang="en-US" sz="2800"/>
              <a:t> </a:t>
            </a:r>
            <a:endParaRPr lang="en-US" sz="2800" b="1" i="1"/>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0" y="2819400"/>
            <a:ext cx="4953000" cy="1252538"/>
          </a:xfrm>
        </p:spPr>
        <p:style>
          <a:lnRef idx="1">
            <a:schemeClr val="accent2"/>
          </a:lnRef>
          <a:fillRef idx="2">
            <a:schemeClr val="accent2"/>
          </a:fillRef>
          <a:effectRef idx="1">
            <a:schemeClr val="accent2"/>
          </a:effectRef>
          <a:fontRef idx="minor">
            <a:schemeClr val="dk1"/>
          </a:fontRef>
        </p:style>
        <p:txBody>
          <a:bodyPr/>
          <a:lstStyle/>
          <a:p>
            <a:pPr algn="ctr"/>
            <a:r>
              <a:rPr lang="en-US" dirty="0" smtClean="0"/>
              <a:t>Thank You</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Definitions</a:t>
            </a:r>
            <a:endParaRPr lang="en-US" dirty="0"/>
          </a:p>
        </p:txBody>
      </p:sp>
      <p:sp>
        <p:nvSpPr>
          <p:cNvPr id="10243" name="Rectangle 3"/>
          <p:cNvSpPr>
            <a:spLocks noGrp="1" noChangeArrowheads="1"/>
          </p:cNvSpPr>
          <p:nvPr>
            <p:ph idx="1"/>
          </p:nvPr>
        </p:nvSpPr>
        <p:spPr>
          <a:xfrm>
            <a:off x="457200" y="1600200"/>
            <a:ext cx="8229600" cy="4800600"/>
          </a:xfrm>
        </p:spPr>
        <p:txBody>
          <a:bodyPr/>
          <a:lstStyle/>
          <a:p>
            <a:pPr algn="l" rtl="0">
              <a:lnSpc>
                <a:spcPct val="90000"/>
              </a:lnSpc>
            </a:pPr>
            <a:r>
              <a:rPr lang="en-US" sz="2800" dirty="0"/>
              <a:t>This “tension” in the surface is </a:t>
            </a:r>
            <a:r>
              <a:rPr lang="en-US" sz="2800" dirty="0">
                <a:solidFill>
                  <a:srgbClr val="FF0000"/>
                </a:solidFill>
              </a:rPr>
              <a:t>the force per unit length </a:t>
            </a:r>
            <a:r>
              <a:rPr lang="en-US" sz="2800" dirty="0"/>
              <a:t>that must </a:t>
            </a:r>
            <a:r>
              <a:rPr lang="en-US" sz="2800" dirty="0">
                <a:solidFill>
                  <a:srgbClr val="FF0000"/>
                </a:solidFill>
              </a:rPr>
              <a:t>be applied </a:t>
            </a:r>
            <a:r>
              <a:rPr lang="en-US" sz="2800" i="1" dirty="0">
                <a:solidFill>
                  <a:srgbClr val="FF0000"/>
                </a:solidFill>
              </a:rPr>
              <a:t>parallel</a:t>
            </a:r>
            <a:r>
              <a:rPr lang="en-US" sz="2800" dirty="0">
                <a:solidFill>
                  <a:srgbClr val="FF0000"/>
                </a:solidFill>
              </a:rPr>
              <a:t> to the surface </a:t>
            </a:r>
            <a:r>
              <a:rPr lang="en-US" sz="2800" dirty="0"/>
              <a:t>so as to counterbalance the net inward pull</a:t>
            </a:r>
            <a:r>
              <a:rPr lang="en-US" sz="2800" dirty="0" smtClean="0"/>
              <a:t>.</a:t>
            </a:r>
            <a:endParaRPr lang="en-US" sz="2800" dirty="0"/>
          </a:p>
          <a:p>
            <a:pPr algn="l" rtl="0">
              <a:lnSpc>
                <a:spcPct val="90000"/>
              </a:lnSpc>
              <a:buFontTx/>
              <a:buNone/>
            </a:pPr>
            <a:endParaRPr lang="en-US" sz="2800" dirty="0"/>
          </a:p>
          <a:p>
            <a:pPr algn="l" rtl="0">
              <a:lnSpc>
                <a:spcPct val="90000"/>
              </a:lnSpc>
            </a:pPr>
            <a:r>
              <a:rPr lang="en-US" sz="2800" i="1" dirty="0"/>
              <a:t>Interfacial tension</a:t>
            </a:r>
            <a:r>
              <a:rPr lang="en-US" sz="2800" dirty="0"/>
              <a:t> is the force per unit length existing at the interface between two immiscible liquid phases and.</a:t>
            </a:r>
          </a:p>
          <a:p>
            <a:pPr algn="l" rtl="0">
              <a:lnSpc>
                <a:spcPct val="90000"/>
              </a:lnSpc>
              <a:buFontTx/>
              <a:buNone/>
            </a:pPr>
            <a:endParaRPr lang="en-US" sz="2800" dirty="0"/>
          </a:p>
          <a:p>
            <a:pPr algn="l" rtl="0">
              <a:lnSpc>
                <a:spcPct val="90000"/>
              </a:lnSpc>
            </a:pPr>
            <a:r>
              <a:rPr lang="en-US" sz="2800" dirty="0"/>
              <a:t>the surface and interfacial tensions, have the units of dynes/cm or N/m. </a:t>
            </a:r>
          </a:p>
        </p:txBody>
      </p:sp>
      <p:pic>
        <p:nvPicPr>
          <p:cNvPr id="10245" name="Picture 5" descr="Image result for surface tension"/>
          <p:cNvPicPr>
            <a:picLocks noChangeAspect="1" noChangeArrowheads="1"/>
          </p:cNvPicPr>
          <p:nvPr/>
        </p:nvPicPr>
        <p:blipFill>
          <a:blip r:embed="rId2" cstate="print"/>
          <a:srcRect/>
          <a:stretch>
            <a:fillRect/>
          </a:stretch>
        </p:blipFill>
        <p:spPr bwMode="auto">
          <a:xfrm>
            <a:off x="4114800" y="5211242"/>
            <a:ext cx="2057400" cy="164675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3628</TotalTime>
  <Words>4301</Words>
  <Application>Microsoft Office PowerPoint</Application>
  <PresentationFormat>On-screen Show (4:3)</PresentationFormat>
  <Paragraphs>375</Paragraphs>
  <Slides>81</Slides>
  <Notes>17</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93" baseType="lpstr">
      <vt:lpstr>Arial</vt:lpstr>
      <vt:lpstr>Cambria Math</vt:lpstr>
      <vt:lpstr>Corbel</vt:lpstr>
      <vt:lpstr>Garamond</vt:lpstr>
      <vt:lpstr>Symbol</vt:lpstr>
      <vt:lpstr>Tahoma</vt:lpstr>
      <vt:lpstr>Times New Roman</vt:lpstr>
      <vt:lpstr>Wingdings</vt:lpstr>
      <vt:lpstr>Wingdings 2</vt:lpstr>
      <vt:lpstr>Wingdings 3</vt:lpstr>
      <vt:lpstr>Module</vt:lpstr>
      <vt:lpstr>Equation</vt:lpstr>
      <vt:lpstr>PowerPoint Presentation</vt:lpstr>
      <vt:lpstr>Interfaces</vt:lpstr>
      <vt:lpstr>Importance</vt:lpstr>
      <vt:lpstr>Types of interface </vt:lpstr>
      <vt:lpstr>Liquid Interfaces Surface and Interfacial Tensions</vt:lpstr>
      <vt:lpstr>PowerPoint Presentation</vt:lpstr>
      <vt:lpstr>PowerPoint Presentation</vt:lpstr>
      <vt:lpstr>PowerPoint Presentation</vt:lpstr>
      <vt:lpstr>Definitions</vt:lpstr>
      <vt:lpstr>PowerPoint Presentation</vt:lpstr>
      <vt:lpstr>PowerPoint Presentation</vt:lpstr>
      <vt:lpstr>PowerPoint Presentation</vt:lpstr>
      <vt:lpstr>PowerPoint Presentation</vt:lpstr>
      <vt:lpstr>Surface and Interfacial Tension</vt:lpstr>
      <vt:lpstr>PowerPoint Presentation</vt:lpstr>
      <vt:lpstr>Effect of Temp on surface tension</vt:lpstr>
      <vt:lpstr>Notes</vt:lpstr>
      <vt:lpstr>Surface Free Energy and Surface Tension</vt:lpstr>
      <vt:lpstr>Surface Free Energy and Surface Tension</vt:lpstr>
      <vt:lpstr>PowerPoint Presentation</vt:lpstr>
      <vt:lpstr>PowerPoint Presentation</vt:lpstr>
      <vt:lpstr>PowerPoint Presentation</vt:lpstr>
      <vt:lpstr>Calculation of Work against Surface Tension</vt:lpstr>
      <vt:lpstr>Pressure Differences Across Curved Interfaces</vt:lpstr>
      <vt:lpstr>PowerPoint Presentation</vt:lpstr>
      <vt:lpstr>Pressure Differences Across Curved Interfaces</vt:lpstr>
      <vt:lpstr>Pressure Differences Across Curved Interfaces</vt:lpstr>
      <vt:lpstr>PowerPoint Presentation</vt:lpstr>
      <vt:lpstr>Measurement of Surface and Interfacial Tensions </vt:lpstr>
      <vt:lpstr>Capillary Rise Method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DuNoüy Ring Method </vt:lpstr>
      <vt:lpstr>PowerPoint Presentation</vt:lpstr>
      <vt:lpstr>PowerPoint Presentation</vt:lpstr>
      <vt:lpstr>PowerPoint Presentation</vt:lpstr>
      <vt:lpstr>PowerPoint Presentation</vt:lpstr>
      <vt:lpstr>Adsorption at Liquid Interfaces</vt:lpstr>
      <vt:lpstr>Adsorption at Liquid Interfaces</vt:lpstr>
      <vt:lpstr>PowerPoint Presentation</vt:lpstr>
      <vt:lpstr>PowerPoint Presentation</vt:lpstr>
      <vt:lpstr>PowerPoint Presentation</vt:lpstr>
      <vt:lpstr>Systems of Hydrophile–Lipophile Classification </vt:lpstr>
      <vt:lpstr>PowerPoint Presentation</vt:lpstr>
      <vt:lpstr>PowerPoint Presentation</vt:lpstr>
      <vt:lpstr>RHLB</vt:lpstr>
      <vt:lpstr>HLB mixtures</vt:lpstr>
      <vt:lpstr>HLB Mix</vt:lpstr>
      <vt:lpstr>Mixing HLB</vt:lpstr>
      <vt:lpstr>PowerPoint Presentation</vt:lpstr>
      <vt:lpstr>Required HLB for Oil mixtures</vt:lpstr>
      <vt:lpstr>Adsorption at Solid Interfaces</vt:lpstr>
      <vt:lpstr>The Solid–Gas Interface</vt:lpstr>
      <vt:lpstr>PowerPoint Presentation</vt:lpstr>
      <vt:lpstr>Factors affecting Solid-gas adsorption</vt:lpstr>
      <vt:lpstr>Activated charcoal</vt:lpstr>
      <vt:lpstr>Activated charcol</vt:lpstr>
      <vt:lpstr>PowerPoint Presentation</vt:lpstr>
      <vt:lpstr>Critical micelle concentration</vt:lpstr>
      <vt:lpstr>PowerPoint Presentation</vt:lpstr>
      <vt:lpstr>PowerPoint Presentation</vt:lpstr>
      <vt:lpstr>PowerPoint Presentation</vt:lpstr>
      <vt:lpstr>Micellar solubilization </vt:lpstr>
      <vt:lpstr>Applications of Surface-Active Agents</vt:lpstr>
      <vt:lpstr>PowerPoint Presentation</vt:lpstr>
      <vt:lpstr>Electric Properties of Interfaces</vt:lpstr>
      <vt:lpstr>The Electric Double Layer</vt:lpstr>
      <vt:lpstr>PowerPoint Presentation</vt:lpstr>
      <vt:lpstr>PowerPoint Presentation</vt:lpstr>
      <vt:lpstr>PowerPoint Presentation</vt:lpstr>
      <vt:lpstr>PowerPoint Presentation</vt:lpstr>
      <vt:lpstr>Nernst and Zeta Potentials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Moammal</dc:creator>
  <cp:lastModifiedBy>MOAMMAL S Qurt</cp:lastModifiedBy>
  <cp:revision>162</cp:revision>
  <cp:lastPrinted>1601-01-01T00:00:00Z</cp:lastPrinted>
  <dcterms:created xsi:type="dcterms:W3CDTF">1601-01-01T00:00:00Z</dcterms:created>
  <dcterms:modified xsi:type="dcterms:W3CDTF">2022-06-08T08:50:40Z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