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314" r:id="rId2"/>
    <p:sldId id="320" r:id="rId3"/>
    <p:sldId id="361" r:id="rId4"/>
    <p:sldId id="362" r:id="rId5"/>
    <p:sldId id="334" r:id="rId6"/>
    <p:sldId id="347" r:id="rId7"/>
    <p:sldId id="342" r:id="rId8"/>
    <p:sldId id="350" r:id="rId9"/>
    <p:sldId id="360" r:id="rId10"/>
    <p:sldId id="353" r:id="rId11"/>
    <p:sldId id="351" r:id="rId12"/>
    <p:sldId id="352" r:id="rId13"/>
    <p:sldId id="322" r:id="rId14"/>
    <p:sldId id="346" r:id="rId15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6F7BC-3832-4F46-80D0-2D62F42D0A17}" v="2" dt="2022-11-20T16:28:38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 autoAdjust="0"/>
    <p:restoredTop sz="94694" autoAdjust="0"/>
  </p:normalViewPr>
  <p:slideViewPr>
    <p:cSldViewPr>
      <p:cViewPr varScale="1">
        <p:scale>
          <a:sx n="78" d="100"/>
          <a:sy n="78" d="100"/>
        </p:scale>
        <p:origin x="1685" y="62"/>
      </p:cViewPr>
      <p:guideLst>
        <p:guide orient="horz" pos="864"/>
        <p:guide pos="576"/>
      </p:guideLst>
    </p:cSldViewPr>
  </p:slideViewPr>
  <p:outlineViewPr>
    <p:cViewPr>
      <p:scale>
        <a:sx n="100" d="100"/>
        <a:sy n="10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45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698637C-780E-3076-A60C-0BCCF49856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BB4EA73-7A3F-52A5-4A26-47AABC3AB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7EA4019-0FE7-BCE9-4277-6590BD6B90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EEF91DA8-09B8-2A9E-5B30-05F183E32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DE5578E4-C166-D62C-2E64-64E3B5511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B93E82D4-B97A-0363-166C-FEB7D942A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4BCE23D0-D7C7-D0A8-B910-DC5EC8B9BB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E1ECD5F6-F625-85ED-3DB6-C1B1F6D74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2E845E7E-52AD-8B7A-FE64-361742F53F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4D0D331E-172E-EA58-AC9D-D04A20376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17639A57-DBF5-7CC5-561B-BDD40A3C0B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5F195A72-2B1A-70B2-F6C3-4BA161B8C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45DD1610-871A-CC53-9474-C3B0A7F950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5A40A078-C7A0-77CA-71D1-C0EE2F4D0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715442CB-C89E-F406-D669-1ED9593ED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E13F3EBA-1A0D-E7B3-5033-576A46346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2EDEB62B-83FD-497E-8D6C-6C1F9879AC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57E486A-9151-B19C-24C7-EFDE5D313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C57A1D79-A1E3-4155-5681-3313CFCA4B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3E2BAEF-7714-90B0-948D-8619771EA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3312B0BF-344D-0B30-65E4-56840CDBF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98BEC97-AA79-B180-56C2-648712A15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F7C305C2-B652-6781-C692-ABA7914EDB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376E4DF0-D10D-A1A8-D565-A9A3F085D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>
            <a:extLst>
              <a:ext uri="{FF2B5EF4-FFF2-40B4-BE49-F238E27FC236}">
                <a16:creationId xmlns:a16="http://schemas.microsoft.com/office/drawing/2014/main" id="{5A0424F0-1B7B-C94A-40E4-439983389863}"/>
              </a:ext>
            </a:extLst>
          </p:cNvPr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CB23FC7-717A-6577-AFDF-0AE16242D8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4" name="Group 30">
              <a:extLst>
                <a:ext uri="{FF2B5EF4-FFF2-40B4-BE49-F238E27FC236}">
                  <a16:creationId xmlns:a16="http://schemas.microsoft.com/office/drawing/2014/main" id="{DB4C22F2-45CC-6D2C-4367-98AA64F211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F77FA75C-204C-56F9-5902-64B30F1DFBA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6" name="Group 9">
                <a:extLst>
                  <a:ext uri="{FF2B5EF4-FFF2-40B4-BE49-F238E27FC236}">
                    <a16:creationId xmlns:a16="http://schemas.microsoft.com/office/drawing/2014/main" id="{55C845CE-36A9-13C8-C23A-8E580F4A3A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7" name="Freeform 4">
                  <a:extLst>
                    <a:ext uri="{FF2B5EF4-FFF2-40B4-BE49-F238E27FC236}">
                      <a16:creationId xmlns:a16="http://schemas.microsoft.com/office/drawing/2014/main" id="{6A09B236-5A35-551F-C943-1B0632D11B7D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8" name="Line 5">
                  <a:extLst>
                    <a:ext uri="{FF2B5EF4-FFF2-40B4-BE49-F238E27FC236}">
                      <a16:creationId xmlns:a16="http://schemas.microsoft.com/office/drawing/2014/main" id="{15117EA8-242D-D741-1A01-D6CD6CBCCA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29" name="Line 6">
                  <a:extLst>
                    <a:ext uri="{FF2B5EF4-FFF2-40B4-BE49-F238E27FC236}">
                      <a16:creationId xmlns:a16="http://schemas.microsoft.com/office/drawing/2014/main" id="{86D19DD8-88A9-9357-5E04-E7BF8E653C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0" name="Line 7">
                  <a:extLst>
                    <a:ext uri="{FF2B5EF4-FFF2-40B4-BE49-F238E27FC236}">
                      <a16:creationId xmlns:a16="http://schemas.microsoft.com/office/drawing/2014/main" id="{2B52B3BC-6423-F70B-50C1-E894B4DFC4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PS"/>
                </a:p>
              </p:txBody>
            </p:sp>
            <p:sp>
              <p:nvSpPr>
                <p:cNvPr id="31" name="Freeform 8">
                  <a:extLst>
                    <a:ext uri="{FF2B5EF4-FFF2-40B4-BE49-F238E27FC236}">
                      <a16:creationId xmlns:a16="http://schemas.microsoft.com/office/drawing/2014/main" id="{D5027B51-75C5-A568-D5C4-83A24EC2466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  <p:sp>
            <p:nvSpPr>
              <p:cNvPr id="7" name="Oval 10">
                <a:extLst>
                  <a:ext uri="{FF2B5EF4-FFF2-40B4-BE49-F238E27FC236}">
                    <a16:creationId xmlns:a16="http://schemas.microsoft.com/office/drawing/2014/main" id="{D00BAF9A-92B8-BACB-5C00-36A2A57EB8A9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8" name="Group 29">
                <a:extLst>
                  <a:ext uri="{FF2B5EF4-FFF2-40B4-BE49-F238E27FC236}">
                    <a16:creationId xmlns:a16="http://schemas.microsoft.com/office/drawing/2014/main" id="{0E635397-1DBD-8C1A-C745-46C56E3A3C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9" name="Freeform 11">
                  <a:extLst>
                    <a:ext uri="{FF2B5EF4-FFF2-40B4-BE49-F238E27FC236}">
                      <a16:creationId xmlns:a16="http://schemas.microsoft.com/office/drawing/2014/main" id="{A3DDD721-76DA-1C43-F2E3-BF7267F3BC2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" name="Freeform 12">
                  <a:extLst>
                    <a:ext uri="{FF2B5EF4-FFF2-40B4-BE49-F238E27FC236}">
                      <a16:creationId xmlns:a16="http://schemas.microsoft.com/office/drawing/2014/main" id="{25355C64-2F10-FF13-E29F-56503F80748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1" name="Freeform 13">
                  <a:extLst>
                    <a:ext uri="{FF2B5EF4-FFF2-40B4-BE49-F238E27FC236}">
                      <a16:creationId xmlns:a16="http://schemas.microsoft.com/office/drawing/2014/main" id="{26A8D349-9986-BEF5-D5DE-4ED6934F96A5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2" name="Freeform 14">
                  <a:extLst>
                    <a:ext uri="{FF2B5EF4-FFF2-40B4-BE49-F238E27FC236}">
                      <a16:creationId xmlns:a16="http://schemas.microsoft.com/office/drawing/2014/main" id="{0ED691E7-244B-7D45-3799-6D6636862B6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3" name="Freeform 15">
                  <a:extLst>
                    <a:ext uri="{FF2B5EF4-FFF2-40B4-BE49-F238E27FC236}">
                      <a16:creationId xmlns:a16="http://schemas.microsoft.com/office/drawing/2014/main" id="{A88A23B5-EF2B-1828-6922-0E624EEFC99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4" name="Freeform 16">
                  <a:extLst>
                    <a:ext uri="{FF2B5EF4-FFF2-40B4-BE49-F238E27FC236}">
                      <a16:creationId xmlns:a16="http://schemas.microsoft.com/office/drawing/2014/main" id="{95853D5F-72D3-92F3-D4B4-24D2F5A2C4C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5" name="Freeform 17">
                  <a:extLst>
                    <a:ext uri="{FF2B5EF4-FFF2-40B4-BE49-F238E27FC236}">
                      <a16:creationId xmlns:a16="http://schemas.microsoft.com/office/drawing/2014/main" id="{05F19609-C368-FAAE-DDCB-41B528EA8DF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6" name="Freeform 18">
                  <a:extLst>
                    <a:ext uri="{FF2B5EF4-FFF2-40B4-BE49-F238E27FC236}">
                      <a16:creationId xmlns:a16="http://schemas.microsoft.com/office/drawing/2014/main" id="{6B4E856D-D868-ED5F-D32E-ADEA33A1827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7" name="Freeform 19">
                  <a:extLst>
                    <a:ext uri="{FF2B5EF4-FFF2-40B4-BE49-F238E27FC236}">
                      <a16:creationId xmlns:a16="http://schemas.microsoft.com/office/drawing/2014/main" id="{FBBFB447-FB43-CAE8-2FA2-16E371058F1E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8" name="Freeform 20">
                  <a:extLst>
                    <a:ext uri="{FF2B5EF4-FFF2-40B4-BE49-F238E27FC236}">
                      <a16:creationId xmlns:a16="http://schemas.microsoft.com/office/drawing/2014/main" id="{48A10C39-9EBC-E84F-0107-6AC890A7E8C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9" name="Freeform 21">
                  <a:extLst>
                    <a:ext uri="{FF2B5EF4-FFF2-40B4-BE49-F238E27FC236}">
                      <a16:creationId xmlns:a16="http://schemas.microsoft.com/office/drawing/2014/main" id="{486C9AB5-74EC-1EFD-D403-A2FA0B2C561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0" name="Freeform 22">
                  <a:extLst>
                    <a:ext uri="{FF2B5EF4-FFF2-40B4-BE49-F238E27FC236}">
                      <a16:creationId xmlns:a16="http://schemas.microsoft.com/office/drawing/2014/main" id="{EB3AE262-4C91-2650-CA87-AFD2EC596EB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1" name="Freeform 23">
                  <a:extLst>
                    <a:ext uri="{FF2B5EF4-FFF2-40B4-BE49-F238E27FC236}">
                      <a16:creationId xmlns:a16="http://schemas.microsoft.com/office/drawing/2014/main" id="{F0B6832D-B47D-312A-321D-7CE82568CAA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2" name="Freeform 24">
                  <a:extLst>
                    <a:ext uri="{FF2B5EF4-FFF2-40B4-BE49-F238E27FC236}">
                      <a16:creationId xmlns:a16="http://schemas.microsoft.com/office/drawing/2014/main" id="{FDC761AE-61A8-CDD6-0F93-22A25895E17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3" name="Freeform 25">
                  <a:extLst>
                    <a:ext uri="{FF2B5EF4-FFF2-40B4-BE49-F238E27FC236}">
                      <a16:creationId xmlns:a16="http://schemas.microsoft.com/office/drawing/2014/main" id="{81A98378-43E7-329B-4BAD-6772AB9D23B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4" name="Freeform 26">
                  <a:extLst>
                    <a:ext uri="{FF2B5EF4-FFF2-40B4-BE49-F238E27FC236}">
                      <a16:creationId xmlns:a16="http://schemas.microsoft.com/office/drawing/2014/main" id="{82204C72-0827-29FC-C0BB-C6778C38C05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5" name="Freeform 27">
                  <a:extLst>
                    <a:ext uri="{FF2B5EF4-FFF2-40B4-BE49-F238E27FC236}">
                      <a16:creationId xmlns:a16="http://schemas.microsoft.com/office/drawing/2014/main" id="{FA604143-A75F-DEC2-955E-6C35DD5BCD02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6" name="Freeform 28">
                  <a:extLst>
                    <a:ext uri="{FF2B5EF4-FFF2-40B4-BE49-F238E27FC236}">
                      <a16:creationId xmlns:a16="http://schemas.microsoft.com/office/drawing/2014/main" id="{9A2366DA-DB60-3CA3-AFD5-900BEDC44F2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2" name="Rectangle 34">
            <a:extLst>
              <a:ext uri="{FF2B5EF4-FFF2-40B4-BE49-F238E27FC236}">
                <a16:creationId xmlns:a16="http://schemas.microsoft.com/office/drawing/2014/main" id="{085A8782-A41D-0B3A-3BE9-81A30B9C50D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" name="Rectangle 35">
            <a:extLst>
              <a:ext uri="{FF2B5EF4-FFF2-40B4-BE49-F238E27FC236}">
                <a16:creationId xmlns:a16="http://schemas.microsoft.com/office/drawing/2014/main" id="{7097CAD7-9481-BE64-2CD7-7676CB606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Liang, Introduction to Java Programming and Data Structures, Twelfth Edition, (c) 2020 Pearson Education, Inc. All rights reserved. </a:t>
            </a:r>
          </a:p>
        </p:txBody>
      </p:sp>
      <p:sp>
        <p:nvSpPr>
          <p:cNvPr id="34" name="Rectangle 36">
            <a:extLst>
              <a:ext uri="{FF2B5EF4-FFF2-40B4-BE49-F238E27FC236}">
                <a16:creationId xmlns:a16="http://schemas.microsoft.com/office/drawing/2014/main" id="{7BE4DBC9-4D86-C1B6-D5B8-FF34729DDE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674E87-8FBA-8C40-9889-249525801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39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F83AD53F-E352-2597-7C58-18E689446E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E2C9BA57-7EA4-D15D-F390-5880F538B6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83402-8AAA-4749-A5CC-B69828B46D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25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744D7111-1725-56B9-380A-D643C729A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02085458-3332-FBE1-0A13-24C4CFAB0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90083-7938-5A4C-98AE-5D23E3F115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5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9E8E1073-1529-CEC5-1B9B-BA02B751D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34366632-75B8-BC72-0E7E-702D07360C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918D5-848A-3742-9BC7-8FF61E59F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86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F9267FF5-6A06-6999-64BC-198C653F80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23A1BFC8-E7F6-BC1A-030A-886A58AB44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CD913-8586-1A4C-9C49-78EF7B28C9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31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EF8F816F-1969-B9E9-2D1A-5862C85CC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58EB15D8-FB5B-BA43-6009-AB699B2434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053B4-36D1-394A-8541-AD52D62A2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91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FF8AF475-F3CF-CAB3-2591-BD7133707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99B484C2-96A4-DBFD-5254-9756EB1AC3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1F3E6-C735-3149-96BA-3CFF5E3613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33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D41E69DD-7676-0810-95FA-5D82EDCCF1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AD7743DF-71E7-426D-0C80-ADFA0D0720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A8C2C-786F-BA41-9FAA-DBDE5D107B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20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AAEC05DB-BFC4-261B-3866-43A76A999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4">
            <a:extLst>
              <a:ext uri="{FF2B5EF4-FFF2-40B4-BE49-F238E27FC236}">
                <a16:creationId xmlns:a16="http://schemas.microsoft.com/office/drawing/2014/main" id="{9AF4B900-6349-F349-AF9D-44567A3B29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2EE07-AEF2-1A4F-B126-09402E0FD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00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F529F4E2-A29D-9D8E-115A-B1D7CF00C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1EB0F704-48C2-4670-B6E8-7BE01A3EB1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1A244-1F7D-094E-8B9B-72D652174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8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09F5154A-877C-534E-5AEE-976021EDE9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BDF637BF-FA3D-D793-85D8-D20517AF4E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B25DA-DB4A-394E-A25A-13D86AD427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6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9">
            <a:extLst>
              <a:ext uri="{FF2B5EF4-FFF2-40B4-BE49-F238E27FC236}">
                <a16:creationId xmlns:a16="http://schemas.microsoft.com/office/drawing/2014/main" id="{A64E6DFA-4EDC-F943-D8AE-A3668AFD951D}"/>
              </a:ext>
            </a:extLst>
          </p:cNvPr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1032" name="Rectangle 2">
              <a:extLst>
                <a:ext uri="{FF2B5EF4-FFF2-40B4-BE49-F238E27FC236}">
                  <a16:creationId xmlns:a16="http://schemas.microsoft.com/office/drawing/2014/main" id="{41191572-2F55-43DC-A0DE-70F6BCCA63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>
                <a:cs typeface="+mn-cs"/>
              </a:endParaRPr>
            </a:p>
          </p:txBody>
        </p:sp>
        <p:grpSp>
          <p:nvGrpSpPr>
            <p:cNvPr id="1033" name="Group 28">
              <a:extLst>
                <a:ext uri="{FF2B5EF4-FFF2-40B4-BE49-F238E27FC236}">
                  <a16:creationId xmlns:a16="http://schemas.microsoft.com/office/drawing/2014/main" id="{B6401A77-41EE-1624-713E-2911A8432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1034" name="Freeform 3">
                <a:extLst>
                  <a:ext uri="{FF2B5EF4-FFF2-40B4-BE49-F238E27FC236}">
                    <a16:creationId xmlns:a16="http://schemas.microsoft.com/office/drawing/2014/main" id="{F339E4FD-8373-7FCE-83A0-B035DFB56A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>
                  <a:gd name="T0" fmla="*/ 646 w 1034"/>
                  <a:gd name="T1" fmla="*/ 23 h 1273"/>
                  <a:gd name="T2" fmla="*/ 765 w 1034"/>
                  <a:gd name="T3" fmla="*/ 92 h 1273"/>
                  <a:gd name="T4" fmla="*/ 866 w 1034"/>
                  <a:gd name="T5" fmla="*/ 184 h 1273"/>
                  <a:gd name="T6" fmla="*/ 944 w 1034"/>
                  <a:gd name="T7" fmla="*/ 294 h 1273"/>
                  <a:gd name="T8" fmla="*/ 1000 w 1034"/>
                  <a:gd name="T9" fmla="*/ 417 h 1273"/>
                  <a:gd name="T10" fmla="*/ 1030 w 1034"/>
                  <a:gd name="T11" fmla="*/ 550 h 1273"/>
                  <a:gd name="T12" fmla="*/ 1030 w 1034"/>
                  <a:gd name="T13" fmla="*/ 688 h 1273"/>
                  <a:gd name="T14" fmla="*/ 1000 w 1034"/>
                  <a:gd name="T15" fmla="*/ 821 h 1273"/>
                  <a:gd name="T16" fmla="*/ 944 w 1034"/>
                  <a:gd name="T17" fmla="*/ 944 h 1273"/>
                  <a:gd name="T18" fmla="*/ 866 w 1034"/>
                  <a:gd name="T19" fmla="*/ 1055 h 1273"/>
                  <a:gd name="T20" fmla="*/ 765 w 1034"/>
                  <a:gd name="T21" fmla="*/ 1148 h 1273"/>
                  <a:gd name="T22" fmla="*/ 646 w 1034"/>
                  <a:gd name="T23" fmla="*/ 1215 h 1273"/>
                  <a:gd name="T24" fmla="*/ 517 w 1034"/>
                  <a:gd name="T25" fmla="*/ 1257 h 1273"/>
                  <a:gd name="T26" fmla="*/ 382 w 1034"/>
                  <a:gd name="T27" fmla="*/ 1272 h 1273"/>
                  <a:gd name="T28" fmla="*/ 246 w 1034"/>
                  <a:gd name="T29" fmla="*/ 1257 h 1273"/>
                  <a:gd name="T30" fmla="*/ 118 w 1034"/>
                  <a:gd name="T31" fmla="*/ 1215 h 1273"/>
                  <a:gd name="T32" fmla="*/ 0 w 1034"/>
                  <a:gd name="T33" fmla="*/ 1148 h 1273"/>
                  <a:gd name="T34" fmla="*/ 89 w 1034"/>
                  <a:gd name="T35" fmla="*/ 1129 h 1273"/>
                  <a:gd name="T36" fmla="*/ 201 w 1034"/>
                  <a:gd name="T37" fmla="*/ 1179 h 1273"/>
                  <a:gd name="T38" fmla="*/ 320 w 1034"/>
                  <a:gd name="T39" fmla="*/ 1204 h 1273"/>
                  <a:gd name="T40" fmla="*/ 443 w 1034"/>
                  <a:gd name="T41" fmla="*/ 1204 h 1273"/>
                  <a:gd name="T42" fmla="*/ 563 w 1034"/>
                  <a:gd name="T43" fmla="*/ 1179 h 1273"/>
                  <a:gd name="T44" fmla="*/ 675 w 1034"/>
                  <a:gd name="T45" fmla="*/ 1129 h 1273"/>
                  <a:gd name="T46" fmla="*/ 775 w 1034"/>
                  <a:gd name="T47" fmla="*/ 1057 h 1273"/>
                  <a:gd name="T48" fmla="*/ 857 w 1034"/>
                  <a:gd name="T49" fmla="*/ 965 h 1273"/>
                  <a:gd name="T50" fmla="*/ 919 w 1034"/>
                  <a:gd name="T51" fmla="*/ 858 h 1273"/>
                  <a:gd name="T52" fmla="*/ 956 w 1034"/>
                  <a:gd name="T53" fmla="*/ 742 h 1273"/>
                  <a:gd name="T54" fmla="*/ 969 w 1034"/>
                  <a:gd name="T55" fmla="*/ 619 h 1273"/>
                  <a:gd name="T56" fmla="*/ 956 w 1034"/>
                  <a:gd name="T57" fmla="*/ 496 h 1273"/>
                  <a:gd name="T58" fmla="*/ 919 w 1034"/>
                  <a:gd name="T59" fmla="*/ 381 h 1273"/>
                  <a:gd name="T60" fmla="*/ 857 w 1034"/>
                  <a:gd name="T61" fmla="*/ 273 h 1273"/>
                  <a:gd name="T62" fmla="*/ 775 w 1034"/>
                  <a:gd name="T63" fmla="*/ 182 h 1273"/>
                  <a:gd name="T64" fmla="*/ 675 w 1034"/>
                  <a:gd name="T65" fmla="*/ 110 h 1273"/>
                  <a:gd name="T66" fmla="*/ 563 w 1034"/>
                  <a:gd name="T67" fmla="*/ 61 h 1273"/>
                  <a:gd name="T68" fmla="*/ 582 w 1034"/>
                  <a:gd name="T69" fmla="*/ 0 h 12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5" name="Line 4">
                <a:extLst>
                  <a:ext uri="{FF2B5EF4-FFF2-40B4-BE49-F238E27FC236}">
                    <a16:creationId xmlns:a16="http://schemas.microsoft.com/office/drawing/2014/main" id="{0D7BC8B7-A95A-16CA-52FA-1C14CA5EF2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6" name="Line 5">
                <a:extLst>
                  <a:ext uri="{FF2B5EF4-FFF2-40B4-BE49-F238E27FC236}">
                    <a16:creationId xmlns:a16="http://schemas.microsoft.com/office/drawing/2014/main" id="{7FC65427-96DD-9023-E0F7-6997107FF8C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7" name="Line 6">
                <a:extLst>
                  <a:ext uri="{FF2B5EF4-FFF2-40B4-BE49-F238E27FC236}">
                    <a16:creationId xmlns:a16="http://schemas.microsoft.com/office/drawing/2014/main" id="{684566D0-DBF5-54D8-BFB7-CB8AEE23349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PS"/>
              </a:p>
            </p:txBody>
          </p:sp>
          <p:sp>
            <p:nvSpPr>
              <p:cNvPr id="1038" name="Freeform 7">
                <a:extLst>
                  <a:ext uri="{FF2B5EF4-FFF2-40B4-BE49-F238E27FC236}">
                    <a16:creationId xmlns:a16="http://schemas.microsoft.com/office/drawing/2014/main" id="{E56EF2A2-B48B-8D98-BAFD-464A52B053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>
                  <a:gd name="T0" fmla="*/ 2 w 604"/>
                  <a:gd name="T1" fmla="*/ 70 h 110"/>
                  <a:gd name="T2" fmla="*/ 14 w 604"/>
                  <a:gd name="T3" fmla="*/ 57 h 110"/>
                  <a:gd name="T4" fmla="*/ 31 w 604"/>
                  <a:gd name="T5" fmla="*/ 46 h 110"/>
                  <a:gd name="T6" fmla="*/ 63 w 604"/>
                  <a:gd name="T7" fmla="*/ 30 h 110"/>
                  <a:gd name="T8" fmla="*/ 100 w 604"/>
                  <a:gd name="T9" fmla="*/ 21 h 110"/>
                  <a:gd name="T10" fmla="*/ 134 w 604"/>
                  <a:gd name="T11" fmla="*/ 13 h 110"/>
                  <a:gd name="T12" fmla="*/ 181 w 604"/>
                  <a:gd name="T13" fmla="*/ 6 h 110"/>
                  <a:gd name="T14" fmla="*/ 225 w 604"/>
                  <a:gd name="T15" fmla="*/ 2 h 110"/>
                  <a:gd name="T16" fmla="*/ 277 w 604"/>
                  <a:gd name="T17" fmla="*/ 0 h 110"/>
                  <a:gd name="T18" fmla="*/ 340 w 604"/>
                  <a:gd name="T19" fmla="*/ 0 h 110"/>
                  <a:gd name="T20" fmla="*/ 407 w 604"/>
                  <a:gd name="T21" fmla="*/ 4 h 110"/>
                  <a:gd name="T22" fmla="*/ 453 w 604"/>
                  <a:gd name="T23" fmla="*/ 10 h 110"/>
                  <a:gd name="T24" fmla="*/ 502 w 604"/>
                  <a:gd name="T25" fmla="*/ 19 h 110"/>
                  <a:gd name="T26" fmla="*/ 549 w 604"/>
                  <a:gd name="T27" fmla="*/ 33 h 110"/>
                  <a:gd name="T28" fmla="*/ 573 w 604"/>
                  <a:gd name="T29" fmla="*/ 47 h 110"/>
                  <a:gd name="T30" fmla="*/ 588 w 604"/>
                  <a:gd name="T31" fmla="*/ 58 h 110"/>
                  <a:gd name="T32" fmla="*/ 603 w 604"/>
                  <a:gd name="T33" fmla="*/ 77 h 110"/>
                  <a:gd name="T34" fmla="*/ 578 w 604"/>
                  <a:gd name="T35" fmla="*/ 87 h 110"/>
                  <a:gd name="T36" fmla="*/ 536 w 604"/>
                  <a:gd name="T37" fmla="*/ 95 h 110"/>
                  <a:gd name="T38" fmla="*/ 485 w 604"/>
                  <a:gd name="T39" fmla="*/ 101 h 110"/>
                  <a:gd name="T40" fmla="*/ 436 w 604"/>
                  <a:gd name="T41" fmla="*/ 106 h 110"/>
                  <a:gd name="T42" fmla="*/ 377 w 604"/>
                  <a:gd name="T43" fmla="*/ 108 h 110"/>
                  <a:gd name="T44" fmla="*/ 313 w 604"/>
                  <a:gd name="T45" fmla="*/ 109 h 110"/>
                  <a:gd name="T46" fmla="*/ 252 w 604"/>
                  <a:gd name="T47" fmla="*/ 109 h 110"/>
                  <a:gd name="T48" fmla="*/ 188 w 604"/>
                  <a:gd name="T49" fmla="*/ 108 h 110"/>
                  <a:gd name="T50" fmla="*/ 117 w 604"/>
                  <a:gd name="T51" fmla="*/ 102 h 110"/>
                  <a:gd name="T52" fmla="*/ 61 w 604"/>
                  <a:gd name="T53" fmla="*/ 96 h 110"/>
                  <a:gd name="T54" fmla="*/ 14 w 604"/>
                  <a:gd name="T55" fmla="*/ 86 h 110"/>
                  <a:gd name="T56" fmla="*/ 0 w 604"/>
                  <a:gd name="T57" fmla="*/ 78 h 110"/>
                  <a:gd name="T58" fmla="*/ 2 w 604"/>
                  <a:gd name="T59" fmla="*/ 7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PS"/>
              </a:p>
            </p:txBody>
          </p:sp>
          <p:sp>
            <p:nvSpPr>
              <p:cNvPr id="1039" name="Oval 8">
                <a:extLst>
                  <a:ext uri="{FF2B5EF4-FFF2-40B4-BE49-F238E27FC236}">
                    <a16:creationId xmlns:a16="http://schemas.microsoft.com/office/drawing/2014/main" id="{15C7AF86-A67E-4031-92BB-BA01834EE9FC}"/>
                  </a:ext>
                </a:extLst>
              </p:cNvPr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>
                  <a:cs typeface="+mn-cs"/>
                </a:endParaRPr>
              </a:p>
            </p:txBody>
          </p: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A26D85A-7BA9-78CB-7489-F668730C12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1041" name="Freeform 9">
                  <a:extLst>
                    <a:ext uri="{FF2B5EF4-FFF2-40B4-BE49-F238E27FC236}">
                      <a16:creationId xmlns:a16="http://schemas.microsoft.com/office/drawing/2014/main" id="{1BF9AE5F-0AB4-4EDA-CD7C-AA92BCD9F2E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2" name="Freeform 10">
                  <a:extLst>
                    <a:ext uri="{FF2B5EF4-FFF2-40B4-BE49-F238E27FC236}">
                      <a16:creationId xmlns:a16="http://schemas.microsoft.com/office/drawing/2014/main" id="{E002BC2B-BE86-E557-B958-FD29D04093D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3" name="Freeform 11">
                  <a:extLst>
                    <a:ext uri="{FF2B5EF4-FFF2-40B4-BE49-F238E27FC236}">
                      <a16:creationId xmlns:a16="http://schemas.microsoft.com/office/drawing/2014/main" id="{0389EEB4-77D1-A825-41F5-0F4C56375DA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>
                    <a:gd name="T0" fmla="*/ 36 w 37"/>
                    <a:gd name="T1" fmla="*/ 0 h 35"/>
                    <a:gd name="T2" fmla="*/ 22 w 37"/>
                    <a:gd name="T3" fmla="*/ 0 h 35"/>
                    <a:gd name="T4" fmla="*/ 14 w 37"/>
                    <a:gd name="T5" fmla="*/ 9 h 35"/>
                    <a:gd name="T6" fmla="*/ 9 w 37"/>
                    <a:gd name="T7" fmla="*/ 9 h 35"/>
                    <a:gd name="T8" fmla="*/ 5 w 37"/>
                    <a:gd name="T9" fmla="*/ 13 h 35"/>
                    <a:gd name="T10" fmla="*/ 0 w 37"/>
                    <a:gd name="T11" fmla="*/ 13 h 35"/>
                    <a:gd name="T12" fmla="*/ 0 w 37"/>
                    <a:gd name="T13" fmla="*/ 25 h 35"/>
                    <a:gd name="T14" fmla="*/ 8 w 37"/>
                    <a:gd name="T15" fmla="*/ 34 h 35"/>
                    <a:gd name="T16" fmla="*/ 29 w 37"/>
                    <a:gd name="T17" fmla="*/ 34 h 35"/>
                    <a:gd name="T18" fmla="*/ 36 w 37"/>
                    <a:gd name="T19" fmla="*/ 25 h 35"/>
                    <a:gd name="T20" fmla="*/ 36 w 37"/>
                    <a:gd name="T21" fmla="*/ 0 h 3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4" name="Freeform 12">
                  <a:extLst>
                    <a:ext uri="{FF2B5EF4-FFF2-40B4-BE49-F238E27FC236}">
                      <a16:creationId xmlns:a16="http://schemas.microsoft.com/office/drawing/2014/main" id="{97947047-47CE-7F29-A95D-10E390EC4E58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>
                    <a:gd name="T0" fmla="*/ 76 w 324"/>
                    <a:gd name="T1" fmla="*/ 0 h 422"/>
                    <a:gd name="T2" fmla="*/ 71 w 324"/>
                    <a:gd name="T3" fmla="*/ 11 h 422"/>
                    <a:gd name="T4" fmla="*/ 45 w 324"/>
                    <a:gd name="T5" fmla="*/ 33 h 422"/>
                    <a:gd name="T6" fmla="*/ 40 w 324"/>
                    <a:gd name="T7" fmla="*/ 53 h 422"/>
                    <a:gd name="T8" fmla="*/ 21 w 324"/>
                    <a:gd name="T9" fmla="*/ 68 h 422"/>
                    <a:gd name="T10" fmla="*/ 8 w 324"/>
                    <a:gd name="T11" fmla="*/ 96 h 422"/>
                    <a:gd name="T12" fmla="*/ 8 w 324"/>
                    <a:gd name="T13" fmla="*/ 114 h 422"/>
                    <a:gd name="T14" fmla="*/ 0 w 324"/>
                    <a:gd name="T15" fmla="*/ 144 h 422"/>
                    <a:gd name="T16" fmla="*/ 11 w 324"/>
                    <a:gd name="T17" fmla="*/ 157 h 422"/>
                    <a:gd name="T18" fmla="*/ 40 w 324"/>
                    <a:gd name="T19" fmla="*/ 195 h 422"/>
                    <a:gd name="T20" fmla="*/ 48 w 324"/>
                    <a:gd name="T21" fmla="*/ 190 h 422"/>
                    <a:gd name="T22" fmla="*/ 99 w 324"/>
                    <a:gd name="T23" fmla="*/ 190 h 422"/>
                    <a:gd name="T24" fmla="*/ 123 w 324"/>
                    <a:gd name="T25" fmla="*/ 199 h 422"/>
                    <a:gd name="T26" fmla="*/ 121 w 324"/>
                    <a:gd name="T27" fmla="*/ 229 h 422"/>
                    <a:gd name="T28" fmla="*/ 138 w 324"/>
                    <a:gd name="T29" fmla="*/ 268 h 422"/>
                    <a:gd name="T30" fmla="*/ 137 w 324"/>
                    <a:gd name="T31" fmla="*/ 279 h 422"/>
                    <a:gd name="T32" fmla="*/ 144 w 324"/>
                    <a:gd name="T33" fmla="*/ 291 h 422"/>
                    <a:gd name="T34" fmla="*/ 133 w 324"/>
                    <a:gd name="T35" fmla="*/ 319 h 422"/>
                    <a:gd name="T36" fmla="*/ 146 w 324"/>
                    <a:gd name="T37" fmla="*/ 354 h 422"/>
                    <a:gd name="T38" fmla="*/ 153 w 324"/>
                    <a:gd name="T39" fmla="*/ 382 h 422"/>
                    <a:gd name="T40" fmla="*/ 162 w 324"/>
                    <a:gd name="T41" fmla="*/ 399 h 422"/>
                    <a:gd name="T42" fmla="*/ 171 w 324"/>
                    <a:gd name="T43" fmla="*/ 421 h 422"/>
                    <a:gd name="T44" fmla="*/ 188 w 324"/>
                    <a:gd name="T45" fmla="*/ 418 h 422"/>
                    <a:gd name="T46" fmla="*/ 216 w 324"/>
                    <a:gd name="T47" fmla="*/ 402 h 422"/>
                    <a:gd name="T48" fmla="*/ 229 w 324"/>
                    <a:gd name="T49" fmla="*/ 382 h 422"/>
                    <a:gd name="T50" fmla="*/ 228 w 324"/>
                    <a:gd name="T51" fmla="*/ 369 h 422"/>
                    <a:gd name="T52" fmla="*/ 245 w 324"/>
                    <a:gd name="T53" fmla="*/ 359 h 422"/>
                    <a:gd name="T54" fmla="*/ 242 w 324"/>
                    <a:gd name="T55" fmla="*/ 340 h 422"/>
                    <a:gd name="T56" fmla="*/ 267 w 324"/>
                    <a:gd name="T57" fmla="*/ 310 h 422"/>
                    <a:gd name="T58" fmla="*/ 271 w 324"/>
                    <a:gd name="T59" fmla="*/ 285 h 422"/>
                    <a:gd name="T60" fmla="*/ 264 w 324"/>
                    <a:gd name="T61" fmla="*/ 277 h 422"/>
                    <a:gd name="T62" fmla="*/ 267 w 324"/>
                    <a:gd name="T63" fmla="*/ 267 h 422"/>
                    <a:gd name="T64" fmla="*/ 261 w 324"/>
                    <a:gd name="T65" fmla="*/ 258 h 422"/>
                    <a:gd name="T66" fmla="*/ 280 w 324"/>
                    <a:gd name="T67" fmla="*/ 234 h 422"/>
                    <a:gd name="T68" fmla="*/ 280 w 324"/>
                    <a:gd name="T69" fmla="*/ 222 h 422"/>
                    <a:gd name="T70" fmla="*/ 306 w 324"/>
                    <a:gd name="T71" fmla="*/ 202 h 422"/>
                    <a:gd name="T72" fmla="*/ 323 w 324"/>
                    <a:gd name="T73" fmla="*/ 148 h 422"/>
                    <a:gd name="T74" fmla="*/ 299 w 324"/>
                    <a:gd name="T75" fmla="*/ 162 h 422"/>
                    <a:gd name="T76" fmla="*/ 278 w 324"/>
                    <a:gd name="T77" fmla="*/ 156 h 422"/>
                    <a:gd name="T78" fmla="*/ 281 w 324"/>
                    <a:gd name="T79" fmla="*/ 143 h 422"/>
                    <a:gd name="T80" fmla="*/ 260 w 324"/>
                    <a:gd name="T81" fmla="*/ 129 h 422"/>
                    <a:gd name="T82" fmla="*/ 250 w 324"/>
                    <a:gd name="T83" fmla="*/ 94 h 422"/>
                    <a:gd name="T84" fmla="*/ 230 w 324"/>
                    <a:gd name="T85" fmla="*/ 66 h 422"/>
                    <a:gd name="T86" fmla="*/ 230 w 324"/>
                    <a:gd name="T87" fmla="*/ 47 h 422"/>
                    <a:gd name="T88" fmla="*/ 219 w 324"/>
                    <a:gd name="T89" fmla="*/ 46 h 422"/>
                    <a:gd name="T90" fmla="*/ 212 w 324"/>
                    <a:gd name="T91" fmla="*/ 49 h 422"/>
                    <a:gd name="T92" fmla="*/ 182 w 324"/>
                    <a:gd name="T93" fmla="*/ 38 h 422"/>
                    <a:gd name="T94" fmla="*/ 174 w 324"/>
                    <a:gd name="T95" fmla="*/ 46 h 422"/>
                    <a:gd name="T96" fmla="*/ 167 w 324"/>
                    <a:gd name="T97" fmla="*/ 56 h 422"/>
                    <a:gd name="T98" fmla="*/ 151 w 324"/>
                    <a:gd name="T99" fmla="*/ 38 h 422"/>
                    <a:gd name="T100" fmla="*/ 135 w 324"/>
                    <a:gd name="T101" fmla="*/ 33 h 422"/>
                    <a:gd name="T102" fmla="*/ 134 w 324"/>
                    <a:gd name="T103" fmla="*/ 10 h 422"/>
                    <a:gd name="T104" fmla="*/ 111 w 324"/>
                    <a:gd name="T105" fmla="*/ 14 h 422"/>
                    <a:gd name="T106" fmla="*/ 96 w 324"/>
                    <a:gd name="T107" fmla="*/ 9 h 422"/>
                    <a:gd name="T108" fmla="*/ 76 w 324"/>
                    <a:gd name="T109" fmla="*/ 0 h 42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5" name="Freeform 13">
                  <a:extLst>
                    <a:ext uri="{FF2B5EF4-FFF2-40B4-BE49-F238E27FC236}">
                      <a16:creationId xmlns:a16="http://schemas.microsoft.com/office/drawing/2014/main" id="{12F28602-3253-6D51-0C02-C1C0AC2757B9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>
                    <a:gd name="T0" fmla="*/ 7 w 17"/>
                    <a:gd name="T1" fmla="*/ 0 h 21"/>
                    <a:gd name="T2" fmla="*/ 9 w 17"/>
                    <a:gd name="T3" fmla="*/ 5 h 21"/>
                    <a:gd name="T4" fmla="*/ 7 w 17"/>
                    <a:gd name="T5" fmla="*/ 10 h 21"/>
                    <a:gd name="T6" fmla="*/ 7 w 17"/>
                    <a:gd name="T7" fmla="*/ 14 h 21"/>
                    <a:gd name="T8" fmla="*/ 16 w 17"/>
                    <a:gd name="T9" fmla="*/ 17 h 21"/>
                    <a:gd name="T10" fmla="*/ 16 w 17"/>
                    <a:gd name="T11" fmla="*/ 20 h 21"/>
                    <a:gd name="T12" fmla="*/ 9 w 17"/>
                    <a:gd name="T13" fmla="*/ 17 h 21"/>
                    <a:gd name="T14" fmla="*/ 3 w 17"/>
                    <a:gd name="T15" fmla="*/ 20 h 21"/>
                    <a:gd name="T16" fmla="*/ 0 w 17"/>
                    <a:gd name="T17" fmla="*/ 17 h 21"/>
                    <a:gd name="T18" fmla="*/ 3 w 17"/>
                    <a:gd name="T19" fmla="*/ 14 h 21"/>
                    <a:gd name="T20" fmla="*/ 0 w 17"/>
                    <a:gd name="T21" fmla="*/ 10 h 21"/>
                    <a:gd name="T22" fmla="*/ 3 w 17"/>
                    <a:gd name="T23" fmla="*/ 2 h 21"/>
                    <a:gd name="T24" fmla="*/ 7 w 17"/>
                    <a:gd name="T25" fmla="*/ 0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6" name="Freeform 14">
                  <a:extLst>
                    <a:ext uri="{FF2B5EF4-FFF2-40B4-BE49-F238E27FC236}">
                      <a16:creationId xmlns:a16="http://schemas.microsoft.com/office/drawing/2014/main" id="{6A34E4E1-593A-129A-2798-A4B098C4D2B3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>
                    <a:gd name="T0" fmla="*/ 0 w 49"/>
                    <a:gd name="T1" fmla="*/ 34 h 70"/>
                    <a:gd name="T2" fmla="*/ 17 w 49"/>
                    <a:gd name="T3" fmla="*/ 34 h 70"/>
                    <a:gd name="T4" fmla="*/ 37 w 49"/>
                    <a:gd name="T5" fmla="*/ 0 h 70"/>
                    <a:gd name="T6" fmla="*/ 48 w 49"/>
                    <a:gd name="T7" fmla="*/ 20 h 70"/>
                    <a:gd name="T8" fmla="*/ 39 w 49"/>
                    <a:gd name="T9" fmla="*/ 69 h 70"/>
                    <a:gd name="T10" fmla="*/ 3 w 49"/>
                    <a:gd name="T11" fmla="*/ 57 h 70"/>
                    <a:gd name="T12" fmla="*/ 0 w 49"/>
                    <a:gd name="T13" fmla="*/ 34 h 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7" name="Freeform 15">
                  <a:extLst>
                    <a:ext uri="{FF2B5EF4-FFF2-40B4-BE49-F238E27FC236}">
                      <a16:creationId xmlns:a16="http://schemas.microsoft.com/office/drawing/2014/main" id="{4739D51A-3989-8407-8AFA-6E412893560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>
                    <a:gd name="T0" fmla="*/ 5 w 84"/>
                    <a:gd name="T1" fmla="*/ 15 h 67"/>
                    <a:gd name="T2" fmla="*/ 0 w 84"/>
                    <a:gd name="T3" fmla="*/ 0 h 67"/>
                    <a:gd name="T4" fmla="*/ 27 w 84"/>
                    <a:gd name="T5" fmla="*/ 6 h 67"/>
                    <a:gd name="T6" fmla="*/ 67 w 84"/>
                    <a:gd name="T7" fmla="*/ 22 h 67"/>
                    <a:gd name="T8" fmla="*/ 67 w 84"/>
                    <a:gd name="T9" fmla="*/ 34 h 67"/>
                    <a:gd name="T10" fmla="*/ 83 w 84"/>
                    <a:gd name="T11" fmla="*/ 66 h 67"/>
                    <a:gd name="T12" fmla="*/ 52 w 84"/>
                    <a:gd name="T13" fmla="*/ 36 h 67"/>
                    <a:gd name="T14" fmla="*/ 31 w 84"/>
                    <a:gd name="T15" fmla="*/ 38 h 67"/>
                    <a:gd name="T16" fmla="*/ 5 w 84"/>
                    <a:gd name="T17" fmla="*/ 15 h 6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8" name="Freeform 16">
                  <a:extLst>
                    <a:ext uri="{FF2B5EF4-FFF2-40B4-BE49-F238E27FC236}">
                      <a16:creationId xmlns:a16="http://schemas.microsoft.com/office/drawing/2014/main" id="{924E2E74-52E3-44E6-4A32-841AEE46B7B2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>
                    <a:gd name="T0" fmla="*/ 34 w 57"/>
                    <a:gd name="T1" fmla="*/ 0 h 73"/>
                    <a:gd name="T2" fmla="*/ 56 w 57"/>
                    <a:gd name="T3" fmla="*/ 21 h 73"/>
                    <a:gd name="T4" fmla="*/ 11 w 57"/>
                    <a:gd name="T5" fmla="*/ 72 h 73"/>
                    <a:gd name="T6" fmla="*/ 0 w 57"/>
                    <a:gd name="T7" fmla="*/ 60 h 73"/>
                    <a:gd name="T8" fmla="*/ 32 w 57"/>
                    <a:gd name="T9" fmla="*/ 28 h 73"/>
                    <a:gd name="T10" fmla="*/ 34 w 57"/>
                    <a:gd name="T11" fmla="*/ 0 h 7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49" name="Freeform 17">
                  <a:extLst>
                    <a:ext uri="{FF2B5EF4-FFF2-40B4-BE49-F238E27FC236}">
                      <a16:creationId xmlns:a16="http://schemas.microsoft.com/office/drawing/2014/main" id="{4A9B101F-034C-BFB2-D1FF-8EEE5F8FF0CB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>
                    <a:gd name="T0" fmla="*/ 28 w 29"/>
                    <a:gd name="T1" fmla="*/ 36 h 48"/>
                    <a:gd name="T2" fmla="*/ 20 w 29"/>
                    <a:gd name="T3" fmla="*/ 31 h 48"/>
                    <a:gd name="T4" fmla="*/ 20 w 29"/>
                    <a:gd name="T5" fmla="*/ 10 h 48"/>
                    <a:gd name="T6" fmla="*/ 24 w 29"/>
                    <a:gd name="T7" fmla="*/ 5 h 48"/>
                    <a:gd name="T8" fmla="*/ 17 w 29"/>
                    <a:gd name="T9" fmla="*/ 5 h 48"/>
                    <a:gd name="T10" fmla="*/ 21 w 29"/>
                    <a:gd name="T11" fmla="*/ 0 h 48"/>
                    <a:gd name="T12" fmla="*/ 16 w 29"/>
                    <a:gd name="T13" fmla="*/ 0 h 48"/>
                    <a:gd name="T14" fmla="*/ 10 w 29"/>
                    <a:gd name="T15" fmla="*/ 6 h 48"/>
                    <a:gd name="T16" fmla="*/ 10 w 29"/>
                    <a:gd name="T17" fmla="*/ 19 h 48"/>
                    <a:gd name="T18" fmla="*/ 13 w 29"/>
                    <a:gd name="T19" fmla="*/ 22 h 48"/>
                    <a:gd name="T20" fmla="*/ 13 w 29"/>
                    <a:gd name="T21" fmla="*/ 28 h 48"/>
                    <a:gd name="T22" fmla="*/ 11 w 29"/>
                    <a:gd name="T23" fmla="*/ 28 h 48"/>
                    <a:gd name="T24" fmla="*/ 6 w 29"/>
                    <a:gd name="T25" fmla="*/ 33 h 48"/>
                    <a:gd name="T26" fmla="*/ 6 w 29"/>
                    <a:gd name="T27" fmla="*/ 38 h 48"/>
                    <a:gd name="T28" fmla="*/ 0 w 29"/>
                    <a:gd name="T29" fmla="*/ 47 h 48"/>
                    <a:gd name="T30" fmla="*/ 21 w 29"/>
                    <a:gd name="T31" fmla="*/ 47 h 48"/>
                    <a:gd name="T32" fmla="*/ 28 w 29"/>
                    <a:gd name="T33" fmla="*/ 36 h 4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0" name="Freeform 18">
                  <a:extLst>
                    <a:ext uri="{FF2B5EF4-FFF2-40B4-BE49-F238E27FC236}">
                      <a16:creationId xmlns:a16="http://schemas.microsoft.com/office/drawing/2014/main" id="{B00FD320-BA81-A6FD-DCB0-9D12DD192987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>
                    <a:gd name="T0" fmla="*/ 13 w 17"/>
                    <a:gd name="T1" fmla="*/ 5 h 17"/>
                    <a:gd name="T2" fmla="*/ 16 w 17"/>
                    <a:gd name="T3" fmla="*/ 5 h 17"/>
                    <a:gd name="T4" fmla="*/ 16 w 17"/>
                    <a:gd name="T5" fmla="*/ 0 h 17"/>
                    <a:gd name="T6" fmla="*/ 10 w 17"/>
                    <a:gd name="T7" fmla="*/ 0 h 17"/>
                    <a:gd name="T8" fmla="*/ 0 w 17"/>
                    <a:gd name="T9" fmla="*/ 10 h 17"/>
                    <a:gd name="T10" fmla="*/ 0 w 17"/>
                    <a:gd name="T11" fmla="*/ 16 h 17"/>
                    <a:gd name="T12" fmla="*/ 9 w 17"/>
                    <a:gd name="T13" fmla="*/ 16 h 17"/>
                    <a:gd name="T14" fmla="*/ 13 w 17"/>
                    <a:gd name="T15" fmla="*/ 11 h 17"/>
                    <a:gd name="T16" fmla="*/ 13 w 17"/>
                    <a:gd name="T17" fmla="*/ 5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1" name="Freeform 19">
                  <a:extLst>
                    <a:ext uri="{FF2B5EF4-FFF2-40B4-BE49-F238E27FC236}">
                      <a16:creationId xmlns:a16="http://schemas.microsoft.com/office/drawing/2014/main" id="{6AD95AFD-3161-FC34-F8FA-C8D13F9F7ED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>
                    <a:gd name="T0" fmla="*/ 120 w 184"/>
                    <a:gd name="T1" fmla="*/ 10 h 155"/>
                    <a:gd name="T2" fmla="*/ 144 w 184"/>
                    <a:gd name="T3" fmla="*/ 14 h 155"/>
                    <a:gd name="T4" fmla="*/ 129 w 184"/>
                    <a:gd name="T5" fmla="*/ 20 h 155"/>
                    <a:gd name="T6" fmla="*/ 123 w 184"/>
                    <a:gd name="T7" fmla="*/ 29 h 155"/>
                    <a:gd name="T8" fmla="*/ 114 w 184"/>
                    <a:gd name="T9" fmla="*/ 50 h 155"/>
                    <a:gd name="T10" fmla="*/ 100 w 184"/>
                    <a:gd name="T11" fmla="*/ 51 h 155"/>
                    <a:gd name="T12" fmla="*/ 88 w 184"/>
                    <a:gd name="T13" fmla="*/ 49 h 155"/>
                    <a:gd name="T14" fmla="*/ 94 w 184"/>
                    <a:gd name="T15" fmla="*/ 39 h 155"/>
                    <a:gd name="T16" fmla="*/ 88 w 184"/>
                    <a:gd name="T17" fmla="*/ 26 h 155"/>
                    <a:gd name="T18" fmla="*/ 81 w 184"/>
                    <a:gd name="T19" fmla="*/ 49 h 155"/>
                    <a:gd name="T20" fmla="*/ 62 w 184"/>
                    <a:gd name="T21" fmla="*/ 60 h 155"/>
                    <a:gd name="T22" fmla="*/ 52 w 184"/>
                    <a:gd name="T23" fmla="*/ 67 h 155"/>
                    <a:gd name="T24" fmla="*/ 38 w 184"/>
                    <a:gd name="T25" fmla="*/ 77 h 155"/>
                    <a:gd name="T26" fmla="*/ 30 w 184"/>
                    <a:gd name="T27" fmla="*/ 102 h 155"/>
                    <a:gd name="T28" fmla="*/ 5 w 184"/>
                    <a:gd name="T29" fmla="*/ 93 h 155"/>
                    <a:gd name="T30" fmla="*/ 0 w 184"/>
                    <a:gd name="T31" fmla="*/ 111 h 155"/>
                    <a:gd name="T32" fmla="*/ 10 w 184"/>
                    <a:gd name="T33" fmla="*/ 138 h 155"/>
                    <a:gd name="T34" fmla="*/ 50 w 184"/>
                    <a:gd name="T35" fmla="*/ 109 h 155"/>
                    <a:gd name="T36" fmla="*/ 75 w 184"/>
                    <a:gd name="T37" fmla="*/ 103 h 155"/>
                    <a:gd name="T38" fmla="*/ 79 w 184"/>
                    <a:gd name="T39" fmla="*/ 115 h 155"/>
                    <a:gd name="T40" fmla="*/ 99 w 184"/>
                    <a:gd name="T41" fmla="*/ 143 h 155"/>
                    <a:gd name="T42" fmla="*/ 101 w 184"/>
                    <a:gd name="T43" fmla="*/ 135 h 155"/>
                    <a:gd name="T44" fmla="*/ 107 w 184"/>
                    <a:gd name="T45" fmla="*/ 135 h 155"/>
                    <a:gd name="T46" fmla="*/ 88 w 184"/>
                    <a:gd name="T47" fmla="*/ 108 h 155"/>
                    <a:gd name="T48" fmla="*/ 94 w 184"/>
                    <a:gd name="T49" fmla="*/ 99 h 155"/>
                    <a:gd name="T50" fmla="*/ 114 w 184"/>
                    <a:gd name="T51" fmla="*/ 127 h 155"/>
                    <a:gd name="T52" fmla="*/ 123 w 184"/>
                    <a:gd name="T53" fmla="*/ 144 h 155"/>
                    <a:gd name="T54" fmla="*/ 127 w 184"/>
                    <a:gd name="T55" fmla="*/ 154 h 155"/>
                    <a:gd name="T56" fmla="*/ 131 w 184"/>
                    <a:gd name="T57" fmla="*/ 136 h 155"/>
                    <a:gd name="T58" fmla="*/ 144 w 184"/>
                    <a:gd name="T59" fmla="*/ 130 h 155"/>
                    <a:gd name="T60" fmla="*/ 153 w 184"/>
                    <a:gd name="T61" fmla="*/ 126 h 155"/>
                    <a:gd name="T62" fmla="*/ 150 w 184"/>
                    <a:gd name="T63" fmla="*/ 113 h 155"/>
                    <a:gd name="T64" fmla="*/ 157 w 184"/>
                    <a:gd name="T65" fmla="*/ 90 h 155"/>
                    <a:gd name="T66" fmla="*/ 166 w 184"/>
                    <a:gd name="T67" fmla="*/ 93 h 155"/>
                    <a:gd name="T68" fmla="*/ 169 w 184"/>
                    <a:gd name="T69" fmla="*/ 103 h 155"/>
                    <a:gd name="T70" fmla="*/ 177 w 184"/>
                    <a:gd name="T71" fmla="*/ 98 h 155"/>
                    <a:gd name="T72" fmla="*/ 175 w 184"/>
                    <a:gd name="T73" fmla="*/ 95 h 155"/>
                    <a:gd name="T74" fmla="*/ 180 w 184"/>
                    <a:gd name="T75" fmla="*/ 81 h 155"/>
                    <a:gd name="T76" fmla="*/ 183 w 184"/>
                    <a:gd name="T77" fmla="*/ 98 h 155"/>
                    <a:gd name="T78" fmla="*/ 120 w 184"/>
                    <a:gd name="T79" fmla="*/ 0 h 15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2" name="Freeform 20">
                  <a:extLst>
                    <a:ext uri="{FF2B5EF4-FFF2-40B4-BE49-F238E27FC236}">
                      <a16:creationId xmlns:a16="http://schemas.microsoft.com/office/drawing/2014/main" id="{518B5E04-7F77-33EC-FBB4-F4757923BF4D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>
                    <a:gd name="T0" fmla="*/ 22 w 782"/>
                    <a:gd name="T1" fmla="*/ 145 h 553"/>
                    <a:gd name="T2" fmla="*/ 71 w 782"/>
                    <a:gd name="T3" fmla="*/ 96 h 553"/>
                    <a:gd name="T4" fmla="*/ 101 w 782"/>
                    <a:gd name="T5" fmla="*/ 130 h 553"/>
                    <a:gd name="T6" fmla="*/ 84 w 782"/>
                    <a:gd name="T7" fmla="*/ 128 h 553"/>
                    <a:gd name="T8" fmla="*/ 155 w 782"/>
                    <a:gd name="T9" fmla="*/ 123 h 553"/>
                    <a:gd name="T10" fmla="*/ 172 w 782"/>
                    <a:gd name="T11" fmla="*/ 79 h 553"/>
                    <a:gd name="T12" fmla="*/ 172 w 782"/>
                    <a:gd name="T13" fmla="*/ 89 h 553"/>
                    <a:gd name="T14" fmla="*/ 160 w 782"/>
                    <a:gd name="T15" fmla="*/ 123 h 553"/>
                    <a:gd name="T16" fmla="*/ 216 w 782"/>
                    <a:gd name="T17" fmla="*/ 95 h 553"/>
                    <a:gd name="T18" fmla="*/ 330 w 782"/>
                    <a:gd name="T19" fmla="*/ 16 h 553"/>
                    <a:gd name="T20" fmla="*/ 412 w 782"/>
                    <a:gd name="T21" fmla="*/ 20 h 553"/>
                    <a:gd name="T22" fmla="*/ 503 w 782"/>
                    <a:gd name="T23" fmla="*/ 10 h 553"/>
                    <a:gd name="T24" fmla="*/ 602 w 782"/>
                    <a:gd name="T25" fmla="*/ 51 h 553"/>
                    <a:gd name="T26" fmla="*/ 718 w 782"/>
                    <a:gd name="T27" fmla="*/ 65 h 553"/>
                    <a:gd name="T28" fmla="*/ 775 w 782"/>
                    <a:gd name="T29" fmla="*/ 112 h 553"/>
                    <a:gd name="T30" fmla="*/ 731 w 782"/>
                    <a:gd name="T31" fmla="*/ 148 h 553"/>
                    <a:gd name="T32" fmla="*/ 707 w 782"/>
                    <a:gd name="T33" fmla="*/ 194 h 553"/>
                    <a:gd name="T34" fmla="*/ 678 w 782"/>
                    <a:gd name="T35" fmla="*/ 196 h 553"/>
                    <a:gd name="T36" fmla="*/ 687 w 782"/>
                    <a:gd name="T37" fmla="*/ 132 h 553"/>
                    <a:gd name="T38" fmla="*/ 650 w 782"/>
                    <a:gd name="T39" fmla="*/ 166 h 553"/>
                    <a:gd name="T40" fmla="*/ 623 w 782"/>
                    <a:gd name="T41" fmla="*/ 196 h 553"/>
                    <a:gd name="T42" fmla="*/ 632 w 782"/>
                    <a:gd name="T43" fmla="*/ 228 h 553"/>
                    <a:gd name="T44" fmla="*/ 600 w 782"/>
                    <a:gd name="T45" fmla="*/ 276 h 553"/>
                    <a:gd name="T46" fmla="*/ 605 w 782"/>
                    <a:gd name="T47" fmla="*/ 315 h 553"/>
                    <a:gd name="T48" fmla="*/ 602 w 782"/>
                    <a:gd name="T49" fmla="*/ 296 h 553"/>
                    <a:gd name="T50" fmla="*/ 572 w 782"/>
                    <a:gd name="T51" fmla="*/ 299 h 553"/>
                    <a:gd name="T52" fmla="*/ 594 w 782"/>
                    <a:gd name="T53" fmla="*/ 356 h 553"/>
                    <a:gd name="T54" fmla="*/ 539 w 782"/>
                    <a:gd name="T55" fmla="*/ 423 h 553"/>
                    <a:gd name="T56" fmla="*/ 524 w 782"/>
                    <a:gd name="T57" fmla="*/ 442 h 553"/>
                    <a:gd name="T58" fmla="*/ 504 w 782"/>
                    <a:gd name="T59" fmla="*/ 507 h 553"/>
                    <a:gd name="T60" fmla="*/ 477 w 782"/>
                    <a:gd name="T61" fmla="*/ 508 h 553"/>
                    <a:gd name="T62" fmla="*/ 510 w 782"/>
                    <a:gd name="T63" fmla="*/ 552 h 553"/>
                    <a:gd name="T64" fmla="*/ 455 w 782"/>
                    <a:gd name="T65" fmla="*/ 449 h 553"/>
                    <a:gd name="T66" fmla="*/ 391 w 782"/>
                    <a:gd name="T67" fmla="*/ 428 h 553"/>
                    <a:gd name="T68" fmla="*/ 361 w 782"/>
                    <a:gd name="T69" fmla="*/ 495 h 553"/>
                    <a:gd name="T70" fmla="*/ 338 w 782"/>
                    <a:gd name="T71" fmla="*/ 530 h 553"/>
                    <a:gd name="T72" fmla="*/ 298 w 782"/>
                    <a:gd name="T73" fmla="*/ 425 h 553"/>
                    <a:gd name="T74" fmla="*/ 267 w 782"/>
                    <a:gd name="T75" fmla="*/ 436 h 553"/>
                    <a:gd name="T76" fmla="*/ 241 w 782"/>
                    <a:gd name="T77" fmla="*/ 391 h 553"/>
                    <a:gd name="T78" fmla="*/ 160 w 782"/>
                    <a:gd name="T79" fmla="*/ 366 h 553"/>
                    <a:gd name="T80" fmla="*/ 188 w 782"/>
                    <a:gd name="T81" fmla="*/ 414 h 553"/>
                    <a:gd name="T82" fmla="*/ 167 w 782"/>
                    <a:gd name="T83" fmla="*/ 445 h 553"/>
                    <a:gd name="T84" fmla="*/ 136 w 782"/>
                    <a:gd name="T85" fmla="*/ 434 h 553"/>
                    <a:gd name="T86" fmla="*/ 85 w 782"/>
                    <a:gd name="T87" fmla="*/ 355 h 553"/>
                    <a:gd name="T88" fmla="*/ 106 w 782"/>
                    <a:gd name="T89" fmla="*/ 310 h 553"/>
                    <a:gd name="T90" fmla="*/ 119 w 782"/>
                    <a:gd name="T91" fmla="*/ 276 h 553"/>
                    <a:gd name="T92" fmla="*/ 106 w 782"/>
                    <a:gd name="T93" fmla="*/ 162 h 553"/>
                    <a:gd name="T94" fmla="*/ 61 w 782"/>
                    <a:gd name="T95" fmla="*/ 138 h 553"/>
                    <a:gd name="T96" fmla="*/ 39 w 782"/>
                    <a:gd name="T97" fmla="*/ 150 h 553"/>
                    <a:gd name="T98" fmla="*/ 0 w 782"/>
                    <a:gd name="T99" fmla="*/ 162 h 5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3" name="Freeform 21">
                  <a:extLst>
                    <a:ext uri="{FF2B5EF4-FFF2-40B4-BE49-F238E27FC236}">
                      <a16:creationId xmlns:a16="http://schemas.microsoft.com/office/drawing/2014/main" id="{2FA7D80A-5A50-F256-20F1-2F0638A4C04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>
                    <a:gd name="T0" fmla="*/ 45 w 68"/>
                    <a:gd name="T1" fmla="*/ 0 h 113"/>
                    <a:gd name="T2" fmla="*/ 45 w 68"/>
                    <a:gd name="T3" fmla="*/ 14 h 113"/>
                    <a:gd name="T4" fmla="*/ 39 w 68"/>
                    <a:gd name="T5" fmla="*/ 23 h 113"/>
                    <a:gd name="T6" fmla="*/ 41 w 68"/>
                    <a:gd name="T7" fmla="*/ 38 h 113"/>
                    <a:gd name="T8" fmla="*/ 33 w 68"/>
                    <a:gd name="T9" fmla="*/ 58 h 113"/>
                    <a:gd name="T10" fmla="*/ 22 w 68"/>
                    <a:gd name="T11" fmla="*/ 77 h 113"/>
                    <a:gd name="T12" fmla="*/ 5 w 68"/>
                    <a:gd name="T13" fmla="*/ 89 h 113"/>
                    <a:gd name="T14" fmla="*/ 0 w 68"/>
                    <a:gd name="T15" fmla="*/ 110 h 113"/>
                    <a:gd name="T16" fmla="*/ 7 w 68"/>
                    <a:gd name="T17" fmla="*/ 112 h 113"/>
                    <a:gd name="T18" fmla="*/ 7 w 68"/>
                    <a:gd name="T19" fmla="*/ 92 h 113"/>
                    <a:gd name="T20" fmla="*/ 31 w 68"/>
                    <a:gd name="T21" fmla="*/ 91 h 113"/>
                    <a:gd name="T22" fmla="*/ 49 w 68"/>
                    <a:gd name="T23" fmla="*/ 78 h 113"/>
                    <a:gd name="T24" fmla="*/ 49 w 68"/>
                    <a:gd name="T25" fmla="*/ 51 h 113"/>
                    <a:gd name="T26" fmla="*/ 55 w 68"/>
                    <a:gd name="T27" fmla="*/ 41 h 113"/>
                    <a:gd name="T28" fmla="*/ 46 w 68"/>
                    <a:gd name="T29" fmla="*/ 24 h 113"/>
                    <a:gd name="T30" fmla="*/ 59 w 68"/>
                    <a:gd name="T31" fmla="*/ 19 h 113"/>
                    <a:gd name="T32" fmla="*/ 67 w 68"/>
                    <a:gd name="T33" fmla="*/ 5 h 113"/>
                    <a:gd name="T34" fmla="*/ 49 w 68"/>
                    <a:gd name="T35" fmla="*/ 7 h 113"/>
                    <a:gd name="T36" fmla="*/ 45 w 68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4" name="Freeform 22">
                  <a:extLst>
                    <a:ext uri="{FF2B5EF4-FFF2-40B4-BE49-F238E27FC236}">
                      <a16:creationId xmlns:a16="http://schemas.microsoft.com/office/drawing/2014/main" id="{FB061F9F-8129-F44F-3BB6-648D9B0334E0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>
                    <a:gd name="T0" fmla="*/ 8 w 17"/>
                    <a:gd name="T1" fmla="*/ 0 h 26"/>
                    <a:gd name="T2" fmla="*/ 0 w 17"/>
                    <a:gd name="T3" fmla="*/ 11 h 26"/>
                    <a:gd name="T4" fmla="*/ 5 w 17"/>
                    <a:gd name="T5" fmla="*/ 25 h 26"/>
                    <a:gd name="T6" fmla="*/ 16 w 17"/>
                    <a:gd name="T7" fmla="*/ 15 h 26"/>
                    <a:gd name="T8" fmla="*/ 8 w 1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5" name="Freeform 23">
                  <a:extLst>
                    <a:ext uri="{FF2B5EF4-FFF2-40B4-BE49-F238E27FC236}">
                      <a16:creationId xmlns:a16="http://schemas.microsoft.com/office/drawing/2014/main" id="{362E643E-8199-71F6-0C39-0ED740ED3E04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>
                    <a:gd name="T0" fmla="*/ 0 w 158"/>
                    <a:gd name="T1" fmla="*/ 0 h 68"/>
                    <a:gd name="T2" fmla="*/ 23 w 158"/>
                    <a:gd name="T3" fmla="*/ 5 h 68"/>
                    <a:gd name="T4" fmla="*/ 58 w 158"/>
                    <a:gd name="T5" fmla="*/ 29 h 68"/>
                    <a:gd name="T6" fmla="*/ 53 w 158"/>
                    <a:gd name="T7" fmla="*/ 43 h 68"/>
                    <a:gd name="T8" fmla="*/ 82 w 158"/>
                    <a:gd name="T9" fmla="*/ 55 h 68"/>
                    <a:gd name="T10" fmla="*/ 157 w 158"/>
                    <a:gd name="T11" fmla="*/ 55 h 68"/>
                    <a:gd name="T12" fmla="*/ 75 w 158"/>
                    <a:gd name="T13" fmla="*/ 67 h 68"/>
                    <a:gd name="T14" fmla="*/ 53 w 158"/>
                    <a:gd name="T15" fmla="*/ 43 h 68"/>
                    <a:gd name="T16" fmla="*/ 32 w 158"/>
                    <a:gd name="T17" fmla="*/ 38 h 68"/>
                    <a:gd name="T18" fmla="*/ 0 w 158"/>
                    <a:gd name="T19" fmla="*/ 0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2" name="Freeform 24">
                  <a:extLst>
                    <a:ext uri="{FF2B5EF4-FFF2-40B4-BE49-F238E27FC236}">
                      <a16:creationId xmlns:a16="http://schemas.microsoft.com/office/drawing/2014/main" id="{21316B9D-A198-97E0-825B-76AA6846702A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>
                    <a:gd name="T0" fmla="*/ 135 w 169"/>
                    <a:gd name="T1" fmla="*/ 155 h 159"/>
                    <a:gd name="T2" fmla="*/ 127 w 169"/>
                    <a:gd name="T3" fmla="*/ 152 h 159"/>
                    <a:gd name="T4" fmla="*/ 110 w 169"/>
                    <a:gd name="T5" fmla="*/ 134 h 159"/>
                    <a:gd name="T6" fmla="*/ 92 w 169"/>
                    <a:gd name="T7" fmla="*/ 130 h 159"/>
                    <a:gd name="T8" fmla="*/ 88 w 169"/>
                    <a:gd name="T9" fmla="*/ 119 h 159"/>
                    <a:gd name="T10" fmla="*/ 78 w 169"/>
                    <a:gd name="T11" fmla="*/ 111 h 159"/>
                    <a:gd name="T12" fmla="*/ 62 w 169"/>
                    <a:gd name="T13" fmla="*/ 111 h 159"/>
                    <a:gd name="T14" fmla="*/ 44 w 169"/>
                    <a:gd name="T15" fmla="*/ 118 h 159"/>
                    <a:gd name="T16" fmla="*/ 28 w 169"/>
                    <a:gd name="T17" fmla="*/ 121 h 159"/>
                    <a:gd name="T18" fmla="*/ 10 w 169"/>
                    <a:gd name="T19" fmla="*/ 121 h 159"/>
                    <a:gd name="T20" fmla="*/ 10 w 169"/>
                    <a:gd name="T21" fmla="*/ 109 h 159"/>
                    <a:gd name="T22" fmla="*/ 3 w 169"/>
                    <a:gd name="T23" fmla="*/ 91 h 159"/>
                    <a:gd name="T24" fmla="*/ 2 w 169"/>
                    <a:gd name="T25" fmla="*/ 81 h 159"/>
                    <a:gd name="T26" fmla="*/ 2 w 169"/>
                    <a:gd name="T27" fmla="*/ 56 h 159"/>
                    <a:gd name="T28" fmla="*/ 31 w 169"/>
                    <a:gd name="T29" fmla="*/ 43 h 159"/>
                    <a:gd name="T30" fmla="*/ 34 w 169"/>
                    <a:gd name="T31" fmla="*/ 29 h 159"/>
                    <a:gd name="T32" fmla="*/ 40 w 169"/>
                    <a:gd name="T33" fmla="*/ 30 h 159"/>
                    <a:gd name="T34" fmla="*/ 55 w 169"/>
                    <a:gd name="T35" fmla="*/ 15 h 159"/>
                    <a:gd name="T36" fmla="*/ 70 w 169"/>
                    <a:gd name="T37" fmla="*/ 17 h 159"/>
                    <a:gd name="T38" fmla="*/ 80 w 169"/>
                    <a:gd name="T39" fmla="*/ 7 h 159"/>
                    <a:gd name="T40" fmla="*/ 89 w 169"/>
                    <a:gd name="T41" fmla="*/ 5 h 159"/>
                    <a:gd name="T42" fmla="*/ 103 w 169"/>
                    <a:gd name="T43" fmla="*/ 24 h 159"/>
                    <a:gd name="T44" fmla="*/ 116 w 169"/>
                    <a:gd name="T45" fmla="*/ 30 h 159"/>
                    <a:gd name="T46" fmla="*/ 117 w 169"/>
                    <a:gd name="T47" fmla="*/ 11 h 159"/>
                    <a:gd name="T48" fmla="*/ 122 w 169"/>
                    <a:gd name="T49" fmla="*/ 0 h 159"/>
                    <a:gd name="T50" fmla="*/ 132 w 169"/>
                    <a:gd name="T51" fmla="*/ 15 h 159"/>
                    <a:gd name="T52" fmla="*/ 140 w 169"/>
                    <a:gd name="T53" fmla="*/ 43 h 159"/>
                    <a:gd name="T54" fmla="*/ 156 w 169"/>
                    <a:gd name="T55" fmla="*/ 59 h 159"/>
                    <a:gd name="T56" fmla="*/ 165 w 169"/>
                    <a:gd name="T57" fmla="*/ 72 h 159"/>
                    <a:gd name="T58" fmla="*/ 168 w 169"/>
                    <a:gd name="T59" fmla="*/ 95 h 159"/>
                    <a:gd name="T60" fmla="*/ 157 w 169"/>
                    <a:gd name="T61" fmla="*/ 121 h 159"/>
                    <a:gd name="T62" fmla="*/ 155 w 169"/>
                    <a:gd name="T63" fmla="*/ 145 h 159"/>
                    <a:gd name="T64" fmla="*/ 140 w 169"/>
                    <a:gd name="T65" fmla="*/ 154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1057" name="Freeform 25">
                  <a:extLst>
                    <a:ext uri="{FF2B5EF4-FFF2-40B4-BE49-F238E27FC236}">
                      <a16:creationId xmlns:a16="http://schemas.microsoft.com/office/drawing/2014/main" id="{E35FF8BD-AC24-9AC5-215F-79FB0EEF8E8C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>
                    <a:gd name="T0" fmla="*/ 8 w 17"/>
                    <a:gd name="T1" fmla="*/ 16 h 20"/>
                    <a:gd name="T2" fmla="*/ 2 w 17"/>
                    <a:gd name="T3" fmla="*/ 13 h 20"/>
                    <a:gd name="T4" fmla="*/ 2 w 17"/>
                    <a:gd name="T5" fmla="*/ 10 h 20"/>
                    <a:gd name="T6" fmla="*/ 2 w 17"/>
                    <a:gd name="T7" fmla="*/ 8 h 20"/>
                    <a:gd name="T8" fmla="*/ 1 w 17"/>
                    <a:gd name="T9" fmla="*/ 5 h 20"/>
                    <a:gd name="T10" fmla="*/ 0 w 17"/>
                    <a:gd name="T11" fmla="*/ 0 h 20"/>
                    <a:gd name="T12" fmla="*/ 2 w 17"/>
                    <a:gd name="T13" fmla="*/ 0 h 20"/>
                    <a:gd name="T14" fmla="*/ 8 w 17"/>
                    <a:gd name="T15" fmla="*/ 2 h 20"/>
                    <a:gd name="T16" fmla="*/ 11 w 17"/>
                    <a:gd name="T17" fmla="*/ 2 h 20"/>
                    <a:gd name="T18" fmla="*/ 12 w 17"/>
                    <a:gd name="T19" fmla="*/ 2 h 20"/>
                    <a:gd name="T20" fmla="*/ 16 w 17"/>
                    <a:gd name="T21" fmla="*/ 0 h 20"/>
                    <a:gd name="T22" fmla="*/ 16 w 17"/>
                    <a:gd name="T23" fmla="*/ 8 h 20"/>
                    <a:gd name="T24" fmla="*/ 14 w 17"/>
                    <a:gd name="T25" fmla="*/ 10 h 20"/>
                    <a:gd name="T26" fmla="*/ 12 w 17"/>
                    <a:gd name="T27" fmla="*/ 13 h 20"/>
                    <a:gd name="T28" fmla="*/ 12 w 17"/>
                    <a:gd name="T29" fmla="*/ 16 h 20"/>
                    <a:gd name="T30" fmla="*/ 11 w 17"/>
                    <a:gd name="T31" fmla="*/ 16 h 20"/>
                    <a:gd name="T32" fmla="*/ 11 w 17"/>
                    <a:gd name="T33" fmla="*/ 19 h 20"/>
                    <a:gd name="T34" fmla="*/ 8 w 17"/>
                    <a:gd name="T35" fmla="*/ 16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  <p:sp>
              <p:nvSpPr>
                <p:cNvPr id="3" name="Freeform 26">
                  <a:extLst>
                    <a:ext uri="{FF2B5EF4-FFF2-40B4-BE49-F238E27FC236}">
                      <a16:creationId xmlns:a16="http://schemas.microsoft.com/office/drawing/2014/main" id="{819C5D0B-763C-D4C1-F692-4E205D4C4351}"/>
                    </a:ext>
                  </a:extLst>
                </p:cNvPr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>
                    <a:gd name="T0" fmla="*/ 2 w 19"/>
                    <a:gd name="T1" fmla="*/ 26 h 76"/>
                    <a:gd name="T2" fmla="*/ 9 w 19"/>
                    <a:gd name="T3" fmla="*/ 20 h 76"/>
                    <a:gd name="T4" fmla="*/ 14 w 19"/>
                    <a:gd name="T5" fmla="*/ 0 h 76"/>
                    <a:gd name="T6" fmla="*/ 18 w 19"/>
                    <a:gd name="T7" fmla="*/ 30 h 76"/>
                    <a:gd name="T8" fmla="*/ 12 w 19"/>
                    <a:gd name="T9" fmla="*/ 67 h 76"/>
                    <a:gd name="T10" fmla="*/ 0 w 19"/>
                    <a:gd name="T11" fmla="*/ 75 h 76"/>
                    <a:gd name="T12" fmla="*/ 0 w 19"/>
                    <a:gd name="T13" fmla="*/ 57 h 76"/>
                    <a:gd name="T14" fmla="*/ 3 w 19"/>
                    <a:gd name="T15" fmla="*/ 45 h 76"/>
                    <a:gd name="T16" fmla="*/ 2 w 19"/>
                    <a:gd name="T17" fmla="*/ 26 h 7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PS"/>
                </a:p>
              </p:txBody>
            </p:sp>
          </p:grpSp>
        </p:grpSp>
      </p:grpSp>
      <p:sp>
        <p:nvSpPr>
          <p:cNvPr id="1027" name="Rectangle 30">
            <a:extLst>
              <a:ext uri="{FF2B5EF4-FFF2-40B4-BE49-F238E27FC236}">
                <a16:creationId xmlns:a16="http://schemas.microsoft.com/office/drawing/2014/main" id="{3455B1C8-169B-FA34-685B-3E4A6092FF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1">
            <a:extLst>
              <a:ext uri="{FF2B5EF4-FFF2-40B4-BE49-F238E27FC236}">
                <a16:creationId xmlns:a16="http://schemas.microsoft.com/office/drawing/2014/main" id="{2026C16B-03D7-8A19-3FB5-3A19A6EDA5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>
            <a:extLst>
              <a:ext uri="{FF2B5EF4-FFF2-40B4-BE49-F238E27FC236}">
                <a16:creationId xmlns:a16="http://schemas.microsoft.com/office/drawing/2014/main" id="{83FFDD51-D5B4-4CE4-B5C4-082B0D8D1B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8" name="Rectangle 34">
            <a:extLst>
              <a:ext uri="{FF2B5EF4-FFF2-40B4-BE49-F238E27FC236}">
                <a16:creationId xmlns:a16="http://schemas.microsoft.com/office/drawing/2014/main" id="{1EE191F2-CA04-4BC7-B94B-EDBA0627C5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63ECDF-7BD4-5B46-9E61-AD4EDF4105D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35">
            <a:extLst>
              <a:ext uri="{FF2B5EF4-FFF2-40B4-BE49-F238E27FC236}">
                <a16:creationId xmlns:a16="http://schemas.microsoft.com/office/drawing/2014/main" id="{D13BBCDD-200C-4E7D-B770-6D88BCA16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 dirty="0">
                <a:latin typeface="Arial" pitchFamily="34" charset="0"/>
                <a:cs typeface="+mn-cs"/>
              </a:rPr>
              <a:t>Liang, Introduction to Java Programming and Data Structures, Twelfth Edition, (c) 2020 Pearson Education, Inc. All rights reserved.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D0332A89-FE0C-D344-63B5-17A792CBE9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8F3A73-449F-AE41-9E8B-99A5595A0F6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87530D0-B8BF-C11A-DF87-393C2CED1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701675"/>
            <a:ext cx="7772400" cy="1143000"/>
          </a:xfrm>
        </p:spPr>
        <p:txBody>
          <a:bodyPr/>
          <a:lstStyle/>
          <a:p>
            <a:r>
              <a:rPr lang="en-US" altLang="en-US"/>
              <a:t>Chapter 6 Methods</a:t>
            </a:r>
            <a:endParaRPr lang="en-US" altLang="en-US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4">
            <a:extLst>
              <a:ext uri="{FF2B5EF4-FFF2-40B4-BE49-F238E27FC236}">
                <a16:creationId xmlns:a16="http://schemas.microsoft.com/office/drawing/2014/main" id="{A6C63AC8-1BB7-685A-E46D-CFE5FF808C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C3D67B-1C43-6144-88D9-BACFCE603E9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F3B84D49-E8DA-03C8-C53D-897A0B7D5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6">
            <a:extLst>
              <a:ext uri="{FF2B5EF4-FFF2-40B4-BE49-F238E27FC236}">
                <a16:creationId xmlns:a16="http://schemas.microsoft.com/office/drawing/2014/main" id="{CC032720-9551-4897-B266-175FBADAA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5477" name="Rectangle 8">
            <a:extLst>
              <a:ext uri="{FF2B5EF4-FFF2-40B4-BE49-F238E27FC236}">
                <a16:creationId xmlns:a16="http://schemas.microsoft.com/office/drawing/2014/main" id="{98EEB57F-9F9A-178A-C3C1-0F00C9518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688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05478" name="Object 7">
            <a:extLst>
              <a:ext uri="{FF2B5EF4-FFF2-40B4-BE49-F238E27FC236}">
                <a16:creationId xmlns:a16="http://schemas.microsoft.com/office/drawing/2014/main" id="{A4B56E4A-9507-67BE-00A2-CD862DEB55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2057400"/>
          <a:ext cx="8915400" cy="364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8486100" imgH="11645900" progId="Word.Picture.8">
                  <p:embed/>
                </p:oleObj>
              </mc:Choice>
              <mc:Fallback>
                <p:oleObj name="Picture" r:id="rId3" imgW="28486100" imgH="11645900" progId="Word.Picture.8">
                  <p:embed/>
                  <p:pic>
                    <p:nvPicPr>
                      <p:cNvPr id="105478" name="Object 7">
                        <a:extLst>
                          <a:ext uri="{FF2B5EF4-FFF2-40B4-BE49-F238E27FC236}">
                            <a16:creationId xmlns:a16="http://schemas.microsoft.com/office/drawing/2014/main" id="{A4B56E4A-9507-67BE-00A2-CD862DEB5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57400"/>
                        <a:ext cx="8915400" cy="364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4">
            <a:extLst>
              <a:ext uri="{FF2B5EF4-FFF2-40B4-BE49-F238E27FC236}">
                <a16:creationId xmlns:a16="http://schemas.microsoft.com/office/drawing/2014/main" id="{1A31C99E-FCEC-2918-FA97-6CA11668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8EF96E-D257-724F-B46B-8663C1E2037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D27D97C4-E4F9-FEC5-232D-A9E1C002D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A946D5F5-4FD8-4ECE-BBB5-278425975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6200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Fine with no errors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//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is declared again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y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Number Placeholder 4">
            <a:extLst>
              <a:ext uri="{FF2B5EF4-FFF2-40B4-BE49-F238E27FC236}">
                <a16:creationId xmlns:a16="http://schemas.microsoft.com/office/drawing/2014/main" id="{EB703134-79F2-5359-085B-D494A4135E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548460-5146-5E4B-A8BA-0A4F8DF99BD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82B5900A-879F-BF09-EBC3-43E452E6B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5DB7D922-D3E3-46DA-A09C-CFAACF125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143000"/>
            <a:ext cx="7848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// With errors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static void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incorrectMethod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y =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for (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= 1;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&lt; 10;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++)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x = 0;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x += </a:t>
            </a:r>
            <a:r>
              <a:rPr lang="en-US" sz="26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Number Placeholder 4">
            <a:extLst>
              <a:ext uri="{FF2B5EF4-FFF2-40B4-BE49-F238E27FC236}">
                <a16:creationId xmlns:a16="http://schemas.microsoft.com/office/drawing/2014/main" id="{88CBE5BD-B360-9C9E-979E-E88342246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917CF9-DDDC-DC4C-85C3-FA1AFA38EAA4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45169F4-4332-038E-56E5-20C2926F2D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altLang="en-US"/>
              <a:t>Method Abstraction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8B7BD450-45CE-27D9-F1FC-AC5D935E1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1600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You can think of the method body as a black box that contains the detailed implementation for the method.</a:t>
            </a:r>
          </a:p>
        </p:txBody>
      </p:sp>
      <p:sp>
        <p:nvSpPr>
          <p:cNvPr id="111621" name="Rectangle 8">
            <a:extLst>
              <a:ext uri="{FF2B5EF4-FFF2-40B4-BE49-F238E27FC236}">
                <a16:creationId xmlns:a16="http://schemas.microsoft.com/office/drawing/2014/main" id="{DDC6729D-4F15-F89E-D206-ADE564210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11622" name="Object 7">
            <a:extLst>
              <a:ext uri="{FF2B5EF4-FFF2-40B4-BE49-F238E27FC236}">
                <a16:creationId xmlns:a16="http://schemas.microsoft.com/office/drawing/2014/main" id="{6CB7E19B-7CC2-930E-CAF4-C788DE01BF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2968625"/>
          <a:ext cx="8153400" cy="334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0955000" imgH="8572500" progId="Word.Picture.8">
                  <p:embed/>
                </p:oleObj>
              </mc:Choice>
              <mc:Fallback>
                <p:oleObj name="Picture" r:id="rId3" imgW="20955000" imgH="8572500" progId="Word.Picture.8">
                  <p:embed/>
                  <p:pic>
                    <p:nvPicPr>
                      <p:cNvPr id="111622" name="Object 7">
                        <a:extLst>
                          <a:ext uri="{FF2B5EF4-FFF2-40B4-BE49-F238E27FC236}">
                            <a16:creationId xmlns:a16="http://schemas.microsoft.com/office/drawing/2014/main" id="{6CB7E19B-7CC2-930E-CAF4-C788DE01B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968625"/>
                        <a:ext cx="8153400" cy="334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Number Placeholder 4">
            <a:extLst>
              <a:ext uri="{FF2B5EF4-FFF2-40B4-BE49-F238E27FC236}">
                <a16:creationId xmlns:a16="http://schemas.microsoft.com/office/drawing/2014/main" id="{30C215DE-51C9-8ECF-B74D-61BAD0D3F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D6FA51-EA5E-D942-B9EE-8B7ED578B7F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DD016EA5-F845-5816-FF63-030BBA3B42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/>
              <a:t>Benefits of Methods</a:t>
            </a:r>
          </a:p>
        </p:txBody>
      </p:sp>
      <p:sp>
        <p:nvSpPr>
          <p:cNvPr id="113668" name="Text Box 4">
            <a:extLst>
              <a:ext uri="{FF2B5EF4-FFF2-40B4-BE49-F238E27FC236}">
                <a16:creationId xmlns:a16="http://schemas.microsoft.com/office/drawing/2014/main" id="{ABCB8066-3839-BFBB-9CE8-89525F49E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5344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Write a method once and reuse it anywhere.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Information hiding. Hide the implementation from the user.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/>
              <a:t>Reduce complexity.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4">
            <a:extLst>
              <a:ext uri="{FF2B5EF4-FFF2-40B4-BE49-F238E27FC236}">
                <a16:creationId xmlns:a16="http://schemas.microsoft.com/office/drawing/2014/main" id="{59E6CBEE-A2DB-A734-251B-7DBE661D7D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9D86C4-D58B-AB4A-9C34-71B81A312F0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2BB60F0A-9076-14AA-931E-85EBBC8E72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 altLang="en-US" dirty="0"/>
              <a:t>Overloading Methods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84CF4CA1-34FD-4F37-A045-A2AEEEF01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38100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dirty="0"/>
              <a:t>Overloading the </a:t>
            </a:r>
            <a:r>
              <a:rPr lang="en-US" dirty="0">
                <a:latin typeface="Courier New" pitchFamily="49" charset="0"/>
              </a:rPr>
              <a:t>max</a:t>
            </a:r>
            <a:r>
              <a:rPr lang="en-US" dirty="0"/>
              <a:t> Method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sz="26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public static double max(double num1, double num2) {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if (num1 &gt; num2)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  return num1;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else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    return num2;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sz="2600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03774-831E-8412-0BB4-7A8132360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575"/>
            <a:ext cx="7772400" cy="599118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public class </a:t>
            </a:r>
            <a:r>
              <a:rPr lang="en-US" sz="2000" dirty="0" err="1"/>
              <a:t>TestMethodOverloading</a:t>
            </a:r>
            <a:r>
              <a:rPr lang="en-US" sz="2000" dirty="0"/>
              <a:t> {</a:t>
            </a:r>
          </a:p>
          <a:p>
            <a:pPr marL="0" indent="0">
              <a:buNone/>
            </a:pPr>
            <a:r>
              <a:rPr lang="en-US" sz="2000" dirty="0"/>
              <a:t>  /** Main method */</a:t>
            </a:r>
          </a:p>
          <a:p>
            <a:pPr marL="0" indent="0">
              <a:buNone/>
            </a:pPr>
            <a:r>
              <a:rPr lang="en-US" sz="2000" dirty="0"/>
              <a:t>  public static void main(String[] </a:t>
            </a:r>
            <a:r>
              <a:rPr lang="en-US" sz="2000" dirty="0" err="1"/>
              <a:t>args</a:t>
            </a:r>
            <a:r>
              <a:rPr lang="en-US" sz="2000" dirty="0"/>
              <a:t>) {</a:t>
            </a:r>
          </a:p>
          <a:p>
            <a:pPr marL="0" indent="0">
              <a:buNone/>
            </a:pPr>
            <a:r>
              <a:rPr lang="en-US" sz="2000" dirty="0"/>
              <a:t>  // Invoke the max method with int parameters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err="1"/>
              <a:t>System.out.println</a:t>
            </a:r>
            <a:r>
              <a:rPr lang="en-US" sz="2000" dirty="0"/>
              <a:t>("The maximum of 3 and 4 is "</a:t>
            </a:r>
          </a:p>
          <a:p>
            <a:pPr marL="0" indent="0">
              <a:buNone/>
            </a:pPr>
            <a:r>
              <a:rPr lang="en-US" sz="2000" dirty="0"/>
              <a:t>     + max(3, 4));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// Invoke the max method with the double parameters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System.out.println</a:t>
            </a:r>
            <a:r>
              <a:rPr lang="en-US" sz="2000" dirty="0"/>
              <a:t>("The maximum of 3.0 and 5.4 is "</a:t>
            </a:r>
          </a:p>
          <a:p>
            <a:pPr marL="0" indent="0">
              <a:buNone/>
            </a:pPr>
            <a:r>
              <a:rPr lang="en-US" sz="2000" dirty="0"/>
              <a:t>     + max(3.0, 5.4));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// Invoke the max method with three double parameters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System.out.println</a:t>
            </a:r>
            <a:r>
              <a:rPr lang="en-US" sz="2000" dirty="0"/>
              <a:t>("The maximum of 3.0, 5.4, and 10.14 is "</a:t>
            </a:r>
          </a:p>
          <a:p>
            <a:pPr marL="0" indent="0">
              <a:buNone/>
            </a:pPr>
            <a:r>
              <a:rPr lang="en-US" sz="2000" dirty="0"/>
              <a:t>      + max(3.0, 5.4, 10.14));</a:t>
            </a:r>
          </a:p>
          <a:p>
            <a:pPr marL="0" indent="0">
              <a:buNone/>
            </a:pPr>
            <a:r>
              <a:rPr lang="en-US" sz="2000" dirty="0"/>
              <a:t>  }</a:t>
            </a:r>
          </a:p>
          <a:p>
            <a:endParaRPr lang="en-US" sz="20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3EF19-66A5-3CA4-A6F3-683B5C51D4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C918D5-848A-3742-9BC7-8FF61E59F4D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1CCC5-D3F0-86E0-F86B-CD5EC3104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7765"/>
            <a:ext cx="7772400" cy="618320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 /** Return the max of two int values */</a:t>
            </a:r>
          </a:p>
          <a:p>
            <a:pPr marL="0" indent="0">
              <a:buNone/>
            </a:pPr>
            <a:r>
              <a:rPr lang="en-US" sz="1600" dirty="0"/>
              <a:t>  public static int max(int num1, int num2) {</a:t>
            </a:r>
          </a:p>
          <a:p>
            <a:pPr marL="0" indent="0">
              <a:buNone/>
            </a:pPr>
            <a:r>
              <a:rPr lang="en-US" sz="1600" dirty="0"/>
              <a:t>    if (num1 &gt; num2)</a:t>
            </a:r>
          </a:p>
          <a:p>
            <a:pPr marL="0" indent="0">
              <a:buNone/>
            </a:pPr>
            <a:r>
              <a:rPr lang="en-US" sz="1600" dirty="0"/>
              <a:t>      return num1;</a:t>
            </a:r>
          </a:p>
          <a:p>
            <a:pPr marL="0" indent="0">
              <a:buNone/>
            </a:pPr>
            <a:r>
              <a:rPr lang="en-US" sz="1600" dirty="0"/>
              <a:t>    else</a:t>
            </a:r>
          </a:p>
          <a:p>
            <a:pPr marL="0" indent="0">
              <a:buNone/>
            </a:pPr>
            <a:r>
              <a:rPr lang="en-US" sz="1600" dirty="0"/>
              <a:t>      return num2;</a:t>
            </a:r>
          </a:p>
          <a:p>
            <a:pPr marL="0" indent="0">
              <a:buNone/>
            </a:pPr>
            <a:r>
              <a:rPr lang="en-US" sz="1600" dirty="0"/>
              <a:t>  }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  /** Find the max of two double values */</a:t>
            </a:r>
          </a:p>
          <a:p>
            <a:pPr marL="0" indent="0">
              <a:buNone/>
            </a:pPr>
            <a:r>
              <a:rPr lang="en-US" sz="1600" dirty="0"/>
              <a:t>  public static double max(double num1, double num2) {</a:t>
            </a:r>
          </a:p>
          <a:p>
            <a:pPr marL="0" indent="0">
              <a:buNone/>
            </a:pPr>
            <a:r>
              <a:rPr lang="en-US" sz="1600" dirty="0"/>
              <a:t>    if (num1 &gt; num2)</a:t>
            </a:r>
          </a:p>
          <a:p>
            <a:pPr marL="0" indent="0">
              <a:buNone/>
            </a:pPr>
            <a:r>
              <a:rPr lang="en-US" sz="1600" dirty="0"/>
              <a:t>      return num1;</a:t>
            </a:r>
          </a:p>
          <a:p>
            <a:pPr marL="0" indent="0">
              <a:buNone/>
            </a:pPr>
            <a:r>
              <a:rPr lang="en-US" sz="1600" dirty="0"/>
              <a:t>    else</a:t>
            </a:r>
          </a:p>
          <a:p>
            <a:pPr marL="0" indent="0">
              <a:buNone/>
            </a:pPr>
            <a:r>
              <a:rPr lang="en-US" sz="1600" dirty="0"/>
              <a:t>      return num2;</a:t>
            </a:r>
          </a:p>
          <a:p>
            <a:pPr marL="0" indent="0">
              <a:buNone/>
            </a:pPr>
            <a:r>
              <a:rPr lang="en-US" sz="1600" dirty="0"/>
              <a:t>  }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  /** Return the max of three double values */</a:t>
            </a:r>
          </a:p>
          <a:p>
            <a:pPr marL="0" indent="0">
              <a:buNone/>
            </a:pPr>
            <a:r>
              <a:rPr lang="en-US" sz="1600" dirty="0"/>
              <a:t>  public static double max(double num1, double num2, double num3) {</a:t>
            </a:r>
          </a:p>
          <a:p>
            <a:pPr marL="0" indent="0">
              <a:buNone/>
            </a:pPr>
            <a:r>
              <a:rPr lang="en-US" sz="1600" dirty="0"/>
              <a:t>    return max(max(num1, num2), num3);</a:t>
            </a:r>
          </a:p>
          <a:p>
            <a:pPr marL="0" indent="0">
              <a:buNone/>
            </a:pPr>
            <a:r>
              <a:rPr lang="en-US" sz="1600" dirty="0"/>
              <a:t>  }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9C760-479F-0285-C2B2-2A872C26F0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C918D5-848A-3742-9BC7-8FF61E59F4D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28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4">
            <a:extLst>
              <a:ext uri="{FF2B5EF4-FFF2-40B4-BE49-F238E27FC236}">
                <a16:creationId xmlns:a16="http://schemas.microsoft.com/office/drawing/2014/main" id="{0FA273AB-1DDB-88BF-595E-260942E63F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334EE1-3D06-754E-8E8C-D7463BF82D43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8FC4D75-8A53-219F-84EB-4098F6FB1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Ambiguous Invocation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A53EA546-DA47-8703-C159-663AD2C2B2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1775" y="1600200"/>
            <a:ext cx="8718550" cy="3810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Sometimes there may be two or more possible matches for an invocation of a method, but the compiler cannot determine the most specific match. This is referred to as </a:t>
            </a:r>
            <a:r>
              <a:rPr lang="en-US" altLang="en-US" sz="3600" i="1">
                <a:cs typeface="Times New Roman" panose="02020603050405020304" pitchFamily="18" charset="0"/>
              </a:rPr>
              <a:t>ambiguous invocation</a:t>
            </a:r>
            <a:r>
              <a:rPr lang="en-US" altLang="en-US" sz="3600">
                <a:cs typeface="Times New Roman" panose="02020603050405020304" pitchFamily="18" charset="0"/>
              </a:rPr>
              <a:t>. Ambiguous invocation is a compile error.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4">
            <a:extLst>
              <a:ext uri="{FF2B5EF4-FFF2-40B4-BE49-F238E27FC236}">
                <a16:creationId xmlns:a16="http://schemas.microsoft.com/office/drawing/2014/main" id="{85E177C2-0F34-762F-B028-AD7EF76943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727524-9EAC-134D-B648-D8D92C44981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A483DE05-A9DE-03E1-CFC3-F8D940C5D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en-US" altLang="en-US"/>
              <a:t>Ambiguous Invocation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5E351A21-81E9-4727-8E58-CC34A93A8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924800" cy="5791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public class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AmbiguousOverloading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void main(String[]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args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System.out.println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(max(1, 2));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 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num1, double num2) {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public static double max(double num1, </a:t>
            </a:r>
            <a:r>
              <a:rPr lang="en-US" sz="1800" b="1" dirty="0" err="1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num2) {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if (num1 &gt; num2)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num1;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else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    return num2;    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chemeClr val="accent4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>
            <a:extLst>
              <a:ext uri="{FF2B5EF4-FFF2-40B4-BE49-F238E27FC236}">
                <a16:creationId xmlns:a16="http://schemas.microsoft.com/office/drawing/2014/main" id="{B7CE0EF4-F654-09DF-81F5-BE914C1C2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3A3CE1-A1AC-5947-9192-5D78074239E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5E49C67A-A815-C960-D185-4CF56D5A7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CA721C43-6CD1-04F4-D884-7E4FBC7FD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/>
              <a:t>A local variable: a variable defined inside a method.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/>
              <a:t>Scope: the part of the program where the variable can be referenced.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The scope of a local variable starts from its declaration and continues to the end of the block that contains the variable. A local variable must be declared before it can be used.</a:t>
            </a:r>
            <a:endParaRPr lang="en-US" altLang="en-US"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4">
            <a:extLst>
              <a:ext uri="{FF2B5EF4-FFF2-40B4-BE49-F238E27FC236}">
                <a16:creationId xmlns:a16="http://schemas.microsoft.com/office/drawing/2014/main" id="{FFC5FB61-35B7-53B4-C0F3-58AA35C3D4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259A31-40D3-5442-BBE1-28827EFA89E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A2EBDD81-BB39-5FC3-EBD1-3229873B9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DA57223F-5772-5E12-0A7E-203EF68BC0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029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3600">
                <a:cs typeface="Times New Roman" panose="02020603050405020304" pitchFamily="18" charset="0"/>
              </a:rPr>
              <a:t>You can declare a local variable with the same name multiple times in different non-nesting blocks in a method, but you cannot declare a local variable twice in nested blocks.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4">
            <a:extLst>
              <a:ext uri="{FF2B5EF4-FFF2-40B4-BE49-F238E27FC236}">
                <a16:creationId xmlns:a16="http://schemas.microsoft.com/office/drawing/2014/main" id="{B50CA134-3A20-426E-6917-DAE1E3F016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153BD0-30CF-F142-A9FB-B0469A319BE8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017B7D4F-2905-FE6A-6114-65FD81AFCC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altLang="en-US"/>
              <a:t>Scope of Local Variables, cont.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DCF79FE2-05BF-656B-DC26-9CCD7D4EE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232251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A variable declared in the initial action part of a </a:t>
            </a:r>
            <a:r>
              <a:rPr lang="en-US" altLang="en-US" sz="2800" u="sng">
                <a:cs typeface="Times New Roman" panose="02020603050405020304" pitchFamily="18" charset="0"/>
              </a:rPr>
              <a:t>for</a:t>
            </a:r>
            <a:r>
              <a:rPr lang="en-US" altLang="en-US" sz="2800">
                <a:cs typeface="Times New Roman" panose="02020603050405020304" pitchFamily="18" charset="0"/>
              </a:rPr>
              <a:t> loop header has its scope in the entire loop. But a variable declared inside a </a:t>
            </a:r>
            <a:r>
              <a:rPr lang="en-US" altLang="en-US" sz="2800" u="sng">
                <a:cs typeface="Times New Roman" panose="02020603050405020304" pitchFamily="18" charset="0"/>
              </a:rPr>
              <a:t>for</a:t>
            </a:r>
            <a:r>
              <a:rPr lang="en-US" altLang="en-US" sz="2800">
                <a:cs typeface="Times New Roman" panose="02020603050405020304" pitchFamily="18" charset="0"/>
              </a:rPr>
              <a:t> loop body has its scope limited in the loop body from its declaration and to the end of the block that contains the variable.</a:t>
            </a:r>
          </a:p>
        </p:txBody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DEC709E3-0FD8-A623-FEF9-1703C99CA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2571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103430" name="Object 4">
            <a:extLst>
              <a:ext uri="{FF2B5EF4-FFF2-40B4-BE49-F238E27FC236}">
                <a16:creationId xmlns:a16="http://schemas.microsoft.com/office/drawing/2014/main" id="{F123E272-BC01-EFFD-7608-FBEF090A17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938" y="2776538"/>
          <a:ext cx="7239000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1259800" imgH="10287000" progId="Word.Picture.8">
                  <p:embed/>
                </p:oleObj>
              </mc:Choice>
              <mc:Fallback>
                <p:oleObj r:id="rId3" imgW="21259800" imgH="10287000" progId="Word.Picture.8">
                  <p:embed/>
                  <p:pic>
                    <p:nvPicPr>
                      <p:cNvPr id="103430" name="Object 4">
                        <a:extLst>
                          <a:ext uri="{FF2B5EF4-FFF2-40B4-BE49-F238E27FC236}">
                            <a16:creationId xmlns:a16="http://schemas.microsoft.com/office/drawing/2014/main" id="{F123E272-BC01-EFFD-7608-FBEF090A1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776538"/>
                        <a:ext cx="7239000" cy="350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International">
  <a:themeElements>
    <a:clrScheme name="International 3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DDDDDD"/>
      </a:hlink>
      <a:folHlink>
        <a:srgbClr val="EAEAEA"/>
      </a:folHlink>
    </a:clrScheme>
    <a:fontScheme name="Internat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Designs\International.pot</Template>
  <TotalTime>15158</TotalTime>
  <Words>805</Words>
  <Application>Microsoft Office PowerPoint</Application>
  <PresentationFormat>On-screen Show (4:3)</PresentationFormat>
  <Paragraphs>121</Paragraphs>
  <Slides>14</Slides>
  <Notes>12</Notes>
  <HiddenSlides>0</HiddenSlides>
  <MMClips>0</MMClips>
  <ScaleCrop>false</ScaleCrop>
  <HeadingPairs>
    <vt:vector size="10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  <vt:variant>
        <vt:lpstr>Custom Shows</vt:lpstr>
      </vt:variant>
      <vt:variant>
        <vt:i4>1</vt:i4>
      </vt:variant>
    </vt:vector>
  </HeadingPairs>
  <TitlesOfParts>
    <vt:vector size="23" baseType="lpstr">
      <vt:lpstr>Arial</vt:lpstr>
      <vt:lpstr>Book Antiqua</vt:lpstr>
      <vt:lpstr>Courier New</vt:lpstr>
      <vt:lpstr>Monotype Sorts</vt:lpstr>
      <vt:lpstr>Times New Roman</vt:lpstr>
      <vt:lpstr>International</vt:lpstr>
      <vt:lpstr>Microsoft Word Picture</vt:lpstr>
      <vt:lpstr>Picture</vt:lpstr>
      <vt:lpstr>Chapter 6 Methods</vt:lpstr>
      <vt:lpstr>Overloading Methods</vt:lpstr>
      <vt:lpstr>PowerPoint Presentation</vt:lpstr>
      <vt:lpstr>PowerPoint Presentation</vt:lpstr>
      <vt:lpstr>Ambiguous Invocation</vt:lpstr>
      <vt:lpstr>Ambiguous Invocation</vt:lpstr>
      <vt:lpstr>Scope of Local Variables</vt:lpstr>
      <vt:lpstr>Scope of Local Variables, cont.</vt:lpstr>
      <vt:lpstr>Scope of Local Variables, cont.</vt:lpstr>
      <vt:lpstr>Scope of Local Variables, cont.</vt:lpstr>
      <vt:lpstr>Scope of Local Variables, cont.</vt:lpstr>
      <vt:lpstr>Scope of Local Variables, cont.</vt:lpstr>
      <vt:lpstr>Method Abstraction</vt:lpstr>
      <vt:lpstr>Benefits of Methods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Methods</dc:title>
  <dc:creator>Y. Daniel Liang</dc:creator>
  <cp:lastModifiedBy>Hafez A Barghouthi</cp:lastModifiedBy>
  <cp:revision>217</cp:revision>
  <dcterms:created xsi:type="dcterms:W3CDTF">1995-06-10T17:31:50Z</dcterms:created>
  <dcterms:modified xsi:type="dcterms:W3CDTF">2025-03-14T20:47:53Z</dcterms:modified>
</cp:coreProperties>
</file>