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sldIdLst>
    <p:sldId id="314" r:id="rId2"/>
    <p:sldId id="320" r:id="rId3"/>
    <p:sldId id="361" r:id="rId4"/>
    <p:sldId id="362" r:id="rId5"/>
    <p:sldId id="334" r:id="rId6"/>
    <p:sldId id="347" r:id="rId7"/>
    <p:sldId id="342" r:id="rId8"/>
    <p:sldId id="350" r:id="rId9"/>
    <p:sldId id="360" r:id="rId10"/>
    <p:sldId id="353" r:id="rId11"/>
    <p:sldId id="351" r:id="rId12"/>
    <p:sldId id="352" r:id="rId13"/>
    <p:sldId id="322" r:id="rId14"/>
    <p:sldId id="346" r:id="rId15"/>
  </p:sldIdLst>
  <p:sldSz cx="9144000" cy="6858000" type="screen4x3"/>
  <p:notesSz cx="6858000" cy="9144000"/>
  <p:custShowLst>
    <p:custShow name="Custom Show 1" id="0">
      <p:sldLst/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64">
          <p15:clr>
            <a:srgbClr val="A4A3A4"/>
          </p15:clr>
        </p15:guide>
        <p15:guide id="2" pos="5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E6F7BC-3832-4F46-80D0-2D62F42D0A17}" v="2" dt="2022-11-20T16:28:38.6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8" autoAdjust="0"/>
    <p:restoredTop sz="94694" autoAdjust="0"/>
  </p:normalViewPr>
  <p:slideViewPr>
    <p:cSldViewPr>
      <p:cViewPr varScale="1">
        <p:scale>
          <a:sx n="78" d="100"/>
          <a:sy n="78" d="100"/>
        </p:scale>
        <p:origin x="1685" y="62"/>
      </p:cViewPr>
      <p:guideLst>
        <p:guide orient="horz" pos="864"/>
        <p:guide pos="576"/>
      </p:guideLst>
    </p:cSldViewPr>
  </p:slideViewPr>
  <p:outlineViewPr>
    <p:cViewPr>
      <p:scale>
        <a:sx n="100" d="100"/>
        <a:sy n="10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5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698637C-780E-3076-A60C-0BCCF49856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BB4EA73-7A3F-52A5-4A26-47AABC3ABE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E7EA4019-0FE7-BCE9-4277-6590BD6B90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EEF91DA8-09B8-2A9E-5B30-05F183E326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DE5578E4-C166-D62C-2E64-64E3B5511C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B93E82D4-B97A-0363-166C-FEB7D942A4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4BCE23D0-D7C7-D0A8-B910-DC5EC8B9BB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E1ECD5F6-F625-85ED-3DB6-C1B1F6D74D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2E845E7E-52AD-8B7A-FE64-361742F53F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4D0D331E-172E-EA58-AC9D-D04A203766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17639A57-DBF5-7CC5-561B-BDD40A3C0B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5F195A72-2B1A-70B2-F6C3-4BA161B8CA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45DD1610-871A-CC53-9474-C3B0A7F950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5A40A078-C7A0-77CA-71D1-C0EE2F4D00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715442CB-C89E-F406-D669-1ED9593ED2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E13F3EBA-1A0D-E7B3-5033-576A46346A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2EDEB62B-83FD-497E-8D6C-6C1F9879AC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D57E486A-9151-B19C-24C7-EFDE5D3133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C57A1D79-A1E3-4155-5681-3313CFCA4B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63E2BAEF-7714-90B0-948D-8619771EAF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3312B0BF-344D-0B30-65E4-56840CDBF4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F98BEC97-AA79-B180-56C2-648712A158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F7C305C2-B652-6781-C692-ABA7914EDB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376E4DF0-D10D-A1A8-D565-A9A3F085D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>
            <a:extLst>
              <a:ext uri="{FF2B5EF4-FFF2-40B4-BE49-F238E27FC236}">
                <a16:creationId xmlns:a16="http://schemas.microsoft.com/office/drawing/2014/main" id="{5A0424F0-1B7B-C94A-40E4-439983389863}"/>
              </a:ext>
            </a:extLst>
          </p:cNvPr>
          <p:cNvGrpSpPr>
            <a:grpSpLocks/>
          </p:cNvGrpSpPr>
          <p:nvPr/>
        </p:nvGrpSpPr>
        <p:grpSpPr bwMode="auto">
          <a:xfrm>
            <a:off x="0" y="114300"/>
            <a:ext cx="9142413" cy="6742113"/>
            <a:chOff x="0" y="72"/>
            <a:chExt cx="5759" cy="424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CB23FC7-717A-6577-AFDF-0AE16242D83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2112"/>
              <a:ext cx="5759" cy="22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  <p:grpSp>
          <p:nvGrpSpPr>
            <p:cNvPr id="4" name="Group 30">
              <a:extLst>
                <a:ext uri="{FF2B5EF4-FFF2-40B4-BE49-F238E27FC236}">
                  <a16:creationId xmlns:a16="http://schemas.microsoft.com/office/drawing/2014/main" id="{DB4C22F2-45CC-6D2C-4367-98AA64F211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72"/>
              <a:ext cx="5759" cy="2040"/>
              <a:chOff x="0" y="72"/>
              <a:chExt cx="5759" cy="2040"/>
            </a:xfrm>
          </p:grpSpPr>
          <p:sp>
            <p:nvSpPr>
              <p:cNvPr id="5" name="Rectangle 3">
                <a:extLst>
                  <a:ext uri="{FF2B5EF4-FFF2-40B4-BE49-F238E27FC236}">
                    <a16:creationId xmlns:a16="http://schemas.microsoft.com/office/drawing/2014/main" id="{F77FA75C-204C-56F9-5902-64B30F1DFBA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0" y="1872"/>
                <a:ext cx="5759" cy="240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grpSp>
            <p:nvGrpSpPr>
              <p:cNvPr id="6" name="Group 9">
                <a:extLst>
                  <a:ext uri="{FF2B5EF4-FFF2-40B4-BE49-F238E27FC236}">
                    <a16:creationId xmlns:a16="http://schemas.microsoft.com/office/drawing/2014/main" id="{55C845CE-36A9-13C8-C23A-8E580F4A3A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89" y="72"/>
                <a:ext cx="1440" cy="1984"/>
                <a:chOff x="2289" y="72"/>
                <a:chExt cx="1440" cy="1984"/>
              </a:xfrm>
            </p:grpSpPr>
            <p:sp>
              <p:nvSpPr>
                <p:cNvPr id="27" name="Freeform 4">
                  <a:extLst>
                    <a:ext uri="{FF2B5EF4-FFF2-40B4-BE49-F238E27FC236}">
                      <a16:creationId xmlns:a16="http://schemas.microsoft.com/office/drawing/2014/main" id="{6A09B236-5A35-551F-C943-1B0632D11B7D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2289" y="127"/>
                  <a:ext cx="1440" cy="1770"/>
                </a:xfrm>
                <a:custGeom>
                  <a:avLst/>
                  <a:gdLst>
                    <a:gd name="T0" fmla="*/ 901 w 1440"/>
                    <a:gd name="T1" fmla="*/ 33 h 1770"/>
                    <a:gd name="T2" fmla="*/ 1066 w 1440"/>
                    <a:gd name="T3" fmla="*/ 129 h 1770"/>
                    <a:gd name="T4" fmla="*/ 1207 w 1440"/>
                    <a:gd name="T5" fmla="*/ 256 h 1770"/>
                    <a:gd name="T6" fmla="*/ 1316 w 1440"/>
                    <a:gd name="T7" fmla="*/ 410 h 1770"/>
                    <a:gd name="T8" fmla="*/ 1394 w 1440"/>
                    <a:gd name="T9" fmla="*/ 581 h 1770"/>
                    <a:gd name="T10" fmla="*/ 1435 w 1440"/>
                    <a:gd name="T11" fmla="*/ 766 h 1770"/>
                    <a:gd name="T12" fmla="*/ 1435 w 1440"/>
                    <a:gd name="T13" fmla="*/ 958 h 1770"/>
                    <a:gd name="T14" fmla="*/ 1394 w 1440"/>
                    <a:gd name="T15" fmla="*/ 1143 h 1770"/>
                    <a:gd name="T16" fmla="*/ 1316 w 1440"/>
                    <a:gd name="T17" fmla="*/ 1314 h 1770"/>
                    <a:gd name="T18" fmla="*/ 1207 w 1440"/>
                    <a:gd name="T19" fmla="*/ 1468 h 1770"/>
                    <a:gd name="T20" fmla="*/ 1066 w 1440"/>
                    <a:gd name="T21" fmla="*/ 1597 h 1770"/>
                    <a:gd name="T22" fmla="*/ 901 w 1440"/>
                    <a:gd name="T23" fmla="*/ 1691 h 1770"/>
                    <a:gd name="T24" fmla="*/ 721 w 1440"/>
                    <a:gd name="T25" fmla="*/ 1749 h 1770"/>
                    <a:gd name="T26" fmla="*/ 533 w 1440"/>
                    <a:gd name="T27" fmla="*/ 1769 h 1770"/>
                    <a:gd name="T28" fmla="*/ 344 w 1440"/>
                    <a:gd name="T29" fmla="*/ 1749 h 1770"/>
                    <a:gd name="T30" fmla="*/ 165 w 1440"/>
                    <a:gd name="T31" fmla="*/ 1691 h 1770"/>
                    <a:gd name="T32" fmla="*/ 0 w 1440"/>
                    <a:gd name="T33" fmla="*/ 1597 h 1770"/>
                    <a:gd name="T34" fmla="*/ 125 w 1440"/>
                    <a:gd name="T35" fmla="*/ 1571 h 1770"/>
                    <a:gd name="T36" fmla="*/ 281 w 1440"/>
                    <a:gd name="T37" fmla="*/ 1640 h 1770"/>
                    <a:gd name="T38" fmla="*/ 446 w 1440"/>
                    <a:gd name="T39" fmla="*/ 1675 h 1770"/>
                    <a:gd name="T40" fmla="*/ 618 w 1440"/>
                    <a:gd name="T41" fmla="*/ 1675 h 1770"/>
                    <a:gd name="T42" fmla="*/ 785 w 1440"/>
                    <a:gd name="T43" fmla="*/ 1640 h 1770"/>
                    <a:gd name="T44" fmla="*/ 941 w 1440"/>
                    <a:gd name="T45" fmla="*/ 1571 h 1770"/>
                    <a:gd name="T46" fmla="*/ 1080 w 1440"/>
                    <a:gd name="T47" fmla="*/ 1470 h 1770"/>
                    <a:gd name="T48" fmla="*/ 1194 w 1440"/>
                    <a:gd name="T49" fmla="*/ 1343 h 1770"/>
                    <a:gd name="T50" fmla="*/ 1281 w 1440"/>
                    <a:gd name="T51" fmla="*/ 1194 h 1770"/>
                    <a:gd name="T52" fmla="*/ 1332 w 1440"/>
                    <a:gd name="T53" fmla="*/ 1032 h 1770"/>
                    <a:gd name="T54" fmla="*/ 1350 w 1440"/>
                    <a:gd name="T55" fmla="*/ 862 h 1770"/>
                    <a:gd name="T56" fmla="*/ 1332 w 1440"/>
                    <a:gd name="T57" fmla="*/ 691 h 1770"/>
                    <a:gd name="T58" fmla="*/ 1281 w 1440"/>
                    <a:gd name="T59" fmla="*/ 530 h 1770"/>
                    <a:gd name="T60" fmla="*/ 1194 w 1440"/>
                    <a:gd name="T61" fmla="*/ 381 h 1770"/>
                    <a:gd name="T62" fmla="*/ 1080 w 1440"/>
                    <a:gd name="T63" fmla="*/ 254 h 1770"/>
                    <a:gd name="T64" fmla="*/ 941 w 1440"/>
                    <a:gd name="T65" fmla="*/ 154 h 1770"/>
                    <a:gd name="T66" fmla="*/ 785 w 1440"/>
                    <a:gd name="T67" fmla="*/ 85 h 1770"/>
                    <a:gd name="T68" fmla="*/ 812 w 1440"/>
                    <a:gd name="T69" fmla="*/ 0 h 1770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1440" h="1770">
                      <a:moveTo>
                        <a:pt x="812" y="0"/>
                      </a:moveTo>
                      <a:lnTo>
                        <a:pt x="901" y="33"/>
                      </a:lnTo>
                      <a:lnTo>
                        <a:pt x="986" y="78"/>
                      </a:lnTo>
                      <a:lnTo>
                        <a:pt x="1066" y="129"/>
                      </a:lnTo>
                      <a:lnTo>
                        <a:pt x="1140" y="187"/>
                      </a:lnTo>
                      <a:lnTo>
                        <a:pt x="1207" y="256"/>
                      </a:lnTo>
                      <a:lnTo>
                        <a:pt x="1265" y="330"/>
                      </a:lnTo>
                      <a:lnTo>
                        <a:pt x="1316" y="410"/>
                      </a:lnTo>
                      <a:lnTo>
                        <a:pt x="1361" y="492"/>
                      </a:lnTo>
                      <a:lnTo>
                        <a:pt x="1394" y="581"/>
                      </a:lnTo>
                      <a:lnTo>
                        <a:pt x="1419" y="673"/>
                      </a:lnTo>
                      <a:lnTo>
                        <a:pt x="1435" y="766"/>
                      </a:lnTo>
                      <a:lnTo>
                        <a:pt x="1439" y="862"/>
                      </a:lnTo>
                      <a:lnTo>
                        <a:pt x="1435" y="958"/>
                      </a:lnTo>
                      <a:lnTo>
                        <a:pt x="1419" y="1052"/>
                      </a:lnTo>
                      <a:lnTo>
                        <a:pt x="1394" y="1143"/>
                      </a:lnTo>
                      <a:lnTo>
                        <a:pt x="1361" y="1230"/>
                      </a:lnTo>
                      <a:lnTo>
                        <a:pt x="1316" y="1314"/>
                      </a:lnTo>
                      <a:lnTo>
                        <a:pt x="1265" y="1395"/>
                      </a:lnTo>
                      <a:lnTo>
                        <a:pt x="1207" y="1468"/>
                      </a:lnTo>
                      <a:lnTo>
                        <a:pt x="1140" y="1537"/>
                      </a:lnTo>
                      <a:lnTo>
                        <a:pt x="1066" y="1597"/>
                      </a:lnTo>
                      <a:lnTo>
                        <a:pt x="986" y="1646"/>
                      </a:lnTo>
                      <a:lnTo>
                        <a:pt x="901" y="1691"/>
                      </a:lnTo>
                      <a:lnTo>
                        <a:pt x="812" y="1724"/>
                      </a:lnTo>
                      <a:lnTo>
                        <a:pt x="721" y="1749"/>
                      </a:lnTo>
                      <a:lnTo>
                        <a:pt x="627" y="1765"/>
                      </a:lnTo>
                      <a:lnTo>
                        <a:pt x="533" y="1769"/>
                      </a:lnTo>
                      <a:lnTo>
                        <a:pt x="437" y="1765"/>
                      </a:lnTo>
                      <a:lnTo>
                        <a:pt x="344" y="1749"/>
                      </a:lnTo>
                      <a:lnTo>
                        <a:pt x="252" y="1724"/>
                      </a:lnTo>
                      <a:lnTo>
                        <a:pt x="165" y="1691"/>
                      </a:lnTo>
                      <a:lnTo>
                        <a:pt x="80" y="1646"/>
                      </a:lnTo>
                      <a:lnTo>
                        <a:pt x="0" y="1597"/>
                      </a:lnTo>
                      <a:lnTo>
                        <a:pt x="51" y="1524"/>
                      </a:lnTo>
                      <a:lnTo>
                        <a:pt x="125" y="1571"/>
                      </a:lnTo>
                      <a:lnTo>
                        <a:pt x="201" y="1609"/>
                      </a:lnTo>
                      <a:lnTo>
                        <a:pt x="281" y="1640"/>
                      </a:lnTo>
                      <a:lnTo>
                        <a:pt x="364" y="1662"/>
                      </a:lnTo>
                      <a:lnTo>
                        <a:pt x="446" y="1675"/>
                      </a:lnTo>
                      <a:lnTo>
                        <a:pt x="533" y="1680"/>
                      </a:lnTo>
                      <a:lnTo>
                        <a:pt x="618" y="1675"/>
                      </a:lnTo>
                      <a:lnTo>
                        <a:pt x="703" y="1662"/>
                      </a:lnTo>
                      <a:lnTo>
                        <a:pt x="785" y="1640"/>
                      </a:lnTo>
                      <a:lnTo>
                        <a:pt x="866" y="1609"/>
                      </a:lnTo>
                      <a:lnTo>
                        <a:pt x="941" y="1571"/>
                      </a:lnTo>
                      <a:lnTo>
                        <a:pt x="1013" y="1524"/>
                      </a:lnTo>
                      <a:lnTo>
                        <a:pt x="1080" y="1470"/>
                      </a:lnTo>
                      <a:lnTo>
                        <a:pt x="1140" y="1410"/>
                      </a:lnTo>
                      <a:lnTo>
                        <a:pt x="1194" y="1343"/>
                      </a:lnTo>
                      <a:lnTo>
                        <a:pt x="1240" y="1270"/>
                      </a:lnTo>
                      <a:lnTo>
                        <a:pt x="1281" y="1194"/>
                      </a:lnTo>
                      <a:lnTo>
                        <a:pt x="1312" y="1116"/>
                      </a:lnTo>
                      <a:lnTo>
                        <a:pt x="1332" y="1032"/>
                      </a:lnTo>
                      <a:lnTo>
                        <a:pt x="1345" y="947"/>
                      </a:lnTo>
                      <a:lnTo>
                        <a:pt x="1350" y="862"/>
                      </a:lnTo>
                      <a:lnTo>
                        <a:pt x="1345" y="775"/>
                      </a:lnTo>
                      <a:lnTo>
                        <a:pt x="1332" y="691"/>
                      </a:lnTo>
                      <a:lnTo>
                        <a:pt x="1312" y="608"/>
                      </a:lnTo>
                      <a:lnTo>
                        <a:pt x="1281" y="530"/>
                      </a:lnTo>
                      <a:lnTo>
                        <a:pt x="1240" y="452"/>
                      </a:lnTo>
                      <a:lnTo>
                        <a:pt x="1194" y="381"/>
                      </a:lnTo>
                      <a:lnTo>
                        <a:pt x="1140" y="314"/>
                      </a:lnTo>
                      <a:lnTo>
                        <a:pt x="1080" y="254"/>
                      </a:lnTo>
                      <a:lnTo>
                        <a:pt x="1013" y="201"/>
                      </a:lnTo>
                      <a:lnTo>
                        <a:pt x="941" y="154"/>
                      </a:lnTo>
                      <a:lnTo>
                        <a:pt x="866" y="114"/>
                      </a:lnTo>
                      <a:lnTo>
                        <a:pt x="785" y="85"/>
                      </a:lnTo>
                      <a:lnTo>
                        <a:pt x="788" y="78"/>
                      </a:lnTo>
                      <a:lnTo>
                        <a:pt x="812" y="0"/>
                      </a:lnTo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8" name="Line 5">
                  <a:extLst>
                    <a:ext uri="{FF2B5EF4-FFF2-40B4-BE49-F238E27FC236}">
                      <a16:creationId xmlns:a16="http://schemas.microsoft.com/office/drawing/2014/main" id="{15117EA8-242D-D741-1A01-D6CD6CBCCA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ltGray">
                <a:xfrm flipV="1">
                  <a:off x="2324" y="1620"/>
                  <a:ext cx="143" cy="258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PS"/>
                </a:p>
              </p:txBody>
            </p:sp>
            <p:sp>
              <p:nvSpPr>
                <p:cNvPr id="29" name="Line 6">
                  <a:extLst>
                    <a:ext uri="{FF2B5EF4-FFF2-40B4-BE49-F238E27FC236}">
                      <a16:creationId xmlns:a16="http://schemas.microsoft.com/office/drawing/2014/main" id="{86D19DD8-88A9-9357-5E04-E7BF8E653C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ltGray">
                <a:xfrm flipV="1">
                  <a:off x="3119" y="243"/>
                  <a:ext cx="50" cy="99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PS"/>
                </a:p>
              </p:txBody>
            </p:sp>
            <p:sp>
              <p:nvSpPr>
                <p:cNvPr id="30" name="Line 7">
                  <a:extLst>
                    <a:ext uri="{FF2B5EF4-FFF2-40B4-BE49-F238E27FC236}">
                      <a16:creationId xmlns:a16="http://schemas.microsoft.com/office/drawing/2014/main" id="{2B52B3BC-6423-F70B-50C1-E894B4DFC4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ltGray">
                <a:xfrm flipV="1">
                  <a:off x="3203" y="72"/>
                  <a:ext cx="50" cy="99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PS"/>
                </a:p>
              </p:txBody>
            </p:sp>
            <p:sp>
              <p:nvSpPr>
                <p:cNvPr id="31" name="Freeform 8">
                  <a:extLst>
                    <a:ext uri="{FF2B5EF4-FFF2-40B4-BE49-F238E27FC236}">
                      <a16:creationId xmlns:a16="http://schemas.microsoft.com/office/drawing/2014/main" id="{D5027B51-75C5-A568-D5C4-83A24EC24667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2483" y="1903"/>
                  <a:ext cx="841" cy="153"/>
                </a:xfrm>
                <a:custGeom>
                  <a:avLst/>
                  <a:gdLst>
                    <a:gd name="T0" fmla="*/ 3 w 841"/>
                    <a:gd name="T1" fmla="*/ 98 h 153"/>
                    <a:gd name="T2" fmla="*/ 20 w 841"/>
                    <a:gd name="T3" fmla="*/ 80 h 153"/>
                    <a:gd name="T4" fmla="*/ 44 w 841"/>
                    <a:gd name="T5" fmla="*/ 65 h 153"/>
                    <a:gd name="T6" fmla="*/ 89 w 841"/>
                    <a:gd name="T7" fmla="*/ 43 h 153"/>
                    <a:gd name="T8" fmla="*/ 140 w 841"/>
                    <a:gd name="T9" fmla="*/ 30 h 153"/>
                    <a:gd name="T10" fmla="*/ 188 w 841"/>
                    <a:gd name="T11" fmla="*/ 19 h 153"/>
                    <a:gd name="T12" fmla="*/ 253 w 841"/>
                    <a:gd name="T13" fmla="*/ 9 h 153"/>
                    <a:gd name="T14" fmla="*/ 314 w 841"/>
                    <a:gd name="T15" fmla="*/ 3 h 153"/>
                    <a:gd name="T16" fmla="*/ 386 w 841"/>
                    <a:gd name="T17" fmla="*/ 0 h 153"/>
                    <a:gd name="T18" fmla="*/ 475 w 841"/>
                    <a:gd name="T19" fmla="*/ 1 h 153"/>
                    <a:gd name="T20" fmla="*/ 567 w 841"/>
                    <a:gd name="T21" fmla="*/ 6 h 153"/>
                    <a:gd name="T22" fmla="*/ 632 w 841"/>
                    <a:gd name="T23" fmla="*/ 14 h 153"/>
                    <a:gd name="T24" fmla="*/ 700 w 841"/>
                    <a:gd name="T25" fmla="*/ 27 h 153"/>
                    <a:gd name="T26" fmla="*/ 765 w 841"/>
                    <a:gd name="T27" fmla="*/ 47 h 153"/>
                    <a:gd name="T28" fmla="*/ 799 w 841"/>
                    <a:gd name="T29" fmla="*/ 66 h 153"/>
                    <a:gd name="T30" fmla="*/ 820 w 841"/>
                    <a:gd name="T31" fmla="*/ 82 h 153"/>
                    <a:gd name="T32" fmla="*/ 840 w 841"/>
                    <a:gd name="T33" fmla="*/ 108 h 153"/>
                    <a:gd name="T34" fmla="*/ 806 w 841"/>
                    <a:gd name="T35" fmla="*/ 122 h 153"/>
                    <a:gd name="T36" fmla="*/ 748 w 841"/>
                    <a:gd name="T37" fmla="*/ 133 h 153"/>
                    <a:gd name="T38" fmla="*/ 676 w 841"/>
                    <a:gd name="T39" fmla="*/ 141 h 153"/>
                    <a:gd name="T40" fmla="*/ 608 w 841"/>
                    <a:gd name="T41" fmla="*/ 148 h 153"/>
                    <a:gd name="T42" fmla="*/ 526 w 841"/>
                    <a:gd name="T43" fmla="*/ 151 h 153"/>
                    <a:gd name="T44" fmla="*/ 437 w 841"/>
                    <a:gd name="T45" fmla="*/ 152 h 153"/>
                    <a:gd name="T46" fmla="*/ 352 w 841"/>
                    <a:gd name="T47" fmla="*/ 152 h 153"/>
                    <a:gd name="T48" fmla="*/ 263 w 841"/>
                    <a:gd name="T49" fmla="*/ 151 h 153"/>
                    <a:gd name="T50" fmla="*/ 164 w 841"/>
                    <a:gd name="T51" fmla="*/ 143 h 153"/>
                    <a:gd name="T52" fmla="*/ 85 w 841"/>
                    <a:gd name="T53" fmla="*/ 135 h 153"/>
                    <a:gd name="T54" fmla="*/ 20 w 841"/>
                    <a:gd name="T55" fmla="*/ 120 h 153"/>
                    <a:gd name="T56" fmla="*/ 0 w 841"/>
                    <a:gd name="T57" fmla="*/ 109 h 153"/>
                    <a:gd name="T58" fmla="*/ 3 w 841"/>
                    <a:gd name="T59" fmla="*/ 98 h 153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841" h="153">
                      <a:moveTo>
                        <a:pt x="3" y="98"/>
                      </a:moveTo>
                      <a:lnTo>
                        <a:pt x="20" y="80"/>
                      </a:lnTo>
                      <a:lnTo>
                        <a:pt x="44" y="65"/>
                      </a:lnTo>
                      <a:lnTo>
                        <a:pt x="89" y="43"/>
                      </a:lnTo>
                      <a:lnTo>
                        <a:pt x="140" y="30"/>
                      </a:lnTo>
                      <a:lnTo>
                        <a:pt x="188" y="19"/>
                      </a:lnTo>
                      <a:lnTo>
                        <a:pt x="253" y="9"/>
                      </a:lnTo>
                      <a:lnTo>
                        <a:pt x="314" y="3"/>
                      </a:lnTo>
                      <a:lnTo>
                        <a:pt x="386" y="0"/>
                      </a:lnTo>
                      <a:lnTo>
                        <a:pt x="475" y="1"/>
                      </a:lnTo>
                      <a:lnTo>
                        <a:pt x="567" y="6"/>
                      </a:lnTo>
                      <a:lnTo>
                        <a:pt x="632" y="14"/>
                      </a:lnTo>
                      <a:lnTo>
                        <a:pt x="700" y="27"/>
                      </a:lnTo>
                      <a:lnTo>
                        <a:pt x="765" y="47"/>
                      </a:lnTo>
                      <a:lnTo>
                        <a:pt x="799" y="66"/>
                      </a:lnTo>
                      <a:lnTo>
                        <a:pt x="820" y="82"/>
                      </a:lnTo>
                      <a:lnTo>
                        <a:pt x="840" y="108"/>
                      </a:lnTo>
                      <a:lnTo>
                        <a:pt x="806" y="122"/>
                      </a:lnTo>
                      <a:lnTo>
                        <a:pt x="748" y="133"/>
                      </a:lnTo>
                      <a:lnTo>
                        <a:pt x="676" y="141"/>
                      </a:lnTo>
                      <a:lnTo>
                        <a:pt x="608" y="148"/>
                      </a:lnTo>
                      <a:lnTo>
                        <a:pt x="526" y="151"/>
                      </a:lnTo>
                      <a:lnTo>
                        <a:pt x="437" y="152"/>
                      </a:lnTo>
                      <a:lnTo>
                        <a:pt x="352" y="152"/>
                      </a:lnTo>
                      <a:lnTo>
                        <a:pt x="263" y="151"/>
                      </a:lnTo>
                      <a:lnTo>
                        <a:pt x="164" y="143"/>
                      </a:lnTo>
                      <a:lnTo>
                        <a:pt x="85" y="135"/>
                      </a:lnTo>
                      <a:lnTo>
                        <a:pt x="20" y="120"/>
                      </a:lnTo>
                      <a:lnTo>
                        <a:pt x="0" y="109"/>
                      </a:lnTo>
                      <a:lnTo>
                        <a:pt x="3" y="98"/>
                      </a:lnTo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bg2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</p:grpSp>
          <p:sp>
            <p:nvSpPr>
              <p:cNvPr id="7" name="Oval 10">
                <a:extLst>
                  <a:ext uri="{FF2B5EF4-FFF2-40B4-BE49-F238E27FC236}">
                    <a16:creationId xmlns:a16="http://schemas.microsoft.com/office/drawing/2014/main" id="{D00BAF9A-92B8-BACB-5C00-36A2A57EB8A9}"/>
                  </a:ext>
                </a:extLst>
              </p:cNvPr>
              <p:cNvSpPr>
                <a:spLocks noChangeArrowheads="1"/>
              </p:cNvSpPr>
              <p:nvPr/>
            </p:nvSpPr>
            <p:spPr bwMode="blackWhite">
              <a:xfrm>
                <a:off x="2071" y="250"/>
                <a:ext cx="1497" cy="1494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grpSp>
            <p:nvGrpSpPr>
              <p:cNvPr id="8" name="Group 29">
                <a:extLst>
                  <a:ext uri="{FF2B5EF4-FFF2-40B4-BE49-F238E27FC236}">
                    <a16:creationId xmlns:a16="http://schemas.microsoft.com/office/drawing/2014/main" id="{0E635397-1DBD-8C1A-C745-46C56E3A3C3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71" y="406"/>
                <a:ext cx="1392" cy="1109"/>
                <a:chOff x="2071" y="406"/>
                <a:chExt cx="1392" cy="1109"/>
              </a:xfrm>
            </p:grpSpPr>
            <p:sp>
              <p:nvSpPr>
                <p:cNvPr id="9" name="Freeform 11">
                  <a:extLst>
                    <a:ext uri="{FF2B5EF4-FFF2-40B4-BE49-F238E27FC236}">
                      <a16:creationId xmlns:a16="http://schemas.microsoft.com/office/drawing/2014/main" id="{A3DDD721-76DA-1C43-F2E3-BF7267F3BC2A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268" y="812"/>
                  <a:ext cx="1" cy="17"/>
                </a:xfrm>
                <a:custGeom>
                  <a:avLst/>
                  <a:gdLst>
                    <a:gd name="T0" fmla="*/ 0 w 1"/>
                    <a:gd name="T1" fmla="*/ 0 h 17"/>
                    <a:gd name="T2" fmla="*/ 0 w 1"/>
                    <a:gd name="T3" fmla="*/ 16 h 17"/>
                    <a:gd name="T4" fmla="*/ 0 w 1"/>
                    <a:gd name="T5" fmla="*/ 16 h 17"/>
                    <a:gd name="T6" fmla="*/ 0 w 1"/>
                    <a:gd name="T7" fmla="*/ 6 h 17"/>
                    <a:gd name="T8" fmla="*/ 0 w 1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" name="Freeform 12">
                  <a:extLst>
                    <a:ext uri="{FF2B5EF4-FFF2-40B4-BE49-F238E27FC236}">
                      <a16:creationId xmlns:a16="http://schemas.microsoft.com/office/drawing/2014/main" id="{25355C64-2F10-FF13-E29F-56503F80748D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292" y="843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16 w 17"/>
                    <a:gd name="T3" fmla="*/ 0 h 17"/>
                    <a:gd name="T4" fmla="*/ 16 w 17"/>
                    <a:gd name="T5" fmla="*/ 16 h 17"/>
                    <a:gd name="T6" fmla="*/ 0 w 17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7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1" name="Freeform 13">
                  <a:extLst>
                    <a:ext uri="{FF2B5EF4-FFF2-40B4-BE49-F238E27FC236}">
                      <a16:creationId xmlns:a16="http://schemas.microsoft.com/office/drawing/2014/main" id="{26A8D349-9986-BEF5-D5DE-4ED6934F96A5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372" y="802"/>
                  <a:ext cx="51" cy="48"/>
                </a:xfrm>
                <a:custGeom>
                  <a:avLst/>
                  <a:gdLst>
                    <a:gd name="T0" fmla="*/ 50 w 51"/>
                    <a:gd name="T1" fmla="*/ 0 h 48"/>
                    <a:gd name="T2" fmla="*/ 31 w 51"/>
                    <a:gd name="T3" fmla="*/ 0 h 48"/>
                    <a:gd name="T4" fmla="*/ 20 w 51"/>
                    <a:gd name="T5" fmla="*/ 13 h 48"/>
                    <a:gd name="T6" fmla="*/ 13 w 51"/>
                    <a:gd name="T7" fmla="*/ 13 h 48"/>
                    <a:gd name="T8" fmla="*/ 7 w 51"/>
                    <a:gd name="T9" fmla="*/ 19 h 48"/>
                    <a:gd name="T10" fmla="*/ 0 w 51"/>
                    <a:gd name="T11" fmla="*/ 19 h 48"/>
                    <a:gd name="T12" fmla="*/ 0 w 51"/>
                    <a:gd name="T13" fmla="*/ 35 h 48"/>
                    <a:gd name="T14" fmla="*/ 12 w 51"/>
                    <a:gd name="T15" fmla="*/ 47 h 48"/>
                    <a:gd name="T16" fmla="*/ 41 w 51"/>
                    <a:gd name="T17" fmla="*/ 47 h 48"/>
                    <a:gd name="T18" fmla="*/ 50 w 51"/>
                    <a:gd name="T19" fmla="*/ 35 h 48"/>
                    <a:gd name="T20" fmla="*/ 50 w 51"/>
                    <a:gd name="T21" fmla="*/ 0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51" h="48">
                      <a:moveTo>
                        <a:pt x="50" y="0"/>
                      </a:moveTo>
                      <a:lnTo>
                        <a:pt x="31" y="0"/>
                      </a:lnTo>
                      <a:lnTo>
                        <a:pt x="20" y="13"/>
                      </a:lnTo>
                      <a:lnTo>
                        <a:pt x="13" y="13"/>
                      </a:lnTo>
                      <a:lnTo>
                        <a:pt x="7" y="19"/>
                      </a:lnTo>
                      <a:lnTo>
                        <a:pt x="0" y="19"/>
                      </a:lnTo>
                      <a:lnTo>
                        <a:pt x="0" y="35"/>
                      </a:lnTo>
                      <a:lnTo>
                        <a:pt x="12" y="47"/>
                      </a:lnTo>
                      <a:lnTo>
                        <a:pt x="41" y="47"/>
                      </a:lnTo>
                      <a:lnTo>
                        <a:pt x="50" y="35"/>
                      </a:lnTo>
                      <a:lnTo>
                        <a:pt x="5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2" name="Freeform 14">
                  <a:extLst>
                    <a:ext uri="{FF2B5EF4-FFF2-40B4-BE49-F238E27FC236}">
                      <a16:creationId xmlns:a16="http://schemas.microsoft.com/office/drawing/2014/main" id="{0ED691E7-244B-7D45-3799-6D6636862B6D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071" y="840"/>
                  <a:ext cx="451" cy="587"/>
                </a:xfrm>
                <a:custGeom>
                  <a:avLst/>
                  <a:gdLst>
                    <a:gd name="T0" fmla="*/ 107 w 451"/>
                    <a:gd name="T1" fmla="*/ 0 h 587"/>
                    <a:gd name="T2" fmla="*/ 99 w 451"/>
                    <a:gd name="T3" fmla="*/ 16 h 587"/>
                    <a:gd name="T4" fmla="*/ 64 w 451"/>
                    <a:gd name="T5" fmla="*/ 47 h 587"/>
                    <a:gd name="T6" fmla="*/ 56 w 451"/>
                    <a:gd name="T7" fmla="*/ 75 h 587"/>
                    <a:gd name="T8" fmla="*/ 30 w 451"/>
                    <a:gd name="T9" fmla="*/ 95 h 587"/>
                    <a:gd name="T10" fmla="*/ 12 w 451"/>
                    <a:gd name="T11" fmla="*/ 135 h 587"/>
                    <a:gd name="T12" fmla="*/ 12 w 451"/>
                    <a:gd name="T13" fmla="*/ 159 h 587"/>
                    <a:gd name="T14" fmla="*/ 0 w 451"/>
                    <a:gd name="T15" fmla="*/ 201 h 587"/>
                    <a:gd name="T16" fmla="*/ 16 w 451"/>
                    <a:gd name="T17" fmla="*/ 219 h 587"/>
                    <a:gd name="T18" fmla="*/ 56 w 451"/>
                    <a:gd name="T19" fmla="*/ 272 h 587"/>
                    <a:gd name="T20" fmla="*/ 68 w 451"/>
                    <a:gd name="T21" fmla="*/ 265 h 587"/>
                    <a:gd name="T22" fmla="*/ 139 w 451"/>
                    <a:gd name="T23" fmla="*/ 265 h 587"/>
                    <a:gd name="T24" fmla="*/ 172 w 451"/>
                    <a:gd name="T25" fmla="*/ 278 h 587"/>
                    <a:gd name="T26" fmla="*/ 169 w 451"/>
                    <a:gd name="T27" fmla="*/ 319 h 587"/>
                    <a:gd name="T28" fmla="*/ 193 w 451"/>
                    <a:gd name="T29" fmla="*/ 374 h 587"/>
                    <a:gd name="T30" fmla="*/ 191 w 451"/>
                    <a:gd name="T31" fmla="*/ 389 h 587"/>
                    <a:gd name="T32" fmla="*/ 201 w 451"/>
                    <a:gd name="T33" fmla="*/ 406 h 587"/>
                    <a:gd name="T34" fmla="*/ 186 w 451"/>
                    <a:gd name="T35" fmla="*/ 445 h 587"/>
                    <a:gd name="T36" fmla="*/ 204 w 451"/>
                    <a:gd name="T37" fmla="*/ 494 h 587"/>
                    <a:gd name="T38" fmla="*/ 214 w 451"/>
                    <a:gd name="T39" fmla="*/ 532 h 587"/>
                    <a:gd name="T40" fmla="*/ 226 w 451"/>
                    <a:gd name="T41" fmla="*/ 556 h 587"/>
                    <a:gd name="T42" fmla="*/ 239 w 451"/>
                    <a:gd name="T43" fmla="*/ 586 h 587"/>
                    <a:gd name="T44" fmla="*/ 263 w 451"/>
                    <a:gd name="T45" fmla="*/ 582 h 587"/>
                    <a:gd name="T46" fmla="*/ 302 w 451"/>
                    <a:gd name="T47" fmla="*/ 560 h 587"/>
                    <a:gd name="T48" fmla="*/ 320 w 451"/>
                    <a:gd name="T49" fmla="*/ 533 h 587"/>
                    <a:gd name="T50" fmla="*/ 319 w 451"/>
                    <a:gd name="T51" fmla="*/ 515 h 587"/>
                    <a:gd name="T52" fmla="*/ 342 w 451"/>
                    <a:gd name="T53" fmla="*/ 500 h 587"/>
                    <a:gd name="T54" fmla="*/ 338 w 451"/>
                    <a:gd name="T55" fmla="*/ 474 h 587"/>
                    <a:gd name="T56" fmla="*/ 373 w 451"/>
                    <a:gd name="T57" fmla="*/ 432 h 587"/>
                    <a:gd name="T58" fmla="*/ 378 w 451"/>
                    <a:gd name="T59" fmla="*/ 398 h 587"/>
                    <a:gd name="T60" fmla="*/ 369 w 451"/>
                    <a:gd name="T61" fmla="*/ 386 h 587"/>
                    <a:gd name="T62" fmla="*/ 373 w 451"/>
                    <a:gd name="T63" fmla="*/ 372 h 587"/>
                    <a:gd name="T64" fmla="*/ 365 w 451"/>
                    <a:gd name="T65" fmla="*/ 360 h 587"/>
                    <a:gd name="T66" fmla="*/ 391 w 451"/>
                    <a:gd name="T67" fmla="*/ 327 h 587"/>
                    <a:gd name="T68" fmla="*/ 391 w 451"/>
                    <a:gd name="T69" fmla="*/ 310 h 587"/>
                    <a:gd name="T70" fmla="*/ 427 w 451"/>
                    <a:gd name="T71" fmla="*/ 282 h 587"/>
                    <a:gd name="T72" fmla="*/ 450 w 451"/>
                    <a:gd name="T73" fmla="*/ 207 h 587"/>
                    <a:gd name="T74" fmla="*/ 417 w 451"/>
                    <a:gd name="T75" fmla="*/ 226 h 587"/>
                    <a:gd name="T76" fmla="*/ 388 w 451"/>
                    <a:gd name="T77" fmla="*/ 218 h 587"/>
                    <a:gd name="T78" fmla="*/ 392 w 451"/>
                    <a:gd name="T79" fmla="*/ 200 h 587"/>
                    <a:gd name="T80" fmla="*/ 363 w 451"/>
                    <a:gd name="T81" fmla="*/ 180 h 587"/>
                    <a:gd name="T82" fmla="*/ 349 w 451"/>
                    <a:gd name="T83" fmla="*/ 132 h 587"/>
                    <a:gd name="T84" fmla="*/ 321 w 451"/>
                    <a:gd name="T85" fmla="*/ 93 h 587"/>
                    <a:gd name="T86" fmla="*/ 321 w 451"/>
                    <a:gd name="T87" fmla="*/ 66 h 587"/>
                    <a:gd name="T88" fmla="*/ 306 w 451"/>
                    <a:gd name="T89" fmla="*/ 65 h 587"/>
                    <a:gd name="T90" fmla="*/ 296 w 451"/>
                    <a:gd name="T91" fmla="*/ 69 h 587"/>
                    <a:gd name="T92" fmla="*/ 254 w 451"/>
                    <a:gd name="T93" fmla="*/ 54 h 587"/>
                    <a:gd name="T94" fmla="*/ 243 w 451"/>
                    <a:gd name="T95" fmla="*/ 65 h 587"/>
                    <a:gd name="T96" fmla="*/ 234 w 451"/>
                    <a:gd name="T97" fmla="*/ 78 h 587"/>
                    <a:gd name="T98" fmla="*/ 211 w 451"/>
                    <a:gd name="T99" fmla="*/ 53 h 587"/>
                    <a:gd name="T100" fmla="*/ 189 w 451"/>
                    <a:gd name="T101" fmla="*/ 47 h 587"/>
                    <a:gd name="T102" fmla="*/ 187 w 451"/>
                    <a:gd name="T103" fmla="*/ 15 h 587"/>
                    <a:gd name="T104" fmla="*/ 155 w 451"/>
                    <a:gd name="T105" fmla="*/ 20 h 587"/>
                    <a:gd name="T106" fmla="*/ 135 w 451"/>
                    <a:gd name="T107" fmla="*/ 13 h 587"/>
                    <a:gd name="T108" fmla="*/ 107 w 451"/>
                    <a:gd name="T109" fmla="*/ 0 h 587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451" h="587">
                      <a:moveTo>
                        <a:pt x="107" y="0"/>
                      </a:moveTo>
                      <a:lnTo>
                        <a:pt x="99" y="16"/>
                      </a:lnTo>
                      <a:lnTo>
                        <a:pt x="64" y="47"/>
                      </a:lnTo>
                      <a:lnTo>
                        <a:pt x="56" y="75"/>
                      </a:lnTo>
                      <a:lnTo>
                        <a:pt x="30" y="95"/>
                      </a:lnTo>
                      <a:lnTo>
                        <a:pt x="12" y="135"/>
                      </a:lnTo>
                      <a:lnTo>
                        <a:pt x="12" y="159"/>
                      </a:lnTo>
                      <a:lnTo>
                        <a:pt x="0" y="201"/>
                      </a:lnTo>
                      <a:lnTo>
                        <a:pt x="16" y="219"/>
                      </a:lnTo>
                      <a:lnTo>
                        <a:pt x="56" y="272"/>
                      </a:lnTo>
                      <a:lnTo>
                        <a:pt x="68" y="265"/>
                      </a:lnTo>
                      <a:lnTo>
                        <a:pt x="139" y="265"/>
                      </a:lnTo>
                      <a:lnTo>
                        <a:pt x="172" y="278"/>
                      </a:lnTo>
                      <a:lnTo>
                        <a:pt x="169" y="319"/>
                      </a:lnTo>
                      <a:lnTo>
                        <a:pt x="193" y="374"/>
                      </a:lnTo>
                      <a:lnTo>
                        <a:pt x="191" y="389"/>
                      </a:lnTo>
                      <a:lnTo>
                        <a:pt x="201" y="406"/>
                      </a:lnTo>
                      <a:lnTo>
                        <a:pt x="186" y="445"/>
                      </a:lnTo>
                      <a:lnTo>
                        <a:pt x="204" y="494"/>
                      </a:lnTo>
                      <a:lnTo>
                        <a:pt x="214" y="532"/>
                      </a:lnTo>
                      <a:lnTo>
                        <a:pt x="226" y="556"/>
                      </a:lnTo>
                      <a:lnTo>
                        <a:pt x="239" y="586"/>
                      </a:lnTo>
                      <a:lnTo>
                        <a:pt x="263" y="582"/>
                      </a:lnTo>
                      <a:lnTo>
                        <a:pt x="302" y="560"/>
                      </a:lnTo>
                      <a:lnTo>
                        <a:pt x="320" y="533"/>
                      </a:lnTo>
                      <a:lnTo>
                        <a:pt x="319" y="515"/>
                      </a:lnTo>
                      <a:lnTo>
                        <a:pt x="342" y="500"/>
                      </a:lnTo>
                      <a:lnTo>
                        <a:pt x="338" y="474"/>
                      </a:lnTo>
                      <a:lnTo>
                        <a:pt x="373" y="432"/>
                      </a:lnTo>
                      <a:lnTo>
                        <a:pt x="378" y="398"/>
                      </a:lnTo>
                      <a:lnTo>
                        <a:pt x="369" y="386"/>
                      </a:lnTo>
                      <a:lnTo>
                        <a:pt x="373" y="372"/>
                      </a:lnTo>
                      <a:lnTo>
                        <a:pt x="365" y="360"/>
                      </a:lnTo>
                      <a:lnTo>
                        <a:pt x="391" y="327"/>
                      </a:lnTo>
                      <a:lnTo>
                        <a:pt x="391" y="310"/>
                      </a:lnTo>
                      <a:lnTo>
                        <a:pt x="427" y="282"/>
                      </a:lnTo>
                      <a:lnTo>
                        <a:pt x="450" y="207"/>
                      </a:lnTo>
                      <a:lnTo>
                        <a:pt x="417" y="226"/>
                      </a:lnTo>
                      <a:lnTo>
                        <a:pt x="388" y="218"/>
                      </a:lnTo>
                      <a:lnTo>
                        <a:pt x="392" y="200"/>
                      </a:lnTo>
                      <a:lnTo>
                        <a:pt x="363" y="180"/>
                      </a:lnTo>
                      <a:lnTo>
                        <a:pt x="349" y="132"/>
                      </a:lnTo>
                      <a:lnTo>
                        <a:pt x="321" y="93"/>
                      </a:lnTo>
                      <a:lnTo>
                        <a:pt x="321" y="66"/>
                      </a:lnTo>
                      <a:lnTo>
                        <a:pt x="306" y="65"/>
                      </a:lnTo>
                      <a:lnTo>
                        <a:pt x="296" y="69"/>
                      </a:lnTo>
                      <a:lnTo>
                        <a:pt x="254" y="54"/>
                      </a:lnTo>
                      <a:lnTo>
                        <a:pt x="243" y="65"/>
                      </a:lnTo>
                      <a:lnTo>
                        <a:pt x="234" y="78"/>
                      </a:lnTo>
                      <a:lnTo>
                        <a:pt x="211" y="53"/>
                      </a:lnTo>
                      <a:lnTo>
                        <a:pt x="189" y="47"/>
                      </a:lnTo>
                      <a:lnTo>
                        <a:pt x="187" y="15"/>
                      </a:lnTo>
                      <a:lnTo>
                        <a:pt x="155" y="20"/>
                      </a:lnTo>
                      <a:lnTo>
                        <a:pt x="135" y="13"/>
                      </a:lnTo>
                      <a:lnTo>
                        <a:pt x="107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3" name="Freeform 15">
                  <a:extLst>
                    <a:ext uri="{FF2B5EF4-FFF2-40B4-BE49-F238E27FC236}">
                      <a16:creationId xmlns:a16="http://schemas.microsoft.com/office/drawing/2014/main" id="{A88A23B5-EF2B-1828-6922-0E624EEFC997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3112" y="987"/>
                  <a:ext cx="17" cy="28"/>
                </a:xfrm>
                <a:custGeom>
                  <a:avLst/>
                  <a:gdLst>
                    <a:gd name="T0" fmla="*/ 7 w 17"/>
                    <a:gd name="T1" fmla="*/ 0 h 28"/>
                    <a:gd name="T2" fmla="*/ 9 w 17"/>
                    <a:gd name="T3" fmla="*/ 8 h 28"/>
                    <a:gd name="T4" fmla="*/ 7 w 17"/>
                    <a:gd name="T5" fmla="*/ 14 h 28"/>
                    <a:gd name="T6" fmla="*/ 7 w 17"/>
                    <a:gd name="T7" fmla="*/ 19 h 28"/>
                    <a:gd name="T8" fmla="*/ 16 w 17"/>
                    <a:gd name="T9" fmla="*/ 23 h 28"/>
                    <a:gd name="T10" fmla="*/ 16 w 17"/>
                    <a:gd name="T11" fmla="*/ 27 h 28"/>
                    <a:gd name="T12" fmla="*/ 9 w 17"/>
                    <a:gd name="T13" fmla="*/ 23 h 28"/>
                    <a:gd name="T14" fmla="*/ 3 w 17"/>
                    <a:gd name="T15" fmla="*/ 27 h 28"/>
                    <a:gd name="T16" fmla="*/ 0 w 17"/>
                    <a:gd name="T17" fmla="*/ 23 h 28"/>
                    <a:gd name="T18" fmla="*/ 3 w 17"/>
                    <a:gd name="T19" fmla="*/ 19 h 28"/>
                    <a:gd name="T20" fmla="*/ 0 w 17"/>
                    <a:gd name="T21" fmla="*/ 14 h 28"/>
                    <a:gd name="T22" fmla="*/ 3 w 17"/>
                    <a:gd name="T23" fmla="*/ 4 h 28"/>
                    <a:gd name="T24" fmla="*/ 7 w 17"/>
                    <a:gd name="T25" fmla="*/ 0 h 2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17" h="28">
                      <a:moveTo>
                        <a:pt x="7" y="0"/>
                      </a:moveTo>
                      <a:lnTo>
                        <a:pt x="9" y="8"/>
                      </a:lnTo>
                      <a:lnTo>
                        <a:pt x="7" y="14"/>
                      </a:lnTo>
                      <a:lnTo>
                        <a:pt x="7" y="19"/>
                      </a:lnTo>
                      <a:lnTo>
                        <a:pt x="16" y="23"/>
                      </a:lnTo>
                      <a:lnTo>
                        <a:pt x="16" y="27"/>
                      </a:lnTo>
                      <a:lnTo>
                        <a:pt x="9" y="23"/>
                      </a:lnTo>
                      <a:lnTo>
                        <a:pt x="3" y="27"/>
                      </a:lnTo>
                      <a:lnTo>
                        <a:pt x="0" y="23"/>
                      </a:lnTo>
                      <a:lnTo>
                        <a:pt x="3" y="19"/>
                      </a:lnTo>
                      <a:lnTo>
                        <a:pt x="0" y="14"/>
                      </a:lnTo>
                      <a:lnTo>
                        <a:pt x="3" y="4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4" name="Freeform 16">
                  <a:extLst>
                    <a:ext uri="{FF2B5EF4-FFF2-40B4-BE49-F238E27FC236}">
                      <a16:creationId xmlns:a16="http://schemas.microsoft.com/office/drawing/2014/main" id="{95853D5F-72D3-92F3-D4B4-24D2F5A2C4C3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3027" y="1109"/>
                  <a:ext cx="68" cy="97"/>
                </a:xfrm>
                <a:custGeom>
                  <a:avLst/>
                  <a:gdLst>
                    <a:gd name="T0" fmla="*/ 0 w 68"/>
                    <a:gd name="T1" fmla="*/ 48 h 97"/>
                    <a:gd name="T2" fmla="*/ 24 w 68"/>
                    <a:gd name="T3" fmla="*/ 48 h 97"/>
                    <a:gd name="T4" fmla="*/ 52 w 68"/>
                    <a:gd name="T5" fmla="*/ 0 h 97"/>
                    <a:gd name="T6" fmla="*/ 67 w 68"/>
                    <a:gd name="T7" fmla="*/ 28 h 97"/>
                    <a:gd name="T8" fmla="*/ 55 w 68"/>
                    <a:gd name="T9" fmla="*/ 96 h 97"/>
                    <a:gd name="T10" fmla="*/ 5 w 68"/>
                    <a:gd name="T11" fmla="*/ 80 h 97"/>
                    <a:gd name="T12" fmla="*/ 0 w 68"/>
                    <a:gd name="T13" fmla="*/ 48 h 9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68" h="97">
                      <a:moveTo>
                        <a:pt x="0" y="48"/>
                      </a:moveTo>
                      <a:lnTo>
                        <a:pt x="24" y="48"/>
                      </a:lnTo>
                      <a:lnTo>
                        <a:pt x="52" y="0"/>
                      </a:lnTo>
                      <a:lnTo>
                        <a:pt x="67" y="28"/>
                      </a:lnTo>
                      <a:lnTo>
                        <a:pt x="55" y="96"/>
                      </a:lnTo>
                      <a:lnTo>
                        <a:pt x="5" y="80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5" name="Freeform 17">
                  <a:extLst>
                    <a:ext uri="{FF2B5EF4-FFF2-40B4-BE49-F238E27FC236}">
                      <a16:creationId xmlns:a16="http://schemas.microsoft.com/office/drawing/2014/main" id="{05F19609-C368-FAAE-DDCB-41B528EA8DFE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3162" y="1146"/>
                  <a:ext cx="117" cy="94"/>
                </a:xfrm>
                <a:custGeom>
                  <a:avLst/>
                  <a:gdLst>
                    <a:gd name="T0" fmla="*/ 7 w 117"/>
                    <a:gd name="T1" fmla="*/ 22 h 94"/>
                    <a:gd name="T2" fmla="*/ 0 w 117"/>
                    <a:gd name="T3" fmla="*/ 0 h 94"/>
                    <a:gd name="T4" fmla="*/ 39 w 117"/>
                    <a:gd name="T5" fmla="*/ 9 h 94"/>
                    <a:gd name="T6" fmla="*/ 95 w 117"/>
                    <a:gd name="T7" fmla="*/ 32 h 94"/>
                    <a:gd name="T8" fmla="*/ 95 w 117"/>
                    <a:gd name="T9" fmla="*/ 49 h 94"/>
                    <a:gd name="T10" fmla="*/ 116 w 117"/>
                    <a:gd name="T11" fmla="*/ 93 h 94"/>
                    <a:gd name="T12" fmla="*/ 73 w 117"/>
                    <a:gd name="T13" fmla="*/ 51 h 94"/>
                    <a:gd name="T14" fmla="*/ 44 w 117"/>
                    <a:gd name="T15" fmla="*/ 54 h 94"/>
                    <a:gd name="T16" fmla="*/ 7 w 117"/>
                    <a:gd name="T17" fmla="*/ 22 h 9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17" h="94">
                      <a:moveTo>
                        <a:pt x="7" y="22"/>
                      </a:moveTo>
                      <a:lnTo>
                        <a:pt x="0" y="0"/>
                      </a:lnTo>
                      <a:lnTo>
                        <a:pt x="39" y="9"/>
                      </a:lnTo>
                      <a:lnTo>
                        <a:pt x="95" y="32"/>
                      </a:lnTo>
                      <a:lnTo>
                        <a:pt x="95" y="49"/>
                      </a:lnTo>
                      <a:lnTo>
                        <a:pt x="116" y="93"/>
                      </a:lnTo>
                      <a:lnTo>
                        <a:pt x="73" y="51"/>
                      </a:lnTo>
                      <a:lnTo>
                        <a:pt x="44" y="54"/>
                      </a:lnTo>
                      <a:lnTo>
                        <a:pt x="7" y="22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6" name="Freeform 18">
                  <a:extLst>
                    <a:ext uri="{FF2B5EF4-FFF2-40B4-BE49-F238E27FC236}">
                      <a16:creationId xmlns:a16="http://schemas.microsoft.com/office/drawing/2014/main" id="{6B4E856D-D868-ED5F-D32E-ADEA33A1827E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3384" y="1337"/>
                  <a:ext cx="79" cy="101"/>
                </a:xfrm>
                <a:custGeom>
                  <a:avLst/>
                  <a:gdLst>
                    <a:gd name="T0" fmla="*/ 48 w 79"/>
                    <a:gd name="T1" fmla="*/ 0 h 101"/>
                    <a:gd name="T2" fmla="*/ 78 w 79"/>
                    <a:gd name="T3" fmla="*/ 30 h 101"/>
                    <a:gd name="T4" fmla="*/ 16 w 79"/>
                    <a:gd name="T5" fmla="*/ 100 h 101"/>
                    <a:gd name="T6" fmla="*/ 0 w 79"/>
                    <a:gd name="T7" fmla="*/ 84 h 101"/>
                    <a:gd name="T8" fmla="*/ 45 w 79"/>
                    <a:gd name="T9" fmla="*/ 39 h 101"/>
                    <a:gd name="T10" fmla="*/ 48 w 79"/>
                    <a:gd name="T11" fmla="*/ 0 h 10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79" h="101">
                      <a:moveTo>
                        <a:pt x="48" y="0"/>
                      </a:moveTo>
                      <a:lnTo>
                        <a:pt x="78" y="30"/>
                      </a:lnTo>
                      <a:lnTo>
                        <a:pt x="16" y="100"/>
                      </a:lnTo>
                      <a:lnTo>
                        <a:pt x="0" y="84"/>
                      </a:lnTo>
                      <a:lnTo>
                        <a:pt x="45" y="39"/>
                      </a:lnTo>
                      <a:lnTo>
                        <a:pt x="48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7" name="Freeform 19">
                  <a:extLst>
                    <a:ext uri="{FF2B5EF4-FFF2-40B4-BE49-F238E27FC236}">
                      <a16:creationId xmlns:a16="http://schemas.microsoft.com/office/drawing/2014/main" id="{FBBFB447-FB43-CAE8-2FA2-16E371058F1E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211" y="651"/>
                  <a:ext cx="39" cy="66"/>
                </a:xfrm>
                <a:custGeom>
                  <a:avLst/>
                  <a:gdLst>
                    <a:gd name="T0" fmla="*/ 38 w 39"/>
                    <a:gd name="T1" fmla="*/ 51 h 66"/>
                    <a:gd name="T2" fmla="*/ 28 w 39"/>
                    <a:gd name="T3" fmla="*/ 43 h 66"/>
                    <a:gd name="T4" fmla="*/ 28 w 39"/>
                    <a:gd name="T5" fmla="*/ 14 h 66"/>
                    <a:gd name="T6" fmla="*/ 33 w 39"/>
                    <a:gd name="T7" fmla="*/ 8 h 66"/>
                    <a:gd name="T8" fmla="*/ 24 w 39"/>
                    <a:gd name="T9" fmla="*/ 8 h 66"/>
                    <a:gd name="T10" fmla="*/ 29 w 39"/>
                    <a:gd name="T11" fmla="*/ 0 h 66"/>
                    <a:gd name="T12" fmla="*/ 22 w 39"/>
                    <a:gd name="T13" fmla="*/ 0 h 66"/>
                    <a:gd name="T14" fmla="*/ 14 w 39"/>
                    <a:gd name="T15" fmla="*/ 9 h 66"/>
                    <a:gd name="T16" fmla="*/ 14 w 39"/>
                    <a:gd name="T17" fmla="*/ 27 h 66"/>
                    <a:gd name="T18" fmla="*/ 18 w 39"/>
                    <a:gd name="T19" fmla="*/ 31 h 66"/>
                    <a:gd name="T20" fmla="*/ 18 w 39"/>
                    <a:gd name="T21" fmla="*/ 39 h 66"/>
                    <a:gd name="T22" fmla="*/ 16 w 39"/>
                    <a:gd name="T23" fmla="*/ 39 h 66"/>
                    <a:gd name="T24" fmla="*/ 9 w 39"/>
                    <a:gd name="T25" fmla="*/ 46 h 66"/>
                    <a:gd name="T26" fmla="*/ 9 w 39"/>
                    <a:gd name="T27" fmla="*/ 53 h 66"/>
                    <a:gd name="T28" fmla="*/ 0 w 39"/>
                    <a:gd name="T29" fmla="*/ 65 h 66"/>
                    <a:gd name="T30" fmla="*/ 29 w 39"/>
                    <a:gd name="T31" fmla="*/ 65 h 66"/>
                    <a:gd name="T32" fmla="*/ 38 w 39"/>
                    <a:gd name="T33" fmla="*/ 51 h 6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39" h="66">
                      <a:moveTo>
                        <a:pt x="38" y="51"/>
                      </a:moveTo>
                      <a:lnTo>
                        <a:pt x="28" y="43"/>
                      </a:lnTo>
                      <a:lnTo>
                        <a:pt x="28" y="14"/>
                      </a:lnTo>
                      <a:lnTo>
                        <a:pt x="33" y="8"/>
                      </a:lnTo>
                      <a:lnTo>
                        <a:pt x="24" y="8"/>
                      </a:lnTo>
                      <a:lnTo>
                        <a:pt x="29" y="0"/>
                      </a:lnTo>
                      <a:lnTo>
                        <a:pt x="22" y="0"/>
                      </a:lnTo>
                      <a:lnTo>
                        <a:pt x="14" y="9"/>
                      </a:lnTo>
                      <a:lnTo>
                        <a:pt x="14" y="27"/>
                      </a:lnTo>
                      <a:lnTo>
                        <a:pt x="18" y="31"/>
                      </a:lnTo>
                      <a:lnTo>
                        <a:pt x="18" y="39"/>
                      </a:lnTo>
                      <a:lnTo>
                        <a:pt x="16" y="39"/>
                      </a:lnTo>
                      <a:lnTo>
                        <a:pt x="9" y="46"/>
                      </a:lnTo>
                      <a:lnTo>
                        <a:pt x="9" y="53"/>
                      </a:lnTo>
                      <a:lnTo>
                        <a:pt x="0" y="65"/>
                      </a:lnTo>
                      <a:lnTo>
                        <a:pt x="29" y="65"/>
                      </a:lnTo>
                      <a:lnTo>
                        <a:pt x="38" y="51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8" name="Freeform 20">
                  <a:extLst>
                    <a:ext uri="{FF2B5EF4-FFF2-40B4-BE49-F238E27FC236}">
                      <a16:creationId xmlns:a16="http://schemas.microsoft.com/office/drawing/2014/main" id="{48A10C39-9EBC-E84F-0107-6AC890A7E8CA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198" y="673"/>
                  <a:ext cx="21" cy="24"/>
                </a:xfrm>
                <a:custGeom>
                  <a:avLst/>
                  <a:gdLst>
                    <a:gd name="T0" fmla="*/ 17 w 21"/>
                    <a:gd name="T1" fmla="*/ 8 h 24"/>
                    <a:gd name="T2" fmla="*/ 20 w 21"/>
                    <a:gd name="T3" fmla="*/ 8 h 24"/>
                    <a:gd name="T4" fmla="*/ 20 w 21"/>
                    <a:gd name="T5" fmla="*/ 0 h 24"/>
                    <a:gd name="T6" fmla="*/ 13 w 21"/>
                    <a:gd name="T7" fmla="*/ 0 h 24"/>
                    <a:gd name="T8" fmla="*/ 0 w 21"/>
                    <a:gd name="T9" fmla="*/ 15 h 24"/>
                    <a:gd name="T10" fmla="*/ 0 w 21"/>
                    <a:gd name="T11" fmla="*/ 23 h 24"/>
                    <a:gd name="T12" fmla="*/ 12 w 21"/>
                    <a:gd name="T13" fmla="*/ 23 h 24"/>
                    <a:gd name="T14" fmla="*/ 17 w 21"/>
                    <a:gd name="T15" fmla="*/ 17 h 24"/>
                    <a:gd name="T16" fmla="*/ 17 w 21"/>
                    <a:gd name="T17" fmla="*/ 8 h 2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1" h="24">
                      <a:moveTo>
                        <a:pt x="17" y="8"/>
                      </a:moveTo>
                      <a:lnTo>
                        <a:pt x="20" y="8"/>
                      </a:lnTo>
                      <a:lnTo>
                        <a:pt x="20" y="0"/>
                      </a:lnTo>
                      <a:lnTo>
                        <a:pt x="13" y="0"/>
                      </a:lnTo>
                      <a:lnTo>
                        <a:pt x="0" y="15"/>
                      </a:lnTo>
                      <a:lnTo>
                        <a:pt x="0" y="23"/>
                      </a:lnTo>
                      <a:lnTo>
                        <a:pt x="12" y="23"/>
                      </a:lnTo>
                      <a:lnTo>
                        <a:pt x="17" y="17"/>
                      </a:lnTo>
                      <a:lnTo>
                        <a:pt x="17" y="8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9" name="Freeform 21">
                  <a:extLst>
                    <a:ext uri="{FF2B5EF4-FFF2-40B4-BE49-F238E27FC236}">
                      <a16:creationId xmlns:a16="http://schemas.microsoft.com/office/drawing/2014/main" id="{486C9AB5-74EC-1EFD-D403-A2FA0B2C5613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167" y="634"/>
                  <a:ext cx="256" cy="216"/>
                </a:xfrm>
                <a:custGeom>
                  <a:avLst/>
                  <a:gdLst>
                    <a:gd name="T0" fmla="*/ 168 w 256"/>
                    <a:gd name="T1" fmla="*/ 15 h 216"/>
                    <a:gd name="T2" fmla="*/ 201 w 256"/>
                    <a:gd name="T3" fmla="*/ 20 h 216"/>
                    <a:gd name="T4" fmla="*/ 181 w 256"/>
                    <a:gd name="T5" fmla="*/ 28 h 216"/>
                    <a:gd name="T6" fmla="*/ 172 w 256"/>
                    <a:gd name="T7" fmla="*/ 41 h 216"/>
                    <a:gd name="T8" fmla="*/ 160 w 256"/>
                    <a:gd name="T9" fmla="*/ 70 h 216"/>
                    <a:gd name="T10" fmla="*/ 140 w 256"/>
                    <a:gd name="T11" fmla="*/ 72 h 216"/>
                    <a:gd name="T12" fmla="*/ 123 w 256"/>
                    <a:gd name="T13" fmla="*/ 69 h 216"/>
                    <a:gd name="T14" fmla="*/ 131 w 256"/>
                    <a:gd name="T15" fmla="*/ 55 h 216"/>
                    <a:gd name="T16" fmla="*/ 124 w 256"/>
                    <a:gd name="T17" fmla="*/ 37 h 216"/>
                    <a:gd name="T18" fmla="*/ 114 w 256"/>
                    <a:gd name="T19" fmla="*/ 69 h 216"/>
                    <a:gd name="T20" fmla="*/ 87 w 256"/>
                    <a:gd name="T21" fmla="*/ 84 h 216"/>
                    <a:gd name="T22" fmla="*/ 73 w 256"/>
                    <a:gd name="T23" fmla="*/ 94 h 216"/>
                    <a:gd name="T24" fmla="*/ 53 w 256"/>
                    <a:gd name="T25" fmla="*/ 108 h 216"/>
                    <a:gd name="T26" fmla="*/ 43 w 256"/>
                    <a:gd name="T27" fmla="*/ 143 h 216"/>
                    <a:gd name="T28" fmla="*/ 8 w 256"/>
                    <a:gd name="T29" fmla="*/ 130 h 216"/>
                    <a:gd name="T30" fmla="*/ 0 w 256"/>
                    <a:gd name="T31" fmla="*/ 156 h 216"/>
                    <a:gd name="T32" fmla="*/ 15 w 256"/>
                    <a:gd name="T33" fmla="*/ 194 h 216"/>
                    <a:gd name="T34" fmla="*/ 71 w 256"/>
                    <a:gd name="T35" fmla="*/ 153 h 216"/>
                    <a:gd name="T36" fmla="*/ 105 w 256"/>
                    <a:gd name="T37" fmla="*/ 145 h 216"/>
                    <a:gd name="T38" fmla="*/ 111 w 256"/>
                    <a:gd name="T39" fmla="*/ 161 h 216"/>
                    <a:gd name="T40" fmla="*/ 139 w 256"/>
                    <a:gd name="T41" fmla="*/ 201 h 216"/>
                    <a:gd name="T42" fmla="*/ 142 w 256"/>
                    <a:gd name="T43" fmla="*/ 189 h 216"/>
                    <a:gd name="T44" fmla="*/ 150 w 256"/>
                    <a:gd name="T45" fmla="*/ 189 h 216"/>
                    <a:gd name="T46" fmla="*/ 123 w 256"/>
                    <a:gd name="T47" fmla="*/ 152 h 216"/>
                    <a:gd name="T48" fmla="*/ 131 w 256"/>
                    <a:gd name="T49" fmla="*/ 139 h 216"/>
                    <a:gd name="T50" fmla="*/ 160 w 256"/>
                    <a:gd name="T51" fmla="*/ 178 h 216"/>
                    <a:gd name="T52" fmla="*/ 172 w 256"/>
                    <a:gd name="T53" fmla="*/ 202 h 216"/>
                    <a:gd name="T54" fmla="*/ 178 w 256"/>
                    <a:gd name="T55" fmla="*/ 215 h 216"/>
                    <a:gd name="T56" fmla="*/ 183 w 256"/>
                    <a:gd name="T57" fmla="*/ 191 h 216"/>
                    <a:gd name="T58" fmla="*/ 202 w 256"/>
                    <a:gd name="T59" fmla="*/ 182 h 216"/>
                    <a:gd name="T60" fmla="*/ 214 w 256"/>
                    <a:gd name="T61" fmla="*/ 177 h 216"/>
                    <a:gd name="T62" fmla="*/ 210 w 256"/>
                    <a:gd name="T63" fmla="*/ 158 h 216"/>
                    <a:gd name="T64" fmla="*/ 219 w 256"/>
                    <a:gd name="T65" fmla="*/ 126 h 216"/>
                    <a:gd name="T66" fmla="*/ 232 w 256"/>
                    <a:gd name="T67" fmla="*/ 130 h 216"/>
                    <a:gd name="T68" fmla="*/ 236 w 256"/>
                    <a:gd name="T69" fmla="*/ 145 h 216"/>
                    <a:gd name="T70" fmla="*/ 247 w 256"/>
                    <a:gd name="T71" fmla="*/ 137 h 216"/>
                    <a:gd name="T72" fmla="*/ 244 w 256"/>
                    <a:gd name="T73" fmla="*/ 134 h 216"/>
                    <a:gd name="T74" fmla="*/ 252 w 256"/>
                    <a:gd name="T75" fmla="*/ 114 h 216"/>
                    <a:gd name="T76" fmla="*/ 255 w 256"/>
                    <a:gd name="T77" fmla="*/ 137 h 216"/>
                    <a:gd name="T78" fmla="*/ 168 w 256"/>
                    <a:gd name="T79" fmla="*/ 0 h 21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56" h="216">
                      <a:moveTo>
                        <a:pt x="168" y="0"/>
                      </a:moveTo>
                      <a:lnTo>
                        <a:pt x="168" y="15"/>
                      </a:lnTo>
                      <a:lnTo>
                        <a:pt x="173" y="20"/>
                      </a:lnTo>
                      <a:lnTo>
                        <a:pt x="201" y="20"/>
                      </a:lnTo>
                      <a:lnTo>
                        <a:pt x="201" y="28"/>
                      </a:lnTo>
                      <a:lnTo>
                        <a:pt x="181" y="28"/>
                      </a:lnTo>
                      <a:lnTo>
                        <a:pt x="181" y="52"/>
                      </a:lnTo>
                      <a:lnTo>
                        <a:pt x="172" y="41"/>
                      </a:lnTo>
                      <a:lnTo>
                        <a:pt x="172" y="56"/>
                      </a:lnTo>
                      <a:lnTo>
                        <a:pt x="160" y="70"/>
                      </a:lnTo>
                      <a:lnTo>
                        <a:pt x="152" y="62"/>
                      </a:lnTo>
                      <a:lnTo>
                        <a:pt x="140" y="72"/>
                      </a:lnTo>
                      <a:lnTo>
                        <a:pt x="138" y="69"/>
                      </a:lnTo>
                      <a:lnTo>
                        <a:pt x="123" y="69"/>
                      </a:lnTo>
                      <a:lnTo>
                        <a:pt x="131" y="59"/>
                      </a:lnTo>
                      <a:lnTo>
                        <a:pt x="131" y="55"/>
                      </a:lnTo>
                      <a:lnTo>
                        <a:pt x="124" y="48"/>
                      </a:lnTo>
                      <a:lnTo>
                        <a:pt x="124" y="37"/>
                      </a:lnTo>
                      <a:lnTo>
                        <a:pt x="114" y="48"/>
                      </a:lnTo>
                      <a:lnTo>
                        <a:pt x="114" y="69"/>
                      </a:lnTo>
                      <a:lnTo>
                        <a:pt x="102" y="69"/>
                      </a:lnTo>
                      <a:lnTo>
                        <a:pt x="87" y="84"/>
                      </a:lnTo>
                      <a:lnTo>
                        <a:pt x="81" y="84"/>
                      </a:lnTo>
                      <a:lnTo>
                        <a:pt x="73" y="94"/>
                      </a:lnTo>
                      <a:lnTo>
                        <a:pt x="43" y="94"/>
                      </a:lnTo>
                      <a:lnTo>
                        <a:pt x="53" y="108"/>
                      </a:lnTo>
                      <a:lnTo>
                        <a:pt x="53" y="130"/>
                      </a:lnTo>
                      <a:lnTo>
                        <a:pt x="43" y="143"/>
                      </a:lnTo>
                      <a:lnTo>
                        <a:pt x="31" y="130"/>
                      </a:lnTo>
                      <a:lnTo>
                        <a:pt x="8" y="130"/>
                      </a:lnTo>
                      <a:lnTo>
                        <a:pt x="8" y="146"/>
                      </a:lnTo>
                      <a:lnTo>
                        <a:pt x="0" y="156"/>
                      </a:lnTo>
                      <a:lnTo>
                        <a:pt x="0" y="177"/>
                      </a:lnTo>
                      <a:lnTo>
                        <a:pt x="15" y="194"/>
                      </a:lnTo>
                      <a:lnTo>
                        <a:pt x="37" y="194"/>
                      </a:lnTo>
                      <a:lnTo>
                        <a:pt x="71" y="153"/>
                      </a:lnTo>
                      <a:lnTo>
                        <a:pt x="101" y="153"/>
                      </a:lnTo>
                      <a:lnTo>
                        <a:pt x="105" y="145"/>
                      </a:lnTo>
                      <a:lnTo>
                        <a:pt x="112" y="153"/>
                      </a:lnTo>
                      <a:lnTo>
                        <a:pt x="111" y="161"/>
                      </a:lnTo>
                      <a:lnTo>
                        <a:pt x="139" y="189"/>
                      </a:lnTo>
                      <a:lnTo>
                        <a:pt x="139" y="201"/>
                      </a:lnTo>
                      <a:lnTo>
                        <a:pt x="145" y="196"/>
                      </a:lnTo>
                      <a:lnTo>
                        <a:pt x="142" y="189"/>
                      </a:lnTo>
                      <a:lnTo>
                        <a:pt x="145" y="185"/>
                      </a:lnTo>
                      <a:lnTo>
                        <a:pt x="150" y="189"/>
                      </a:lnTo>
                      <a:lnTo>
                        <a:pt x="152" y="188"/>
                      </a:lnTo>
                      <a:lnTo>
                        <a:pt x="123" y="152"/>
                      </a:lnTo>
                      <a:lnTo>
                        <a:pt x="123" y="139"/>
                      </a:lnTo>
                      <a:lnTo>
                        <a:pt x="131" y="139"/>
                      </a:lnTo>
                      <a:lnTo>
                        <a:pt x="131" y="146"/>
                      </a:lnTo>
                      <a:lnTo>
                        <a:pt x="160" y="178"/>
                      </a:lnTo>
                      <a:lnTo>
                        <a:pt x="160" y="188"/>
                      </a:lnTo>
                      <a:lnTo>
                        <a:pt x="172" y="202"/>
                      </a:lnTo>
                      <a:lnTo>
                        <a:pt x="169" y="205"/>
                      </a:lnTo>
                      <a:lnTo>
                        <a:pt x="178" y="215"/>
                      </a:lnTo>
                      <a:lnTo>
                        <a:pt x="191" y="200"/>
                      </a:lnTo>
                      <a:lnTo>
                        <a:pt x="183" y="191"/>
                      </a:lnTo>
                      <a:lnTo>
                        <a:pt x="191" y="182"/>
                      </a:lnTo>
                      <a:lnTo>
                        <a:pt x="202" y="182"/>
                      </a:lnTo>
                      <a:lnTo>
                        <a:pt x="207" y="177"/>
                      </a:lnTo>
                      <a:lnTo>
                        <a:pt x="214" y="177"/>
                      </a:lnTo>
                      <a:lnTo>
                        <a:pt x="205" y="164"/>
                      </a:lnTo>
                      <a:lnTo>
                        <a:pt x="210" y="158"/>
                      </a:lnTo>
                      <a:lnTo>
                        <a:pt x="210" y="137"/>
                      </a:lnTo>
                      <a:lnTo>
                        <a:pt x="219" y="126"/>
                      </a:lnTo>
                      <a:lnTo>
                        <a:pt x="223" y="130"/>
                      </a:lnTo>
                      <a:lnTo>
                        <a:pt x="232" y="130"/>
                      </a:lnTo>
                      <a:lnTo>
                        <a:pt x="228" y="136"/>
                      </a:lnTo>
                      <a:lnTo>
                        <a:pt x="236" y="145"/>
                      </a:lnTo>
                      <a:lnTo>
                        <a:pt x="241" y="137"/>
                      </a:lnTo>
                      <a:lnTo>
                        <a:pt x="247" y="137"/>
                      </a:lnTo>
                      <a:lnTo>
                        <a:pt x="247" y="134"/>
                      </a:lnTo>
                      <a:lnTo>
                        <a:pt x="244" y="134"/>
                      </a:lnTo>
                      <a:lnTo>
                        <a:pt x="239" y="130"/>
                      </a:lnTo>
                      <a:lnTo>
                        <a:pt x="252" y="114"/>
                      </a:lnTo>
                      <a:lnTo>
                        <a:pt x="252" y="137"/>
                      </a:lnTo>
                      <a:lnTo>
                        <a:pt x="255" y="137"/>
                      </a:lnTo>
                      <a:lnTo>
                        <a:pt x="255" y="0"/>
                      </a:lnTo>
                      <a:lnTo>
                        <a:pt x="168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0" name="Freeform 22">
                  <a:extLst>
                    <a:ext uri="{FF2B5EF4-FFF2-40B4-BE49-F238E27FC236}">
                      <a16:creationId xmlns:a16="http://schemas.microsoft.com/office/drawing/2014/main" id="{EB3AE262-4C91-2650-CA87-AFD2EC596EB4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276" y="406"/>
                  <a:ext cx="1089" cy="769"/>
                </a:xfrm>
                <a:custGeom>
                  <a:avLst/>
                  <a:gdLst>
                    <a:gd name="T0" fmla="*/ 32 w 1089"/>
                    <a:gd name="T1" fmla="*/ 202 h 769"/>
                    <a:gd name="T2" fmla="*/ 99 w 1089"/>
                    <a:gd name="T3" fmla="*/ 134 h 769"/>
                    <a:gd name="T4" fmla="*/ 142 w 1089"/>
                    <a:gd name="T5" fmla="*/ 181 h 769"/>
                    <a:gd name="T6" fmla="*/ 118 w 1089"/>
                    <a:gd name="T7" fmla="*/ 179 h 769"/>
                    <a:gd name="T8" fmla="*/ 216 w 1089"/>
                    <a:gd name="T9" fmla="*/ 172 h 769"/>
                    <a:gd name="T10" fmla="*/ 240 w 1089"/>
                    <a:gd name="T11" fmla="*/ 110 h 769"/>
                    <a:gd name="T12" fmla="*/ 241 w 1089"/>
                    <a:gd name="T13" fmla="*/ 124 h 769"/>
                    <a:gd name="T14" fmla="*/ 223 w 1089"/>
                    <a:gd name="T15" fmla="*/ 172 h 769"/>
                    <a:gd name="T16" fmla="*/ 301 w 1089"/>
                    <a:gd name="T17" fmla="*/ 133 h 769"/>
                    <a:gd name="T18" fmla="*/ 460 w 1089"/>
                    <a:gd name="T19" fmla="*/ 23 h 769"/>
                    <a:gd name="T20" fmla="*/ 574 w 1089"/>
                    <a:gd name="T21" fmla="*/ 29 h 769"/>
                    <a:gd name="T22" fmla="*/ 701 w 1089"/>
                    <a:gd name="T23" fmla="*/ 15 h 769"/>
                    <a:gd name="T24" fmla="*/ 840 w 1089"/>
                    <a:gd name="T25" fmla="*/ 71 h 769"/>
                    <a:gd name="T26" fmla="*/ 1001 w 1089"/>
                    <a:gd name="T27" fmla="*/ 91 h 769"/>
                    <a:gd name="T28" fmla="*/ 1080 w 1089"/>
                    <a:gd name="T29" fmla="*/ 156 h 769"/>
                    <a:gd name="T30" fmla="*/ 1019 w 1089"/>
                    <a:gd name="T31" fmla="*/ 206 h 769"/>
                    <a:gd name="T32" fmla="*/ 985 w 1089"/>
                    <a:gd name="T33" fmla="*/ 270 h 769"/>
                    <a:gd name="T34" fmla="*/ 945 w 1089"/>
                    <a:gd name="T35" fmla="*/ 273 h 769"/>
                    <a:gd name="T36" fmla="*/ 958 w 1089"/>
                    <a:gd name="T37" fmla="*/ 184 h 769"/>
                    <a:gd name="T38" fmla="*/ 906 w 1089"/>
                    <a:gd name="T39" fmla="*/ 232 h 769"/>
                    <a:gd name="T40" fmla="*/ 868 w 1089"/>
                    <a:gd name="T41" fmla="*/ 273 h 769"/>
                    <a:gd name="T42" fmla="*/ 881 w 1089"/>
                    <a:gd name="T43" fmla="*/ 318 h 769"/>
                    <a:gd name="T44" fmla="*/ 837 w 1089"/>
                    <a:gd name="T45" fmla="*/ 385 h 769"/>
                    <a:gd name="T46" fmla="*/ 844 w 1089"/>
                    <a:gd name="T47" fmla="*/ 439 h 769"/>
                    <a:gd name="T48" fmla="*/ 839 w 1089"/>
                    <a:gd name="T49" fmla="*/ 413 h 769"/>
                    <a:gd name="T50" fmla="*/ 797 w 1089"/>
                    <a:gd name="T51" fmla="*/ 416 h 769"/>
                    <a:gd name="T52" fmla="*/ 828 w 1089"/>
                    <a:gd name="T53" fmla="*/ 496 h 769"/>
                    <a:gd name="T54" fmla="*/ 751 w 1089"/>
                    <a:gd name="T55" fmla="*/ 589 h 769"/>
                    <a:gd name="T56" fmla="*/ 730 w 1089"/>
                    <a:gd name="T57" fmla="*/ 615 h 769"/>
                    <a:gd name="T58" fmla="*/ 703 w 1089"/>
                    <a:gd name="T59" fmla="*/ 706 h 769"/>
                    <a:gd name="T60" fmla="*/ 665 w 1089"/>
                    <a:gd name="T61" fmla="*/ 708 h 769"/>
                    <a:gd name="T62" fmla="*/ 711 w 1089"/>
                    <a:gd name="T63" fmla="*/ 768 h 769"/>
                    <a:gd name="T64" fmla="*/ 634 w 1089"/>
                    <a:gd name="T65" fmla="*/ 626 h 769"/>
                    <a:gd name="T66" fmla="*/ 545 w 1089"/>
                    <a:gd name="T67" fmla="*/ 596 h 769"/>
                    <a:gd name="T68" fmla="*/ 503 w 1089"/>
                    <a:gd name="T69" fmla="*/ 689 h 769"/>
                    <a:gd name="T70" fmla="*/ 471 w 1089"/>
                    <a:gd name="T71" fmla="*/ 738 h 769"/>
                    <a:gd name="T72" fmla="*/ 416 w 1089"/>
                    <a:gd name="T73" fmla="*/ 592 h 769"/>
                    <a:gd name="T74" fmla="*/ 373 w 1089"/>
                    <a:gd name="T75" fmla="*/ 607 h 769"/>
                    <a:gd name="T76" fmla="*/ 336 w 1089"/>
                    <a:gd name="T77" fmla="*/ 545 h 769"/>
                    <a:gd name="T78" fmla="*/ 223 w 1089"/>
                    <a:gd name="T79" fmla="*/ 510 h 769"/>
                    <a:gd name="T80" fmla="*/ 263 w 1089"/>
                    <a:gd name="T81" fmla="*/ 577 h 769"/>
                    <a:gd name="T82" fmla="*/ 234 w 1089"/>
                    <a:gd name="T83" fmla="*/ 620 h 769"/>
                    <a:gd name="T84" fmla="*/ 190 w 1089"/>
                    <a:gd name="T85" fmla="*/ 605 h 769"/>
                    <a:gd name="T86" fmla="*/ 119 w 1089"/>
                    <a:gd name="T87" fmla="*/ 495 h 769"/>
                    <a:gd name="T88" fmla="*/ 149 w 1089"/>
                    <a:gd name="T89" fmla="*/ 432 h 769"/>
                    <a:gd name="T90" fmla="*/ 166 w 1089"/>
                    <a:gd name="T91" fmla="*/ 385 h 769"/>
                    <a:gd name="T92" fmla="*/ 149 w 1089"/>
                    <a:gd name="T93" fmla="*/ 226 h 769"/>
                    <a:gd name="T94" fmla="*/ 86 w 1089"/>
                    <a:gd name="T95" fmla="*/ 193 h 769"/>
                    <a:gd name="T96" fmla="*/ 55 w 1089"/>
                    <a:gd name="T97" fmla="*/ 210 h 769"/>
                    <a:gd name="T98" fmla="*/ 0 w 1089"/>
                    <a:gd name="T99" fmla="*/ 226 h 769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0" t="0" r="r" b="b"/>
                  <a:pathLst>
                    <a:path w="1089" h="769">
                      <a:moveTo>
                        <a:pt x="0" y="226"/>
                      </a:moveTo>
                      <a:lnTo>
                        <a:pt x="32" y="202"/>
                      </a:lnTo>
                      <a:lnTo>
                        <a:pt x="62" y="156"/>
                      </a:lnTo>
                      <a:lnTo>
                        <a:pt x="99" y="134"/>
                      </a:lnTo>
                      <a:lnTo>
                        <a:pt x="137" y="160"/>
                      </a:lnTo>
                      <a:lnTo>
                        <a:pt x="142" y="181"/>
                      </a:lnTo>
                      <a:lnTo>
                        <a:pt x="133" y="181"/>
                      </a:lnTo>
                      <a:lnTo>
                        <a:pt x="118" y="179"/>
                      </a:lnTo>
                      <a:lnTo>
                        <a:pt x="137" y="202"/>
                      </a:lnTo>
                      <a:lnTo>
                        <a:pt x="216" y="172"/>
                      </a:lnTo>
                      <a:lnTo>
                        <a:pt x="206" y="149"/>
                      </a:lnTo>
                      <a:lnTo>
                        <a:pt x="240" y="110"/>
                      </a:lnTo>
                      <a:lnTo>
                        <a:pt x="262" y="111"/>
                      </a:lnTo>
                      <a:lnTo>
                        <a:pt x="241" y="124"/>
                      </a:lnTo>
                      <a:lnTo>
                        <a:pt x="223" y="153"/>
                      </a:lnTo>
                      <a:lnTo>
                        <a:pt x="223" y="172"/>
                      </a:lnTo>
                      <a:lnTo>
                        <a:pt x="255" y="193"/>
                      </a:lnTo>
                      <a:lnTo>
                        <a:pt x="301" y="133"/>
                      </a:lnTo>
                      <a:lnTo>
                        <a:pt x="461" y="63"/>
                      </a:lnTo>
                      <a:lnTo>
                        <a:pt x="460" y="23"/>
                      </a:lnTo>
                      <a:lnTo>
                        <a:pt x="533" y="8"/>
                      </a:lnTo>
                      <a:lnTo>
                        <a:pt x="574" y="29"/>
                      </a:lnTo>
                      <a:lnTo>
                        <a:pt x="671" y="0"/>
                      </a:lnTo>
                      <a:lnTo>
                        <a:pt x="701" y="15"/>
                      </a:lnTo>
                      <a:lnTo>
                        <a:pt x="766" y="85"/>
                      </a:lnTo>
                      <a:lnTo>
                        <a:pt x="840" y="71"/>
                      </a:lnTo>
                      <a:lnTo>
                        <a:pt x="886" y="96"/>
                      </a:lnTo>
                      <a:lnTo>
                        <a:pt x="1001" y="91"/>
                      </a:lnTo>
                      <a:lnTo>
                        <a:pt x="1088" y="118"/>
                      </a:lnTo>
                      <a:lnTo>
                        <a:pt x="1080" y="156"/>
                      </a:lnTo>
                      <a:lnTo>
                        <a:pt x="1006" y="181"/>
                      </a:lnTo>
                      <a:lnTo>
                        <a:pt x="1019" y="206"/>
                      </a:lnTo>
                      <a:lnTo>
                        <a:pt x="987" y="220"/>
                      </a:lnTo>
                      <a:lnTo>
                        <a:pt x="985" y="270"/>
                      </a:lnTo>
                      <a:lnTo>
                        <a:pt x="957" y="304"/>
                      </a:lnTo>
                      <a:lnTo>
                        <a:pt x="945" y="273"/>
                      </a:lnTo>
                      <a:lnTo>
                        <a:pt x="961" y="244"/>
                      </a:lnTo>
                      <a:lnTo>
                        <a:pt x="958" y="184"/>
                      </a:lnTo>
                      <a:lnTo>
                        <a:pt x="929" y="215"/>
                      </a:lnTo>
                      <a:lnTo>
                        <a:pt x="906" y="232"/>
                      </a:lnTo>
                      <a:lnTo>
                        <a:pt x="884" y="205"/>
                      </a:lnTo>
                      <a:lnTo>
                        <a:pt x="868" y="273"/>
                      </a:lnTo>
                      <a:lnTo>
                        <a:pt x="885" y="273"/>
                      </a:lnTo>
                      <a:lnTo>
                        <a:pt x="881" y="318"/>
                      </a:lnTo>
                      <a:lnTo>
                        <a:pt x="861" y="366"/>
                      </a:lnTo>
                      <a:lnTo>
                        <a:pt x="837" y="385"/>
                      </a:lnTo>
                      <a:lnTo>
                        <a:pt x="857" y="417"/>
                      </a:lnTo>
                      <a:lnTo>
                        <a:pt x="844" y="439"/>
                      </a:lnTo>
                      <a:lnTo>
                        <a:pt x="839" y="420"/>
                      </a:lnTo>
                      <a:lnTo>
                        <a:pt x="839" y="413"/>
                      </a:lnTo>
                      <a:lnTo>
                        <a:pt x="823" y="402"/>
                      </a:lnTo>
                      <a:lnTo>
                        <a:pt x="797" y="416"/>
                      </a:lnTo>
                      <a:lnTo>
                        <a:pt x="820" y="469"/>
                      </a:lnTo>
                      <a:lnTo>
                        <a:pt x="828" y="496"/>
                      </a:lnTo>
                      <a:lnTo>
                        <a:pt x="801" y="569"/>
                      </a:lnTo>
                      <a:lnTo>
                        <a:pt x="751" y="589"/>
                      </a:lnTo>
                      <a:lnTo>
                        <a:pt x="710" y="585"/>
                      </a:lnTo>
                      <a:lnTo>
                        <a:pt x="730" y="615"/>
                      </a:lnTo>
                      <a:lnTo>
                        <a:pt x="732" y="657"/>
                      </a:lnTo>
                      <a:lnTo>
                        <a:pt x="703" y="706"/>
                      </a:lnTo>
                      <a:lnTo>
                        <a:pt x="670" y="679"/>
                      </a:lnTo>
                      <a:lnTo>
                        <a:pt x="665" y="708"/>
                      </a:lnTo>
                      <a:lnTo>
                        <a:pt x="690" y="732"/>
                      </a:lnTo>
                      <a:lnTo>
                        <a:pt x="711" y="768"/>
                      </a:lnTo>
                      <a:lnTo>
                        <a:pt x="676" y="747"/>
                      </a:lnTo>
                      <a:lnTo>
                        <a:pt x="634" y="626"/>
                      </a:lnTo>
                      <a:lnTo>
                        <a:pt x="583" y="593"/>
                      </a:lnTo>
                      <a:lnTo>
                        <a:pt x="545" y="596"/>
                      </a:lnTo>
                      <a:lnTo>
                        <a:pt x="497" y="665"/>
                      </a:lnTo>
                      <a:lnTo>
                        <a:pt x="503" y="689"/>
                      </a:lnTo>
                      <a:lnTo>
                        <a:pt x="487" y="738"/>
                      </a:lnTo>
                      <a:lnTo>
                        <a:pt x="471" y="738"/>
                      </a:lnTo>
                      <a:lnTo>
                        <a:pt x="416" y="636"/>
                      </a:lnTo>
                      <a:lnTo>
                        <a:pt x="416" y="592"/>
                      </a:lnTo>
                      <a:lnTo>
                        <a:pt x="404" y="608"/>
                      </a:lnTo>
                      <a:lnTo>
                        <a:pt x="373" y="607"/>
                      </a:lnTo>
                      <a:lnTo>
                        <a:pt x="385" y="580"/>
                      </a:lnTo>
                      <a:lnTo>
                        <a:pt x="336" y="545"/>
                      </a:lnTo>
                      <a:lnTo>
                        <a:pt x="275" y="545"/>
                      </a:lnTo>
                      <a:lnTo>
                        <a:pt x="223" y="510"/>
                      </a:lnTo>
                      <a:lnTo>
                        <a:pt x="220" y="545"/>
                      </a:lnTo>
                      <a:lnTo>
                        <a:pt x="263" y="577"/>
                      </a:lnTo>
                      <a:lnTo>
                        <a:pt x="278" y="576"/>
                      </a:lnTo>
                      <a:lnTo>
                        <a:pt x="234" y="620"/>
                      </a:lnTo>
                      <a:lnTo>
                        <a:pt x="190" y="630"/>
                      </a:lnTo>
                      <a:lnTo>
                        <a:pt x="190" y="605"/>
                      </a:lnTo>
                      <a:lnTo>
                        <a:pt x="127" y="518"/>
                      </a:lnTo>
                      <a:lnTo>
                        <a:pt x="119" y="495"/>
                      </a:lnTo>
                      <a:lnTo>
                        <a:pt x="153" y="467"/>
                      </a:lnTo>
                      <a:lnTo>
                        <a:pt x="149" y="432"/>
                      </a:lnTo>
                      <a:lnTo>
                        <a:pt x="149" y="393"/>
                      </a:lnTo>
                      <a:lnTo>
                        <a:pt x="166" y="385"/>
                      </a:lnTo>
                      <a:lnTo>
                        <a:pt x="149" y="366"/>
                      </a:lnTo>
                      <a:lnTo>
                        <a:pt x="149" y="226"/>
                      </a:lnTo>
                      <a:lnTo>
                        <a:pt x="61" y="226"/>
                      </a:lnTo>
                      <a:lnTo>
                        <a:pt x="86" y="193"/>
                      </a:lnTo>
                      <a:lnTo>
                        <a:pt x="84" y="181"/>
                      </a:lnTo>
                      <a:lnTo>
                        <a:pt x="55" y="210"/>
                      </a:lnTo>
                      <a:lnTo>
                        <a:pt x="45" y="226"/>
                      </a:lnTo>
                      <a:lnTo>
                        <a:pt x="0" y="226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1" name="Freeform 23">
                  <a:extLst>
                    <a:ext uri="{FF2B5EF4-FFF2-40B4-BE49-F238E27FC236}">
                      <a16:creationId xmlns:a16="http://schemas.microsoft.com/office/drawing/2014/main" id="{F0B6832D-B47D-312A-321D-7CE82568CAA8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3135" y="720"/>
                  <a:ext cx="94" cy="157"/>
                </a:xfrm>
                <a:custGeom>
                  <a:avLst/>
                  <a:gdLst>
                    <a:gd name="T0" fmla="*/ 63 w 94"/>
                    <a:gd name="T1" fmla="*/ 0 h 157"/>
                    <a:gd name="T2" fmla="*/ 63 w 94"/>
                    <a:gd name="T3" fmla="*/ 20 h 157"/>
                    <a:gd name="T4" fmla="*/ 55 w 94"/>
                    <a:gd name="T5" fmla="*/ 33 h 157"/>
                    <a:gd name="T6" fmla="*/ 57 w 94"/>
                    <a:gd name="T7" fmla="*/ 54 h 157"/>
                    <a:gd name="T8" fmla="*/ 47 w 94"/>
                    <a:gd name="T9" fmla="*/ 82 h 157"/>
                    <a:gd name="T10" fmla="*/ 31 w 94"/>
                    <a:gd name="T11" fmla="*/ 108 h 157"/>
                    <a:gd name="T12" fmla="*/ 7 w 94"/>
                    <a:gd name="T13" fmla="*/ 125 h 157"/>
                    <a:gd name="T14" fmla="*/ 0 w 94"/>
                    <a:gd name="T15" fmla="*/ 154 h 157"/>
                    <a:gd name="T16" fmla="*/ 10 w 94"/>
                    <a:gd name="T17" fmla="*/ 156 h 157"/>
                    <a:gd name="T18" fmla="*/ 10 w 94"/>
                    <a:gd name="T19" fmla="*/ 129 h 157"/>
                    <a:gd name="T20" fmla="*/ 44 w 94"/>
                    <a:gd name="T21" fmla="*/ 127 h 157"/>
                    <a:gd name="T22" fmla="*/ 69 w 94"/>
                    <a:gd name="T23" fmla="*/ 109 h 157"/>
                    <a:gd name="T24" fmla="*/ 69 w 94"/>
                    <a:gd name="T25" fmla="*/ 72 h 157"/>
                    <a:gd name="T26" fmla="*/ 77 w 94"/>
                    <a:gd name="T27" fmla="*/ 58 h 157"/>
                    <a:gd name="T28" fmla="*/ 64 w 94"/>
                    <a:gd name="T29" fmla="*/ 34 h 157"/>
                    <a:gd name="T30" fmla="*/ 82 w 94"/>
                    <a:gd name="T31" fmla="*/ 27 h 157"/>
                    <a:gd name="T32" fmla="*/ 93 w 94"/>
                    <a:gd name="T33" fmla="*/ 8 h 157"/>
                    <a:gd name="T34" fmla="*/ 69 w 94"/>
                    <a:gd name="T35" fmla="*/ 11 h 157"/>
                    <a:gd name="T36" fmla="*/ 63 w 94"/>
                    <a:gd name="T37" fmla="*/ 0 h 15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94" h="157">
                      <a:moveTo>
                        <a:pt x="63" y="0"/>
                      </a:moveTo>
                      <a:lnTo>
                        <a:pt x="63" y="20"/>
                      </a:lnTo>
                      <a:lnTo>
                        <a:pt x="55" y="33"/>
                      </a:lnTo>
                      <a:lnTo>
                        <a:pt x="57" y="54"/>
                      </a:lnTo>
                      <a:lnTo>
                        <a:pt x="47" y="82"/>
                      </a:lnTo>
                      <a:lnTo>
                        <a:pt x="31" y="108"/>
                      </a:lnTo>
                      <a:lnTo>
                        <a:pt x="7" y="125"/>
                      </a:lnTo>
                      <a:lnTo>
                        <a:pt x="0" y="154"/>
                      </a:lnTo>
                      <a:lnTo>
                        <a:pt x="10" y="156"/>
                      </a:lnTo>
                      <a:lnTo>
                        <a:pt x="10" y="129"/>
                      </a:lnTo>
                      <a:lnTo>
                        <a:pt x="44" y="127"/>
                      </a:lnTo>
                      <a:lnTo>
                        <a:pt x="69" y="109"/>
                      </a:lnTo>
                      <a:lnTo>
                        <a:pt x="69" y="72"/>
                      </a:lnTo>
                      <a:lnTo>
                        <a:pt x="77" y="58"/>
                      </a:lnTo>
                      <a:lnTo>
                        <a:pt x="64" y="34"/>
                      </a:lnTo>
                      <a:lnTo>
                        <a:pt x="82" y="27"/>
                      </a:lnTo>
                      <a:lnTo>
                        <a:pt x="93" y="8"/>
                      </a:lnTo>
                      <a:lnTo>
                        <a:pt x="69" y="11"/>
                      </a:lnTo>
                      <a:lnTo>
                        <a:pt x="63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2" name="Freeform 24">
                  <a:extLst>
                    <a:ext uri="{FF2B5EF4-FFF2-40B4-BE49-F238E27FC236}">
                      <a16:creationId xmlns:a16="http://schemas.microsoft.com/office/drawing/2014/main" id="{FDC761AE-61A8-CDD6-0F93-22A25895E17A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780" y="1139"/>
                  <a:ext cx="19" cy="36"/>
                </a:xfrm>
                <a:custGeom>
                  <a:avLst/>
                  <a:gdLst>
                    <a:gd name="T0" fmla="*/ 9 w 19"/>
                    <a:gd name="T1" fmla="*/ 0 h 36"/>
                    <a:gd name="T2" fmla="*/ 0 w 19"/>
                    <a:gd name="T3" fmla="*/ 16 h 36"/>
                    <a:gd name="T4" fmla="*/ 6 w 19"/>
                    <a:gd name="T5" fmla="*/ 35 h 36"/>
                    <a:gd name="T6" fmla="*/ 18 w 19"/>
                    <a:gd name="T7" fmla="*/ 21 h 36"/>
                    <a:gd name="T8" fmla="*/ 9 w 19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" h="36">
                      <a:moveTo>
                        <a:pt x="9" y="0"/>
                      </a:moveTo>
                      <a:lnTo>
                        <a:pt x="0" y="16"/>
                      </a:lnTo>
                      <a:lnTo>
                        <a:pt x="6" y="35"/>
                      </a:lnTo>
                      <a:lnTo>
                        <a:pt x="18" y="21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3" name="Freeform 25">
                  <a:extLst>
                    <a:ext uri="{FF2B5EF4-FFF2-40B4-BE49-F238E27FC236}">
                      <a16:creationId xmlns:a16="http://schemas.microsoft.com/office/drawing/2014/main" id="{81A98378-43E7-329B-4BAD-6772AB9D23BD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923" y="1177"/>
                  <a:ext cx="220" cy="94"/>
                </a:xfrm>
                <a:custGeom>
                  <a:avLst/>
                  <a:gdLst>
                    <a:gd name="T0" fmla="*/ 0 w 220"/>
                    <a:gd name="T1" fmla="*/ 0 h 94"/>
                    <a:gd name="T2" fmla="*/ 33 w 220"/>
                    <a:gd name="T3" fmla="*/ 7 h 94"/>
                    <a:gd name="T4" fmla="*/ 82 w 220"/>
                    <a:gd name="T5" fmla="*/ 41 h 94"/>
                    <a:gd name="T6" fmla="*/ 75 w 220"/>
                    <a:gd name="T7" fmla="*/ 60 h 94"/>
                    <a:gd name="T8" fmla="*/ 115 w 220"/>
                    <a:gd name="T9" fmla="*/ 77 h 94"/>
                    <a:gd name="T10" fmla="*/ 219 w 220"/>
                    <a:gd name="T11" fmla="*/ 77 h 94"/>
                    <a:gd name="T12" fmla="*/ 106 w 220"/>
                    <a:gd name="T13" fmla="*/ 93 h 94"/>
                    <a:gd name="T14" fmla="*/ 75 w 220"/>
                    <a:gd name="T15" fmla="*/ 60 h 94"/>
                    <a:gd name="T16" fmla="*/ 46 w 220"/>
                    <a:gd name="T17" fmla="*/ 54 h 94"/>
                    <a:gd name="T18" fmla="*/ 0 w 220"/>
                    <a:gd name="T19" fmla="*/ 0 h 9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220" h="94">
                      <a:moveTo>
                        <a:pt x="0" y="0"/>
                      </a:moveTo>
                      <a:lnTo>
                        <a:pt x="33" y="7"/>
                      </a:lnTo>
                      <a:lnTo>
                        <a:pt x="82" y="41"/>
                      </a:lnTo>
                      <a:lnTo>
                        <a:pt x="75" y="60"/>
                      </a:lnTo>
                      <a:lnTo>
                        <a:pt x="115" y="77"/>
                      </a:lnTo>
                      <a:lnTo>
                        <a:pt x="219" y="77"/>
                      </a:lnTo>
                      <a:lnTo>
                        <a:pt x="106" y="93"/>
                      </a:lnTo>
                      <a:lnTo>
                        <a:pt x="75" y="60"/>
                      </a:lnTo>
                      <a:lnTo>
                        <a:pt x="46" y="5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4" name="Freeform 26">
                  <a:extLst>
                    <a:ext uri="{FF2B5EF4-FFF2-40B4-BE49-F238E27FC236}">
                      <a16:creationId xmlns:a16="http://schemas.microsoft.com/office/drawing/2014/main" id="{82204C72-0827-29FC-C0BB-C6778C38C058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3098" y="1255"/>
                  <a:ext cx="236" cy="221"/>
                </a:xfrm>
                <a:custGeom>
                  <a:avLst/>
                  <a:gdLst>
                    <a:gd name="T0" fmla="*/ 190 w 236"/>
                    <a:gd name="T1" fmla="*/ 216 h 221"/>
                    <a:gd name="T2" fmla="*/ 179 w 236"/>
                    <a:gd name="T3" fmla="*/ 212 h 221"/>
                    <a:gd name="T4" fmla="*/ 154 w 236"/>
                    <a:gd name="T5" fmla="*/ 187 h 221"/>
                    <a:gd name="T6" fmla="*/ 130 w 236"/>
                    <a:gd name="T7" fmla="*/ 182 h 221"/>
                    <a:gd name="T8" fmla="*/ 124 w 236"/>
                    <a:gd name="T9" fmla="*/ 167 h 221"/>
                    <a:gd name="T10" fmla="*/ 110 w 236"/>
                    <a:gd name="T11" fmla="*/ 155 h 221"/>
                    <a:gd name="T12" fmla="*/ 87 w 236"/>
                    <a:gd name="T13" fmla="*/ 155 h 221"/>
                    <a:gd name="T14" fmla="*/ 62 w 236"/>
                    <a:gd name="T15" fmla="*/ 165 h 221"/>
                    <a:gd name="T16" fmla="*/ 40 w 236"/>
                    <a:gd name="T17" fmla="*/ 169 h 221"/>
                    <a:gd name="T18" fmla="*/ 15 w 236"/>
                    <a:gd name="T19" fmla="*/ 169 h 221"/>
                    <a:gd name="T20" fmla="*/ 14 w 236"/>
                    <a:gd name="T21" fmla="*/ 152 h 221"/>
                    <a:gd name="T22" fmla="*/ 5 w 236"/>
                    <a:gd name="T23" fmla="*/ 127 h 221"/>
                    <a:gd name="T24" fmla="*/ 3 w 236"/>
                    <a:gd name="T25" fmla="*/ 114 h 221"/>
                    <a:gd name="T26" fmla="*/ 3 w 236"/>
                    <a:gd name="T27" fmla="*/ 79 h 221"/>
                    <a:gd name="T28" fmla="*/ 44 w 236"/>
                    <a:gd name="T29" fmla="*/ 60 h 221"/>
                    <a:gd name="T30" fmla="*/ 48 w 236"/>
                    <a:gd name="T31" fmla="*/ 41 h 221"/>
                    <a:gd name="T32" fmla="*/ 57 w 236"/>
                    <a:gd name="T33" fmla="*/ 43 h 221"/>
                    <a:gd name="T34" fmla="*/ 77 w 236"/>
                    <a:gd name="T35" fmla="*/ 22 h 221"/>
                    <a:gd name="T36" fmla="*/ 98 w 236"/>
                    <a:gd name="T37" fmla="*/ 25 h 221"/>
                    <a:gd name="T38" fmla="*/ 113 w 236"/>
                    <a:gd name="T39" fmla="*/ 10 h 221"/>
                    <a:gd name="T40" fmla="*/ 125 w 236"/>
                    <a:gd name="T41" fmla="*/ 8 h 221"/>
                    <a:gd name="T42" fmla="*/ 145 w 236"/>
                    <a:gd name="T43" fmla="*/ 34 h 221"/>
                    <a:gd name="T44" fmla="*/ 163 w 236"/>
                    <a:gd name="T45" fmla="*/ 43 h 221"/>
                    <a:gd name="T46" fmla="*/ 165 w 236"/>
                    <a:gd name="T47" fmla="*/ 16 h 221"/>
                    <a:gd name="T48" fmla="*/ 172 w 236"/>
                    <a:gd name="T49" fmla="*/ 0 h 221"/>
                    <a:gd name="T50" fmla="*/ 185 w 236"/>
                    <a:gd name="T51" fmla="*/ 22 h 221"/>
                    <a:gd name="T52" fmla="*/ 196 w 236"/>
                    <a:gd name="T53" fmla="*/ 60 h 221"/>
                    <a:gd name="T54" fmla="*/ 219 w 236"/>
                    <a:gd name="T55" fmla="*/ 83 h 221"/>
                    <a:gd name="T56" fmla="*/ 232 w 236"/>
                    <a:gd name="T57" fmla="*/ 101 h 221"/>
                    <a:gd name="T58" fmla="*/ 235 w 236"/>
                    <a:gd name="T59" fmla="*/ 133 h 221"/>
                    <a:gd name="T60" fmla="*/ 221 w 236"/>
                    <a:gd name="T61" fmla="*/ 169 h 221"/>
                    <a:gd name="T62" fmla="*/ 217 w 236"/>
                    <a:gd name="T63" fmla="*/ 202 h 221"/>
                    <a:gd name="T64" fmla="*/ 196 w 236"/>
                    <a:gd name="T65" fmla="*/ 215 h 22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236" h="221">
                      <a:moveTo>
                        <a:pt x="196" y="215"/>
                      </a:moveTo>
                      <a:lnTo>
                        <a:pt x="190" y="216"/>
                      </a:lnTo>
                      <a:lnTo>
                        <a:pt x="185" y="220"/>
                      </a:lnTo>
                      <a:lnTo>
                        <a:pt x="179" y="212"/>
                      </a:lnTo>
                      <a:lnTo>
                        <a:pt x="158" y="202"/>
                      </a:lnTo>
                      <a:lnTo>
                        <a:pt x="154" y="187"/>
                      </a:lnTo>
                      <a:lnTo>
                        <a:pt x="147" y="182"/>
                      </a:lnTo>
                      <a:lnTo>
                        <a:pt x="130" y="182"/>
                      </a:lnTo>
                      <a:lnTo>
                        <a:pt x="130" y="170"/>
                      </a:lnTo>
                      <a:lnTo>
                        <a:pt x="124" y="167"/>
                      </a:lnTo>
                      <a:lnTo>
                        <a:pt x="123" y="157"/>
                      </a:lnTo>
                      <a:lnTo>
                        <a:pt x="110" y="155"/>
                      </a:lnTo>
                      <a:lnTo>
                        <a:pt x="98" y="152"/>
                      </a:lnTo>
                      <a:lnTo>
                        <a:pt x="87" y="155"/>
                      </a:lnTo>
                      <a:lnTo>
                        <a:pt x="87" y="157"/>
                      </a:lnTo>
                      <a:lnTo>
                        <a:pt x="62" y="165"/>
                      </a:lnTo>
                      <a:lnTo>
                        <a:pt x="62" y="169"/>
                      </a:lnTo>
                      <a:lnTo>
                        <a:pt x="40" y="169"/>
                      </a:lnTo>
                      <a:lnTo>
                        <a:pt x="28" y="176"/>
                      </a:lnTo>
                      <a:lnTo>
                        <a:pt x="15" y="169"/>
                      </a:lnTo>
                      <a:lnTo>
                        <a:pt x="14" y="167"/>
                      </a:lnTo>
                      <a:lnTo>
                        <a:pt x="14" y="152"/>
                      </a:lnTo>
                      <a:lnTo>
                        <a:pt x="10" y="139"/>
                      </a:lnTo>
                      <a:lnTo>
                        <a:pt x="5" y="127"/>
                      </a:lnTo>
                      <a:lnTo>
                        <a:pt x="8" y="118"/>
                      </a:lnTo>
                      <a:lnTo>
                        <a:pt x="3" y="114"/>
                      </a:lnTo>
                      <a:lnTo>
                        <a:pt x="0" y="93"/>
                      </a:lnTo>
                      <a:lnTo>
                        <a:pt x="3" y="79"/>
                      </a:lnTo>
                      <a:lnTo>
                        <a:pt x="16" y="68"/>
                      </a:lnTo>
                      <a:lnTo>
                        <a:pt x="44" y="60"/>
                      </a:lnTo>
                      <a:lnTo>
                        <a:pt x="51" y="51"/>
                      </a:lnTo>
                      <a:lnTo>
                        <a:pt x="48" y="41"/>
                      </a:lnTo>
                      <a:lnTo>
                        <a:pt x="55" y="38"/>
                      </a:lnTo>
                      <a:lnTo>
                        <a:pt x="57" y="43"/>
                      </a:lnTo>
                      <a:lnTo>
                        <a:pt x="60" y="35"/>
                      </a:lnTo>
                      <a:lnTo>
                        <a:pt x="77" y="22"/>
                      </a:lnTo>
                      <a:lnTo>
                        <a:pt x="87" y="28"/>
                      </a:lnTo>
                      <a:lnTo>
                        <a:pt x="98" y="25"/>
                      </a:lnTo>
                      <a:lnTo>
                        <a:pt x="102" y="13"/>
                      </a:lnTo>
                      <a:lnTo>
                        <a:pt x="113" y="10"/>
                      </a:lnTo>
                      <a:lnTo>
                        <a:pt x="110" y="2"/>
                      </a:lnTo>
                      <a:lnTo>
                        <a:pt x="125" y="8"/>
                      </a:lnTo>
                      <a:lnTo>
                        <a:pt x="138" y="5"/>
                      </a:lnTo>
                      <a:lnTo>
                        <a:pt x="145" y="34"/>
                      </a:lnTo>
                      <a:lnTo>
                        <a:pt x="154" y="43"/>
                      </a:lnTo>
                      <a:lnTo>
                        <a:pt x="163" y="43"/>
                      </a:lnTo>
                      <a:lnTo>
                        <a:pt x="167" y="25"/>
                      </a:lnTo>
                      <a:lnTo>
                        <a:pt x="165" y="16"/>
                      </a:lnTo>
                      <a:lnTo>
                        <a:pt x="167" y="2"/>
                      </a:lnTo>
                      <a:lnTo>
                        <a:pt x="172" y="0"/>
                      </a:lnTo>
                      <a:lnTo>
                        <a:pt x="179" y="18"/>
                      </a:lnTo>
                      <a:lnTo>
                        <a:pt x="185" y="22"/>
                      </a:lnTo>
                      <a:lnTo>
                        <a:pt x="189" y="38"/>
                      </a:lnTo>
                      <a:lnTo>
                        <a:pt x="196" y="60"/>
                      </a:lnTo>
                      <a:lnTo>
                        <a:pt x="206" y="66"/>
                      </a:lnTo>
                      <a:lnTo>
                        <a:pt x="219" y="83"/>
                      </a:lnTo>
                      <a:lnTo>
                        <a:pt x="221" y="91"/>
                      </a:lnTo>
                      <a:lnTo>
                        <a:pt x="232" y="101"/>
                      </a:lnTo>
                      <a:lnTo>
                        <a:pt x="235" y="119"/>
                      </a:lnTo>
                      <a:lnTo>
                        <a:pt x="235" y="133"/>
                      </a:lnTo>
                      <a:lnTo>
                        <a:pt x="232" y="155"/>
                      </a:lnTo>
                      <a:lnTo>
                        <a:pt x="221" y="169"/>
                      </a:lnTo>
                      <a:lnTo>
                        <a:pt x="217" y="187"/>
                      </a:lnTo>
                      <a:lnTo>
                        <a:pt x="217" y="202"/>
                      </a:lnTo>
                      <a:lnTo>
                        <a:pt x="206" y="205"/>
                      </a:lnTo>
                      <a:lnTo>
                        <a:pt x="196" y="215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5" name="Freeform 27">
                  <a:extLst>
                    <a:ext uri="{FF2B5EF4-FFF2-40B4-BE49-F238E27FC236}">
                      <a16:creationId xmlns:a16="http://schemas.microsoft.com/office/drawing/2014/main" id="{FA604143-A75F-DEC2-955E-6C35DD5BCD02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3286" y="1488"/>
                  <a:ext cx="18" cy="27"/>
                </a:xfrm>
                <a:custGeom>
                  <a:avLst/>
                  <a:gdLst>
                    <a:gd name="T0" fmla="*/ 9 w 18"/>
                    <a:gd name="T1" fmla="*/ 23 h 27"/>
                    <a:gd name="T2" fmla="*/ 3 w 18"/>
                    <a:gd name="T3" fmla="*/ 19 h 27"/>
                    <a:gd name="T4" fmla="*/ 3 w 18"/>
                    <a:gd name="T5" fmla="*/ 15 h 27"/>
                    <a:gd name="T6" fmla="*/ 3 w 18"/>
                    <a:gd name="T7" fmla="*/ 11 h 27"/>
                    <a:gd name="T8" fmla="*/ 2 w 18"/>
                    <a:gd name="T9" fmla="*/ 7 h 27"/>
                    <a:gd name="T10" fmla="*/ 0 w 18"/>
                    <a:gd name="T11" fmla="*/ 0 h 27"/>
                    <a:gd name="T12" fmla="*/ 3 w 18"/>
                    <a:gd name="T13" fmla="*/ 0 h 27"/>
                    <a:gd name="T14" fmla="*/ 9 w 18"/>
                    <a:gd name="T15" fmla="*/ 4 h 27"/>
                    <a:gd name="T16" fmla="*/ 12 w 18"/>
                    <a:gd name="T17" fmla="*/ 3 h 27"/>
                    <a:gd name="T18" fmla="*/ 13 w 18"/>
                    <a:gd name="T19" fmla="*/ 3 h 27"/>
                    <a:gd name="T20" fmla="*/ 17 w 18"/>
                    <a:gd name="T21" fmla="*/ 0 h 27"/>
                    <a:gd name="T22" fmla="*/ 17 w 18"/>
                    <a:gd name="T23" fmla="*/ 11 h 27"/>
                    <a:gd name="T24" fmla="*/ 15 w 18"/>
                    <a:gd name="T25" fmla="*/ 15 h 27"/>
                    <a:gd name="T26" fmla="*/ 13 w 18"/>
                    <a:gd name="T27" fmla="*/ 19 h 27"/>
                    <a:gd name="T28" fmla="*/ 13 w 18"/>
                    <a:gd name="T29" fmla="*/ 22 h 27"/>
                    <a:gd name="T30" fmla="*/ 12 w 18"/>
                    <a:gd name="T31" fmla="*/ 23 h 27"/>
                    <a:gd name="T32" fmla="*/ 12 w 18"/>
                    <a:gd name="T33" fmla="*/ 26 h 27"/>
                    <a:gd name="T34" fmla="*/ 9 w 18"/>
                    <a:gd name="T35" fmla="*/ 23 h 2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18" h="27">
                      <a:moveTo>
                        <a:pt x="9" y="23"/>
                      </a:moveTo>
                      <a:lnTo>
                        <a:pt x="3" y="19"/>
                      </a:lnTo>
                      <a:lnTo>
                        <a:pt x="3" y="15"/>
                      </a:lnTo>
                      <a:lnTo>
                        <a:pt x="3" y="11"/>
                      </a:lnTo>
                      <a:lnTo>
                        <a:pt x="2" y="7"/>
                      </a:lnTo>
                      <a:lnTo>
                        <a:pt x="0" y="0"/>
                      </a:lnTo>
                      <a:lnTo>
                        <a:pt x="3" y="0"/>
                      </a:lnTo>
                      <a:lnTo>
                        <a:pt x="9" y="4"/>
                      </a:lnTo>
                      <a:lnTo>
                        <a:pt x="12" y="3"/>
                      </a:lnTo>
                      <a:lnTo>
                        <a:pt x="13" y="3"/>
                      </a:lnTo>
                      <a:lnTo>
                        <a:pt x="17" y="0"/>
                      </a:lnTo>
                      <a:lnTo>
                        <a:pt x="17" y="11"/>
                      </a:lnTo>
                      <a:lnTo>
                        <a:pt x="15" y="15"/>
                      </a:lnTo>
                      <a:lnTo>
                        <a:pt x="13" y="19"/>
                      </a:lnTo>
                      <a:lnTo>
                        <a:pt x="13" y="22"/>
                      </a:lnTo>
                      <a:lnTo>
                        <a:pt x="12" y="23"/>
                      </a:lnTo>
                      <a:lnTo>
                        <a:pt x="12" y="26"/>
                      </a:lnTo>
                      <a:lnTo>
                        <a:pt x="9" y="23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6" name="Freeform 28">
                  <a:extLst>
                    <a:ext uri="{FF2B5EF4-FFF2-40B4-BE49-F238E27FC236}">
                      <a16:creationId xmlns:a16="http://schemas.microsoft.com/office/drawing/2014/main" id="{9A2366DA-DB60-3CA3-AFD5-900BEDC44F2C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463" y="1235"/>
                  <a:ext cx="26" cy="106"/>
                </a:xfrm>
                <a:custGeom>
                  <a:avLst/>
                  <a:gdLst>
                    <a:gd name="T0" fmla="*/ 3 w 26"/>
                    <a:gd name="T1" fmla="*/ 37 h 106"/>
                    <a:gd name="T2" fmla="*/ 13 w 26"/>
                    <a:gd name="T3" fmla="*/ 28 h 106"/>
                    <a:gd name="T4" fmla="*/ 20 w 26"/>
                    <a:gd name="T5" fmla="*/ 0 h 106"/>
                    <a:gd name="T6" fmla="*/ 25 w 26"/>
                    <a:gd name="T7" fmla="*/ 42 h 106"/>
                    <a:gd name="T8" fmla="*/ 17 w 26"/>
                    <a:gd name="T9" fmla="*/ 94 h 106"/>
                    <a:gd name="T10" fmla="*/ 0 w 26"/>
                    <a:gd name="T11" fmla="*/ 105 h 106"/>
                    <a:gd name="T12" fmla="*/ 0 w 26"/>
                    <a:gd name="T13" fmla="*/ 80 h 106"/>
                    <a:gd name="T14" fmla="*/ 5 w 26"/>
                    <a:gd name="T15" fmla="*/ 64 h 106"/>
                    <a:gd name="T16" fmla="*/ 3 w 26"/>
                    <a:gd name="T17" fmla="*/ 37 h 10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6" h="106">
                      <a:moveTo>
                        <a:pt x="3" y="37"/>
                      </a:moveTo>
                      <a:lnTo>
                        <a:pt x="13" y="28"/>
                      </a:lnTo>
                      <a:lnTo>
                        <a:pt x="20" y="0"/>
                      </a:lnTo>
                      <a:lnTo>
                        <a:pt x="25" y="42"/>
                      </a:lnTo>
                      <a:lnTo>
                        <a:pt x="17" y="94"/>
                      </a:lnTo>
                      <a:lnTo>
                        <a:pt x="0" y="105"/>
                      </a:lnTo>
                      <a:lnTo>
                        <a:pt x="0" y="80"/>
                      </a:lnTo>
                      <a:lnTo>
                        <a:pt x="5" y="64"/>
                      </a:lnTo>
                      <a:lnTo>
                        <a:pt x="3" y="37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</p:grpSp>
        </p:grpSp>
      </p:grpSp>
      <p:sp>
        <p:nvSpPr>
          <p:cNvPr id="3104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429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6482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2" name="Rectangle 34">
            <a:extLst>
              <a:ext uri="{FF2B5EF4-FFF2-40B4-BE49-F238E27FC236}">
                <a16:creationId xmlns:a16="http://schemas.microsoft.com/office/drawing/2014/main" id="{085A8782-A41D-0B3A-3BE9-81A30B9C50D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" name="Rectangle 35">
            <a:extLst>
              <a:ext uri="{FF2B5EF4-FFF2-40B4-BE49-F238E27FC236}">
                <a16:creationId xmlns:a16="http://schemas.microsoft.com/office/drawing/2014/main" id="{7097CAD7-9481-BE64-2CD7-7676CB606B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Liang, Introduction to Java Programming and Data Structures, Twelfth Edition, (c) 2020 Pearson Education, Inc. All rights reserved. </a:t>
            </a:r>
          </a:p>
        </p:txBody>
      </p:sp>
      <p:sp>
        <p:nvSpPr>
          <p:cNvPr id="34" name="Rectangle 36">
            <a:extLst>
              <a:ext uri="{FF2B5EF4-FFF2-40B4-BE49-F238E27FC236}">
                <a16:creationId xmlns:a16="http://schemas.microsoft.com/office/drawing/2014/main" id="{7BE4DBC9-4D86-C1B6-D5B8-FF34729DDE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B674E87-8FBA-8C40-9889-2495258011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9394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F83AD53F-E352-2597-7C58-18E689446E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E2C9BA57-7EA4-D15D-F390-5880F538B68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83402-8AAA-4749-A5CC-B69828B46D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0255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8575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575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744D7111-1725-56B9-380A-D643C729A8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02085458-3332-FBE1-0A13-24C4CFAB074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D90083-7938-5A4C-98AE-5D23E3F115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757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9E8E1073-1529-CEC5-1B9B-BA02B751D0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34366632-75B8-BC72-0E7E-702D07360C6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C918D5-848A-3742-9BC7-8FF61E59F4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486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F9267FF5-6A06-6999-64BC-198C653F80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23A1BFC8-E7F6-BC1A-030A-886A58AB448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CCD913-8586-1A4C-9C49-78EF7B28C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6314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5735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735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2">
            <a:extLst>
              <a:ext uri="{FF2B5EF4-FFF2-40B4-BE49-F238E27FC236}">
                <a16:creationId xmlns:a16="http://schemas.microsoft.com/office/drawing/2014/main" id="{EF8F816F-1969-B9E9-2D1A-5862C85CCC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58EB15D8-FB5B-BA43-6009-AB699B2434B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A053B4-36D1-394A-8541-AD52D62A21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4917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2">
            <a:extLst>
              <a:ext uri="{FF2B5EF4-FFF2-40B4-BE49-F238E27FC236}">
                <a16:creationId xmlns:a16="http://schemas.microsoft.com/office/drawing/2014/main" id="{FF8AF475-F3CF-CAB3-2591-BD71337071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4">
            <a:extLst>
              <a:ext uri="{FF2B5EF4-FFF2-40B4-BE49-F238E27FC236}">
                <a16:creationId xmlns:a16="http://schemas.microsoft.com/office/drawing/2014/main" id="{99B484C2-96A4-DBFD-5254-9756EB1AC38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A1F3E6-C735-3149-96BA-3CFF5E3613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833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2">
            <a:extLst>
              <a:ext uri="{FF2B5EF4-FFF2-40B4-BE49-F238E27FC236}">
                <a16:creationId xmlns:a16="http://schemas.microsoft.com/office/drawing/2014/main" id="{D41E69DD-7676-0810-95FA-5D82EDCCF1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4">
            <a:extLst>
              <a:ext uri="{FF2B5EF4-FFF2-40B4-BE49-F238E27FC236}">
                <a16:creationId xmlns:a16="http://schemas.microsoft.com/office/drawing/2014/main" id="{AD7743DF-71E7-426D-0C80-ADFA0D07205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3A8C2C-786F-BA41-9FAA-DBDE5D107B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020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>
            <a:extLst>
              <a:ext uri="{FF2B5EF4-FFF2-40B4-BE49-F238E27FC236}">
                <a16:creationId xmlns:a16="http://schemas.microsoft.com/office/drawing/2014/main" id="{AAEC05DB-BFC4-261B-3866-43A76A999F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4">
            <a:extLst>
              <a:ext uri="{FF2B5EF4-FFF2-40B4-BE49-F238E27FC236}">
                <a16:creationId xmlns:a16="http://schemas.microsoft.com/office/drawing/2014/main" id="{9AF4B900-6349-F349-AF9D-44567A3B29C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72EE07-AEF2-1A4F-B126-09402E0FD6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3001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2">
            <a:extLst>
              <a:ext uri="{FF2B5EF4-FFF2-40B4-BE49-F238E27FC236}">
                <a16:creationId xmlns:a16="http://schemas.microsoft.com/office/drawing/2014/main" id="{F529F4E2-A29D-9D8E-115A-B1D7CF00C2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1EB0F704-48C2-4670-B6E8-7BE01A3EB17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31A244-1F7D-094E-8B9B-72D6521744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683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2">
            <a:extLst>
              <a:ext uri="{FF2B5EF4-FFF2-40B4-BE49-F238E27FC236}">
                <a16:creationId xmlns:a16="http://schemas.microsoft.com/office/drawing/2014/main" id="{09F5154A-877C-534E-5AEE-976021EDE9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BDF637BF-FA3D-D793-85D8-D20517AF4ED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CB25DA-DB4A-394E-A25A-13D86AD427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36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9">
            <a:extLst>
              <a:ext uri="{FF2B5EF4-FFF2-40B4-BE49-F238E27FC236}">
                <a16:creationId xmlns:a16="http://schemas.microsoft.com/office/drawing/2014/main" id="{A64E6DFA-4EDC-F943-D8AE-A3668AFD951D}"/>
              </a:ext>
            </a:extLst>
          </p:cNvPr>
          <p:cNvGrpSpPr>
            <a:grpSpLocks/>
          </p:cNvGrpSpPr>
          <p:nvPr/>
        </p:nvGrpSpPr>
        <p:grpSpPr bwMode="auto">
          <a:xfrm>
            <a:off x="0" y="4367213"/>
            <a:ext cx="9131300" cy="2478087"/>
            <a:chOff x="0" y="2751"/>
            <a:chExt cx="5752" cy="1561"/>
          </a:xfrm>
        </p:grpSpPr>
        <p:sp>
          <p:nvSpPr>
            <p:cNvPr id="1032" name="Rectangle 2">
              <a:extLst>
                <a:ext uri="{FF2B5EF4-FFF2-40B4-BE49-F238E27FC236}">
                  <a16:creationId xmlns:a16="http://schemas.microsoft.com/office/drawing/2014/main" id="{41191572-2F55-43DC-A0DE-70F6BCCA630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4080"/>
              <a:ext cx="5752" cy="23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  <p:grpSp>
          <p:nvGrpSpPr>
            <p:cNvPr id="1033" name="Group 28">
              <a:extLst>
                <a:ext uri="{FF2B5EF4-FFF2-40B4-BE49-F238E27FC236}">
                  <a16:creationId xmlns:a16="http://schemas.microsoft.com/office/drawing/2014/main" id="{B6401A77-41EE-1624-713E-2911A84326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58" y="2751"/>
              <a:ext cx="1190" cy="1426"/>
              <a:chOff x="4458" y="2751"/>
              <a:chExt cx="1190" cy="1426"/>
            </a:xfrm>
          </p:grpSpPr>
          <p:sp>
            <p:nvSpPr>
              <p:cNvPr id="1034" name="Freeform 3">
                <a:extLst>
                  <a:ext uri="{FF2B5EF4-FFF2-40B4-BE49-F238E27FC236}">
                    <a16:creationId xmlns:a16="http://schemas.microsoft.com/office/drawing/2014/main" id="{F339E4FD-8373-7FCE-83A0-B035DFB56A3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4614" y="2790"/>
                <a:ext cx="1034" cy="1273"/>
              </a:xfrm>
              <a:custGeom>
                <a:avLst/>
                <a:gdLst>
                  <a:gd name="T0" fmla="*/ 646 w 1034"/>
                  <a:gd name="T1" fmla="*/ 23 h 1273"/>
                  <a:gd name="T2" fmla="*/ 765 w 1034"/>
                  <a:gd name="T3" fmla="*/ 92 h 1273"/>
                  <a:gd name="T4" fmla="*/ 866 w 1034"/>
                  <a:gd name="T5" fmla="*/ 184 h 1273"/>
                  <a:gd name="T6" fmla="*/ 944 w 1034"/>
                  <a:gd name="T7" fmla="*/ 294 h 1273"/>
                  <a:gd name="T8" fmla="*/ 1000 w 1034"/>
                  <a:gd name="T9" fmla="*/ 417 h 1273"/>
                  <a:gd name="T10" fmla="*/ 1030 w 1034"/>
                  <a:gd name="T11" fmla="*/ 550 h 1273"/>
                  <a:gd name="T12" fmla="*/ 1030 w 1034"/>
                  <a:gd name="T13" fmla="*/ 688 h 1273"/>
                  <a:gd name="T14" fmla="*/ 1000 w 1034"/>
                  <a:gd name="T15" fmla="*/ 821 h 1273"/>
                  <a:gd name="T16" fmla="*/ 944 w 1034"/>
                  <a:gd name="T17" fmla="*/ 944 h 1273"/>
                  <a:gd name="T18" fmla="*/ 866 w 1034"/>
                  <a:gd name="T19" fmla="*/ 1055 h 1273"/>
                  <a:gd name="T20" fmla="*/ 765 w 1034"/>
                  <a:gd name="T21" fmla="*/ 1148 h 1273"/>
                  <a:gd name="T22" fmla="*/ 646 w 1034"/>
                  <a:gd name="T23" fmla="*/ 1215 h 1273"/>
                  <a:gd name="T24" fmla="*/ 517 w 1034"/>
                  <a:gd name="T25" fmla="*/ 1257 h 1273"/>
                  <a:gd name="T26" fmla="*/ 382 w 1034"/>
                  <a:gd name="T27" fmla="*/ 1272 h 1273"/>
                  <a:gd name="T28" fmla="*/ 246 w 1034"/>
                  <a:gd name="T29" fmla="*/ 1257 h 1273"/>
                  <a:gd name="T30" fmla="*/ 118 w 1034"/>
                  <a:gd name="T31" fmla="*/ 1215 h 1273"/>
                  <a:gd name="T32" fmla="*/ 0 w 1034"/>
                  <a:gd name="T33" fmla="*/ 1148 h 1273"/>
                  <a:gd name="T34" fmla="*/ 89 w 1034"/>
                  <a:gd name="T35" fmla="*/ 1129 h 1273"/>
                  <a:gd name="T36" fmla="*/ 201 w 1034"/>
                  <a:gd name="T37" fmla="*/ 1179 h 1273"/>
                  <a:gd name="T38" fmla="*/ 320 w 1034"/>
                  <a:gd name="T39" fmla="*/ 1204 h 1273"/>
                  <a:gd name="T40" fmla="*/ 443 w 1034"/>
                  <a:gd name="T41" fmla="*/ 1204 h 1273"/>
                  <a:gd name="T42" fmla="*/ 563 w 1034"/>
                  <a:gd name="T43" fmla="*/ 1179 h 1273"/>
                  <a:gd name="T44" fmla="*/ 675 w 1034"/>
                  <a:gd name="T45" fmla="*/ 1129 h 1273"/>
                  <a:gd name="T46" fmla="*/ 775 w 1034"/>
                  <a:gd name="T47" fmla="*/ 1057 h 1273"/>
                  <a:gd name="T48" fmla="*/ 857 w 1034"/>
                  <a:gd name="T49" fmla="*/ 965 h 1273"/>
                  <a:gd name="T50" fmla="*/ 919 w 1034"/>
                  <a:gd name="T51" fmla="*/ 858 h 1273"/>
                  <a:gd name="T52" fmla="*/ 956 w 1034"/>
                  <a:gd name="T53" fmla="*/ 742 h 1273"/>
                  <a:gd name="T54" fmla="*/ 969 w 1034"/>
                  <a:gd name="T55" fmla="*/ 619 h 1273"/>
                  <a:gd name="T56" fmla="*/ 956 w 1034"/>
                  <a:gd name="T57" fmla="*/ 496 h 1273"/>
                  <a:gd name="T58" fmla="*/ 919 w 1034"/>
                  <a:gd name="T59" fmla="*/ 381 h 1273"/>
                  <a:gd name="T60" fmla="*/ 857 w 1034"/>
                  <a:gd name="T61" fmla="*/ 273 h 1273"/>
                  <a:gd name="T62" fmla="*/ 775 w 1034"/>
                  <a:gd name="T63" fmla="*/ 182 h 1273"/>
                  <a:gd name="T64" fmla="*/ 675 w 1034"/>
                  <a:gd name="T65" fmla="*/ 110 h 1273"/>
                  <a:gd name="T66" fmla="*/ 563 w 1034"/>
                  <a:gd name="T67" fmla="*/ 61 h 1273"/>
                  <a:gd name="T68" fmla="*/ 582 w 1034"/>
                  <a:gd name="T69" fmla="*/ 0 h 127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034" h="1273">
                    <a:moveTo>
                      <a:pt x="582" y="0"/>
                    </a:moveTo>
                    <a:lnTo>
                      <a:pt x="646" y="23"/>
                    </a:lnTo>
                    <a:lnTo>
                      <a:pt x="707" y="56"/>
                    </a:lnTo>
                    <a:lnTo>
                      <a:pt x="765" y="92"/>
                    </a:lnTo>
                    <a:lnTo>
                      <a:pt x="818" y="134"/>
                    </a:lnTo>
                    <a:lnTo>
                      <a:pt x="866" y="184"/>
                    </a:lnTo>
                    <a:lnTo>
                      <a:pt x="908" y="237"/>
                    </a:lnTo>
                    <a:lnTo>
                      <a:pt x="944" y="294"/>
                    </a:lnTo>
                    <a:lnTo>
                      <a:pt x="977" y="353"/>
                    </a:lnTo>
                    <a:lnTo>
                      <a:pt x="1000" y="417"/>
                    </a:lnTo>
                    <a:lnTo>
                      <a:pt x="1018" y="483"/>
                    </a:lnTo>
                    <a:lnTo>
                      <a:pt x="1030" y="550"/>
                    </a:lnTo>
                    <a:lnTo>
                      <a:pt x="1033" y="619"/>
                    </a:lnTo>
                    <a:lnTo>
                      <a:pt x="1030" y="688"/>
                    </a:lnTo>
                    <a:lnTo>
                      <a:pt x="1018" y="756"/>
                    </a:lnTo>
                    <a:lnTo>
                      <a:pt x="1000" y="821"/>
                    </a:lnTo>
                    <a:lnTo>
                      <a:pt x="977" y="884"/>
                    </a:lnTo>
                    <a:lnTo>
                      <a:pt x="944" y="944"/>
                    </a:lnTo>
                    <a:lnTo>
                      <a:pt x="908" y="1003"/>
                    </a:lnTo>
                    <a:lnTo>
                      <a:pt x="866" y="1055"/>
                    </a:lnTo>
                    <a:lnTo>
                      <a:pt x="818" y="1105"/>
                    </a:lnTo>
                    <a:lnTo>
                      <a:pt x="765" y="1148"/>
                    </a:lnTo>
                    <a:lnTo>
                      <a:pt x="707" y="1183"/>
                    </a:lnTo>
                    <a:lnTo>
                      <a:pt x="646" y="1215"/>
                    </a:lnTo>
                    <a:lnTo>
                      <a:pt x="582" y="1239"/>
                    </a:lnTo>
                    <a:lnTo>
                      <a:pt x="517" y="1257"/>
                    </a:lnTo>
                    <a:lnTo>
                      <a:pt x="450" y="1269"/>
                    </a:lnTo>
                    <a:lnTo>
                      <a:pt x="382" y="1272"/>
                    </a:lnTo>
                    <a:lnTo>
                      <a:pt x="313" y="1269"/>
                    </a:lnTo>
                    <a:lnTo>
                      <a:pt x="246" y="1257"/>
                    </a:lnTo>
                    <a:lnTo>
                      <a:pt x="180" y="1239"/>
                    </a:lnTo>
                    <a:lnTo>
                      <a:pt x="118" y="1215"/>
                    </a:lnTo>
                    <a:lnTo>
                      <a:pt x="57" y="1183"/>
                    </a:lnTo>
                    <a:lnTo>
                      <a:pt x="0" y="1148"/>
                    </a:lnTo>
                    <a:lnTo>
                      <a:pt x="36" y="1095"/>
                    </a:lnTo>
                    <a:lnTo>
                      <a:pt x="89" y="1129"/>
                    </a:lnTo>
                    <a:lnTo>
                      <a:pt x="144" y="1156"/>
                    </a:lnTo>
                    <a:lnTo>
                      <a:pt x="201" y="1179"/>
                    </a:lnTo>
                    <a:lnTo>
                      <a:pt x="261" y="1195"/>
                    </a:lnTo>
                    <a:lnTo>
                      <a:pt x="320" y="1204"/>
                    </a:lnTo>
                    <a:lnTo>
                      <a:pt x="382" y="1208"/>
                    </a:lnTo>
                    <a:lnTo>
                      <a:pt x="443" y="1204"/>
                    </a:lnTo>
                    <a:lnTo>
                      <a:pt x="504" y="1195"/>
                    </a:lnTo>
                    <a:lnTo>
                      <a:pt x="563" y="1179"/>
                    </a:lnTo>
                    <a:lnTo>
                      <a:pt x="621" y="1156"/>
                    </a:lnTo>
                    <a:lnTo>
                      <a:pt x="675" y="1129"/>
                    </a:lnTo>
                    <a:lnTo>
                      <a:pt x="727" y="1095"/>
                    </a:lnTo>
                    <a:lnTo>
                      <a:pt x="775" y="1057"/>
                    </a:lnTo>
                    <a:lnTo>
                      <a:pt x="818" y="1013"/>
                    </a:lnTo>
                    <a:lnTo>
                      <a:pt x="857" y="965"/>
                    </a:lnTo>
                    <a:lnTo>
                      <a:pt x="890" y="913"/>
                    </a:lnTo>
                    <a:lnTo>
                      <a:pt x="919" y="858"/>
                    </a:lnTo>
                    <a:lnTo>
                      <a:pt x="941" y="802"/>
                    </a:lnTo>
                    <a:lnTo>
                      <a:pt x="956" y="742"/>
                    </a:lnTo>
                    <a:lnTo>
                      <a:pt x="965" y="680"/>
                    </a:lnTo>
                    <a:lnTo>
                      <a:pt x="969" y="619"/>
                    </a:lnTo>
                    <a:lnTo>
                      <a:pt x="965" y="557"/>
                    </a:lnTo>
                    <a:lnTo>
                      <a:pt x="956" y="496"/>
                    </a:lnTo>
                    <a:lnTo>
                      <a:pt x="941" y="437"/>
                    </a:lnTo>
                    <a:lnTo>
                      <a:pt x="919" y="381"/>
                    </a:lnTo>
                    <a:lnTo>
                      <a:pt x="890" y="325"/>
                    </a:lnTo>
                    <a:lnTo>
                      <a:pt x="857" y="273"/>
                    </a:lnTo>
                    <a:lnTo>
                      <a:pt x="818" y="225"/>
                    </a:lnTo>
                    <a:lnTo>
                      <a:pt x="775" y="182"/>
                    </a:lnTo>
                    <a:lnTo>
                      <a:pt x="727" y="144"/>
                    </a:lnTo>
                    <a:lnTo>
                      <a:pt x="675" y="110"/>
                    </a:lnTo>
                    <a:lnTo>
                      <a:pt x="621" y="81"/>
                    </a:lnTo>
                    <a:lnTo>
                      <a:pt x="563" y="61"/>
                    </a:lnTo>
                    <a:lnTo>
                      <a:pt x="565" y="56"/>
                    </a:lnTo>
                    <a:lnTo>
                      <a:pt x="582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PS"/>
              </a:p>
            </p:txBody>
          </p:sp>
          <p:sp>
            <p:nvSpPr>
              <p:cNvPr id="1035" name="Line 4">
                <a:extLst>
                  <a:ext uri="{FF2B5EF4-FFF2-40B4-BE49-F238E27FC236}">
                    <a16:creationId xmlns:a16="http://schemas.microsoft.com/office/drawing/2014/main" id="{0D7BC8B7-A95A-16CA-52FA-1C14CA5EF25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4639" y="3863"/>
                <a:ext cx="103" cy="186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PS"/>
              </a:p>
            </p:txBody>
          </p:sp>
          <p:sp>
            <p:nvSpPr>
              <p:cNvPr id="1036" name="Line 5">
                <a:extLst>
                  <a:ext uri="{FF2B5EF4-FFF2-40B4-BE49-F238E27FC236}">
                    <a16:creationId xmlns:a16="http://schemas.microsoft.com/office/drawing/2014/main" id="{7FC65427-96DD-9023-E0F7-6997107FF8CB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5210" y="2874"/>
                <a:ext cx="36" cy="71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PS"/>
              </a:p>
            </p:txBody>
          </p:sp>
          <p:sp>
            <p:nvSpPr>
              <p:cNvPr id="1037" name="Line 6">
                <a:extLst>
                  <a:ext uri="{FF2B5EF4-FFF2-40B4-BE49-F238E27FC236}">
                    <a16:creationId xmlns:a16="http://schemas.microsoft.com/office/drawing/2014/main" id="{684566D0-DBF5-54D8-BFB7-CB8AEE233491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5270" y="2751"/>
                <a:ext cx="36" cy="71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PS"/>
              </a:p>
            </p:txBody>
          </p:sp>
          <p:sp>
            <p:nvSpPr>
              <p:cNvPr id="1038" name="Freeform 7">
                <a:extLst>
                  <a:ext uri="{FF2B5EF4-FFF2-40B4-BE49-F238E27FC236}">
                    <a16:creationId xmlns:a16="http://schemas.microsoft.com/office/drawing/2014/main" id="{E56EF2A2-B48B-8D98-BAFD-464A52B0538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4753" y="4067"/>
                <a:ext cx="604" cy="110"/>
              </a:xfrm>
              <a:custGeom>
                <a:avLst/>
                <a:gdLst>
                  <a:gd name="T0" fmla="*/ 2 w 604"/>
                  <a:gd name="T1" fmla="*/ 70 h 110"/>
                  <a:gd name="T2" fmla="*/ 14 w 604"/>
                  <a:gd name="T3" fmla="*/ 57 h 110"/>
                  <a:gd name="T4" fmla="*/ 31 w 604"/>
                  <a:gd name="T5" fmla="*/ 46 h 110"/>
                  <a:gd name="T6" fmla="*/ 63 w 604"/>
                  <a:gd name="T7" fmla="*/ 30 h 110"/>
                  <a:gd name="T8" fmla="*/ 100 w 604"/>
                  <a:gd name="T9" fmla="*/ 21 h 110"/>
                  <a:gd name="T10" fmla="*/ 134 w 604"/>
                  <a:gd name="T11" fmla="*/ 13 h 110"/>
                  <a:gd name="T12" fmla="*/ 181 w 604"/>
                  <a:gd name="T13" fmla="*/ 6 h 110"/>
                  <a:gd name="T14" fmla="*/ 225 w 604"/>
                  <a:gd name="T15" fmla="*/ 2 h 110"/>
                  <a:gd name="T16" fmla="*/ 277 w 604"/>
                  <a:gd name="T17" fmla="*/ 0 h 110"/>
                  <a:gd name="T18" fmla="*/ 340 w 604"/>
                  <a:gd name="T19" fmla="*/ 0 h 110"/>
                  <a:gd name="T20" fmla="*/ 407 w 604"/>
                  <a:gd name="T21" fmla="*/ 4 h 110"/>
                  <a:gd name="T22" fmla="*/ 453 w 604"/>
                  <a:gd name="T23" fmla="*/ 10 h 110"/>
                  <a:gd name="T24" fmla="*/ 502 w 604"/>
                  <a:gd name="T25" fmla="*/ 19 h 110"/>
                  <a:gd name="T26" fmla="*/ 549 w 604"/>
                  <a:gd name="T27" fmla="*/ 33 h 110"/>
                  <a:gd name="T28" fmla="*/ 573 w 604"/>
                  <a:gd name="T29" fmla="*/ 47 h 110"/>
                  <a:gd name="T30" fmla="*/ 588 w 604"/>
                  <a:gd name="T31" fmla="*/ 58 h 110"/>
                  <a:gd name="T32" fmla="*/ 603 w 604"/>
                  <a:gd name="T33" fmla="*/ 77 h 110"/>
                  <a:gd name="T34" fmla="*/ 578 w 604"/>
                  <a:gd name="T35" fmla="*/ 87 h 110"/>
                  <a:gd name="T36" fmla="*/ 536 w 604"/>
                  <a:gd name="T37" fmla="*/ 95 h 110"/>
                  <a:gd name="T38" fmla="*/ 485 w 604"/>
                  <a:gd name="T39" fmla="*/ 101 h 110"/>
                  <a:gd name="T40" fmla="*/ 436 w 604"/>
                  <a:gd name="T41" fmla="*/ 106 h 110"/>
                  <a:gd name="T42" fmla="*/ 377 w 604"/>
                  <a:gd name="T43" fmla="*/ 108 h 110"/>
                  <a:gd name="T44" fmla="*/ 313 w 604"/>
                  <a:gd name="T45" fmla="*/ 109 h 110"/>
                  <a:gd name="T46" fmla="*/ 252 w 604"/>
                  <a:gd name="T47" fmla="*/ 109 h 110"/>
                  <a:gd name="T48" fmla="*/ 188 w 604"/>
                  <a:gd name="T49" fmla="*/ 108 h 110"/>
                  <a:gd name="T50" fmla="*/ 117 w 604"/>
                  <a:gd name="T51" fmla="*/ 102 h 110"/>
                  <a:gd name="T52" fmla="*/ 61 w 604"/>
                  <a:gd name="T53" fmla="*/ 96 h 110"/>
                  <a:gd name="T54" fmla="*/ 14 w 604"/>
                  <a:gd name="T55" fmla="*/ 86 h 110"/>
                  <a:gd name="T56" fmla="*/ 0 w 604"/>
                  <a:gd name="T57" fmla="*/ 78 h 110"/>
                  <a:gd name="T58" fmla="*/ 2 w 604"/>
                  <a:gd name="T59" fmla="*/ 7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604" h="110">
                    <a:moveTo>
                      <a:pt x="2" y="70"/>
                    </a:moveTo>
                    <a:lnTo>
                      <a:pt x="14" y="57"/>
                    </a:lnTo>
                    <a:lnTo>
                      <a:pt x="31" y="46"/>
                    </a:lnTo>
                    <a:lnTo>
                      <a:pt x="63" y="30"/>
                    </a:lnTo>
                    <a:lnTo>
                      <a:pt x="100" y="21"/>
                    </a:lnTo>
                    <a:lnTo>
                      <a:pt x="134" y="13"/>
                    </a:lnTo>
                    <a:lnTo>
                      <a:pt x="181" y="6"/>
                    </a:lnTo>
                    <a:lnTo>
                      <a:pt x="225" y="2"/>
                    </a:lnTo>
                    <a:lnTo>
                      <a:pt x="277" y="0"/>
                    </a:lnTo>
                    <a:lnTo>
                      <a:pt x="340" y="0"/>
                    </a:lnTo>
                    <a:lnTo>
                      <a:pt x="407" y="4"/>
                    </a:lnTo>
                    <a:lnTo>
                      <a:pt x="453" y="10"/>
                    </a:lnTo>
                    <a:lnTo>
                      <a:pt x="502" y="19"/>
                    </a:lnTo>
                    <a:lnTo>
                      <a:pt x="549" y="33"/>
                    </a:lnTo>
                    <a:lnTo>
                      <a:pt x="573" y="47"/>
                    </a:lnTo>
                    <a:lnTo>
                      <a:pt x="588" y="58"/>
                    </a:lnTo>
                    <a:lnTo>
                      <a:pt x="603" y="77"/>
                    </a:lnTo>
                    <a:lnTo>
                      <a:pt x="578" y="87"/>
                    </a:lnTo>
                    <a:lnTo>
                      <a:pt x="536" y="95"/>
                    </a:lnTo>
                    <a:lnTo>
                      <a:pt x="485" y="101"/>
                    </a:lnTo>
                    <a:lnTo>
                      <a:pt x="436" y="106"/>
                    </a:lnTo>
                    <a:lnTo>
                      <a:pt x="377" y="108"/>
                    </a:lnTo>
                    <a:lnTo>
                      <a:pt x="313" y="109"/>
                    </a:lnTo>
                    <a:lnTo>
                      <a:pt x="252" y="109"/>
                    </a:lnTo>
                    <a:lnTo>
                      <a:pt x="188" y="108"/>
                    </a:lnTo>
                    <a:lnTo>
                      <a:pt x="117" y="102"/>
                    </a:lnTo>
                    <a:lnTo>
                      <a:pt x="61" y="96"/>
                    </a:lnTo>
                    <a:lnTo>
                      <a:pt x="14" y="86"/>
                    </a:lnTo>
                    <a:lnTo>
                      <a:pt x="0" y="78"/>
                    </a:lnTo>
                    <a:lnTo>
                      <a:pt x="2" y="7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PS"/>
              </a:p>
            </p:txBody>
          </p:sp>
          <p:sp>
            <p:nvSpPr>
              <p:cNvPr id="1039" name="Oval 8">
                <a:extLst>
                  <a:ext uri="{FF2B5EF4-FFF2-40B4-BE49-F238E27FC236}">
                    <a16:creationId xmlns:a16="http://schemas.microsoft.com/office/drawing/2014/main" id="{15C7AF86-A67E-4031-92BB-BA01834EE9FC}"/>
                  </a:ext>
                </a:extLst>
              </p:cNvPr>
              <p:cNvSpPr>
                <a:spLocks noChangeArrowheads="1"/>
              </p:cNvSpPr>
              <p:nvPr/>
            </p:nvSpPr>
            <p:spPr bwMode="grayWhite">
              <a:xfrm>
                <a:off x="4458" y="2879"/>
                <a:ext cx="1074" cy="1073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0A26D85A-7BA9-78CB-7489-F668730C128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58" y="2991"/>
                <a:ext cx="999" cy="797"/>
                <a:chOff x="4458" y="2991"/>
                <a:chExt cx="999" cy="797"/>
              </a:xfrm>
            </p:grpSpPr>
            <p:sp>
              <p:nvSpPr>
                <p:cNvPr id="1041" name="Freeform 9">
                  <a:extLst>
                    <a:ext uri="{FF2B5EF4-FFF2-40B4-BE49-F238E27FC236}">
                      <a16:creationId xmlns:a16="http://schemas.microsoft.com/office/drawing/2014/main" id="{1BF9AE5F-0AB4-4EDA-CD7C-AA92BCD9F2EB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599" y="3283"/>
                  <a:ext cx="1" cy="17"/>
                </a:xfrm>
                <a:custGeom>
                  <a:avLst/>
                  <a:gdLst>
                    <a:gd name="T0" fmla="*/ 0 w 1"/>
                    <a:gd name="T1" fmla="*/ 0 h 17"/>
                    <a:gd name="T2" fmla="*/ 0 w 1"/>
                    <a:gd name="T3" fmla="*/ 16 h 17"/>
                    <a:gd name="T4" fmla="*/ 0 w 1"/>
                    <a:gd name="T5" fmla="*/ 16 h 17"/>
                    <a:gd name="T6" fmla="*/ 0 w 1"/>
                    <a:gd name="T7" fmla="*/ 6 h 17"/>
                    <a:gd name="T8" fmla="*/ 0 w 1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2" name="Freeform 10">
                  <a:extLst>
                    <a:ext uri="{FF2B5EF4-FFF2-40B4-BE49-F238E27FC236}">
                      <a16:creationId xmlns:a16="http://schemas.microsoft.com/office/drawing/2014/main" id="{E002BC2B-BE86-E557-B958-FD29D04093D0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616" y="3305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16 w 17"/>
                    <a:gd name="T3" fmla="*/ 0 h 17"/>
                    <a:gd name="T4" fmla="*/ 16 w 17"/>
                    <a:gd name="T5" fmla="*/ 16 h 17"/>
                    <a:gd name="T6" fmla="*/ 0 w 17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7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3" name="Freeform 11">
                  <a:extLst>
                    <a:ext uri="{FF2B5EF4-FFF2-40B4-BE49-F238E27FC236}">
                      <a16:creationId xmlns:a16="http://schemas.microsoft.com/office/drawing/2014/main" id="{0389EEB4-77D1-A825-41F5-0F4C56375DAB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674" y="3275"/>
                  <a:ext cx="37" cy="35"/>
                </a:xfrm>
                <a:custGeom>
                  <a:avLst/>
                  <a:gdLst>
                    <a:gd name="T0" fmla="*/ 36 w 37"/>
                    <a:gd name="T1" fmla="*/ 0 h 35"/>
                    <a:gd name="T2" fmla="*/ 22 w 37"/>
                    <a:gd name="T3" fmla="*/ 0 h 35"/>
                    <a:gd name="T4" fmla="*/ 14 w 37"/>
                    <a:gd name="T5" fmla="*/ 9 h 35"/>
                    <a:gd name="T6" fmla="*/ 9 w 37"/>
                    <a:gd name="T7" fmla="*/ 9 h 35"/>
                    <a:gd name="T8" fmla="*/ 5 w 37"/>
                    <a:gd name="T9" fmla="*/ 13 h 35"/>
                    <a:gd name="T10" fmla="*/ 0 w 37"/>
                    <a:gd name="T11" fmla="*/ 13 h 35"/>
                    <a:gd name="T12" fmla="*/ 0 w 37"/>
                    <a:gd name="T13" fmla="*/ 25 h 35"/>
                    <a:gd name="T14" fmla="*/ 8 w 37"/>
                    <a:gd name="T15" fmla="*/ 34 h 35"/>
                    <a:gd name="T16" fmla="*/ 29 w 37"/>
                    <a:gd name="T17" fmla="*/ 34 h 35"/>
                    <a:gd name="T18" fmla="*/ 36 w 37"/>
                    <a:gd name="T19" fmla="*/ 25 h 35"/>
                    <a:gd name="T20" fmla="*/ 36 w 37"/>
                    <a:gd name="T21" fmla="*/ 0 h 35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37" h="35">
                      <a:moveTo>
                        <a:pt x="36" y="0"/>
                      </a:moveTo>
                      <a:lnTo>
                        <a:pt x="22" y="0"/>
                      </a:lnTo>
                      <a:lnTo>
                        <a:pt x="14" y="9"/>
                      </a:lnTo>
                      <a:lnTo>
                        <a:pt x="9" y="9"/>
                      </a:lnTo>
                      <a:lnTo>
                        <a:pt x="5" y="13"/>
                      </a:lnTo>
                      <a:lnTo>
                        <a:pt x="0" y="13"/>
                      </a:lnTo>
                      <a:lnTo>
                        <a:pt x="0" y="25"/>
                      </a:lnTo>
                      <a:lnTo>
                        <a:pt x="8" y="34"/>
                      </a:lnTo>
                      <a:lnTo>
                        <a:pt x="29" y="34"/>
                      </a:lnTo>
                      <a:lnTo>
                        <a:pt x="36" y="25"/>
                      </a:lnTo>
                      <a:lnTo>
                        <a:pt x="36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4" name="Freeform 12">
                  <a:extLst>
                    <a:ext uri="{FF2B5EF4-FFF2-40B4-BE49-F238E27FC236}">
                      <a16:creationId xmlns:a16="http://schemas.microsoft.com/office/drawing/2014/main" id="{97947047-47CE-7F29-A95D-10E390EC4E58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458" y="3303"/>
                  <a:ext cx="324" cy="422"/>
                </a:xfrm>
                <a:custGeom>
                  <a:avLst/>
                  <a:gdLst>
                    <a:gd name="T0" fmla="*/ 76 w 324"/>
                    <a:gd name="T1" fmla="*/ 0 h 422"/>
                    <a:gd name="T2" fmla="*/ 71 w 324"/>
                    <a:gd name="T3" fmla="*/ 11 h 422"/>
                    <a:gd name="T4" fmla="*/ 45 w 324"/>
                    <a:gd name="T5" fmla="*/ 33 h 422"/>
                    <a:gd name="T6" fmla="*/ 40 w 324"/>
                    <a:gd name="T7" fmla="*/ 53 h 422"/>
                    <a:gd name="T8" fmla="*/ 21 w 324"/>
                    <a:gd name="T9" fmla="*/ 68 h 422"/>
                    <a:gd name="T10" fmla="*/ 8 w 324"/>
                    <a:gd name="T11" fmla="*/ 96 h 422"/>
                    <a:gd name="T12" fmla="*/ 8 w 324"/>
                    <a:gd name="T13" fmla="*/ 114 h 422"/>
                    <a:gd name="T14" fmla="*/ 0 w 324"/>
                    <a:gd name="T15" fmla="*/ 144 h 422"/>
                    <a:gd name="T16" fmla="*/ 11 w 324"/>
                    <a:gd name="T17" fmla="*/ 157 h 422"/>
                    <a:gd name="T18" fmla="*/ 40 w 324"/>
                    <a:gd name="T19" fmla="*/ 195 h 422"/>
                    <a:gd name="T20" fmla="*/ 48 w 324"/>
                    <a:gd name="T21" fmla="*/ 190 h 422"/>
                    <a:gd name="T22" fmla="*/ 99 w 324"/>
                    <a:gd name="T23" fmla="*/ 190 h 422"/>
                    <a:gd name="T24" fmla="*/ 123 w 324"/>
                    <a:gd name="T25" fmla="*/ 199 h 422"/>
                    <a:gd name="T26" fmla="*/ 121 w 324"/>
                    <a:gd name="T27" fmla="*/ 229 h 422"/>
                    <a:gd name="T28" fmla="*/ 138 w 324"/>
                    <a:gd name="T29" fmla="*/ 268 h 422"/>
                    <a:gd name="T30" fmla="*/ 137 w 324"/>
                    <a:gd name="T31" fmla="*/ 279 h 422"/>
                    <a:gd name="T32" fmla="*/ 144 w 324"/>
                    <a:gd name="T33" fmla="*/ 291 h 422"/>
                    <a:gd name="T34" fmla="*/ 133 w 324"/>
                    <a:gd name="T35" fmla="*/ 319 h 422"/>
                    <a:gd name="T36" fmla="*/ 146 w 324"/>
                    <a:gd name="T37" fmla="*/ 354 h 422"/>
                    <a:gd name="T38" fmla="*/ 153 w 324"/>
                    <a:gd name="T39" fmla="*/ 382 h 422"/>
                    <a:gd name="T40" fmla="*/ 162 w 324"/>
                    <a:gd name="T41" fmla="*/ 399 h 422"/>
                    <a:gd name="T42" fmla="*/ 171 w 324"/>
                    <a:gd name="T43" fmla="*/ 421 h 422"/>
                    <a:gd name="T44" fmla="*/ 188 w 324"/>
                    <a:gd name="T45" fmla="*/ 418 h 422"/>
                    <a:gd name="T46" fmla="*/ 216 w 324"/>
                    <a:gd name="T47" fmla="*/ 402 h 422"/>
                    <a:gd name="T48" fmla="*/ 229 w 324"/>
                    <a:gd name="T49" fmla="*/ 382 h 422"/>
                    <a:gd name="T50" fmla="*/ 228 w 324"/>
                    <a:gd name="T51" fmla="*/ 369 h 422"/>
                    <a:gd name="T52" fmla="*/ 245 w 324"/>
                    <a:gd name="T53" fmla="*/ 359 h 422"/>
                    <a:gd name="T54" fmla="*/ 242 w 324"/>
                    <a:gd name="T55" fmla="*/ 340 h 422"/>
                    <a:gd name="T56" fmla="*/ 267 w 324"/>
                    <a:gd name="T57" fmla="*/ 310 h 422"/>
                    <a:gd name="T58" fmla="*/ 271 w 324"/>
                    <a:gd name="T59" fmla="*/ 285 h 422"/>
                    <a:gd name="T60" fmla="*/ 264 w 324"/>
                    <a:gd name="T61" fmla="*/ 277 h 422"/>
                    <a:gd name="T62" fmla="*/ 267 w 324"/>
                    <a:gd name="T63" fmla="*/ 267 h 422"/>
                    <a:gd name="T64" fmla="*/ 261 w 324"/>
                    <a:gd name="T65" fmla="*/ 258 h 422"/>
                    <a:gd name="T66" fmla="*/ 280 w 324"/>
                    <a:gd name="T67" fmla="*/ 234 h 422"/>
                    <a:gd name="T68" fmla="*/ 280 w 324"/>
                    <a:gd name="T69" fmla="*/ 222 h 422"/>
                    <a:gd name="T70" fmla="*/ 306 w 324"/>
                    <a:gd name="T71" fmla="*/ 202 h 422"/>
                    <a:gd name="T72" fmla="*/ 323 w 324"/>
                    <a:gd name="T73" fmla="*/ 148 h 422"/>
                    <a:gd name="T74" fmla="*/ 299 w 324"/>
                    <a:gd name="T75" fmla="*/ 162 h 422"/>
                    <a:gd name="T76" fmla="*/ 278 w 324"/>
                    <a:gd name="T77" fmla="*/ 156 h 422"/>
                    <a:gd name="T78" fmla="*/ 281 w 324"/>
                    <a:gd name="T79" fmla="*/ 143 h 422"/>
                    <a:gd name="T80" fmla="*/ 260 w 324"/>
                    <a:gd name="T81" fmla="*/ 129 h 422"/>
                    <a:gd name="T82" fmla="*/ 250 w 324"/>
                    <a:gd name="T83" fmla="*/ 94 h 422"/>
                    <a:gd name="T84" fmla="*/ 230 w 324"/>
                    <a:gd name="T85" fmla="*/ 66 h 422"/>
                    <a:gd name="T86" fmla="*/ 230 w 324"/>
                    <a:gd name="T87" fmla="*/ 47 h 422"/>
                    <a:gd name="T88" fmla="*/ 219 w 324"/>
                    <a:gd name="T89" fmla="*/ 46 h 422"/>
                    <a:gd name="T90" fmla="*/ 212 w 324"/>
                    <a:gd name="T91" fmla="*/ 49 h 422"/>
                    <a:gd name="T92" fmla="*/ 182 w 324"/>
                    <a:gd name="T93" fmla="*/ 38 h 422"/>
                    <a:gd name="T94" fmla="*/ 174 w 324"/>
                    <a:gd name="T95" fmla="*/ 46 h 422"/>
                    <a:gd name="T96" fmla="*/ 167 w 324"/>
                    <a:gd name="T97" fmla="*/ 56 h 422"/>
                    <a:gd name="T98" fmla="*/ 151 w 324"/>
                    <a:gd name="T99" fmla="*/ 38 h 422"/>
                    <a:gd name="T100" fmla="*/ 135 w 324"/>
                    <a:gd name="T101" fmla="*/ 33 h 422"/>
                    <a:gd name="T102" fmla="*/ 134 w 324"/>
                    <a:gd name="T103" fmla="*/ 10 h 422"/>
                    <a:gd name="T104" fmla="*/ 111 w 324"/>
                    <a:gd name="T105" fmla="*/ 14 h 422"/>
                    <a:gd name="T106" fmla="*/ 96 w 324"/>
                    <a:gd name="T107" fmla="*/ 9 h 422"/>
                    <a:gd name="T108" fmla="*/ 76 w 324"/>
                    <a:gd name="T109" fmla="*/ 0 h 422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324" h="422">
                      <a:moveTo>
                        <a:pt x="76" y="0"/>
                      </a:moveTo>
                      <a:lnTo>
                        <a:pt x="71" y="11"/>
                      </a:lnTo>
                      <a:lnTo>
                        <a:pt x="45" y="33"/>
                      </a:lnTo>
                      <a:lnTo>
                        <a:pt x="40" y="53"/>
                      </a:lnTo>
                      <a:lnTo>
                        <a:pt x="21" y="68"/>
                      </a:lnTo>
                      <a:lnTo>
                        <a:pt x="8" y="96"/>
                      </a:lnTo>
                      <a:lnTo>
                        <a:pt x="8" y="114"/>
                      </a:lnTo>
                      <a:lnTo>
                        <a:pt x="0" y="144"/>
                      </a:lnTo>
                      <a:lnTo>
                        <a:pt x="11" y="157"/>
                      </a:lnTo>
                      <a:lnTo>
                        <a:pt x="40" y="195"/>
                      </a:lnTo>
                      <a:lnTo>
                        <a:pt x="48" y="190"/>
                      </a:lnTo>
                      <a:lnTo>
                        <a:pt x="99" y="190"/>
                      </a:lnTo>
                      <a:lnTo>
                        <a:pt x="123" y="199"/>
                      </a:lnTo>
                      <a:lnTo>
                        <a:pt x="121" y="229"/>
                      </a:lnTo>
                      <a:lnTo>
                        <a:pt x="138" y="268"/>
                      </a:lnTo>
                      <a:lnTo>
                        <a:pt x="137" y="279"/>
                      </a:lnTo>
                      <a:lnTo>
                        <a:pt x="144" y="291"/>
                      </a:lnTo>
                      <a:lnTo>
                        <a:pt x="133" y="319"/>
                      </a:lnTo>
                      <a:lnTo>
                        <a:pt x="146" y="354"/>
                      </a:lnTo>
                      <a:lnTo>
                        <a:pt x="153" y="382"/>
                      </a:lnTo>
                      <a:lnTo>
                        <a:pt x="162" y="399"/>
                      </a:lnTo>
                      <a:lnTo>
                        <a:pt x="171" y="421"/>
                      </a:lnTo>
                      <a:lnTo>
                        <a:pt x="188" y="418"/>
                      </a:lnTo>
                      <a:lnTo>
                        <a:pt x="216" y="402"/>
                      </a:lnTo>
                      <a:lnTo>
                        <a:pt x="229" y="382"/>
                      </a:lnTo>
                      <a:lnTo>
                        <a:pt x="228" y="369"/>
                      </a:lnTo>
                      <a:lnTo>
                        <a:pt x="245" y="359"/>
                      </a:lnTo>
                      <a:lnTo>
                        <a:pt x="242" y="340"/>
                      </a:lnTo>
                      <a:lnTo>
                        <a:pt x="267" y="310"/>
                      </a:lnTo>
                      <a:lnTo>
                        <a:pt x="271" y="285"/>
                      </a:lnTo>
                      <a:lnTo>
                        <a:pt x="264" y="277"/>
                      </a:lnTo>
                      <a:lnTo>
                        <a:pt x="267" y="267"/>
                      </a:lnTo>
                      <a:lnTo>
                        <a:pt x="261" y="258"/>
                      </a:lnTo>
                      <a:lnTo>
                        <a:pt x="280" y="234"/>
                      </a:lnTo>
                      <a:lnTo>
                        <a:pt x="280" y="222"/>
                      </a:lnTo>
                      <a:lnTo>
                        <a:pt x="306" y="202"/>
                      </a:lnTo>
                      <a:lnTo>
                        <a:pt x="323" y="148"/>
                      </a:lnTo>
                      <a:lnTo>
                        <a:pt x="299" y="162"/>
                      </a:lnTo>
                      <a:lnTo>
                        <a:pt x="278" y="156"/>
                      </a:lnTo>
                      <a:lnTo>
                        <a:pt x="281" y="143"/>
                      </a:lnTo>
                      <a:lnTo>
                        <a:pt x="260" y="129"/>
                      </a:lnTo>
                      <a:lnTo>
                        <a:pt x="250" y="94"/>
                      </a:lnTo>
                      <a:lnTo>
                        <a:pt x="230" y="66"/>
                      </a:lnTo>
                      <a:lnTo>
                        <a:pt x="230" y="47"/>
                      </a:lnTo>
                      <a:lnTo>
                        <a:pt x="219" y="46"/>
                      </a:lnTo>
                      <a:lnTo>
                        <a:pt x="212" y="49"/>
                      </a:lnTo>
                      <a:lnTo>
                        <a:pt x="182" y="38"/>
                      </a:lnTo>
                      <a:lnTo>
                        <a:pt x="174" y="46"/>
                      </a:lnTo>
                      <a:lnTo>
                        <a:pt x="167" y="56"/>
                      </a:lnTo>
                      <a:lnTo>
                        <a:pt x="151" y="38"/>
                      </a:lnTo>
                      <a:lnTo>
                        <a:pt x="135" y="33"/>
                      </a:lnTo>
                      <a:lnTo>
                        <a:pt x="134" y="10"/>
                      </a:lnTo>
                      <a:lnTo>
                        <a:pt x="111" y="14"/>
                      </a:lnTo>
                      <a:lnTo>
                        <a:pt x="96" y="9"/>
                      </a:lnTo>
                      <a:lnTo>
                        <a:pt x="76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5" name="Freeform 13">
                  <a:extLst>
                    <a:ext uri="{FF2B5EF4-FFF2-40B4-BE49-F238E27FC236}">
                      <a16:creationId xmlns:a16="http://schemas.microsoft.com/office/drawing/2014/main" id="{12F28602-3253-6D51-0C02-C1C0AC2757B9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205" y="3408"/>
                  <a:ext cx="17" cy="21"/>
                </a:xfrm>
                <a:custGeom>
                  <a:avLst/>
                  <a:gdLst>
                    <a:gd name="T0" fmla="*/ 7 w 17"/>
                    <a:gd name="T1" fmla="*/ 0 h 21"/>
                    <a:gd name="T2" fmla="*/ 9 w 17"/>
                    <a:gd name="T3" fmla="*/ 5 h 21"/>
                    <a:gd name="T4" fmla="*/ 7 w 17"/>
                    <a:gd name="T5" fmla="*/ 10 h 21"/>
                    <a:gd name="T6" fmla="*/ 7 w 17"/>
                    <a:gd name="T7" fmla="*/ 14 h 21"/>
                    <a:gd name="T8" fmla="*/ 16 w 17"/>
                    <a:gd name="T9" fmla="*/ 17 h 21"/>
                    <a:gd name="T10" fmla="*/ 16 w 17"/>
                    <a:gd name="T11" fmla="*/ 20 h 21"/>
                    <a:gd name="T12" fmla="*/ 9 w 17"/>
                    <a:gd name="T13" fmla="*/ 17 h 21"/>
                    <a:gd name="T14" fmla="*/ 3 w 17"/>
                    <a:gd name="T15" fmla="*/ 20 h 21"/>
                    <a:gd name="T16" fmla="*/ 0 w 17"/>
                    <a:gd name="T17" fmla="*/ 17 h 21"/>
                    <a:gd name="T18" fmla="*/ 3 w 17"/>
                    <a:gd name="T19" fmla="*/ 14 h 21"/>
                    <a:gd name="T20" fmla="*/ 0 w 17"/>
                    <a:gd name="T21" fmla="*/ 10 h 21"/>
                    <a:gd name="T22" fmla="*/ 3 w 17"/>
                    <a:gd name="T23" fmla="*/ 2 h 21"/>
                    <a:gd name="T24" fmla="*/ 7 w 17"/>
                    <a:gd name="T25" fmla="*/ 0 h 2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17" h="21">
                      <a:moveTo>
                        <a:pt x="7" y="0"/>
                      </a:moveTo>
                      <a:lnTo>
                        <a:pt x="9" y="5"/>
                      </a:lnTo>
                      <a:lnTo>
                        <a:pt x="7" y="10"/>
                      </a:lnTo>
                      <a:lnTo>
                        <a:pt x="7" y="14"/>
                      </a:lnTo>
                      <a:lnTo>
                        <a:pt x="16" y="17"/>
                      </a:lnTo>
                      <a:lnTo>
                        <a:pt x="16" y="20"/>
                      </a:lnTo>
                      <a:lnTo>
                        <a:pt x="9" y="17"/>
                      </a:lnTo>
                      <a:lnTo>
                        <a:pt x="3" y="20"/>
                      </a:lnTo>
                      <a:lnTo>
                        <a:pt x="0" y="17"/>
                      </a:lnTo>
                      <a:lnTo>
                        <a:pt x="3" y="14"/>
                      </a:lnTo>
                      <a:lnTo>
                        <a:pt x="0" y="10"/>
                      </a:lnTo>
                      <a:lnTo>
                        <a:pt x="3" y="2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6" name="Freeform 14">
                  <a:extLst>
                    <a:ext uri="{FF2B5EF4-FFF2-40B4-BE49-F238E27FC236}">
                      <a16:creationId xmlns:a16="http://schemas.microsoft.com/office/drawing/2014/main" id="{6A34E4E1-593A-129A-2798-A4B098C4D2B3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144" y="3496"/>
                  <a:ext cx="49" cy="70"/>
                </a:xfrm>
                <a:custGeom>
                  <a:avLst/>
                  <a:gdLst>
                    <a:gd name="T0" fmla="*/ 0 w 49"/>
                    <a:gd name="T1" fmla="*/ 34 h 70"/>
                    <a:gd name="T2" fmla="*/ 17 w 49"/>
                    <a:gd name="T3" fmla="*/ 34 h 70"/>
                    <a:gd name="T4" fmla="*/ 37 w 49"/>
                    <a:gd name="T5" fmla="*/ 0 h 70"/>
                    <a:gd name="T6" fmla="*/ 48 w 49"/>
                    <a:gd name="T7" fmla="*/ 20 h 70"/>
                    <a:gd name="T8" fmla="*/ 39 w 49"/>
                    <a:gd name="T9" fmla="*/ 69 h 70"/>
                    <a:gd name="T10" fmla="*/ 3 w 49"/>
                    <a:gd name="T11" fmla="*/ 57 h 70"/>
                    <a:gd name="T12" fmla="*/ 0 w 49"/>
                    <a:gd name="T13" fmla="*/ 34 h 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9" h="70">
                      <a:moveTo>
                        <a:pt x="0" y="34"/>
                      </a:moveTo>
                      <a:lnTo>
                        <a:pt x="17" y="34"/>
                      </a:lnTo>
                      <a:lnTo>
                        <a:pt x="37" y="0"/>
                      </a:lnTo>
                      <a:lnTo>
                        <a:pt x="48" y="20"/>
                      </a:lnTo>
                      <a:lnTo>
                        <a:pt x="39" y="69"/>
                      </a:lnTo>
                      <a:lnTo>
                        <a:pt x="3" y="57"/>
                      </a:lnTo>
                      <a:lnTo>
                        <a:pt x="0" y="34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7" name="Freeform 15">
                  <a:extLst>
                    <a:ext uri="{FF2B5EF4-FFF2-40B4-BE49-F238E27FC236}">
                      <a16:creationId xmlns:a16="http://schemas.microsoft.com/office/drawing/2014/main" id="{4739D51A-3989-8407-8AFA-6E4128935607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241" y="3523"/>
                  <a:ext cx="84" cy="67"/>
                </a:xfrm>
                <a:custGeom>
                  <a:avLst/>
                  <a:gdLst>
                    <a:gd name="T0" fmla="*/ 5 w 84"/>
                    <a:gd name="T1" fmla="*/ 15 h 67"/>
                    <a:gd name="T2" fmla="*/ 0 w 84"/>
                    <a:gd name="T3" fmla="*/ 0 h 67"/>
                    <a:gd name="T4" fmla="*/ 27 w 84"/>
                    <a:gd name="T5" fmla="*/ 6 h 67"/>
                    <a:gd name="T6" fmla="*/ 67 w 84"/>
                    <a:gd name="T7" fmla="*/ 22 h 67"/>
                    <a:gd name="T8" fmla="*/ 67 w 84"/>
                    <a:gd name="T9" fmla="*/ 34 h 67"/>
                    <a:gd name="T10" fmla="*/ 83 w 84"/>
                    <a:gd name="T11" fmla="*/ 66 h 67"/>
                    <a:gd name="T12" fmla="*/ 52 w 84"/>
                    <a:gd name="T13" fmla="*/ 36 h 67"/>
                    <a:gd name="T14" fmla="*/ 31 w 84"/>
                    <a:gd name="T15" fmla="*/ 38 h 67"/>
                    <a:gd name="T16" fmla="*/ 5 w 84"/>
                    <a:gd name="T17" fmla="*/ 15 h 6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4" h="67">
                      <a:moveTo>
                        <a:pt x="5" y="15"/>
                      </a:moveTo>
                      <a:lnTo>
                        <a:pt x="0" y="0"/>
                      </a:lnTo>
                      <a:lnTo>
                        <a:pt x="27" y="6"/>
                      </a:lnTo>
                      <a:lnTo>
                        <a:pt x="67" y="22"/>
                      </a:lnTo>
                      <a:lnTo>
                        <a:pt x="67" y="34"/>
                      </a:lnTo>
                      <a:lnTo>
                        <a:pt x="83" y="66"/>
                      </a:lnTo>
                      <a:lnTo>
                        <a:pt x="52" y="36"/>
                      </a:lnTo>
                      <a:lnTo>
                        <a:pt x="31" y="38"/>
                      </a:lnTo>
                      <a:lnTo>
                        <a:pt x="5" y="15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8" name="Freeform 16">
                  <a:extLst>
                    <a:ext uri="{FF2B5EF4-FFF2-40B4-BE49-F238E27FC236}">
                      <a16:creationId xmlns:a16="http://schemas.microsoft.com/office/drawing/2014/main" id="{924E2E74-52E3-44E6-4A32-841AEE46B7B2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400" y="3660"/>
                  <a:ext cx="57" cy="73"/>
                </a:xfrm>
                <a:custGeom>
                  <a:avLst/>
                  <a:gdLst>
                    <a:gd name="T0" fmla="*/ 34 w 57"/>
                    <a:gd name="T1" fmla="*/ 0 h 73"/>
                    <a:gd name="T2" fmla="*/ 56 w 57"/>
                    <a:gd name="T3" fmla="*/ 21 h 73"/>
                    <a:gd name="T4" fmla="*/ 11 w 57"/>
                    <a:gd name="T5" fmla="*/ 72 h 73"/>
                    <a:gd name="T6" fmla="*/ 0 w 57"/>
                    <a:gd name="T7" fmla="*/ 60 h 73"/>
                    <a:gd name="T8" fmla="*/ 32 w 57"/>
                    <a:gd name="T9" fmla="*/ 28 h 73"/>
                    <a:gd name="T10" fmla="*/ 34 w 57"/>
                    <a:gd name="T11" fmla="*/ 0 h 7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57" h="73">
                      <a:moveTo>
                        <a:pt x="34" y="0"/>
                      </a:moveTo>
                      <a:lnTo>
                        <a:pt x="56" y="21"/>
                      </a:lnTo>
                      <a:lnTo>
                        <a:pt x="11" y="72"/>
                      </a:lnTo>
                      <a:lnTo>
                        <a:pt x="0" y="60"/>
                      </a:lnTo>
                      <a:lnTo>
                        <a:pt x="32" y="28"/>
                      </a:lnTo>
                      <a:lnTo>
                        <a:pt x="34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9" name="Freeform 17">
                  <a:extLst>
                    <a:ext uri="{FF2B5EF4-FFF2-40B4-BE49-F238E27FC236}">
                      <a16:creationId xmlns:a16="http://schemas.microsoft.com/office/drawing/2014/main" id="{4A9B101F-034C-BFB2-D1FF-8EEE5F8FF0CB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558" y="3167"/>
                  <a:ext cx="29" cy="48"/>
                </a:xfrm>
                <a:custGeom>
                  <a:avLst/>
                  <a:gdLst>
                    <a:gd name="T0" fmla="*/ 28 w 29"/>
                    <a:gd name="T1" fmla="*/ 36 h 48"/>
                    <a:gd name="T2" fmla="*/ 20 w 29"/>
                    <a:gd name="T3" fmla="*/ 31 h 48"/>
                    <a:gd name="T4" fmla="*/ 20 w 29"/>
                    <a:gd name="T5" fmla="*/ 10 h 48"/>
                    <a:gd name="T6" fmla="*/ 24 w 29"/>
                    <a:gd name="T7" fmla="*/ 5 h 48"/>
                    <a:gd name="T8" fmla="*/ 17 w 29"/>
                    <a:gd name="T9" fmla="*/ 5 h 48"/>
                    <a:gd name="T10" fmla="*/ 21 w 29"/>
                    <a:gd name="T11" fmla="*/ 0 h 48"/>
                    <a:gd name="T12" fmla="*/ 16 w 29"/>
                    <a:gd name="T13" fmla="*/ 0 h 48"/>
                    <a:gd name="T14" fmla="*/ 10 w 29"/>
                    <a:gd name="T15" fmla="*/ 6 h 48"/>
                    <a:gd name="T16" fmla="*/ 10 w 29"/>
                    <a:gd name="T17" fmla="*/ 19 h 48"/>
                    <a:gd name="T18" fmla="*/ 13 w 29"/>
                    <a:gd name="T19" fmla="*/ 22 h 48"/>
                    <a:gd name="T20" fmla="*/ 13 w 29"/>
                    <a:gd name="T21" fmla="*/ 28 h 48"/>
                    <a:gd name="T22" fmla="*/ 11 w 29"/>
                    <a:gd name="T23" fmla="*/ 28 h 48"/>
                    <a:gd name="T24" fmla="*/ 6 w 29"/>
                    <a:gd name="T25" fmla="*/ 33 h 48"/>
                    <a:gd name="T26" fmla="*/ 6 w 29"/>
                    <a:gd name="T27" fmla="*/ 38 h 48"/>
                    <a:gd name="T28" fmla="*/ 0 w 29"/>
                    <a:gd name="T29" fmla="*/ 47 h 48"/>
                    <a:gd name="T30" fmla="*/ 21 w 29"/>
                    <a:gd name="T31" fmla="*/ 47 h 48"/>
                    <a:gd name="T32" fmla="*/ 28 w 29"/>
                    <a:gd name="T33" fmla="*/ 36 h 48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29" h="48">
                      <a:moveTo>
                        <a:pt x="28" y="36"/>
                      </a:moveTo>
                      <a:lnTo>
                        <a:pt x="20" y="31"/>
                      </a:lnTo>
                      <a:lnTo>
                        <a:pt x="20" y="10"/>
                      </a:lnTo>
                      <a:lnTo>
                        <a:pt x="24" y="5"/>
                      </a:lnTo>
                      <a:lnTo>
                        <a:pt x="17" y="5"/>
                      </a:lnTo>
                      <a:lnTo>
                        <a:pt x="21" y="0"/>
                      </a:lnTo>
                      <a:lnTo>
                        <a:pt x="16" y="0"/>
                      </a:lnTo>
                      <a:lnTo>
                        <a:pt x="10" y="6"/>
                      </a:lnTo>
                      <a:lnTo>
                        <a:pt x="10" y="19"/>
                      </a:lnTo>
                      <a:lnTo>
                        <a:pt x="13" y="22"/>
                      </a:lnTo>
                      <a:lnTo>
                        <a:pt x="13" y="28"/>
                      </a:lnTo>
                      <a:lnTo>
                        <a:pt x="11" y="28"/>
                      </a:lnTo>
                      <a:lnTo>
                        <a:pt x="6" y="33"/>
                      </a:lnTo>
                      <a:lnTo>
                        <a:pt x="6" y="38"/>
                      </a:lnTo>
                      <a:lnTo>
                        <a:pt x="0" y="47"/>
                      </a:lnTo>
                      <a:lnTo>
                        <a:pt x="21" y="47"/>
                      </a:lnTo>
                      <a:lnTo>
                        <a:pt x="28" y="36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50" name="Freeform 18">
                  <a:extLst>
                    <a:ext uri="{FF2B5EF4-FFF2-40B4-BE49-F238E27FC236}">
                      <a16:creationId xmlns:a16="http://schemas.microsoft.com/office/drawing/2014/main" id="{B00FD320-BA81-A6FD-DCB0-9D12DD192987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549" y="3183"/>
                  <a:ext cx="17" cy="17"/>
                </a:xfrm>
                <a:custGeom>
                  <a:avLst/>
                  <a:gdLst>
                    <a:gd name="T0" fmla="*/ 13 w 17"/>
                    <a:gd name="T1" fmla="*/ 5 h 17"/>
                    <a:gd name="T2" fmla="*/ 16 w 17"/>
                    <a:gd name="T3" fmla="*/ 5 h 17"/>
                    <a:gd name="T4" fmla="*/ 16 w 17"/>
                    <a:gd name="T5" fmla="*/ 0 h 17"/>
                    <a:gd name="T6" fmla="*/ 10 w 17"/>
                    <a:gd name="T7" fmla="*/ 0 h 17"/>
                    <a:gd name="T8" fmla="*/ 0 w 17"/>
                    <a:gd name="T9" fmla="*/ 10 h 17"/>
                    <a:gd name="T10" fmla="*/ 0 w 17"/>
                    <a:gd name="T11" fmla="*/ 16 h 17"/>
                    <a:gd name="T12" fmla="*/ 9 w 17"/>
                    <a:gd name="T13" fmla="*/ 16 h 17"/>
                    <a:gd name="T14" fmla="*/ 13 w 17"/>
                    <a:gd name="T15" fmla="*/ 11 h 17"/>
                    <a:gd name="T16" fmla="*/ 13 w 17"/>
                    <a:gd name="T17" fmla="*/ 5 h 1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7" h="17">
                      <a:moveTo>
                        <a:pt x="13" y="5"/>
                      </a:moveTo>
                      <a:lnTo>
                        <a:pt x="16" y="5"/>
                      </a:lnTo>
                      <a:lnTo>
                        <a:pt x="16" y="0"/>
                      </a:lnTo>
                      <a:lnTo>
                        <a:pt x="10" y="0"/>
                      </a:lnTo>
                      <a:lnTo>
                        <a:pt x="0" y="10"/>
                      </a:lnTo>
                      <a:lnTo>
                        <a:pt x="0" y="16"/>
                      </a:lnTo>
                      <a:lnTo>
                        <a:pt x="9" y="16"/>
                      </a:lnTo>
                      <a:lnTo>
                        <a:pt x="13" y="11"/>
                      </a:lnTo>
                      <a:lnTo>
                        <a:pt x="13" y="5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51" name="Freeform 19">
                  <a:extLst>
                    <a:ext uri="{FF2B5EF4-FFF2-40B4-BE49-F238E27FC236}">
                      <a16:creationId xmlns:a16="http://schemas.microsoft.com/office/drawing/2014/main" id="{6AD95AFD-3161-FC34-F8FA-C8D13F9F7ED4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527" y="3155"/>
                  <a:ext cx="184" cy="155"/>
                </a:xfrm>
                <a:custGeom>
                  <a:avLst/>
                  <a:gdLst>
                    <a:gd name="T0" fmla="*/ 120 w 184"/>
                    <a:gd name="T1" fmla="*/ 10 h 155"/>
                    <a:gd name="T2" fmla="*/ 144 w 184"/>
                    <a:gd name="T3" fmla="*/ 14 h 155"/>
                    <a:gd name="T4" fmla="*/ 129 w 184"/>
                    <a:gd name="T5" fmla="*/ 20 h 155"/>
                    <a:gd name="T6" fmla="*/ 123 w 184"/>
                    <a:gd name="T7" fmla="*/ 29 h 155"/>
                    <a:gd name="T8" fmla="*/ 114 w 184"/>
                    <a:gd name="T9" fmla="*/ 50 h 155"/>
                    <a:gd name="T10" fmla="*/ 100 w 184"/>
                    <a:gd name="T11" fmla="*/ 51 h 155"/>
                    <a:gd name="T12" fmla="*/ 88 w 184"/>
                    <a:gd name="T13" fmla="*/ 49 h 155"/>
                    <a:gd name="T14" fmla="*/ 94 w 184"/>
                    <a:gd name="T15" fmla="*/ 39 h 155"/>
                    <a:gd name="T16" fmla="*/ 88 w 184"/>
                    <a:gd name="T17" fmla="*/ 26 h 155"/>
                    <a:gd name="T18" fmla="*/ 81 w 184"/>
                    <a:gd name="T19" fmla="*/ 49 h 155"/>
                    <a:gd name="T20" fmla="*/ 62 w 184"/>
                    <a:gd name="T21" fmla="*/ 60 h 155"/>
                    <a:gd name="T22" fmla="*/ 52 w 184"/>
                    <a:gd name="T23" fmla="*/ 67 h 155"/>
                    <a:gd name="T24" fmla="*/ 38 w 184"/>
                    <a:gd name="T25" fmla="*/ 77 h 155"/>
                    <a:gd name="T26" fmla="*/ 30 w 184"/>
                    <a:gd name="T27" fmla="*/ 102 h 155"/>
                    <a:gd name="T28" fmla="*/ 5 w 184"/>
                    <a:gd name="T29" fmla="*/ 93 h 155"/>
                    <a:gd name="T30" fmla="*/ 0 w 184"/>
                    <a:gd name="T31" fmla="*/ 111 h 155"/>
                    <a:gd name="T32" fmla="*/ 10 w 184"/>
                    <a:gd name="T33" fmla="*/ 138 h 155"/>
                    <a:gd name="T34" fmla="*/ 50 w 184"/>
                    <a:gd name="T35" fmla="*/ 109 h 155"/>
                    <a:gd name="T36" fmla="*/ 75 w 184"/>
                    <a:gd name="T37" fmla="*/ 103 h 155"/>
                    <a:gd name="T38" fmla="*/ 79 w 184"/>
                    <a:gd name="T39" fmla="*/ 115 h 155"/>
                    <a:gd name="T40" fmla="*/ 99 w 184"/>
                    <a:gd name="T41" fmla="*/ 143 h 155"/>
                    <a:gd name="T42" fmla="*/ 101 w 184"/>
                    <a:gd name="T43" fmla="*/ 135 h 155"/>
                    <a:gd name="T44" fmla="*/ 107 w 184"/>
                    <a:gd name="T45" fmla="*/ 135 h 155"/>
                    <a:gd name="T46" fmla="*/ 88 w 184"/>
                    <a:gd name="T47" fmla="*/ 108 h 155"/>
                    <a:gd name="T48" fmla="*/ 94 w 184"/>
                    <a:gd name="T49" fmla="*/ 99 h 155"/>
                    <a:gd name="T50" fmla="*/ 114 w 184"/>
                    <a:gd name="T51" fmla="*/ 127 h 155"/>
                    <a:gd name="T52" fmla="*/ 123 w 184"/>
                    <a:gd name="T53" fmla="*/ 144 h 155"/>
                    <a:gd name="T54" fmla="*/ 127 w 184"/>
                    <a:gd name="T55" fmla="*/ 154 h 155"/>
                    <a:gd name="T56" fmla="*/ 131 w 184"/>
                    <a:gd name="T57" fmla="*/ 136 h 155"/>
                    <a:gd name="T58" fmla="*/ 144 w 184"/>
                    <a:gd name="T59" fmla="*/ 130 h 155"/>
                    <a:gd name="T60" fmla="*/ 153 w 184"/>
                    <a:gd name="T61" fmla="*/ 126 h 155"/>
                    <a:gd name="T62" fmla="*/ 150 w 184"/>
                    <a:gd name="T63" fmla="*/ 113 h 155"/>
                    <a:gd name="T64" fmla="*/ 157 w 184"/>
                    <a:gd name="T65" fmla="*/ 90 h 155"/>
                    <a:gd name="T66" fmla="*/ 166 w 184"/>
                    <a:gd name="T67" fmla="*/ 93 h 155"/>
                    <a:gd name="T68" fmla="*/ 169 w 184"/>
                    <a:gd name="T69" fmla="*/ 103 h 155"/>
                    <a:gd name="T70" fmla="*/ 177 w 184"/>
                    <a:gd name="T71" fmla="*/ 98 h 155"/>
                    <a:gd name="T72" fmla="*/ 175 w 184"/>
                    <a:gd name="T73" fmla="*/ 95 h 155"/>
                    <a:gd name="T74" fmla="*/ 180 w 184"/>
                    <a:gd name="T75" fmla="*/ 81 h 155"/>
                    <a:gd name="T76" fmla="*/ 183 w 184"/>
                    <a:gd name="T77" fmla="*/ 98 h 155"/>
                    <a:gd name="T78" fmla="*/ 120 w 184"/>
                    <a:gd name="T79" fmla="*/ 0 h 155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184" h="155">
                      <a:moveTo>
                        <a:pt x="120" y="0"/>
                      </a:moveTo>
                      <a:lnTo>
                        <a:pt x="120" y="10"/>
                      </a:lnTo>
                      <a:lnTo>
                        <a:pt x="124" y="14"/>
                      </a:lnTo>
                      <a:lnTo>
                        <a:pt x="144" y="14"/>
                      </a:lnTo>
                      <a:lnTo>
                        <a:pt x="144" y="20"/>
                      </a:lnTo>
                      <a:lnTo>
                        <a:pt x="129" y="20"/>
                      </a:lnTo>
                      <a:lnTo>
                        <a:pt x="129" y="37"/>
                      </a:lnTo>
                      <a:lnTo>
                        <a:pt x="123" y="29"/>
                      </a:lnTo>
                      <a:lnTo>
                        <a:pt x="123" y="40"/>
                      </a:lnTo>
                      <a:lnTo>
                        <a:pt x="114" y="50"/>
                      </a:lnTo>
                      <a:lnTo>
                        <a:pt x="109" y="44"/>
                      </a:lnTo>
                      <a:lnTo>
                        <a:pt x="100" y="51"/>
                      </a:lnTo>
                      <a:lnTo>
                        <a:pt x="99" y="49"/>
                      </a:lnTo>
                      <a:lnTo>
                        <a:pt x="88" y="49"/>
                      </a:lnTo>
                      <a:lnTo>
                        <a:pt x="94" y="42"/>
                      </a:lnTo>
                      <a:lnTo>
                        <a:pt x="94" y="39"/>
                      </a:lnTo>
                      <a:lnTo>
                        <a:pt x="88" y="34"/>
                      </a:lnTo>
                      <a:lnTo>
                        <a:pt x="88" y="26"/>
                      </a:lnTo>
                      <a:lnTo>
                        <a:pt x="81" y="34"/>
                      </a:lnTo>
                      <a:lnTo>
                        <a:pt x="81" y="49"/>
                      </a:lnTo>
                      <a:lnTo>
                        <a:pt x="73" y="49"/>
                      </a:lnTo>
                      <a:lnTo>
                        <a:pt x="62" y="60"/>
                      </a:lnTo>
                      <a:lnTo>
                        <a:pt x="58" y="60"/>
                      </a:lnTo>
                      <a:lnTo>
                        <a:pt x="52" y="67"/>
                      </a:lnTo>
                      <a:lnTo>
                        <a:pt x="30" y="67"/>
                      </a:lnTo>
                      <a:lnTo>
                        <a:pt x="38" y="77"/>
                      </a:lnTo>
                      <a:lnTo>
                        <a:pt x="38" y="93"/>
                      </a:lnTo>
                      <a:lnTo>
                        <a:pt x="30" y="102"/>
                      </a:lnTo>
                      <a:lnTo>
                        <a:pt x="22" y="93"/>
                      </a:lnTo>
                      <a:lnTo>
                        <a:pt x="5" y="93"/>
                      </a:lnTo>
                      <a:lnTo>
                        <a:pt x="5" y="104"/>
                      </a:lnTo>
                      <a:lnTo>
                        <a:pt x="0" y="111"/>
                      </a:lnTo>
                      <a:lnTo>
                        <a:pt x="0" y="126"/>
                      </a:lnTo>
                      <a:lnTo>
                        <a:pt x="10" y="138"/>
                      </a:lnTo>
                      <a:lnTo>
                        <a:pt x="26" y="138"/>
                      </a:lnTo>
                      <a:lnTo>
                        <a:pt x="50" y="109"/>
                      </a:lnTo>
                      <a:lnTo>
                        <a:pt x="72" y="109"/>
                      </a:lnTo>
                      <a:lnTo>
                        <a:pt x="75" y="103"/>
                      </a:lnTo>
                      <a:lnTo>
                        <a:pt x="80" y="109"/>
                      </a:lnTo>
                      <a:lnTo>
                        <a:pt x="79" y="115"/>
                      </a:lnTo>
                      <a:lnTo>
                        <a:pt x="99" y="135"/>
                      </a:lnTo>
                      <a:lnTo>
                        <a:pt x="99" y="143"/>
                      </a:lnTo>
                      <a:lnTo>
                        <a:pt x="104" y="140"/>
                      </a:lnTo>
                      <a:lnTo>
                        <a:pt x="101" y="135"/>
                      </a:lnTo>
                      <a:lnTo>
                        <a:pt x="104" y="132"/>
                      </a:lnTo>
                      <a:lnTo>
                        <a:pt x="107" y="135"/>
                      </a:lnTo>
                      <a:lnTo>
                        <a:pt x="109" y="134"/>
                      </a:lnTo>
                      <a:lnTo>
                        <a:pt x="88" y="108"/>
                      </a:lnTo>
                      <a:lnTo>
                        <a:pt x="88" y="99"/>
                      </a:lnTo>
                      <a:lnTo>
                        <a:pt x="94" y="99"/>
                      </a:lnTo>
                      <a:lnTo>
                        <a:pt x="94" y="104"/>
                      </a:lnTo>
                      <a:lnTo>
                        <a:pt x="114" y="127"/>
                      </a:lnTo>
                      <a:lnTo>
                        <a:pt x="114" y="134"/>
                      </a:lnTo>
                      <a:lnTo>
                        <a:pt x="123" y="144"/>
                      </a:lnTo>
                      <a:lnTo>
                        <a:pt x="121" y="146"/>
                      </a:lnTo>
                      <a:lnTo>
                        <a:pt x="127" y="154"/>
                      </a:lnTo>
                      <a:lnTo>
                        <a:pt x="137" y="143"/>
                      </a:lnTo>
                      <a:lnTo>
                        <a:pt x="131" y="136"/>
                      </a:lnTo>
                      <a:lnTo>
                        <a:pt x="137" y="130"/>
                      </a:lnTo>
                      <a:lnTo>
                        <a:pt x="144" y="130"/>
                      </a:lnTo>
                      <a:lnTo>
                        <a:pt x="148" y="126"/>
                      </a:lnTo>
                      <a:lnTo>
                        <a:pt x="153" y="126"/>
                      </a:lnTo>
                      <a:lnTo>
                        <a:pt x="147" y="117"/>
                      </a:lnTo>
                      <a:lnTo>
                        <a:pt x="150" y="113"/>
                      </a:lnTo>
                      <a:lnTo>
                        <a:pt x="150" y="98"/>
                      </a:lnTo>
                      <a:lnTo>
                        <a:pt x="157" y="90"/>
                      </a:lnTo>
                      <a:lnTo>
                        <a:pt x="160" y="93"/>
                      </a:lnTo>
                      <a:lnTo>
                        <a:pt x="166" y="93"/>
                      </a:lnTo>
                      <a:lnTo>
                        <a:pt x="163" y="97"/>
                      </a:lnTo>
                      <a:lnTo>
                        <a:pt x="169" y="103"/>
                      </a:lnTo>
                      <a:lnTo>
                        <a:pt x="172" y="98"/>
                      </a:lnTo>
                      <a:lnTo>
                        <a:pt x="177" y="98"/>
                      </a:lnTo>
                      <a:lnTo>
                        <a:pt x="177" y="95"/>
                      </a:lnTo>
                      <a:lnTo>
                        <a:pt x="175" y="95"/>
                      </a:lnTo>
                      <a:lnTo>
                        <a:pt x="171" y="93"/>
                      </a:lnTo>
                      <a:lnTo>
                        <a:pt x="180" y="81"/>
                      </a:lnTo>
                      <a:lnTo>
                        <a:pt x="180" y="98"/>
                      </a:lnTo>
                      <a:lnTo>
                        <a:pt x="183" y="98"/>
                      </a:lnTo>
                      <a:lnTo>
                        <a:pt x="183" y="0"/>
                      </a:lnTo>
                      <a:lnTo>
                        <a:pt x="12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52" name="Freeform 20">
                  <a:extLst>
                    <a:ext uri="{FF2B5EF4-FFF2-40B4-BE49-F238E27FC236}">
                      <a16:creationId xmlns:a16="http://schemas.microsoft.com/office/drawing/2014/main" id="{518B5E04-7F77-33EC-FBB4-F4757923BF4D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605" y="2991"/>
                  <a:ext cx="782" cy="553"/>
                </a:xfrm>
                <a:custGeom>
                  <a:avLst/>
                  <a:gdLst>
                    <a:gd name="T0" fmla="*/ 22 w 782"/>
                    <a:gd name="T1" fmla="*/ 145 h 553"/>
                    <a:gd name="T2" fmla="*/ 71 w 782"/>
                    <a:gd name="T3" fmla="*/ 96 h 553"/>
                    <a:gd name="T4" fmla="*/ 101 w 782"/>
                    <a:gd name="T5" fmla="*/ 130 h 553"/>
                    <a:gd name="T6" fmla="*/ 84 w 782"/>
                    <a:gd name="T7" fmla="*/ 128 h 553"/>
                    <a:gd name="T8" fmla="*/ 155 w 782"/>
                    <a:gd name="T9" fmla="*/ 123 h 553"/>
                    <a:gd name="T10" fmla="*/ 172 w 782"/>
                    <a:gd name="T11" fmla="*/ 79 h 553"/>
                    <a:gd name="T12" fmla="*/ 172 w 782"/>
                    <a:gd name="T13" fmla="*/ 89 h 553"/>
                    <a:gd name="T14" fmla="*/ 160 w 782"/>
                    <a:gd name="T15" fmla="*/ 123 h 553"/>
                    <a:gd name="T16" fmla="*/ 216 w 782"/>
                    <a:gd name="T17" fmla="*/ 95 h 553"/>
                    <a:gd name="T18" fmla="*/ 330 w 782"/>
                    <a:gd name="T19" fmla="*/ 16 h 553"/>
                    <a:gd name="T20" fmla="*/ 412 w 782"/>
                    <a:gd name="T21" fmla="*/ 20 h 553"/>
                    <a:gd name="T22" fmla="*/ 503 w 782"/>
                    <a:gd name="T23" fmla="*/ 10 h 553"/>
                    <a:gd name="T24" fmla="*/ 602 w 782"/>
                    <a:gd name="T25" fmla="*/ 51 h 553"/>
                    <a:gd name="T26" fmla="*/ 718 w 782"/>
                    <a:gd name="T27" fmla="*/ 65 h 553"/>
                    <a:gd name="T28" fmla="*/ 775 w 782"/>
                    <a:gd name="T29" fmla="*/ 112 h 553"/>
                    <a:gd name="T30" fmla="*/ 731 w 782"/>
                    <a:gd name="T31" fmla="*/ 148 h 553"/>
                    <a:gd name="T32" fmla="*/ 707 w 782"/>
                    <a:gd name="T33" fmla="*/ 194 h 553"/>
                    <a:gd name="T34" fmla="*/ 678 w 782"/>
                    <a:gd name="T35" fmla="*/ 196 h 553"/>
                    <a:gd name="T36" fmla="*/ 687 w 782"/>
                    <a:gd name="T37" fmla="*/ 132 h 553"/>
                    <a:gd name="T38" fmla="*/ 650 w 782"/>
                    <a:gd name="T39" fmla="*/ 166 h 553"/>
                    <a:gd name="T40" fmla="*/ 623 w 782"/>
                    <a:gd name="T41" fmla="*/ 196 h 553"/>
                    <a:gd name="T42" fmla="*/ 632 w 782"/>
                    <a:gd name="T43" fmla="*/ 228 h 553"/>
                    <a:gd name="T44" fmla="*/ 600 w 782"/>
                    <a:gd name="T45" fmla="*/ 276 h 553"/>
                    <a:gd name="T46" fmla="*/ 605 w 782"/>
                    <a:gd name="T47" fmla="*/ 315 h 553"/>
                    <a:gd name="T48" fmla="*/ 602 w 782"/>
                    <a:gd name="T49" fmla="*/ 296 h 553"/>
                    <a:gd name="T50" fmla="*/ 572 w 782"/>
                    <a:gd name="T51" fmla="*/ 299 h 553"/>
                    <a:gd name="T52" fmla="*/ 594 w 782"/>
                    <a:gd name="T53" fmla="*/ 356 h 553"/>
                    <a:gd name="T54" fmla="*/ 539 w 782"/>
                    <a:gd name="T55" fmla="*/ 423 h 553"/>
                    <a:gd name="T56" fmla="*/ 524 w 782"/>
                    <a:gd name="T57" fmla="*/ 442 h 553"/>
                    <a:gd name="T58" fmla="*/ 504 w 782"/>
                    <a:gd name="T59" fmla="*/ 507 h 553"/>
                    <a:gd name="T60" fmla="*/ 477 w 782"/>
                    <a:gd name="T61" fmla="*/ 508 h 553"/>
                    <a:gd name="T62" fmla="*/ 510 w 782"/>
                    <a:gd name="T63" fmla="*/ 552 h 553"/>
                    <a:gd name="T64" fmla="*/ 455 w 782"/>
                    <a:gd name="T65" fmla="*/ 449 h 553"/>
                    <a:gd name="T66" fmla="*/ 391 w 782"/>
                    <a:gd name="T67" fmla="*/ 428 h 553"/>
                    <a:gd name="T68" fmla="*/ 361 w 782"/>
                    <a:gd name="T69" fmla="*/ 495 h 553"/>
                    <a:gd name="T70" fmla="*/ 338 w 782"/>
                    <a:gd name="T71" fmla="*/ 530 h 553"/>
                    <a:gd name="T72" fmla="*/ 298 w 782"/>
                    <a:gd name="T73" fmla="*/ 425 h 553"/>
                    <a:gd name="T74" fmla="*/ 267 w 782"/>
                    <a:gd name="T75" fmla="*/ 436 h 553"/>
                    <a:gd name="T76" fmla="*/ 241 w 782"/>
                    <a:gd name="T77" fmla="*/ 391 h 553"/>
                    <a:gd name="T78" fmla="*/ 160 w 782"/>
                    <a:gd name="T79" fmla="*/ 366 h 553"/>
                    <a:gd name="T80" fmla="*/ 188 w 782"/>
                    <a:gd name="T81" fmla="*/ 414 h 553"/>
                    <a:gd name="T82" fmla="*/ 167 w 782"/>
                    <a:gd name="T83" fmla="*/ 445 h 553"/>
                    <a:gd name="T84" fmla="*/ 136 w 782"/>
                    <a:gd name="T85" fmla="*/ 434 h 553"/>
                    <a:gd name="T86" fmla="*/ 85 w 782"/>
                    <a:gd name="T87" fmla="*/ 355 h 553"/>
                    <a:gd name="T88" fmla="*/ 106 w 782"/>
                    <a:gd name="T89" fmla="*/ 310 h 553"/>
                    <a:gd name="T90" fmla="*/ 119 w 782"/>
                    <a:gd name="T91" fmla="*/ 276 h 553"/>
                    <a:gd name="T92" fmla="*/ 106 w 782"/>
                    <a:gd name="T93" fmla="*/ 162 h 553"/>
                    <a:gd name="T94" fmla="*/ 61 w 782"/>
                    <a:gd name="T95" fmla="*/ 138 h 553"/>
                    <a:gd name="T96" fmla="*/ 39 w 782"/>
                    <a:gd name="T97" fmla="*/ 150 h 553"/>
                    <a:gd name="T98" fmla="*/ 0 w 782"/>
                    <a:gd name="T99" fmla="*/ 162 h 553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0" t="0" r="r" b="b"/>
                  <a:pathLst>
                    <a:path w="782" h="553">
                      <a:moveTo>
                        <a:pt x="0" y="162"/>
                      </a:moveTo>
                      <a:lnTo>
                        <a:pt x="22" y="145"/>
                      </a:lnTo>
                      <a:lnTo>
                        <a:pt x="44" y="112"/>
                      </a:lnTo>
                      <a:lnTo>
                        <a:pt x="71" y="96"/>
                      </a:lnTo>
                      <a:lnTo>
                        <a:pt x="98" y="115"/>
                      </a:lnTo>
                      <a:lnTo>
                        <a:pt x="101" y="130"/>
                      </a:lnTo>
                      <a:lnTo>
                        <a:pt x="95" y="130"/>
                      </a:lnTo>
                      <a:lnTo>
                        <a:pt x="84" y="128"/>
                      </a:lnTo>
                      <a:lnTo>
                        <a:pt x="98" y="145"/>
                      </a:lnTo>
                      <a:lnTo>
                        <a:pt x="155" y="123"/>
                      </a:lnTo>
                      <a:lnTo>
                        <a:pt x="147" y="107"/>
                      </a:lnTo>
                      <a:lnTo>
                        <a:pt x="172" y="79"/>
                      </a:lnTo>
                      <a:lnTo>
                        <a:pt x="188" y="79"/>
                      </a:lnTo>
                      <a:lnTo>
                        <a:pt x="172" y="89"/>
                      </a:lnTo>
                      <a:lnTo>
                        <a:pt x="160" y="109"/>
                      </a:lnTo>
                      <a:lnTo>
                        <a:pt x="160" y="123"/>
                      </a:lnTo>
                      <a:lnTo>
                        <a:pt x="183" y="138"/>
                      </a:lnTo>
                      <a:lnTo>
                        <a:pt x="216" y="95"/>
                      </a:lnTo>
                      <a:lnTo>
                        <a:pt x="330" y="45"/>
                      </a:lnTo>
                      <a:lnTo>
                        <a:pt x="330" y="16"/>
                      </a:lnTo>
                      <a:lnTo>
                        <a:pt x="382" y="5"/>
                      </a:lnTo>
                      <a:lnTo>
                        <a:pt x="412" y="20"/>
                      </a:lnTo>
                      <a:lnTo>
                        <a:pt x="481" y="0"/>
                      </a:lnTo>
                      <a:lnTo>
                        <a:pt x="503" y="10"/>
                      </a:lnTo>
                      <a:lnTo>
                        <a:pt x="549" y="61"/>
                      </a:lnTo>
                      <a:lnTo>
                        <a:pt x="602" y="51"/>
                      </a:lnTo>
                      <a:lnTo>
                        <a:pt x="635" y="69"/>
                      </a:lnTo>
                      <a:lnTo>
                        <a:pt x="718" y="65"/>
                      </a:lnTo>
                      <a:lnTo>
                        <a:pt x="781" y="84"/>
                      </a:lnTo>
                      <a:lnTo>
                        <a:pt x="775" y="112"/>
                      </a:lnTo>
                      <a:lnTo>
                        <a:pt x="722" y="130"/>
                      </a:lnTo>
                      <a:lnTo>
                        <a:pt x="731" y="148"/>
                      </a:lnTo>
                      <a:lnTo>
                        <a:pt x="708" y="158"/>
                      </a:lnTo>
                      <a:lnTo>
                        <a:pt x="707" y="194"/>
                      </a:lnTo>
                      <a:lnTo>
                        <a:pt x="686" y="218"/>
                      </a:lnTo>
                      <a:lnTo>
                        <a:pt x="678" y="196"/>
                      </a:lnTo>
                      <a:lnTo>
                        <a:pt x="689" y="175"/>
                      </a:lnTo>
                      <a:lnTo>
                        <a:pt x="687" y="132"/>
                      </a:lnTo>
                      <a:lnTo>
                        <a:pt x="666" y="154"/>
                      </a:lnTo>
                      <a:lnTo>
                        <a:pt x="650" y="166"/>
                      </a:lnTo>
                      <a:lnTo>
                        <a:pt x="634" y="147"/>
                      </a:lnTo>
                      <a:lnTo>
                        <a:pt x="623" y="196"/>
                      </a:lnTo>
                      <a:lnTo>
                        <a:pt x="635" y="196"/>
                      </a:lnTo>
                      <a:lnTo>
                        <a:pt x="632" y="228"/>
                      </a:lnTo>
                      <a:lnTo>
                        <a:pt x="618" y="263"/>
                      </a:lnTo>
                      <a:lnTo>
                        <a:pt x="600" y="276"/>
                      </a:lnTo>
                      <a:lnTo>
                        <a:pt x="615" y="299"/>
                      </a:lnTo>
                      <a:lnTo>
                        <a:pt x="605" y="315"/>
                      </a:lnTo>
                      <a:lnTo>
                        <a:pt x="602" y="301"/>
                      </a:lnTo>
                      <a:lnTo>
                        <a:pt x="602" y="296"/>
                      </a:lnTo>
                      <a:lnTo>
                        <a:pt x="590" y="288"/>
                      </a:lnTo>
                      <a:lnTo>
                        <a:pt x="572" y="299"/>
                      </a:lnTo>
                      <a:lnTo>
                        <a:pt x="588" y="337"/>
                      </a:lnTo>
                      <a:lnTo>
                        <a:pt x="594" y="356"/>
                      </a:lnTo>
                      <a:lnTo>
                        <a:pt x="574" y="408"/>
                      </a:lnTo>
                      <a:lnTo>
                        <a:pt x="539" y="423"/>
                      </a:lnTo>
                      <a:lnTo>
                        <a:pt x="509" y="420"/>
                      </a:lnTo>
                      <a:lnTo>
                        <a:pt x="524" y="442"/>
                      </a:lnTo>
                      <a:lnTo>
                        <a:pt x="525" y="472"/>
                      </a:lnTo>
                      <a:lnTo>
                        <a:pt x="504" y="507"/>
                      </a:lnTo>
                      <a:lnTo>
                        <a:pt x="480" y="488"/>
                      </a:lnTo>
                      <a:lnTo>
                        <a:pt x="477" y="508"/>
                      </a:lnTo>
                      <a:lnTo>
                        <a:pt x="495" y="526"/>
                      </a:lnTo>
                      <a:lnTo>
                        <a:pt x="510" y="552"/>
                      </a:lnTo>
                      <a:lnTo>
                        <a:pt x="485" y="536"/>
                      </a:lnTo>
                      <a:lnTo>
                        <a:pt x="455" y="449"/>
                      </a:lnTo>
                      <a:lnTo>
                        <a:pt x="418" y="426"/>
                      </a:lnTo>
                      <a:lnTo>
                        <a:pt x="391" y="428"/>
                      </a:lnTo>
                      <a:lnTo>
                        <a:pt x="356" y="477"/>
                      </a:lnTo>
                      <a:lnTo>
                        <a:pt x="361" y="495"/>
                      </a:lnTo>
                      <a:lnTo>
                        <a:pt x="349" y="530"/>
                      </a:lnTo>
                      <a:lnTo>
                        <a:pt x="338" y="530"/>
                      </a:lnTo>
                      <a:lnTo>
                        <a:pt x="298" y="457"/>
                      </a:lnTo>
                      <a:lnTo>
                        <a:pt x="298" y="425"/>
                      </a:lnTo>
                      <a:lnTo>
                        <a:pt x="290" y="437"/>
                      </a:lnTo>
                      <a:lnTo>
                        <a:pt x="267" y="436"/>
                      </a:lnTo>
                      <a:lnTo>
                        <a:pt x="276" y="416"/>
                      </a:lnTo>
                      <a:lnTo>
                        <a:pt x="241" y="391"/>
                      </a:lnTo>
                      <a:lnTo>
                        <a:pt x="197" y="391"/>
                      </a:lnTo>
                      <a:lnTo>
                        <a:pt x="160" y="366"/>
                      </a:lnTo>
                      <a:lnTo>
                        <a:pt x="157" y="391"/>
                      </a:lnTo>
                      <a:lnTo>
                        <a:pt x="188" y="414"/>
                      </a:lnTo>
                      <a:lnTo>
                        <a:pt x="199" y="414"/>
                      </a:lnTo>
                      <a:lnTo>
                        <a:pt x="167" y="445"/>
                      </a:lnTo>
                      <a:lnTo>
                        <a:pt x="136" y="452"/>
                      </a:lnTo>
                      <a:lnTo>
                        <a:pt x="136" y="434"/>
                      </a:lnTo>
                      <a:lnTo>
                        <a:pt x="91" y="372"/>
                      </a:lnTo>
                      <a:lnTo>
                        <a:pt x="85" y="355"/>
                      </a:lnTo>
                      <a:lnTo>
                        <a:pt x="109" y="335"/>
                      </a:lnTo>
                      <a:lnTo>
                        <a:pt x="106" y="310"/>
                      </a:lnTo>
                      <a:lnTo>
                        <a:pt x="106" y="282"/>
                      </a:lnTo>
                      <a:lnTo>
                        <a:pt x="119" y="276"/>
                      </a:lnTo>
                      <a:lnTo>
                        <a:pt x="106" y="263"/>
                      </a:lnTo>
                      <a:lnTo>
                        <a:pt x="106" y="162"/>
                      </a:lnTo>
                      <a:lnTo>
                        <a:pt x="43" y="162"/>
                      </a:lnTo>
                      <a:lnTo>
                        <a:pt x="61" y="138"/>
                      </a:lnTo>
                      <a:lnTo>
                        <a:pt x="60" y="130"/>
                      </a:lnTo>
                      <a:lnTo>
                        <a:pt x="39" y="150"/>
                      </a:lnTo>
                      <a:lnTo>
                        <a:pt x="32" y="162"/>
                      </a:lnTo>
                      <a:lnTo>
                        <a:pt x="0" y="162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53" name="Freeform 21">
                  <a:extLst>
                    <a:ext uri="{FF2B5EF4-FFF2-40B4-BE49-F238E27FC236}">
                      <a16:creationId xmlns:a16="http://schemas.microsoft.com/office/drawing/2014/main" id="{2FA7D80A-5A50-F256-20F1-2F0638A4C04C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221" y="3217"/>
                  <a:ext cx="68" cy="113"/>
                </a:xfrm>
                <a:custGeom>
                  <a:avLst/>
                  <a:gdLst>
                    <a:gd name="T0" fmla="*/ 45 w 68"/>
                    <a:gd name="T1" fmla="*/ 0 h 113"/>
                    <a:gd name="T2" fmla="*/ 45 w 68"/>
                    <a:gd name="T3" fmla="*/ 14 h 113"/>
                    <a:gd name="T4" fmla="*/ 39 w 68"/>
                    <a:gd name="T5" fmla="*/ 23 h 113"/>
                    <a:gd name="T6" fmla="*/ 41 w 68"/>
                    <a:gd name="T7" fmla="*/ 38 h 113"/>
                    <a:gd name="T8" fmla="*/ 33 w 68"/>
                    <a:gd name="T9" fmla="*/ 58 h 113"/>
                    <a:gd name="T10" fmla="*/ 22 w 68"/>
                    <a:gd name="T11" fmla="*/ 77 h 113"/>
                    <a:gd name="T12" fmla="*/ 5 w 68"/>
                    <a:gd name="T13" fmla="*/ 89 h 113"/>
                    <a:gd name="T14" fmla="*/ 0 w 68"/>
                    <a:gd name="T15" fmla="*/ 110 h 113"/>
                    <a:gd name="T16" fmla="*/ 7 w 68"/>
                    <a:gd name="T17" fmla="*/ 112 h 113"/>
                    <a:gd name="T18" fmla="*/ 7 w 68"/>
                    <a:gd name="T19" fmla="*/ 92 h 113"/>
                    <a:gd name="T20" fmla="*/ 31 w 68"/>
                    <a:gd name="T21" fmla="*/ 91 h 113"/>
                    <a:gd name="T22" fmla="*/ 49 w 68"/>
                    <a:gd name="T23" fmla="*/ 78 h 113"/>
                    <a:gd name="T24" fmla="*/ 49 w 68"/>
                    <a:gd name="T25" fmla="*/ 51 h 113"/>
                    <a:gd name="T26" fmla="*/ 55 w 68"/>
                    <a:gd name="T27" fmla="*/ 41 h 113"/>
                    <a:gd name="T28" fmla="*/ 46 w 68"/>
                    <a:gd name="T29" fmla="*/ 24 h 113"/>
                    <a:gd name="T30" fmla="*/ 59 w 68"/>
                    <a:gd name="T31" fmla="*/ 19 h 113"/>
                    <a:gd name="T32" fmla="*/ 67 w 68"/>
                    <a:gd name="T33" fmla="*/ 5 h 113"/>
                    <a:gd name="T34" fmla="*/ 49 w 68"/>
                    <a:gd name="T35" fmla="*/ 7 h 113"/>
                    <a:gd name="T36" fmla="*/ 45 w 68"/>
                    <a:gd name="T37" fmla="*/ 0 h 11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68" h="113">
                      <a:moveTo>
                        <a:pt x="45" y="0"/>
                      </a:moveTo>
                      <a:lnTo>
                        <a:pt x="45" y="14"/>
                      </a:lnTo>
                      <a:lnTo>
                        <a:pt x="39" y="23"/>
                      </a:lnTo>
                      <a:lnTo>
                        <a:pt x="41" y="38"/>
                      </a:lnTo>
                      <a:lnTo>
                        <a:pt x="33" y="58"/>
                      </a:lnTo>
                      <a:lnTo>
                        <a:pt x="22" y="77"/>
                      </a:lnTo>
                      <a:lnTo>
                        <a:pt x="5" y="89"/>
                      </a:lnTo>
                      <a:lnTo>
                        <a:pt x="0" y="110"/>
                      </a:lnTo>
                      <a:lnTo>
                        <a:pt x="7" y="112"/>
                      </a:lnTo>
                      <a:lnTo>
                        <a:pt x="7" y="92"/>
                      </a:lnTo>
                      <a:lnTo>
                        <a:pt x="31" y="91"/>
                      </a:lnTo>
                      <a:lnTo>
                        <a:pt x="49" y="78"/>
                      </a:lnTo>
                      <a:lnTo>
                        <a:pt x="49" y="51"/>
                      </a:lnTo>
                      <a:lnTo>
                        <a:pt x="55" y="41"/>
                      </a:lnTo>
                      <a:lnTo>
                        <a:pt x="46" y="24"/>
                      </a:lnTo>
                      <a:lnTo>
                        <a:pt x="59" y="19"/>
                      </a:lnTo>
                      <a:lnTo>
                        <a:pt x="67" y="5"/>
                      </a:lnTo>
                      <a:lnTo>
                        <a:pt x="49" y="7"/>
                      </a:lnTo>
                      <a:lnTo>
                        <a:pt x="45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54" name="Freeform 22">
                  <a:extLst>
                    <a:ext uri="{FF2B5EF4-FFF2-40B4-BE49-F238E27FC236}">
                      <a16:creationId xmlns:a16="http://schemas.microsoft.com/office/drawing/2014/main" id="{FB061F9F-8129-F44F-3BB6-648D9B0334E0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967" y="3518"/>
                  <a:ext cx="17" cy="26"/>
                </a:xfrm>
                <a:custGeom>
                  <a:avLst/>
                  <a:gdLst>
                    <a:gd name="T0" fmla="*/ 8 w 17"/>
                    <a:gd name="T1" fmla="*/ 0 h 26"/>
                    <a:gd name="T2" fmla="*/ 0 w 17"/>
                    <a:gd name="T3" fmla="*/ 11 h 26"/>
                    <a:gd name="T4" fmla="*/ 5 w 17"/>
                    <a:gd name="T5" fmla="*/ 25 h 26"/>
                    <a:gd name="T6" fmla="*/ 16 w 17"/>
                    <a:gd name="T7" fmla="*/ 15 h 26"/>
                    <a:gd name="T8" fmla="*/ 8 w 17"/>
                    <a:gd name="T9" fmla="*/ 0 h 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7" h="26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5" y="25"/>
                      </a:lnTo>
                      <a:lnTo>
                        <a:pt x="16" y="15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55" name="Freeform 23">
                  <a:extLst>
                    <a:ext uri="{FF2B5EF4-FFF2-40B4-BE49-F238E27FC236}">
                      <a16:creationId xmlns:a16="http://schemas.microsoft.com/office/drawing/2014/main" id="{362E643E-8199-71F6-0C39-0ED740ED3E04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069" y="3545"/>
                  <a:ext cx="158" cy="68"/>
                </a:xfrm>
                <a:custGeom>
                  <a:avLst/>
                  <a:gdLst>
                    <a:gd name="T0" fmla="*/ 0 w 158"/>
                    <a:gd name="T1" fmla="*/ 0 h 68"/>
                    <a:gd name="T2" fmla="*/ 23 w 158"/>
                    <a:gd name="T3" fmla="*/ 5 h 68"/>
                    <a:gd name="T4" fmla="*/ 58 w 158"/>
                    <a:gd name="T5" fmla="*/ 29 h 68"/>
                    <a:gd name="T6" fmla="*/ 53 w 158"/>
                    <a:gd name="T7" fmla="*/ 43 h 68"/>
                    <a:gd name="T8" fmla="*/ 82 w 158"/>
                    <a:gd name="T9" fmla="*/ 55 h 68"/>
                    <a:gd name="T10" fmla="*/ 157 w 158"/>
                    <a:gd name="T11" fmla="*/ 55 h 68"/>
                    <a:gd name="T12" fmla="*/ 75 w 158"/>
                    <a:gd name="T13" fmla="*/ 67 h 68"/>
                    <a:gd name="T14" fmla="*/ 53 w 158"/>
                    <a:gd name="T15" fmla="*/ 43 h 68"/>
                    <a:gd name="T16" fmla="*/ 32 w 158"/>
                    <a:gd name="T17" fmla="*/ 38 h 68"/>
                    <a:gd name="T18" fmla="*/ 0 w 158"/>
                    <a:gd name="T19" fmla="*/ 0 h 6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58" h="68">
                      <a:moveTo>
                        <a:pt x="0" y="0"/>
                      </a:moveTo>
                      <a:lnTo>
                        <a:pt x="23" y="5"/>
                      </a:lnTo>
                      <a:lnTo>
                        <a:pt x="58" y="29"/>
                      </a:lnTo>
                      <a:lnTo>
                        <a:pt x="53" y="43"/>
                      </a:lnTo>
                      <a:lnTo>
                        <a:pt x="82" y="55"/>
                      </a:lnTo>
                      <a:lnTo>
                        <a:pt x="157" y="55"/>
                      </a:lnTo>
                      <a:lnTo>
                        <a:pt x="75" y="67"/>
                      </a:lnTo>
                      <a:lnTo>
                        <a:pt x="53" y="43"/>
                      </a:lnTo>
                      <a:lnTo>
                        <a:pt x="32" y="38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" name="Freeform 24">
                  <a:extLst>
                    <a:ext uri="{FF2B5EF4-FFF2-40B4-BE49-F238E27FC236}">
                      <a16:creationId xmlns:a16="http://schemas.microsoft.com/office/drawing/2014/main" id="{21316B9D-A198-97E0-825B-76AA6846702A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195" y="3601"/>
                  <a:ext cx="169" cy="159"/>
                </a:xfrm>
                <a:custGeom>
                  <a:avLst/>
                  <a:gdLst>
                    <a:gd name="T0" fmla="*/ 135 w 169"/>
                    <a:gd name="T1" fmla="*/ 155 h 159"/>
                    <a:gd name="T2" fmla="*/ 127 w 169"/>
                    <a:gd name="T3" fmla="*/ 152 h 159"/>
                    <a:gd name="T4" fmla="*/ 110 w 169"/>
                    <a:gd name="T5" fmla="*/ 134 h 159"/>
                    <a:gd name="T6" fmla="*/ 92 w 169"/>
                    <a:gd name="T7" fmla="*/ 130 h 159"/>
                    <a:gd name="T8" fmla="*/ 88 w 169"/>
                    <a:gd name="T9" fmla="*/ 119 h 159"/>
                    <a:gd name="T10" fmla="*/ 78 w 169"/>
                    <a:gd name="T11" fmla="*/ 111 h 159"/>
                    <a:gd name="T12" fmla="*/ 62 w 169"/>
                    <a:gd name="T13" fmla="*/ 111 h 159"/>
                    <a:gd name="T14" fmla="*/ 44 w 169"/>
                    <a:gd name="T15" fmla="*/ 118 h 159"/>
                    <a:gd name="T16" fmla="*/ 28 w 169"/>
                    <a:gd name="T17" fmla="*/ 121 h 159"/>
                    <a:gd name="T18" fmla="*/ 10 w 169"/>
                    <a:gd name="T19" fmla="*/ 121 h 159"/>
                    <a:gd name="T20" fmla="*/ 10 w 169"/>
                    <a:gd name="T21" fmla="*/ 109 h 159"/>
                    <a:gd name="T22" fmla="*/ 3 w 169"/>
                    <a:gd name="T23" fmla="*/ 91 h 159"/>
                    <a:gd name="T24" fmla="*/ 2 w 169"/>
                    <a:gd name="T25" fmla="*/ 81 h 159"/>
                    <a:gd name="T26" fmla="*/ 2 w 169"/>
                    <a:gd name="T27" fmla="*/ 56 h 159"/>
                    <a:gd name="T28" fmla="*/ 31 w 169"/>
                    <a:gd name="T29" fmla="*/ 43 h 159"/>
                    <a:gd name="T30" fmla="*/ 34 w 169"/>
                    <a:gd name="T31" fmla="*/ 29 h 159"/>
                    <a:gd name="T32" fmla="*/ 40 w 169"/>
                    <a:gd name="T33" fmla="*/ 30 h 159"/>
                    <a:gd name="T34" fmla="*/ 55 w 169"/>
                    <a:gd name="T35" fmla="*/ 15 h 159"/>
                    <a:gd name="T36" fmla="*/ 70 w 169"/>
                    <a:gd name="T37" fmla="*/ 17 h 159"/>
                    <a:gd name="T38" fmla="*/ 80 w 169"/>
                    <a:gd name="T39" fmla="*/ 7 h 159"/>
                    <a:gd name="T40" fmla="*/ 89 w 169"/>
                    <a:gd name="T41" fmla="*/ 5 h 159"/>
                    <a:gd name="T42" fmla="*/ 103 w 169"/>
                    <a:gd name="T43" fmla="*/ 24 h 159"/>
                    <a:gd name="T44" fmla="*/ 116 w 169"/>
                    <a:gd name="T45" fmla="*/ 30 h 159"/>
                    <a:gd name="T46" fmla="*/ 117 w 169"/>
                    <a:gd name="T47" fmla="*/ 11 h 159"/>
                    <a:gd name="T48" fmla="*/ 122 w 169"/>
                    <a:gd name="T49" fmla="*/ 0 h 159"/>
                    <a:gd name="T50" fmla="*/ 132 w 169"/>
                    <a:gd name="T51" fmla="*/ 15 h 159"/>
                    <a:gd name="T52" fmla="*/ 140 w 169"/>
                    <a:gd name="T53" fmla="*/ 43 h 159"/>
                    <a:gd name="T54" fmla="*/ 156 w 169"/>
                    <a:gd name="T55" fmla="*/ 59 h 159"/>
                    <a:gd name="T56" fmla="*/ 165 w 169"/>
                    <a:gd name="T57" fmla="*/ 72 h 159"/>
                    <a:gd name="T58" fmla="*/ 168 w 169"/>
                    <a:gd name="T59" fmla="*/ 95 h 159"/>
                    <a:gd name="T60" fmla="*/ 157 w 169"/>
                    <a:gd name="T61" fmla="*/ 121 h 159"/>
                    <a:gd name="T62" fmla="*/ 155 w 169"/>
                    <a:gd name="T63" fmla="*/ 145 h 159"/>
                    <a:gd name="T64" fmla="*/ 140 w 169"/>
                    <a:gd name="T65" fmla="*/ 154 h 15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169" h="159">
                      <a:moveTo>
                        <a:pt x="140" y="154"/>
                      </a:moveTo>
                      <a:lnTo>
                        <a:pt x="135" y="155"/>
                      </a:lnTo>
                      <a:lnTo>
                        <a:pt x="132" y="158"/>
                      </a:lnTo>
                      <a:lnTo>
                        <a:pt x="127" y="152"/>
                      </a:lnTo>
                      <a:lnTo>
                        <a:pt x="112" y="145"/>
                      </a:lnTo>
                      <a:lnTo>
                        <a:pt x="110" y="134"/>
                      </a:lnTo>
                      <a:lnTo>
                        <a:pt x="105" y="130"/>
                      </a:lnTo>
                      <a:lnTo>
                        <a:pt x="92" y="130"/>
                      </a:lnTo>
                      <a:lnTo>
                        <a:pt x="92" y="122"/>
                      </a:lnTo>
                      <a:lnTo>
                        <a:pt x="88" y="119"/>
                      </a:lnTo>
                      <a:lnTo>
                        <a:pt x="87" y="112"/>
                      </a:lnTo>
                      <a:lnTo>
                        <a:pt x="78" y="111"/>
                      </a:lnTo>
                      <a:lnTo>
                        <a:pt x="70" y="109"/>
                      </a:lnTo>
                      <a:lnTo>
                        <a:pt x="62" y="111"/>
                      </a:lnTo>
                      <a:lnTo>
                        <a:pt x="62" y="112"/>
                      </a:lnTo>
                      <a:lnTo>
                        <a:pt x="44" y="118"/>
                      </a:lnTo>
                      <a:lnTo>
                        <a:pt x="44" y="121"/>
                      </a:lnTo>
                      <a:lnTo>
                        <a:pt x="28" y="121"/>
                      </a:lnTo>
                      <a:lnTo>
                        <a:pt x="20" y="126"/>
                      </a:lnTo>
                      <a:lnTo>
                        <a:pt x="10" y="121"/>
                      </a:lnTo>
                      <a:lnTo>
                        <a:pt x="10" y="119"/>
                      </a:lnTo>
                      <a:lnTo>
                        <a:pt x="10" y="109"/>
                      </a:lnTo>
                      <a:lnTo>
                        <a:pt x="7" y="99"/>
                      </a:lnTo>
                      <a:lnTo>
                        <a:pt x="3" y="91"/>
                      </a:lnTo>
                      <a:lnTo>
                        <a:pt x="5" y="84"/>
                      </a:lnTo>
                      <a:lnTo>
                        <a:pt x="2" y="81"/>
                      </a:lnTo>
                      <a:lnTo>
                        <a:pt x="0" y="66"/>
                      </a:lnTo>
                      <a:lnTo>
                        <a:pt x="2" y="56"/>
                      </a:lnTo>
                      <a:lnTo>
                        <a:pt x="11" y="48"/>
                      </a:lnTo>
                      <a:lnTo>
                        <a:pt x="31" y="43"/>
                      </a:lnTo>
                      <a:lnTo>
                        <a:pt x="36" y="36"/>
                      </a:lnTo>
                      <a:lnTo>
                        <a:pt x="34" y="29"/>
                      </a:lnTo>
                      <a:lnTo>
                        <a:pt x="39" y="27"/>
                      </a:lnTo>
                      <a:lnTo>
                        <a:pt x="40" y="30"/>
                      </a:lnTo>
                      <a:lnTo>
                        <a:pt x="42" y="25"/>
                      </a:lnTo>
                      <a:lnTo>
                        <a:pt x="55" y="15"/>
                      </a:lnTo>
                      <a:lnTo>
                        <a:pt x="62" y="20"/>
                      </a:lnTo>
                      <a:lnTo>
                        <a:pt x="70" y="17"/>
                      </a:lnTo>
                      <a:lnTo>
                        <a:pt x="72" y="9"/>
                      </a:lnTo>
                      <a:lnTo>
                        <a:pt x="80" y="7"/>
                      </a:lnTo>
                      <a:lnTo>
                        <a:pt x="78" y="1"/>
                      </a:lnTo>
                      <a:lnTo>
                        <a:pt x="89" y="5"/>
                      </a:lnTo>
                      <a:lnTo>
                        <a:pt x="98" y="3"/>
                      </a:lnTo>
                      <a:lnTo>
                        <a:pt x="103" y="24"/>
                      </a:lnTo>
                      <a:lnTo>
                        <a:pt x="110" y="30"/>
                      </a:lnTo>
                      <a:lnTo>
                        <a:pt x="116" y="30"/>
                      </a:lnTo>
                      <a:lnTo>
                        <a:pt x="119" y="17"/>
                      </a:lnTo>
                      <a:lnTo>
                        <a:pt x="117" y="11"/>
                      </a:lnTo>
                      <a:lnTo>
                        <a:pt x="119" y="1"/>
                      </a:lnTo>
                      <a:lnTo>
                        <a:pt x="122" y="0"/>
                      </a:lnTo>
                      <a:lnTo>
                        <a:pt x="127" y="12"/>
                      </a:lnTo>
                      <a:lnTo>
                        <a:pt x="132" y="15"/>
                      </a:lnTo>
                      <a:lnTo>
                        <a:pt x="135" y="27"/>
                      </a:lnTo>
                      <a:lnTo>
                        <a:pt x="140" y="43"/>
                      </a:lnTo>
                      <a:lnTo>
                        <a:pt x="147" y="47"/>
                      </a:lnTo>
                      <a:lnTo>
                        <a:pt x="156" y="59"/>
                      </a:lnTo>
                      <a:lnTo>
                        <a:pt x="157" y="65"/>
                      </a:lnTo>
                      <a:lnTo>
                        <a:pt x="165" y="72"/>
                      </a:lnTo>
                      <a:lnTo>
                        <a:pt x="168" y="85"/>
                      </a:lnTo>
                      <a:lnTo>
                        <a:pt x="168" y="95"/>
                      </a:lnTo>
                      <a:lnTo>
                        <a:pt x="165" y="111"/>
                      </a:lnTo>
                      <a:lnTo>
                        <a:pt x="157" y="121"/>
                      </a:lnTo>
                      <a:lnTo>
                        <a:pt x="155" y="134"/>
                      </a:lnTo>
                      <a:lnTo>
                        <a:pt x="155" y="145"/>
                      </a:lnTo>
                      <a:lnTo>
                        <a:pt x="147" y="147"/>
                      </a:lnTo>
                      <a:lnTo>
                        <a:pt x="140" y="154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57" name="Freeform 25">
                  <a:extLst>
                    <a:ext uri="{FF2B5EF4-FFF2-40B4-BE49-F238E27FC236}">
                      <a16:creationId xmlns:a16="http://schemas.microsoft.com/office/drawing/2014/main" id="{E35FF8BD-AC24-9AC5-215F-79FB0EEF8E8C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330" y="3768"/>
                  <a:ext cx="17" cy="20"/>
                </a:xfrm>
                <a:custGeom>
                  <a:avLst/>
                  <a:gdLst>
                    <a:gd name="T0" fmla="*/ 8 w 17"/>
                    <a:gd name="T1" fmla="*/ 16 h 20"/>
                    <a:gd name="T2" fmla="*/ 2 w 17"/>
                    <a:gd name="T3" fmla="*/ 13 h 20"/>
                    <a:gd name="T4" fmla="*/ 2 w 17"/>
                    <a:gd name="T5" fmla="*/ 10 h 20"/>
                    <a:gd name="T6" fmla="*/ 2 w 17"/>
                    <a:gd name="T7" fmla="*/ 8 h 20"/>
                    <a:gd name="T8" fmla="*/ 1 w 17"/>
                    <a:gd name="T9" fmla="*/ 5 h 20"/>
                    <a:gd name="T10" fmla="*/ 0 w 17"/>
                    <a:gd name="T11" fmla="*/ 0 h 20"/>
                    <a:gd name="T12" fmla="*/ 2 w 17"/>
                    <a:gd name="T13" fmla="*/ 0 h 20"/>
                    <a:gd name="T14" fmla="*/ 8 w 17"/>
                    <a:gd name="T15" fmla="*/ 2 h 20"/>
                    <a:gd name="T16" fmla="*/ 11 w 17"/>
                    <a:gd name="T17" fmla="*/ 2 h 20"/>
                    <a:gd name="T18" fmla="*/ 12 w 17"/>
                    <a:gd name="T19" fmla="*/ 2 h 20"/>
                    <a:gd name="T20" fmla="*/ 16 w 17"/>
                    <a:gd name="T21" fmla="*/ 0 h 20"/>
                    <a:gd name="T22" fmla="*/ 16 w 17"/>
                    <a:gd name="T23" fmla="*/ 8 h 20"/>
                    <a:gd name="T24" fmla="*/ 14 w 17"/>
                    <a:gd name="T25" fmla="*/ 10 h 20"/>
                    <a:gd name="T26" fmla="*/ 12 w 17"/>
                    <a:gd name="T27" fmla="*/ 13 h 20"/>
                    <a:gd name="T28" fmla="*/ 12 w 17"/>
                    <a:gd name="T29" fmla="*/ 16 h 20"/>
                    <a:gd name="T30" fmla="*/ 11 w 17"/>
                    <a:gd name="T31" fmla="*/ 16 h 20"/>
                    <a:gd name="T32" fmla="*/ 11 w 17"/>
                    <a:gd name="T33" fmla="*/ 19 h 20"/>
                    <a:gd name="T34" fmla="*/ 8 w 17"/>
                    <a:gd name="T35" fmla="*/ 16 h 2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17" h="20">
                      <a:moveTo>
                        <a:pt x="8" y="16"/>
                      </a:moveTo>
                      <a:lnTo>
                        <a:pt x="2" y="13"/>
                      </a:lnTo>
                      <a:lnTo>
                        <a:pt x="2" y="10"/>
                      </a:lnTo>
                      <a:lnTo>
                        <a:pt x="2" y="8"/>
                      </a:lnTo>
                      <a:lnTo>
                        <a:pt x="1" y="5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8" y="2"/>
                      </a:lnTo>
                      <a:lnTo>
                        <a:pt x="11" y="2"/>
                      </a:lnTo>
                      <a:lnTo>
                        <a:pt x="12" y="2"/>
                      </a:lnTo>
                      <a:lnTo>
                        <a:pt x="16" y="0"/>
                      </a:lnTo>
                      <a:lnTo>
                        <a:pt x="16" y="8"/>
                      </a:lnTo>
                      <a:lnTo>
                        <a:pt x="14" y="10"/>
                      </a:lnTo>
                      <a:lnTo>
                        <a:pt x="12" y="13"/>
                      </a:lnTo>
                      <a:lnTo>
                        <a:pt x="12" y="16"/>
                      </a:lnTo>
                      <a:lnTo>
                        <a:pt x="11" y="16"/>
                      </a:lnTo>
                      <a:lnTo>
                        <a:pt x="11" y="19"/>
                      </a:lnTo>
                      <a:lnTo>
                        <a:pt x="8" y="16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3" name="Freeform 26">
                  <a:extLst>
                    <a:ext uri="{FF2B5EF4-FFF2-40B4-BE49-F238E27FC236}">
                      <a16:creationId xmlns:a16="http://schemas.microsoft.com/office/drawing/2014/main" id="{819C5D0B-763C-D4C1-F692-4E205D4C4351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739" y="3587"/>
                  <a:ext cx="19" cy="76"/>
                </a:xfrm>
                <a:custGeom>
                  <a:avLst/>
                  <a:gdLst>
                    <a:gd name="T0" fmla="*/ 2 w 19"/>
                    <a:gd name="T1" fmla="*/ 26 h 76"/>
                    <a:gd name="T2" fmla="*/ 9 w 19"/>
                    <a:gd name="T3" fmla="*/ 20 h 76"/>
                    <a:gd name="T4" fmla="*/ 14 w 19"/>
                    <a:gd name="T5" fmla="*/ 0 h 76"/>
                    <a:gd name="T6" fmla="*/ 18 w 19"/>
                    <a:gd name="T7" fmla="*/ 30 h 76"/>
                    <a:gd name="T8" fmla="*/ 12 w 19"/>
                    <a:gd name="T9" fmla="*/ 67 h 76"/>
                    <a:gd name="T10" fmla="*/ 0 w 19"/>
                    <a:gd name="T11" fmla="*/ 75 h 76"/>
                    <a:gd name="T12" fmla="*/ 0 w 19"/>
                    <a:gd name="T13" fmla="*/ 57 h 76"/>
                    <a:gd name="T14" fmla="*/ 3 w 19"/>
                    <a:gd name="T15" fmla="*/ 45 h 76"/>
                    <a:gd name="T16" fmla="*/ 2 w 19"/>
                    <a:gd name="T17" fmla="*/ 26 h 7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9" h="76">
                      <a:moveTo>
                        <a:pt x="2" y="26"/>
                      </a:moveTo>
                      <a:lnTo>
                        <a:pt x="9" y="20"/>
                      </a:lnTo>
                      <a:lnTo>
                        <a:pt x="14" y="0"/>
                      </a:lnTo>
                      <a:lnTo>
                        <a:pt x="18" y="30"/>
                      </a:lnTo>
                      <a:lnTo>
                        <a:pt x="12" y="67"/>
                      </a:lnTo>
                      <a:lnTo>
                        <a:pt x="0" y="75"/>
                      </a:lnTo>
                      <a:lnTo>
                        <a:pt x="0" y="57"/>
                      </a:lnTo>
                      <a:lnTo>
                        <a:pt x="3" y="45"/>
                      </a:lnTo>
                      <a:lnTo>
                        <a:pt x="2" y="26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</p:grpSp>
        </p:grpSp>
      </p:grpSp>
      <p:sp>
        <p:nvSpPr>
          <p:cNvPr id="1027" name="Rectangle 30">
            <a:extLst>
              <a:ext uri="{FF2B5EF4-FFF2-40B4-BE49-F238E27FC236}">
                <a16:creationId xmlns:a16="http://schemas.microsoft.com/office/drawing/2014/main" id="{3455B1C8-169B-FA34-685B-3E4A6092FF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857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1">
            <a:extLst>
              <a:ext uri="{FF2B5EF4-FFF2-40B4-BE49-F238E27FC236}">
                <a16:creationId xmlns:a16="http://schemas.microsoft.com/office/drawing/2014/main" id="{2026C16B-03D7-8A19-3FB5-3A19A6EDA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73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56" name="Rectangle 32">
            <a:extLst>
              <a:ext uri="{FF2B5EF4-FFF2-40B4-BE49-F238E27FC236}">
                <a16:creationId xmlns:a16="http://schemas.microsoft.com/office/drawing/2014/main" id="{83FFDD51-D5B4-4CE4-B5C4-082B0D8D1BE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8" name="Rectangle 34">
            <a:extLst>
              <a:ext uri="{FF2B5EF4-FFF2-40B4-BE49-F238E27FC236}">
                <a16:creationId xmlns:a16="http://schemas.microsoft.com/office/drawing/2014/main" id="{1EE191F2-CA04-4BC7-B94B-EDBA0627C52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63ECDF-7BD4-5B46-9E61-AD4EDF4105D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35">
            <a:extLst>
              <a:ext uri="{FF2B5EF4-FFF2-40B4-BE49-F238E27FC236}">
                <a16:creationId xmlns:a16="http://schemas.microsoft.com/office/drawing/2014/main" id="{D13BBCDD-200C-4E7D-B770-6D88BCA16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6438900"/>
            <a:ext cx="558165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000" dirty="0">
                <a:latin typeface="Arial" pitchFamily="34" charset="0"/>
                <a:cs typeface="+mn-cs"/>
              </a:rPr>
              <a:t>Liang, Introduction to Java Programming and Data Structures, Twelfth Edition, (c) 2020 Pearson Education, Inc. All rights reserved.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F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>
            <a:extLst>
              <a:ext uri="{FF2B5EF4-FFF2-40B4-BE49-F238E27FC236}">
                <a16:creationId xmlns:a16="http://schemas.microsoft.com/office/drawing/2014/main" id="{D0332A89-FE0C-D344-63B5-17A792CBE9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F8F3A73-449F-AE41-9E8B-99A5595A0F65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087530D0-B8BF-C11A-DF87-393C2CED1B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3738" y="701675"/>
            <a:ext cx="7772400" cy="1143000"/>
          </a:xfrm>
        </p:spPr>
        <p:txBody>
          <a:bodyPr/>
          <a:lstStyle/>
          <a:p>
            <a:r>
              <a:rPr lang="en-US" altLang="en-US"/>
              <a:t>Chapter 6 Methods</a:t>
            </a:r>
            <a:endParaRPr lang="en-US" altLang="en-US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Number Placeholder 4">
            <a:extLst>
              <a:ext uri="{FF2B5EF4-FFF2-40B4-BE49-F238E27FC236}">
                <a16:creationId xmlns:a16="http://schemas.microsoft.com/office/drawing/2014/main" id="{A6C63AC8-1BB7-685A-E46D-CFE5FF808C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C3D67B-1C43-6144-88D9-BACFCE603E9F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05475" name="Rectangle 2">
            <a:extLst>
              <a:ext uri="{FF2B5EF4-FFF2-40B4-BE49-F238E27FC236}">
                <a16:creationId xmlns:a16="http://schemas.microsoft.com/office/drawing/2014/main" id="{F3B84D49-E8DA-03C8-C53D-897A0B7D5E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en-US" altLang="en-US"/>
              <a:t>Scope of Local Variables, cont.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5476" name="Rectangle 6">
            <a:extLst>
              <a:ext uri="{FF2B5EF4-FFF2-40B4-BE49-F238E27FC236}">
                <a16:creationId xmlns:a16="http://schemas.microsoft.com/office/drawing/2014/main" id="{CC032720-9551-4897-B266-175FBADAA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05477" name="Rectangle 8">
            <a:extLst>
              <a:ext uri="{FF2B5EF4-FFF2-40B4-BE49-F238E27FC236}">
                <a16:creationId xmlns:a16="http://schemas.microsoft.com/office/drawing/2014/main" id="{98EEB57F-9F9A-178A-C3C1-0F00C9518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688" y="2457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105478" name="Object 7">
            <a:extLst>
              <a:ext uri="{FF2B5EF4-FFF2-40B4-BE49-F238E27FC236}">
                <a16:creationId xmlns:a16="http://schemas.microsoft.com/office/drawing/2014/main" id="{A4B56E4A-9507-67BE-00A2-CD862DEB55C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" y="2057400"/>
          <a:ext cx="8915400" cy="364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8486100" imgH="11645900" progId="Word.Picture.8">
                  <p:embed/>
                </p:oleObj>
              </mc:Choice>
              <mc:Fallback>
                <p:oleObj name="Picture" r:id="rId3" imgW="28486100" imgH="11645900" progId="Word.Picture.8">
                  <p:embed/>
                  <p:pic>
                    <p:nvPicPr>
                      <p:cNvPr id="105478" name="Object 7">
                        <a:extLst>
                          <a:ext uri="{FF2B5EF4-FFF2-40B4-BE49-F238E27FC236}">
                            <a16:creationId xmlns:a16="http://schemas.microsoft.com/office/drawing/2014/main" id="{A4B56E4A-9507-67BE-00A2-CD862DEB55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057400"/>
                        <a:ext cx="8915400" cy="3649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Number Placeholder 4">
            <a:extLst>
              <a:ext uri="{FF2B5EF4-FFF2-40B4-BE49-F238E27FC236}">
                <a16:creationId xmlns:a16="http://schemas.microsoft.com/office/drawing/2014/main" id="{1A31C99E-FCEC-2918-FA97-6CA116689F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28EF96E-D257-724F-B46B-8663C1E2037F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07523" name="Rectangle 2">
            <a:extLst>
              <a:ext uri="{FF2B5EF4-FFF2-40B4-BE49-F238E27FC236}">
                <a16:creationId xmlns:a16="http://schemas.microsoft.com/office/drawing/2014/main" id="{D27D97C4-E4F9-FEC5-232D-A9E1C002D7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en-US" altLang="en-US"/>
              <a:t>Scope of Local Variables, cont.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5476" name="Rectangle 3">
            <a:extLst>
              <a:ext uri="{FF2B5EF4-FFF2-40B4-BE49-F238E27FC236}">
                <a16:creationId xmlns:a16="http://schemas.microsoft.com/office/drawing/2014/main" id="{A946D5F5-4FD8-4ECE-BBB5-2784259753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620000" cy="55626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// Fine with no errors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public static void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correctMethod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() {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x = 1;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y = 1;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//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is declared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for (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= 1;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&lt; 10;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++) {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x +=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//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is declared again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for (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= 1;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&lt; 10;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++) {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y +=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Number Placeholder 4">
            <a:extLst>
              <a:ext uri="{FF2B5EF4-FFF2-40B4-BE49-F238E27FC236}">
                <a16:creationId xmlns:a16="http://schemas.microsoft.com/office/drawing/2014/main" id="{EB703134-79F2-5359-085B-D494A4135E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5548460-5146-5E4B-A8BA-0A4F8DF99BDD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09571" name="Rectangle 2">
            <a:extLst>
              <a:ext uri="{FF2B5EF4-FFF2-40B4-BE49-F238E27FC236}">
                <a16:creationId xmlns:a16="http://schemas.microsoft.com/office/drawing/2014/main" id="{82B5900A-879F-BF09-EBC3-43E452E6B9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en-US" altLang="en-US"/>
              <a:t>Scope of Local Variables, cont.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5DB7D922-D3E3-46DA-A09C-CFAACF125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143000"/>
            <a:ext cx="7848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// With errors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public static void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incorrectMethod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() {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x = 1;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y = 1;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for (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= 1;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&lt; 10;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++) {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x = 0;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x +=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Number Placeholder 4">
            <a:extLst>
              <a:ext uri="{FF2B5EF4-FFF2-40B4-BE49-F238E27FC236}">
                <a16:creationId xmlns:a16="http://schemas.microsoft.com/office/drawing/2014/main" id="{88CBE5BD-B360-9C9E-979E-E883422465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9917CF9-DDDC-DC4C-85C3-FA1AFA38EAA4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845169F4-4332-038E-56E5-20C2926F2D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n-US" altLang="en-US"/>
              <a:t>Method Abstraction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8B7BD450-45CE-27D9-F1FC-AC5D935E1F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05800" cy="16002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/>
              <a:t>You can think of the method body as a black box that contains the detailed implementation for the method.</a:t>
            </a:r>
          </a:p>
        </p:txBody>
      </p:sp>
      <p:sp>
        <p:nvSpPr>
          <p:cNvPr id="111621" name="Rectangle 8">
            <a:extLst>
              <a:ext uri="{FF2B5EF4-FFF2-40B4-BE49-F238E27FC236}">
                <a16:creationId xmlns:a16="http://schemas.microsoft.com/office/drawing/2014/main" id="{DDC6729D-4F15-F89E-D206-ADE564210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8925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111622" name="Object 7">
            <a:extLst>
              <a:ext uri="{FF2B5EF4-FFF2-40B4-BE49-F238E27FC236}">
                <a16:creationId xmlns:a16="http://schemas.microsoft.com/office/drawing/2014/main" id="{6CB7E19B-7CC2-930E-CAF4-C788DE01BF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9750" y="2968625"/>
          <a:ext cx="8153400" cy="334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0955000" imgH="8572500" progId="Word.Picture.8">
                  <p:embed/>
                </p:oleObj>
              </mc:Choice>
              <mc:Fallback>
                <p:oleObj name="Picture" r:id="rId3" imgW="20955000" imgH="8572500" progId="Word.Picture.8">
                  <p:embed/>
                  <p:pic>
                    <p:nvPicPr>
                      <p:cNvPr id="111622" name="Object 7">
                        <a:extLst>
                          <a:ext uri="{FF2B5EF4-FFF2-40B4-BE49-F238E27FC236}">
                            <a16:creationId xmlns:a16="http://schemas.microsoft.com/office/drawing/2014/main" id="{6CB7E19B-7CC2-930E-CAF4-C788DE01BF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968625"/>
                        <a:ext cx="8153400" cy="334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Number Placeholder 4">
            <a:extLst>
              <a:ext uri="{FF2B5EF4-FFF2-40B4-BE49-F238E27FC236}">
                <a16:creationId xmlns:a16="http://schemas.microsoft.com/office/drawing/2014/main" id="{30C215DE-51C9-8ECF-B74D-61BAD0D3F4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ED6FA51-EA5E-D942-B9EE-8B7ED578B7F9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13667" name="Rectangle 2">
            <a:extLst>
              <a:ext uri="{FF2B5EF4-FFF2-40B4-BE49-F238E27FC236}">
                <a16:creationId xmlns:a16="http://schemas.microsoft.com/office/drawing/2014/main" id="{DD016EA5-F845-5816-FF63-030BBA3B42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28750"/>
          </a:xfrm>
        </p:spPr>
        <p:txBody>
          <a:bodyPr/>
          <a:lstStyle/>
          <a:p>
            <a:r>
              <a:rPr lang="en-US" altLang="en-US"/>
              <a:t>Benefits of Methods</a:t>
            </a:r>
          </a:p>
        </p:txBody>
      </p:sp>
      <p:sp>
        <p:nvSpPr>
          <p:cNvPr id="113668" name="Text Box 4">
            <a:extLst>
              <a:ext uri="{FF2B5EF4-FFF2-40B4-BE49-F238E27FC236}">
                <a16:creationId xmlns:a16="http://schemas.microsoft.com/office/drawing/2014/main" id="{ABCB8066-3839-BFBB-9CE8-89525F49E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85344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/>
              <a:t>Write a method once and reuse it anywhere.</a:t>
            </a:r>
          </a:p>
          <a:p>
            <a:pPr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/>
              <a:t>Information hiding. Hide the implementation from the user.</a:t>
            </a:r>
          </a:p>
          <a:p>
            <a:pPr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/>
              <a:t>Reduce complexity.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Number Placeholder 4">
            <a:extLst>
              <a:ext uri="{FF2B5EF4-FFF2-40B4-BE49-F238E27FC236}">
                <a16:creationId xmlns:a16="http://schemas.microsoft.com/office/drawing/2014/main" id="{59E6CBEE-A2DB-A734-251B-7DBE661D7D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29D86C4-D58B-AB4A-9C34-71B81A312F09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2BB60F0A-9076-14AA-931E-85EBBC8E72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28750"/>
          </a:xfrm>
        </p:spPr>
        <p:txBody>
          <a:bodyPr/>
          <a:lstStyle/>
          <a:p>
            <a:r>
              <a:rPr lang="en-US" altLang="en-US" dirty="0"/>
              <a:t>Overloading Methods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84CF4CA1-34FD-4F37-A045-A2AEEEF011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38100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dirty="0"/>
              <a:t>Overloading the </a:t>
            </a:r>
            <a:r>
              <a:rPr lang="en-US" dirty="0">
                <a:latin typeface="Courier New" pitchFamily="49" charset="0"/>
              </a:rPr>
              <a:t>max</a:t>
            </a:r>
            <a:r>
              <a:rPr lang="en-US" dirty="0"/>
              <a:t> Method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endParaRPr lang="en-US" sz="26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</a:rPr>
              <a:t>public static double max(double num1, double num2) { 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</a:rPr>
              <a:t>  if (num1 &gt; num2)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</a:rPr>
              <a:t>    return num1;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</a:rPr>
              <a:t>  else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</a:rPr>
              <a:t>    return num2;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03774-831E-8412-0BB4-7A8132360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4575"/>
            <a:ext cx="7772400" cy="599118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public class </a:t>
            </a:r>
            <a:r>
              <a:rPr lang="en-US" sz="2000" dirty="0" err="1"/>
              <a:t>TestMethodOverloading</a:t>
            </a:r>
            <a:r>
              <a:rPr lang="en-US" sz="2000" dirty="0"/>
              <a:t> {</a:t>
            </a:r>
          </a:p>
          <a:p>
            <a:pPr marL="0" indent="0">
              <a:buNone/>
            </a:pPr>
            <a:r>
              <a:rPr lang="en-US" sz="2000" dirty="0"/>
              <a:t>  /** Main method */</a:t>
            </a:r>
          </a:p>
          <a:p>
            <a:pPr marL="0" indent="0">
              <a:buNone/>
            </a:pPr>
            <a:r>
              <a:rPr lang="en-US" sz="2000" dirty="0"/>
              <a:t>  public static void main(String[] </a:t>
            </a:r>
            <a:r>
              <a:rPr lang="en-US" sz="2000" dirty="0" err="1"/>
              <a:t>args</a:t>
            </a:r>
            <a:r>
              <a:rPr lang="en-US" sz="2000" dirty="0"/>
              <a:t>) {</a:t>
            </a:r>
          </a:p>
          <a:p>
            <a:pPr marL="0" indent="0">
              <a:buNone/>
            </a:pPr>
            <a:r>
              <a:rPr lang="en-US" sz="2000" dirty="0"/>
              <a:t>  // Invoke the max method with int parameters</a:t>
            </a:r>
          </a:p>
          <a:p>
            <a:pPr marL="0" indent="0">
              <a:buNone/>
            </a:pPr>
            <a:r>
              <a:rPr lang="en-US" sz="2000" dirty="0"/>
              <a:t>   </a:t>
            </a:r>
            <a:r>
              <a:rPr lang="en-US" sz="2000" dirty="0" err="1"/>
              <a:t>System.out.println</a:t>
            </a:r>
            <a:r>
              <a:rPr lang="en-US" sz="2000" dirty="0"/>
              <a:t>("The maximum of 3 and 4 is "</a:t>
            </a:r>
          </a:p>
          <a:p>
            <a:pPr marL="0" indent="0">
              <a:buNone/>
            </a:pPr>
            <a:r>
              <a:rPr lang="en-US" sz="2000" dirty="0"/>
              <a:t>     + max(3, 4));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// Invoke the max method with the double parameters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System.out.println</a:t>
            </a:r>
            <a:r>
              <a:rPr lang="en-US" sz="2000" dirty="0"/>
              <a:t>("The maximum of 3.0 and 5.4 is "</a:t>
            </a:r>
          </a:p>
          <a:p>
            <a:pPr marL="0" indent="0">
              <a:buNone/>
            </a:pPr>
            <a:r>
              <a:rPr lang="en-US" sz="2000" dirty="0"/>
              <a:t>     + max(3.0, 5.4));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// Invoke the max method with three double parameters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System.out.println</a:t>
            </a:r>
            <a:r>
              <a:rPr lang="en-US" sz="2000" dirty="0"/>
              <a:t>("The maximum of 3.0, 5.4, and 10.14 is "</a:t>
            </a:r>
          </a:p>
          <a:p>
            <a:pPr marL="0" indent="0">
              <a:buNone/>
            </a:pPr>
            <a:r>
              <a:rPr lang="en-US" sz="2000" dirty="0"/>
              <a:t>      + max(3.0, 5.4, 10.14));</a:t>
            </a:r>
          </a:p>
          <a:p>
            <a:pPr marL="0" indent="0">
              <a:buNone/>
            </a:pPr>
            <a:r>
              <a:rPr lang="en-US" sz="2000" dirty="0"/>
              <a:t>  }</a:t>
            </a:r>
          </a:p>
          <a:p>
            <a:endParaRPr lang="en-US" sz="20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3EF19-66A5-3CA4-A6F3-683B5C51D4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C918D5-848A-3742-9BC7-8FF61E59F4D9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1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1CCC5-D3F0-86E0-F86B-CD5EC3104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87765"/>
            <a:ext cx="7772400" cy="6183205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 /** Return the max of two int values */</a:t>
            </a:r>
          </a:p>
          <a:p>
            <a:pPr marL="0" indent="0">
              <a:buNone/>
            </a:pPr>
            <a:r>
              <a:rPr lang="en-US" sz="1600" dirty="0"/>
              <a:t>  public static int max(int num1, int num2) {</a:t>
            </a:r>
          </a:p>
          <a:p>
            <a:pPr marL="0" indent="0">
              <a:buNone/>
            </a:pPr>
            <a:r>
              <a:rPr lang="en-US" sz="1600" dirty="0"/>
              <a:t>    if (num1 &gt; num2)</a:t>
            </a:r>
          </a:p>
          <a:p>
            <a:pPr marL="0" indent="0">
              <a:buNone/>
            </a:pPr>
            <a:r>
              <a:rPr lang="en-US" sz="1600" dirty="0"/>
              <a:t>      return num1;</a:t>
            </a:r>
          </a:p>
          <a:p>
            <a:pPr marL="0" indent="0">
              <a:buNone/>
            </a:pPr>
            <a:r>
              <a:rPr lang="en-US" sz="1600" dirty="0"/>
              <a:t>    else</a:t>
            </a:r>
          </a:p>
          <a:p>
            <a:pPr marL="0" indent="0">
              <a:buNone/>
            </a:pPr>
            <a:r>
              <a:rPr lang="en-US" sz="1600" dirty="0"/>
              <a:t>      return num2;</a:t>
            </a:r>
          </a:p>
          <a:p>
            <a:pPr marL="0" indent="0">
              <a:buNone/>
            </a:pPr>
            <a:r>
              <a:rPr lang="en-US" sz="1600" dirty="0"/>
              <a:t>  }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sz="1600" dirty="0"/>
              <a:t>  /** Find the max of two double values */</a:t>
            </a:r>
          </a:p>
          <a:p>
            <a:pPr marL="0" indent="0">
              <a:buNone/>
            </a:pPr>
            <a:r>
              <a:rPr lang="en-US" sz="1600" dirty="0"/>
              <a:t>  public static double max(double num1, double num2) {</a:t>
            </a:r>
          </a:p>
          <a:p>
            <a:pPr marL="0" indent="0">
              <a:buNone/>
            </a:pPr>
            <a:r>
              <a:rPr lang="en-US" sz="1600" dirty="0"/>
              <a:t>    if (num1 &gt; num2)</a:t>
            </a:r>
          </a:p>
          <a:p>
            <a:pPr marL="0" indent="0">
              <a:buNone/>
            </a:pPr>
            <a:r>
              <a:rPr lang="en-US" sz="1600" dirty="0"/>
              <a:t>      return num1;</a:t>
            </a:r>
          </a:p>
          <a:p>
            <a:pPr marL="0" indent="0">
              <a:buNone/>
            </a:pPr>
            <a:r>
              <a:rPr lang="en-US" sz="1600" dirty="0"/>
              <a:t>    else</a:t>
            </a:r>
          </a:p>
          <a:p>
            <a:pPr marL="0" indent="0">
              <a:buNone/>
            </a:pPr>
            <a:r>
              <a:rPr lang="en-US" sz="1600" dirty="0"/>
              <a:t>      return num2;</a:t>
            </a:r>
          </a:p>
          <a:p>
            <a:pPr marL="0" indent="0">
              <a:buNone/>
            </a:pPr>
            <a:r>
              <a:rPr lang="en-US" sz="1600" dirty="0"/>
              <a:t>  }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sz="1600" dirty="0"/>
              <a:t>  /** Return the max of three double values */</a:t>
            </a:r>
          </a:p>
          <a:p>
            <a:pPr marL="0" indent="0">
              <a:buNone/>
            </a:pPr>
            <a:r>
              <a:rPr lang="en-US" sz="1600" dirty="0"/>
              <a:t>  public static double max(double num1, double num2, double num3) {</a:t>
            </a:r>
          </a:p>
          <a:p>
            <a:pPr marL="0" indent="0">
              <a:buNone/>
            </a:pPr>
            <a:r>
              <a:rPr lang="en-US" sz="1600" dirty="0"/>
              <a:t>    return max(max(num1, num2), num3);</a:t>
            </a:r>
          </a:p>
          <a:p>
            <a:pPr marL="0" indent="0">
              <a:buNone/>
            </a:pPr>
            <a:r>
              <a:rPr lang="en-US" sz="1600" dirty="0"/>
              <a:t>  }</a:t>
            </a:r>
          </a:p>
          <a:p>
            <a:pPr marL="0" indent="0">
              <a:buNone/>
            </a:pPr>
            <a:r>
              <a:rPr lang="en-US" sz="1600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B9C760-479F-0285-C2B2-2A872C26F0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C918D5-848A-3742-9BC7-8FF61E59F4D9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5288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Number Placeholder 4">
            <a:extLst>
              <a:ext uri="{FF2B5EF4-FFF2-40B4-BE49-F238E27FC236}">
                <a16:creationId xmlns:a16="http://schemas.microsoft.com/office/drawing/2014/main" id="{0FA273AB-1DDB-88BF-595E-260942E63F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C334EE1-3D06-754E-8E8C-D7463BF82D4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08FC4D75-8A53-219F-84EB-4098F6FB14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en-US" altLang="en-US"/>
              <a:t>Ambiguous Invocation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A53EA546-DA47-8703-C159-663AD2C2B2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775" y="1600200"/>
            <a:ext cx="8718550" cy="38100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sz="3600">
                <a:cs typeface="Times New Roman" panose="02020603050405020304" pitchFamily="18" charset="0"/>
              </a:rPr>
              <a:t>Sometimes there may be two or more possible matches for an invocation of a method, but the compiler cannot determine the most specific match. This is referred to as </a:t>
            </a:r>
            <a:r>
              <a:rPr lang="en-US" altLang="en-US" sz="3600" i="1">
                <a:cs typeface="Times New Roman" panose="02020603050405020304" pitchFamily="18" charset="0"/>
              </a:rPr>
              <a:t>ambiguous invocation</a:t>
            </a:r>
            <a:r>
              <a:rPr lang="en-US" altLang="en-US" sz="3600">
                <a:cs typeface="Times New Roman" panose="02020603050405020304" pitchFamily="18" charset="0"/>
              </a:rPr>
              <a:t>. Ambiguous invocation is a compile error.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Number Placeholder 4">
            <a:extLst>
              <a:ext uri="{FF2B5EF4-FFF2-40B4-BE49-F238E27FC236}">
                <a16:creationId xmlns:a16="http://schemas.microsoft.com/office/drawing/2014/main" id="{85E177C2-0F34-762F-B028-AD7EF76943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1727524-9EAC-134D-B648-D8D92C44981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A483DE05-A9DE-03E1-CFC3-F8D940C5DA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en-US" altLang="en-US"/>
              <a:t>Ambiguous Invocation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5E351A21-81E9-4727-8E58-CC34A93A8D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7924800" cy="57912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public class </a:t>
            </a:r>
            <a:r>
              <a:rPr lang="en-US" sz="18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AmbiguousOverloading</a:t>
            </a: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{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public static void main(String[] </a:t>
            </a:r>
            <a:r>
              <a:rPr lang="en-US" sz="18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args</a:t>
            </a: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) {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18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System.out.println</a:t>
            </a: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(max(1, 2));  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 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public static double max(</a:t>
            </a:r>
            <a:r>
              <a:rPr lang="en-US" sz="18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num1, double num2) { 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if (num1 &gt; num2)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  return num1;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else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  return num2;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public static double max(double num1, </a:t>
            </a:r>
            <a:r>
              <a:rPr lang="en-US" sz="18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num2) {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if (num1 &gt; num2)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  return num1;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else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  return num2;     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}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Number Placeholder 4">
            <a:extLst>
              <a:ext uri="{FF2B5EF4-FFF2-40B4-BE49-F238E27FC236}">
                <a16:creationId xmlns:a16="http://schemas.microsoft.com/office/drawing/2014/main" id="{B7CE0EF4-F654-09DF-81F5-BE914C1C2E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33A3CE1-A1AC-5947-9192-5D78074239EF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99331" name="Rectangle 2">
            <a:extLst>
              <a:ext uri="{FF2B5EF4-FFF2-40B4-BE49-F238E27FC236}">
                <a16:creationId xmlns:a16="http://schemas.microsoft.com/office/drawing/2014/main" id="{5E49C67A-A815-C960-D185-4CF56D5A71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en-US" altLang="en-US"/>
              <a:t>Scope of Local Variables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99332" name="Rectangle 3">
            <a:extLst>
              <a:ext uri="{FF2B5EF4-FFF2-40B4-BE49-F238E27FC236}">
                <a16:creationId xmlns:a16="http://schemas.microsoft.com/office/drawing/2014/main" id="{CA721C43-6CD1-04F4-D884-7E4FBC7FD3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0292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3600"/>
              <a:t>A local variable: a variable defined inside a method.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3600"/>
              <a:t>Scope: the part of the program where the variable can be referenced.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3600">
                <a:cs typeface="Times New Roman" panose="02020603050405020304" pitchFamily="18" charset="0"/>
              </a:rPr>
              <a:t>The scope of a local variable starts from its declaration and continues to the end of the block that contains the variable. A local variable must be declared before it can be used.</a:t>
            </a:r>
            <a:endParaRPr lang="en-US" altLang="en-US" sz="3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Number Placeholder 4">
            <a:extLst>
              <a:ext uri="{FF2B5EF4-FFF2-40B4-BE49-F238E27FC236}">
                <a16:creationId xmlns:a16="http://schemas.microsoft.com/office/drawing/2014/main" id="{FFC5FB61-35B7-53B4-C0F3-58AA35C3D4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259A31-40D3-5442-BBE1-28827EFA89ED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A2EBDD81-BB39-5FC3-EBD1-3229873B92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en-US" altLang="en-US"/>
              <a:t>Scope of Local Variables, cont.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DA57223F-5772-5E12-0A7E-203EF68BC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0292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sz="3600">
                <a:cs typeface="Times New Roman" panose="02020603050405020304" pitchFamily="18" charset="0"/>
              </a:rPr>
              <a:t>You can declare a local variable with the same name multiple times in different non-nesting blocks in a method, but you cannot declare a local variable twice in nested blocks.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Number Placeholder 4">
            <a:extLst>
              <a:ext uri="{FF2B5EF4-FFF2-40B4-BE49-F238E27FC236}">
                <a16:creationId xmlns:a16="http://schemas.microsoft.com/office/drawing/2014/main" id="{B50CA134-3A20-426E-6917-DAE1E3F016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153BD0-30CF-F142-A9FB-B0469A319BE8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017B7D4F-2905-FE6A-6114-65FD81AFCC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en-US" altLang="en-US"/>
              <a:t>Scope of Local Variables, cont.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DCF79FE2-05BF-656B-DC26-9CCD7D4EE2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839200" cy="2322513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A variable declared in the initial action part of a </a:t>
            </a:r>
            <a:r>
              <a:rPr lang="en-US" altLang="en-US" sz="2800" u="sng">
                <a:cs typeface="Times New Roman" panose="02020603050405020304" pitchFamily="18" charset="0"/>
              </a:rPr>
              <a:t>for</a:t>
            </a:r>
            <a:r>
              <a:rPr lang="en-US" altLang="en-US" sz="2800">
                <a:cs typeface="Times New Roman" panose="02020603050405020304" pitchFamily="18" charset="0"/>
              </a:rPr>
              <a:t> loop header has its scope in the entire loop. But a variable declared inside a </a:t>
            </a:r>
            <a:r>
              <a:rPr lang="en-US" altLang="en-US" sz="2800" u="sng">
                <a:cs typeface="Times New Roman" panose="02020603050405020304" pitchFamily="18" charset="0"/>
              </a:rPr>
              <a:t>for</a:t>
            </a:r>
            <a:r>
              <a:rPr lang="en-US" altLang="en-US" sz="2800">
                <a:cs typeface="Times New Roman" panose="02020603050405020304" pitchFamily="18" charset="0"/>
              </a:rPr>
              <a:t> loop body has its scope limited in the loop body from its declaration and to the end of the block that contains the variable.</a:t>
            </a:r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DEC709E3-0FD8-A623-FEF9-1703C99CA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0350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103430" name="Object 4">
            <a:extLst>
              <a:ext uri="{FF2B5EF4-FFF2-40B4-BE49-F238E27FC236}">
                <a16:creationId xmlns:a16="http://schemas.microsoft.com/office/drawing/2014/main" id="{F123E272-BC01-EFFD-7608-FBEF090A17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9938" y="2776538"/>
          <a:ext cx="7239000" cy="350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21259800" imgH="10287000" progId="Word.Picture.8">
                  <p:embed/>
                </p:oleObj>
              </mc:Choice>
              <mc:Fallback>
                <p:oleObj r:id="rId3" imgW="21259800" imgH="10287000" progId="Word.Picture.8">
                  <p:embed/>
                  <p:pic>
                    <p:nvPicPr>
                      <p:cNvPr id="103430" name="Object 4">
                        <a:extLst>
                          <a:ext uri="{FF2B5EF4-FFF2-40B4-BE49-F238E27FC236}">
                            <a16:creationId xmlns:a16="http://schemas.microsoft.com/office/drawing/2014/main" id="{F123E272-BC01-EFFD-7608-FBEF090A17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2776538"/>
                        <a:ext cx="7239000" cy="350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International">
  <a:themeElements>
    <a:clrScheme name="International 3">
      <a:dk1>
        <a:srgbClr val="000000"/>
      </a:dk1>
      <a:lt1>
        <a:srgbClr val="FFFFFF"/>
      </a:lt1>
      <a:dk2>
        <a:srgbClr val="000000"/>
      </a:dk2>
      <a:lt2>
        <a:srgbClr val="5F5F5F"/>
      </a:lt2>
      <a:accent1>
        <a:srgbClr val="CBCBCB"/>
      </a:accent1>
      <a:accent2>
        <a:srgbClr val="969696"/>
      </a:accent2>
      <a:accent3>
        <a:srgbClr val="FFFFFF"/>
      </a:accent3>
      <a:accent4>
        <a:srgbClr val="000000"/>
      </a:accent4>
      <a:accent5>
        <a:srgbClr val="E2E2E2"/>
      </a:accent5>
      <a:accent6>
        <a:srgbClr val="878787"/>
      </a:accent6>
      <a:hlink>
        <a:srgbClr val="DDDDDD"/>
      </a:hlink>
      <a:folHlink>
        <a:srgbClr val="EAEAEA"/>
      </a:folHlink>
    </a:clrScheme>
    <a:fontScheme name="Internationa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International 1">
        <a:dk1>
          <a:srgbClr val="000000"/>
        </a:dk1>
        <a:lt1>
          <a:srgbClr val="FFFFFF"/>
        </a:lt1>
        <a:dk2>
          <a:srgbClr val="0000FF"/>
        </a:dk2>
        <a:lt2>
          <a:srgbClr val="FFFF99"/>
        </a:lt2>
        <a:accent1>
          <a:srgbClr val="009966"/>
        </a:accent1>
        <a:accent2>
          <a:srgbClr val="00CCCC"/>
        </a:accent2>
        <a:accent3>
          <a:srgbClr val="AAAAFF"/>
        </a:accent3>
        <a:accent4>
          <a:srgbClr val="DADADA"/>
        </a:accent4>
        <a:accent5>
          <a:srgbClr val="AACAB8"/>
        </a:accent5>
        <a:accent6>
          <a:srgbClr val="00B9B9"/>
        </a:accent6>
        <a:hlink>
          <a:srgbClr val="000080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national 2">
        <a:dk1>
          <a:srgbClr val="000000"/>
        </a:dk1>
        <a:lt1>
          <a:srgbClr val="FFFFFF"/>
        </a:lt1>
        <a:dk2>
          <a:srgbClr val="000080"/>
        </a:dk2>
        <a:lt2>
          <a:srgbClr val="003399"/>
        </a:lt2>
        <a:accent1>
          <a:srgbClr val="9999FF"/>
        </a:accent1>
        <a:accent2>
          <a:srgbClr val="FF99FF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E78AE7"/>
        </a:accent6>
        <a:hlink>
          <a:srgbClr val="85AD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DDDDD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Designs\International.pot</Template>
  <TotalTime>15158</TotalTime>
  <Words>805</Words>
  <Application>Microsoft Office PowerPoint</Application>
  <PresentationFormat>On-screen Show (4:3)</PresentationFormat>
  <Paragraphs>121</Paragraphs>
  <Slides>14</Slides>
  <Notes>12</Notes>
  <HiddenSlides>0</HiddenSlides>
  <MMClips>0</MMClips>
  <ScaleCrop>false</ScaleCrop>
  <HeadingPairs>
    <vt:vector size="10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  <vt:variant>
        <vt:lpstr>Custom Shows</vt:lpstr>
      </vt:variant>
      <vt:variant>
        <vt:i4>1</vt:i4>
      </vt:variant>
    </vt:vector>
  </HeadingPairs>
  <TitlesOfParts>
    <vt:vector size="23" baseType="lpstr">
      <vt:lpstr>Arial</vt:lpstr>
      <vt:lpstr>Book Antiqua</vt:lpstr>
      <vt:lpstr>Courier New</vt:lpstr>
      <vt:lpstr>Monotype Sorts</vt:lpstr>
      <vt:lpstr>Times New Roman</vt:lpstr>
      <vt:lpstr>International</vt:lpstr>
      <vt:lpstr>Microsoft Word Picture</vt:lpstr>
      <vt:lpstr>Picture</vt:lpstr>
      <vt:lpstr>Chapter 6 Methods</vt:lpstr>
      <vt:lpstr>Overloading Methods</vt:lpstr>
      <vt:lpstr>PowerPoint Presentation</vt:lpstr>
      <vt:lpstr>PowerPoint Presentation</vt:lpstr>
      <vt:lpstr>Ambiguous Invocation</vt:lpstr>
      <vt:lpstr>Ambiguous Invocation</vt:lpstr>
      <vt:lpstr>Scope of Local Variables</vt:lpstr>
      <vt:lpstr>Scope of Local Variables, cont.</vt:lpstr>
      <vt:lpstr>Scope of Local Variables, cont.</vt:lpstr>
      <vt:lpstr>Scope of Local Variables, cont.</vt:lpstr>
      <vt:lpstr>Scope of Local Variables, cont.</vt:lpstr>
      <vt:lpstr>Scope of Local Variables, cont.</vt:lpstr>
      <vt:lpstr>Method Abstraction</vt:lpstr>
      <vt:lpstr>Benefits of Methods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Methods</dc:title>
  <dc:creator>Y. Daniel Liang</dc:creator>
  <cp:lastModifiedBy>Hafez A Barghouthi</cp:lastModifiedBy>
  <cp:revision>217</cp:revision>
  <dcterms:created xsi:type="dcterms:W3CDTF">1995-06-10T17:31:50Z</dcterms:created>
  <dcterms:modified xsi:type="dcterms:W3CDTF">2025-03-14T20:47:53Z</dcterms:modified>
</cp:coreProperties>
</file>