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 5.20 Exploring: Levels of Protein Structure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 5.15 An overview of protein functions.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 5.15 An overview of protein functions.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 5.22 Denaturation and renaturation of a protein.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png"/><Relationship Id="rId4" Type="http://schemas.openxmlformats.org/officeDocument/2006/relationships/image" Target="../media/image51.png"/><Relationship Id="rId5" Type="http://schemas.openxmlformats.org/officeDocument/2006/relationships/image" Target="../media/image4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1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3.jpg"/><Relationship Id="rId4" Type="http://schemas.openxmlformats.org/officeDocument/2006/relationships/image" Target="../media/image62.jpg"/><Relationship Id="rId5" Type="http://schemas.openxmlformats.org/officeDocument/2006/relationships/image" Target="../media/image6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838200" y="762000"/>
            <a:ext cx="7772400" cy="327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Amino Acids and Peptides</a:t>
            </a:r>
            <a:endParaRPr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828800" y="4876800"/>
            <a:ext cx="5410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85800" y="1219200"/>
            <a:ext cx="7848600" cy="2362200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5125" y="533400"/>
            <a:ext cx="33337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371600"/>
            <a:ext cx="67818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762000"/>
            <a:ext cx="73152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838200"/>
            <a:ext cx="708660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895600"/>
            <a:ext cx="7772400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" y="890588"/>
            <a:ext cx="90678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85801"/>
            <a:ext cx="7086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3352800"/>
            <a:ext cx="74676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5_20dProteinStructure-U"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513" y="1535113"/>
            <a:ext cx="7292975" cy="378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do we have here 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914400"/>
            <a:ext cx="7467600" cy="39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343400"/>
            <a:ext cx="8610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90600"/>
            <a:ext cx="88868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143000"/>
            <a:ext cx="55626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5344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71601"/>
            <a:ext cx="883920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/>
          <p:nvPr/>
        </p:nvSpPr>
        <p:spPr>
          <a:xfrm>
            <a:off x="914400" y="3276600"/>
            <a:ext cx="69342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"We have come upon reasons why we require for good health so much larger amounts of vitamin C than are present in the plants we use as food... It has recently been shown by Myllyla and his colleagues that, one molecule of vitamin C is destroyed for each H (hydrogen atom) replaced by OH (during the formation of collagen)... Vitamin C, in the critical reactions that assemble collagen in the tissues, does not serve merely as a catalyst but is destroyed." 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Linus Pauling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914400" y="914401"/>
            <a:ext cx="7467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Linus Pauling HOW TO LIVE LONGER AND FEEL BETTER (1986) Pages 89-91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28675"/>
            <a:ext cx="7391399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914400"/>
            <a:ext cx="88392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8" y="2228850"/>
            <a:ext cx="804862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088" y="876300"/>
            <a:ext cx="4695825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28602"/>
            <a:ext cx="7467600" cy="384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810001"/>
            <a:ext cx="7848600" cy="2965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762000"/>
            <a:ext cx="78486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/>
          <p:nvPr/>
        </p:nvSpPr>
        <p:spPr>
          <a:xfrm>
            <a:off x="0" y="1502688"/>
            <a:ext cx="914400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definition: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Enzymes: 	Accelerate biochemical reactions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Structural:	Form biological structures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Transport:	Carry biochemically important substances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Defense:	Protect the body from foreign invaders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definition: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Globular:	Complex folds, irregularly shaped tertiary structures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Fibrous:	Extended, simple folds -- generally structural proteins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Cellular localization definition: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Membrane:	In direct physical contact with a membrane; generally 			water insoluble.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Soluble:	Water soluble; can be anywhere in the cell.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0" y="609600"/>
            <a:ext cx="3886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Classes of proteins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/>
          <p:nvPr/>
        </p:nvSpPr>
        <p:spPr>
          <a:xfrm>
            <a:off x="457200" y="1219200"/>
            <a:ext cx="81534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Catalysis – enzymes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– keratin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 – hemoglobin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Trans-membrane transport – Na+/K+ ATPases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Toxins – rattle snake venom, ricin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Contractile function – actin, myosin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Hormones – insulin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 Proteins – seeds and eggs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Defensive proteins – antibodies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40"/>
          <p:cNvSpPr/>
          <p:nvPr/>
        </p:nvSpPr>
        <p:spPr>
          <a:xfrm>
            <a:off x="685800" y="381000"/>
            <a:ext cx="5105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Function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152400" y="25400"/>
            <a:ext cx="1905000" cy="2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5.15-a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5_15_aProteinFunctions-U" id="244" name="Google Shape;24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3" y="1060450"/>
            <a:ext cx="8548687" cy="47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1"/>
          <p:cNvSpPr txBox="1"/>
          <p:nvPr/>
        </p:nvSpPr>
        <p:spPr>
          <a:xfrm>
            <a:off x="441325" y="1184275"/>
            <a:ext cx="177165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Enzymatic proteins</a:t>
            </a:r>
            <a:endParaRPr/>
          </a:p>
        </p:txBody>
      </p:sp>
      <p:sp>
        <p:nvSpPr>
          <p:cNvPr id="246" name="Google Shape;246;p41"/>
          <p:cNvSpPr txBox="1"/>
          <p:nvPr/>
        </p:nvSpPr>
        <p:spPr>
          <a:xfrm>
            <a:off x="4719638" y="1190625"/>
            <a:ext cx="16525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Defensive proteins</a:t>
            </a:r>
            <a:endParaRPr/>
          </a:p>
        </p:txBody>
      </p:sp>
      <p:sp>
        <p:nvSpPr>
          <p:cNvPr id="247" name="Google Shape;247;p41"/>
          <p:cNvSpPr txBox="1"/>
          <p:nvPr/>
        </p:nvSpPr>
        <p:spPr>
          <a:xfrm>
            <a:off x="434975" y="3149600"/>
            <a:ext cx="1454150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proteins</a:t>
            </a:r>
            <a:endParaRPr/>
          </a:p>
        </p:txBody>
      </p:sp>
      <p:sp>
        <p:nvSpPr>
          <p:cNvPr id="248" name="Google Shape;248;p41"/>
          <p:cNvSpPr txBox="1"/>
          <p:nvPr/>
        </p:nvSpPr>
        <p:spPr>
          <a:xfrm>
            <a:off x="4718050" y="3160713"/>
            <a:ext cx="177165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proteins</a:t>
            </a:r>
            <a:endParaRPr/>
          </a:p>
        </p:txBody>
      </p:sp>
      <p:sp>
        <p:nvSpPr>
          <p:cNvPr id="249" name="Google Shape;249;p41"/>
          <p:cNvSpPr txBox="1"/>
          <p:nvPr/>
        </p:nvSpPr>
        <p:spPr>
          <a:xfrm>
            <a:off x="1016000" y="2619375"/>
            <a:ext cx="620713" cy="188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</a:t>
            </a:r>
            <a:endParaRPr/>
          </a:p>
        </p:txBody>
      </p:sp>
      <p:sp>
        <p:nvSpPr>
          <p:cNvPr id="250" name="Google Shape;250;p41"/>
          <p:cNvSpPr txBox="1"/>
          <p:nvPr/>
        </p:nvSpPr>
        <p:spPr>
          <a:xfrm>
            <a:off x="4805363" y="2665413"/>
            <a:ext cx="369887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/>
          </a:p>
        </p:txBody>
      </p:sp>
      <p:sp>
        <p:nvSpPr>
          <p:cNvPr id="251" name="Google Shape;251;p41"/>
          <p:cNvSpPr txBox="1"/>
          <p:nvPr/>
        </p:nvSpPr>
        <p:spPr>
          <a:xfrm>
            <a:off x="6432550" y="2189163"/>
            <a:ext cx="804863" cy="163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Antibodies</a:t>
            </a:r>
            <a:endParaRPr/>
          </a:p>
        </p:txBody>
      </p:sp>
      <p:sp>
        <p:nvSpPr>
          <p:cNvPr id="252" name="Google Shape;252;p41"/>
          <p:cNvSpPr txBox="1"/>
          <p:nvPr/>
        </p:nvSpPr>
        <p:spPr>
          <a:xfrm>
            <a:off x="6537325" y="2665413"/>
            <a:ext cx="806450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Bacterium</a:t>
            </a:r>
            <a:endParaRPr/>
          </a:p>
        </p:txBody>
      </p:sp>
      <p:sp>
        <p:nvSpPr>
          <p:cNvPr id="253" name="Google Shape;253;p41"/>
          <p:cNvSpPr txBox="1"/>
          <p:nvPr/>
        </p:nvSpPr>
        <p:spPr>
          <a:xfrm>
            <a:off x="2185988" y="5180013"/>
            <a:ext cx="833437" cy="18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Ovalbumin</a:t>
            </a:r>
            <a:endParaRPr/>
          </a:p>
        </p:txBody>
      </p:sp>
      <p:sp>
        <p:nvSpPr>
          <p:cNvPr id="254" name="Google Shape;254;p41"/>
          <p:cNvSpPr txBox="1"/>
          <p:nvPr/>
        </p:nvSpPr>
        <p:spPr>
          <a:xfrm>
            <a:off x="3284538" y="5178425"/>
            <a:ext cx="911225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embryo</a:t>
            </a:r>
            <a:endParaRPr/>
          </a:p>
        </p:txBody>
      </p:sp>
      <p:sp>
        <p:nvSpPr>
          <p:cNvPr id="255" name="Google Shape;255;p41"/>
          <p:cNvSpPr txBox="1"/>
          <p:nvPr/>
        </p:nvSpPr>
        <p:spPr>
          <a:xfrm>
            <a:off x="4924425" y="4584700"/>
            <a:ext cx="765175" cy="347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/>
          </a:p>
        </p:txBody>
      </p:sp>
      <p:sp>
        <p:nvSpPr>
          <p:cNvPr id="256" name="Google Shape;256;p41"/>
          <p:cNvSpPr txBox="1"/>
          <p:nvPr/>
        </p:nvSpPr>
        <p:spPr>
          <a:xfrm>
            <a:off x="6088063" y="5403850"/>
            <a:ext cx="1149350" cy="188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membrane</a:t>
            </a:r>
            <a:endParaRPr/>
          </a:p>
        </p:txBody>
      </p:sp>
      <p:cxnSp>
        <p:nvCxnSpPr>
          <p:cNvPr id="257" name="Google Shape;257;p41"/>
          <p:cNvCxnSpPr/>
          <p:nvPr/>
        </p:nvCxnSpPr>
        <p:spPr>
          <a:xfrm flipH="1">
            <a:off x="5211763" y="2487613"/>
            <a:ext cx="449262" cy="2381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41"/>
          <p:cNvCxnSpPr/>
          <p:nvPr/>
        </p:nvCxnSpPr>
        <p:spPr>
          <a:xfrm>
            <a:off x="7262813" y="2262188"/>
            <a:ext cx="608012" cy="119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41"/>
          <p:cNvCxnSpPr/>
          <p:nvPr/>
        </p:nvCxnSpPr>
        <p:spPr>
          <a:xfrm flipH="1" rot="10800000">
            <a:off x="7315200" y="2725738"/>
            <a:ext cx="939800" cy="12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41"/>
          <p:cNvCxnSpPr/>
          <p:nvPr/>
        </p:nvCxnSpPr>
        <p:spPr>
          <a:xfrm>
            <a:off x="5688013" y="4656138"/>
            <a:ext cx="741362" cy="1460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41"/>
          <p:cNvSpPr txBox="1"/>
          <p:nvPr/>
        </p:nvSpPr>
        <p:spPr>
          <a:xfrm>
            <a:off x="439738" y="1447800"/>
            <a:ext cx="4086225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Selective acceleration of chemical reactions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433388" y="1641475"/>
            <a:ext cx="3835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Digestive enzymes catalyze the hydrolysis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bonds in food molecules.</a:t>
            </a:r>
            <a:endParaRPr/>
          </a:p>
        </p:txBody>
      </p:sp>
      <p:sp>
        <p:nvSpPr>
          <p:cNvPr id="263" name="Google Shape;263;p41"/>
          <p:cNvSpPr txBox="1"/>
          <p:nvPr/>
        </p:nvSpPr>
        <p:spPr>
          <a:xfrm>
            <a:off x="4705350" y="1441450"/>
            <a:ext cx="2738438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Protection against disease</a:t>
            </a:r>
            <a:endParaRPr/>
          </a:p>
        </p:txBody>
      </p:sp>
      <p:sp>
        <p:nvSpPr>
          <p:cNvPr id="264" name="Google Shape;264;p41"/>
          <p:cNvSpPr txBox="1"/>
          <p:nvPr/>
        </p:nvSpPr>
        <p:spPr>
          <a:xfrm>
            <a:off x="4713288" y="1646238"/>
            <a:ext cx="3570287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Antibodies inactivate and help destroy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viruses and bacteria.</a:t>
            </a:r>
            <a:endParaRPr/>
          </a:p>
        </p:txBody>
      </p:sp>
      <p:sp>
        <p:nvSpPr>
          <p:cNvPr id="265" name="Google Shape;265;p41"/>
          <p:cNvSpPr txBox="1"/>
          <p:nvPr/>
        </p:nvSpPr>
        <p:spPr>
          <a:xfrm>
            <a:off x="431800" y="3413125"/>
            <a:ext cx="24463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Storage of amino acids</a:t>
            </a:r>
            <a:endParaRPr/>
          </a:p>
        </p:txBody>
      </p:sp>
      <p:sp>
        <p:nvSpPr>
          <p:cNvPr id="266" name="Google Shape;266;p41"/>
          <p:cNvSpPr txBox="1"/>
          <p:nvPr/>
        </p:nvSpPr>
        <p:spPr>
          <a:xfrm>
            <a:off x="4718050" y="3413125"/>
            <a:ext cx="2525713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Transport of substances</a:t>
            </a:r>
            <a:endParaRPr/>
          </a:p>
        </p:txBody>
      </p:sp>
      <p:sp>
        <p:nvSpPr>
          <p:cNvPr id="267" name="Google Shape;267;p41"/>
          <p:cNvSpPr txBox="1"/>
          <p:nvPr/>
        </p:nvSpPr>
        <p:spPr>
          <a:xfrm>
            <a:off x="439738" y="3630613"/>
            <a:ext cx="395605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Casein, the protein of milk, is the major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amino acids for baby mammals. Plants have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proteins in their seeds. Ovalbumin is the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of egg white, used as an amino acid source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developing embryo.</a:t>
            </a:r>
            <a:endParaRPr/>
          </a:p>
        </p:txBody>
      </p:sp>
      <p:sp>
        <p:nvSpPr>
          <p:cNvPr id="268" name="Google Shape;268;p41"/>
          <p:cNvSpPr txBox="1"/>
          <p:nvPr/>
        </p:nvSpPr>
        <p:spPr>
          <a:xfrm>
            <a:off x="4706938" y="3611563"/>
            <a:ext cx="3970337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Hemoglobin, the iron-containing protein of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vertebrate blood, transports oxygen from the lungs to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parts of the body. Other proteins transport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across cell membranes.</a:t>
            </a:r>
            <a:endParaRPr/>
          </a:p>
        </p:txBody>
      </p:sp>
      <p:cxnSp>
        <p:nvCxnSpPr>
          <p:cNvPr id="269" name="Google Shape;269;p41"/>
          <p:cNvCxnSpPr/>
          <p:nvPr/>
        </p:nvCxnSpPr>
        <p:spPr>
          <a:xfrm flipH="1" rot="10800000">
            <a:off x="6045200" y="2262188"/>
            <a:ext cx="369888" cy="1984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41"/>
          <p:cNvSpPr/>
          <p:nvPr/>
        </p:nvSpPr>
        <p:spPr>
          <a:xfrm rot="-5400000">
            <a:off x="6560344" y="5055394"/>
            <a:ext cx="125413" cy="492125"/>
          </a:xfrm>
          <a:prstGeom prst="leftBrace">
            <a:avLst>
              <a:gd fmla="val 3270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9144000" cy="6400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152400" y="25400"/>
            <a:ext cx="1905000" cy="2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5.15-b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5_15_bProteinFunctions-U" id="277" name="Google Shape;27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3" y="727075"/>
            <a:ext cx="8548687" cy="540226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 txBox="1"/>
          <p:nvPr/>
        </p:nvSpPr>
        <p:spPr>
          <a:xfrm>
            <a:off x="439738" y="866775"/>
            <a:ext cx="177165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Hormonal proteins</a:t>
            </a:r>
            <a:endParaRPr/>
          </a:p>
        </p:txBody>
      </p:sp>
      <p:sp>
        <p:nvSpPr>
          <p:cNvPr id="279" name="Google Shape;279;p42"/>
          <p:cNvSpPr txBox="1"/>
          <p:nvPr/>
        </p:nvSpPr>
        <p:spPr>
          <a:xfrm>
            <a:off x="439738" y="1182688"/>
            <a:ext cx="4086225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Coordination of an organism’s activities</a:t>
            </a:r>
            <a:endParaRPr/>
          </a:p>
        </p:txBody>
      </p:sp>
      <p:sp>
        <p:nvSpPr>
          <p:cNvPr id="280" name="Google Shape;280;p42"/>
          <p:cNvSpPr txBox="1"/>
          <p:nvPr/>
        </p:nvSpPr>
        <p:spPr>
          <a:xfrm>
            <a:off x="441325" y="1374775"/>
            <a:ext cx="3808413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Insulin, a hormone secreted by the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pancreas, causes other tissues to take up glucose,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thus regulating blood sugar concentration</a:t>
            </a:r>
            <a:endParaRPr/>
          </a:p>
        </p:txBody>
      </p:sp>
      <p:sp>
        <p:nvSpPr>
          <p:cNvPr id="281" name="Google Shape;281;p42"/>
          <p:cNvSpPr txBox="1"/>
          <p:nvPr/>
        </p:nvSpPr>
        <p:spPr>
          <a:xfrm>
            <a:off x="766763" y="2579688"/>
            <a:ext cx="103028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sugar</a:t>
            </a:r>
            <a:endParaRPr/>
          </a:p>
        </p:txBody>
      </p:sp>
      <p:sp>
        <p:nvSpPr>
          <p:cNvPr id="282" name="Google Shape;282;p42"/>
          <p:cNvSpPr txBox="1"/>
          <p:nvPr/>
        </p:nvSpPr>
        <p:spPr>
          <a:xfrm>
            <a:off x="3182938" y="2586038"/>
            <a:ext cx="103028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sugar</a:t>
            </a: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2005013" y="2492375"/>
            <a:ext cx="72707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secreted</a:t>
            </a:r>
            <a:endParaRPr/>
          </a:p>
        </p:txBody>
      </p:sp>
      <p:sp>
        <p:nvSpPr>
          <p:cNvPr id="284" name="Google Shape;284;p42"/>
          <p:cNvSpPr txBox="1"/>
          <p:nvPr/>
        </p:nvSpPr>
        <p:spPr>
          <a:xfrm>
            <a:off x="5145088" y="2471738"/>
            <a:ext cx="781050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Signaling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</a:t>
            </a:r>
            <a:endParaRPr/>
          </a:p>
        </p:txBody>
      </p:sp>
      <p:sp>
        <p:nvSpPr>
          <p:cNvPr id="285" name="Google Shape;285;p42"/>
          <p:cNvSpPr txBox="1"/>
          <p:nvPr/>
        </p:nvSpPr>
        <p:spPr>
          <a:xfrm>
            <a:off x="7726363" y="2260600"/>
            <a:ext cx="72707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/>
          </a:p>
        </p:txBody>
      </p:sp>
      <p:sp>
        <p:nvSpPr>
          <p:cNvPr id="286" name="Google Shape;286;p42"/>
          <p:cNvSpPr txBox="1"/>
          <p:nvPr/>
        </p:nvSpPr>
        <p:spPr>
          <a:xfrm>
            <a:off x="436563" y="5581650"/>
            <a:ext cx="1044575" cy="15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tissue</a:t>
            </a: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2320925" y="4713288"/>
            <a:ext cx="463550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Actin</a:t>
            </a:r>
            <a:endParaRPr/>
          </a:p>
        </p:txBody>
      </p:sp>
      <p:sp>
        <p:nvSpPr>
          <p:cNvPr id="288" name="Google Shape;288;p42"/>
          <p:cNvSpPr txBox="1"/>
          <p:nvPr/>
        </p:nvSpPr>
        <p:spPr>
          <a:xfrm>
            <a:off x="3114675" y="4714875"/>
            <a:ext cx="555625" cy="15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Myosin</a:t>
            </a:r>
            <a:endParaRPr/>
          </a:p>
        </p:txBody>
      </p:sp>
      <p:sp>
        <p:nvSpPr>
          <p:cNvPr id="289" name="Google Shape;289;p42"/>
          <p:cNvSpPr txBox="1"/>
          <p:nvPr/>
        </p:nvSpPr>
        <p:spPr>
          <a:xfrm>
            <a:off x="1631950" y="5707063"/>
            <a:ext cx="555625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μm</a:t>
            </a:r>
            <a:endParaRPr/>
          </a:p>
        </p:txBody>
      </p:sp>
      <p:sp>
        <p:nvSpPr>
          <p:cNvPr id="290" name="Google Shape;290;p42"/>
          <p:cNvSpPr txBox="1"/>
          <p:nvPr/>
        </p:nvSpPr>
        <p:spPr>
          <a:xfrm>
            <a:off x="5976938" y="5713413"/>
            <a:ext cx="555625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 μm</a:t>
            </a: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7497763" y="4959350"/>
            <a:ext cx="766762" cy="163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Collagen</a:t>
            </a:r>
            <a:endParaRPr/>
          </a:p>
        </p:txBody>
      </p:sp>
      <p:sp>
        <p:nvSpPr>
          <p:cNvPr id="292" name="Google Shape;292;p42"/>
          <p:cNvSpPr txBox="1"/>
          <p:nvPr/>
        </p:nvSpPr>
        <p:spPr>
          <a:xfrm>
            <a:off x="4721225" y="5595938"/>
            <a:ext cx="925513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Connective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tissue</a:t>
            </a:r>
            <a:endParaRPr/>
          </a:p>
        </p:txBody>
      </p:sp>
      <p:cxnSp>
        <p:nvCxnSpPr>
          <p:cNvPr id="293" name="Google Shape;293;p42"/>
          <p:cNvCxnSpPr/>
          <p:nvPr/>
        </p:nvCxnSpPr>
        <p:spPr>
          <a:xfrm flipH="1" rot="10800000">
            <a:off x="5965825" y="2540000"/>
            <a:ext cx="476250" cy="1587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42"/>
          <p:cNvCxnSpPr/>
          <p:nvPr/>
        </p:nvCxnSpPr>
        <p:spPr>
          <a:xfrm rot="10800000">
            <a:off x="5965825" y="2711450"/>
            <a:ext cx="568325" cy="1428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42"/>
          <p:cNvCxnSpPr/>
          <p:nvPr/>
        </p:nvCxnSpPr>
        <p:spPr>
          <a:xfrm flipH="1">
            <a:off x="7235825" y="2312988"/>
            <a:ext cx="458788" cy="279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42"/>
          <p:cNvCxnSpPr/>
          <p:nvPr/>
        </p:nvCxnSpPr>
        <p:spPr>
          <a:xfrm>
            <a:off x="2500313" y="4854575"/>
            <a:ext cx="0" cy="1730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42"/>
          <p:cNvCxnSpPr/>
          <p:nvPr/>
        </p:nvCxnSpPr>
        <p:spPr>
          <a:xfrm>
            <a:off x="3373438" y="4854575"/>
            <a:ext cx="12700" cy="34448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42"/>
          <p:cNvCxnSpPr/>
          <p:nvPr/>
        </p:nvCxnSpPr>
        <p:spPr>
          <a:xfrm>
            <a:off x="1660525" y="5586413"/>
            <a:ext cx="0" cy="714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42"/>
          <p:cNvCxnSpPr/>
          <p:nvPr/>
        </p:nvCxnSpPr>
        <p:spPr>
          <a:xfrm>
            <a:off x="2100263" y="5586413"/>
            <a:ext cx="0" cy="714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42"/>
          <p:cNvCxnSpPr/>
          <p:nvPr/>
        </p:nvCxnSpPr>
        <p:spPr>
          <a:xfrm>
            <a:off x="1660525" y="5619750"/>
            <a:ext cx="43656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42"/>
          <p:cNvCxnSpPr/>
          <p:nvPr/>
        </p:nvCxnSpPr>
        <p:spPr>
          <a:xfrm>
            <a:off x="5989638" y="5583238"/>
            <a:ext cx="0" cy="714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42"/>
          <p:cNvCxnSpPr/>
          <p:nvPr/>
        </p:nvCxnSpPr>
        <p:spPr>
          <a:xfrm>
            <a:off x="6386513" y="5583238"/>
            <a:ext cx="0" cy="777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42"/>
          <p:cNvCxnSpPr/>
          <p:nvPr/>
        </p:nvCxnSpPr>
        <p:spPr>
          <a:xfrm>
            <a:off x="5989638" y="5622925"/>
            <a:ext cx="39687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42"/>
          <p:cNvSpPr txBox="1"/>
          <p:nvPr/>
        </p:nvSpPr>
        <p:spPr>
          <a:xfrm>
            <a:off x="4705350" y="873125"/>
            <a:ext cx="177165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 proteins</a:t>
            </a:r>
            <a:endParaRPr/>
          </a:p>
        </p:txBody>
      </p:sp>
      <p:sp>
        <p:nvSpPr>
          <p:cNvPr id="305" name="Google Shape;305;p42"/>
          <p:cNvSpPr txBox="1"/>
          <p:nvPr/>
        </p:nvSpPr>
        <p:spPr>
          <a:xfrm>
            <a:off x="4708525" y="1179513"/>
            <a:ext cx="4086225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Response of cell to chemical stimuli</a:t>
            </a:r>
            <a:endParaRPr/>
          </a:p>
        </p:txBody>
      </p:sp>
      <p:sp>
        <p:nvSpPr>
          <p:cNvPr id="306" name="Google Shape;306;p42"/>
          <p:cNvSpPr txBox="1"/>
          <p:nvPr/>
        </p:nvSpPr>
        <p:spPr>
          <a:xfrm>
            <a:off x="4703763" y="1371600"/>
            <a:ext cx="380841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Receptors built into the membrane of a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nerve cell detect signaling molecules released by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nerve cells.</a:t>
            </a:r>
            <a:endParaRPr/>
          </a:p>
        </p:txBody>
      </p:sp>
      <p:sp>
        <p:nvSpPr>
          <p:cNvPr id="307" name="Google Shape;307;p42"/>
          <p:cNvSpPr txBox="1"/>
          <p:nvPr/>
        </p:nvSpPr>
        <p:spPr>
          <a:xfrm>
            <a:off x="433388" y="3136900"/>
            <a:ext cx="26447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Contractile and motor proteins</a:t>
            </a:r>
            <a:endParaRPr/>
          </a:p>
        </p:txBody>
      </p:sp>
      <p:sp>
        <p:nvSpPr>
          <p:cNvPr id="308" name="Google Shape;308;p42"/>
          <p:cNvSpPr txBox="1"/>
          <p:nvPr/>
        </p:nvSpPr>
        <p:spPr>
          <a:xfrm>
            <a:off x="439738" y="3440113"/>
            <a:ext cx="4086225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Movement</a:t>
            </a:r>
            <a:endParaRPr/>
          </a:p>
        </p:txBody>
      </p:sp>
      <p:sp>
        <p:nvSpPr>
          <p:cNvPr id="309" name="Google Shape;309;p42"/>
          <p:cNvSpPr txBox="1"/>
          <p:nvPr/>
        </p:nvSpPr>
        <p:spPr>
          <a:xfrm>
            <a:off x="438150" y="3632200"/>
            <a:ext cx="3649663" cy="677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Motor proteins are responsible for the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undulations of cilia and flagella. Actin and myosin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are responsible for the contraction of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muscles.</a:t>
            </a:r>
            <a:endParaRPr/>
          </a:p>
        </p:txBody>
      </p:sp>
      <p:sp>
        <p:nvSpPr>
          <p:cNvPr id="310" name="Google Shape;310;p42"/>
          <p:cNvSpPr txBox="1"/>
          <p:nvPr/>
        </p:nvSpPr>
        <p:spPr>
          <a:xfrm>
            <a:off x="4705350" y="3135313"/>
            <a:ext cx="177165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 proteins</a:t>
            </a:r>
            <a:endParaRPr/>
          </a:p>
        </p:txBody>
      </p:sp>
      <p:sp>
        <p:nvSpPr>
          <p:cNvPr id="311" name="Google Shape;311;p42"/>
          <p:cNvSpPr txBox="1"/>
          <p:nvPr/>
        </p:nvSpPr>
        <p:spPr>
          <a:xfrm>
            <a:off x="4708525" y="3438525"/>
            <a:ext cx="4086225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 Support</a:t>
            </a:r>
            <a:endParaRPr/>
          </a:p>
        </p:txBody>
      </p:sp>
      <p:sp>
        <p:nvSpPr>
          <p:cNvPr id="312" name="Google Shape;312;p42"/>
          <p:cNvSpPr txBox="1"/>
          <p:nvPr/>
        </p:nvSpPr>
        <p:spPr>
          <a:xfrm>
            <a:off x="4703763" y="3632200"/>
            <a:ext cx="4033837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Keratin is the protein of hair, horns,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feathers, and other skin appendages. Insects and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spiders use silk fibers to make their cocoons and webs,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respectively. Collagen and elastin proteins provide a</a:t>
            </a:r>
            <a:b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fibrous framework in animal connective tissues.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/>
          <p:nvPr/>
        </p:nvSpPr>
        <p:spPr>
          <a:xfrm>
            <a:off x="457200" y="533400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Conformation – spatial arrangement of atoms in a protein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conformation – conformation of functional protein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685800" y="1600200"/>
            <a:ext cx="7924800" cy="2394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00000"/>
                </a:solidFill>
                <a:latin typeface="Times"/>
                <a:ea typeface="Times"/>
                <a:cs typeface="Times"/>
                <a:sym typeface="Times"/>
              </a:rPr>
              <a:t> High orders of Protein structure</a:t>
            </a:r>
            <a:endParaRPr b="1" sz="2800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  <a:p>
            <a:pPr indent="-342900" lvl="1" marL="342900" marR="0" rtl="0" algn="just">
              <a:spcBef>
                <a:spcPts val="360"/>
              </a:spcBef>
              <a:spcAft>
                <a:spcPts val="0"/>
              </a:spcAft>
              <a:buClr>
                <a:srgbClr val="339933"/>
              </a:buClr>
              <a:buSzPts val="1800"/>
              <a:buFont typeface="Times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 functional protein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is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not just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a polypeptide chain, but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one or more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polypeptides precisely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twisted, folded and coiled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into a molecule of unique shape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conformation).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This conformation is essential for some protein function e.g.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Enables a protein to recognize and bind specifically to another molecule e.g. hormone/receptor; enzyme/substrate and antibody/antigen.</a:t>
            </a:r>
            <a:endParaRPr b="0" i="0" sz="1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19" name="Google Shape;3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88" y="4500835"/>
            <a:ext cx="5867400" cy="21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914400"/>
            <a:ext cx="78486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609600" y="2274838"/>
            <a:ext cx="80772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addition to primary structure, physical and chemical conditions can affect structure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Alterations in pH, salt concentration, temperature, or other environmental factors can cause a protein to unravel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loss of a protein’s native structure is called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denaturation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denatured protein is biologically inactive</a:t>
            </a:r>
            <a:endParaRPr/>
          </a:p>
        </p:txBody>
      </p:sp>
      <p:sp>
        <p:nvSpPr>
          <p:cNvPr id="330" name="Google Shape;330;p45"/>
          <p:cNvSpPr/>
          <p:nvPr/>
        </p:nvSpPr>
        <p:spPr>
          <a:xfrm>
            <a:off x="990600" y="762000"/>
            <a:ext cx="7467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Determines Protein Structure?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/>
          <p:nvPr>
            <p:ph type="title"/>
          </p:nvPr>
        </p:nvSpPr>
        <p:spPr>
          <a:xfrm>
            <a:off x="152400" y="25400"/>
            <a:ext cx="1905000" cy="2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5.22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5_22ProteinDenaturation-U" id="337" name="Google Shape;33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3" y="1411288"/>
            <a:ext cx="8548687" cy="40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6"/>
          <p:cNvSpPr txBox="1"/>
          <p:nvPr/>
        </p:nvSpPr>
        <p:spPr>
          <a:xfrm>
            <a:off x="566738" y="4635500"/>
            <a:ext cx="2114550" cy="28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protein</a:t>
            </a:r>
            <a:endParaRPr/>
          </a:p>
        </p:txBody>
      </p:sp>
      <p:sp>
        <p:nvSpPr>
          <p:cNvPr id="339" name="Google Shape;339;p46"/>
          <p:cNvSpPr txBox="1"/>
          <p:nvPr/>
        </p:nvSpPr>
        <p:spPr>
          <a:xfrm>
            <a:off x="5943600" y="4629150"/>
            <a:ext cx="2432050" cy="29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Denatured protein</a:t>
            </a:r>
            <a:endParaRPr/>
          </a:p>
        </p:txBody>
      </p:sp>
      <p:sp>
        <p:nvSpPr>
          <p:cNvPr id="340" name="Google Shape;340;p46"/>
          <p:cNvSpPr txBox="1"/>
          <p:nvPr/>
        </p:nvSpPr>
        <p:spPr>
          <a:xfrm rot="-1642201">
            <a:off x="3224213" y="1733550"/>
            <a:ext cx="39528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endParaRPr/>
          </a:p>
        </p:txBody>
      </p:sp>
      <p:sp>
        <p:nvSpPr>
          <p:cNvPr id="341" name="Google Shape;341;p46"/>
          <p:cNvSpPr txBox="1"/>
          <p:nvPr/>
        </p:nvSpPr>
        <p:spPr>
          <a:xfrm rot="-835041">
            <a:off x="3571875" y="1655763"/>
            <a:ext cx="1905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42" name="Google Shape;342;p46"/>
          <p:cNvSpPr txBox="1"/>
          <p:nvPr/>
        </p:nvSpPr>
        <p:spPr>
          <a:xfrm>
            <a:off x="3914775" y="1612900"/>
            <a:ext cx="261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endParaRPr/>
          </a:p>
        </p:txBody>
      </p:sp>
      <p:sp>
        <p:nvSpPr>
          <p:cNvPr id="343" name="Google Shape;343;p46"/>
          <p:cNvSpPr txBox="1"/>
          <p:nvPr/>
        </p:nvSpPr>
        <p:spPr>
          <a:xfrm rot="287785">
            <a:off x="4178300" y="1620838"/>
            <a:ext cx="12382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44" name="Google Shape;344;p46"/>
          <p:cNvSpPr txBox="1"/>
          <p:nvPr/>
        </p:nvSpPr>
        <p:spPr>
          <a:xfrm rot="799353">
            <a:off x="4454525" y="1663700"/>
            <a:ext cx="1095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45" name="Google Shape;345;p46"/>
          <p:cNvSpPr txBox="1"/>
          <p:nvPr/>
        </p:nvSpPr>
        <p:spPr>
          <a:xfrm rot="1738355">
            <a:off x="4616450" y="1778000"/>
            <a:ext cx="39528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346" name="Google Shape;346;p46"/>
          <p:cNvSpPr txBox="1"/>
          <p:nvPr/>
        </p:nvSpPr>
        <p:spPr>
          <a:xfrm rot="1887931">
            <a:off x="3287713" y="4651375"/>
            <a:ext cx="35718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/>
          </a:p>
        </p:txBody>
      </p:sp>
      <p:sp>
        <p:nvSpPr>
          <p:cNvPr id="347" name="Google Shape;347;p46"/>
          <p:cNvSpPr txBox="1"/>
          <p:nvPr/>
        </p:nvSpPr>
        <p:spPr>
          <a:xfrm rot="907700">
            <a:off x="3603625" y="4756150"/>
            <a:ext cx="1714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48" name="Google Shape;348;p46"/>
          <p:cNvSpPr txBox="1"/>
          <p:nvPr/>
        </p:nvSpPr>
        <p:spPr>
          <a:xfrm rot="412468">
            <a:off x="3906838" y="4810125"/>
            <a:ext cx="9683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49" name="Google Shape;349;p46"/>
          <p:cNvSpPr txBox="1"/>
          <p:nvPr/>
        </p:nvSpPr>
        <p:spPr>
          <a:xfrm rot="-229869">
            <a:off x="4151313" y="4816475"/>
            <a:ext cx="1254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0" name="Google Shape;350;p46"/>
          <p:cNvSpPr txBox="1"/>
          <p:nvPr/>
        </p:nvSpPr>
        <p:spPr>
          <a:xfrm rot="-831193">
            <a:off x="4398963" y="4781550"/>
            <a:ext cx="1079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51" name="Google Shape;351;p46"/>
          <p:cNvSpPr txBox="1"/>
          <p:nvPr/>
        </p:nvSpPr>
        <p:spPr>
          <a:xfrm rot="-1770725">
            <a:off x="4535488" y="4679950"/>
            <a:ext cx="33972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352" name="Google Shape;352;p46"/>
          <p:cNvSpPr txBox="1"/>
          <p:nvPr/>
        </p:nvSpPr>
        <p:spPr>
          <a:xfrm rot="-577561">
            <a:off x="3740150" y="1625600"/>
            <a:ext cx="17938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53" name="Google Shape;353;p46"/>
          <p:cNvSpPr txBox="1"/>
          <p:nvPr/>
        </p:nvSpPr>
        <p:spPr>
          <a:xfrm rot="667941">
            <a:off x="4292600" y="1633538"/>
            <a:ext cx="16668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54" name="Google Shape;354;p46"/>
          <p:cNvSpPr txBox="1"/>
          <p:nvPr/>
        </p:nvSpPr>
        <p:spPr>
          <a:xfrm rot="1080986">
            <a:off x="4562475" y="1687513"/>
            <a:ext cx="968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355" name="Google Shape;355;p46"/>
          <p:cNvSpPr txBox="1"/>
          <p:nvPr/>
        </p:nvSpPr>
        <p:spPr>
          <a:xfrm rot="559153">
            <a:off x="3756025" y="4786313"/>
            <a:ext cx="1651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56" name="Google Shape;356;p46"/>
          <p:cNvSpPr txBox="1"/>
          <p:nvPr/>
        </p:nvSpPr>
        <p:spPr>
          <a:xfrm rot="11576">
            <a:off x="3994150" y="4824413"/>
            <a:ext cx="16668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357" name="Google Shape;357;p46"/>
          <p:cNvSpPr txBox="1"/>
          <p:nvPr/>
        </p:nvSpPr>
        <p:spPr>
          <a:xfrm rot="-438651">
            <a:off x="4249738" y="4773613"/>
            <a:ext cx="1587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58" name="Google Shape;358;p46"/>
          <p:cNvSpPr txBox="1"/>
          <p:nvPr/>
        </p:nvSpPr>
        <p:spPr>
          <a:xfrm rot="-1092384">
            <a:off x="4491038" y="4757738"/>
            <a:ext cx="825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0422" id="364" name="Google Shape;364;p47"/>
          <p:cNvSpPr/>
          <p:nvPr/>
        </p:nvSpPr>
        <p:spPr>
          <a:xfrm>
            <a:off x="0" y="3605335"/>
            <a:ext cx="5029200" cy="3252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0423" id="365" name="Google Shape;365;p47"/>
          <p:cNvSpPr/>
          <p:nvPr/>
        </p:nvSpPr>
        <p:spPr>
          <a:xfrm>
            <a:off x="5105400" y="0"/>
            <a:ext cx="3810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7"/>
          <p:cNvSpPr txBox="1"/>
          <p:nvPr/>
        </p:nvSpPr>
        <p:spPr>
          <a:xfrm>
            <a:off x="0" y="1"/>
            <a:ext cx="3962400" cy="341632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Denaturation and Refolding: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Proteins can be denatured by </a:t>
            </a: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Heat, extremes pH,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chemicals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</a:t>
            </a:r>
            <a:r>
              <a:rPr b="1" i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Disrupted Electrostatic Interaction.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</a:t>
            </a:r>
            <a:r>
              <a:rPr b="1" i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Urea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i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Guanidine Hydrochloride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form H-bond with protein and disrupted the Hydrophobic interaction.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</a:t>
            </a:r>
            <a:r>
              <a:rPr b="1" i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β-marcaptoethanol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reduce the Disulfide Bridges (-S-S- to 2 SH)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denatured protein can be recovered, while others are permanent.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762000"/>
            <a:ext cx="7795846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85800"/>
            <a:ext cx="8763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33400"/>
            <a:ext cx="8077199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62000"/>
            <a:ext cx="80772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04800"/>
            <a:ext cx="70866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2296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876300"/>
            <a:ext cx="8305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0"/>
            <a:ext cx="7239000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762000"/>
            <a:ext cx="7162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09600"/>
            <a:ext cx="8153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81001"/>
            <a:ext cx="76962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2514600"/>
            <a:ext cx="731519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1" y="6096000"/>
            <a:ext cx="36576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81534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276600"/>
            <a:ext cx="8153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700" y="914400"/>
            <a:ext cx="48006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4050" y="228601"/>
            <a:ext cx="52959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225" y="2286000"/>
            <a:ext cx="47815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62000"/>
            <a:ext cx="78486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62000"/>
            <a:ext cx="69342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62000"/>
            <a:ext cx="7620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3"/>
          <p:cNvSpPr/>
          <p:nvPr/>
        </p:nvSpPr>
        <p:spPr>
          <a:xfrm>
            <a:off x="381000" y="1066800"/>
            <a:ext cx="87630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0838" lvl="0" marL="3508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use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 crystallography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 determine a protein’s structure</a:t>
            </a:r>
            <a:endParaRPr/>
          </a:p>
          <a:p>
            <a:pPr indent="-350838" lvl="0" marL="3508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0838" lvl="0" marL="3508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method is nuclear magnetic resonance (NMR) spectroscopy, which does not require protein crystallization</a:t>
            </a:r>
            <a:endParaRPr/>
          </a:p>
          <a:p>
            <a:pPr indent="-350838" lvl="0" marL="3508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0838" lvl="0" marL="3508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Bioinformatics uses computer programs to predict protein structure from amino acid sequences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5_24_XRayCrystallograph-U" id="455" name="Google Shape;45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73050"/>
            <a:ext cx="83058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4"/>
          <p:cNvSpPr/>
          <p:nvPr/>
        </p:nvSpPr>
        <p:spPr>
          <a:xfrm>
            <a:off x="6781800" y="2286000"/>
            <a:ext cx="1752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 diffraction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4"/>
          <p:cNvSpPr/>
          <p:nvPr/>
        </p:nvSpPr>
        <p:spPr>
          <a:xfrm>
            <a:off x="4343400" y="2362200"/>
            <a:ext cx="18288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detector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4"/>
          <p:cNvSpPr/>
          <p:nvPr/>
        </p:nvSpPr>
        <p:spPr>
          <a:xfrm>
            <a:off x="2667000" y="2286000"/>
            <a:ext cx="833433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Crystal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4"/>
          <p:cNvSpPr/>
          <p:nvPr/>
        </p:nvSpPr>
        <p:spPr>
          <a:xfrm>
            <a:off x="2590800" y="914401"/>
            <a:ext cx="15240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Diffracted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4"/>
          <p:cNvSpPr/>
          <p:nvPr/>
        </p:nvSpPr>
        <p:spPr>
          <a:xfrm>
            <a:off x="1524000" y="2286001"/>
            <a:ext cx="7620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4"/>
          <p:cNvSpPr/>
          <p:nvPr/>
        </p:nvSpPr>
        <p:spPr>
          <a:xfrm>
            <a:off x="228600" y="1600201"/>
            <a:ext cx="28194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4"/>
          <p:cNvSpPr/>
          <p:nvPr/>
        </p:nvSpPr>
        <p:spPr>
          <a:xfrm flipH="1">
            <a:off x="6553200" y="4191000"/>
            <a:ext cx="1600199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4"/>
          <p:cNvSpPr/>
          <p:nvPr/>
        </p:nvSpPr>
        <p:spPr>
          <a:xfrm>
            <a:off x="6781800" y="5410200"/>
            <a:ext cx="20574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polymerase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813" y="228601"/>
            <a:ext cx="83343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3505200"/>
            <a:ext cx="2971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1" y="3657600"/>
            <a:ext cx="51816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0417a" id="476" name="Google Shape;476;p66"/>
          <p:cNvSpPr/>
          <p:nvPr/>
        </p:nvSpPr>
        <p:spPr>
          <a:xfrm>
            <a:off x="-1" y="0"/>
            <a:ext cx="3657601" cy="312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0417b" id="477" name="Google Shape;477;p66"/>
          <p:cNvSpPr/>
          <p:nvPr/>
        </p:nvSpPr>
        <p:spPr>
          <a:xfrm>
            <a:off x="0" y="2971800"/>
            <a:ext cx="3733800" cy="33617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0417c" id="478" name="Google Shape;478;p66"/>
          <p:cNvSpPr/>
          <p:nvPr/>
        </p:nvSpPr>
        <p:spPr>
          <a:xfrm>
            <a:off x="4267200" y="0"/>
            <a:ext cx="4876800" cy="6172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5867"/>
                </a:solidFill>
                <a:latin typeface="Times"/>
                <a:ea typeface="Times"/>
                <a:cs typeface="Times"/>
                <a:sym typeface="Times"/>
              </a:rPr>
              <a:t>    The tertiary structure of α-Lactalbumin</a:t>
            </a:r>
            <a:endParaRPr b="1" sz="180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6"/>
          <p:cNvSpPr txBox="1"/>
          <p:nvPr/>
        </p:nvSpPr>
        <p:spPr>
          <a:xfrm>
            <a:off x="457200" y="6324600"/>
            <a:ext cx="2262735" cy="369332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X-Ray Crystallography</a:t>
            </a:r>
            <a:endParaRPr b="1" sz="180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3400"/>
            <a:ext cx="7619999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19100"/>
            <a:ext cx="7696199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762000"/>
            <a:ext cx="66294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534400" cy="389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733800"/>
            <a:ext cx="83058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5063" y="304800"/>
            <a:ext cx="4333875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