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20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338" r:id="rId25"/>
    <p:sldId id="278" r:id="rId26"/>
    <p:sldId id="306" r:id="rId27"/>
    <p:sldId id="307" r:id="rId28"/>
    <p:sldId id="336" r:id="rId29"/>
    <p:sldId id="337" r:id="rId30"/>
    <p:sldId id="305" r:id="rId31"/>
    <p:sldId id="279" r:id="rId32"/>
    <p:sldId id="281" r:id="rId33"/>
    <p:sldId id="282" r:id="rId34"/>
    <p:sldId id="285" r:id="rId35"/>
    <p:sldId id="283" r:id="rId36"/>
    <p:sldId id="284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21" r:id="rId53"/>
    <p:sldId id="322" r:id="rId54"/>
    <p:sldId id="323" r:id="rId55"/>
    <p:sldId id="324" r:id="rId56"/>
    <p:sldId id="325" r:id="rId57"/>
    <p:sldId id="326" r:id="rId58"/>
    <p:sldId id="327" r:id="rId59"/>
    <p:sldId id="301" r:id="rId60"/>
    <p:sldId id="302" r:id="rId61"/>
    <p:sldId id="303" r:id="rId62"/>
    <p:sldId id="304" r:id="rId63"/>
    <p:sldId id="308" r:id="rId64"/>
    <p:sldId id="309" r:id="rId65"/>
    <p:sldId id="310" r:id="rId66"/>
    <p:sldId id="316" r:id="rId67"/>
    <p:sldId id="317" r:id="rId68"/>
    <p:sldId id="311" r:id="rId69"/>
    <p:sldId id="312" r:id="rId70"/>
    <p:sldId id="328" r:id="rId71"/>
    <p:sldId id="329" r:id="rId72"/>
    <p:sldId id="313" r:id="rId73"/>
    <p:sldId id="314" r:id="rId74"/>
    <p:sldId id="330" r:id="rId75"/>
    <p:sldId id="332" r:id="rId76"/>
    <p:sldId id="334" r:id="rId77"/>
    <p:sldId id="335" r:id="rId78"/>
    <p:sldId id="333" r:id="rId79"/>
    <p:sldId id="331" r:id="rId80"/>
    <p:sldId id="318" r:id="rId81"/>
    <p:sldId id="319" r:id="rId82"/>
    <p:sldId id="315" r:id="rId8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040" autoAdjust="0"/>
  </p:normalViewPr>
  <p:slideViewPr>
    <p:cSldViewPr snapToGrid="0">
      <p:cViewPr varScale="1">
        <p:scale>
          <a:sx n="60" d="100"/>
          <a:sy n="60" d="100"/>
        </p:scale>
        <p:origin x="9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5D188-03FB-409A-A188-40B45C3CDB66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D91D1-D34B-4858-B13D-887BAE57E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04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D91D1-D34B-4858-B13D-887BAE57E7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77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Weighted Resistor DAC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D91D1-D34B-4858-B13D-887BAE57E71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88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Weighted Resistor DAC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D91D1-D34B-4858-B13D-887BAE57E71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093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</a:t>
            </a:r>
            <a:r>
              <a:rPr lang="en-US" baseline="0" dirty="0" smtClean="0"/>
              <a:t> determine the voltage for every case: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D91D1-D34B-4858-B13D-887BAE57E71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6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Symbol" panose="05050102010706020507" pitchFamily="18" charset="2"/>
              </a:rPr>
              <a:t>tc</a:t>
            </a:r>
            <a:r>
              <a:rPr lang="en-US" dirty="0" smtClean="0"/>
              <a:t> is conversion time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D91D1-D34B-4858-B13D-887BAE57E71D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42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8A485-7B01-498E-ABA0-693A0B9446BE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29FF1-2C3B-49D5-B63D-6C6A8ECF2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63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8A485-7B01-498E-ABA0-693A0B9446BE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29FF1-2C3B-49D5-B63D-6C6A8ECF2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8A485-7B01-498E-ABA0-693A0B9446BE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29FF1-2C3B-49D5-B63D-6C6A8ECF2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1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8A485-7B01-498E-ABA0-693A0B9446BE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29FF1-2C3B-49D5-B63D-6C6A8ECF2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688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8A485-7B01-498E-ABA0-693A0B9446BE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29FF1-2C3B-49D5-B63D-6C6A8ECF2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2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8A485-7B01-498E-ABA0-693A0B9446BE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29FF1-2C3B-49D5-B63D-6C6A8ECF2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43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8A485-7B01-498E-ABA0-693A0B9446BE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29FF1-2C3B-49D5-B63D-6C6A8ECF2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82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8A485-7B01-498E-ABA0-693A0B9446BE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29FF1-2C3B-49D5-B63D-6C6A8ECF2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22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8A485-7B01-498E-ABA0-693A0B9446BE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29FF1-2C3B-49D5-B63D-6C6A8ECF2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71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8A485-7B01-498E-ABA0-693A0B9446BE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29FF1-2C3B-49D5-B63D-6C6A8ECF2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431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8A485-7B01-498E-ABA0-693A0B9446BE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29FF1-2C3B-49D5-B63D-6C6A8ECF2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9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8A485-7B01-498E-ABA0-693A0B9446BE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29FF1-2C3B-49D5-B63D-6C6A8ECF2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46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gikey.com/en/products/detail/microchip-technology/MCP4706A0T-E%2FCH/2684986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laboutcircuits.com/technical-articles/low-pass-filter-a-pwm-signal-into-an-analog-voltage/" TargetMode="External"/><Relationship Id="rId2" Type="http://schemas.openxmlformats.org/officeDocument/2006/relationships/hyperlink" Target="http://sim.okawa-denshi.jp/en/PWMtool.php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hyperlink" Target="https://www.allaboutcircuits.com/video-lectures/counters/" TargetMode="Externa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3" Type="http://schemas.openxmlformats.org/officeDocument/2006/relationships/image" Target="../media/image88.emf"/><Relationship Id="rId7" Type="http://schemas.openxmlformats.org/officeDocument/2006/relationships/image" Target="../media/image9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emf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94" y="242887"/>
            <a:ext cx="1087755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0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063"/>
            <a:ext cx="8524875" cy="618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99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55" y="-126955"/>
            <a:ext cx="8848725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02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91" y="0"/>
            <a:ext cx="8924925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1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76" y="109128"/>
            <a:ext cx="9356135" cy="688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1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93" y="-1"/>
            <a:ext cx="10375718" cy="695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7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4" y="-106540"/>
            <a:ext cx="9145089" cy="625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5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12" y="180975"/>
            <a:ext cx="9239250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2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40" y="0"/>
            <a:ext cx="9820275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4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50" y="0"/>
            <a:ext cx="9496425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28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51" y="0"/>
            <a:ext cx="869632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2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13" y="0"/>
            <a:ext cx="8401679" cy="683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3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13" y="155938"/>
            <a:ext cx="919162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9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9" y="0"/>
            <a:ext cx="8451668" cy="668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1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32" y="0"/>
            <a:ext cx="9267825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4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6" y="-100439"/>
            <a:ext cx="8705986" cy="64519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641" y="4517084"/>
            <a:ext cx="4627108" cy="220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3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 description availab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411161"/>
            <a:ext cx="4690149" cy="630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 description available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8" y="9365226"/>
            <a:ext cx="6133565" cy="824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3578" y="0"/>
            <a:ext cx="2332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Weighted Resistor DAC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45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20" y="0"/>
            <a:ext cx="9094335" cy="671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3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16" y="0"/>
            <a:ext cx="9757955" cy="681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0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"/>
            <a:ext cx="9117874" cy="660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7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o description availab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8" y="9365226"/>
            <a:ext cx="6133565" cy="824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5283" y="0"/>
            <a:ext cx="4752916" cy="67971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3578" y="0"/>
            <a:ext cx="2141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Ladder Network DAC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4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o description availab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" y="52389"/>
            <a:ext cx="5063375" cy="680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39622" y="52389"/>
            <a:ext cx="51980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To determine the voltage for every case: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79872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13" y="0"/>
            <a:ext cx="8886825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0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Multiplying DAC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57" y="1690688"/>
            <a:ext cx="7362495" cy="51673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28542" y="658574"/>
            <a:ext cx="3701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50 cent 8 bit DAC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08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4" y="162902"/>
            <a:ext cx="8775653" cy="659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9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14" y="0"/>
            <a:ext cx="9287556" cy="687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50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1437"/>
            <a:ext cx="975360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5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312" y="252412"/>
            <a:ext cx="9477375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6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40" y="0"/>
            <a:ext cx="9686925" cy="6781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61523" y="6412468"/>
            <a:ext cx="3841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https://prototyperobotics.com/steps/2</a:t>
            </a:r>
          </a:p>
        </p:txBody>
      </p:sp>
      <p:sp>
        <p:nvSpPr>
          <p:cNvPr id="4" name="Rectangle 3"/>
          <p:cNvSpPr/>
          <p:nvPr/>
        </p:nvSpPr>
        <p:spPr>
          <a:xfrm>
            <a:off x="5919788" y="12770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https://circuitdigest.com/microcontroller-projects/arduino-timer-tutorial</a:t>
            </a:r>
          </a:p>
        </p:txBody>
      </p:sp>
    </p:spTree>
    <p:extLst>
      <p:ext uri="{BB962C8B-B14F-4D97-AF65-F5344CB8AC3E}">
        <p14:creationId xmlns:p14="http://schemas.microsoft.com/office/powerpoint/2010/main" val="321611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34" y="301398"/>
            <a:ext cx="9982200" cy="61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4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02" y="0"/>
            <a:ext cx="9982200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4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10" y="0"/>
            <a:ext cx="9953625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0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03" y="0"/>
            <a:ext cx="992505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3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22" y="109946"/>
            <a:ext cx="88773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1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29" y="38100"/>
            <a:ext cx="10010775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0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95" y="0"/>
            <a:ext cx="10001250" cy="68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68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17" y="0"/>
            <a:ext cx="9590042" cy="669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9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45092" y="3383280"/>
            <a:ext cx="95362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hlinkClick r:id="rId2"/>
              </a:rPr>
              <a:t>http://sim.okawa-denshi.jp/en/PWMtool.php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708116" y="448881"/>
            <a:ext cx="81485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RC Low-pass Filter Design for PWM</a:t>
            </a:r>
            <a:endParaRPr lang="en-US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0377" y="1569609"/>
            <a:ext cx="9845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Calculated peak-to-peak ripple voltage and settling time at a given PWM frequency and cut-off frequency or values of R and C.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1345092" y="4551260"/>
            <a:ext cx="8698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https://www.allaboutcircuits.com/technical-articles/low-pass-filter-a-pwm-signal-into-an-analog-voltage/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60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4612" y="252939"/>
            <a:ext cx="73420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0" i="0" dirty="0" smtClean="0">
                <a:solidFill>
                  <a:srgbClr val="E67E22"/>
                </a:solidFill>
                <a:effectLst/>
                <a:latin typeface="Sitka Banner" panose="02000505000000020004" pitchFamily="2" charset="0"/>
              </a:rPr>
              <a:t>How to adjust Arduino PWM frequencies</a:t>
            </a:r>
            <a:endParaRPr lang="en-US" sz="3600" b="0" i="0" dirty="0">
              <a:solidFill>
                <a:srgbClr val="E67E22"/>
              </a:solidFill>
              <a:effectLst/>
              <a:latin typeface="Sitka Banner" panose="02000505000000020004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1995" y="161005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i="0" dirty="0" smtClean="0">
                <a:solidFill>
                  <a:srgbClr val="E67E22"/>
                </a:solidFill>
                <a:effectLst/>
                <a:latin typeface="Sitka Banner" panose="02000505000000020004" pitchFamily="2" charset="0"/>
              </a:rPr>
              <a:t>Pins 5 and 6: controlled by Timer 0 in fast PWM mode (cycle length = 256)</a:t>
            </a:r>
            <a:endParaRPr lang="en-US" b="0" i="0" dirty="0">
              <a:solidFill>
                <a:srgbClr val="E67E22"/>
              </a:solidFill>
              <a:effectLst/>
              <a:latin typeface="Sitka Banner" panose="02000505000000020004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2993" y="2967169"/>
            <a:ext cx="72063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Setting 	Divisor 	Frequency</a:t>
            </a:r>
          </a:p>
          <a:p>
            <a:r>
              <a:rPr lang="en-US" dirty="0" smtClean="0"/>
              <a:t>0x01 	 	1 	 	62500</a:t>
            </a:r>
          </a:p>
          <a:p>
            <a:r>
              <a:rPr lang="en-US" dirty="0" smtClean="0"/>
              <a:t>0x02  		8 	 	7812.5</a:t>
            </a:r>
          </a:p>
          <a:p>
            <a:r>
              <a:rPr lang="en-US" dirty="0" smtClean="0"/>
              <a:t>0x03  		64 	 	976.5625   &lt;--DEFAULT</a:t>
            </a:r>
          </a:p>
          <a:p>
            <a:r>
              <a:rPr lang="en-US" dirty="0" smtClean="0"/>
              <a:t>0x04 	 	256 	 	244.140625</a:t>
            </a:r>
          </a:p>
          <a:p>
            <a:r>
              <a:rPr lang="en-US" dirty="0" smtClean="0"/>
              <a:t>0x05 	 	1024 	 	61.03515625</a:t>
            </a:r>
          </a:p>
          <a:p>
            <a:endParaRPr lang="en-US" dirty="0" smtClean="0"/>
          </a:p>
          <a:p>
            <a:r>
              <a:rPr lang="en-US" dirty="0" smtClean="0"/>
              <a:t>TCCR0B = (TCCR0B &amp; 0b11111000) | &lt;setting&gt;;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23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46" y="93072"/>
            <a:ext cx="10271488" cy="600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6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98" y="0"/>
            <a:ext cx="9329601" cy="678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5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10" y="137703"/>
            <a:ext cx="9756049" cy="655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3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83" y="189275"/>
            <a:ext cx="11038114" cy="695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1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85" y="0"/>
            <a:ext cx="9418864" cy="658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2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99" y="0"/>
            <a:ext cx="8810625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7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48" y="114436"/>
            <a:ext cx="9724889" cy="62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3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94" y="0"/>
            <a:ext cx="9698339" cy="670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8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47586" cy="684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7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09" y="0"/>
            <a:ext cx="9806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1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86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7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19" y="0"/>
            <a:ext cx="9033873" cy="682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2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80710" cy="671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0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75" y="255527"/>
            <a:ext cx="10966584" cy="644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9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55" y="0"/>
            <a:ext cx="97800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1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43975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7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84" y="0"/>
            <a:ext cx="9206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7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47" y="787854"/>
            <a:ext cx="9947915" cy="518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0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48" y="0"/>
            <a:ext cx="9671549" cy="4367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63" y="4197123"/>
            <a:ext cx="10363954" cy="250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8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13" y="302215"/>
            <a:ext cx="9923689" cy="558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2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51" y="180022"/>
            <a:ext cx="9340918" cy="656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5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46" y="0"/>
            <a:ext cx="9226051" cy="647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4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614"/>
            <a:ext cx="9731965" cy="6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6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72608" cy="6714309"/>
          </a:xfrm>
          <a:prstGeom prst="rect">
            <a:avLst/>
          </a:prstGeom>
        </p:spPr>
      </p:pic>
      <p:sp>
        <p:nvSpPr>
          <p:cNvPr id="5" name="AutoShape 2" descr="atmel-atmega328p-microcontroller-ardui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atmel-atmega328p-microcontroller-ardui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3687"/>
            <a:ext cx="3658779" cy="180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85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" y="0"/>
            <a:ext cx="9248502" cy="674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5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684"/>
            <a:ext cx="9376678" cy="666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0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07" y="-13063"/>
            <a:ext cx="902970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3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46"/>
            <a:ext cx="12076386" cy="649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0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7302"/>
            <a:ext cx="9758855" cy="667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01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43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2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60" y="0"/>
            <a:ext cx="9426737" cy="660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81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65" y="0"/>
            <a:ext cx="101167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0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427" y="85557"/>
            <a:ext cx="10310648" cy="67724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2925" y="469963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33343"/>
                </a:solidFill>
                <a:latin typeface="+mj-lt"/>
              </a:rPr>
              <a:t>The leftmost op-amp is the (summing) integrator. The next op-amp the integrator feeds into is the comparator, or 1-bit ADC. Next comes the D-type flip-flop, which latches the comparator’s output at every clock pulse, sending either a “high” or “low” signal to the next comparator at the top of the circuit.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353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allaboutcircuits.com/uploads/articles/converter-operation-with-small-negative-analog-inpu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3174999"/>
            <a:ext cx="5133975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4788" y="469804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33343"/>
                </a:solidFill>
              </a:rPr>
              <a:t>If, however, we apply a negative analog input voltage, the integrator will have a tendency to ramp its output in a positive direction. Feedback can only add to the integrator’s ramping by a fixed voltage over a fixed time, and so the bit stream output by the flip-flop will not be quite the same:</a:t>
            </a:r>
            <a:endParaRPr lang="en-US" dirty="0"/>
          </a:p>
        </p:txBody>
      </p:sp>
      <p:pic>
        <p:nvPicPr>
          <p:cNvPr id="1028" name="Picture 4" descr="https://www.allaboutcircuits.com/uploads/articles/converter-operation-with-zero-volt-analog-inpu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88" y="101601"/>
            <a:ext cx="523875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4788" y="205204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33343"/>
                </a:solidFill>
              </a:rPr>
              <a:t>If the analog input is zero volts, the integrator will have no tendency to ramp either positive or negative, except in response to the feedback voltage.</a:t>
            </a:r>
          </a:p>
          <a:p>
            <a:r>
              <a:rPr lang="en-US" dirty="0">
                <a:solidFill>
                  <a:srgbClr val="233343"/>
                </a:solidFill>
              </a:rPr>
              <a:t>In this scenario, the flip-flop output will continually oscillate between “high” and “low,” as the feedback system “hunts” back and forth, trying to maintain the integrator output at zero volts</a:t>
            </a:r>
            <a:endParaRPr lang="en-US" b="0" i="0" dirty="0">
              <a:solidFill>
                <a:srgbClr val="233343"/>
              </a:solidFill>
              <a:effectLst/>
            </a:endParaRPr>
          </a:p>
        </p:txBody>
      </p:sp>
      <p:pic>
        <p:nvPicPr>
          <p:cNvPr id="1030" name="Picture 6" descr="https://www.allaboutcircuits.com/uploads/articles/delta-sigma-ADC-schematic-diagra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2" y="2159531"/>
            <a:ext cx="3832225" cy="253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23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allaboutcircuits.com/uploads/articles/converter-operation-with-medium-negative-analog-inpu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0"/>
            <a:ext cx="523875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9562" y="368796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33343"/>
                </a:solidFill>
              </a:rPr>
              <a:t>By applying a larger (negative) analog input signal to the integrator, we force its output to ramp more steeply in a positive direction. Thus, the feedback system has to output more 1’s than before to bring the integrator output back to zero volt</a:t>
            </a:r>
            <a:endParaRPr lang="en-US" dirty="0"/>
          </a:p>
        </p:txBody>
      </p:sp>
      <p:pic>
        <p:nvPicPr>
          <p:cNvPr id="2052" name="Picture 4" descr="https://www.allaboutcircuits.com/uploads/articles/converter-opearation-with-large-negative-analog-inpu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12" y="3257550"/>
            <a:ext cx="561975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9562" y="430919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33343"/>
                </a:solidFill>
                <a:latin typeface="+mj-lt"/>
              </a:rPr>
              <a:t>As the analog input signal increases in magnitude, so does the occurrence of 1’s in the digital output of the flip-flop:</a:t>
            </a:r>
          </a:p>
          <a:p>
            <a:r>
              <a:rPr lang="en-US" dirty="0">
                <a:solidFill>
                  <a:srgbClr val="233343"/>
                </a:solidFill>
                <a:latin typeface="+mj-lt"/>
              </a:rPr>
              <a:t> </a:t>
            </a:r>
            <a:endParaRPr lang="en-US" b="0" i="0" dirty="0">
              <a:solidFill>
                <a:srgbClr val="233343"/>
              </a:solidFill>
              <a:effectLst/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9562" y="515247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33343"/>
                </a:solidFill>
              </a:rPr>
              <a:t>A parallel binary number output is obtained from this circuit by averaging the serial stream of bits together. For example, a </a:t>
            </a:r>
            <a:r>
              <a:rPr lang="en-US" dirty="0">
                <a:solidFill>
                  <a:srgbClr val="F26B33"/>
                </a:solidFill>
                <a:hlinkClick r:id="rId4"/>
              </a:rPr>
              <a:t>counter</a:t>
            </a:r>
            <a:r>
              <a:rPr lang="en-US" dirty="0">
                <a:solidFill>
                  <a:srgbClr val="233343"/>
                </a:solidFill>
              </a:rPr>
              <a:t> circuit could be designed to collect the total number of 1’s output by the flip-flop in a given number of clock pulses. This count would then be indicative of the analog input voltage.</a:t>
            </a:r>
            <a:endParaRPr lang="en-US" dirty="0"/>
          </a:p>
        </p:txBody>
      </p:sp>
      <p:pic>
        <p:nvPicPr>
          <p:cNvPr id="10" name="Picture 6" descr="https://www.allaboutcircuits.com/uploads/articles/delta-sigma-ADC-schematic-diagra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49" y="1628515"/>
            <a:ext cx="3832225" cy="253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02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29" y="0"/>
            <a:ext cx="10243216" cy="684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9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64295" cy="536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80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3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on Bipolar ADC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375" y="1690688"/>
            <a:ext cx="11385250" cy="76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206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92" y="1325718"/>
            <a:ext cx="4513891" cy="3067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92" y="4634384"/>
            <a:ext cx="5488927" cy="1270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7796" y="1325718"/>
            <a:ext cx="4020387" cy="803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92" y="5796501"/>
            <a:ext cx="9948039" cy="94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0621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Conversion Time Consequences, Why S/H?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690688"/>
            <a:ext cx="3459480" cy="8612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90152" y="1751979"/>
            <a:ext cx="2211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Symbol" panose="05050102010706020507" pitchFamily="18" charset="2"/>
              </a:rPr>
              <a:t>t</a:t>
            </a:r>
            <a:r>
              <a:rPr lang="en-US" dirty="0" err="1" smtClean="0"/>
              <a:t>c</a:t>
            </a:r>
            <a:r>
              <a:rPr lang="en-US" dirty="0" smtClean="0"/>
              <a:t> </a:t>
            </a:r>
            <a:r>
              <a:rPr lang="en-US" dirty="0"/>
              <a:t>is conversion time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81" y="4037580"/>
            <a:ext cx="2338731" cy="424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938" y="4869521"/>
            <a:ext cx="2146208" cy="7569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924" y="2535500"/>
            <a:ext cx="10965819" cy="4807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4876" y="3016251"/>
            <a:ext cx="4705913" cy="9684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769" y="5733143"/>
            <a:ext cx="2731331" cy="72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4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64" y="196215"/>
            <a:ext cx="8867775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8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31547</TotalTime>
  <Words>509</Words>
  <Application>Microsoft Office PowerPoint</Application>
  <PresentationFormat>Widescreen</PresentationFormat>
  <Paragraphs>41</Paragraphs>
  <Slides>82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9" baseType="lpstr">
      <vt:lpstr>Arial</vt:lpstr>
      <vt:lpstr>Calibri</vt:lpstr>
      <vt:lpstr>Calibri Light</vt:lpstr>
      <vt:lpstr>Sitka Banner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Multiplying DAC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on Bipolar ADC </vt:lpstr>
      <vt:lpstr>PowerPoint Presentation</vt:lpstr>
      <vt:lpstr>Conversion Time Consequences, Why S/H?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wasel ghanem</dc:creator>
  <cp:lastModifiedBy>WASEL GHANEM</cp:lastModifiedBy>
  <cp:revision>36</cp:revision>
  <dcterms:created xsi:type="dcterms:W3CDTF">2016-11-30T21:42:34Z</dcterms:created>
  <dcterms:modified xsi:type="dcterms:W3CDTF">2021-04-24T11:33:35Z</dcterms:modified>
</cp:coreProperties>
</file>