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35" roundtripDataSignature="AMtx7mh4LN1NhQDICymlcNQIeXJ654T9i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9B4AD38-F762-48A6-8B0C-4C89AED720F3}">
  <a:tblStyle styleId="{79B4AD38-F762-48A6-8B0C-4C89AED720F3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fill>
          <a:solidFill>
            <a:srgbClr val="CFD7E7"/>
          </a:solidFill>
        </a:fill>
      </a:tcStyle>
    </a:band1H>
    <a:band2H>
      <a:tcTxStyle/>
    </a:band2H>
    <a:band1V>
      <a:tcTxStyle/>
      <a:tcStyle>
        <a:fill>
          <a:solidFill>
            <a:srgbClr val="CFD7E7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customschemas.google.com/relationships/presentationmetadata" Target="metadata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2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2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2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2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0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0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3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9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3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0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40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4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4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4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2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2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3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3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3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33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3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3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4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34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34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34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3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3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3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3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7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7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37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3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3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8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8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38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3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Etiology and Epidemiology of Stroke and Aphasia</a:t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Neuro Speech and Language Disorders SPAU434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Symptoms of CVA’s</a:t>
            </a:r>
            <a:endParaRPr/>
          </a:p>
        </p:txBody>
      </p:sp>
      <p:sp>
        <p:nvSpPr>
          <p:cNvPr id="139" name="Google Shape;139;p10"/>
          <p:cNvSpPr txBox="1"/>
          <p:nvPr>
            <p:ph idx="1" type="body"/>
          </p:nvPr>
        </p:nvSpPr>
        <p:spPr>
          <a:xfrm>
            <a:off x="457200" y="1600200"/>
            <a:ext cx="8229600" cy="49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Severe headache 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Altered consciousness 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Impaired speech production, comprehension, or both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Impaired vision (often in one eye)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Dizziness, sudden fall, inability to stand or walk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Paresis or paralysis 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Impaired sensation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en-US" u="sng"/>
              <a:t>Vomiting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en-US" u="sng"/>
              <a:t>Seizures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en-US" u="sng"/>
              <a:t>Coma </a:t>
            </a:r>
            <a:endParaRPr/>
          </a:p>
          <a:p>
            <a:pPr indent="-15494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15494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Etiology of CVA’s</a:t>
            </a:r>
            <a:endParaRPr/>
          </a:p>
        </p:txBody>
      </p:sp>
      <p:sp>
        <p:nvSpPr>
          <p:cNvPr id="145" name="Google Shape;145;p1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Based on the vascular pathology, strokes are classified into either:</a:t>
            </a:r>
            <a:br>
              <a:rPr lang="en-US"/>
            </a:b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Char char="-"/>
            </a:pPr>
            <a:r>
              <a:rPr lang="en-US"/>
              <a:t>Ischemic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Char char="-"/>
            </a:pPr>
            <a:r>
              <a:rPr lang="en-US"/>
              <a:t>Hemorragic 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Ischemic Strokes</a:t>
            </a:r>
            <a:endParaRPr/>
          </a:p>
        </p:txBody>
      </p:sp>
      <p:sp>
        <p:nvSpPr>
          <p:cNvPr id="151" name="Google Shape;151;p1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They are caused by </a:t>
            </a:r>
            <a:r>
              <a:rPr b="1" lang="en-US" u="sng"/>
              <a:t>occlusive</a:t>
            </a:r>
            <a:r>
              <a:rPr lang="en-US"/>
              <a:t> vascular disorders that </a:t>
            </a:r>
            <a:r>
              <a:rPr b="1" lang="en-US" u="sng"/>
              <a:t>block</a:t>
            </a:r>
            <a:r>
              <a:rPr lang="en-US"/>
              <a:t> or </a:t>
            </a:r>
            <a:r>
              <a:rPr b="1" lang="en-US" u="sng"/>
              <a:t>interrupt</a:t>
            </a:r>
            <a:r>
              <a:rPr lang="en-US"/>
              <a:t> arterial </a:t>
            </a:r>
            <a:r>
              <a:rPr b="1" lang="en-US" u="sng"/>
              <a:t>blood flow </a:t>
            </a:r>
            <a:r>
              <a:rPr lang="en-US"/>
              <a:t>to a region of the brain resulting in an </a:t>
            </a:r>
            <a:r>
              <a:rPr b="1" lang="en-US" u="sng"/>
              <a:t>infarction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en-US" u="sng"/>
              <a:t>Ischemia:</a:t>
            </a:r>
            <a:r>
              <a:rPr lang="en-US"/>
              <a:t> Interrupted blood supply to a cerebral region.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During ischemia, brain tissues are deprived of </a:t>
            </a:r>
            <a:r>
              <a:rPr b="1" lang="en-US" u="sng"/>
              <a:t>glucose</a:t>
            </a:r>
            <a:r>
              <a:rPr lang="en-US"/>
              <a:t> and </a:t>
            </a:r>
            <a:r>
              <a:rPr b="1" lang="en-US" u="sng"/>
              <a:t>oxygen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Death of neural tissues is called </a:t>
            </a:r>
            <a:r>
              <a:rPr b="1" lang="en-US" u="sng"/>
              <a:t>Infarction </a:t>
            </a:r>
            <a:r>
              <a:rPr lang="en-US"/>
              <a:t>or </a:t>
            </a:r>
            <a:r>
              <a:rPr b="1" lang="en-US" u="sng"/>
              <a:t>Necrosis.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Ischemic Strokes</a:t>
            </a:r>
            <a:endParaRPr/>
          </a:p>
        </p:txBody>
      </p:sp>
      <p:sp>
        <p:nvSpPr>
          <p:cNvPr id="157" name="Google Shape;157;p1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b="1" lang="en-US" u="sng"/>
              <a:t>Thrombosis:  </a:t>
            </a:r>
            <a:r>
              <a:rPr lang="en-US"/>
              <a:t>a vascular disease involving the formation of </a:t>
            </a:r>
            <a:r>
              <a:rPr i="1" lang="en-US" u="sng"/>
              <a:t>thrombus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b="1" i="1" lang="en-US" u="sng"/>
              <a:t>Thrombus:</a:t>
            </a:r>
            <a:r>
              <a:rPr lang="en-US"/>
              <a:t> a collection of blood material that get entrapped with cell material and thus block blood circulation. It is a special type of blood clot.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Ischemic Strokes - Atherosclerosis</a:t>
            </a:r>
            <a:endParaRPr/>
          </a:p>
        </p:txBody>
      </p:sp>
      <p:sp>
        <p:nvSpPr>
          <p:cNvPr id="163" name="Google Shape;163;p1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The formation of thrombi (plural of thrombus) are made possible by </a:t>
            </a:r>
            <a:r>
              <a:rPr b="1" lang="en-US" u="sng"/>
              <a:t>atherosclerosis,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en-US" u="sng"/>
              <a:t>Atherosclerosis: </a:t>
            </a:r>
            <a:r>
              <a:rPr lang="en-US"/>
              <a:t> a slowly developing </a:t>
            </a:r>
            <a:r>
              <a:rPr b="1" lang="en-US"/>
              <a:t>arterial disease </a:t>
            </a:r>
            <a:r>
              <a:rPr lang="en-US"/>
              <a:t>in which arteries are hardened and narrowed from an accumulation of lipids, other fatty particles, calcium deposits, and fibrous material that results in </a:t>
            </a:r>
            <a:r>
              <a:rPr b="1" lang="en-US" u="sng"/>
              <a:t>atherosclerosis plaque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Atherosclerosis is associated with high blood pressure, high cholesterol, diabetes, free radicals, smoking, plus genetic predisposition.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Ischemic Strokes - Atherosclerosis</a:t>
            </a:r>
            <a:endParaRPr/>
          </a:p>
        </p:txBody>
      </p:sp>
      <p:sp>
        <p:nvSpPr>
          <p:cNvPr id="169" name="Google Shape;169;p1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1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Atherosclerosis and the resulting thrombi are typically formed in large arteries (the internal carotid, middle cerebral, and basilar)</a:t>
            </a:r>
            <a:endParaRPr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Generally, the points at which an artery devides and bends are more vulnerable to an accumulation of material leading to atherosclerosis and consequent thrombosis.</a:t>
            </a:r>
            <a:endParaRPr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The accumulation of material in the arteries thickens and hardens their walls 🡪 narrowing and constricting 🡪 slow flowing blood at high pressure encourages the formation of thrombi 🡪 tissue lacking oxygen dies.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Ischemic strokes - Atherosclerosis</a:t>
            </a:r>
            <a:endParaRPr/>
          </a:p>
        </p:txBody>
      </p:sp>
      <p:sp>
        <p:nvSpPr>
          <p:cNvPr id="175" name="Google Shape;175;p1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Thrombotic strokes tend to occur when a person is asleep or in low physical activity.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u="sng"/>
              <a:t>Seizures</a:t>
            </a:r>
            <a:r>
              <a:rPr lang="en-US"/>
              <a:t> and </a:t>
            </a:r>
            <a:r>
              <a:rPr lang="en-US" u="sng"/>
              <a:t>headache</a:t>
            </a:r>
            <a:r>
              <a:rPr lang="en-US"/>
              <a:t> may precede these strokes.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Ischemic strokes – thrombotic </a:t>
            </a:r>
            <a:endParaRPr/>
          </a:p>
        </p:txBody>
      </p:sp>
      <p:sp>
        <p:nvSpPr>
          <p:cNvPr id="181" name="Google Shape;181;p1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Occurs in large arteries: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Char char="-"/>
            </a:pPr>
            <a:r>
              <a:rPr lang="en-US"/>
              <a:t>Internal carotid artery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Char char="-"/>
            </a:pPr>
            <a:r>
              <a:rPr lang="en-US"/>
              <a:t>Vertibral artery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Char char="-"/>
            </a:pPr>
            <a:r>
              <a:rPr lang="en-US"/>
              <a:t>Basiarl artery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Ischemic Strokes - Embolism</a:t>
            </a:r>
            <a:endParaRPr/>
          </a:p>
        </p:txBody>
      </p:sp>
      <p:sp>
        <p:nvSpPr>
          <p:cNvPr id="187" name="Google Shape;187;p1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en-US" u="sng"/>
              <a:t>Embolism </a:t>
            </a:r>
            <a:r>
              <a:rPr lang="en-US"/>
              <a:t>a moving or traveling </a:t>
            </a:r>
            <a:r>
              <a:rPr lang="en-US" u="sng"/>
              <a:t>fragment</a:t>
            </a:r>
            <a:r>
              <a:rPr lang="en-US"/>
              <a:t> of </a:t>
            </a:r>
            <a:r>
              <a:rPr lang="en-US" u="sng"/>
              <a:t>arterial debris </a:t>
            </a:r>
            <a:r>
              <a:rPr b="1" lang="en-US"/>
              <a:t>blocks</a:t>
            </a:r>
            <a:r>
              <a:rPr lang="en-US"/>
              <a:t> a small artery through which it cannot pass.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An</a:t>
            </a:r>
            <a:r>
              <a:rPr b="1" lang="en-US" u="sng"/>
              <a:t> embolus </a:t>
            </a:r>
            <a:r>
              <a:rPr lang="en-US"/>
              <a:t> is formed in one place and affects other place. It is traveling.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An embolus can be: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-"/>
            </a:pPr>
            <a:r>
              <a:rPr lang="en-US"/>
              <a:t>Moving atherosclerosis plaque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-"/>
            </a:pPr>
            <a:r>
              <a:rPr lang="en-US"/>
              <a:t>Fragmented arterial lining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-"/>
            </a:pPr>
            <a:r>
              <a:rPr lang="en-US"/>
              <a:t>Mass of bacteria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-"/>
            </a:pPr>
            <a:r>
              <a:rPr lang="en-US"/>
              <a:t>Blood clot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-"/>
            </a:pPr>
            <a:r>
              <a:rPr lang="en-US"/>
              <a:t>Clump of tissue from a tumor or diseased artery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-"/>
            </a:pPr>
            <a:r>
              <a:rPr lang="en-US"/>
              <a:t>Air bubble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Ischemic strokes – Embolism</a:t>
            </a:r>
            <a:endParaRPr/>
          </a:p>
        </p:txBody>
      </p:sp>
      <p:sp>
        <p:nvSpPr>
          <p:cNvPr id="193" name="Google Shape;193;p1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Emboli often occlude the </a:t>
            </a:r>
            <a:r>
              <a:rPr b="1" lang="en-US" u="sng"/>
              <a:t>middle cerebral artery </a:t>
            </a:r>
            <a:r>
              <a:rPr lang="en-US"/>
              <a:t> and </a:t>
            </a:r>
            <a:r>
              <a:rPr b="1" lang="en-US"/>
              <a:t>its branches </a:t>
            </a:r>
            <a:r>
              <a:rPr lang="en-US"/>
              <a:t>which </a:t>
            </a:r>
            <a:r>
              <a:rPr lang="en-US" u="sng"/>
              <a:t>supply 85% </a:t>
            </a:r>
            <a:r>
              <a:rPr lang="en-US"/>
              <a:t>of </a:t>
            </a:r>
            <a:r>
              <a:rPr lang="en-US" u="sng"/>
              <a:t>hemispheric blood</a:t>
            </a:r>
            <a:r>
              <a:rPr lang="en-US"/>
              <a:t>.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The superior division of the middle cerebral artery supplies blood to anterior portions of the brain, including broca’s, motor, and sensory areas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The inferior division of the middle cerebral artery supplies blood to the </a:t>
            </a:r>
            <a:r>
              <a:rPr lang="en-US" u="sng"/>
              <a:t>posterior portions </a:t>
            </a:r>
            <a:r>
              <a:rPr lang="en-US"/>
              <a:t>of the brain when they are formed in basilar and posterior cerebral arteries.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Aphasia – Causes </a:t>
            </a:r>
            <a:endParaRPr/>
          </a:p>
        </p:txBody>
      </p:sp>
      <p:sp>
        <p:nvSpPr>
          <p:cNvPr id="91" name="Google Shape;91;p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Stroke (the largest cause of aphasia)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TBI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Brain Surgery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Infections of the brain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Tumors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Degenerative conditions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Neurotoxic agents 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Ischemic Strokes - Embolism</a:t>
            </a:r>
            <a:endParaRPr/>
          </a:p>
        </p:txBody>
      </p:sp>
      <p:sp>
        <p:nvSpPr>
          <p:cNvPr id="199" name="Google Shape;199;p2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Embolic Strokes tend to occur when a person is </a:t>
            </a:r>
            <a:r>
              <a:rPr lang="en-US" u="sng"/>
              <a:t>awake</a:t>
            </a:r>
            <a:r>
              <a:rPr lang="en-US"/>
              <a:t> and </a:t>
            </a:r>
            <a:r>
              <a:rPr lang="en-US" u="sng"/>
              <a:t>active</a:t>
            </a:r>
            <a:r>
              <a:rPr lang="en-US"/>
              <a:t>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The patient in embolic strokes may have</a:t>
            </a:r>
            <a:r>
              <a:rPr lang="en-US" u="sng"/>
              <a:t> no warning signs</a:t>
            </a:r>
            <a:r>
              <a:rPr lang="en-US"/>
              <a:t>, although in some cases, </a:t>
            </a:r>
            <a:r>
              <a:rPr lang="en-US" u="sng"/>
              <a:t>headache and seizures </a:t>
            </a:r>
            <a:r>
              <a:rPr lang="en-US"/>
              <a:t>may precede such strokes.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Hypoperfusion</a:t>
            </a:r>
            <a:endParaRPr/>
          </a:p>
        </p:txBody>
      </p:sp>
      <p:sp>
        <p:nvSpPr>
          <p:cNvPr id="205" name="Google Shape;205;p2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b="1" lang="en-US" u="sng"/>
              <a:t>Hypoperfusion</a:t>
            </a:r>
            <a:r>
              <a:rPr lang="en-US"/>
              <a:t>: inadequate supply of blood to an organ or extremity like the brain or head.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b="1" u="sng"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Hypoperfusion of the brain can lead to </a:t>
            </a:r>
            <a:r>
              <a:rPr b="1" lang="en-US" u="sng"/>
              <a:t>cognitive deficits </a:t>
            </a:r>
            <a:r>
              <a:rPr lang="en-US"/>
              <a:t> and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- Slurred speech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- fatigue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- confusion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Hemorrhagic Strokes</a:t>
            </a:r>
            <a:endParaRPr/>
          </a:p>
        </p:txBody>
      </p:sp>
      <p:sp>
        <p:nvSpPr>
          <p:cNvPr id="211" name="Google Shape;211;p2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The second most common variety of strokes.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Result from </a:t>
            </a:r>
            <a:r>
              <a:rPr b="1" lang="en-US" u="sng"/>
              <a:t>ruptured cerebral blood vessel </a:t>
            </a:r>
            <a:r>
              <a:rPr lang="en-US"/>
              <a:t>causing </a:t>
            </a:r>
            <a:r>
              <a:rPr b="1" lang="en-US" u="sng"/>
              <a:t>cerebral bleeding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Causes of blood vessel rapture: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Char char="-"/>
            </a:pPr>
            <a:r>
              <a:rPr lang="en-US"/>
              <a:t>Weakened arterial walls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Char char="-"/>
            </a:pPr>
            <a:r>
              <a:rPr lang="en-US"/>
              <a:t>Malformations of blood vessels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Char char="-"/>
            </a:pPr>
            <a:r>
              <a:rPr lang="en-US"/>
              <a:t>High fluctuating blood pressure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Char char="-"/>
            </a:pPr>
            <a:r>
              <a:rPr lang="en-US"/>
              <a:t>Trauma to a blood vessel.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Hemorrhagic Strokes</a:t>
            </a:r>
            <a:endParaRPr/>
          </a:p>
        </p:txBody>
      </p:sp>
      <p:sp>
        <p:nvSpPr>
          <p:cNvPr id="217" name="Google Shape;217;p2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Two types of hemorrhagic strokes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Char char="-"/>
            </a:pPr>
            <a:r>
              <a:rPr lang="en-US"/>
              <a:t>Intracerebral Hemorrhage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Char char="-"/>
            </a:pPr>
            <a:r>
              <a:rPr lang="en-US"/>
              <a:t>Extracerebral hemorrhage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4"/>
          <p:cNvSpPr txBox="1"/>
          <p:nvPr>
            <p:ph type="title"/>
          </p:nvPr>
        </p:nvSpPr>
        <p:spPr>
          <a:xfrm>
            <a:off x="457200" y="274638"/>
            <a:ext cx="8229600" cy="6397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Intracerebral Vs. Extra cerebral hemorrhage</a:t>
            </a:r>
            <a:endParaRPr/>
          </a:p>
        </p:txBody>
      </p:sp>
      <p:graphicFrame>
        <p:nvGraphicFramePr>
          <p:cNvPr id="223" name="Google Shape;223;p24"/>
          <p:cNvGraphicFramePr/>
          <p:nvPr/>
        </p:nvGraphicFramePr>
        <p:xfrm>
          <a:off x="381000" y="12192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{79B4AD38-F762-48A6-8B0C-4C89AED720F3}</a:tableStyleId>
              </a:tblPr>
              <a:tblGrid>
                <a:gridCol w="4114800"/>
                <a:gridCol w="4114800"/>
              </a:tblGrid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Intracerebral  hemorrhage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Extracerebral hemorrhage 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2514600">
                <a:tc>
                  <a:txBody>
                    <a:bodyPr/>
                    <a:lstStyle/>
                    <a:p>
                      <a:pPr indent="-11430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Char char="•"/>
                      </a:pPr>
                      <a:r>
                        <a:rPr lang="en-US" sz="1800"/>
                        <a:t>Hemorrhage caused by raptures within</a:t>
                      </a:r>
                      <a:r>
                        <a:rPr lang="en-US" sz="1800"/>
                        <a:t> </a:t>
                      </a:r>
                      <a:r>
                        <a:rPr lang="en-US" sz="1800" u="sng"/>
                        <a:t>the </a:t>
                      </a:r>
                      <a:r>
                        <a:rPr b="1" lang="en-US" sz="1800" u="sng"/>
                        <a:t>brain</a:t>
                      </a:r>
                      <a:r>
                        <a:rPr lang="en-US" sz="1800" u="sng"/>
                        <a:t> or </a:t>
                      </a:r>
                      <a:r>
                        <a:rPr b="1" lang="en-US" sz="1800" u="sng"/>
                        <a:t>brainstem</a:t>
                      </a:r>
                      <a:r>
                        <a:rPr lang="en-US" sz="1800" u="sng"/>
                        <a:t> </a:t>
                      </a:r>
                      <a:r>
                        <a:rPr lang="en-US" sz="1800"/>
                        <a:t>are called intracerebral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-11430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Char char="•"/>
                      </a:pPr>
                      <a:r>
                        <a:rPr lang="en-US" sz="1800" u="sng"/>
                        <a:t>Hypertension</a:t>
                      </a:r>
                      <a:r>
                        <a:rPr lang="en-US" sz="1800"/>
                        <a:t> is the most common cause of blood rapture (90%)</a:t>
                      </a:r>
                      <a:endParaRPr/>
                    </a:p>
                    <a:p>
                      <a:pPr indent="-11430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Char char="•"/>
                      </a:pPr>
                      <a:r>
                        <a:rPr lang="en-US" sz="1800"/>
                        <a:t>The other less obvious cause is that chronic hypertension leads to degenerative changes penetrating arteries deep in the brain causing mirco-aneurisms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-11430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Char char="•"/>
                      </a:pPr>
                      <a:r>
                        <a:rPr lang="en-US" sz="1800"/>
                        <a:t>Intracerebral hemorrhage is more common in small arteries deep within the brain structures, especially around the </a:t>
                      </a:r>
                      <a:r>
                        <a:rPr b="1" lang="en-US" sz="1800"/>
                        <a:t>thalamus</a:t>
                      </a:r>
                      <a:r>
                        <a:rPr lang="en-US" sz="1800"/>
                        <a:t> and basal </a:t>
                      </a:r>
                      <a:r>
                        <a:rPr b="1" lang="en-US" sz="1800"/>
                        <a:t>ganglia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-11430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Char char="•"/>
                      </a:pPr>
                      <a:r>
                        <a:rPr lang="en-US" sz="1800"/>
                        <a:t>Hemorrhage caused by raptures</a:t>
                      </a:r>
                      <a:r>
                        <a:rPr lang="en-US" sz="1800"/>
                        <a:t> within the meninges are called extracerebral. 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-11430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Char char="•"/>
                      </a:pPr>
                      <a:r>
                        <a:rPr lang="en-US" sz="1800"/>
                        <a:t>It’s composed of 3 types:</a:t>
                      </a:r>
                      <a:br>
                        <a:rPr lang="en-US" sz="1800"/>
                      </a:br>
                      <a:r>
                        <a:rPr lang="en-US" sz="1800"/>
                        <a:t>- </a:t>
                      </a:r>
                      <a:r>
                        <a:rPr b="1" lang="en-US" sz="1800" u="sng"/>
                        <a:t>Subarachnoid</a:t>
                      </a:r>
                      <a:r>
                        <a:rPr lang="en-US" sz="1800"/>
                        <a:t>: the most common type of extracerebral hemorrhages that occur on the surface of brain, brainstem, cerebellum. Raptures occur </a:t>
                      </a:r>
                      <a:r>
                        <a:rPr lang="en-US" sz="1800" u="sng"/>
                        <a:t>beneath</a:t>
                      </a:r>
                      <a:r>
                        <a:rPr lang="en-US" sz="1800"/>
                        <a:t> </a:t>
                      </a:r>
                      <a:r>
                        <a:rPr lang="en-US" sz="1800" u="sng"/>
                        <a:t>the</a:t>
                      </a:r>
                      <a:r>
                        <a:rPr lang="en-US" sz="1800"/>
                        <a:t> </a:t>
                      </a:r>
                      <a:r>
                        <a:rPr lang="en-US" sz="1800" u="sng"/>
                        <a:t>arachnoid</a:t>
                      </a:r>
                      <a:r>
                        <a:rPr lang="en-US" sz="1800"/>
                        <a:t>; they are frequently caused by </a:t>
                      </a:r>
                      <a:r>
                        <a:rPr b="1" lang="en-US" sz="1800" u="sng"/>
                        <a:t>aneurisms </a:t>
                      </a:r>
                      <a:endParaRPr/>
                    </a:p>
                    <a:p>
                      <a:pPr indent="-11430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Char char="-"/>
                      </a:pPr>
                      <a:r>
                        <a:rPr b="1" lang="en-US" sz="1800" u="sng"/>
                        <a:t>Subdural</a:t>
                      </a:r>
                      <a:r>
                        <a:rPr lang="en-US" sz="1800"/>
                        <a:t>: rapture occurs </a:t>
                      </a:r>
                      <a:r>
                        <a:rPr i="0" lang="en-US" sz="1800" u="sng"/>
                        <a:t>beneath</a:t>
                      </a:r>
                      <a:r>
                        <a:rPr lang="en-US" sz="1800"/>
                        <a:t> </a:t>
                      </a:r>
                      <a:r>
                        <a:rPr lang="en-US" sz="1800" u="sng"/>
                        <a:t>the</a:t>
                      </a:r>
                      <a:r>
                        <a:rPr lang="en-US" sz="1800"/>
                        <a:t> </a:t>
                      </a:r>
                      <a:r>
                        <a:rPr lang="en-US" sz="1800" u="sng"/>
                        <a:t>dura</a:t>
                      </a:r>
                      <a:r>
                        <a:rPr lang="en-US" sz="1800"/>
                        <a:t> </a:t>
                      </a:r>
                      <a:r>
                        <a:rPr lang="en-US" sz="1800" u="sng"/>
                        <a:t>mater</a:t>
                      </a:r>
                      <a:r>
                        <a:rPr lang="en-US" sz="1800"/>
                        <a:t>; often caused by </a:t>
                      </a:r>
                      <a:r>
                        <a:rPr b="1" lang="en-US" sz="1800" u="sng"/>
                        <a:t>TBI</a:t>
                      </a:r>
                      <a:endParaRPr/>
                    </a:p>
                    <a:p>
                      <a:pPr indent="-11430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Char char="-"/>
                      </a:pPr>
                      <a:r>
                        <a:rPr b="1" lang="en-US" sz="1800" u="sng"/>
                        <a:t>Epidural (Extradural):</a:t>
                      </a:r>
                      <a:r>
                        <a:rPr b="0" lang="en-US" sz="1800" u="none"/>
                        <a:t> Raptures above the dura, between the dura and the skull, often caused by TBI</a:t>
                      </a:r>
                      <a:endParaRPr b="1" sz="1800" u="sng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Aneurysm </a:t>
            </a:r>
            <a:endParaRPr/>
          </a:p>
        </p:txBody>
      </p:sp>
      <p:sp>
        <p:nvSpPr>
          <p:cNvPr id="229" name="Google Shape;229;p2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Baloonlike swelling of weak and thin portion of an artery that eventually raptures.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A common site of extracerebral aneurysm is the base of the brain and can involve: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-"/>
            </a:pPr>
            <a:r>
              <a:rPr lang="en-US"/>
              <a:t>Vertibral arteries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-"/>
            </a:pPr>
            <a:r>
              <a:rPr lang="en-US"/>
              <a:t>Basilar arteries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-"/>
            </a:pPr>
            <a:r>
              <a:rPr lang="en-US"/>
              <a:t>Circle of willis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-"/>
            </a:pPr>
            <a:r>
              <a:rPr lang="en-US"/>
              <a:t>Anterior and middle cerebral arteries.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Anyurisms eventually rapture and produce hemorrhagic strokes.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Hemorrhagic Strokes</a:t>
            </a:r>
            <a:endParaRPr/>
          </a:p>
        </p:txBody>
      </p:sp>
      <p:sp>
        <p:nvSpPr>
          <p:cNvPr id="235" name="Google Shape;235;p2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Intracerebral hemorrhage in basal ganglia may cause sub-cortical aphasia, high mortality rate, and more permanent brain damage.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Intracerebral hemorrhages tend to have a sudden onset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Recovery </a:t>
            </a:r>
            <a:endParaRPr/>
          </a:p>
        </p:txBody>
      </p:sp>
      <p:graphicFrame>
        <p:nvGraphicFramePr>
          <p:cNvPr id="241" name="Google Shape;241;p27"/>
          <p:cNvGraphicFramePr/>
          <p:nvPr/>
        </p:nvGraphicFramePr>
        <p:xfrm>
          <a:off x="381000" y="17526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{79B4AD38-F762-48A6-8B0C-4C89AED720F3}</a:tableStyleId>
              </a:tblPr>
              <a:tblGrid>
                <a:gridCol w="4114800"/>
                <a:gridCol w="4114800"/>
              </a:tblGrid>
              <a:tr h="9029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Ischemic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Hemorrhagic</a:t>
                      </a:r>
                      <a:r>
                        <a:rPr lang="en-US" sz="1800"/>
                        <a:t> 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9029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Greater and sooner recovery 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Little recovery in the first 4</a:t>
                      </a:r>
                      <a:r>
                        <a:rPr lang="en-US" sz="1800"/>
                        <a:t> </a:t>
                      </a:r>
                      <a:r>
                        <a:rPr lang="en-US" sz="1800"/>
                        <a:t>weeks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9029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Noticeable recovery in the first few</a:t>
                      </a:r>
                      <a:r>
                        <a:rPr lang="en-US" sz="1800"/>
                        <a:t> weeks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More rapid</a:t>
                      </a:r>
                      <a:r>
                        <a:rPr lang="en-US" sz="1800"/>
                        <a:t> recovery after 4-8 weeks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15584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Maximum recovery in 3 months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A slowing down of</a:t>
                      </a:r>
                      <a:r>
                        <a:rPr lang="en-US" sz="1800"/>
                        <a:t> recovery, stabilizing with greater residual deficits.</a:t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2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Brain Trauma (P.89)</a:t>
            </a:r>
            <a:endParaRPr/>
          </a:p>
        </p:txBody>
      </p:sp>
      <p:sp>
        <p:nvSpPr>
          <p:cNvPr id="247" name="Google Shape;247;p2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7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Definition of Stroke</a:t>
            </a:r>
            <a:endParaRPr/>
          </a:p>
        </p:txBody>
      </p:sp>
      <p:sp>
        <p:nvSpPr>
          <p:cNvPr id="97" name="Google Shape;97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A cerebrovascular accident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Focal brain damage caused by disrupted cerebral blood circulation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Blockage of blood vessels or arteries / or rupturing of an artery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Glucose and oxygen supply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Incidence of Stroke</a:t>
            </a:r>
            <a:endParaRPr/>
          </a:p>
        </p:txBody>
      </p:sp>
      <p:sp>
        <p:nvSpPr>
          <p:cNvPr id="103" name="Google Shape;10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The third most common cause of death.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The most common cause of adult disabilities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700,000-750,000 people experience stroke in the US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30% of people with stroke die.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20-30% of ppl w/ stroke are severely or permanently disabled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Case fatality rate is higher in women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Better functional outcomes in men.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Risk factors of Stroke</a:t>
            </a:r>
            <a:endParaRPr/>
          </a:p>
        </p:txBody>
      </p:sp>
      <p:sp>
        <p:nvSpPr>
          <p:cNvPr id="109" name="Google Shape;109;p5"/>
          <p:cNvSpPr txBox="1"/>
          <p:nvPr>
            <p:ph idx="1" type="body"/>
          </p:nvPr>
        </p:nvSpPr>
        <p:spPr>
          <a:xfrm>
            <a:off x="381000" y="16764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514350" lvl="0" marL="5143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/>
              <a:t>Hypertension</a:t>
            </a:r>
            <a:endParaRPr/>
          </a:p>
          <a:p>
            <a:pPr indent="-514350" lvl="0" marL="51435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/>
              <a:t>Heart disease 🡪 due to insufficient circulation</a:t>
            </a:r>
            <a:endParaRPr/>
          </a:p>
          <a:p>
            <a:pPr indent="-514350" lvl="0" marL="51435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/>
              <a:t>Diabetes</a:t>
            </a:r>
            <a:endParaRPr/>
          </a:p>
          <a:p>
            <a:pPr indent="-514350" lvl="0" marL="51435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/>
              <a:t>High cholesterol </a:t>
            </a:r>
            <a:endParaRPr/>
          </a:p>
          <a:p>
            <a:pPr indent="-514350" lvl="0" marL="51435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/>
              <a:t>Lifestyle factors: smoking/ stress/ inactivity/ excessive consumption of alcohol/ dietary intake of high cholesterol, fat and sodium.</a:t>
            </a:r>
            <a:endParaRPr/>
          </a:p>
          <a:p>
            <a:pPr indent="-514350" lvl="0" marL="51435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/>
              <a:t>Gender</a:t>
            </a:r>
            <a:endParaRPr/>
          </a:p>
          <a:p>
            <a:pPr indent="-514350" lvl="0" marL="51435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/>
              <a:t>Handedness</a:t>
            </a:r>
            <a:endParaRPr/>
          </a:p>
          <a:p>
            <a:pPr indent="-514350" lvl="0" marL="51435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/>
              <a:t>Advanced age</a:t>
            </a:r>
            <a:endParaRPr/>
          </a:p>
          <a:p>
            <a:pPr indent="-514350" lvl="0" marL="51435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/>
              <a:t>Racial/Ethnic and cultural factors.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Cerebral changes in patients with aphasia </a:t>
            </a:r>
            <a:endParaRPr/>
          </a:p>
        </p:txBody>
      </p:sp>
      <p:sp>
        <p:nvSpPr>
          <p:cNvPr id="115" name="Google Shape;115;p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10000"/>
          </a:bodyPr>
          <a:lstStyle/>
          <a:p>
            <a:pPr indent="-514350" lvl="0" marL="5143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b="1" lang="en-US"/>
              <a:t>Edema</a:t>
            </a:r>
            <a:r>
              <a:rPr lang="en-US"/>
              <a:t>; brain area that is damaged is soft and swollen</a:t>
            </a:r>
            <a:endParaRPr/>
          </a:p>
          <a:p>
            <a:pPr indent="-514350" lvl="0" marL="51435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b="1" lang="en-US"/>
              <a:t>Cellular changes</a:t>
            </a:r>
            <a:r>
              <a:rPr lang="en-US"/>
              <a:t>. Some cells may be dead/ others may be shrunk</a:t>
            </a:r>
            <a:endParaRPr/>
          </a:p>
          <a:p>
            <a:pPr indent="-514350" lvl="0" marL="51435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b="1" lang="en-US"/>
              <a:t>Destruction of glial cells</a:t>
            </a:r>
            <a:r>
              <a:rPr lang="en-US"/>
              <a:t>.</a:t>
            </a:r>
            <a:endParaRPr/>
          </a:p>
          <a:p>
            <a:pPr indent="-514350" lvl="0" marL="51435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b="1" lang="en-US"/>
              <a:t>Necrosis</a:t>
            </a:r>
            <a:r>
              <a:rPr lang="en-US"/>
              <a:t> of small blood vessels. Necrosis: means cell damage</a:t>
            </a:r>
            <a:endParaRPr/>
          </a:p>
          <a:p>
            <a:pPr indent="-514350" lvl="0" marL="51435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b="1" lang="en-US"/>
              <a:t>Ischemic penumbra</a:t>
            </a:r>
            <a:r>
              <a:rPr lang="en-US"/>
              <a:t>: A tissue region surrounding the major locus of infarction is called ischemic penumbra. Improving blood supply to this region is a major medical concern following ischemic strokes.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Transient Ischemic Attacks (TIA’S)</a:t>
            </a:r>
            <a:endParaRPr/>
          </a:p>
        </p:txBody>
      </p:sp>
      <p:sp>
        <p:nvSpPr>
          <p:cNvPr id="121" name="Google Shape;121;p7"/>
          <p:cNvSpPr txBox="1"/>
          <p:nvPr>
            <p:ph idx="1" type="body"/>
          </p:nvPr>
        </p:nvSpPr>
        <p:spPr>
          <a:xfrm>
            <a:off x="457200" y="1600200"/>
            <a:ext cx="8229600" cy="49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TIA’s are “mini-strokes” </a:t>
            </a:r>
            <a:r>
              <a:rPr b="1" lang="en-US" u="sng"/>
              <a:t>that last few seconds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Temporary disruption of cerebral circulation accompanied by symptoms that resolve completely within minutes to 24 hours.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TIA’s are caused by stationary thrombosis that temporarily occludes the artery or causes cerebral vasospasms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TIA’s are caused by Ischemia not by hemorrhage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Transient Ischemic Attack</a:t>
            </a:r>
            <a:endParaRPr/>
          </a:p>
        </p:txBody>
      </p:sp>
      <p:sp>
        <p:nvSpPr>
          <p:cNvPr id="127" name="Google Shape;127;p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Symptoms of TIA’s:</a:t>
            </a:r>
            <a:endParaRPr/>
          </a:p>
          <a:p>
            <a:pPr indent="-514350" lvl="0" marL="51435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/>
              <a:t>Sensory disturbances</a:t>
            </a:r>
            <a:endParaRPr/>
          </a:p>
          <a:p>
            <a:pPr indent="-514350" lvl="0" marL="51435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/>
              <a:t>Sudden Limb weakness/numbness/ or paralysis in facial, arm , or leg </a:t>
            </a:r>
            <a:endParaRPr/>
          </a:p>
          <a:p>
            <a:pPr indent="-514350" lvl="0" marL="51435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/>
              <a:t>Slurred speech</a:t>
            </a:r>
            <a:endParaRPr/>
          </a:p>
          <a:p>
            <a:pPr indent="-514350" lvl="0" marL="51435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/>
              <a:t>Confusion</a:t>
            </a:r>
            <a:endParaRPr/>
          </a:p>
          <a:p>
            <a:pPr indent="-514350" lvl="0" marL="51435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/>
              <a:t>Mild aphasia</a:t>
            </a:r>
            <a:endParaRPr/>
          </a:p>
          <a:p>
            <a:pPr indent="-514350" lvl="0" marL="51435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/>
              <a:t>Dizziness/ impaired balance/ disturbed concisions </a:t>
            </a:r>
            <a:endParaRPr/>
          </a:p>
          <a:p>
            <a:pPr indent="-514350" lvl="0" marL="51435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/>
              <a:t>Sudden blindness or double vision.</a:t>
            </a:r>
            <a:endParaRPr/>
          </a:p>
          <a:p>
            <a:pPr indent="-15494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Cerebrovascular Accidents CVS’s (Strokes)</a:t>
            </a:r>
            <a:endParaRPr/>
          </a:p>
        </p:txBody>
      </p:sp>
      <p:sp>
        <p:nvSpPr>
          <p:cNvPr id="133" name="Google Shape;133;p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Def: is a syndrome with </a:t>
            </a:r>
            <a:r>
              <a:rPr b="1" lang="en-US" u="sng"/>
              <a:t>acute </a:t>
            </a:r>
            <a:r>
              <a:rPr lang="en-US" u="sng"/>
              <a:t>onset</a:t>
            </a:r>
            <a:r>
              <a:rPr lang="en-US"/>
              <a:t>, resulting in focal brain damage, caused by </a:t>
            </a:r>
            <a:r>
              <a:rPr b="1" lang="en-US"/>
              <a:t>disrupted blood circulation</a:t>
            </a:r>
            <a:r>
              <a:rPr lang="en-US"/>
              <a:t> that results in </a:t>
            </a:r>
            <a:r>
              <a:rPr b="1" lang="en-US"/>
              <a:t>language problems.</a:t>
            </a:r>
            <a:endParaRPr/>
          </a:p>
          <a:p>
            <a:pPr indent="-17018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b="1"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Symptoms of CVA last </a:t>
            </a:r>
            <a:r>
              <a:rPr lang="en-US" u="sng"/>
              <a:t>at least 24 hours</a:t>
            </a:r>
            <a:r>
              <a:rPr lang="en-US"/>
              <a:t>. In few cases, symptoms last more than 24 hours, and yet few cases may </a:t>
            </a:r>
            <a:r>
              <a:rPr lang="en-US" u="sng"/>
              <a:t>recover completely or near so</a:t>
            </a:r>
            <a:r>
              <a:rPr lang="en-US"/>
              <a:t>. This is known as </a:t>
            </a:r>
            <a:r>
              <a:rPr b="1" lang="en-US"/>
              <a:t>Reversible Ischemic Neurological Deficit (RIND) or Minor strokes</a:t>
            </a:r>
            <a:endParaRPr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TIA’s may precede strokes in many cases</a:t>
            </a:r>
            <a:endParaRPr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TIA’s and RIND’s are caused by </a:t>
            </a:r>
            <a:r>
              <a:rPr lang="en-US" u="sng"/>
              <a:t>ischemia</a:t>
            </a:r>
            <a:r>
              <a:rPr lang="en-US"/>
              <a:t> not hemorrhage.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2015-11-01T22:18:10Z</dcterms:created>
  <dc:creator>Windows7</dc:creator>
</cp:coreProperties>
</file>