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21"/>
  </p:notesMasterIdLst>
  <p:sldIdLst>
    <p:sldId id="439" r:id="rId2"/>
    <p:sldId id="459" r:id="rId3"/>
    <p:sldId id="462" r:id="rId4"/>
    <p:sldId id="783" r:id="rId5"/>
    <p:sldId id="463" r:id="rId6"/>
    <p:sldId id="774" r:id="rId7"/>
    <p:sldId id="775" r:id="rId8"/>
    <p:sldId id="776" r:id="rId9"/>
    <p:sldId id="464" r:id="rId10"/>
    <p:sldId id="777" r:id="rId11"/>
    <p:sldId id="778" r:id="rId12"/>
    <p:sldId id="779" r:id="rId13"/>
    <p:sldId id="780" r:id="rId14"/>
    <p:sldId id="465" r:id="rId15"/>
    <p:sldId id="466" r:id="rId16"/>
    <p:sldId id="467" r:id="rId17"/>
    <p:sldId id="440" r:id="rId18"/>
    <p:sldId id="441" r:id="rId19"/>
    <p:sldId id="442" r:id="rId20"/>
    <p:sldId id="443" r:id="rId21"/>
    <p:sldId id="444" r:id="rId22"/>
    <p:sldId id="781" r:id="rId23"/>
    <p:sldId id="782" r:id="rId24"/>
    <p:sldId id="468" r:id="rId25"/>
    <p:sldId id="470" r:id="rId26"/>
    <p:sldId id="469" r:id="rId27"/>
    <p:sldId id="784" r:id="rId28"/>
    <p:sldId id="430" r:id="rId29"/>
    <p:sldId id="429" r:id="rId30"/>
    <p:sldId id="785" r:id="rId31"/>
    <p:sldId id="457" r:id="rId32"/>
    <p:sldId id="431" r:id="rId33"/>
    <p:sldId id="432" r:id="rId34"/>
    <p:sldId id="433" r:id="rId35"/>
    <p:sldId id="434" r:id="rId36"/>
    <p:sldId id="435" r:id="rId37"/>
    <p:sldId id="436" r:id="rId38"/>
    <p:sldId id="437" r:id="rId39"/>
    <p:sldId id="473" r:id="rId40"/>
    <p:sldId id="497" r:id="rId41"/>
    <p:sldId id="498" r:id="rId42"/>
    <p:sldId id="474" r:id="rId43"/>
    <p:sldId id="499" r:id="rId44"/>
    <p:sldId id="475" r:id="rId45"/>
    <p:sldId id="476" r:id="rId46"/>
    <p:sldId id="479" r:id="rId47"/>
    <p:sldId id="500" r:id="rId48"/>
    <p:sldId id="480" r:id="rId49"/>
    <p:sldId id="481" r:id="rId50"/>
    <p:sldId id="493" r:id="rId51"/>
    <p:sldId id="494" r:id="rId52"/>
    <p:sldId id="786" r:id="rId53"/>
    <p:sldId id="787" r:id="rId54"/>
    <p:sldId id="648" r:id="rId55"/>
    <p:sldId id="649" r:id="rId56"/>
    <p:sldId id="650" r:id="rId57"/>
    <p:sldId id="652" r:id="rId58"/>
    <p:sldId id="651" r:id="rId59"/>
    <p:sldId id="653" r:id="rId60"/>
    <p:sldId id="654" r:id="rId61"/>
    <p:sldId id="655" r:id="rId62"/>
    <p:sldId id="656" r:id="rId63"/>
    <p:sldId id="657" r:id="rId64"/>
    <p:sldId id="658" r:id="rId65"/>
    <p:sldId id="495" r:id="rId66"/>
    <p:sldId id="496" r:id="rId67"/>
    <p:sldId id="503" r:id="rId68"/>
    <p:sldId id="504" r:id="rId69"/>
    <p:sldId id="505" r:id="rId70"/>
    <p:sldId id="510" r:id="rId71"/>
    <p:sldId id="511" r:id="rId72"/>
    <p:sldId id="512" r:id="rId73"/>
    <p:sldId id="513" r:id="rId74"/>
    <p:sldId id="516" r:id="rId75"/>
    <p:sldId id="517" r:id="rId76"/>
    <p:sldId id="518" r:id="rId77"/>
    <p:sldId id="788" r:id="rId78"/>
    <p:sldId id="519" r:id="rId79"/>
    <p:sldId id="520" r:id="rId80"/>
    <p:sldId id="521" r:id="rId81"/>
    <p:sldId id="522" r:id="rId82"/>
    <p:sldId id="523" r:id="rId83"/>
    <p:sldId id="526" r:id="rId84"/>
    <p:sldId id="527" r:id="rId85"/>
    <p:sldId id="528" r:id="rId86"/>
    <p:sldId id="529" r:id="rId87"/>
    <p:sldId id="530" r:id="rId88"/>
    <p:sldId id="531" r:id="rId89"/>
    <p:sldId id="532" r:id="rId90"/>
    <p:sldId id="541" r:id="rId91"/>
    <p:sldId id="542" r:id="rId92"/>
    <p:sldId id="593" r:id="rId93"/>
    <p:sldId id="554" r:id="rId94"/>
    <p:sldId id="567" r:id="rId95"/>
    <p:sldId id="573" r:id="rId96"/>
    <p:sldId id="574" r:id="rId97"/>
    <p:sldId id="575" r:id="rId98"/>
    <p:sldId id="576" r:id="rId99"/>
    <p:sldId id="577" r:id="rId100"/>
    <p:sldId id="578" r:id="rId101"/>
    <p:sldId id="579" r:id="rId102"/>
    <p:sldId id="580" r:id="rId103"/>
    <p:sldId id="581" r:id="rId104"/>
    <p:sldId id="594" r:id="rId105"/>
    <p:sldId id="582" r:id="rId106"/>
    <p:sldId id="583" r:id="rId107"/>
    <p:sldId id="595" r:id="rId108"/>
    <p:sldId id="584" r:id="rId109"/>
    <p:sldId id="585" r:id="rId110"/>
    <p:sldId id="586" r:id="rId111"/>
    <p:sldId id="587" r:id="rId112"/>
    <p:sldId id="588" r:id="rId113"/>
    <p:sldId id="589" r:id="rId114"/>
    <p:sldId id="596" r:id="rId115"/>
    <p:sldId id="590" r:id="rId116"/>
    <p:sldId id="591" r:id="rId117"/>
    <p:sldId id="592" r:id="rId118"/>
    <p:sldId id="295" r:id="rId119"/>
    <p:sldId id="344" r:id="rId1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p:restoredTop sz="94684"/>
  </p:normalViewPr>
  <p:slideViewPr>
    <p:cSldViewPr snapToGrid="0">
      <p:cViewPr varScale="1">
        <p:scale>
          <a:sx n="114" d="100"/>
          <a:sy n="114" d="100"/>
        </p:scale>
        <p:origin x="57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30FECE-A8A5-A748-9E90-C2BBF30ED8CC}" type="datetimeFigureOut">
              <a:rPr lang="en-IL" smtClean="0"/>
              <a:t>16/11/2024</a:t>
            </a:fld>
            <a:endParaRPr lang="en-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B884C8-2EB1-9645-8A7F-5A52289F1956}" type="slidenum">
              <a:rPr lang="en-IL" smtClean="0"/>
              <a:t>‹#›</a:t>
            </a:fld>
            <a:endParaRPr lang="en-IL"/>
          </a:p>
        </p:txBody>
      </p:sp>
    </p:spTree>
    <p:extLst>
      <p:ext uri="{BB962C8B-B14F-4D97-AF65-F5344CB8AC3E}">
        <p14:creationId xmlns:p14="http://schemas.microsoft.com/office/powerpoint/2010/main" val="290074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00"/>
                </a:solidFill>
                <a:latin typeface="Times New Roman" panose="02020603050405020304" pitchFamily="18" charset="0"/>
                <a:cs typeface="Times New Roman" panose="02020603050405020304" pitchFamily="18" charset="0"/>
              </a:defRPr>
            </a:lvl1pPr>
            <a:lvl2pPr marL="742950" indent="-285750">
              <a:defRPr sz="2400">
                <a:solidFill>
                  <a:srgbClr val="FFFF00"/>
                </a:solidFill>
                <a:latin typeface="Times New Roman" panose="02020603050405020304" pitchFamily="18" charset="0"/>
                <a:cs typeface="Times New Roman" panose="02020603050405020304" pitchFamily="18" charset="0"/>
              </a:defRPr>
            </a:lvl2pPr>
            <a:lvl3pPr marL="1143000" indent="-228600">
              <a:defRPr sz="2400">
                <a:solidFill>
                  <a:srgbClr val="FFFF00"/>
                </a:solidFill>
                <a:latin typeface="Times New Roman" panose="02020603050405020304" pitchFamily="18" charset="0"/>
                <a:cs typeface="Times New Roman" panose="02020603050405020304" pitchFamily="18" charset="0"/>
              </a:defRPr>
            </a:lvl3pPr>
            <a:lvl4pPr marL="1600200" indent="-228600">
              <a:defRPr sz="2400">
                <a:solidFill>
                  <a:srgbClr val="FFFF00"/>
                </a:solidFill>
                <a:latin typeface="Times New Roman" panose="02020603050405020304" pitchFamily="18" charset="0"/>
                <a:cs typeface="Times New Roman" panose="02020603050405020304" pitchFamily="18" charset="0"/>
              </a:defRPr>
            </a:lvl4pPr>
            <a:lvl5pPr marL="2057400" indent="-228600">
              <a:defRPr sz="2400">
                <a:solidFill>
                  <a:srgbClr val="FFFF00"/>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9pPr>
          </a:lstStyle>
          <a:p>
            <a:fld id="{19E46186-1F08-4E04-AC14-A9345FD183BC}" type="slidenum">
              <a:rPr lang="en-US" altLang="en-US" sz="1200" smtClean="0">
                <a:solidFill>
                  <a:schemeClr val="tx1"/>
                </a:solidFill>
              </a:rPr>
              <a:pPr/>
              <a:t>2</a:t>
            </a:fld>
            <a:endParaRPr lang="en-US" altLang="en-US" sz="1200">
              <a:solidFill>
                <a:schemeClr val="tx1"/>
              </a:solidFill>
            </a:endParaRPr>
          </a:p>
        </p:txBody>
      </p:sp>
      <p:sp>
        <p:nvSpPr>
          <p:cNvPr id="176131" name="Rectangle 2"/>
          <p:cNvSpPr>
            <a:spLocks noGrp="1" noRot="1" noChangeAspect="1" noChangeArrowheads="1" noTextEdit="1"/>
          </p:cNvSpPr>
          <p:nvPr>
            <p:ph type="sldImg"/>
          </p:nvPr>
        </p:nvSpPr>
        <p:spPr>
          <a:xfrm>
            <a:off x="420688" y="709613"/>
            <a:ext cx="6051550" cy="3405187"/>
          </a:xfrm>
          <a:solidFill>
            <a:srgbClr val="FFFFFF"/>
          </a:solidFill>
          <a:ln/>
        </p:spPr>
      </p:sp>
      <p:sp>
        <p:nvSpPr>
          <p:cNvPr id="176132" name="Rectangle 3"/>
          <p:cNvSpPr>
            <a:spLocks noGrp="1" noChangeArrowheads="1"/>
          </p:cNvSpPr>
          <p:nvPr>
            <p:ph type="body" idx="1"/>
          </p:nvPr>
        </p:nvSpPr>
        <p:spPr>
          <a:xfrm>
            <a:off x="939800" y="4327525"/>
            <a:ext cx="5014913" cy="4116388"/>
          </a:xfrm>
          <a:solidFill>
            <a:srgbClr val="FFFFFF"/>
          </a:solidFill>
          <a:ln>
            <a:solidFill>
              <a:srgbClr val="000000"/>
            </a:solidFill>
          </a:ln>
        </p:spPr>
        <p:txBody>
          <a:bodyPr/>
          <a:lstStyle/>
          <a:p>
            <a:pPr eaLnBrk="1" hangingPunct="1"/>
            <a:endParaRPr lang="en-US" altLang="en-US"/>
          </a:p>
        </p:txBody>
      </p:sp>
    </p:spTree>
    <p:extLst>
      <p:ext uri="{BB962C8B-B14F-4D97-AF65-F5344CB8AC3E}">
        <p14:creationId xmlns:p14="http://schemas.microsoft.com/office/powerpoint/2010/main" val="28143469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00"/>
                </a:solidFill>
                <a:latin typeface="Times New Roman" panose="02020603050405020304" pitchFamily="18" charset="0"/>
                <a:cs typeface="Times New Roman" panose="02020603050405020304" pitchFamily="18" charset="0"/>
              </a:defRPr>
            </a:lvl1pPr>
            <a:lvl2pPr marL="742950" indent="-285750">
              <a:defRPr sz="2400">
                <a:solidFill>
                  <a:srgbClr val="FFFF00"/>
                </a:solidFill>
                <a:latin typeface="Times New Roman" panose="02020603050405020304" pitchFamily="18" charset="0"/>
                <a:cs typeface="Times New Roman" panose="02020603050405020304" pitchFamily="18" charset="0"/>
              </a:defRPr>
            </a:lvl2pPr>
            <a:lvl3pPr marL="1143000" indent="-228600">
              <a:defRPr sz="2400">
                <a:solidFill>
                  <a:srgbClr val="FFFF00"/>
                </a:solidFill>
                <a:latin typeface="Times New Roman" panose="02020603050405020304" pitchFamily="18" charset="0"/>
                <a:cs typeface="Times New Roman" panose="02020603050405020304" pitchFamily="18" charset="0"/>
              </a:defRPr>
            </a:lvl3pPr>
            <a:lvl4pPr marL="1600200" indent="-228600">
              <a:defRPr sz="2400">
                <a:solidFill>
                  <a:srgbClr val="FFFF00"/>
                </a:solidFill>
                <a:latin typeface="Times New Roman" panose="02020603050405020304" pitchFamily="18" charset="0"/>
                <a:cs typeface="Times New Roman" panose="02020603050405020304" pitchFamily="18" charset="0"/>
              </a:defRPr>
            </a:lvl4pPr>
            <a:lvl5pPr marL="2057400" indent="-228600">
              <a:defRPr sz="2400">
                <a:solidFill>
                  <a:srgbClr val="FFFF00"/>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9pPr>
          </a:lstStyle>
          <a:p>
            <a:fld id="{9F7F39FC-E5E4-44D1-A189-C2721DF36532}" type="slidenum">
              <a:rPr lang="en-US" altLang="en-US" sz="1200" smtClean="0">
                <a:solidFill>
                  <a:schemeClr val="tx1"/>
                </a:solidFill>
              </a:rPr>
              <a:pPr/>
              <a:t>32</a:t>
            </a:fld>
            <a:endParaRPr lang="en-US" altLang="en-US" sz="1200">
              <a:solidFill>
                <a:schemeClr val="tx1"/>
              </a:solidFill>
            </a:endParaRPr>
          </a:p>
        </p:txBody>
      </p:sp>
    </p:spTree>
    <p:extLst>
      <p:ext uri="{BB962C8B-B14F-4D97-AF65-F5344CB8AC3E}">
        <p14:creationId xmlns:p14="http://schemas.microsoft.com/office/powerpoint/2010/main" val="3585540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00"/>
                </a:solidFill>
                <a:latin typeface="Times New Roman" panose="02020603050405020304" pitchFamily="18" charset="0"/>
                <a:cs typeface="Times New Roman" panose="02020603050405020304" pitchFamily="18" charset="0"/>
              </a:defRPr>
            </a:lvl1pPr>
            <a:lvl2pPr marL="742950" indent="-285750">
              <a:defRPr sz="2400">
                <a:solidFill>
                  <a:srgbClr val="FFFF00"/>
                </a:solidFill>
                <a:latin typeface="Times New Roman" panose="02020603050405020304" pitchFamily="18" charset="0"/>
                <a:cs typeface="Times New Roman" panose="02020603050405020304" pitchFamily="18" charset="0"/>
              </a:defRPr>
            </a:lvl2pPr>
            <a:lvl3pPr marL="1143000" indent="-228600">
              <a:defRPr sz="2400">
                <a:solidFill>
                  <a:srgbClr val="FFFF00"/>
                </a:solidFill>
                <a:latin typeface="Times New Roman" panose="02020603050405020304" pitchFamily="18" charset="0"/>
                <a:cs typeface="Times New Roman" panose="02020603050405020304" pitchFamily="18" charset="0"/>
              </a:defRPr>
            </a:lvl3pPr>
            <a:lvl4pPr marL="1600200" indent="-228600">
              <a:defRPr sz="2400">
                <a:solidFill>
                  <a:srgbClr val="FFFF00"/>
                </a:solidFill>
                <a:latin typeface="Times New Roman" panose="02020603050405020304" pitchFamily="18" charset="0"/>
                <a:cs typeface="Times New Roman" panose="02020603050405020304" pitchFamily="18" charset="0"/>
              </a:defRPr>
            </a:lvl4pPr>
            <a:lvl5pPr marL="2057400" indent="-228600">
              <a:defRPr sz="2400">
                <a:solidFill>
                  <a:srgbClr val="FFFF00"/>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9pPr>
          </a:lstStyle>
          <a:p>
            <a:fld id="{1167EB22-8293-4EB7-A5C8-D2E7F6C71F5F}" type="slidenum">
              <a:rPr lang="en-US" altLang="en-US" sz="1200" smtClean="0">
                <a:solidFill>
                  <a:schemeClr val="tx1"/>
                </a:solidFill>
              </a:rPr>
              <a:pPr/>
              <a:t>33</a:t>
            </a:fld>
            <a:endParaRPr lang="en-US" altLang="en-US" sz="1200">
              <a:solidFill>
                <a:schemeClr val="tx1"/>
              </a:solidFill>
            </a:endParaRPr>
          </a:p>
        </p:txBody>
      </p:sp>
    </p:spTree>
    <p:extLst>
      <p:ext uri="{BB962C8B-B14F-4D97-AF65-F5344CB8AC3E}">
        <p14:creationId xmlns:p14="http://schemas.microsoft.com/office/powerpoint/2010/main" val="1042119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00"/>
                </a:solidFill>
                <a:latin typeface="Times New Roman" panose="02020603050405020304" pitchFamily="18" charset="0"/>
                <a:cs typeface="Times New Roman" panose="02020603050405020304" pitchFamily="18" charset="0"/>
              </a:defRPr>
            </a:lvl1pPr>
            <a:lvl2pPr marL="742950" indent="-285750">
              <a:defRPr sz="2400">
                <a:solidFill>
                  <a:srgbClr val="FFFF00"/>
                </a:solidFill>
                <a:latin typeface="Times New Roman" panose="02020603050405020304" pitchFamily="18" charset="0"/>
                <a:cs typeface="Times New Roman" panose="02020603050405020304" pitchFamily="18" charset="0"/>
              </a:defRPr>
            </a:lvl2pPr>
            <a:lvl3pPr marL="1143000" indent="-228600">
              <a:defRPr sz="2400">
                <a:solidFill>
                  <a:srgbClr val="FFFF00"/>
                </a:solidFill>
                <a:latin typeface="Times New Roman" panose="02020603050405020304" pitchFamily="18" charset="0"/>
                <a:cs typeface="Times New Roman" panose="02020603050405020304" pitchFamily="18" charset="0"/>
              </a:defRPr>
            </a:lvl3pPr>
            <a:lvl4pPr marL="1600200" indent="-228600">
              <a:defRPr sz="2400">
                <a:solidFill>
                  <a:srgbClr val="FFFF00"/>
                </a:solidFill>
                <a:latin typeface="Times New Roman" panose="02020603050405020304" pitchFamily="18" charset="0"/>
                <a:cs typeface="Times New Roman" panose="02020603050405020304" pitchFamily="18" charset="0"/>
              </a:defRPr>
            </a:lvl4pPr>
            <a:lvl5pPr marL="2057400" indent="-228600">
              <a:defRPr sz="2400">
                <a:solidFill>
                  <a:srgbClr val="FFFF00"/>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9pPr>
          </a:lstStyle>
          <a:p>
            <a:fld id="{861C9062-5613-4F3C-BD72-AD061039E200}" type="slidenum">
              <a:rPr lang="en-US" altLang="en-US" sz="1200" smtClean="0">
                <a:solidFill>
                  <a:schemeClr val="tx1"/>
                </a:solidFill>
              </a:rPr>
              <a:pPr/>
              <a:t>35</a:t>
            </a:fld>
            <a:endParaRPr lang="en-US" altLang="en-US" sz="1200">
              <a:solidFill>
                <a:schemeClr val="tx1"/>
              </a:solidFill>
            </a:endParaRPr>
          </a:p>
        </p:txBody>
      </p:sp>
    </p:spTree>
    <p:extLst>
      <p:ext uri="{BB962C8B-B14F-4D97-AF65-F5344CB8AC3E}">
        <p14:creationId xmlns:p14="http://schemas.microsoft.com/office/powerpoint/2010/main" val="2325726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00"/>
                </a:solidFill>
                <a:latin typeface="Times New Roman" panose="02020603050405020304" pitchFamily="18" charset="0"/>
                <a:cs typeface="Times New Roman" panose="02020603050405020304" pitchFamily="18" charset="0"/>
              </a:defRPr>
            </a:lvl1pPr>
            <a:lvl2pPr marL="742950" indent="-285750">
              <a:defRPr sz="2400">
                <a:solidFill>
                  <a:srgbClr val="FFFF00"/>
                </a:solidFill>
                <a:latin typeface="Times New Roman" panose="02020603050405020304" pitchFamily="18" charset="0"/>
                <a:cs typeface="Times New Roman" panose="02020603050405020304" pitchFamily="18" charset="0"/>
              </a:defRPr>
            </a:lvl2pPr>
            <a:lvl3pPr marL="1143000" indent="-228600">
              <a:defRPr sz="2400">
                <a:solidFill>
                  <a:srgbClr val="FFFF00"/>
                </a:solidFill>
                <a:latin typeface="Times New Roman" panose="02020603050405020304" pitchFamily="18" charset="0"/>
                <a:cs typeface="Times New Roman" panose="02020603050405020304" pitchFamily="18" charset="0"/>
              </a:defRPr>
            </a:lvl3pPr>
            <a:lvl4pPr marL="1600200" indent="-228600">
              <a:defRPr sz="2400">
                <a:solidFill>
                  <a:srgbClr val="FFFF00"/>
                </a:solidFill>
                <a:latin typeface="Times New Roman" panose="02020603050405020304" pitchFamily="18" charset="0"/>
                <a:cs typeface="Times New Roman" panose="02020603050405020304" pitchFamily="18" charset="0"/>
              </a:defRPr>
            </a:lvl4pPr>
            <a:lvl5pPr marL="2057400" indent="-228600">
              <a:defRPr sz="2400">
                <a:solidFill>
                  <a:srgbClr val="FFFF00"/>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9pPr>
          </a:lstStyle>
          <a:p>
            <a:fld id="{A6802D81-09CE-47D3-938C-1CD1475B0480}" type="slidenum">
              <a:rPr lang="en-US" altLang="en-US" sz="1200" smtClean="0">
                <a:solidFill>
                  <a:schemeClr val="tx1"/>
                </a:solidFill>
              </a:rPr>
              <a:pPr/>
              <a:t>36</a:t>
            </a:fld>
            <a:endParaRPr lang="en-US" altLang="en-US" sz="1200">
              <a:solidFill>
                <a:schemeClr val="tx1"/>
              </a:solidFill>
            </a:endParaRPr>
          </a:p>
        </p:txBody>
      </p:sp>
    </p:spTree>
    <p:extLst>
      <p:ext uri="{BB962C8B-B14F-4D97-AF65-F5344CB8AC3E}">
        <p14:creationId xmlns:p14="http://schemas.microsoft.com/office/powerpoint/2010/main" val="3812950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00"/>
                </a:solidFill>
                <a:latin typeface="Times New Roman" panose="02020603050405020304" pitchFamily="18" charset="0"/>
                <a:cs typeface="Times New Roman" panose="02020603050405020304" pitchFamily="18" charset="0"/>
              </a:defRPr>
            </a:lvl1pPr>
            <a:lvl2pPr marL="742950" indent="-285750">
              <a:defRPr sz="2400">
                <a:solidFill>
                  <a:srgbClr val="FFFF00"/>
                </a:solidFill>
                <a:latin typeface="Times New Roman" panose="02020603050405020304" pitchFamily="18" charset="0"/>
                <a:cs typeface="Times New Roman" panose="02020603050405020304" pitchFamily="18" charset="0"/>
              </a:defRPr>
            </a:lvl2pPr>
            <a:lvl3pPr marL="1143000" indent="-228600">
              <a:defRPr sz="2400">
                <a:solidFill>
                  <a:srgbClr val="FFFF00"/>
                </a:solidFill>
                <a:latin typeface="Times New Roman" panose="02020603050405020304" pitchFamily="18" charset="0"/>
                <a:cs typeface="Times New Roman" panose="02020603050405020304" pitchFamily="18" charset="0"/>
              </a:defRPr>
            </a:lvl3pPr>
            <a:lvl4pPr marL="1600200" indent="-228600">
              <a:defRPr sz="2400">
                <a:solidFill>
                  <a:srgbClr val="FFFF00"/>
                </a:solidFill>
                <a:latin typeface="Times New Roman" panose="02020603050405020304" pitchFamily="18" charset="0"/>
                <a:cs typeface="Times New Roman" panose="02020603050405020304" pitchFamily="18" charset="0"/>
              </a:defRPr>
            </a:lvl4pPr>
            <a:lvl5pPr marL="2057400" indent="-228600">
              <a:defRPr sz="2400">
                <a:solidFill>
                  <a:srgbClr val="FFFF00"/>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9pPr>
          </a:lstStyle>
          <a:p>
            <a:fld id="{252155CA-49CC-4116-B07C-6AA1DA2FF618}" type="slidenum">
              <a:rPr lang="en-US" altLang="en-US" sz="1200" smtClean="0">
                <a:solidFill>
                  <a:schemeClr val="tx1"/>
                </a:solidFill>
              </a:rPr>
              <a:pPr/>
              <a:t>37</a:t>
            </a:fld>
            <a:endParaRPr lang="en-US" altLang="en-US" sz="1200">
              <a:solidFill>
                <a:schemeClr val="tx1"/>
              </a:solidFill>
            </a:endParaRPr>
          </a:p>
        </p:txBody>
      </p:sp>
    </p:spTree>
    <p:extLst>
      <p:ext uri="{BB962C8B-B14F-4D97-AF65-F5344CB8AC3E}">
        <p14:creationId xmlns:p14="http://schemas.microsoft.com/office/powerpoint/2010/main" val="2162228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00"/>
                </a:solidFill>
                <a:latin typeface="Times New Roman" panose="02020603050405020304" pitchFamily="18" charset="0"/>
                <a:cs typeface="Times New Roman" panose="02020603050405020304" pitchFamily="18" charset="0"/>
              </a:defRPr>
            </a:lvl1pPr>
            <a:lvl2pPr marL="742950" indent="-285750">
              <a:defRPr sz="2400">
                <a:solidFill>
                  <a:srgbClr val="FFFF00"/>
                </a:solidFill>
                <a:latin typeface="Times New Roman" panose="02020603050405020304" pitchFamily="18" charset="0"/>
                <a:cs typeface="Times New Roman" panose="02020603050405020304" pitchFamily="18" charset="0"/>
              </a:defRPr>
            </a:lvl2pPr>
            <a:lvl3pPr marL="1143000" indent="-228600">
              <a:defRPr sz="2400">
                <a:solidFill>
                  <a:srgbClr val="FFFF00"/>
                </a:solidFill>
                <a:latin typeface="Times New Roman" panose="02020603050405020304" pitchFamily="18" charset="0"/>
                <a:cs typeface="Times New Roman" panose="02020603050405020304" pitchFamily="18" charset="0"/>
              </a:defRPr>
            </a:lvl3pPr>
            <a:lvl4pPr marL="1600200" indent="-228600">
              <a:defRPr sz="2400">
                <a:solidFill>
                  <a:srgbClr val="FFFF00"/>
                </a:solidFill>
                <a:latin typeface="Times New Roman" panose="02020603050405020304" pitchFamily="18" charset="0"/>
                <a:cs typeface="Times New Roman" panose="02020603050405020304" pitchFamily="18" charset="0"/>
              </a:defRPr>
            </a:lvl4pPr>
            <a:lvl5pPr marL="2057400" indent="-228600">
              <a:defRPr sz="2400">
                <a:solidFill>
                  <a:srgbClr val="FFFF00"/>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9pPr>
          </a:lstStyle>
          <a:p>
            <a:fld id="{83DD8CD5-4CDA-4646-B978-EEBD8DF028AB}" type="slidenum">
              <a:rPr lang="en-US" altLang="en-US" sz="1200" smtClean="0">
                <a:solidFill>
                  <a:schemeClr val="tx1"/>
                </a:solidFill>
              </a:rPr>
              <a:pPr/>
              <a:t>38</a:t>
            </a:fld>
            <a:endParaRPr lang="en-US" altLang="en-US" sz="1200">
              <a:solidFill>
                <a:schemeClr val="tx1"/>
              </a:solidFill>
            </a:endParaRPr>
          </a:p>
        </p:txBody>
      </p:sp>
    </p:spTree>
    <p:extLst>
      <p:ext uri="{BB962C8B-B14F-4D97-AF65-F5344CB8AC3E}">
        <p14:creationId xmlns:p14="http://schemas.microsoft.com/office/powerpoint/2010/main" val="889378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00"/>
                </a:solidFill>
                <a:latin typeface="Times New Roman" panose="02020603050405020304" pitchFamily="18" charset="0"/>
                <a:cs typeface="Times New Roman" panose="02020603050405020304" pitchFamily="18" charset="0"/>
              </a:defRPr>
            </a:lvl1pPr>
            <a:lvl2pPr marL="742950" indent="-285750">
              <a:defRPr sz="2400">
                <a:solidFill>
                  <a:srgbClr val="FFFF00"/>
                </a:solidFill>
                <a:latin typeface="Times New Roman" panose="02020603050405020304" pitchFamily="18" charset="0"/>
                <a:cs typeface="Times New Roman" panose="02020603050405020304" pitchFamily="18" charset="0"/>
              </a:defRPr>
            </a:lvl2pPr>
            <a:lvl3pPr marL="1143000" indent="-228600">
              <a:defRPr sz="2400">
                <a:solidFill>
                  <a:srgbClr val="FFFF00"/>
                </a:solidFill>
                <a:latin typeface="Times New Roman" panose="02020603050405020304" pitchFamily="18" charset="0"/>
                <a:cs typeface="Times New Roman" panose="02020603050405020304" pitchFamily="18" charset="0"/>
              </a:defRPr>
            </a:lvl3pPr>
            <a:lvl4pPr marL="1600200" indent="-228600">
              <a:defRPr sz="2400">
                <a:solidFill>
                  <a:srgbClr val="FFFF00"/>
                </a:solidFill>
                <a:latin typeface="Times New Roman" panose="02020603050405020304" pitchFamily="18" charset="0"/>
                <a:cs typeface="Times New Roman" panose="02020603050405020304" pitchFamily="18" charset="0"/>
              </a:defRPr>
            </a:lvl4pPr>
            <a:lvl5pPr marL="2057400" indent="-228600">
              <a:defRPr sz="2400">
                <a:solidFill>
                  <a:srgbClr val="FFFF00"/>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9pPr>
          </a:lstStyle>
          <a:p>
            <a:fld id="{34FB7CD2-B60C-4AE6-ABB2-8B672A72284A}" type="slidenum">
              <a:rPr lang="en-US" altLang="en-US" sz="1200" smtClean="0">
                <a:solidFill>
                  <a:schemeClr val="tx1"/>
                </a:solidFill>
              </a:rPr>
              <a:pPr/>
              <a:t>3</a:t>
            </a:fld>
            <a:endParaRPr lang="en-US" altLang="en-US" sz="1200">
              <a:solidFill>
                <a:schemeClr val="tx1"/>
              </a:solidFill>
            </a:endParaRPr>
          </a:p>
        </p:txBody>
      </p:sp>
      <p:sp>
        <p:nvSpPr>
          <p:cNvPr id="178179" name="Rectangle 2"/>
          <p:cNvSpPr>
            <a:spLocks noGrp="1" noRot="1" noChangeAspect="1" noChangeArrowheads="1" noTextEdit="1"/>
          </p:cNvSpPr>
          <p:nvPr>
            <p:ph type="sldImg"/>
          </p:nvPr>
        </p:nvSpPr>
        <p:spPr>
          <a:xfrm>
            <a:off x="420688" y="709613"/>
            <a:ext cx="6051550" cy="3405187"/>
          </a:xfrm>
          <a:solidFill>
            <a:srgbClr val="FFFFFF"/>
          </a:solidFill>
          <a:ln/>
        </p:spPr>
      </p:sp>
      <p:sp>
        <p:nvSpPr>
          <p:cNvPr id="178180" name="Rectangle 3"/>
          <p:cNvSpPr>
            <a:spLocks noGrp="1" noChangeArrowheads="1"/>
          </p:cNvSpPr>
          <p:nvPr>
            <p:ph type="body" idx="1"/>
          </p:nvPr>
        </p:nvSpPr>
        <p:spPr>
          <a:xfrm>
            <a:off x="939800" y="4327525"/>
            <a:ext cx="5014913" cy="4116388"/>
          </a:xfrm>
          <a:solidFill>
            <a:srgbClr val="FFFFFF"/>
          </a:solidFill>
          <a:ln>
            <a:solidFill>
              <a:srgbClr val="000000"/>
            </a:solidFill>
          </a:ln>
        </p:spPr>
        <p:txBody>
          <a:bodyPr/>
          <a:lstStyle/>
          <a:p>
            <a:pPr eaLnBrk="1" hangingPunct="1"/>
            <a:endParaRPr lang="en-US" altLang="en-US"/>
          </a:p>
        </p:txBody>
      </p:sp>
    </p:spTree>
    <p:extLst>
      <p:ext uri="{BB962C8B-B14F-4D97-AF65-F5344CB8AC3E}">
        <p14:creationId xmlns:p14="http://schemas.microsoft.com/office/powerpoint/2010/main" val="529245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00"/>
                </a:solidFill>
                <a:latin typeface="Times New Roman" panose="02020603050405020304" pitchFamily="18" charset="0"/>
                <a:cs typeface="Times New Roman" panose="02020603050405020304" pitchFamily="18" charset="0"/>
              </a:defRPr>
            </a:lvl1pPr>
            <a:lvl2pPr marL="742950" indent="-285750">
              <a:defRPr sz="2400">
                <a:solidFill>
                  <a:srgbClr val="FFFF00"/>
                </a:solidFill>
                <a:latin typeface="Times New Roman" panose="02020603050405020304" pitchFamily="18" charset="0"/>
                <a:cs typeface="Times New Roman" panose="02020603050405020304" pitchFamily="18" charset="0"/>
              </a:defRPr>
            </a:lvl2pPr>
            <a:lvl3pPr marL="1143000" indent="-228600">
              <a:defRPr sz="2400">
                <a:solidFill>
                  <a:srgbClr val="FFFF00"/>
                </a:solidFill>
                <a:latin typeface="Times New Roman" panose="02020603050405020304" pitchFamily="18" charset="0"/>
                <a:cs typeface="Times New Roman" panose="02020603050405020304" pitchFamily="18" charset="0"/>
              </a:defRPr>
            </a:lvl3pPr>
            <a:lvl4pPr marL="1600200" indent="-228600">
              <a:defRPr sz="2400">
                <a:solidFill>
                  <a:srgbClr val="FFFF00"/>
                </a:solidFill>
                <a:latin typeface="Times New Roman" panose="02020603050405020304" pitchFamily="18" charset="0"/>
                <a:cs typeface="Times New Roman" panose="02020603050405020304" pitchFamily="18" charset="0"/>
              </a:defRPr>
            </a:lvl4pPr>
            <a:lvl5pPr marL="2057400" indent="-228600">
              <a:defRPr sz="2400">
                <a:solidFill>
                  <a:srgbClr val="FFFF00"/>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9pPr>
          </a:lstStyle>
          <a:p>
            <a:fld id="{6F105D6C-915A-477A-88F9-A4737D36321A}" type="slidenum">
              <a:rPr lang="en-US" altLang="en-US" sz="1200" smtClean="0">
                <a:solidFill>
                  <a:schemeClr val="tx1"/>
                </a:solidFill>
              </a:rPr>
              <a:pPr/>
              <a:t>5</a:t>
            </a:fld>
            <a:endParaRPr lang="en-US" altLang="en-US" sz="1200">
              <a:solidFill>
                <a:schemeClr val="tx1"/>
              </a:solidFill>
            </a:endParaRPr>
          </a:p>
        </p:txBody>
      </p:sp>
      <p:sp>
        <p:nvSpPr>
          <p:cNvPr id="180227" name="Rectangle 2"/>
          <p:cNvSpPr>
            <a:spLocks noGrp="1" noRot="1" noChangeAspect="1" noChangeArrowheads="1" noTextEdit="1"/>
          </p:cNvSpPr>
          <p:nvPr>
            <p:ph type="sldImg"/>
          </p:nvPr>
        </p:nvSpPr>
        <p:spPr>
          <a:xfrm>
            <a:off x="420688" y="709613"/>
            <a:ext cx="6051550" cy="3405187"/>
          </a:xfrm>
          <a:solidFill>
            <a:srgbClr val="FFFFFF"/>
          </a:solidFill>
          <a:ln/>
        </p:spPr>
      </p:sp>
      <p:sp>
        <p:nvSpPr>
          <p:cNvPr id="180228" name="Rectangle 3"/>
          <p:cNvSpPr>
            <a:spLocks noGrp="1" noChangeArrowheads="1"/>
          </p:cNvSpPr>
          <p:nvPr>
            <p:ph type="body" idx="1"/>
          </p:nvPr>
        </p:nvSpPr>
        <p:spPr>
          <a:xfrm>
            <a:off x="939800" y="4327525"/>
            <a:ext cx="5014913" cy="4116388"/>
          </a:xfrm>
          <a:solidFill>
            <a:srgbClr val="FFFFFF"/>
          </a:solidFill>
          <a:ln>
            <a:solidFill>
              <a:srgbClr val="000000"/>
            </a:solidFill>
          </a:ln>
        </p:spPr>
        <p:txBody>
          <a:bodyPr/>
          <a:lstStyle/>
          <a:p>
            <a:pPr eaLnBrk="1" hangingPunct="1"/>
            <a:endParaRPr lang="en-US" altLang="en-US"/>
          </a:p>
        </p:txBody>
      </p:sp>
    </p:spTree>
    <p:extLst>
      <p:ext uri="{BB962C8B-B14F-4D97-AF65-F5344CB8AC3E}">
        <p14:creationId xmlns:p14="http://schemas.microsoft.com/office/powerpoint/2010/main" val="1012406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00"/>
                </a:solidFill>
                <a:latin typeface="Times New Roman" panose="02020603050405020304" pitchFamily="18" charset="0"/>
                <a:cs typeface="Times New Roman" panose="02020603050405020304" pitchFamily="18" charset="0"/>
              </a:defRPr>
            </a:lvl1pPr>
            <a:lvl2pPr marL="742950" indent="-285750">
              <a:defRPr sz="2400">
                <a:solidFill>
                  <a:srgbClr val="FFFF00"/>
                </a:solidFill>
                <a:latin typeface="Times New Roman" panose="02020603050405020304" pitchFamily="18" charset="0"/>
                <a:cs typeface="Times New Roman" panose="02020603050405020304" pitchFamily="18" charset="0"/>
              </a:defRPr>
            </a:lvl2pPr>
            <a:lvl3pPr marL="1143000" indent="-228600">
              <a:defRPr sz="2400">
                <a:solidFill>
                  <a:srgbClr val="FFFF00"/>
                </a:solidFill>
                <a:latin typeface="Times New Roman" panose="02020603050405020304" pitchFamily="18" charset="0"/>
                <a:cs typeface="Times New Roman" panose="02020603050405020304" pitchFamily="18" charset="0"/>
              </a:defRPr>
            </a:lvl3pPr>
            <a:lvl4pPr marL="1600200" indent="-228600">
              <a:defRPr sz="2400">
                <a:solidFill>
                  <a:srgbClr val="FFFF00"/>
                </a:solidFill>
                <a:latin typeface="Times New Roman" panose="02020603050405020304" pitchFamily="18" charset="0"/>
                <a:cs typeface="Times New Roman" panose="02020603050405020304" pitchFamily="18" charset="0"/>
              </a:defRPr>
            </a:lvl4pPr>
            <a:lvl5pPr marL="2057400" indent="-228600">
              <a:defRPr sz="2400">
                <a:solidFill>
                  <a:srgbClr val="FFFF00"/>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9pPr>
          </a:lstStyle>
          <a:p>
            <a:fld id="{66227414-5356-4BEA-AED4-FDCF29DD5D0A}" type="slidenum">
              <a:rPr lang="en-US" altLang="en-US" sz="1200" smtClean="0">
                <a:solidFill>
                  <a:schemeClr val="tx1"/>
                </a:solidFill>
              </a:rPr>
              <a:pPr/>
              <a:t>14</a:t>
            </a:fld>
            <a:endParaRPr lang="en-US" altLang="en-US" sz="1200">
              <a:solidFill>
                <a:schemeClr val="tx1"/>
              </a:solidFill>
            </a:endParaRPr>
          </a:p>
        </p:txBody>
      </p:sp>
      <p:sp>
        <p:nvSpPr>
          <p:cNvPr id="183299" name="Rectangle 2"/>
          <p:cNvSpPr>
            <a:spLocks noGrp="1" noRot="1" noChangeAspect="1" noChangeArrowheads="1" noTextEdit="1"/>
          </p:cNvSpPr>
          <p:nvPr>
            <p:ph type="sldImg"/>
          </p:nvPr>
        </p:nvSpPr>
        <p:spPr>
          <a:xfrm>
            <a:off x="420688" y="709613"/>
            <a:ext cx="6051550" cy="3405187"/>
          </a:xfrm>
          <a:solidFill>
            <a:srgbClr val="FFFFFF"/>
          </a:solidFill>
          <a:ln/>
        </p:spPr>
      </p:sp>
      <p:sp>
        <p:nvSpPr>
          <p:cNvPr id="183300" name="Rectangle 3"/>
          <p:cNvSpPr>
            <a:spLocks noGrp="1" noChangeArrowheads="1"/>
          </p:cNvSpPr>
          <p:nvPr>
            <p:ph type="body" idx="1"/>
          </p:nvPr>
        </p:nvSpPr>
        <p:spPr>
          <a:xfrm>
            <a:off x="939800" y="4327525"/>
            <a:ext cx="5014913" cy="4116388"/>
          </a:xfrm>
          <a:solidFill>
            <a:srgbClr val="FFFFFF"/>
          </a:solidFill>
          <a:ln>
            <a:solidFill>
              <a:srgbClr val="000000"/>
            </a:solidFill>
          </a:ln>
        </p:spPr>
        <p:txBody>
          <a:bodyPr/>
          <a:lstStyle/>
          <a:p>
            <a:pPr eaLnBrk="1" hangingPunct="1"/>
            <a:endParaRPr lang="en-US" altLang="en-US"/>
          </a:p>
        </p:txBody>
      </p:sp>
    </p:spTree>
    <p:extLst>
      <p:ext uri="{BB962C8B-B14F-4D97-AF65-F5344CB8AC3E}">
        <p14:creationId xmlns:p14="http://schemas.microsoft.com/office/powerpoint/2010/main" val="764538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00"/>
                </a:solidFill>
                <a:latin typeface="Times New Roman" panose="02020603050405020304" pitchFamily="18" charset="0"/>
                <a:cs typeface="Times New Roman" panose="02020603050405020304" pitchFamily="18" charset="0"/>
              </a:defRPr>
            </a:lvl1pPr>
            <a:lvl2pPr marL="742950" indent="-285750">
              <a:defRPr sz="2400">
                <a:solidFill>
                  <a:srgbClr val="FFFF00"/>
                </a:solidFill>
                <a:latin typeface="Times New Roman" panose="02020603050405020304" pitchFamily="18" charset="0"/>
                <a:cs typeface="Times New Roman" panose="02020603050405020304" pitchFamily="18" charset="0"/>
              </a:defRPr>
            </a:lvl2pPr>
            <a:lvl3pPr marL="1143000" indent="-228600">
              <a:defRPr sz="2400">
                <a:solidFill>
                  <a:srgbClr val="FFFF00"/>
                </a:solidFill>
                <a:latin typeface="Times New Roman" panose="02020603050405020304" pitchFamily="18" charset="0"/>
                <a:cs typeface="Times New Roman" panose="02020603050405020304" pitchFamily="18" charset="0"/>
              </a:defRPr>
            </a:lvl3pPr>
            <a:lvl4pPr marL="1600200" indent="-228600">
              <a:defRPr sz="2400">
                <a:solidFill>
                  <a:srgbClr val="FFFF00"/>
                </a:solidFill>
                <a:latin typeface="Times New Roman" panose="02020603050405020304" pitchFamily="18" charset="0"/>
                <a:cs typeface="Times New Roman" panose="02020603050405020304" pitchFamily="18" charset="0"/>
              </a:defRPr>
            </a:lvl4pPr>
            <a:lvl5pPr marL="2057400" indent="-228600">
              <a:defRPr sz="2400">
                <a:solidFill>
                  <a:srgbClr val="FFFF00"/>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9pPr>
          </a:lstStyle>
          <a:p>
            <a:fld id="{9D58958A-A235-4E7A-BD85-83018862DA6E}" type="slidenum">
              <a:rPr lang="en-US" altLang="en-US" sz="1200" smtClean="0">
                <a:solidFill>
                  <a:schemeClr val="tx1"/>
                </a:solidFill>
              </a:rPr>
              <a:pPr/>
              <a:t>16</a:t>
            </a:fld>
            <a:endParaRPr lang="en-US" altLang="en-US" sz="1200">
              <a:solidFill>
                <a:schemeClr val="tx1"/>
              </a:solidFill>
            </a:endParaRPr>
          </a:p>
        </p:txBody>
      </p:sp>
      <p:sp>
        <p:nvSpPr>
          <p:cNvPr id="186371" name="Rectangle 2"/>
          <p:cNvSpPr>
            <a:spLocks noGrp="1" noRot="1" noChangeAspect="1" noChangeArrowheads="1" noTextEdit="1"/>
          </p:cNvSpPr>
          <p:nvPr>
            <p:ph type="sldImg"/>
          </p:nvPr>
        </p:nvSpPr>
        <p:spPr>
          <a:xfrm>
            <a:off x="420688" y="709613"/>
            <a:ext cx="6051550" cy="3405187"/>
          </a:xfrm>
          <a:solidFill>
            <a:srgbClr val="FFFFFF"/>
          </a:solidFill>
          <a:ln/>
        </p:spPr>
      </p:sp>
      <p:sp>
        <p:nvSpPr>
          <p:cNvPr id="186372" name="Rectangle 3"/>
          <p:cNvSpPr>
            <a:spLocks noGrp="1" noChangeArrowheads="1"/>
          </p:cNvSpPr>
          <p:nvPr>
            <p:ph type="body" idx="1"/>
          </p:nvPr>
        </p:nvSpPr>
        <p:spPr>
          <a:xfrm>
            <a:off x="939800" y="4327525"/>
            <a:ext cx="5014913" cy="4116388"/>
          </a:xfrm>
          <a:solidFill>
            <a:srgbClr val="FFFFFF"/>
          </a:solidFill>
          <a:ln>
            <a:solidFill>
              <a:srgbClr val="000000"/>
            </a:solidFill>
          </a:ln>
        </p:spPr>
        <p:txBody>
          <a:bodyPr/>
          <a:lstStyle/>
          <a:p>
            <a:pPr eaLnBrk="1" hangingPunct="1"/>
            <a:endParaRPr lang="en-US" altLang="en-US"/>
          </a:p>
        </p:txBody>
      </p:sp>
    </p:spTree>
    <p:extLst>
      <p:ext uri="{BB962C8B-B14F-4D97-AF65-F5344CB8AC3E}">
        <p14:creationId xmlns:p14="http://schemas.microsoft.com/office/powerpoint/2010/main" val="822975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00"/>
                </a:solidFill>
                <a:latin typeface="Times New Roman" panose="02020603050405020304" pitchFamily="18" charset="0"/>
                <a:cs typeface="Times New Roman" panose="02020603050405020304" pitchFamily="18" charset="0"/>
              </a:defRPr>
            </a:lvl1pPr>
            <a:lvl2pPr marL="742950" indent="-285750">
              <a:defRPr sz="2400">
                <a:solidFill>
                  <a:srgbClr val="FFFF00"/>
                </a:solidFill>
                <a:latin typeface="Times New Roman" panose="02020603050405020304" pitchFamily="18" charset="0"/>
                <a:cs typeface="Times New Roman" panose="02020603050405020304" pitchFamily="18" charset="0"/>
              </a:defRPr>
            </a:lvl2pPr>
            <a:lvl3pPr marL="1143000" indent="-228600">
              <a:defRPr sz="2400">
                <a:solidFill>
                  <a:srgbClr val="FFFF00"/>
                </a:solidFill>
                <a:latin typeface="Times New Roman" panose="02020603050405020304" pitchFamily="18" charset="0"/>
                <a:cs typeface="Times New Roman" panose="02020603050405020304" pitchFamily="18" charset="0"/>
              </a:defRPr>
            </a:lvl3pPr>
            <a:lvl4pPr marL="1600200" indent="-228600">
              <a:defRPr sz="2400">
                <a:solidFill>
                  <a:srgbClr val="FFFF00"/>
                </a:solidFill>
                <a:latin typeface="Times New Roman" panose="02020603050405020304" pitchFamily="18" charset="0"/>
                <a:cs typeface="Times New Roman" panose="02020603050405020304" pitchFamily="18" charset="0"/>
              </a:defRPr>
            </a:lvl4pPr>
            <a:lvl5pPr marL="2057400" indent="-228600">
              <a:defRPr sz="2400">
                <a:solidFill>
                  <a:srgbClr val="FFFF00"/>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9pPr>
          </a:lstStyle>
          <a:p>
            <a:fld id="{46DF79AE-4013-4634-830E-BAC3B61A4515}" type="slidenum">
              <a:rPr lang="en-US" altLang="en-US" sz="1200" smtClean="0">
                <a:solidFill>
                  <a:schemeClr val="tx1"/>
                </a:solidFill>
              </a:rPr>
              <a:pPr/>
              <a:t>17</a:t>
            </a:fld>
            <a:endParaRPr lang="en-US" altLang="en-US" sz="1200">
              <a:solidFill>
                <a:schemeClr val="tx1"/>
              </a:solidFill>
            </a:endParaRPr>
          </a:p>
        </p:txBody>
      </p:sp>
    </p:spTree>
    <p:extLst>
      <p:ext uri="{BB962C8B-B14F-4D97-AF65-F5344CB8AC3E}">
        <p14:creationId xmlns:p14="http://schemas.microsoft.com/office/powerpoint/2010/main" val="261305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00"/>
                </a:solidFill>
                <a:latin typeface="Times New Roman" panose="02020603050405020304" pitchFamily="18" charset="0"/>
                <a:cs typeface="Times New Roman" panose="02020603050405020304" pitchFamily="18" charset="0"/>
              </a:defRPr>
            </a:lvl1pPr>
            <a:lvl2pPr marL="742950" indent="-285750">
              <a:defRPr sz="2400">
                <a:solidFill>
                  <a:srgbClr val="FFFF00"/>
                </a:solidFill>
                <a:latin typeface="Times New Roman" panose="02020603050405020304" pitchFamily="18" charset="0"/>
                <a:cs typeface="Times New Roman" panose="02020603050405020304" pitchFamily="18" charset="0"/>
              </a:defRPr>
            </a:lvl2pPr>
            <a:lvl3pPr marL="1143000" indent="-228600">
              <a:defRPr sz="2400">
                <a:solidFill>
                  <a:srgbClr val="FFFF00"/>
                </a:solidFill>
                <a:latin typeface="Times New Roman" panose="02020603050405020304" pitchFamily="18" charset="0"/>
                <a:cs typeface="Times New Roman" panose="02020603050405020304" pitchFamily="18" charset="0"/>
              </a:defRPr>
            </a:lvl3pPr>
            <a:lvl4pPr marL="1600200" indent="-228600">
              <a:defRPr sz="2400">
                <a:solidFill>
                  <a:srgbClr val="FFFF00"/>
                </a:solidFill>
                <a:latin typeface="Times New Roman" panose="02020603050405020304" pitchFamily="18" charset="0"/>
                <a:cs typeface="Times New Roman" panose="02020603050405020304" pitchFamily="18" charset="0"/>
              </a:defRPr>
            </a:lvl4pPr>
            <a:lvl5pPr marL="2057400" indent="-228600">
              <a:defRPr sz="2400">
                <a:solidFill>
                  <a:srgbClr val="FFFF00"/>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9pPr>
          </a:lstStyle>
          <a:p>
            <a:fld id="{54DC959C-D0E4-479E-A796-187C72275C70}" type="slidenum">
              <a:rPr lang="en-US" altLang="en-US" sz="1200" smtClean="0">
                <a:solidFill>
                  <a:schemeClr val="tx1"/>
                </a:solidFill>
              </a:rPr>
              <a:pPr/>
              <a:t>18</a:t>
            </a:fld>
            <a:endParaRPr lang="en-US" altLang="en-US" sz="1200">
              <a:solidFill>
                <a:schemeClr val="tx1"/>
              </a:solidFill>
            </a:endParaRPr>
          </a:p>
        </p:txBody>
      </p:sp>
    </p:spTree>
    <p:extLst>
      <p:ext uri="{BB962C8B-B14F-4D97-AF65-F5344CB8AC3E}">
        <p14:creationId xmlns:p14="http://schemas.microsoft.com/office/powerpoint/2010/main" val="283470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00"/>
                </a:solidFill>
                <a:latin typeface="Times New Roman" panose="02020603050405020304" pitchFamily="18" charset="0"/>
                <a:cs typeface="Times New Roman" panose="02020603050405020304" pitchFamily="18" charset="0"/>
              </a:defRPr>
            </a:lvl1pPr>
            <a:lvl2pPr marL="742950" indent="-285750">
              <a:defRPr sz="2400">
                <a:solidFill>
                  <a:srgbClr val="FFFF00"/>
                </a:solidFill>
                <a:latin typeface="Times New Roman" panose="02020603050405020304" pitchFamily="18" charset="0"/>
                <a:cs typeface="Times New Roman" panose="02020603050405020304" pitchFamily="18" charset="0"/>
              </a:defRPr>
            </a:lvl2pPr>
            <a:lvl3pPr marL="1143000" indent="-228600">
              <a:defRPr sz="2400">
                <a:solidFill>
                  <a:srgbClr val="FFFF00"/>
                </a:solidFill>
                <a:latin typeface="Times New Roman" panose="02020603050405020304" pitchFamily="18" charset="0"/>
                <a:cs typeface="Times New Roman" panose="02020603050405020304" pitchFamily="18" charset="0"/>
              </a:defRPr>
            </a:lvl3pPr>
            <a:lvl4pPr marL="1600200" indent="-228600">
              <a:defRPr sz="2400">
                <a:solidFill>
                  <a:srgbClr val="FFFF00"/>
                </a:solidFill>
                <a:latin typeface="Times New Roman" panose="02020603050405020304" pitchFamily="18" charset="0"/>
                <a:cs typeface="Times New Roman" panose="02020603050405020304" pitchFamily="18" charset="0"/>
              </a:defRPr>
            </a:lvl4pPr>
            <a:lvl5pPr marL="2057400" indent="-228600">
              <a:defRPr sz="2400">
                <a:solidFill>
                  <a:srgbClr val="FFFF00"/>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9pPr>
          </a:lstStyle>
          <a:p>
            <a:fld id="{8F67588F-3697-4B31-9B26-FF6F28056AC2}" type="slidenum">
              <a:rPr lang="en-US" altLang="en-US" sz="1200" smtClean="0">
                <a:solidFill>
                  <a:schemeClr val="tx1"/>
                </a:solidFill>
              </a:rPr>
              <a:pPr/>
              <a:t>24</a:t>
            </a:fld>
            <a:endParaRPr lang="en-US" altLang="en-US" sz="1200">
              <a:solidFill>
                <a:schemeClr val="tx1"/>
              </a:solidFill>
            </a:endParaRPr>
          </a:p>
        </p:txBody>
      </p:sp>
      <p:sp>
        <p:nvSpPr>
          <p:cNvPr id="188419" name="Rectangle 2"/>
          <p:cNvSpPr>
            <a:spLocks noGrp="1" noRot="1" noChangeAspect="1" noChangeArrowheads="1" noTextEdit="1"/>
          </p:cNvSpPr>
          <p:nvPr>
            <p:ph type="sldImg"/>
          </p:nvPr>
        </p:nvSpPr>
        <p:spPr>
          <a:xfrm>
            <a:off x="420688" y="709613"/>
            <a:ext cx="6051550" cy="3405187"/>
          </a:xfrm>
          <a:solidFill>
            <a:srgbClr val="FFFFFF"/>
          </a:solidFill>
          <a:ln/>
        </p:spPr>
      </p:sp>
      <p:sp>
        <p:nvSpPr>
          <p:cNvPr id="188420" name="Rectangle 3"/>
          <p:cNvSpPr>
            <a:spLocks noGrp="1" noChangeArrowheads="1"/>
          </p:cNvSpPr>
          <p:nvPr>
            <p:ph type="body" idx="1"/>
          </p:nvPr>
        </p:nvSpPr>
        <p:spPr>
          <a:xfrm>
            <a:off x="939800" y="4327525"/>
            <a:ext cx="5014913" cy="4116388"/>
          </a:xfrm>
          <a:solidFill>
            <a:srgbClr val="FFFFFF"/>
          </a:solidFill>
          <a:ln>
            <a:solidFill>
              <a:srgbClr val="000000"/>
            </a:solidFill>
          </a:ln>
        </p:spPr>
        <p:txBody>
          <a:bodyPr/>
          <a:lstStyle/>
          <a:p>
            <a:pPr eaLnBrk="1" hangingPunct="1"/>
            <a:endParaRPr lang="en-US" altLang="en-US"/>
          </a:p>
        </p:txBody>
      </p:sp>
    </p:spTree>
    <p:extLst>
      <p:ext uri="{BB962C8B-B14F-4D97-AF65-F5344CB8AC3E}">
        <p14:creationId xmlns:p14="http://schemas.microsoft.com/office/powerpoint/2010/main" val="3656856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00"/>
                </a:solidFill>
                <a:latin typeface="Times New Roman" panose="02020603050405020304" pitchFamily="18" charset="0"/>
                <a:cs typeface="Times New Roman" panose="02020603050405020304" pitchFamily="18" charset="0"/>
              </a:defRPr>
            </a:lvl1pPr>
            <a:lvl2pPr marL="742950" indent="-285750">
              <a:defRPr sz="2400">
                <a:solidFill>
                  <a:srgbClr val="FFFF00"/>
                </a:solidFill>
                <a:latin typeface="Times New Roman" panose="02020603050405020304" pitchFamily="18" charset="0"/>
                <a:cs typeface="Times New Roman" panose="02020603050405020304" pitchFamily="18" charset="0"/>
              </a:defRPr>
            </a:lvl2pPr>
            <a:lvl3pPr marL="1143000" indent="-228600">
              <a:defRPr sz="2400">
                <a:solidFill>
                  <a:srgbClr val="FFFF00"/>
                </a:solidFill>
                <a:latin typeface="Times New Roman" panose="02020603050405020304" pitchFamily="18" charset="0"/>
                <a:cs typeface="Times New Roman" panose="02020603050405020304" pitchFamily="18" charset="0"/>
              </a:defRPr>
            </a:lvl3pPr>
            <a:lvl4pPr marL="1600200" indent="-228600">
              <a:defRPr sz="2400">
                <a:solidFill>
                  <a:srgbClr val="FFFF00"/>
                </a:solidFill>
                <a:latin typeface="Times New Roman" panose="02020603050405020304" pitchFamily="18" charset="0"/>
                <a:cs typeface="Times New Roman" panose="02020603050405020304" pitchFamily="18" charset="0"/>
              </a:defRPr>
            </a:lvl4pPr>
            <a:lvl5pPr marL="2057400" indent="-228600">
              <a:defRPr sz="2400">
                <a:solidFill>
                  <a:srgbClr val="FFFF00"/>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9pPr>
          </a:lstStyle>
          <a:p>
            <a:fld id="{1B7D9FAB-76B6-43B7-BDC1-D440A1A4726E}" type="slidenum">
              <a:rPr lang="en-US" altLang="en-US" sz="1200" smtClean="0">
                <a:solidFill>
                  <a:schemeClr val="tx1"/>
                </a:solidFill>
              </a:rPr>
              <a:pPr/>
              <a:t>26</a:t>
            </a:fld>
            <a:endParaRPr lang="en-US" altLang="en-US" sz="1200">
              <a:solidFill>
                <a:schemeClr val="tx1"/>
              </a:solidFill>
            </a:endParaRPr>
          </a:p>
        </p:txBody>
      </p:sp>
      <p:sp>
        <p:nvSpPr>
          <p:cNvPr id="190467" name="Rectangle 2"/>
          <p:cNvSpPr>
            <a:spLocks noGrp="1" noRot="1" noChangeAspect="1" noChangeArrowheads="1" noTextEdit="1"/>
          </p:cNvSpPr>
          <p:nvPr>
            <p:ph type="sldImg"/>
          </p:nvPr>
        </p:nvSpPr>
        <p:spPr>
          <a:xfrm>
            <a:off x="420688" y="709613"/>
            <a:ext cx="6051550" cy="3405187"/>
          </a:xfrm>
          <a:solidFill>
            <a:srgbClr val="FFFFFF"/>
          </a:solidFill>
          <a:ln/>
        </p:spPr>
      </p:sp>
      <p:sp>
        <p:nvSpPr>
          <p:cNvPr id="190468" name="Rectangle 3"/>
          <p:cNvSpPr>
            <a:spLocks noGrp="1" noChangeArrowheads="1"/>
          </p:cNvSpPr>
          <p:nvPr>
            <p:ph type="body" idx="1"/>
          </p:nvPr>
        </p:nvSpPr>
        <p:spPr>
          <a:xfrm>
            <a:off x="939800" y="4327525"/>
            <a:ext cx="5014913" cy="4116388"/>
          </a:xfrm>
          <a:solidFill>
            <a:srgbClr val="FFFFFF"/>
          </a:solidFill>
          <a:ln>
            <a:solidFill>
              <a:srgbClr val="000000"/>
            </a:solidFill>
          </a:ln>
        </p:spPr>
        <p:txBody>
          <a:bodyPr/>
          <a:lstStyle/>
          <a:p>
            <a:pPr eaLnBrk="1" hangingPunct="1"/>
            <a:endParaRPr lang="en-US" altLang="en-US"/>
          </a:p>
        </p:txBody>
      </p:sp>
    </p:spTree>
    <p:extLst>
      <p:ext uri="{BB962C8B-B14F-4D97-AF65-F5344CB8AC3E}">
        <p14:creationId xmlns:p14="http://schemas.microsoft.com/office/powerpoint/2010/main" val="3940718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8E6D534-500E-ED46-BFF7-F7BB04519C10}" type="datetimeFigureOut">
              <a:rPr lang="en-IL" smtClean="0"/>
              <a:t>16/11/2024</a:t>
            </a:fld>
            <a:endParaRPr lang="en-IL"/>
          </a:p>
        </p:txBody>
      </p:sp>
      <p:sp>
        <p:nvSpPr>
          <p:cNvPr id="5" name="Footer Placeholder 4"/>
          <p:cNvSpPr>
            <a:spLocks noGrp="1"/>
          </p:cNvSpPr>
          <p:nvPr>
            <p:ph type="ftr" sz="quarter" idx="11"/>
          </p:nvPr>
        </p:nvSpPr>
        <p:spPr>
          <a:xfrm>
            <a:off x="2416500" y="329307"/>
            <a:ext cx="4973915" cy="309201"/>
          </a:xfrm>
        </p:spPr>
        <p:txBody>
          <a:bodyPr/>
          <a:lstStyle/>
          <a:p>
            <a:endParaRPr lang="en-IL"/>
          </a:p>
        </p:txBody>
      </p:sp>
      <p:sp>
        <p:nvSpPr>
          <p:cNvPr id="6" name="Slide Number Placeholder 5"/>
          <p:cNvSpPr>
            <a:spLocks noGrp="1"/>
          </p:cNvSpPr>
          <p:nvPr>
            <p:ph type="sldNum" sz="quarter" idx="12"/>
          </p:nvPr>
        </p:nvSpPr>
        <p:spPr>
          <a:xfrm>
            <a:off x="1437664" y="798973"/>
            <a:ext cx="811019" cy="503578"/>
          </a:xfrm>
        </p:spPr>
        <p:txBody>
          <a:bodyPr/>
          <a:lstStyle/>
          <a:p>
            <a:fld id="{1814C743-05FE-2040-9541-6FEA189FFD16}" type="slidenum">
              <a:rPr lang="en-IL" smtClean="0"/>
              <a:t>‹#›</a:t>
            </a:fld>
            <a:endParaRPr lang="en-IL"/>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62147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E6D534-500E-ED46-BFF7-F7BB04519C10}" type="datetimeFigureOut">
              <a:rPr lang="en-IL" smtClean="0"/>
              <a:t>16/11/2024</a:t>
            </a:fld>
            <a:endParaRPr lang="en-IL"/>
          </a:p>
        </p:txBody>
      </p:sp>
      <p:sp>
        <p:nvSpPr>
          <p:cNvPr id="5" name="Footer Placeholder 4"/>
          <p:cNvSpPr>
            <a:spLocks noGrp="1"/>
          </p:cNvSpPr>
          <p:nvPr>
            <p:ph type="ftr" sz="quarter" idx="11"/>
          </p:nvPr>
        </p:nvSpPr>
        <p:spPr/>
        <p:txBody>
          <a:bodyPr/>
          <a:lstStyle/>
          <a:p>
            <a:endParaRPr lang="en-IL"/>
          </a:p>
        </p:txBody>
      </p:sp>
      <p:sp>
        <p:nvSpPr>
          <p:cNvPr id="6" name="Slide Number Placeholder 5"/>
          <p:cNvSpPr>
            <a:spLocks noGrp="1"/>
          </p:cNvSpPr>
          <p:nvPr>
            <p:ph type="sldNum" sz="quarter" idx="12"/>
          </p:nvPr>
        </p:nvSpPr>
        <p:spPr/>
        <p:txBody>
          <a:bodyPr/>
          <a:lstStyle/>
          <a:p>
            <a:fld id="{1814C743-05FE-2040-9541-6FEA189FFD16}" type="slidenum">
              <a:rPr lang="en-IL" smtClean="0"/>
              <a:t>‹#›</a:t>
            </a:fld>
            <a:endParaRPr lang="en-IL"/>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64203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E6D534-500E-ED46-BFF7-F7BB04519C10}" type="datetimeFigureOut">
              <a:rPr lang="en-IL" smtClean="0"/>
              <a:t>16/11/2024</a:t>
            </a:fld>
            <a:endParaRPr lang="en-IL"/>
          </a:p>
        </p:txBody>
      </p:sp>
      <p:sp>
        <p:nvSpPr>
          <p:cNvPr id="5" name="Footer Placeholder 4"/>
          <p:cNvSpPr>
            <a:spLocks noGrp="1"/>
          </p:cNvSpPr>
          <p:nvPr>
            <p:ph type="ftr" sz="quarter" idx="11"/>
          </p:nvPr>
        </p:nvSpPr>
        <p:spPr/>
        <p:txBody>
          <a:bodyPr/>
          <a:lstStyle/>
          <a:p>
            <a:endParaRPr lang="en-IL"/>
          </a:p>
        </p:txBody>
      </p:sp>
      <p:sp>
        <p:nvSpPr>
          <p:cNvPr id="6" name="Slide Number Placeholder 5"/>
          <p:cNvSpPr>
            <a:spLocks noGrp="1"/>
          </p:cNvSpPr>
          <p:nvPr>
            <p:ph type="sldNum" sz="quarter" idx="12"/>
          </p:nvPr>
        </p:nvSpPr>
        <p:spPr/>
        <p:txBody>
          <a:bodyPr/>
          <a:lstStyle/>
          <a:p>
            <a:fld id="{1814C743-05FE-2040-9541-6FEA189FFD16}" type="slidenum">
              <a:rPr lang="en-IL" smtClean="0"/>
              <a:t>‹#›</a:t>
            </a:fld>
            <a:endParaRPr lang="en-IL"/>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23747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E6D534-500E-ED46-BFF7-F7BB04519C10}" type="datetimeFigureOut">
              <a:rPr lang="en-IL" smtClean="0"/>
              <a:t>16/11/2024</a:t>
            </a:fld>
            <a:endParaRPr lang="en-IL"/>
          </a:p>
        </p:txBody>
      </p:sp>
      <p:sp>
        <p:nvSpPr>
          <p:cNvPr id="5" name="Footer Placeholder 4"/>
          <p:cNvSpPr>
            <a:spLocks noGrp="1"/>
          </p:cNvSpPr>
          <p:nvPr>
            <p:ph type="ftr" sz="quarter" idx="11"/>
          </p:nvPr>
        </p:nvSpPr>
        <p:spPr/>
        <p:txBody>
          <a:bodyPr/>
          <a:lstStyle/>
          <a:p>
            <a:endParaRPr lang="en-IL"/>
          </a:p>
        </p:txBody>
      </p:sp>
      <p:sp>
        <p:nvSpPr>
          <p:cNvPr id="6" name="Slide Number Placeholder 5"/>
          <p:cNvSpPr>
            <a:spLocks noGrp="1"/>
          </p:cNvSpPr>
          <p:nvPr>
            <p:ph type="sldNum" sz="quarter" idx="12"/>
          </p:nvPr>
        </p:nvSpPr>
        <p:spPr/>
        <p:txBody>
          <a:bodyPr/>
          <a:lstStyle/>
          <a:p>
            <a:fld id="{1814C743-05FE-2040-9541-6FEA189FFD16}" type="slidenum">
              <a:rPr lang="en-IL" smtClean="0"/>
              <a:t>‹#›</a:t>
            </a:fld>
            <a:endParaRPr lang="en-IL"/>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9498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E6D534-500E-ED46-BFF7-F7BB04519C10}" type="datetimeFigureOut">
              <a:rPr lang="en-IL" smtClean="0"/>
              <a:t>16/11/2024</a:t>
            </a:fld>
            <a:endParaRPr lang="en-IL"/>
          </a:p>
        </p:txBody>
      </p:sp>
      <p:sp>
        <p:nvSpPr>
          <p:cNvPr id="5" name="Footer Placeholder 4"/>
          <p:cNvSpPr>
            <a:spLocks noGrp="1"/>
          </p:cNvSpPr>
          <p:nvPr>
            <p:ph type="ftr" sz="quarter" idx="11"/>
          </p:nvPr>
        </p:nvSpPr>
        <p:spPr/>
        <p:txBody>
          <a:bodyPr/>
          <a:lstStyle/>
          <a:p>
            <a:endParaRPr lang="en-IL"/>
          </a:p>
        </p:txBody>
      </p:sp>
      <p:sp>
        <p:nvSpPr>
          <p:cNvPr id="6" name="Slide Number Placeholder 5"/>
          <p:cNvSpPr>
            <a:spLocks noGrp="1"/>
          </p:cNvSpPr>
          <p:nvPr>
            <p:ph type="sldNum" sz="quarter" idx="12"/>
          </p:nvPr>
        </p:nvSpPr>
        <p:spPr/>
        <p:txBody>
          <a:bodyPr/>
          <a:lstStyle/>
          <a:p>
            <a:fld id="{1814C743-05FE-2040-9541-6FEA189FFD16}" type="slidenum">
              <a:rPr lang="en-IL" smtClean="0"/>
              <a:t>‹#›</a:t>
            </a:fld>
            <a:endParaRPr lang="en-IL"/>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57337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8E6D534-500E-ED46-BFF7-F7BB04519C10}" type="datetimeFigureOut">
              <a:rPr lang="en-IL" smtClean="0"/>
              <a:t>16/11/2024</a:t>
            </a:fld>
            <a:endParaRPr lang="en-IL"/>
          </a:p>
        </p:txBody>
      </p:sp>
      <p:sp>
        <p:nvSpPr>
          <p:cNvPr id="6" name="Footer Placeholder 5"/>
          <p:cNvSpPr>
            <a:spLocks noGrp="1"/>
          </p:cNvSpPr>
          <p:nvPr>
            <p:ph type="ftr" sz="quarter" idx="11"/>
          </p:nvPr>
        </p:nvSpPr>
        <p:spPr/>
        <p:txBody>
          <a:bodyPr/>
          <a:lstStyle/>
          <a:p>
            <a:endParaRPr lang="en-IL"/>
          </a:p>
        </p:txBody>
      </p:sp>
      <p:sp>
        <p:nvSpPr>
          <p:cNvPr id="7" name="Slide Number Placeholder 6"/>
          <p:cNvSpPr>
            <a:spLocks noGrp="1"/>
          </p:cNvSpPr>
          <p:nvPr>
            <p:ph type="sldNum" sz="quarter" idx="12"/>
          </p:nvPr>
        </p:nvSpPr>
        <p:spPr/>
        <p:txBody>
          <a:bodyPr/>
          <a:lstStyle/>
          <a:p>
            <a:fld id="{1814C743-05FE-2040-9541-6FEA189FFD16}" type="slidenum">
              <a:rPr lang="en-IL" smtClean="0"/>
              <a:t>‹#›</a:t>
            </a:fld>
            <a:endParaRPr lang="en-IL"/>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00037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8E6D534-500E-ED46-BFF7-F7BB04519C10}" type="datetimeFigureOut">
              <a:rPr lang="en-IL" smtClean="0"/>
              <a:t>16/11/2024</a:t>
            </a:fld>
            <a:endParaRPr lang="en-IL"/>
          </a:p>
        </p:txBody>
      </p:sp>
      <p:sp>
        <p:nvSpPr>
          <p:cNvPr id="8" name="Footer Placeholder 7"/>
          <p:cNvSpPr>
            <a:spLocks noGrp="1"/>
          </p:cNvSpPr>
          <p:nvPr>
            <p:ph type="ftr" sz="quarter" idx="11"/>
          </p:nvPr>
        </p:nvSpPr>
        <p:spPr/>
        <p:txBody>
          <a:bodyPr/>
          <a:lstStyle/>
          <a:p>
            <a:endParaRPr lang="en-IL"/>
          </a:p>
        </p:txBody>
      </p:sp>
      <p:sp>
        <p:nvSpPr>
          <p:cNvPr id="9" name="Slide Number Placeholder 8"/>
          <p:cNvSpPr>
            <a:spLocks noGrp="1"/>
          </p:cNvSpPr>
          <p:nvPr>
            <p:ph type="sldNum" sz="quarter" idx="12"/>
          </p:nvPr>
        </p:nvSpPr>
        <p:spPr/>
        <p:txBody>
          <a:bodyPr/>
          <a:lstStyle/>
          <a:p>
            <a:fld id="{1814C743-05FE-2040-9541-6FEA189FFD16}" type="slidenum">
              <a:rPr lang="en-IL" smtClean="0"/>
              <a:t>‹#›</a:t>
            </a:fld>
            <a:endParaRPr lang="en-IL"/>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39455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E6D534-500E-ED46-BFF7-F7BB04519C10}" type="datetimeFigureOut">
              <a:rPr lang="en-IL" smtClean="0"/>
              <a:t>16/11/2024</a:t>
            </a:fld>
            <a:endParaRPr lang="en-IL"/>
          </a:p>
        </p:txBody>
      </p:sp>
      <p:sp>
        <p:nvSpPr>
          <p:cNvPr id="4" name="Footer Placeholder 3"/>
          <p:cNvSpPr>
            <a:spLocks noGrp="1"/>
          </p:cNvSpPr>
          <p:nvPr>
            <p:ph type="ftr" sz="quarter" idx="11"/>
          </p:nvPr>
        </p:nvSpPr>
        <p:spPr/>
        <p:txBody>
          <a:bodyPr/>
          <a:lstStyle/>
          <a:p>
            <a:endParaRPr lang="en-IL"/>
          </a:p>
        </p:txBody>
      </p:sp>
      <p:sp>
        <p:nvSpPr>
          <p:cNvPr id="5" name="Slide Number Placeholder 4"/>
          <p:cNvSpPr>
            <a:spLocks noGrp="1"/>
          </p:cNvSpPr>
          <p:nvPr>
            <p:ph type="sldNum" sz="quarter" idx="12"/>
          </p:nvPr>
        </p:nvSpPr>
        <p:spPr/>
        <p:txBody>
          <a:bodyPr/>
          <a:lstStyle/>
          <a:p>
            <a:fld id="{1814C743-05FE-2040-9541-6FEA189FFD16}" type="slidenum">
              <a:rPr lang="en-IL" smtClean="0"/>
              <a:t>‹#›</a:t>
            </a:fld>
            <a:endParaRPr lang="en-IL"/>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02787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E6D534-500E-ED46-BFF7-F7BB04519C10}" type="datetimeFigureOut">
              <a:rPr lang="en-IL" smtClean="0"/>
              <a:t>16/11/2024</a:t>
            </a:fld>
            <a:endParaRPr lang="en-IL"/>
          </a:p>
        </p:txBody>
      </p:sp>
      <p:sp>
        <p:nvSpPr>
          <p:cNvPr id="3" name="Footer Placeholder 2"/>
          <p:cNvSpPr>
            <a:spLocks noGrp="1"/>
          </p:cNvSpPr>
          <p:nvPr>
            <p:ph type="ftr" sz="quarter" idx="11"/>
          </p:nvPr>
        </p:nvSpPr>
        <p:spPr/>
        <p:txBody>
          <a:bodyPr/>
          <a:lstStyle/>
          <a:p>
            <a:endParaRPr lang="en-IL"/>
          </a:p>
        </p:txBody>
      </p:sp>
      <p:sp>
        <p:nvSpPr>
          <p:cNvPr id="4" name="Slide Number Placeholder 3"/>
          <p:cNvSpPr>
            <a:spLocks noGrp="1"/>
          </p:cNvSpPr>
          <p:nvPr>
            <p:ph type="sldNum" sz="quarter" idx="12"/>
          </p:nvPr>
        </p:nvSpPr>
        <p:spPr/>
        <p:txBody>
          <a:bodyPr/>
          <a:lstStyle/>
          <a:p>
            <a:fld id="{1814C743-05FE-2040-9541-6FEA189FFD16}" type="slidenum">
              <a:rPr lang="en-IL" smtClean="0"/>
              <a:t>‹#›</a:t>
            </a:fld>
            <a:endParaRPr lang="en-IL"/>
          </a:p>
        </p:txBody>
      </p:sp>
    </p:spTree>
    <p:extLst>
      <p:ext uri="{BB962C8B-B14F-4D97-AF65-F5344CB8AC3E}">
        <p14:creationId xmlns:p14="http://schemas.microsoft.com/office/powerpoint/2010/main" val="3227445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8E6D534-500E-ED46-BFF7-F7BB04519C10}" type="datetimeFigureOut">
              <a:rPr lang="en-IL" smtClean="0"/>
              <a:t>16/11/2024</a:t>
            </a:fld>
            <a:endParaRPr lang="en-IL"/>
          </a:p>
        </p:txBody>
      </p:sp>
      <p:sp>
        <p:nvSpPr>
          <p:cNvPr id="6" name="Footer Placeholder 5"/>
          <p:cNvSpPr>
            <a:spLocks noGrp="1"/>
          </p:cNvSpPr>
          <p:nvPr>
            <p:ph type="ftr" sz="quarter" idx="11"/>
          </p:nvPr>
        </p:nvSpPr>
        <p:spPr/>
        <p:txBody>
          <a:bodyPr/>
          <a:lstStyle/>
          <a:p>
            <a:endParaRPr lang="en-IL"/>
          </a:p>
        </p:txBody>
      </p:sp>
      <p:sp>
        <p:nvSpPr>
          <p:cNvPr id="7" name="Slide Number Placeholder 6"/>
          <p:cNvSpPr>
            <a:spLocks noGrp="1"/>
          </p:cNvSpPr>
          <p:nvPr>
            <p:ph type="sldNum" sz="quarter" idx="12"/>
          </p:nvPr>
        </p:nvSpPr>
        <p:spPr/>
        <p:txBody>
          <a:bodyPr/>
          <a:lstStyle/>
          <a:p>
            <a:fld id="{1814C743-05FE-2040-9541-6FEA189FFD16}" type="slidenum">
              <a:rPr lang="en-IL" smtClean="0"/>
              <a:t>‹#›</a:t>
            </a:fld>
            <a:endParaRPr lang="en-IL"/>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08055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A8E6D534-500E-ED46-BFF7-F7BB04519C10}" type="datetimeFigureOut">
              <a:rPr lang="en-IL" smtClean="0"/>
              <a:t>16/11/2024</a:t>
            </a:fld>
            <a:endParaRPr lang="en-IL"/>
          </a:p>
        </p:txBody>
      </p:sp>
      <p:sp>
        <p:nvSpPr>
          <p:cNvPr id="6" name="Footer Placeholder 5"/>
          <p:cNvSpPr>
            <a:spLocks noGrp="1"/>
          </p:cNvSpPr>
          <p:nvPr>
            <p:ph type="ftr" sz="quarter" idx="11"/>
          </p:nvPr>
        </p:nvSpPr>
        <p:spPr>
          <a:xfrm>
            <a:off x="1447382" y="318640"/>
            <a:ext cx="5541004" cy="320931"/>
          </a:xfrm>
        </p:spPr>
        <p:txBody>
          <a:bodyPr/>
          <a:lstStyle/>
          <a:p>
            <a:endParaRPr lang="en-IL"/>
          </a:p>
        </p:txBody>
      </p:sp>
      <p:sp>
        <p:nvSpPr>
          <p:cNvPr id="7" name="Slide Number Placeholder 6"/>
          <p:cNvSpPr>
            <a:spLocks noGrp="1"/>
          </p:cNvSpPr>
          <p:nvPr>
            <p:ph type="sldNum" sz="quarter" idx="12"/>
          </p:nvPr>
        </p:nvSpPr>
        <p:spPr/>
        <p:txBody>
          <a:bodyPr/>
          <a:lstStyle/>
          <a:p>
            <a:fld id="{1814C743-05FE-2040-9541-6FEA189FFD16}" type="slidenum">
              <a:rPr lang="en-IL" smtClean="0"/>
              <a:t>‹#›</a:t>
            </a:fld>
            <a:endParaRPr lang="en-IL"/>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56972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A8E6D534-500E-ED46-BFF7-F7BB04519C10}" type="datetimeFigureOut">
              <a:rPr lang="en-IL" smtClean="0"/>
              <a:t>16/11/2024</a:t>
            </a:fld>
            <a:endParaRPr lang="en-IL"/>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IL"/>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1814C743-05FE-2040-9541-6FEA189FFD16}" type="slidenum">
              <a:rPr lang="en-IL" smtClean="0"/>
              <a:t>‹#›</a:t>
            </a:fld>
            <a:endParaRPr lang="en-IL"/>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15211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0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s://www.youtube.com/watch?v=Ga5ijAKn9SI"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www.youtube.com/watch?v=wKmJdCe7aKs"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tif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ctrTitle"/>
          </p:nvPr>
        </p:nvSpPr>
        <p:spPr/>
        <p:txBody>
          <a:bodyPr>
            <a:normAutofit fontScale="90000"/>
          </a:bodyPr>
          <a:lstStyle/>
          <a:p>
            <a:pPr eaLnBrk="1" hangingPunct="1"/>
            <a:r>
              <a:rPr lang="en-US" altLang="en-US" sz="6000" b="1" dirty="0">
                <a:latin typeface="Black Chancery"/>
              </a:rPr>
              <a:t>The swallowing examination of a patient with tracheostomy</a:t>
            </a:r>
            <a:br>
              <a:rPr lang="en-US" altLang="en-US" sz="6000" b="1" dirty="0"/>
            </a:br>
            <a:endParaRPr lang="en-US" altLang="en-US" sz="6000" b="1" dirty="0"/>
          </a:p>
        </p:txBody>
      </p:sp>
      <p:sp>
        <p:nvSpPr>
          <p:cNvPr id="252931" name="Rectangle 3"/>
          <p:cNvSpPr>
            <a:spLocks noGrp="1" noChangeArrowheads="1"/>
          </p:cNvSpPr>
          <p:nvPr>
            <p:ph type="subTitle" idx="1"/>
          </p:nvPr>
        </p:nvSpPr>
        <p:spPr/>
        <p:txBody>
          <a:bodyPr/>
          <a:lstStyle/>
          <a:p>
            <a:pPr eaLnBrk="1" hangingPunct="1"/>
            <a:endParaRPr lang="en-US" altLang="en-US"/>
          </a:p>
        </p:txBody>
      </p:sp>
    </p:spTree>
    <p:extLst>
      <p:ext uri="{BB962C8B-B14F-4D97-AF65-F5344CB8AC3E}">
        <p14:creationId xmlns:p14="http://schemas.microsoft.com/office/powerpoint/2010/main" val="1462369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AD8CD-34F5-3F4C-9831-9FE3E366CCE0}"/>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F25E760C-FCDF-0A4B-94D0-6A3C6E41232E}"/>
              </a:ext>
            </a:extLst>
          </p:cNvPr>
          <p:cNvSpPr>
            <a:spLocks noGrp="1"/>
          </p:cNvSpPr>
          <p:nvPr>
            <p:ph idx="1"/>
          </p:nvPr>
        </p:nvSpPr>
        <p:spPr>
          <a:xfrm>
            <a:off x="1097279" y="1845734"/>
            <a:ext cx="17777163" cy="4023360"/>
          </a:xfrm>
        </p:spPr>
        <p:txBody>
          <a:bodyPr/>
          <a:lstStyle/>
          <a:p>
            <a:endParaRPr lang="en-IL" dirty="0"/>
          </a:p>
        </p:txBody>
      </p:sp>
      <p:pic>
        <p:nvPicPr>
          <p:cNvPr id="4097" name="Picture 1" descr="page7image496928">
            <a:extLst>
              <a:ext uri="{FF2B5EF4-FFF2-40B4-BE49-F238E27FC236}">
                <a16:creationId xmlns:a16="http://schemas.microsoft.com/office/drawing/2014/main" id="{0B68E6BF-ECA8-7748-9EB0-1584BE3D93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319681" cy="1016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age7image14885504">
            <a:extLst>
              <a:ext uri="{FF2B5EF4-FFF2-40B4-BE49-F238E27FC236}">
                <a16:creationId xmlns:a16="http://schemas.microsoft.com/office/drawing/2014/main" id="{BDEE18F4-BCAE-8548-9743-BDA2880CF8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29898" cy="508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page7image14883392">
            <a:extLst>
              <a:ext uri="{FF2B5EF4-FFF2-40B4-BE49-F238E27FC236}">
                <a16:creationId xmlns:a16="http://schemas.microsoft.com/office/drawing/2014/main" id="{F4CDA2A5-D930-A246-A4F5-7DAED521E8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117668" cy="60198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age7image494848">
            <a:extLst>
              <a:ext uri="{FF2B5EF4-FFF2-40B4-BE49-F238E27FC236}">
                <a16:creationId xmlns:a16="http://schemas.microsoft.com/office/drawing/2014/main" id="{BD975A3B-612C-A84E-8E26-1B1D3CEBE6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12053455" cy="590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9294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p:txBody>
          <a:bodyPr/>
          <a:lstStyle/>
          <a:p>
            <a:pPr eaLnBrk="1" hangingPunct="1"/>
            <a:r>
              <a:rPr lang="en-US" altLang="en-US" b="1" dirty="0"/>
              <a:t>Other Issues in Swallowing Therapy: </a:t>
            </a:r>
          </a:p>
        </p:txBody>
      </p:sp>
      <p:sp>
        <p:nvSpPr>
          <p:cNvPr id="406531" name="Rectangle 3"/>
          <p:cNvSpPr>
            <a:spLocks noChangeArrowheads="1"/>
          </p:cNvSpPr>
          <p:nvPr/>
        </p:nvSpPr>
        <p:spPr bwMode="auto">
          <a:xfrm>
            <a:off x="386080" y="2667001"/>
            <a:ext cx="1112012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78000" rIns="1386000">
            <a:spAutoFit/>
          </a:bodyPr>
          <a:lstStyle>
            <a:lvl1pPr>
              <a:tabLst>
                <a:tab pos="411163" algn="l"/>
              </a:tabLst>
              <a:defRPr sz="2400">
                <a:solidFill>
                  <a:srgbClr val="FFFF00"/>
                </a:solidFill>
                <a:latin typeface="Times New Roman" panose="02020603050405020304" pitchFamily="18" charset="0"/>
                <a:cs typeface="Times New Roman" panose="02020603050405020304" pitchFamily="18" charset="0"/>
              </a:defRPr>
            </a:lvl1pPr>
            <a:lvl2pPr marL="742950" indent="-285750">
              <a:tabLst>
                <a:tab pos="411163" algn="l"/>
              </a:tabLst>
              <a:defRPr sz="2400">
                <a:solidFill>
                  <a:srgbClr val="FFFF00"/>
                </a:solidFill>
                <a:latin typeface="Times New Roman" panose="02020603050405020304" pitchFamily="18" charset="0"/>
                <a:cs typeface="Times New Roman" panose="02020603050405020304" pitchFamily="18" charset="0"/>
              </a:defRPr>
            </a:lvl2pPr>
            <a:lvl3pPr marL="1143000" indent="-228600">
              <a:tabLst>
                <a:tab pos="411163" algn="l"/>
              </a:tabLst>
              <a:defRPr sz="2400">
                <a:solidFill>
                  <a:srgbClr val="FFFF00"/>
                </a:solidFill>
                <a:latin typeface="Times New Roman" panose="02020603050405020304" pitchFamily="18" charset="0"/>
                <a:cs typeface="Times New Roman" panose="02020603050405020304" pitchFamily="18" charset="0"/>
              </a:defRPr>
            </a:lvl3pPr>
            <a:lvl4pPr marL="1600200" indent="-228600">
              <a:tabLst>
                <a:tab pos="411163" algn="l"/>
              </a:tabLst>
              <a:defRPr sz="2400">
                <a:solidFill>
                  <a:srgbClr val="FFFF00"/>
                </a:solidFill>
                <a:latin typeface="Times New Roman" panose="02020603050405020304" pitchFamily="18" charset="0"/>
                <a:cs typeface="Times New Roman" panose="02020603050405020304" pitchFamily="18" charset="0"/>
              </a:defRPr>
            </a:lvl4pPr>
            <a:lvl5pPr marL="2057400" indent="-228600">
              <a:tabLst>
                <a:tab pos="411163" algn="l"/>
              </a:tabLst>
              <a:defRPr sz="2400">
                <a:solidFill>
                  <a:srgbClr val="FFFF00"/>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9pPr>
          </a:lstStyle>
          <a:p>
            <a:pPr marL="342900" indent="-342900" algn="just" eaLnBrk="1" hangingPunct="1">
              <a:buFont typeface="Arial" charset="0"/>
              <a:buChar char="•"/>
            </a:pPr>
            <a:r>
              <a:rPr lang="en-US" altLang="en-US"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en-US" sz="2800" b="1"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Combining postures and swallow maneuvers : </a:t>
            </a:r>
          </a:p>
          <a:p>
            <a:pPr marL="342900" indent="-342900" algn="just" eaLnBrk="1" hangingPunct="1">
              <a:buFont typeface="Arial" charset="0"/>
              <a:buChar char="•"/>
            </a:pPr>
            <a:endParaRPr lang="en-US" altLang="en-US" b="1"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marL="342900" indent="-342900" algn="just">
              <a:buFont typeface="Wingdings" charset="2"/>
              <a:buChar char="ü"/>
            </a:pPr>
            <a:r>
              <a:rPr lang="en-US" altLang="en-US"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      Some patients need the both techniques to attain a safe and efficient swallow . Such as patient with poor tongue base.</a:t>
            </a:r>
          </a:p>
          <a:p>
            <a:pPr marL="342900" indent="-342900" algn="just">
              <a:buFont typeface="Wingdings" charset="2"/>
              <a:buChar char="ü"/>
            </a:pPr>
            <a:r>
              <a:rPr lang="en-US" altLang="en-US"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Chin down posture and effortful swallow</a:t>
            </a:r>
          </a:p>
          <a:p>
            <a:pPr marL="342900" indent="-342900" algn="just">
              <a:buFont typeface="Wingdings" charset="2"/>
              <a:buChar char="ü"/>
            </a:pPr>
            <a:r>
              <a:rPr lang="en-US" altLang="en-US"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The posture and maneuver should be examined separately during the modified barium swallow and the combination of the two assessed. </a:t>
            </a:r>
          </a:p>
          <a:p>
            <a:endParaRPr lang="en-US" altLang="en-US"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847995830"/>
      </p:ext>
    </p:extLst>
  </p:cSld>
  <p:clrMapOvr>
    <a:masterClrMapping/>
  </p:clrMapOvr>
  <p:transition>
    <p:randomBar/>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65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653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653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653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1"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p:cNvSpPr>
            <a:spLocks noGrp="1" noChangeArrowheads="1"/>
          </p:cNvSpPr>
          <p:nvPr>
            <p:ph type="title"/>
          </p:nvPr>
        </p:nvSpPr>
        <p:spPr/>
        <p:txBody>
          <a:bodyPr/>
          <a:lstStyle/>
          <a:p>
            <a:pPr eaLnBrk="1" hangingPunct="1"/>
            <a:r>
              <a:rPr lang="en-US" altLang="en-US" b="1" dirty="0"/>
              <a:t>Biofeedback as an Assist to Swallowing Therapy </a:t>
            </a:r>
          </a:p>
        </p:txBody>
      </p:sp>
      <p:sp>
        <p:nvSpPr>
          <p:cNvPr id="407555" name="Rectangle 3"/>
          <p:cNvSpPr>
            <a:spLocks noChangeArrowheads="1"/>
          </p:cNvSpPr>
          <p:nvPr/>
        </p:nvSpPr>
        <p:spPr bwMode="auto">
          <a:xfrm>
            <a:off x="-365760" y="2016760"/>
            <a:ext cx="12415520" cy="458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06000" rIns="270000">
            <a:spAutoFit/>
          </a:bodyPr>
          <a:lstStyle>
            <a:lvl1pPr indent="-177800">
              <a:defRPr sz="2400">
                <a:solidFill>
                  <a:srgbClr val="FFFF00"/>
                </a:solidFill>
                <a:latin typeface="Times New Roman" panose="02020603050405020304" pitchFamily="18" charset="0"/>
                <a:cs typeface="Times New Roman" panose="02020603050405020304" pitchFamily="18" charset="0"/>
              </a:defRPr>
            </a:lvl1pPr>
            <a:lvl2pPr marL="742950" indent="-285750">
              <a:defRPr sz="2400">
                <a:solidFill>
                  <a:srgbClr val="FFFF00"/>
                </a:solidFill>
                <a:latin typeface="Times New Roman" panose="02020603050405020304" pitchFamily="18" charset="0"/>
                <a:cs typeface="Times New Roman" panose="02020603050405020304" pitchFamily="18" charset="0"/>
              </a:defRPr>
            </a:lvl2pPr>
            <a:lvl3pPr marL="1143000" indent="-228600">
              <a:defRPr sz="2400">
                <a:solidFill>
                  <a:srgbClr val="FFFF00"/>
                </a:solidFill>
                <a:latin typeface="Times New Roman" panose="02020603050405020304" pitchFamily="18" charset="0"/>
                <a:cs typeface="Times New Roman" panose="02020603050405020304" pitchFamily="18" charset="0"/>
              </a:defRPr>
            </a:lvl3pPr>
            <a:lvl4pPr marL="1600200" indent="-228600">
              <a:defRPr sz="2400">
                <a:solidFill>
                  <a:srgbClr val="FFFF00"/>
                </a:solidFill>
                <a:latin typeface="Times New Roman" panose="02020603050405020304" pitchFamily="18" charset="0"/>
                <a:cs typeface="Times New Roman" panose="02020603050405020304" pitchFamily="18" charset="0"/>
              </a:defRPr>
            </a:lvl4pPr>
            <a:lvl5pPr marL="2057400" indent="-228600">
              <a:defRPr sz="2400">
                <a:solidFill>
                  <a:srgbClr val="FFFF00"/>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9pPr>
          </a:lstStyle>
          <a:p>
            <a:pPr algn="just"/>
            <a:r>
              <a:rPr lang="en-US" altLang="en-US" b="1" dirty="0">
                <a:solidFill>
                  <a:schemeClr val="tx1"/>
                </a:solidFill>
                <a:latin typeface="Arial" panose="020B0604020202020204" pitchFamily="34" charset="0"/>
              </a:rPr>
              <a:t>Some of the instrumental procedures:</a:t>
            </a:r>
          </a:p>
          <a:p>
            <a:pPr algn="just"/>
            <a:endParaRPr lang="en-US" altLang="en-US" b="1" dirty="0">
              <a:solidFill>
                <a:schemeClr val="tx1"/>
              </a:solidFill>
              <a:latin typeface="Arial" panose="020B0604020202020204" pitchFamily="34" charset="0"/>
            </a:endParaRPr>
          </a:p>
          <a:p>
            <a:pPr algn="just"/>
            <a:r>
              <a:rPr lang="en-US" altLang="en-US" b="1" dirty="0">
                <a:solidFill>
                  <a:schemeClr val="tx1"/>
                </a:solidFill>
                <a:latin typeface="Arial" panose="020B0604020202020204" pitchFamily="34" charset="0"/>
              </a:rPr>
              <a:t>1. Surface Electromyography :</a:t>
            </a:r>
          </a:p>
          <a:p>
            <a:pPr marL="165100" indent="-342900" algn="just">
              <a:buFont typeface="Wingdings" charset="2"/>
              <a:buChar char="ü"/>
            </a:pPr>
            <a:r>
              <a:rPr lang="en-US" altLang="en-US" dirty="0">
                <a:solidFill>
                  <a:schemeClr val="tx1"/>
                </a:solidFill>
                <a:latin typeface="Arial" panose="020B0604020202020204" pitchFamily="34" charset="0"/>
              </a:rPr>
              <a:t>Amount of  effort utilized in attempts at lip closure. </a:t>
            </a:r>
          </a:p>
          <a:p>
            <a:pPr marL="165100" indent="-342900" algn="just">
              <a:buFont typeface="Wingdings" charset="2"/>
              <a:buChar char="ü"/>
            </a:pPr>
            <a:r>
              <a:rPr lang="en-US" altLang="en-US" dirty="0">
                <a:solidFill>
                  <a:schemeClr val="tx1"/>
                </a:solidFill>
                <a:latin typeface="Arial" panose="020B0604020202020204" pitchFamily="34" charset="0"/>
              </a:rPr>
              <a:t>Under the chin- Degree of muscle effort used during the effortful swallow maneuver or </a:t>
            </a:r>
            <a:r>
              <a:rPr lang="en-US" altLang="en-US" dirty="0" err="1">
                <a:solidFill>
                  <a:schemeClr val="tx1"/>
                </a:solidFill>
                <a:latin typeface="Arial" panose="020B0604020202020204" pitchFamily="34" charset="0"/>
              </a:rPr>
              <a:t>mandelsohn</a:t>
            </a:r>
            <a:r>
              <a:rPr lang="en-US" altLang="en-US" dirty="0">
                <a:solidFill>
                  <a:schemeClr val="tx1"/>
                </a:solidFill>
                <a:latin typeface="Arial" panose="020B0604020202020204" pitchFamily="34" charset="0"/>
              </a:rPr>
              <a:t> maneuver.</a:t>
            </a:r>
          </a:p>
          <a:p>
            <a:pPr marL="165100" indent="-342900" algn="just">
              <a:buFont typeface="Wingdings" charset="2"/>
              <a:buChar char="ü"/>
            </a:pPr>
            <a:r>
              <a:rPr lang="en-US" altLang="en-US" dirty="0">
                <a:solidFill>
                  <a:schemeClr val="tx1"/>
                </a:solidFill>
                <a:latin typeface="Arial" panose="020B0604020202020204" pitchFamily="34" charset="0"/>
              </a:rPr>
              <a:t>E</a:t>
            </a:r>
            <a:r>
              <a:rPr lang="he-IL" altLang="en-US" dirty="0" err="1">
                <a:solidFill>
                  <a:schemeClr val="tx1"/>
                </a:solidFill>
                <a:latin typeface="Arial" panose="020B0604020202020204" pitchFamily="34" charset="0"/>
              </a:rPr>
              <a:t>lectrical</a:t>
            </a:r>
            <a:r>
              <a:rPr lang="he-IL" altLang="en-US" dirty="0">
                <a:solidFill>
                  <a:schemeClr val="tx1"/>
                </a:solidFill>
                <a:latin typeface="Arial" panose="020B0604020202020204" pitchFamily="34" charset="0"/>
              </a:rPr>
              <a:t> </a:t>
            </a:r>
            <a:r>
              <a:rPr lang="he-IL" altLang="en-US" dirty="0" err="1">
                <a:solidFill>
                  <a:schemeClr val="tx1"/>
                </a:solidFill>
                <a:latin typeface="Arial" panose="020B0604020202020204" pitchFamily="34" charset="0"/>
              </a:rPr>
              <a:t>activity</a:t>
            </a:r>
            <a:r>
              <a:rPr lang="he-IL" altLang="en-US" dirty="0">
                <a:solidFill>
                  <a:schemeClr val="tx1"/>
                </a:solidFill>
                <a:latin typeface="Arial" panose="020B0604020202020204" pitchFamily="34" charset="0"/>
              </a:rPr>
              <a:t> </a:t>
            </a:r>
            <a:r>
              <a:rPr lang="en-US" altLang="en-US" dirty="0">
                <a:solidFill>
                  <a:schemeClr val="tx1"/>
                </a:solidFill>
                <a:latin typeface="Arial" panose="020B0604020202020204" pitchFamily="34" charset="0"/>
              </a:rPr>
              <a:t>Laryngeal elevators during the maneuver. </a:t>
            </a:r>
          </a:p>
          <a:p>
            <a:pPr marL="165100" indent="-342900" algn="just">
              <a:buFont typeface="Wingdings" charset="2"/>
              <a:buChar char="ü"/>
            </a:pPr>
            <a:endParaRPr lang="en-US" altLang="en-US" dirty="0">
              <a:solidFill>
                <a:schemeClr val="tx1"/>
              </a:solidFill>
              <a:latin typeface="Arial" panose="020B0604020202020204" pitchFamily="34" charset="0"/>
            </a:endParaRPr>
          </a:p>
          <a:p>
            <a:pPr algn="just"/>
            <a:r>
              <a:rPr lang="en-US" altLang="en-US" sz="2800" b="1" dirty="0">
                <a:solidFill>
                  <a:schemeClr val="tx1"/>
                </a:solidFill>
                <a:latin typeface="Arial" panose="020B0604020202020204" pitchFamily="34" charset="0"/>
              </a:rPr>
              <a:t>  2. </a:t>
            </a:r>
            <a:r>
              <a:rPr lang="en-US" altLang="en-US" b="1" dirty="0">
                <a:solidFill>
                  <a:schemeClr val="tx1"/>
                </a:solidFill>
                <a:latin typeface="Arial" panose="020B0604020202020204" pitchFamily="34" charset="0"/>
              </a:rPr>
              <a:t>Ultrasound : </a:t>
            </a:r>
          </a:p>
          <a:p>
            <a:pPr marL="165100" indent="-342900" algn="just">
              <a:buFont typeface="Wingdings" charset="2"/>
              <a:buChar char="ü"/>
            </a:pPr>
            <a:r>
              <a:rPr lang="en-US" altLang="en-US" dirty="0">
                <a:solidFill>
                  <a:schemeClr val="tx1"/>
                </a:solidFill>
                <a:latin typeface="Arial" panose="020B0604020202020204" pitchFamily="34" charset="0"/>
              </a:rPr>
              <a:t>Patient observe tongue motion over time while practicing the upward and backward movement of the tongue to propel the bolus through the oral cavity.</a:t>
            </a:r>
          </a:p>
          <a:p>
            <a:r>
              <a:rPr lang="en-US" altLang="en-US" dirty="0">
                <a:solidFill>
                  <a:schemeClr val="tx1"/>
                </a:solidFill>
                <a:latin typeface="Arial" panose="020B0604020202020204" pitchFamily="34" charset="0"/>
              </a:rPr>
              <a:t>  </a:t>
            </a:r>
          </a:p>
        </p:txBody>
      </p:sp>
    </p:spTree>
    <p:extLst>
      <p:ext uri="{BB962C8B-B14F-4D97-AF65-F5344CB8AC3E}">
        <p14:creationId xmlns:p14="http://schemas.microsoft.com/office/powerpoint/2010/main" val="2412340745"/>
      </p:ext>
    </p:extLst>
  </p:cSld>
  <p:clrMapOvr>
    <a:masterClrMapping/>
  </p:clrMapOvr>
  <p:transition>
    <p:randomBar/>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75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755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755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755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755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755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755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Grp="1" noChangeArrowheads="1"/>
          </p:cNvSpPr>
          <p:nvPr>
            <p:ph type="title"/>
          </p:nvPr>
        </p:nvSpPr>
        <p:spPr/>
        <p:txBody>
          <a:bodyPr/>
          <a:lstStyle/>
          <a:p>
            <a:pPr eaLnBrk="1" hangingPunct="1"/>
            <a:r>
              <a:rPr lang="en-US" altLang="en-US" b="1" dirty="0"/>
              <a:t>Biofeedback as an Assist to Swallowing Therapy</a:t>
            </a:r>
          </a:p>
        </p:txBody>
      </p:sp>
      <p:sp>
        <p:nvSpPr>
          <p:cNvPr id="408579" name="Rectangle 3"/>
          <p:cNvSpPr>
            <a:spLocks noChangeArrowheads="1"/>
          </p:cNvSpPr>
          <p:nvPr/>
        </p:nvSpPr>
        <p:spPr bwMode="auto">
          <a:xfrm>
            <a:off x="436880" y="2037081"/>
            <a:ext cx="1175512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0000" rIns="846000">
            <a:spAutoFit/>
          </a:bodyPr>
          <a:lstStyle>
            <a:lvl1pPr>
              <a:defRPr sz="2400">
                <a:solidFill>
                  <a:srgbClr val="FFFF00"/>
                </a:solidFill>
                <a:latin typeface="Times New Roman" panose="02020603050405020304" pitchFamily="18" charset="0"/>
                <a:cs typeface="Times New Roman" panose="02020603050405020304" pitchFamily="18" charset="0"/>
              </a:defRPr>
            </a:lvl1pPr>
            <a:lvl2pPr marL="742950" indent="-285750">
              <a:defRPr sz="2400">
                <a:solidFill>
                  <a:srgbClr val="FFFF00"/>
                </a:solidFill>
                <a:latin typeface="Times New Roman" panose="02020603050405020304" pitchFamily="18" charset="0"/>
                <a:cs typeface="Times New Roman" panose="02020603050405020304" pitchFamily="18" charset="0"/>
              </a:defRPr>
            </a:lvl2pPr>
            <a:lvl3pPr marL="1143000" indent="-228600">
              <a:defRPr sz="2400">
                <a:solidFill>
                  <a:srgbClr val="FFFF00"/>
                </a:solidFill>
                <a:latin typeface="Times New Roman" panose="02020603050405020304" pitchFamily="18" charset="0"/>
                <a:cs typeface="Times New Roman" panose="02020603050405020304" pitchFamily="18" charset="0"/>
              </a:defRPr>
            </a:lvl3pPr>
            <a:lvl4pPr marL="1600200" indent="-228600">
              <a:defRPr sz="2400">
                <a:solidFill>
                  <a:srgbClr val="FFFF00"/>
                </a:solidFill>
                <a:latin typeface="Times New Roman" panose="02020603050405020304" pitchFamily="18" charset="0"/>
                <a:cs typeface="Times New Roman" panose="02020603050405020304" pitchFamily="18" charset="0"/>
              </a:defRPr>
            </a:lvl4pPr>
            <a:lvl5pPr marL="2057400" indent="-228600">
              <a:defRPr sz="2400">
                <a:solidFill>
                  <a:srgbClr val="FFFF00"/>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9pPr>
          </a:lstStyle>
          <a:p>
            <a:r>
              <a:rPr lang="en-US" altLang="en-US" sz="2800" b="1" dirty="0">
                <a:solidFill>
                  <a:schemeClr val="tx1"/>
                </a:solidFill>
                <a:latin typeface="Times New Roman" charset="0"/>
                <a:ea typeface="Times New Roman" charset="0"/>
                <a:cs typeface="Times New Roman" charset="0"/>
              </a:rPr>
              <a:t>3. Video Endoscopy: </a:t>
            </a:r>
          </a:p>
          <a:p>
            <a:pPr marL="342900" indent="-342900">
              <a:buFont typeface="Wingdings" charset="2"/>
              <a:buChar char="ü"/>
            </a:pPr>
            <a:r>
              <a:rPr lang="en-US" altLang="en-US" sz="2800" dirty="0">
                <a:solidFill>
                  <a:schemeClr val="tx1"/>
                </a:solidFill>
                <a:latin typeface="Times New Roman" charset="0"/>
                <a:ea typeface="Times New Roman" charset="0"/>
                <a:cs typeface="Times New Roman" charset="0"/>
              </a:rPr>
              <a:t>Closure of the true vocal folds</a:t>
            </a:r>
            <a:r>
              <a:rPr lang="he-IL" altLang="en-US" sz="2800" dirty="0">
                <a:solidFill>
                  <a:schemeClr val="tx1"/>
                </a:solidFill>
                <a:latin typeface="Times New Roman" charset="0"/>
                <a:ea typeface="Times New Roman" charset="0"/>
                <a:cs typeface="Times New Roman" charset="0"/>
              </a:rPr>
              <a:t> </a:t>
            </a:r>
            <a:r>
              <a:rPr lang="he-IL" altLang="en-US" sz="2800" dirty="0" err="1">
                <a:solidFill>
                  <a:schemeClr val="tx1"/>
                </a:solidFill>
                <a:latin typeface="Times New Roman" charset="0"/>
                <a:ea typeface="Times New Roman" charset="0"/>
                <a:cs typeface="Times New Roman" charset="0"/>
              </a:rPr>
              <a:t>before</a:t>
            </a:r>
            <a:r>
              <a:rPr lang="he-IL" altLang="en-US" sz="2800" dirty="0">
                <a:solidFill>
                  <a:schemeClr val="tx1"/>
                </a:solidFill>
                <a:latin typeface="Times New Roman" charset="0"/>
                <a:ea typeface="Times New Roman" charset="0"/>
                <a:cs typeface="Times New Roman" charset="0"/>
              </a:rPr>
              <a:t> </a:t>
            </a:r>
            <a:r>
              <a:rPr lang="he-IL" altLang="en-US" sz="2800" dirty="0" err="1">
                <a:solidFill>
                  <a:schemeClr val="tx1"/>
                </a:solidFill>
                <a:latin typeface="Times New Roman" charset="0"/>
                <a:ea typeface="Times New Roman" charset="0"/>
                <a:cs typeface="Times New Roman" charset="0"/>
              </a:rPr>
              <a:t>a</a:t>
            </a:r>
            <a:r>
              <a:rPr lang="he-IL" altLang="en-US" sz="2800" dirty="0">
                <a:solidFill>
                  <a:schemeClr val="tx1"/>
                </a:solidFill>
                <a:latin typeface="Times New Roman" charset="0"/>
                <a:ea typeface="Times New Roman" charset="0"/>
                <a:cs typeface="Times New Roman" charset="0"/>
              </a:rPr>
              <a:t> </a:t>
            </a:r>
            <a:r>
              <a:rPr lang="he-IL" altLang="en-US" sz="2800" dirty="0" err="1">
                <a:solidFill>
                  <a:schemeClr val="tx1"/>
                </a:solidFill>
                <a:latin typeface="Times New Roman" charset="0"/>
                <a:ea typeface="Times New Roman" charset="0"/>
                <a:cs typeface="Times New Roman" charset="0"/>
              </a:rPr>
              <a:t>swallow</a:t>
            </a:r>
            <a:r>
              <a:rPr lang="he-IL" altLang="en-US" sz="2800" dirty="0">
                <a:solidFill>
                  <a:schemeClr val="tx1"/>
                </a:solidFill>
                <a:latin typeface="Times New Roman" charset="0"/>
                <a:ea typeface="Times New Roman" charset="0"/>
                <a:cs typeface="Times New Roman" charset="0"/>
              </a:rPr>
              <a:t> </a:t>
            </a:r>
            <a:r>
              <a:rPr lang="he-IL" altLang="en-US" sz="2800" dirty="0" err="1">
                <a:solidFill>
                  <a:schemeClr val="tx1"/>
                </a:solidFill>
                <a:latin typeface="Times New Roman" charset="0"/>
                <a:ea typeface="Times New Roman" charset="0"/>
                <a:cs typeface="Times New Roman" charset="0"/>
              </a:rPr>
              <a:t>attempt</a:t>
            </a:r>
            <a:r>
              <a:rPr lang="he-IL" altLang="en-US" sz="2800" dirty="0">
                <a:solidFill>
                  <a:schemeClr val="tx1"/>
                </a:solidFill>
                <a:latin typeface="Times New Roman" charset="0"/>
                <a:ea typeface="Times New Roman" charset="0"/>
                <a:cs typeface="Times New Roman" charset="0"/>
              </a:rPr>
              <a:t>.</a:t>
            </a:r>
            <a:endParaRPr lang="en-US" altLang="en-US" sz="2800" dirty="0">
              <a:solidFill>
                <a:schemeClr val="tx1"/>
              </a:solidFill>
              <a:latin typeface="Times New Roman" charset="0"/>
              <a:ea typeface="Times New Roman" charset="0"/>
              <a:cs typeface="Times New Roman" charset="0"/>
            </a:endParaRPr>
          </a:p>
          <a:p>
            <a:pPr marL="342900" indent="-342900">
              <a:buFont typeface="Wingdings" charset="2"/>
              <a:buChar char="ü"/>
            </a:pPr>
            <a:endParaRPr lang="en-US" altLang="en-US" sz="2800" dirty="0">
              <a:solidFill>
                <a:schemeClr val="tx1"/>
              </a:solidFill>
              <a:latin typeface="Times New Roman" charset="0"/>
              <a:ea typeface="Times New Roman" charset="0"/>
              <a:cs typeface="Times New Roman" charset="0"/>
            </a:endParaRPr>
          </a:p>
          <a:p>
            <a:pPr marL="342900" indent="-342900">
              <a:buFont typeface="Wingdings" charset="2"/>
              <a:buChar char="ü"/>
            </a:pPr>
            <a:r>
              <a:rPr lang="en-US" altLang="en-US" sz="2800" dirty="0">
                <a:solidFill>
                  <a:schemeClr val="tx1"/>
                </a:solidFill>
                <a:latin typeface="Times New Roman" charset="0"/>
                <a:ea typeface="Times New Roman" charset="0"/>
                <a:cs typeface="Times New Roman" charset="0"/>
              </a:rPr>
              <a:t> If patient has difficulty in attaining vocal fold or air way entrance closure he could observe the movement during various breath hold maneuvers.  </a:t>
            </a:r>
          </a:p>
          <a:p>
            <a:pPr eaLnBrk="1" hangingPunct="1"/>
            <a:endParaRPr lang="en-US" altLang="en-US" sz="2800" dirty="0">
              <a:solidFill>
                <a:schemeClr val="tx1"/>
              </a:solidFill>
              <a:latin typeface="Times New Roman" charset="0"/>
              <a:ea typeface="Times New Roman" charset="0"/>
              <a:cs typeface="Times New Roman" charset="0"/>
            </a:endParaRPr>
          </a:p>
          <a:p>
            <a:pPr eaLnBrk="1" hangingPunct="1"/>
            <a:r>
              <a:rPr lang="en-US" altLang="en-US" sz="2800" b="1" dirty="0">
                <a:solidFill>
                  <a:schemeClr val="tx1"/>
                </a:solidFill>
                <a:latin typeface="Times New Roman" charset="0"/>
                <a:ea typeface="Times New Roman" charset="0"/>
                <a:cs typeface="Times New Roman" charset="0"/>
              </a:rPr>
              <a:t>4. Video Fluoroscopy:</a:t>
            </a:r>
          </a:p>
          <a:p>
            <a:pPr marL="342900" indent="-342900" eaLnBrk="1" hangingPunct="1">
              <a:buFont typeface="Wingdings" charset="2"/>
              <a:buChar char="ü"/>
            </a:pPr>
            <a:r>
              <a:rPr lang="en-US" altLang="en-US" sz="2800" dirty="0">
                <a:solidFill>
                  <a:schemeClr val="tx1"/>
                </a:solidFill>
                <a:latin typeface="Times New Roman" charset="0"/>
                <a:ea typeface="Times New Roman" charset="0"/>
                <a:cs typeface="Times New Roman" charset="0"/>
              </a:rPr>
              <a:t>Understand the goals of the therapy.</a:t>
            </a:r>
          </a:p>
          <a:p>
            <a:pPr eaLnBrk="1" hangingPunct="1"/>
            <a:endParaRPr lang="en-US" altLang="en-US" sz="2800" dirty="0">
              <a:solidFill>
                <a:schemeClr val="tx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5466321"/>
      </p:ext>
    </p:extLst>
  </p:cSld>
  <p:clrMapOvr>
    <a:masterClrMapping/>
  </p:clrMapOvr>
  <p:transition>
    <p:randomBar/>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8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85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857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857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857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p:txBody>
          <a:bodyPr/>
          <a:lstStyle/>
          <a:p>
            <a:pPr eaLnBrk="1" hangingPunct="1"/>
            <a:r>
              <a:rPr lang="en-US" altLang="en-US" b="1" dirty="0"/>
              <a:t>When To Begin Swallowing Therapy: </a:t>
            </a:r>
          </a:p>
        </p:txBody>
      </p:sp>
      <p:sp>
        <p:nvSpPr>
          <p:cNvPr id="409603" name="Rectangle 3"/>
          <p:cNvSpPr>
            <a:spLocks noChangeArrowheads="1"/>
          </p:cNvSpPr>
          <p:nvPr/>
        </p:nvSpPr>
        <p:spPr bwMode="auto">
          <a:xfrm>
            <a:off x="584200" y="1564541"/>
            <a:ext cx="11084560"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177800">
              <a:tabLst>
                <a:tab pos="411163" algn="l"/>
              </a:tabLst>
              <a:defRPr sz="2400">
                <a:solidFill>
                  <a:srgbClr val="FFFF00"/>
                </a:solidFill>
                <a:latin typeface="Times New Roman" panose="02020603050405020304" pitchFamily="18" charset="0"/>
                <a:cs typeface="Times New Roman" panose="02020603050405020304" pitchFamily="18" charset="0"/>
              </a:defRPr>
            </a:lvl1pPr>
            <a:lvl2pPr marL="742950" indent="-285750">
              <a:tabLst>
                <a:tab pos="411163" algn="l"/>
              </a:tabLst>
              <a:defRPr sz="2400">
                <a:solidFill>
                  <a:srgbClr val="FFFF00"/>
                </a:solidFill>
                <a:latin typeface="Times New Roman" panose="02020603050405020304" pitchFamily="18" charset="0"/>
                <a:cs typeface="Times New Roman" panose="02020603050405020304" pitchFamily="18" charset="0"/>
              </a:defRPr>
            </a:lvl2pPr>
            <a:lvl3pPr marL="1143000" indent="-228600">
              <a:tabLst>
                <a:tab pos="411163" algn="l"/>
              </a:tabLst>
              <a:defRPr sz="2400">
                <a:solidFill>
                  <a:srgbClr val="FFFF00"/>
                </a:solidFill>
                <a:latin typeface="Times New Roman" panose="02020603050405020304" pitchFamily="18" charset="0"/>
                <a:cs typeface="Times New Roman" panose="02020603050405020304" pitchFamily="18" charset="0"/>
              </a:defRPr>
            </a:lvl3pPr>
            <a:lvl4pPr marL="1600200" indent="-228600">
              <a:tabLst>
                <a:tab pos="411163" algn="l"/>
              </a:tabLst>
              <a:defRPr sz="2400">
                <a:solidFill>
                  <a:srgbClr val="FFFF00"/>
                </a:solidFill>
                <a:latin typeface="Times New Roman" panose="02020603050405020304" pitchFamily="18" charset="0"/>
                <a:cs typeface="Times New Roman" panose="02020603050405020304" pitchFamily="18" charset="0"/>
              </a:defRPr>
            </a:lvl4pPr>
            <a:lvl5pPr marL="2057400" indent="-228600">
              <a:tabLst>
                <a:tab pos="411163" algn="l"/>
              </a:tabLst>
              <a:defRPr sz="2400">
                <a:solidFill>
                  <a:srgbClr val="FFFF00"/>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9pPr>
          </a:lstStyle>
          <a:p>
            <a:pPr algn="just" eaLnBrk="1" hangingPunct="1"/>
            <a:r>
              <a:rPr lang="en-US" altLang="en-US" sz="900" dirty="0">
                <a:solidFill>
                  <a:schemeClr val="tx1"/>
                </a:solidFill>
                <a:latin typeface="Times New Roman" charset="0"/>
                <a:ea typeface="Times New Roman" charset="0"/>
                <a:cs typeface="Times New Roman" charset="0"/>
              </a:rPr>
              <a:t>      </a:t>
            </a:r>
            <a:r>
              <a:rPr lang="en-US" altLang="en-US" sz="2800" dirty="0">
                <a:solidFill>
                  <a:schemeClr val="tx1"/>
                </a:solidFill>
                <a:latin typeface="Times New Roman" charset="0"/>
                <a:ea typeface="Times New Roman" charset="0"/>
                <a:cs typeface="Times New Roman" charset="0"/>
              </a:rPr>
              <a:t>   </a:t>
            </a:r>
          </a:p>
          <a:p>
            <a:pPr marL="165100" indent="-342900" algn="just">
              <a:buFont typeface="Arial" charset="0"/>
              <a:buChar char="•"/>
            </a:pPr>
            <a:r>
              <a:rPr lang="en-US" altLang="en-US" sz="2800" dirty="0">
                <a:solidFill>
                  <a:schemeClr val="tx1"/>
                </a:solidFill>
                <a:latin typeface="Times New Roman" charset="0"/>
                <a:ea typeface="Times New Roman" charset="0"/>
                <a:cs typeface="Times New Roman" charset="0"/>
              </a:rPr>
              <a:t>Medically stable (dysphagic)</a:t>
            </a:r>
            <a:r>
              <a:rPr lang="en-US" altLang="en-US" sz="2800" dirty="0">
                <a:solidFill>
                  <a:schemeClr val="tx1"/>
                </a:solidFill>
                <a:latin typeface="Times New Roman" charset="0"/>
                <a:ea typeface="Times New Roman" charset="0"/>
                <a:cs typeface="Times New Roman" charset="0"/>
                <a:sym typeface="Wingdings"/>
              </a:rPr>
              <a:t> </a:t>
            </a:r>
            <a:r>
              <a:rPr lang="en-US" altLang="en-US" sz="2800" dirty="0" err="1">
                <a:solidFill>
                  <a:schemeClr val="tx1"/>
                </a:solidFill>
                <a:latin typeface="Times New Roman" charset="0"/>
                <a:ea typeface="Times New Roman" charset="0"/>
                <a:cs typeface="Times New Roman" charset="0"/>
              </a:rPr>
              <a:t>Videofluoroscopy</a:t>
            </a:r>
            <a:r>
              <a:rPr lang="en-US" altLang="en-US" sz="2800" dirty="0">
                <a:solidFill>
                  <a:schemeClr val="tx1"/>
                </a:solidFill>
                <a:latin typeface="Times New Roman" charset="0"/>
                <a:ea typeface="Times New Roman" charset="0"/>
                <a:cs typeface="Times New Roman" charset="0"/>
              </a:rPr>
              <a:t> </a:t>
            </a:r>
            <a:r>
              <a:rPr lang="en-US" altLang="en-US" sz="2800" dirty="0">
                <a:solidFill>
                  <a:schemeClr val="tx1"/>
                </a:solidFill>
                <a:latin typeface="Times New Roman" charset="0"/>
                <a:ea typeface="Times New Roman" charset="0"/>
                <a:cs typeface="Times New Roman" charset="0"/>
                <a:sym typeface="Wingdings"/>
              </a:rPr>
              <a:t> </a:t>
            </a:r>
            <a:r>
              <a:rPr lang="en-US" altLang="en-US" sz="2800" dirty="0">
                <a:solidFill>
                  <a:schemeClr val="tx1"/>
                </a:solidFill>
                <a:latin typeface="Times New Roman" charset="0"/>
                <a:ea typeface="Times New Roman" charset="0"/>
                <a:cs typeface="Times New Roman" charset="0"/>
              </a:rPr>
              <a:t>Therapy plan.</a:t>
            </a:r>
          </a:p>
          <a:p>
            <a:pPr marL="165100" indent="-342900" algn="just">
              <a:buFont typeface="Arial" charset="0"/>
              <a:buChar char="•"/>
            </a:pPr>
            <a:endParaRPr lang="en-US" altLang="en-US" sz="2800" dirty="0">
              <a:solidFill>
                <a:schemeClr val="tx1"/>
              </a:solidFill>
              <a:latin typeface="Times New Roman" charset="0"/>
              <a:ea typeface="Times New Roman" charset="0"/>
              <a:cs typeface="Times New Roman" charset="0"/>
            </a:endParaRPr>
          </a:p>
          <a:p>
            <a:pPr marL="165100" indent="-342900" algn="just" eaLnBrk="1" hangingPunct="1">
              <a:buFont typeface="Arial" charset="0"/>
              <a:buChar char="•"/>
            </a:pPr>
            <a:r>
              <a:rPr lang="en-US" altLang="en-US" sz="2800" dirty="0">
                <a:solidFill>
                  <a:schemeClr val="tx1"/>
                </a:solidFill>
                <a:latin typeface="Times New Roman" charset="0"/>
                <a:ea typeface="Times New Roman" charset="0"/>
                <a:cs typeface="Times New Roman" charset="0"/>
              </a:rPr>
              <a:t>Patient seen daily in the hospital and weekly.</a:t>
            </a:r>
          </a:p>
          <a:p>
            <a:pPr marL="165100" indent="-342900" algn="just" eaLnBrk="1" hangingPunct="1">
              <a:buFont typeface="Arial" charset="0"/>
              <a:buChar char="•"/>
            </a:pPr>
            <a:endParaRPr lang="en-US" altLang="en-US" sz="2800" dirty="0">
              <a:solidFill>
                <a:schemeClr val="tx1"/>
              </a:solidFill>
              <a:latin typeface="Times New Roman" charset="0"/>
              <a:ea typeface="Times New Roman" charset="0"/>
              <a:cs typeface="Times New Roman" charset="0"/>
            </a:endParaRPr>
          </a:p>
          <a:p>
            <a:pPr marL="279400" indent="-457200" algn="just" eaLnBrk="1" hangingPunct="1">
              <a:buFont typeface="Wingdings" charset="2"/>
              <a:buChar char="ü"/>
            </a:pPr>
            <a:r>
              <a:rPr lang="en-US" altLang="en-US" sz="2800" dirty="0">
                <a:solidFill>
                  <a:schemeClr val="tx1"/>
                </a:solidFill>
                <a:latin typeface="Times New Roman" charset="0"/>
                <a:ea typeface="Times New Roman" charset="0"/>
                <a:cs typeface="Times New Roman" charset="0"/>
              </a:rPr>
              <a:t>Surgically treated head and neck cancer, as soon as healing has progressed enough to allow them to try swallow (7 to 14 days post surgery with no healing complications).</a:t>
            </a:r>
          </a:p>
          <a:p>
            <a:pPr marL="279400" indent="-457200" algn="just" eaLnBrk="1" hangingPunct="1">
              <a:buFont typeface="Wingdings" charset="2"/>
              <a:buChar char="ü"/>
            </a:pPr>
            <a:r>
              <a:rPr lang="en-US" altLang="en-US" sz="2800" dirty="0">
                <a:solidFill>
                  <a:schemeClr val="tx1"/>
                </a:solidFill>
                <a:latin typeface="Times New Roman" charset="0"/>
                <a:ea typeface="Times New Roman" charset="0"/>
                <a:cs typeface="Times New Roman" charset="0"/>
              </a:rPr>
              <a:t>Undergoing radiation therapy (the time there is complain) .</a:t>
            </a:r>
          </a:p>
          <a:p>
            <a:pPr marL="279400" indent="-457200" algn="just" eaLnBrk="1" hangingPunct="1">
              <a:buFont typeface="Wingdings" charset="2"/>
              <a:buChar char="ü"/>
            </a:pPr>
            <a:r>
              <a:rPr lang="en-US" altLang="en-US" sz="2800" dirty="0">
                <a:solidFill>
                  <a:schemeClr val="tx1"/>
                </a:solidFill>
                <a:latin typeface="Times New Roman" charset="0"/>
                <a:ea typeface="Times New Roman" charset="0"/>
                <a:cs typeface="Times New Roman" charset="0"/>
              </a:rPr>
              <a:t>A stroke patient when they are awake or alert (2 or 3 days).</a:t>
            </a:r>
          </a:p>
          <a:p>
            <a:pPr marL="279400" indent="-457200" algn="just">
              <a:buFont typeface="Arial" charset="0"/>
              <a:buChar char="•"/>
            </a:pPr>
            <a:r>
              <a:rPr lang="en-US" altLang="en-US" sz="2800" dirty="0">
                <a:solidFill>
                  <a:schemeClr val="tx1"/>
                </a:solidFill>
                <a:latin typeface="Times New Roman" charset="0"/>
                <a:ea typeface="Times New Roman" charset="0"/>
                <a:cs typeface="Times New Roman" charset="0"/>
              </a:rPr>
              <a:t>Outpatient   </a:t>
            </a:r>
            <a:r>
              <a:rPr lang="en-US" altLang="en-US" sz="2800" dirty="0">
                <a:solidFill>
                  <a:schemeClr val="tx1"/>
                </a:solidFill>
                <a:latin typeface="Times New Roman" charset="0"/>
                <a:ea typeface="Times New Roman" charset="0"/>
                <a:cs typeface="Times New Roman" charset="0"/>
                <a:sym typeface="Wingdings"/>
              </a:rPr>
              <a:t> </a:t>
            </a:r>
            <a:r>
              <a:rPr lang="en-US" altLang="en-US" sz="2800" dirty="0">
                <a:solidFill>
                  <a:schemeClr val="tx1"/>
                </a:solidFill>
                <a:latin typeface="Times New Roman" charset="0"/>
                <a:ea typeface="Times New Roman" charset="0"/>
                <a:cs typeface="Times New Roman" charset="0"/>
              </a:rPr>
              <a:t> </a:t>
            </a:r>
            <a:r>
              <a:rPr lang="en-US" altLang="en-US" sz="2800" dirty="0" err="1">
                <a:solidFill>
                  <a:schemeClr val="tx1"/>
                </a:solidFill>
                <a:latin typeface="Times New Roman" charset="0"/>
                <a:ea typeface="Times New Roman" charset="0"/>
                <a:cs typeface="Times New Roman" charset="0"/>
              </a:rPr>
              <a:t>videofluoroscopy</a:t>
            </a:r>
            <a:r>
              <a:rPr lang="en-US" altLang="en-US" sz="2800" dirty="0">
                <a:solidFill>
                  <a:schemeClr val="tx1"/>
                </a:solidFill>
                <a:latin typeface="Times New Roman" charset="0"/>
                <a:ea typeface="Times New Roman" charset="0"/>
                <a:cs typeface="Times New Roman" charset="0"/>
              </a:rPr>
              <a:t> + intensive therapy.</a:t>
            </a:r>
          </a:p>
          <a:p>
            <a:pPr algn="just"/>
            <a:r>
              <a:rPr lang="en-US" altLang="en-US" sz="2800" dirty="0">
                <a:solidFill>
                  <a:schemeClr val="tx1"/>
                </a:solidFill>
                <a:latin typeface="Times New Roman" charset="0"/>
                <a:ea typeface="Times New Roman" charset="0"/>
                <a:cs typeface="Times New Roman" charset="0"/>
              </a:rPr>
              <a:t> </a:t>
            </a:r>
          </a:p>
          <a:p>
            <a:endParaRPr lang="en-US" altLang="en-US" sz="2800" dirty="0">
              <a:solidFill>
                <a:schemeClr val="tx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2598677874"/>
      </p:ext>
    </p:extLst>
  </p:cSld>
  <p:clrMapOvr>
    <a:masterClrMapping/>
  </p:clrMapOvr>
  <p:transition>
    <p:randomBar/>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0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60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60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60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960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960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Box 2"/>
          <p:cNvSpPr txBox="1"/>
          <p:nvPr/>
        </p:nvSpPr>
        <p:spPr>
          <a:xfrm>
            <a:off x="868322" y="2056328"/>
            <a:ext cx="10972800" cy="4031873"/>
          </a:xfrm>
          <a:prstGeom prst="rect">
            <a:avLst/>
          </a:prstGeom>
          <a:noFill/>
        </p:spPr>
        <p:txBody>
          <a:bodyPr wrap="square" rtlCol="0">
            <a:spAutoFit/>
          </a:bodyPr>
          <a:lstStyle/>
          <a:p>
            <a:pPr marL="457200" indent="-457200">
              <a:buFont typeface="Arial" charset="0"/>
              <a:buChar char="•"/>
            </a:pPr>
            <a:r>
              <a:rPr lang="en-US" sz="3200" dirty="0"/>
              <a:t>Pt’s who receive therapy months or years after the onset of their problem are still capable of achieving oral intake. </a:t>
            </a:r>
          </a:p>
          <a:p>
            <a:pPr marL="457200" indent="-457200">
              <a:buFont typeface="Arial" charset="0"/>
              <a:buChar char="•"/>
            </a:pPr>
            <a:endParaRPr lang="en-US" sz="3200" dirty="0"/>
          </a:p>
          <a:p>
            <a:pPr marL="457200" indent="-457200">
              <a:buFont typeface="Arial" charset="0"/>
              <a:buChar char="•"/>
            </a:pPr>
            <a:r>
              <a:rPr lang="en-US" sz="3200" dirty="0"/>
              <a:t>Therapy is usually daily for inpatients and weekly for outpatients.</a:t>
            </a:r>
          </a:p>
          <a:p>
            <a:pPr marL="457200" indent="-457200">
              <a:buFont typeface="Arial" charset="0"/>
              <a:buChar char="•"/>
            </a:pPr>
            <a:endParaRPr lang="en-US" sz="3200" dirty="0"/>
          </a:p>
          <a:p>
            <a:pPr marL="457200" indent="-457200">
              <a:buFont typeface="Arial" charset="0"/>
              <a:buChar char="•"/>
            </a:pPr>
            <a:r>
              <a:rPr lang="en-US" sz="3200" dirty="0"/>
              <a:t>Tracheostomy tubes and non-oral feeding tubes are left in place during swallowing assessment and therapy.</a:t>
            </a:r>
          </a:p>
        </p:txBody>
      </p:sp>
    </p:spTree>
    <p:extLst>
      <p:ext uri="{BB962C8B-B14F-4D97-AF65-F5344CB8AC3E}">
        <p14:creationId xmlns:p14="http://schemas.microsoft.com/office/powerpoint/2010/main" val="402325497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Grp="1" noChangeArrowheads="1"/>
          </p:cNvSpPr>
          <p:nvPr>
            <p:ph type="title"/>
          </p:nvPr>
        </p:nvSpPr>
        <p:spPr/>
        <p:txBody>
          <a:bodyPr/>
          <a:lstStyle/>
          <a:p>
            <a:pPr eaLnBrk="1" hangingPunct="1"/>
            <a:r>
              <a:rPr lang="en-US" altLang="en-US"/>
              <a:t> </a:t>
            </a:r>
          </a:p>
        </p:txBody>
      </p:sp>
      <p:sp>
        <p:nvSpPr>
          <p:cNvPr id="410627" name="Rectangle 3"/>
          <p:cNvSpPr>
            <a:spLocks noChangeArrowheads="1"/>
          </p:cNvSpPr>
          <p:nvPr/>
        </p:nvSpPr>
        <p:spPr bwMode="auto">
          <a:xfrm>
            <a:off x="0" y="1737360"/>
            <a:ext cx="1245616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22000" rIns="882000">
            <a:spAutoFit/>
          </a:bodyPr>
          <a:lstStyle>
            <a:lvl1pPr>
              <a:tabLst>
                <a:tab pos="411163" algn="l"/>
              </a:tabLst>
              <a:defRPr sz="2400">
                <a:solidFill>
                  <a:srgbClr val="FFFF00"/>
                </a:solidFill>
                <a:latin typeface="Times New Roman" panose="02020603050405020304" pitchFamily="18" charset="0"/>
                <a:cs typeface="Times New Roman" panose="02020603050405020304" pitchFamily="18" charset="0"/>
              </a:defRPr>
            </a:lvl1pPr>
            <a:lvl2pPr marL="742950" indent="-285750">
              <a:tabLst>
                <a:tab pos="411163" algn="l"/>
              </a:tabLst>
              <a:defRPr sz="2400">
                <a:solidFill>
                  <a:srgbClr val="FFFF00"/>
                </a:solidFill>
                <a:latin typeface="Times New Roman" panose="02020603050405020304" pitchFamily="18" charset="0"/>
                <a:cs typeface="Times New Roman" panose="02020603050405020304" pitchFamily="18" charset="0"/>
              </a:defRPr>
            </a:lvl2pPr>
            <a:lvl3pPr marL="1143000" indent="-228600">
              <a:tabLst>
                <a:tab pos="411163" algn="l"/>
              </a:tabLst>
              <a:defRPr sz="2400">
                <a:solidFill>
                  <a:srgbClr val="FFFF00"/>
                </a:solidFill>
                <a:latin typeface="Times New Roman" panose="02020603050405020304" pitchFamily="18" charset="0"/>
                <a:cs typeface="Times New Roman" panose="02020603050405020304" pitchFamily="18" charset="0"/>
              </a:defRPr>
            </a:lvl3pPr>
            <a:lvl4pPr marL="1600200" indent="-228600">
              <a:tabLst>
                <a:tab pos="411163" algn="l"/>
              </a:tabLst>
              <a:defRPr sz="2400">
                <a:solidFill>
                  <a:srgbClr val="FFFF00"/>
                </a:solidFill>
                <a:latin typeface="Times New Roman" panose="02020603050405020304" pitchFamily="18" charset="0"/>
                <a:cs typeface="Times New Roman" panose="02020603050405020304" pitchFamily="18" charset="0"/>
              </a:defRPr>
            </a:lvl4pPr>
            <a:lvl5pPr marL="2057400" indent="-228600">
              <a:tabLst>
                <a:tab pos="411163" algn="l"/>
              </a:tabLst>
              <a:defRPr sz="2400">
                <a:solidFill>
                  <a:srgbClr val="FFFF00"/>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9pPr>
          </a:lstStyle>
          <a:p>
            <a:pPr marL="342900" indent="-342900" algn="just" eaLnBrk="1" hangingPunct="1">
              <a:buFont typeface="Arial" charset="0"/>
              <a:buChar char="•"/>
            </a:pPr>
            <a:r>
              <a:rPr lang="en-US" altLang="en-US" dirty="0">
                <a:solidFill>
                  <a:schemeClr val="tx1"/>
                </a:solidFill>
                <a:latin typeface="Times New Roman" charset="0"/>
                <a:ea typeface="Times New Roman" charset="0"/>
                <a:cs typeface="Times New Roman" charset="0"/>
              </a:rPr>
              <a:t> Maintenance programs are the applications of therapy strategies in a continuous way which assist patients to maintain their function for a period of time.</a:t>
            </a:r>
          </a:p>
          <a:p>
            <a:pPr marL="342900" indent="-342900" algn="just" eaLnBrk="1" hangingPunct="1">
              <a:buFont typeface="Arial" charset="0"/>
              <a:buChar char="•"/>
            </a:pPr>
            <a:endParaRPr lang="en-US" altLang="en-US" dirty="0">
              <a:solidFill>
                <a:schemeClr val="tx1"/>
              </a:solidFill>
              <a:latin typeface="Times New Roman" charset="0"/>
              <a:ea typeface="Times New Roman" charset="0"/>
              <a:cs typeface="Times New Roman" charset="0"/>
            </a:endParaRPr>
          </a:p>
          <a:p>
            <a:pPr marL="342900" indent="-342900" algn="just" eaLnBrk="1" hangingPunct="1">
              <a:buFont typeface="Arial" charset="0"/>
              <a:buChar char="•"/>
            </a:pPr>
            <a:r>
              <a:rPr lang="en-US" altLang="en-US" dirty="0">
                <a:solidFill>
                  <a:schemeClr val="tx1"/>
                </a:solidFill>
                <a:latin typeface="Times New Roman" charset="0"/>
                <a:ea typeface="Times New Roman" charset="0"/>
                <a:cs typeface="Times New Roman" charset="0"/>
              </a:rPr>
              <a:t>Programs are needed in patients who are unable to monitor their own performance. For example whom?</a:t>
            </a:r>
          </a:p>
          <a:p>
            <a:pPr algn="just" eaLnBrk="1" hangingPunct="1"/>
            <a:endParaRPr lang="en-US" altLang="en-US" dirty="0">
              <a:solidFill>
                <a:schemeClr val="tx1"/>
              </a:solidFill>
              <a:latin typeface="Times New Roman" charset="0"/>
              <a:ea typeface="Times New Roman" charset="0"/>
              <a:cs typeface="Times New Roman" charset="0"/>
            </a:endParaRPr>
          </a:p>
          <a:p>
            <a:pPr marL="342900" indent="-342900" algn="just" eaLnBrk="1" hangingPunct="1">
              <a:buFont typeface="Arial" charset="0"/>
              <a:buChar char="•"/>
            </a:pPr>
            <a:r>
              <a:rPr lang="en-US" altLang="en-US" dirty="0">
                <a:solidFill>
                  <a:schemeClr val="tx1"/>
                </a:solidFill>
                <a:latin typeface="Times New Roman" charset="0"/>
                <a:ea typeface="Times New Roman" charset="0"/>
                <a:cs typeface="Times New Roman" charset="0"/>
              </a:rPr>
              <a:t>Maintain compensatory strategies.</a:t>
            </a:r>
          </a:p>
          <a:p>
            <a:pPr marL="342900" indent="-342900" algn="just" eaLnBrk="1" hangingPunct="1">
              <a:buFont typeface="Arial" charset="0"/>
              <a:buChar char="•"/>
            </a:pPr>
            <a:endParaRPr lang="en-US" altLang="en-US" dirty="0">
              <a:solidFill>
                <a:schemeClr val="tx1"/>
              </a:solidFill>
              <a:latin typeface="Times New Roman" charset="0"/>
              <a:ea typeface="Times New Roman" charset="0"/>
              <a:cs typeface="Times New Roman" charset="0"/>
            </a:endParaRPr>
          </a:p>
          <a:p>
            <a:pPr marL="342900" indent="-342900" algn="just" eaLnBrk="1" hangingPunct="1">
              <a:buFont typeface="Arial" charset="0"/>
              <a:buChar char="•"/>
            </a:pPr>
            <a:r>
              <a:rPr lang="en-US" altLang="en-US" dirty="0">
                <a:solidFill>
                  <a:schemeClr val="tx1"/>
                </a:solidFill>
                <a:latin typeface="Times New Roman" charset="0"/>
                <a:ea typeface="Times New Roman" charset="0"/>
                <a:cs typeface="Times New Roman" charset="0"/>
              </a:rPr>
              <a:t>Patients who are unable to monitor their own performance such as patients with cognitive deficits. </a:t>
            </a:r>
          </a:p>
          <a:p>
            <a:pPr marL="342900" indent="-342900" algn="just" eaLnBrk="1" hangingPunct="1">
              <a:buFont typeface="Arial" charset="0"/>
              <a:buChar char="•"/>
            </a:pPr>
            <a:endParaRPr lang="en-US" altLang="en-US" dirty="0">
              <a:solidFill>
                <a:schemeClr val="tx1"/>
              </a:solidFill>
              <a:latin typeface="Times New Roman" charset="0"/>
              <a:ea typeface="Times New Roman" charset="0"/>
              <a:cs typeface="Times New Roman" charset="0"/>
            </a:endParaRPr>
          </a:p>
          <a:p>
            <a:pPr marL="342900" indent="-342900" algn="just" eaLnBrk="1" hangingPunct="1">
              <a:buFont typeface="Arial" charset="0"/>
              <a:buChar char="•"/>
            </a:pPr>
            <a:r>
              <a:rPr lang="en-US" altLang="en-US" dirty="0">
                <a:solidFill>
                  <a:schemeClr val="tx1"/>
                </a:solidFill>
                <a:latin typeface="Times New Roman" charset="0"/>
                <a:ea typeface="Times New Roman" charset="0"/>
                <a:cs typeface="Times New Roman" charset="0"/>
              </a:rPr>
              <a:t>Maintain compensatory function as long as possible.</a:t>
            </a:r>
          </a:p>
          <a:p>
            <a:endParaRPr lang="en-US" altLang="en-US" dirty="0">
              <a:solidFill>
                <a:schemeClr val="tx1"/>
              </a:solidFill>
              <a:latin typeface="Times New Roman" charset="0"/>
              <a:ea typeface="Times New Roman" charset="0"/>
              <a:cs typeface="Times New Roman" charset="0"/>
            </a:endParaRPr>
          </a:p>
        </p:txBody>
      </p:sp>
      <p:sp>
        <p:nvSpPr>
          <p:cNvPr id="410628" name="Rectangle 4"/>
          <p:cNvSpPr>
            <a:spLocks noChangeArrowheads="1"/>
          </p:cNvSpPr>
          <p:nvPr/>
        </p:nvSpPr>
        <p:spPr bwMode="auto">
          <a:xfrm>
            <a:off x="1097280" y="943580"/>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FFFF00"/>
                </a:solidFill>
                <a:latin typeface="Times New Roman" panose="02020603050405020304" pitchFamily="18" charset="0"/>
                <a:cs typeface="Times New Roman" panose="02020603050405020304" pitchFamily="18" charset="0"/>
              </a:defRPr>
            </a:lvl1pPr>
            <a:lvl2pPr marL="742950" indent="-285750">
              <a:defRPr sz="2400">
                <a:solidFill>
                  <a:srgbClr val="FFFF00"/>
                </a:solidFill>
                <a:latin typeface="Times New Roman" panose="02020603050405020304" pitchFamily="18" charset="0"/>
                <a:cs typeface="Times New Roman" panose="02020603050405020304" pitchFamily="18" charset="0"/>
              </a:defRPr>
            </a:lvl2pPr>
            <a:lvl3pPr marL="1143000" indent="-228600">
              <a:defRPr sz="2400">
                <a:solidFill>
                  <a:srgbClr val="FFFF00"/>
                </a:solidFill>
                <a:latin typeface="Times New Roman" panose="02020603050405020304" pitchFamily="18" charset="0"/>
                <a:cs typeface="Times New Roman" panose="02020603050405020304" pitchFamily="18" charset="0"/>
              </a:defRPr>
            </a:lvl3pPr>
            <a:lvl4pPr marL="1600200" indent="-228600">
              <a:defRPr sz="2400">
                <a:solidFill>
                  <a:srgbClr val="FFFF00"/>
                </a:solidFill>
                <a:latin typeface="Times New Roman" panose="02020603050405020304" pitchFamily="18" charset="0"/>
                <a:cs typeface="Times New Roman" panose="02020603050405020304" pitchFamily="18" charset="0"/>
              </a:defRPr>
            </a:lvl4pPr>
            <a:lvl5pPr marL="2057400" indent="-228600">
              <a:defRPr sz="2400">
                <a:solidFill>
                  <a:srgbClr val="FFFF00"/>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9pPr>
          </a:lstStyle>
          <a:p>
            <a:pPr eaLnBrk="1" hangingPunct="1"/>
            <a:r>
              <a:rPr lang="en-US" altLang="en-US" sz="4400" dirty="0">
                <a:solidFill>
                  <a:schemeClr val="tx1"/>
                </a:solidFill>
                <a:latin typeface="Arial" panose="020B0604020202020204" pitchFamily="34" charset="0"/>
              </a:rPr>
              <a:t>Maintenance Program</a:t>
            </a:r>
            <a:r>
              <a:rPr lang="en-US" altLang="en-US" sz="14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endParaRPr lang="en-US" altLang="en-US" sz="3200" dirty="0">
              <a:solidFill>
                <a:schemeClr val="tx1"/>
              </a:solidFill>
              <a:latin typeface="Arial" panose="020B0604020202020204" pitchFamily="34" charset="0"/>
            </a:endParaRPr>
          </a:p>
        </p:txBody>
      </p:sp>
    </p:spTree>
    <p:extLst>
      <p:ext uri="{BB962C8B-B14F-4D97-AF65-F5344CB8AC3E}">
        <p14:creationId xmlns:p14="http://schemas.microsoft.com/office/powerpoint/2010/main" val="2607942268"/>
      </p:ext>
    </p:extLst>
  </p:cSld>
  <p:clrMapOvr>
    <a:masterClrMapping/>
  </p:clrMapOvr>
  <p:transition>
    <p:randomBar/>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06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62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6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062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062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062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7"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Grp="1" noChangeArrowheads="1"/>
          </p:cNvSpPr>
          <p:nvPr>
            <p:ph type="title"/>
          </p:nvPr>
        </p:nvSpPr>
        <p:spPr/>
        <p:txBody>
          <a:bodyPr/>
          <a:lstStyle/>
          <a:p>
            <a:pPr eaLnBrk="1" hangingPunct="1"/>
            <a:r>
              <a:rPr lang="en-US" altLang="en-US" b="1" dirty="0">
                <a:solidFill>
                  <a:schemeClr val="tx1"/>
                </a:solidFill>
              </a:rPr>
              <a:t>Incorporating Swallowing Therapy into Eating </a:t>
            </a:r>
          </a:p>
        </p:txBody>
      </p:sp>
      <p:sp>
        <p:nvSpPr>
          <p:cNvPr id="411651" name="Rectangle 3"/>
          <p:cNvSpPr>
            <a:spLocks noChangeArrowheads="1"/>
          </p:cNvSpPr>
          <p:nvPr/>
        </p:nvSpPr>
        <p:spPr bwMode="auto">
          <a:xfrm>
            <a:off x="1097280" y="2098041"/>
            <a:ext cx="1170432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Ins="1170000">
            <a:spAutoFit/>
          </a:bodyPr>
          <a:lstStyle>
            <a:lvl1pPr>
              <a:tabLst>
                <a:tab pos="411163" algn="l"/>
              </a:tabLst>
              <a:defRPr sz="2400">
                <a:solidFill>
                  <a:srgbClr val="FFFF00"/>
                </a:solidFill>
                <a:latin typeface="Times New Roman" panose="02020603050405020304" pitchFamily="18" charset="0"/>
                <a:cs typeface="Times New Roman" panose="02020603050405020304" pitchFamily="18" charset="0"/>
              </a:defRPr>
            </a:lvl1pPr>
            <a:lvl2pPr marL="742950" indent="-285750">
              <a:tabLst>
                <a:tab pos="411163" algn="l"/>
              </a:tabLst>
              <a:defRPr sz="2400">
                <a:solidFill>
                  <a:srgbClr val="FFFF00"/>
                </a:solidFill>
                <a:latin typeface="Times New Roman" panose="02020603050405020304" pitchFamily="18" charset="0"/>
                <a:cs typeface="Times New Roman" panose="02020603050405020304" pitchFamily="18" charset="0"/>
              </a:defRPr>
            </a:lvl2pPr>
            <a:lvl3pPr marL="1143000" indent="-228600">
              <a:tabLst>
                <a:tab pos="411163" algn="l"/>
              </a:tabLst>
              <a:defRPr sz="2400">
                <a:solidFill>
                  <a:srgbClr val="FFFF00"/>
                </a:solidFill>
                <a:latin typeface="Times New Roman" panose="02020603050405020304" pitchFamily="18" charset="0"/>
                <a:cs typeface="Times New Roman" panose="02020603050405020304" pitchFamily="18" charset="0"/>
              </a:defRPr>
            </a:lvl3pPr>
            <a:lvl4pPr marL="1600200" indent="-228600">
              <a:tabLst>
                <a:tab pos="411163" algn="l"/>
              </a:tabLst>
              <a:defRPr sz="2400">
                <a:solidFill>
                  <a:srgbClr val="FFFF00"/>
                </a:solidFill>
                <a:latin typeface="Times New Roman" panose="02020603050405020304" pitchFamily="18" charset="0"/>
                <a:cs typeface="Times New Roman" panose="02020603050405020304" pitchFamily="18" charset="0"/>
              </a:defRPr>
            </a:lvl4pPr>
            <a:lvl5pPr marL="2057400" indent="-228600">
              <a:tabLst>
                <a:tab pos="411163" algn="l"/>
              </a:tabLst>
              <a:defRPr sz="2400">
                <a:solidFill>
                  <a:srgbClr val="FFFF00"/>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9pPr>
          </a:lstStyle>
          <a:p>
            <a:pPr algn="just" eaLnBrk="1" hangingPunct="1">
              <a:buFontTx/>
              <a:buChar char="•"/>
            </a:pPr>
            <a:r>
              <a:rPr lang="en-US" altLang="en-US" dirty="0">
                <a:solidFill>
                  <a:schemeClr val="tx1"/>
                </a:solidFill>
                <a:latin typeface="Times New Roman" charset="0"/>
                <a:ea typeface="Times New Roman" charset="0"/>
                <a:cs typeface="Times New Roman" charset="0"/>
              </a:rPr>
              <a:t> First goal with a </a:t>
            </a:r>
            <a:r>
              <a:rPr lang="en-US" altLang="en-US" dirty="0" err="1">
                <a:solidFill>
                  <a:schemeClr val="tx1"/>
                </a:solidFill>
                <a:latin typeface="Times New Roman" charset="0"/>
                <a:ea typeface="Times New Roman" charset="0"/>
                <a:cs typeface="Times New Roman" charset="0"/>
              </a:rPr>
              <a:t>dysphagic</a:t>
            </a:r>
            <a:r>
              <a:rPr lang="en-US" altLang="en-US" dirty="0">
                <a:solidFill>
                  <a:schemeClr val="tx1"/>
                </a:solidFill>
                <a:latin typeface="Times New Roman" charset="0"/>
                <a:ea typeface="Times New Roman" charset="0"/>
                <a:cs typeface="Times New Roman" charset="0"/>
              </a:rPr>
              <a:t> patient should be; to identify the safest way for the patient to eat, and the most efficient, and quickest way for the him/her to swallow.</a:t>
            </a:r>
          </a:p>
          <a:p>
            <a:pPr algn="just" eaLnBrk="1" hangingPunct="1">
              <a:buFontTx/>
              <a:buChar char="•"/>
            </a:pPr>
            <a:endParaRPr lang="en-US" altLang="en-US" dirty="0">
              <a:solidFill>
                <a:schemeClr val="tx1"/>
              </a:solidFill>
              <a:latin typeface="Times New Roman" charset="0"/>
              <a:ea typeface="Times New Roman" charset="0"/>
              <a:cs typeface="Times New Roman" charset="0"/>
            </a:endParaRPr>
          </a:p>
          <a:p>
            <a:pPr algn="just" eaLnBrk="1" hangingPunct="1">
              <a:buFontTx/>
              <a:buChar char="•"/>
            </a:pPr>
            <a:r>
              <a:rPr lang="en-US" altLang="en-US" dirty="0">
                <a:solidFill>
                  <a:schemeClr val="tx1"/>
                </a:solidFill>
                <a:latin typeface="Times New Roman" charset="0"/>
                <a:ea typeface="Times New Roman" charset="0"/>
                <a:cs typeface="Times New Roman" charset="0"/>
              </a:rPr>
              <a:t>This means using compensatory strategies in the beginning.</a:t>
            </a:r>
          </a:p>
          <a:p>
            <a:pPr algn="just" eaLnBrk="1" hangingPunct="1"/>
            <a:r>
              <a:rPr lang="en-US" altLang="en-US" dirty="0">
                <a:solidFill>
                  <a:schemeClr val="tx1"/>
                </a:solidFill>
                <a:latin typeface="Times New Roman" charset="0"/>
                <a:ea typeface="Times New Roman" charset="0"/>
                <a:cs typeface="Times New Roman" charset="0"/>
              </a:rPr>
              <a:t> </a:t>
            </a:r>
          </a:p>
          <a:p>
            <a:pPr marL="1085850" lvl="1" indent="-342900" algn="just">
              <a:buFont typeface="Wingdings" charset="2"/>
              <a:buChar char="ü"/>
            </a:pPr>
            <a:r>
              <a:rPr lang="en-US" altLang="en-US" dirty="0">
                <a:solidFill>
                  <a:schemeClr val="tx1"/>
                </a:solidFill>
                <a:latin typeface="Times New Roman" charset="0"/>
                <a:ea typeface="Times New Roman" charset="0"/>
                <a:cs typeface="Times New Roman" charset="0"/>
              </a:rPr>
              <a:t>Not working remain non-oral with swallowing therapy.</a:t>
            </a:r>
          </a:p>
          <a:p>
            <a:pPr marL="1085850" lvl="1" indent="-342900" algn="just">
              <a:buFont typeface="Wingdings" charset="2"/>
              <a:buChar char="ü"/>
            </a:pPr>
            <a:r>
              <a:rPr lang="en-US" altLang="en-US" dirty="0">
                <a:solidFill>
                  <a:schemeClr val="tx1"/>
                </a:solidFill>
                <a:latin typeface="Times New Roman" charset="0"/>
                <a:ea typeface="Times New Roman" charset="0"/>
                <a:cs typeface="Times New Roman" charset="0"/>
              </a:rPr>
              <a:t>Compensatory strategies work but swallowing therapy may take place in order not to use the compensatory strategies forever.</a:t>
            </a:r>
          </a:p>
          <a:p>
            <a:pPr marL="1085850" lvl="1" indent="-342900" algn="just">
              <a:buFont typeface="Wingdings" charset="2"/>
              <a:buChar char="ü"/>
            </a:pPr>
            <a:r>
              <a:rPr lang="en-US" altLang="en-US" dirty="0">
                <a:solidFill>
                  <a:schemeClr val="tx1"/>
                </a:solidFill>
                <a:latin typeface="Times New Roman" charset="0"/>
                <a:ea typeface="Times New Roman" charset="0"/>
                <a:cs typeface="Times New Roman" charset="0"/>
              </a:rPr>
              <a:t>Pt can’t use therapy compensatory strategy but the clinician believes swallowing therapy is appropriate, then therapy should take place</a:t>
            </a:r>
          </a:p>
          <a:p>
            <a:pPr algn="just" eaLnBrk="1" hangingPunct="1"/>
            <a:endParaRPr lang="en-US" altLang="en-US" dirty="0">
              <a:solidFill>
                <a:schemeClr val="tx1"/>
              </a:solidFill>
              <a:latin typeface="Times New Roman" charset="0"/>
              <a:ea typeface="Times New Roman" charset="0"/>
              <a:cs typeface="Times New Roman" charset="0"/>
            </a:endParaRPr>
          </a:p>
          <a:p>
            <a:endParaRPr lang="en-US" altLang="en-US" dirty="0">
              <a:solidFill>
                <a:schemeClr val="tx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2877438611"/>
      </p:ext>
    </p:extLst>
  </p:cSld>
  <p:clrMapOvr>
    <a:masterClrMapping/>
  </p:clrMapOvr>
  <p:transition>
    <p:randomBar/>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16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165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165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11651">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11651">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165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Box 2"/>
          <p:cNvSpPr txBox="1"/>
          <p:nvPr/>
        </p:nvSpPr>
        <p:spPr>
          <a:xfrm>
            <a:off x="223520" y="2133600"/>
            <a:ext cx="12017005" cy="1754326"/>
          </a:xfrm>
          <a:prstGeom prst="rect">
            <a:avLst/>
          </a:prstGeom>
          <a:noFill/>
        </p:spPr>
        <p:txBody>
          <a:bodyPr wrap="square" rtlCol="0">
            <a:spAutoFit/>
          </a:bodyPr>
          <a:lstStyle/>
          <a:p>
            <a:r>
              <a:rPr lang="en-US" sz="3600" dirty="0"/>
              <a:t>Once the patient has the ability to eat safely, nevertheless under what circumstances then the task monitoring is turned over to a caregiver as a maintenance task.</a:t>
            </a:r>
          </a:p>
        </p:txBody>
      </p:sp>
    </p:spTree>
    <p:extLst>
      <p:ext uri="{BB962C8B-B14F-4D97-AF65-F5344CB8AC3E}">
        <p14:creationId xmlns:p14="http://schemas.microsoft.com/office/powerpoint/2010/main" val="328368304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p:txBody>
          <a:bodyPr/>
          <a:lstStyle/>
          <a:p>
            <a:pPr eaLnBrk="1" hangingPunct="1"/>
            <a:r>
              <a:rPr lang="en-US" altLang="en-US" b="1" dirty="0">
                <a:solidFill>
                  <a:schemeClr val="tx1"/>
                </a:solidFill>
              </a:rPr>
              <a:t>Group Therapy </a:t>
            </a:r>
          </a:p>
        </p:txBody>
      </p:sp>
      <p:sp>
        <p:nvSpPr>
          <p:cNvPr id="405507" name="Rectangle 3"/>
          <p:cNvSpPr>
            <a:spLocks noChangeArrowheads="1"/>
          </p:cNvSpPr>
          <p:nvPr/>
        </p:nvSpPr>
        <p:spPr bwMode="auto">
          <a:xfrm>
            <a:off x="457200" y="2499361"/>
            <a:ext cx="1133856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14000" rIns="1206000">
            <a:spAutoFit/>
          </a:bodyPr>
          <a:lstStyle>
            <a:lvl1pPr>
              <a:tabLst>
                <a:tab pos="411163" algn="l"/>
              </a:tabLst>
              <a:defRPr sz="2400">
                <a:solidFill>
                  <a:srgbClr val="FFFF00"/>
                </a:solidFill>
                <a:latin typeface="Times New Roman" panose="02020603050405020304" pitchFamily="18" charset="0"/>
                <a:cs typeface="Times New Roman" panose="02020603050405020304" pitchFamily="18" charset="0"/>
              </a:defRPr>
            </a:lvl1pPr>
            <a:lvl2pPr marL="742950" indent="-285750">
              <a:tabLst>
                <a:tab pos="411163" algn="l"/>
              </a:tabLst>
              <a:defRPr sz="2400">
                <a:solidFill>
                  <a:srgbClr val="FFFF00"/>
                </a:solidFill>
                <a:latin typeface="Times New Roman" panose="02020603050405020304" pitchFamily="18" charset="0"/>
                <a:cs typeface="Times New Roman" panose="02020603050405020304" pitchFamily="18" charset="0"/>
              </a:defRPr>
            </a:lvl2pPr>
            <a:lvl3pPr marL="1143000" indent="-228600">
              <a:tabLst>
                <a:tab pos="411163" algn="l"/>
              </a:tabLst>
              <a:defRPr sz="2400">
                <a:solidFill>
                  <a:srgbClr val="FFFF00"/>
                </a:solidFill>
                <a:latin typeface="Times New Roman" panose="02020603050405020304" pitchFamily="18" charset="0"/>
                <a:cs typeface="Times New Roman" panose="02020603050405020304" pitchFamily="18" charset="0"/>
              </a:defRPr>
            </a:lvl3pPr>
            <a:lvl4pPr marL="1600200" indent="-228600">
              <a:tabLst>
                <a:tab pos="411163" algn="l"/>
              </a:tabLst>
              <a:defRPr sz="2400">
                <a:solidFill>
                  <a:srgbClr val="FFFF00"/>
                </a:solidFill>
                <a:latin typeface="Times New Roman" panose="02020603050405020304" pitchFamily="18" charset="0"/>
                <a:cs typeface="Times New Roman" panose="02020603050405020304" pitchFamily="18" charset="0"/>
              </a:defRPr>
            </a:lvl4pPr>
            <a:lvl5pPr marL="2057400" indent="-228600">
              <a:tabLst>
                <a:tab pos="411163" algn="l"/>
              </a:tabLst>
              <a:defRPr sz="2400">
                <a:solidFill>
                  <a:srgbClr val="FFFF00"/>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9pPr>
          </a:lstStyle>
          <a:p>
            <a:pPr algn="just" eaLnBrk="1" hangingPunct="1">
              <a:buFontTx/>
              <a:buChar char="•"/>
            </a:pPr>
            <a:r>
              <a:rPr lang="en-US" altLang="en-US" sz="3200" dirty="0">
                <a:solidFill>
                  <a:schemeClr val="tx1"/>
                </a:solidFill>
                <a:latin typeface="Times New Roman" charset="0"/>
                <a:ea typeface="Times New Roman" charset="0"/>
                <a:cs typeface="Times New Roman" charset="0"/>
              </a:rPr>
              <a:t>  Group therapy may be appropriate if several patients are in the facility, at the same time who are working on the same therapy procedures. so patients may be brought together to reinforce each others use of particular procedures .</a:t>
            </a:r>
          </a:p>
          <a:p>
            <a:endParaRPr lang="en-US" altLang="en-US" sz="3200" dirty="0">
              <a:solidFill>
                <a:schemeClr val="tx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2157189761"/>
      </p:ext>
    </p:extLst>
  </p:cSld>
  <p:clrMapOvr>
    <a:masterClrMapping/>
  </p:clrMapOvr>
  <p:transition>
    <p:randomBar/>
    <p:sndAc>
      <p:stSnd>
        <p:snd r:embed="rId2" name="camera.wav"/>
      </p:stSnd>
    </p:sndAc>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2"/>
          <p:cNvSpPr>
            <a:spLocks noGrp="1" noChangeArrowheads="1"/>
          </p:cNvSpPr>
          <p:nvPr>
            <p:ph type="title"/>
          </p:nvPr>
        </p:nvSpPr>
        <p:spPr/>
        <p:txBody>
          <a:bodyPr/>
          <a:lstStyle/>
          <a:p>
            <a:pPr eaLnBrk="1" hangingPunct="1"/>
            <a:r>
              <a:rPr lang="en-US" altLang="en-US" b="1" dirty="0">
                <a:solidFill>
                  <a:schemeClr val="tx1"/>
                </a:solidFill>
              </a:rPr>
              <a:t>Cultural Difference in Dysphagia's   Management </a:t>
            </a:r>
          </a:p>
        </p:txBody>
      </p:sp>
      <p:sp>
        <p:nvSpPr>
          <p:cNvPr id="413699" name="Rectangle 3"/>
          <p:cNvSpPr>
            <a:spLocks noChangeArrowheads="1"/>
          </p:cNvSpPr>
          <p:nvPr/>
        </p:nvSpPr>
        <p:spPr bwMode="auto">
          <a:xfrm>
            <a:off x="345440" y="3124201"/>
            <a:ext cx="1062736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94000" rIns="1170000">
            <a:spAutoFit/>
          </a:bodyPr>
          <a:lstStyle>
            <a:lvl1pPr>
              <a:tabLst>
                <a:tab pos="411163" algn="l"/>
              </a:tabLst>
              <a:defRPr sz="2400">
                <a:solidFill>
                  <a:srgbClr val="FFFF00"/>
                </a:solidFill>
                <a:latin typeface="Times New Roman" panose="02020603050405020304" pitchFamily="18" charset="0"/>
                <a:cs typeface="Times New Roman" panose="02020603050405020304" pitchFamily="18" charset="0"/>
              </a:defRPr>
            </a:lvl1pPr>
            <a:lvl2pPr marL="742950" indent="-285750">
              <a:tabLst>
                <a:tab pos="411163" algn="l"/>
              </a:tabLst>
              <a:defRPr sz="2400">
                <a:solidFill>
                  <a:srgbClr val="FFFF00"/>
                </a:solidFill>
                <a:latin typeface="Times New Roman" panose="02020603050405020304" pitchFamily="18" charset="0"/>
                <a:cs typeface="Times New Roman" panose="02020603050405020304" pitchFamily="18" charset="0"/>
              </a:defRPr>
            </a:lvl2pPr>
            <a:lvl3pPr marL="1143000" indent="-228600">
              <a:tabLst>
                <a:tab pos="411163" algn="l"/>
              </a:tabLst>
              <a:defRPr sz="2400">
                <a:solidFill>
                  <a:srgbClr val="FFFF00"/>
                </a:solidFill>
                <a:latin typeface="Times New Roman" panose="02020603050405020304" pitchFamily="18" charset="0"/>
                <a:cs typeface="Times New Roman" panose="02020603050405020304" pitchFamily="18" charset="0"/>
              </a:defRPr>
            </a:lvl3pPr>
            <a:lvl4pPr marL="1600200" indent="-228600">
              <a:tabLst>
                <a:tab pos="411163" algn="l"/>
              </a:tabLst>
              <a:defRPr sz="2400">
                <a:solidFill>
                  <a:srgbClr val="FFFF00"/>
                </a:solidFill>
                <a:latin typeface="Times New Roman" panose="02020603050405020304" pitchFamily="18" charset="0"/>
                <a:cs typeface="Times New Roman" panose="02020603050405020304" pitchFamily="18" charset="0"/>
              </a:defRPr>
            </a:lvl4pPr>
            <a:lvl5pPr marL="2057400" indent="-228600">
              <a:tabLst>
                <a:tab pos="411163" algn="l"/>
              </a:tabLst>
              <a:defRPr sz="2400">
                <a:solidFill>
                  <a:srgbClr val="FFFF00"/>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9pPr>
          </a:lstStyle>
          <a:p>
            <a:pPr algn="just" eaLnBrk="1" hangingPunct="1">
              <a:buFontTx/>
              <a:buChar char="•"/>
            </a:pPr>
            <a:r>
              <a:rPr lang="en-US" altLang="en-US" sz="28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  Meals are a social events where a great deal of communication takes place, </a:t>
            </a:r>
            <a:r>
              <a:rPr lang="en-US" altLang="en-US" sz="2800" b="1"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How?</a:t>
            </a:r>
          </a:p>
          <a:p>
            <a:endParaRPr lang="en-US" altLang="en-US" sz="28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773158797"/>
      </p:ext>
    </p:extLst>
  </p:cSld>
  <p:clrMapOvr>
    <a:masterClrMapping/>
  </p:clrMapOvr>
  <p:transition>
    <p:randomBar/>
    <p:sndAc>
      <p:stSnd>
        <p:snd r:embed="rId2" name="camera.wav"/>
      </p:stSnd>
    </p:sndAc>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B8667-3161-784D-9076-B6BD8DFC224F}"/>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DCED42B1-9300-6A48-84D4-3D56841D8CCF}"/>
              </a:ext>
            </a:extLst>
          </p:cNvPr>
          <p:cNvSpPr>
            <a:spLocks noGrp="1"/>
          </p:cNvSpPr>
          <p:nvPr>
            <p:ph idx="1"/>
          </p:nvPr>
        </p:nvSpPr>
        <p:spPr>
          <a:xfrm>
            <a:off x="2087346" y="2132337"/>
            <a:ext cx="13123147" cy="4023360"/>
          </a:xfrm>
        </p:spPr>
        <p:txBody>
          <a:bodyPr/>
          <a:lstStyle/>
          <a:p>
            <a:endParaRPr lang="en-IL" dirty="0"/>
          </a:p>
        </p:txBody>
      </p:sp>
      <p:pic>
        <p:nvPicPr>
          <p:cNvPr id="5121" name="Picture 1" descr="page8image504624">
            <a:extLst>
              <a:ext uri="{FF2B5EF4-FFF2-40B4-BE49-F238E27FC236}">
                <a16:creationId xmlns:a16="http://schemas.microsoft.com/office/drawing/2014/main" id="{ABB71763-FF6C-3C4C-9021-DAD94E5D18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326" y="286603"/>
            <a:ext cx="7588890" cy="9271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page8image17020704">
            <a:extLst>
              <a:ext uri="{FF2B5EF4-FFF2-40B4-BE49-F238E27FC236}">
                <a16:creationId xmlns:a16="http://schemas.microsoft.com/office/drawing/2014/main" id="{2D954FC5-F5EF-4C4E-9045-97A81F8CDB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7466" y="286603"/>
            <a:ext cx="67107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page8image502128">
            <a:extLst>
              <a:ext uri="{FF2B5EF4-FFF2-40B4-BE49-F238E27FC236}">
                <a16:creationId xmlns:a16="http://schemas.microsoft.com/office/drawing/2014/main" id="{09683FE1-A271-E948-B8F5-BF5B60B946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7018" y="286603"/>
            <a:ext cx="9047018" cy="605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79080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7554" name="Rectangle 2"/>
          <p:cNvSpPr>
            <a:spLocks noGrp="1" noChangeArrowheads="1"/>
          </p:cNvSpPr>
          <p:nvPr>
            <p:ph type="title"/>
          </p:nvPr>
        </p:nvSpPr>
        <p:spPr/>
        <p:txBody>
          <a:bodyPr/>
          <a:lstStyle/>
          <a:p>
            <a:pPr eaLnBrk="1" hangingPunct="1"/>
            <a:r>
              <a:rPr lang="en-US" altLang="en-US" b="1" dirty="0">
                <a:solidFill>
                  <a:schemeClr val="tx1"/>
                </a:solidFill>
              </a:rPr>
              <a:t>Meals Management: </a:t>
            </a:r>
          </a:p>
        </p:txBody>
      </p:sp>
      <p:sp>
        <p:nvSpPr>
          <p:cNvPr id="407555" name="Rectangle 3"/>
          <p:cNvSpPr>
            <a:spLocks noChangeArrowheads="1"/>
          </p:cNvSpPr>
          <p:nvPr/>
        </p:nvSpPr>
        <p:spPr bwMode="auto">
          <a:xfrm>
            <a:off x="332740" y="2118361"/>
            <a:ext cx="11587480"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Ins="1278000">
            <a:spAutoFit/>
          </a:bodyPr>
          <a:lstStyle>
            <a:lvl1pPr marL="279400" indent="-457200">
              <a:tabLst>
                <a:tab pos="411163" algn="l"/>
              </a:tabLst>
              <a:defRPr sz="2400">
                <a:solidFill>
                  <a:srgbClr val="FFFF00"/>
                </a:solidFill>
                <a:latin typeface="Times New Roman" panose="02020603050405020304" pitchFamily="18" charset="0"/>
                <a:cs typeface="Times New Roman" panose="02020603050405020304" pitchFamily="18" charset="0"/>
              </a:defRPr>
            </a:lvl1pPr>
            <a:lvl2pPr marL="742950" indent="-285750">
              <a:tabLst>
                <a:tab pos="411163" algn="l"/>
              </a:tabLst>
              <a:defRPr sz="2400">
                <a:solidFill>
                  <a:srgbClr val="FFFF00"/>
                </a:solidFill>
                <a:latin typeface="Times New Roman" panose="02020603050405020304" pitchFamily="18" charset="0"/>
                <a:cs typeface="Times New Roman" panose="02020603050405020304" pitchFamily="18" charset="0"/>
              </a:defRPr>
            </a:lvl2pPr>
            <a:lvl3pPr marL="1143000" indent="-228600">
              <a:tabLst>
                <a:tab pos="411163" algn="l"/>
              </a:tabLst>
              <a:defRPr sz="2400">
                <a:solidFill>
                  <a:srgbClr val="FFFF00"/>
                </a:solidFill>
                <a:latin typeface="Times New Roman" panose="02020603050405020304" pitchFamily="18" charset="0"/>
                <a:cs typeface="Times New Roman" panose="02020603050405020304" pitchFamily="18" charset="0"/>
              </a:defRPr>
            </a:lvl3pPr>
            <a:lvl4pPr marL="1600200" indent="-228600">
              <a:tabLst>
                <a:tab pos="411163" algn="l"/>
              </a:tabLst>
              <a:defRPr sz="2400">
                <a:solidFill>
                  <a:srgbClr val="FFFF00"/>
                </a:solidFill>
                <a:latin typeface="Times New Roman" panose="02020603050405020304" pitchFamily="18" charset="0"/>
                <a:cs typeface="Times New Roman" panose="02020603050405020304" pitchFamily="18" charset="0"/>
              </a:defRPr>
            </a:lvl4pPr>
            <a:lvl5pPr marL="2057400" indent="-228600">
              <a:tabLst>
                <a:tab pos="411163" algn="l"/>
              </a:tabLst>
              <a:defRPr sz="2400">
                <a:solidFill>
                  <a:srgbClr val="FFFF00"/>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9pPr>
          </a:lstStyle>
          <a:p>
            <a:pPr algn="just" eaLnBrk="1" hangingPunct="1">
              <a:buFont typeface="Arial" charset="0"/>
              <a:buChar char="•"/>
            </a:pPr>
            <a:r>
              <a:rPr lang="en-US" altLang="en-US" sz="2800" dirty="0">
                <a:solidFill>
                  <a:schemeClr val="tx1"/>
                </a:solidFill>
                <a:latin typeface="Times New Roman" charset="0"/>
                <a:ea typeface="Times New Roman" charset="0"/>
                <a:cs typeface="Times New Roman" charset="0"/>
              </a:rPr>
              <a:t> Meal times should be as pleasant as possible by given the easiest food for swallow and the best taste.</a:t>
            </a:r>
          </a:p>
          <a:p>
            <a:pPr algn="just" eaLnBrk="1" hangingPunct="1">
              <a:buFont typeface="Arial" charset="0"/>
              <a:buChar char="•"/>
            </a:pPr>
            <a:endParaRPr lang="en-US" altLang="en-US" sz="2800" dirty="0">
              <a:solidFill>
                <a:schemeClr val="tx1"/>
              </a:solidFill>
              <a:latin typeface="Times New Roman" charset="0"/>
              <a:ea typeface="Times New Roman" charset="0"/>
              <a:cs typeface="Times New Roman" charset="0"/>
            </a:endParaRPr>
          </a:p>
          <a:p>
            <a:pPr algn="just" eaLnBrk="1" hangingPunct="1">
              <a:buFont typeface="Arial" charset="0"/>
              <a:buChar char="•"/>
            </a:pPr>
            <a:r>
              <a:rPr lang="en-US" altLang="en-US" sz="2800" b="1" dirty="0">
                <a:solidFill>
                  <a:schemeClr val="tx1"/>
                </a:solidFill>
                <a:latin typeface="Times New Roman" charset="0"/>
                <a:ea typeface="Times New Roman" charset="0"/>
                <a:cs typeface="Times New Roman" charset="0"/>
              </a:rPr>
              <a:t>Therapist also should: </a:t>
            </a:r>
          </a:p>
          <a:p>
            <a:pPr algn="just" eaLnBrk="1" hangingPunct="1">
              <a:buFont typeface="Arial" charset="0"/>
              <a:buChar char="•"/>
            </a:pPr>
            <a:endParaRPr lang="en-US" altLang="en-US" sz="2800" b="1" dirty="0">
              <a:solidFill>
                <a:schemeClr val="tx1"/>
              </a:solidFill>
              <a:latin typeface="Times New Roman" charset="0"/>
              <a:ea typeface="Times New Roman" charset="0"/>
              <a:cs typeface="Times New Roman" charset="0"/>
            </a:endParaRPr>
          </a:p>
          <a:p>
            <a:pPr algn="just" eaLnBrk="1" hangingPunct="1">
              <a:buFont typeface="Wingdings" charset="2"/>
              <a:buChar char="ü"/>
            </a:pPr>
            <a:r>
              <a:rPr lang="en-US" altLang="en-US" sz="2800" dirty="0">
                <a:solidFill>
                  <a:schemeClr val="tx1"/>
                </a:solidFill>
                <a:latin typeface="Times New Roman" charset="0"/>
                <a:ea typeface="Times New Roman" charset="0"/>
                <a:cs typeface="Times New Roman" charset="0"/>
              </a:rPr>
              <a:t>Warn the family to not encourage patient to talk after swallowing because of the increased risk of aspiration.</a:t>
            </a:r>
          </a:p>
          <a:p>
            <a:pPr algn="just" eaLnBrk="1" hangingPunct="1">
              <a:buFont typeface="Wingdings" charset="2"/>
              <a:buChar char="ü"/>
            </a:pPr>
            <a:endParaRPr lang="en-US" altLang="en-US" sz="2800" dirty="0">
              <a:solidFill>
                <a:schemeClr val="tx1"/>
              </a:solidFill>
              <a:latin typeface="Times New Roman" charset="0"/>
              <a:ea typeface="Times New Roman" charset="0"/>
              <a:cs typeface="Times New Roman" charset="0"/>
            </a:endParaRPr>
          </a:p>
          <a:p>
            <a:pPr algn="just" eaLnBrk="1" hangingPunct="1">
              <a:buFont typeface="Wingdings" charset="2"/>
              <a:buChar char="ü"/>
            </a:pPr>
            <a:r>
              <a:rPr lang="en-US" altLang="en-US" sz="2800" dirty="0">
                <a:solidFill>
                  <a:schemeClr val="tx1"/>
                </a:solidFill>
                <a:latin typeface="Times New Roman" charset="0"/>
                <a:ea typeface="Times New Roman" charset="0"/>
                <a:cs typeface="Times New Roman" charset="0"/>
              </a:rPr>
              <a:t>Providing patient with food that can be swallowed easily (include the </a:t>
            </a:r>
            <a:r>
              <a:rPr lang="en-US" altLang="en-US" sz="2800" dirty="0" err="1">
                <a:solidFill>
                  <a:schemeClr val="tx1"/>
                </a:solidFill>
                <a:latin typeface="Times New Roman" charset="0"/>
                <a:ea typeface="Times New Roman" charset="0"/>
                <a:cs typeface="Times New Roman" charset="0"/>
              </a:rPr>
              <a:t>pt</a:t>
            </a:r>
            <a:r>
              <a:rPr lang="en-US" altLang="en-US" sz="2800" dirty="0">
                <a:solidFill>
                  <a:schemeClr val="tx1"/>
                </a:solidFill>
                <a:latin typeface="Times New Roman" charset="0"/>
                <a:ea typeface="Times New Roman" charset="0"/>
                <a:cs typeface="Times New Roman" charset="0"/>
              </a:rPr>
              <a:t> at the mealtime).</a:t>
            </a:r>
          </a:p>
          <a:p>
            <a:pPr algn="just" eaLnBrk="1" hangingPunct="1"/>
            <a:r>
              <a:rPr lang="en-US" altLang="en-US" sz="2800" dirty="0">
                <a:solidFill>
                  <a:schemeClr val="tx1"/>
                </a:solidFill>
                <a:latin typeface="Times New Roman" charset="0"/>
                <a:ea typeface="Times New Roman" charset="0"/>
                <a:cs typeface="Times New Roman" charset="0"/>
              </a:rPr>
              <a:t>  </a:t>
            </a:r>
          </a:p>
          <a:p>
            <a:pPr algn="just" eaLnBrk="1" hangingPunct="1"/>
            <a:endParaRPr lang="en-US" altLang="en-US" sz="2800" dirty="0">
              <a:solidFill>
                <a:schemeClr val="tx1"/>
              </a:solidFill>
              <a:latin typeface="Times New Roman" charset="0"/>
              <a:ea typeface="Times New Roman" charset="0"/>
              <a:cs typeface="Times New Roman" charset="0"/>
            </a:endParaRPr>
          </a:p>
          <a:p>
            <a:pPr algn="just"/>
            <a:r>
              <a:rPr lang="en-US" altLang="en-US" sz="2800" dirty="0">
                <a:solidFill>
                  <a:schemeClr val="tx1"/>
                </a:solidFill>
                <a:latin typeface="Times New Roman" charset="0"/>
                <a:ea typeface="Times New Roman" charset="0"/>
                <a:cs typeface="Times New Roman" charset="0"/>
              </a:rPr>
              <a:t> </a:t>
            </a:r>
          </a:p>
          <a:p>
            <a:endParaRPr lang="en-US" altLang="en-US" sz="2800" dirty="0">
              <a:solidFill>
                <a:schemeClr val="tx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296168061"/>
      </p:ext>
    </p:extLst>
  </p:cSld>
  <p:clrMapOvr>
    <a:masterClrMapping/>
  </p:clrMapOvr>
  <p:transition>
    <p:randomBar/>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75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755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755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755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8578" name="Rectangle 2"/>
          <p:cNvSpPr>
            <a:spLocks noGrp="1" noChangeArrowheads="1"/>
          </p:cNvSpPr>
          <p:nvPr>
            <p:ph type="title"/>
          </p:nvPr>
        </p:nvSpPr>
        <p:spPr/>
        <p:txBody>
          <a:bodyPr/>
          <a:lstStyle/>
          <a:p>
            <a:pPr eaLnBrk="1" hangingPunct="1"/>
            <a:r>
              <a:rPr lang="en-US" altLang="en-US" b="1" dirty="0">
                <a:solidFill>
                  <a:schemeClr val="tx1"/>
                </a:solidFill>
              </a:rPr>
              <a:t>Medication to Improve Swallowing Disorders </a:t>
            </a:r>
          </a:p>
        </p:txBody>
      </p:sp>
      <p:sp>
        <p:nvSpPr>
          <p:cNvPr id="408579" name="Rectangle 3"/>
          <p:cNvSpPr>
            <a:spLocks noChangeArrowheads="1"/>
          </p:cNvSpPr>
          <p:nvPr/>
        </p:nvSpPr>
        <p:spPr bwMode="auto">
          <a:xfrm>
            <a:off x="1097280" y="2819401"/>
            <a:ext cx="1109472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38000" rIns="1170000">
            <a:spAutoFit/>
          </a:bodyPr>
          <a:lstStyle>
            <a:lvl1pPr>
              <a:tabLst>
                <a:tab pos="411163" algn="l"/>
              </a:tabLst>
              <a:defRPr sz="2400">
                <a:solidFill>
                  <a:srgbClr val="FFFF00"/>
                </a:solidFill>
                <a:latin typeface="Times New Roman" panose="02020603050405020304" pitchFamily="18" charset="0"/>
                <a:cs typeface="Times New Roman" panose="02020603050405020304" pitchFamily="18" charset="0"/>
              </a:defRPr>
            </a:lvl1pPr>
            <a:lvl2pPr marL="742950" indent="-285750">
              <a:tabLst>
                <a:tab pos="411163" algn="l"/>
              </a:tabLst>
              <a:defRPr sz="2400">
                <a:solidFill>
                  <a:srgbClr val="FFFF00"/>
                </a:solidFill>
                <a:latin typeface="Times New Roman" panose="02020603050405020304" pitchFamily="18" charset="0"/>
                <a:cs typeface="Times New Roman" panose="02020603050405020304" pitchFamily="18" charset="0"/>
              </a:defRPr>
            </a:lvl2pPr>
            <a:lvl3pPr marL="1143000" indent="-228600">
              <a:tabLst>
                <a:tab pos="411163" algn="l"/>
              </a:tabLst>
              <a:defRPr sz="2400">
                <a:solidFill>
                  <a:srgbClr val="FFFF00"/>
                </a:solidFill>
                <a:latin typeface="Times New Roman" panose="02020603050405020304" pitchFamily="18" charset="0"/>
                <a:cs typeface="Times New Roman" panose="02020603050405020304" pitchFamily="18" charset="0"/>
              </a:defRPr>
            </a:lvl3pPr>
            <a:lvl4pPr marL="1600200" indent="-228600">
              <a:tabLst>
                <a:tab pos="411163" algn="l"/>
              </a:tabLst>
              <a:defRPr sz="2400">
                <a:solidFill>
                  <a:srgbClr val="FFFF00"/>
                </a:solidFill>
                <a:latin typeface="Times New Roman" panose="02020603050405020304" pitchFamily="18" charset="0"/>
                <a:cs typeface="Times New Roman" panose="02020603050405020304" pitchFamily="18" charset="0"/>
              </a:defRPr>
            </a:lvl4pPr>
            <a:lvl5pPr marL="2057400" indent="-228600">
              <a:tabLst>
                <a:tab pos="411163" algn="l"/>
              </a:tabLst>
              <a:defRPr sz="2400">
                <a:solidFill>
                  <a:srgbClr val="FFFF00"/>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9pPr>
          </a:lstStyle>
          <a:p>
            <a:pPr algn="just" eaLnBrk="1" hangingPunct="1">
              <a:buFontTx/>
              <a:buChar char="•"/>
            </a:pPr>
            <a:r>
              <a:rPr lang="en-US" altLang="en-US" sz="3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 Use of atropine to reduce drooling .</a:t>
            </a:r>
          </a:p>
          <a:p>
            <a:pPr algn="just" eaLnBrk="1" hangingPunct="1">
              <a:buFontTx/>
              <a:buChar char="•"/>
            </a:pPr>
            <a:endParaRPr lang="en-US" altLang="en-US" sz="3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a:p>
            <a:endParaRPr lang="en-US" altLang="en-US" sz="3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654450592"/>
      </p:ext>
    </p:extLst>
  </p:cSld>
  <p:clrMapOvr>
    <a:masterClrMapping/>
  </p:clrMapOvr>
  <p:transition>
    <p:randomBar/>
    <p:sndAc>
      <p:stSnd>
        <p:snd r:embed="rId2" name="camera.wav"/>
      </p:stSnd>
    </p:sndAc>
  </p:transition>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p:txBody>
          <a:bodyPr/>
          <a:lstStyle/>
          <a:p>
            <a:pPr eaLnBrk="1" hangingPunct="1"/>
            <a:r>
              <a:rPr lang="en-US" altLang="en-US" b="1" dirty="0">
                <a:solidFill>
                  <a:schemeClr val="tx1"/>
                </a:solidFill>
              </a:rPr>
              <a:t>Surgical Interventions: </a:t>
            </a:r>
          </a:p>
        </p:txBody>
      </p:sp>
      <p:sp>
        <p:nvSpPr>
          <p:cNvPr id="409603" name="Rectangle 3"/>
          <p:cNvSpPr>
            <a:spLocks noChangeArrowheads="1"/>
          </p:cNvSpPr>
          <p:nvPr/>
        </p:nvSpPr>
        <p:spPr bwMode="auto">
          <a:xfrm>
            <a:off x="325120" y="2402840"/>
            <a:ext cx="1083056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66000" rIns="1170000">
            <a:spAutoFit/>
          </a:bodyPr>
          <a:lstStyle>
            <a:lvl1pPr>
              <a:tabLst>
                <a:tab pos="411163" algn="l"/>
              </a:tabLst>
              <a:defRPr sz="2400">
                <a:solidFill>
                  <a:srgbClr val="FFFF00"/>
                </a:solidFill>
                <a:latin typeface="Times New Roman" panose="02020603050405020304" pitchFamily="18" charset="0"/>
                <a:cs typeface="Times New Roman" panose="02020603050405020304" pitchFamily="18" charset="0"/>
              </a:defRPr>
            </a:lvl1pPr>
            <a:lvl2pPr marL="742950" indent="-285750">
              <a:tabLst>
                <a:tab pos="411163" algn="l"/>
              </a:tabLst>
              <a:defRPr sz="2400">
                <a:solidFill>
                  <a:srgbClr val="FFFF00"/>
                </a:solidFill>
                <a:latin typeface="Times New Roman" panose="02020603050405020304" pitchFamily="18" charset="0"/>
                <a:cs typeface="Times New Roman" panose="02020603050405020304" pitchFamily="18" charset="0"/>
              </a:defRPr>
            </a:lvl2pPr>
            <a:lvl3pPr marL="1143000" indent="-228600">
              <a:tabLst>
                <a:tab pos="411163" algn="l"/>
              </a:tabLst>
              <a:defRPr sz="2400">
                <a:solidFill>
                  <a:srgbClr val="FFFF00"/>
                </a:solidFill>
                <a:latin typeface="Times New Roman" panose="02020603050405020304" pitchFamily="18" charset="0"/>
                <a:cs typeface="Times New Roman" panose="02020603050405020304" pitchFamily="18" charset="0"/>
              </a:defRPr>
            </a:lvl3pPr>
            <a:lvl4pPr marL="1600200" indent="-228600">
              <a:tabLst>
                <a:tab pos="411163" algn="l"/>
              </a:tabLst>
              <a:defRPr sz="2400">
                <a:solidFill>
                  <a:srgbClr val="FFFF00"/>
                </a:solidFill>
                <a:latin typeface="Times New Roman" panose="02020603050405020304" pitchFamily="18" charset="0"/>
                <a:cs typeface="Times New Roman" panose="02020603050405020304" pitchFamily="18" charset="0"/>
              </a:defRPr>
            </a:lvl4pPr>
            <a:lvl5pPr marL="2057400" indent="-228600">
              <a:tabLst>
                <a:tab pos="411163" algn="l"/>
              </a:tabLst>
              <a:defRPr sz="2400">
                <a:solidFill>
                  <a:srgbClr val="FFFF00"/>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9pPr>
          </a:lstStyle>
          <a:p>
            <a:pPr algn="justLow" eaLnBrk="1" hangingPunct="1">
              <a:buFontTx/>
              <a:buChar char="•"/>
            </a:pPr>
            <a:r>
              <a:rPr lang="en-US" altLang="en-US" sz="28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  Surgical interventions to improve </a:t>
            </a:r>
            <a:r>
              <a:rPr lang="en-US" altLang="en-US" sz="2800" dirty="0" err="1">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oropharygeal</a:t>
            </a:r>
            <a:r>
              <a:rPr lang="en-US" altLang="en-US" sz="28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 swallowing should not be until the therapy has had at least a 6 months trial.</a:t>
            </a:r>
          </a:p>
          <a:p>
            <a:pPr algn="justLow" eaLnBrk="1" hangingPunct="1">
              <a:buFontTx/>
              <a:buChar char="•"/>
            </a:pPr>
            <a:endParaRPr lang="en-US" altLang="en-US" sz="28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justLow" eaLnBrk="1" hangingPunct="1">
              <a:buFontTx/>
              <a:buChar char="•"/>
            </a:pPr>
            <a:r>
              <a:rPr lang="en-US" altLang="en-US" sz="28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en-US" sz="2800" dirty="0" err="1">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Oropharygeal</a:t>
            </a:r>
            <a:r>
              <a:rPr lang="en-US" altLang="en-US" sz="28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 surgical is a sensitive and may create more damage through scar tissues</a:t>
            </a:r>
            <a:r>
              <a:rPr lang="en-US" altLang="en-US" sz="1800" dirty="0">
                <a:solidFill>
                  <a:schemeClr val="tx1"/>
                </a:solidFill>
                <a:latin typeface="Arial" panose="020B0604020202020204" pitchFamily="34" charset="0"/>
              </a:rPr>
              <a:t>.</a:t>
            </a:r>
          </a:p>
          <a:p>
            <a:pPr algn="justLow"/>
            <a:endParaRPr lang="en-US" altLang="en-US" sz="3200" dirty="0">
              <a:solidFill>
                <a:schemeClr val="tx1"/>
              </a:solidFill>
              <a:latin typeface="Arial" panose="020B0604020202020204" pitchFamily="34" charset="0"/>
            </a:endParaRPr>
          </a:p>
        </p:txBody>
      </p:sp>
    </p:spTree>
    <p:extLst>
      <p:ext uri="{BB962C8B-B14F-4D97-AF65-F5344CB8AC3E}">
        <p14:creationId xmlns:p14="http://schemas.microsoft.com/office/powerpoint/2010/main" val="3876258423"/>
      </p:ext>
    </p:extLst>
  </p:cSld>
  <p:clrMapOvr>
    <a:masterClrMapping/>
  </p:clrMapOvr>
  <p:transition>
    <p:randomBar/>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6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626" name="Rectangle 2"/>
          <p:cNvSpPr>
            <a:spLocks noGrp="1" noChangeArrowheads="1"/>
          </p:cNvSpPr>
          <p:nvPr>
            <p:ph type="title"/>
          </p:nvPr>
        </p:nvSpPr>
        <p:spPr/>
        <p:txBody>
          <a:bodyPr>
            <a:normAutofit fontScale="90000"/>
          </a:bodyPr>
          <a:lstStyle/>
          <a:p>
            <a:pPr eaLnBrk="1" hangingPunct="1"/>
            <a:r>
              <a:rPr lang="en-US" altLang="en-US" b="1" dirty="0">
                <a:solidFill>
                  <a:schemeClr val="tx1"/>
                </a:solidFill>
              </a:rPr>
              <a:t> </a:t>
            </a:r>
            <a:br>
              <a:rPr lang="en-US" altLang="en-US" b="1" dirty="0">
                <a:solidFill>
                  <a:schemeClr val="tx1"/>
                </a:solidFill>
              </a:rPr>
            </a:br>
            <a:r>
              <a:rPr lang="en-US" altLang="en-US" b="1" dirty="0">
                <a:solidFill>
                  <a:schemeClr val="tx1"/>
                </a:solidFill>
              </a:rPr>
              <a:t>  Issues in the Management of Dysphagia in Various Settings</a:t>
            </a:r>
          </a:p>
        </p:txBody>
      </p:sp>
      <p:sp>
        <p:nvSpPr>
          <p:cNvPr id="410627" name="Rectangle 3"/>
          <p:cNvSpPr>
            <a:spLocks noChangeArrowheads="1"/>
          </p:cNvSpPr>
          <p:nvPr/>
        </p:nvSpPr>
        <p:spPr bwMode="auto">
          <a:xfrm>
            <a:off x="304800" y="1737360"/>
            <a:ext cx="118872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94000" rIns="1206000">
            <a:spAutoFit/>
          </a:bodyPr>
          <a:lstStyle>
            <a:lvl1pPr indent="-177800">
              <a:tabLst>
                <a:tab pos="411163" algn="l"/>
              </a:tabLst>
              <a:defRPr sz="2400">
                <a:solidFill>
                  <a:srgbClr val="FFFF00"/>
                </a:solidFill>
                <a:latin typeface="Times New Roman" panose="02020603050405020304" pitchFamily="18" charset="0"/>
                <a:cs typeface="Times New Roman" panose="02020603050405020304" pitchFamily="18" charset="0"/>
              </a:defRPr>
            </a:lvl1pPr>
            <a:lvl2pPr marL="742950" indent="-285750">
              <a:tabLst>
                <a:tab pos="411163" algn="l"/>
              </a:tabLst>
              <a:defRPr sz="2400">
                <a:solidFill>
                  <a:srgbClr val="FFFF00"/>
                </a:solidFill>
                <a:latin typeface="Times New Roman" panose="02020603050405020304" pitchFamily="18" charset="0"/>
                <a:cs typeface="Times New Roman" panose="02020603050405020304" pitchFamily="18" charset="0"/>
              </a:defRPr>
            </a:lvl2pPr>
            <a:lvl3pPr marL="1143000" indent="-228600">
              <a:tabLst>
                <a:tab pos="411163" algn="l"/>
              </a:tabLst>
              <a:defRPr sz="2400">
                <a:solidFill>
                  <a:srgbClr val="FFFF00"/>
                </a:solidFill>
                <a:latin typeface="Times New Roman" panose="02020603050405020304" pitchFamily="18" charset="0"/>
                <a:cs typeface="Times New Roman" panose="02020603050405020304" pitchFamily="18" charset="0"/>
              </a:defRPr>
            </a:lvl3pPr>
            <a:lvl4pPr marL="1600200" indent="-228600">
              <a:tabLst>
                <a:tab pos="411163" algn="l"/>
              </a:tabLst>
              <a:defRPr sz="2400">
                <a:solidFill>
                  <a:srgbClr val="FFFF00"/>
                </a:solidFill>
                <a:latin typeface="Times New Roman" panose="02020603050405020304" pitchFamily="18" charset="0"/>
                <a:cs typeface="Times New Roman" panose="02020603050405020304" pitchFamily="18" charset="0"/>
              </a:defRPr>
            </a:lvl4pPr>
            <a:lvl5pPr marL="2057400" indent="-228600">
              <a:tabLst>
                <a:tab pos="411163" algn="l"/>
              </a:tabLst>
              <a:defRPr sz="2400">
                <a:solidFill>
                  <a:srgbClr val="FFFF00"/>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9pPr>
          </a:lstStyle>
          <a:p>
            <a:pPr marL="279400" indent="-457200" algn="just" eaLnBrk="1" hangingPunct="1">
              <a:buAutoNum type="arabicPeriod"/>
            </a:pPr>
            <a:r>
              <a:rPr lang="en-US" altLang="en-US" sz="2800" b="1"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Acute Care Hospital :  </a:t>
            </a:r>
          </a:p>
          <a:p>
            <a:pPr marL="279400" indent="-457200" algn="just" eaLnBrk="1" hangingPunct="1">
              <a:buAutoNum type="arabicPeriod"/>
            </a:pPr>
            <a:endParaRPr lang="en-US" altLang="en-US" sz="2800" b="1"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marL="342900" indent="-342900" algn="just" eaLnBrk="1" hangingPunct="1">
              <a:buFont typeface="Wingdings" charset="2"/>
              <a:buChar char="ü"/>
            </a:pPr>
            <a:r>
              <a:rPr lang="en-US" altLang="en-US" sz="28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The pressure is on the speech-Language pathologist or swallowing therapist to identify </a:t>
            </a:r>
            <a:r>
              <a:rPr lang="en-US" altLang="en-US" sz="2800" dirty="0" err="1">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dysphagic</a:t>
            </a:r>
            <a:r>
              <a:rPr lang="en-US" altLang="en-US" sz="28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 patients, define their swallow physiology, and outline a treatment plan as quickly as possible.</a:t>
            </a:r>
          </a:p>
          <a:p>
            <a:pPr algn="just" eaLnBrk="1" hangingPunct="1"/>
            <a:endParaRPr lang="en-US" altLang="en-US" sz="28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just"/>
            <a:r>
              <a:rPr lang="en-US" altLang="en-US" sz="28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  </a:t>
            </a:r>
          </a:p>
          <a:p>
            <a:endParaRPr lang="en-US" altLang="en-US" sz="28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525793673"/>
      </p:ext>
    </p:extLst>
  </p:cSld>
  <p:clrMapOvr>
    <a:masterClrMapping/>
  </p:clrMapOvr>
  <p:transition>
    <p:randomBar/>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6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62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6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TextBox 3"/>
          <p:cNvSpPr txBox="1"/>
          <p:nvPr/>
        </p:nvSpPr>
        <p:spPr>
          <a:xfrm>
            <a:off x="568960" y="2479040"/>
            <a:ext cx="10139680" cy="3416320"/>
          </a:xfrm>
          <a:prstGeom prst="rect">
            <a:avLst/>
          </a:prstGeom>
          <a:noFill/>
        </p:spPr>
        <p:txBody>
          <a:bodyPr wrap="square" rtlCol="0">
            <a:spAutoFit/>
          </a:bodyPr>
          <a:lstStyle/>
          <a:p>
            <a:pPr algn="just"/>
            <a:r>
              <a:rPr lang="en-US" altLang="en-US" sz="2400" dirty="0">
                <a:latin typeface="Times New Roman" charset="0"/>
                <a:ea typeface="Times New Roman" charset="0"/>
                <a:cs typeface="Times New Roman" charset="0"/>
              </a:rPr>
              <a:t>2. </a:t>
            </a:r>
            <a:r>
              <a:rPr lang="en-US" altLang="en-US" sz="2400" b="1" dirty="0">
                <a:latin typeface="Times New Roman" charset="0"/>
                <a:ea typeface="Times New Roman" charset="0"/>
                <a:cs typeface="Times New Roman" charset="0"/>
              </a:rPr>
              <a:t>Schools : </a:t>
            </a:r>
          </a:p>
          <a:p>
            <a:pPr algn="just"/>
            <a:endParaRPr lang="en-US" altLang="en-US" sz="2400" b="1" dirty="0">
              <a:latin typeface="Times New Roman" charset="0"/>
              <a:ea typeface="Times New Roman" charset="0"/>
              <a:cs typeface="Times New Roman" charset="0"/>
            </a:endParaRPr>
          </a:p>
          <a:p>
            <a:pPr marL="165100" indent="-342900" algn="just">
              <a:buFont typeface="Wingdings" charset="2"/>
              <a:buChar char="ü"/>
            </a:pPr>
            <a:r>
              <a:rPr lang="en-US" altLang="en-US" sz="2400" dirty="0">
                <a:latin typeface="Times New Roman" charset="0"/>
                <a:ea typeface="Times New Roman" charset="0"/>
                <a:cs typeface="Times New Roman" charset="0"/>
              </a:rPr>
              <a:t>If there  is any question about a child aspirating during feeding experiences in school, it's suggested that the caregiver in the school refrain from further oral feeding of the child until the diagnostic studies are completed.</a:t>
            </a:r>
          </a:p>
          <a:p>
            <a:pPr marL="165100" indent="-342900" algn="just">
              <a:buFont typeface="Wingdings" charset="2"/>
              <a:buChar char="ü"/>
            </a:pPr>
            <a:endParaRPr lang="en-US" altLang="en-US" sz="2400" dirty="0">
              <a:latin typeface="Times New Roman" charset="0"/>
              <a:ea typeface="Times New Roman" charset="0"/>
              <a:cs typeface="Times New Roman" charset="0"/>
            </a:endParaRPr>
          </a:p>
          <a:p>
            <a:pPr marL="165100" indent="-342900" algn="just">
              <a:buFont typeface="Wingdings" charset="2"/>
              <a:buChar char="ü"/>
            </a:pPr>
            <a:r>
              <a:rPr lang="en-US" altLang="en-US" sz="2400" dirty="0">
                <a:latin typeface="Times New Roman" charset="0"/>
                <a:ea typeface="Times New Roman" charset="0"/>
                <a:cs typeface="Times New Roman" charset="0"/>
              </a:rPr>
              <a:t>If parents insist that the child should be fed orally, it's suggested that the school offer the parent's the opportunity to come and feed the child. </a:t>
            </a:r>
          </a:p>
          <a:p>
            <a:pPr algn="just"/>
            <a:r>
              <a:rPr lang="en-US" altLang="en-US" sz="2400" dirty="0">
                <a:latin typeface="Times New Roman" charset="0"/>
                <a:ea typeface="Times New Roman" charset="0"/>
                <a:cs typeface="Times New Roman" charset="0"/>
              </a:rPr>
              <a:t> </a:t>
            </a:r>
          </a:p>
        </p:txBody>
      </p:sp>
    </p:spTree>
    <p:extLst>
      <p:ext uri="{BB962C8B-B14F-4D97-AF65-F5344CB8AC3E}">
        <p14:creationId xmlns:p14="http://schemas.microsoft.com/office/powerpoint/2010/main" val="229683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1650" name="Rectangle 2"/>
          <p:cNvSpPr>
            <a:spLocks noGrp="1" noChangeArrowheads="1"/>
          </p:cNvSpPr>
          <p:nvPr>
            <p:ph type="title"/>
          </p:nvPr>
        </p:nvSpPr>
        <p:spPr/>
        <p:txBody>
          <a:bodyPr/>
          <a:lstStyle/>
          <a:p>
            <a:pPr eaLnBrk="1" hangingPunct="1"/>
            <a:r>
              <a:rPr lang="en-US" altLang="en-US" b="1" dirty="0"/>
              <a:t>Nursing home setting:</a:t>
            </a:r>
          </a:p>
        </p:txBody>
      </p:sp>
      <p:sp>
        <p:nvSpPr>
          <p:cNvPr id="411651" name="Rectangle 3"/>
          <p:cNvSpPr>
            <a:spLocks noChangeArrowheads="1"/>
          </p:cNvSpPr>
          <p:nvPr/>
        </p:nvSpPr>
        <p:spPr bwMode="auto">
          <a:xfrm>
            <a:off x="873760" y="2199641"/>
            <a:ext cx="1028192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02000" rIns="1242000">
            <a:spAutoFit/>
          </a:bodyPr>
          <a:lstStyle>
            <a:lvl1pPr>
              <a:defRPr sz="2400">
                <a:solidFill>
                  <a:srgbClr val="FFFF00"/>
                </a:solidFill>
                <a:latin typeface="Times New Roman" panose="02020603050405020304" pitchFamily="18" charset="0"/>
                <a:cs typeface="Times New Roman" panose="02020603050405020304" pitchFamily="18" charset="0"/>
              </a:defRPr>
            </a:lvl1pPr>
            <a:lvl2pPr marL="742950" indent="-285750">
              <a:defRPr sz="2400">
                <a:solidFill>
                  <a:srgbClr val="FFFF00"/>
                </a:solidFill>
                <a:latin typeface="Times New Roman" panose="02020603050405020304" pitchFamily="18" charset="0"/>
                <a:cs typeface="Times New Roman" panose="02020603050405020304" pitchFamily="18" charset="0"/>
              </a:defRPr>
            </a:lvl2pPr>
            <a:lvl3pPr marL="1143000" indent="-228600">
              <a:defRPr sz="2400">
                <a:solidFill>
                  <a:srgbClr val="FFFF00"/>
                </a:solidFill>
                <a:latin typeface="Times New Roman" panose="02020603050405020304" pitchFamily="18" charset="0"/>
                <a:cs typeface="Times New Roman" panose="02020603050405020304" pitchFamily="18" charset="0"/>
              </a:defRPr>
            </a:lvl3pPr>
            <a:lvl4pPr marL="1600200" indent="-228600">
              <a:defRPr sz="2400">
                <a:solidFill>
                  <a:srgbClr val="FFFF00"/>
                </a:solidFill>
                <a:latin typeface="Times New Roman" panose="02020603050405020304" pitchFamily="18" charset="0"/>
                <a:cs typeface="Times New Roman" panose="02020603050405020304" pitchFamily="18" charset="0"/>
              </a:defRPr>
            </a:lvl4pPr>
            <a:lvl5pPr marL="2057400" indent="-228600">
              <a:defRPr sz="2400">
                <a:solidFill>
                  <a:srgbClr val="FFFF00"/>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9pPr>
          </a:lstStyle>
          <a:p>
            <a:pPr>
              <a:buFontTx/>
              <a:buChar char="•"/>
            </a:pPr>
            <a:r>
              <a:rPr lang="en-US" altLang="en-US"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 Assessment methods.</a:t>
            </a:r>
          </a:p>
          <a:p>
            <a:pPr>
              <a:buFontTx/>
              <a:buChar char="•"/>
            </a:pPr>
            <a:endParaRPr lang="en-US" altLang="en-US"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buFontTx/>
              <a:buChar char="•"/>
            </a:pPr>
            <a:endParaRPr lang="en-US" altLang="en-US"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buFontTx/>
              <a:buChar char="•"/>
            </a:pPr>
            <a:r>
              <a:rPr lang="en-US" altLang="en-US"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 Feeding staff should follow the directions of the swallowing therapist in terms of  the type of food to be fed to the patient, the timing and length of feedings, the way in which food is placed in the mouth , and the observations to be made  with each patient prior to placing another food serving into the patient’s mouth.</a:t>
            </a:r>
          </a:p>
        </p:txBody>
      </p:sp>
    </p:spTree>
    <p:extLst>
      <p:ext uri="{BB962C8B-B14F-4D97-AF65-F5344CB8AC3E}">
        <p14:creationId xmlns:p14="http://schemas.microsoft.com/office/powerpoint/2010/main" val="3591420105"/>
      </p:ext>
    </p:extLst>
  </p:cSld>
  <p:clrMapOvr>
    <a:masterClrMapping/>
  </p:clrMapOvr>
  <p:transition>
    <p:randomBar/>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16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165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2674" name="Rectangle 2"/>
          <p:cNvSpPr>
            <a:spLocks noGrp="1" noChangeArrowheads="1"/>
          </p:cNvSpPr>
          <p:nvPr>
            <p:ph type="title"/>
          </p:nvPr>
        </p:nvSpPr>
        <p:spPr>
          <a:xfrm>
            <a:off x="1137920" y="814923"/>
            <a:ext cx="10058400" cy="1450757"/>
          </a:xfrm>
        </p:spPr>
        <p:txBody>
          <a:bodyPr/>
          <a:lstStyle/>
          <a:p>
            <a:pPr eaLnBrk="1" hangingPunct="1"/>
            <a:r>
              <a:rPr lang="en-US" altLang="en-US" b="1" dirty="0"/>
              <a:t>Nursing </a:t>
            </a:r>
            <a:r>
              <a:rPr lang="en-US" altLang="en-US" b="1"/>
              <a:t>home setting:</a:t>
            </a:r>
            <a:br>
              <a:rPr lang="en-US" altLang="en-US" sz="4000" b="1" dirty="0"/>
            </a:br>
            <a:endParaRPr lang="en-US" altLang="en-US" sz="4000" b="1" dirty="0"/>
          </a:p>
        </p:txBody>
      </p:sp>
      <p:sp>
        <p:nvSpPr>
          <p:cNvPr id="412675" name="Rectangle 3"/>
          <p:cNvSpPr>
            <a:spLocks noChangeArrowheads="1"/>
          </p:cNvSpPr>
          <p:nvPr/>
        </p:nvSpPr>
        <p:spPr bwMode="auto">
          <a:xfrm>
            <a:off x="1137920" y="2514601"/>
            <a:ext cx="1058672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38000" rIns="1170000">
            <a:spAutoFit/>
          </a:bodyPr>
          <a:lstStyle>
            <a:lvl1pPr>
              <a:tabLst>
                <a:tab pos="411163" algn="l"/>
              </a:tabLst>
              <a:defRPr sz="2400">
                <a:solidFill>
                  <a:srgbClr val="FFFF00"/>
                </a:solidFill>
                <a:latin typeface="Times New Roman" panose="02020603050405020304" pitchFamily="18" charset="0"/>
                <a:cs typeface="Times New Roman" panose="02020603050405020304" pitchFamily="18" charset="0"/>
              </a:defRPr>
            </a:lvl1pPr>
            <a:lvl2pPr marL="742950" indent="-285750">
              <a:tabLst>
                <a:tab pos="411163" algn="l"/>
              </a:tabLst>
              <a:defRPr sz="2400">
                <a:solidFill>
                  <a:srgbClr val="FFFF00"/>
                </a:solidFill>
                <a:latin typeface="Times New Roman" panose="02020603050405020304" pitchFamily="18" charset="0"/>
                <a:cs typeface="Times New Roman" panose="02020603050405020304" pitchFamily="18" charset="0"/>
              </a:defRPr>
            </a:lvl2pPr>
            <a:lvl3pPr marL="1143000" indent="-228600">
              <a:tabLst>
                <a:tab pos="411163" algn="l"/>
              </a:tabLst>
              <a:defRPr sz="2400">
                <a:solidFill>
                  <a:srgbClr val="FFFF00"/>
                </a:solidFill>
                <a:latin typeface="Times New Roman" panose="02020603050405020304" pitchFamily="18" charset="0"/>
                <a:cs typeface="Times New Roman" panose="02020603050405020304" pitchFamily="18" charset="0"/>
              </a:defRPr>
            </a:lvl3pPr>
            <a:lvl4pPr marL="1600200" indent="-228600">
              <a:tabLst>
                <a:tab pos="411163" algn="l"/>
              </a:tabLst>
              <a:defRPr sz="2400">
                <a:solidFill>
                  <a:srgbClr val="FFFF00"/>
                </a:solidFill>
                <a:latin typeface="Times New Roman" panose="02020603050405020304" pitchFamily="18" charset="0"/>
                <a:cs typeface="Times New Roman" panose="02020603050405020304" pitchFamily="18" charset="0"/>
              </a:defRPr>
            </a:lvl4pPr>
            <a:lvl5pPr marL="2057400" indent="-228600">
              <a:tabLst>
                <a:tab pos="411163" algn="l"/>
              </a:tabLst>
              <a:defRPr sz="2400">
                <a:solidFill>
                  <a:srgbClr val="FFFF00"/>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9pPr>
          </a:lstStyle>
          <a:p>
            <a:pPr marL="342900" indent="-342900" eaLnBrk="1" hangingPunct="1">
              <a:buFont typeface="Arial" charset="0"/>
              <a:buChar char="•"/>
            </a:pPr>
            <a:r>
              <a:rPr lang="en-US" altLang="en-US" sz="20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 The feeding staff should also pay attention to the patient’s behavior and reaction to the placement of food in the mouth .</a:t>
            </a:r>
          </a:p>
          <a:p>
            <a:pPr marL="342900" indent="-342900" eaLnBrk="1" hangingPunct="1">
              <a:buFont typeface="Arial" charset="0"/>
              <a:buChar char="•"/>
            </a:pPr>
            <a:endParaRPr lang="en-US" altLang="en-US" sz="20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marL="342900" indent="-342900" eaLnBrk="1" hangingPunct="1">
              <a:buFont typeface="Arial" charset="0"/>
              <a:buChar char="•"/>
            </a:pPr>
            <a:r>
              <a:rPr lang="en-US" altLang="en-US" sz="20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Any changes in the patient’s respiratory rate , voice quality or general alertness throughout a meal should be noted.</a:t>
            </a:r>
          </a:p>
          <a:p>
            <a:pPr marL="342900" indent="-342900" eaLnBrk="1" hangingPunct="1">
              <a:buFont typeface="Arial" charset="0"/>
              <a:buChar char="•"/>
            </a:pPr>
            <a:endParaRPr lang="en-US" altLang="en-US" sz="20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marL="342900" indent="-342900" eaLnBrk="1" hangingPunct="1">
              <a:buFont typeface="Arial" charset="0"/>
              <a:buChar char="•"/>
            </a:pPr>
            <a:r>
              <a:rPr lang="en-US" altLang="en-US" sz="20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The feeding staff should report to swallowing therapist any changes in the patient’s function during a meal and discontinue feeding until the swallowing therapist has assessed the situation.</a:t>
            </a:r>
          </a:p>
          <a:p>
            <a:endParaRPr lang="en-US" altLang="en-US" sz="20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a:p>
            <a:r>
              <a:rPr lang="en-US" altLang="en-US" sz="20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Tree>
    <p:extLst>
      <p:ext uri="{BB962C8B-B14F-4D97-AF65-F5344CB8AC3E}">
        <p14:creationId xmlns:p14="http://schemas.microsoft.com/office/powerpoint/2010/main" val="2914660559"/>
      </p:ext>
    </p:extLst>
  </p:cSld>
  <p:clrMapOvr>
    <a:masterClrMapping/>
  </p:clrMapOvr>
  <p:transition>
    <p:randomBar/>
    <p:sndAc>
      <p:stSnd>
        <p:snd r:embed="rId2"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2675"/>
                                        </p:tgtEl>
                                        <p:attrNameLst>
                                          <p:attrName>style.visibility</p:attrName>
                                        </p:attrNameLst>
                                      </p:cBhvr>
                                      <p:to>
                                        <p:strVal val="visible"/>
                                      </p:to>
                                    </p:set>
                                    <p:anim calcmode="lin" valueType="num">
                                      <p:cBhvr additive="base">
                                        <p:cTn id="7" dur="500" fill="hold"/>
                                        <p:tgtEl>
                                          <p:spTgt spid="412675"/>
                                        </p:tgtEl>
                                        <p:attrNameLst>
                                          <p:attrName>ppt_x</p:attrName>
                                        </p:attrNameLst>
                                      </p:cBhvr>
                                      <p:tavLst>
                                        <p:tav tm="0">
                                          <p:val>
                                            <p:strVal val="0-#ppt_w/2"/>
                                          </p:val>
                                        </p:tav>
                                        <p:tav tm="100000">
                                          <p:val>
                                            <p:strVal val="#ppt_x"/>
                                          </p:val>
                                        </p:tav>
                                      </p:tavLst>
                                    </p:anim>
                                    <p:anim calcmode="lin" valueType="num">
                                      <p:cBhvr additive="base">
                                        <p:cTn id="8" dur="500" fill="hold"/>
                                        <p:tgtEl>
                                          <p:spTgt spid="4126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267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126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75" grpId="0"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3698" name="Rectangle 2"/>
          <p:cNvSpPr>
            <a:spLocks noGrp="1" noChangeArrowheads="1"/>
          </p:cNvSpPr>
          <p:nvPr>
            <p:ph type="title"/>
          </p:nvPr>
        </p:nvSpPr>
        <p:spPr/>
        <p:txBody>
          <a:bodyPr/>
          <a:lstStyle/>
          <a:p>
            <a:pPr eaLnBrk="1" hangingPunct="1"/>
            <a:r>
              <a:rPr lang="en-US" altLang="en-US" b="1" dirty="0"/>
              <a:t>Home:</a:t>
            </a:r>
          </a:p>
        </p:txBody>
      </p:sp>
      <p:sp>
        <p:nvSpPr>
          <p:cNvPr id="413699" name="Rectangle 3"/>
          <p:cNvSpPr>
            <a:spLocks noChangeArrowheads="1"/>
          </p:cNvSpPr>
          <p:nvPr/>
        </p:nvSpPr>
        <p:spPr bwMode="auto">
          <a:xfrm>
            <a:off x="629920" y="2179321"/>
            <a:ext cx="1074928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22000" rIns="1206000">
            <a:spAutoFit/>
          </a:bodyPr>
          <a:lstStyle>
            <a:lvl1pPr>
              <a:defRPr sz="2400">
                <a:solidFill>
                  <a:srgbClr val="FFFF00"/>
                </a:solidFill>
                <a:latin typeface="Times New Roman" panose="02020603050405020304" pitchFamily="18" charset="0"/>
                <a:cs typeface="Times New Roman" panose="02020603050405020304" pitchFamily="18" charset="0"/>
              </a:defRPr>
            </a:lvl1pPr>
            <a:lvl2pPr marL="742950" indent="-285750">
              <a:defRPr sz="2400">
                <a:solidFill>
                  <a:srgbClr val="FFFF00"/>
                </a:solidFill>
                <a:latin typeface="Times New Roman" panose="02020603050405020304" pitchFamily="18" charset="0"/>
                <a:cs typeface="Times New Roman" panose="02020603050405020304" pitchFamily="18" charset="0"/>
              </a:defRPr>
            </a:lvl2pPr>
            <a:lvl3pPr marL="1143000" indent="-228600">
              <a:defRPr sz="2400">
                <a:solidFill>
                  <a:srgbClr val="FFFF00"/>
                </a:solidFill>
                <a:latin typeface="Times New Roman" panose="02020603050405020304" pitchFamily="18" charset="0"/>
                <a:cs typeface="Times New Roman" panose="02020603050405020304" pitchFamily="18" charset="0"/>
              </a:defRPr>
            </a:lvl3pPr>
            <a:lvl4pPr marL="1600200" indent="-228600">
              <a:defRPr sz="2400">
                <a:solidFill>
                  <a:srgbClr val="FFFF00"/>
                </a:solidFill>
                <a:latin typeface="Times New Roman" panose="02020603050405020304" pitchFamily="18" charset="0"/>
                <a:cs typeface="Times New Roman" panose="02020603050405020304" pitchFamily="18" charset="0"/>
              </a:defRPr>
            </a:lvl4pPr>
            <a:lvl5pPr marL="2057400" indent="-228600">
              <a:defRPr sz="2400">
                <a:solidFill>
                  <a:srgbClr val="FFFF00"/>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9pPr>
          </a:lstStyle>
          <a:p>
            <a:pPr marL="342900" indent="-342900" algn="just" eaLnBrk="1" hangingPunct="1">
              <a:buFont typeface="Arial" charset="0"/>
              <a:buChar char="•"/>
            </a:pPr>
            <a:r>
              <a:rPr lang="en-US" altLang="en-US" dirty="0">
                <a:solidFill>
                  <a:schemeClr val="tx1"/>
                </a:solidFill>
                <a:latin typeface="Arial" panose="020B0604020202020204" pitchFamily="34" charset="0"/>
              </a:rPr>
              <a:t>In home care, the family can be engaged in providing the appropriate feeding after or by the swallowing therapist and can continue home practice with the patient between the swallowing therapist</a:t>
            </a:r>
            <a:r>
              <a:rPr lang="en-US" altLang="en-US" dirty="0">
                <a:solidFill>
                  <a:schemeClr val="tx1"/>
                </a:solidFill>
              </a:rPr>
              <a:t>’</a:t>
            </a:r>
            <a:r>
              <a:rPr lang="en-US" altLang="en-US" dirty="0">
                <a:solidFill>
                  <a:schemeClr val="tx1"/>
                </a:solidFill>
                <a:latin typeface="Arial" panose="020B0604020202020204" pitchFamily="34" charset="0"/>
              </a:rPr>
              <a:t>s visits.</a:t>
            </a:r>
          </a:p>
          <a:p>
            <a:pPr marL="342900" indent="-342900" algn="just" eaLnBrk="1" hangingPunct="1">
              <a:buFont typeface="Arial" charset="0"/>
              <a:buChar char="•"/>
            </a:pPr>
            <a:endParaRPr lang="en-US" altLang="en-US" dirty="0">
              <a:solidFill>
                <a:schemeClr val="tx1"/>
              </a:solidFill>
              <a:latin typeface="Arial" panose="020B0604020202020204" pitchFamily="34" charset="0"/>
            </a:endParaRPr>
          </a:p>
          <a:p>
            <a:pPr marL="342900" indent="-342900" algn="just" eaLnBrk="1" hangingPunct="1">
              <a:buFont typeface="Arial" charset="0"/>
              <a:buChar char="•"/>
            </a:pPr>
            <a:r>
              <a:rPr lang="en-US" altLang="en-US" dirty="0">
                <a:solidFill>
                  <a:schemeClr val="tx1"/>
                </a:solidFill>
                <a:latin typeface="Arial" panose="020B0604020202020204" pitchFamily="34" charset="0"/>
              </a:rPr>
              <a:t> It is critical that the swallowing therapist provide the patient and the family with tools needed to practice exercises correctly.</a:t>
            </a:r>
          </a:p>
          <a:p>
            <a:pPr eaLnBrk="1" hangingPunct="1"/>
            <a:endParaRPr lang="en-US" altLang="en-US" dirty="0">
              <a:solidFill>
                <a:schemeClr val="tx1"/>
              </a:solidFill>
              <a:latin typeface="Arial" panose="020B0604020202020204" pitchFamily="34" charset="0"/>
            </a:endParaRPr>
          </a:p>
        </p:txBody>
      </p:sp>
    </p:spTree>
    <p:extLst>
      <p:ext uri="{BB962C8B-B14F-4D97-AF65-F5344CB8AC3E}">
        <p14:creationId xmlns:p14="http://schemas.microsoft.com/office/powerpoint/2010/main" val="3625518252"/>
      </p:ext>
    </p:extLst>
  </p:cSld>
  <p:clrMapOvr>
    <a:masterClrMapping/>
  </p:clrMapOvr>
  <p:transition>
    <p:randomBar/>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36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369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Etiology</a:t>
            </a:r>
          </a:p>
        </p:txBody>
      </p:sp>
      <p:sp>
        <p:nvSpPr>
          <p:cNvPr id="3" name="Content Placeholder 2"/>
          <p:cNvSpPr>
            <a:spLocks noGrp="1"/>
          </p:cNvSpPr>
          <p:nvPr>
            <p:ph idx="1"/>
          </p:nvPr>
        </p:nvSpPr>
        <p:spPr/>
        <p:txBody>
          <a:bodyPr>
            <a:normAutofit fontScale="70000" lnSpcReduction="20000"/>
          </a:bodyPr>
          <a:lstStyle/>
          <a:p>
            <a:pPr marL="457200" indent="-457200">
              <a:buFont typeface="+mj-lt"/>
              <a:buAutoNum type="arabicPeriod"/>
            </a:pPr>
            <a:r>
              <a:rPr lang="en-US" dirty="0">
                <a:latin typeface="Times New Roman" charset="0"/>
                <a:ea typeface="Times New Roman" charset="0"/>
                <a:cs typeface="Times New Roman" charset="0"/>
              </a:rPr>
              <a:t>Neurological disorders:</a:t>
            </a:r>
          </a:p>
          <a:p>
            <a:pPr>
              <a:buFont typeface="Wingdings" charset="2"/>
              <a:buChar char="ü"/>
            </a:pPr>
            <a:r>
              <a:rPr lang="en-US" altLang="en-US" dirty="0">
                <a:latin typeface="Times New Roman" charset="0"/>
                <a:ea typeface="Times New Roman" charset="0"/>
                <a:cs typeface="Times New Roman" charset="0"/>
              </a:rPr>
              <a:t>Dysphagia may be the predominant symptom in a number of neuromuscular diseases. A focal stroke in the brainstem may produce acute Dysphagia. Other neurological diseases such as MS may involve the pharynx and result in Dysphagia. In addition, some medications prescribed for the treatment of neuromuscular disorders can depress the swallowing reflex.  </a:t>
            </a:r>
          </a:p>
          <a:p>
            <a:pPr>
              <a:buFont typeface="Wingdings" charset="2"/>
              <a:buChar char="Ø"/>
            </a:pPr>
            <a:r>
              <a:rPr lang="en-US" altLang="en-US" dirty="0">
                <a:latin typeface="Times New Roman" charset="0"/>
                <a:ea typeface="Times New Roman" charset="0"/>
                <a:cs typeface="Times New Roman" charset="0"/>
              </a:rPr>
              <a:t>Difficulty swallowing caused by a neurologic disorder</a:t>
            </a:r>
          </a:p>
          <a:p>
            <a:pPr lvl="1"/>
            <a:r>
              <a:rPr lang="en-US" altLang="en-US" dirty="0">
                <a:latin typeface="Times New Roman" charset="0"/>
                <a:ea typeface="Times New Roman" charset="0"/>
                <a:cs typeface="Times New Roman" charset="0"/>
              </a:rPr>
              <a:t>By impairing motor and sensory functions of oral and pharyngeal phases of swallowing</a:t>
            </a:r>
          </a:p>
          <a:p>
            <a:pPr lvl="1"/>
            <a:r>
              <a:rPr lang="en-US" altLang="en-US" dirty="0">
                <a:latin typeface="Times New Roman" charset="0"/>
                <a:ea typeface="Times New Roman" charset="0"/>
                <a:cs typeface="Times New Roman" charset="0"/>
              </a:rPr>
              <a:t>Esophageal relatively spared</a:t>
            </a:r>
          </a:p>
          <a:p>
            <a:pPr lvl="1"/>
            <a:r>
              <a:rPr lang="en-US" altLang="en-US" dirty="0">
                <a:latin typeface="Times New Roman" charset="0"/>
                <a:ea typeface="Times New Roman" charset="0"/>
                <a:cs typeface="Times New Roman" charset="0"/>
              </a:rPr>
              <a:t>Oral/pharyngeal dysphagia may result from structural problems including</a:t>
            </a:r>
            <a:r>
              <a:rPr lang="he-IL" altLang="en-US" dirty="0">
                <a:latin typeface="Times New Roman" charset="0"/>
                <a:ea typeface="Times New Roman" charset="0"/>
                <a:cs typeface="Times New Roman" charset="0"/>
              </a:rPr>
              <a:t> </a:t>
            </a:r>
            <a:r>
              <a:rPr lang="he-IL" altLang="en-US" dirty="0" err="1">
                <a:latin typeface="Times New Roman" charset="0"/>
                <a:ea typeface="Times New Roman" charset="0"/>
                <a:cs typeface="Times New Roman" charset="0"/>
              </a:rPr>
              <a:t>tumors</a:t>
            </a:r>
            <a:endParaRPr lang="en-US" altLang="en-US" dirty="0">
              <a:latin typeface="Times New Roman" charset="0"/>
              <a:ea typeface="Times New Roman" charset="0"/>
              <a:cs typeface="Times New Roman" charset="0"/>
            </a:endParaRPr>
          </a:p>
          <a:p>
            <a:pPr>
              <a:buFont typeface="Wingdings" charset="2"/>
              <a:buChar char="Ø"/>
            </a:pPr>
            <a:r>
              <a:rPr lang="en-US" altLang="en-US" dirty="0">
                <a:latin typeface="Times New Roman" charset="0"/>
                <a:ea typeface="Times New Roman" charset="0"/>
                <a:cs typeface="Times New Roman" charset="0"/>
              </a:rPr>
              <a:t>Material may  </a:t>
            </a:r>
          </a:p>
          <a:p>
            <a:pPr lvl="1"/>
            <a:r>
              <a:rPr lang="en-US" altLang="en-US" dirty="0">
                <a:latin typeface="Times New Roman" charset="0"/>
                <a:ea typeface="Times New Roman" charset="0"/>
                <a:cs typeface="Times New Roman" charset="0"/>
              </a:rPr>
              <a:t>Be delayed or retained along the way</a:t>
            </a:r>
          </a:p>
          <a:p>
            <a:pPr lvl="1"/>
            <a:r>
              <a:rPr lang="en-US" altLang="en-US" dirty="0">
                <a:latin typeface="Times New Roman" charset="0"/>
                <a:ea typeface="Times New Roman" charset="0"/>
                <a:cs typeface="Times New Roman" charset="0"/>
              </a:rPr>
              <a:t>Go out of bounds into the nasopharynx or larynx</a:t>
            </a:r>
          </a:p>
          <a:p>
            <a:pPr lvl="2"/>
            <a:r>
              <a:rPr lang="en-US" altLang="en-US" dirty="0">
                <a:latin typeface="Times New Roman" charset="0"/>
                <a:ea typeface="Times New Roman" charset="0"/>
                <a:cs typeface="Times New Roman" charset="0"/>
              </a:rPr>
              <a:t>Result in morbidity or mortality from neurogenic dysphagia</a:t>
            </a:r>
          </a:p>
          <a:p>
            <a:pPr algn="r" rtl="1"/>
            <a:endParaRPr lang="en-US" dirty="0">
              <a:latin typeface="Times New Roman" charset="0"/>
              <a:ea typeface="Times New Roman" charset="0"/>
              <a:cs typeface="Times New Roman" charset="0"/>
            </a:endParaRPr>
          </a:p>
          <a:p>
            <a:pPr>
              <a:buFont typeface="Wingdings" charset="2"/>
              <a:buChar char="ü"/>
            </a:pPr>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51650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pPr>
              <a:buFont typeface="Wingdings" charset="2"/>
              <a:buChar char="ü"/>
            </a:pPr>
            <a:endParaRPr lang="en-US" dirty="0"/>
          </a:p>
          <a:p>
            <a:pPr>
              <a:buFont typeface="Wingdings" charset="2"/>
              <a:buChar char="ü"/>
            </a:pPr>
            <a:r>
              <a:rPr lang="en-US" dirty="0"/>
              <a:t> ALS</a:t>
            </a:r>
          </a:p>
          <a:p>
            <a:pPr>
              <a:buFont typeface="Wingdings" charset="2"/>
              <a:buChar char="ü"/>
            </a:pPr>
            <a:r>
              <a:rPr lang="en-US" dirty="0"/>
              <a:t>MS</a:t>
            </a:r>
          </a:p>
          <a:p>
            <a:pPr>
              <a:buFont typeface="Wingdings" charset="2"/>
              <a:buChar char="ü"/>
            </a:pPr>
            <a:r>
              <a:rPr lang="en-US" dirty="0"/>
              <a:t>CVA</a:t>
            </a:r>
          </a:p>
          <a:p>
            <a:pPr marL="0" indent="0">
              <a:buNone/>
            </a:pPr>
            <a:r>
              <a:rPr lang="en-US" dirty="0"/>
              <a:t>2. Autoimmune diseases.</a:t>
            </a:r>
          </a:p>
          <a:p>
            <a:pPr marL="0" indent="0">
              <a:buNone/>
            </a:pPr>
            <a:r>
              <a:rPr lang="en-US" dirty="0"/>
              <a:t>3. Muscular diseases :</a:t>
            </a:r>
          </a:p>
          <a:p>
            <a:pPr>
              <a:buFont typeface="Wingdings" charset="2"/>
              <a:buChar char="ü"/>
            </a:pPr>
            <a:r>
              <a:rPr lang="en-US" dirty="0"/>
              <a:t>Muscle weakness</a:t>
            </a:r>
          </a:p>
          <a:p>
            <a:pPr>
              <a:buFont typeface="Wingdings" charset="2"/>
              <a:buChar char="ü"/>
            </a:pPr>
            <a:r>
              <a:rPr lang="en-US" dirty="0"/>
              <a:t>Polio</a:t>
            </a:r>
          </a:p>
          <a:p>
            <a:pPr>
              <a:buFont typeface="Wingdings" charset="2"/>
              <a:buChar char="ü"/>
            </a:pPr>
            <a:endParaRPr lang="en-US" dirty="0"/>
          </a:p>
        </p:txBody>
      </p:sp>
    </p:spTree>
    <p:extLst>
      <p:ext uri="{BB962C8B-B14F-4D97-AF65-F5344CB8AC3E}">
        <p14:creationId xmlns:p14="http://schemas.microsoft.com/office/powerpoint/2010/main" val="299831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1C535-CFBB-2D42-9091-90BCD3F2C5BB}"/>
              </a:ext>
            </a:extLst>
          </p:cNvPr>
          <p:cNvSpPr>
            <a:spLocks noGrp="1"/>
          </p:cNvSpPr>
          <p:nvPr>
            <p:ph type="title"/>
          </p:nvPr>
        </p:nvSpPr>
        <p:spPr/>
        <p:txBody>
          <a:bodyPr/>
          <a:lstStyle/>
          <a:p>
            <a:endParaRPr lang="en-IL"/>
          </a:p>
        </p:txBody>
      </p:sp>
      <p:pic>
        <p:nvPicPr>
          <p:cNvPr id="6145" name="Picture 1" descr="page9image114896">
            <a:extLst>
              <a:ext uri="{FF2B5EF4-FFF2-40B4-BE49-F238E27FC236}">
                <a16:creationId xmlns:a16="http://schemas.microsoft.com/office/drawing/2014/main" id="{26C52900-2957-A346-B084-C3CB24C958B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4691" y="286603"/>
            <a:ext cx="11485418" cy="6031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624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CBD00-9C29-B844-8529-D36B8FA38213}"/>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C3805452-88AB-444E-8084-9D7B9848B747}"/>
              </a:ext>
            </a:extLst>
          </p:cNvPr>
          <p:cNvSpPr>
            <a:spLocks noGrp="1"/>
          </p:cNvSpPr>
          <p:nvPr>
            <p:ph idx="1"/>
          </p:nvPr>
        </p:nvSpPr>
        <p:spPr>
          <a:xfrm>
            <a:off x="2468880" y="2366434"/>
            <a:ext cx="10058400" cy="4023360"/>
          </a:xfrm>
        </p:spPr>
        <p:txBody>
          <a:bodyPr/>
          <a:lstStyle/>
          <a:p>
            <a:endParaRPr lang="en-IL" dirty="0"/>
          </a:p>
        </p:txBody>
      </p:sp>
      <p:pic>
        <p:nvPicPr>
          <p:cNvPr id="7169" name="Picture 1" descr="page10image120928">
            <a:extLst>
              <a:ext uri="{FF2B5EF4-FFF2-40B4-BE49-F238E27FC236}">
                <a16:creationId xmlns:a16="http://schemas.microsoft.com/office/drawing/2014/main" id="{5084F0B0-CFF2-EA49-8C39-D25F333779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520700"/>
            <a:ext cx="5080000" cy="1016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page10image14840576">
            <a:extLst>
              <a:ext uri="{FF2B5EF4-FFF2-40B4-BE49-F238E27FC236}">
                <a16:creationId xmlns:a16="http://schemas.microsoft.com/office/drawing/2014/main" id="{206D0049-258E-3C4F-BA14-FAA5B5909C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520700"/>
            <a:ext cx="5029200" cy="508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page10image115728">
            <a:extLst>
              <a:ext uri="{FF2B5EF4-FFF2-40B4-BE49-F238E27FC236}">
                <a16:creationId xmlns:a16="http://schemas.microsoft.com/office/drawing/2014/main" id="{8311BF5C-AD7E-5B41-A05B-F9A380BC6C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520700"/>
            <a:ext cx="8458200" cy="581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199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1097280" y="457200"/>
            <a:ext cx="8884920" cy="1143000"/>
          </a:xfrm>
        </p:spPr>
        <p:txBody>
          <a:bodyPr>
            <a:normAutofit fontScale="90000"/>
          </a:bodyPr>
          <a:lstStyle/>
          <a:p>
            <a:pPr eaLnBrk="1" hangingPunct="1"/>
            <a:r>
              <a:rPr lang="en-US" altLang="en-US" sz="3600" b="1" dirty="0">
                <a:solidFill>
                  <a:schemeClr val="tx1"/>
                </a:solidFill>
              </a:rPr>
              <a:t>Management of the </a:t>
            </a:r>
            <a:r>
              <a:rPr lang="en-US" altLang="en-US" sz="3600" b="1" dirty="0" err="1">
                <a:solidFill>
                  <a:schemeClr val="tx1"/>
                </a:solidFill>
              </a:rPr>
              <a:t>tracheostomized</a:t>
            </a:r>
            <a:r>
              <a:rPr lang="en-US" altLang="en-US" sz="3600" b="1" dirty="0">
                <a:solidFill>
                  <a:schemeClr val="tx1"/>
                </a:solidFill>
              </a:rPr>
              <a:t> pt. During swallowing assessment treatment </a:t>
            </a:r>
          </a:p>
        </p:txBody>
      </p:sp>
      <p:sp>
        <p:nvSpPr>
          <p:cNvPr id="182275" name="Rectangle 3"/>
          <p:cNvSpPr>
            <a:spLocks noGrp="1" noChangeArrowheads="1"/>
          </p:cNvSpPr>
          <p:nvPr>
            <p:ph idx="1"/>
          </p:nvPr>
        </p:nvSpPr>
        <p:spPr>
          <a:xfrm>
            <a:off x="1442720" y="1905000"/>
            <a:ext cx="9631680" cy="4114800"/>
          </a:xfrm>
        </p:spPr>
        <p:txBody>
          <a:bodyPr/>
          <a:lstStyle/>
          <a:p>
            <a:pPr eaLnBrk="1" hangingPunct="1"/>
            <a:r>
              <a:rPr lang="en-US" altLang="en-US" b="1" dirty="0">
                <a:solidFill>
                  <a:schemeClr val="tx1"/>
                </a:solidFill>
                <a:latin typeface="Times New Roman" charset="0"/>
                <a:ea typeface="Times New Roman" charset="0"/>
                <a:cs typeface="Times New Roman" charset="0"/>
              </a:rPr>
              <a:t>Should examine the tracheostomy tube to determine</a:t>
            </a:r>
            <a:r>
              <a:rPr lang="he-IL" altLang="en-US" b="1" dirty="0">
                <a:solidFill>
                  <a:schemeClr val="tx1"/>
                </a:solidFill>
                <a:latin typeface="Times New Roman" charset="0"/>
                <a:ea typeface="Times New Roman" charset="0"/>
                <a:cs typeface="Times New Roman" charset="0"/>
              </a:rPr>
              <a:t>:</a:t>
            </a:r>
            <a:endParaRPr lang="en-US" altLang="en-US" b="1" dirty="0">
              <a:solidFill>
                <a:schemeClr val="tx1"/>
              </a:solidFill>
              <a:latin typeface="Times New Roman" charset="0"/>
              <a:ea typeface="Times New Roman" charset="0"/>
              <a:cs typeface="Times New Roman" charset="0"/>
            </a:endParaRPr>
          </a:p>
          <a:p>
            <a:pPr eaLnBrk="1" hangingPunct="1">
              <a:buFont typeface="Wingdings" charset="2"/>
              <a:buChar char="Ø"/>
            </a:pPr>
            <a:r>
              <a:rPr lang="en-US" altLang="en-US" dirty="0">
                <a:solidFill>
                  <a:schemeClr val="tx1"/>
                </a:solidFill>
                <a:latin typeface="Times New Roman" charset="0"/>
                <a:ea typeface="Times New Roman" charset="0"/>
                <a:cs typeface="Times New Roman" charset="0"/>
              </a:rPr>
              <a:t>Presence of a cuff </a:t>
            </a:r>
          </a:p>
          <a:p>
            <a:pPr eaLnBrk="1" hangingPunct="1">
              <a:buFont typeface="Wingdings" charset="2"/>
              <a:buChar char="Ø"/>
            </a:pPr>
            <a:r>
              <a:rPr lang="he-IL" altLang="en-US" dirty="0">
                <a:solidFill>
                  <a:schemeClr val="tx1"/>
                </a:solidFill>
                <a:latin typeface="Times New Roman" charset="0"/>
                <a:ea typeface="Times New Roman" charset="0"/>
                <a:cs typeface="Times New Roman" charset="0"/>
              </a:rPr>
              <a:t>S</a:t>
            </a:r>
            <a:r>
              <a:rPr lang="en-US" altLang="en-US" dirty="0" err="1">
                <a:solidFill>
                  <a:schemeClr val="tx1"/>
                </a:solidFill>
                <a:latin typeface="Times New Roman" charset="0"/>
                <a:ea typeface="Times New Roman" charset="0"/>
                <a:cs typeface="Times New Roman" charset="0"/>
              </a:rPr>
              <a:t>tatus</a:t>
            </a:r>
            <a:r>
              <a:rPr lang="en-US" altLang="en-US" dirty="0">
                <a:solidFill>
                  <a:schemeClr val="tx1"/>
                </a:solidFill>
                <a:latin typeface="Times New Roman" charset="0"/>
                <a:ea typeface="Times New Roman" charset="0"/>
                <a:cs typeface="Times New Roman" charset="0"/>
              </a:rPr>
              <a:t> of  the cuff (inflated, or deflated)</a:t>
            </a:r>
          </a:p>
          <a:p>
            <a:pPr eaLnBrk="1" hangingPunct="1">
              <a:buFont typeface="Wingdings" charset="2"/>
              <a:buChar char="Ø"/>
            </a:pPr>
            <a:r>
              <a:rPr lang="he-IL" altLang="en-US" dirty="0">
                <a:solidFill>
                  <a:schemeClr val="tx1"/>
                </a:solidFill>
                <a:latin typeface="Times New Roman" charset="0"/>
                <a:ea typeface="Times New Roman" charset="0"/>
                <a:cs typeface="Times New Roman" charset="0"/>
              </a:rPr>
              <a:t>S</a:t>
            </a:r>
            <a:r>
              <a:rPr lang="en-US" altLang="en-US" dirty="0" err="1">
                <a:solidFill>
                  <a:schemeClr val="tx1"/>
                </a:solidFill>
                <a:latin typeface="Times New Roman" charset="0"/>
                <a:ea typeface="Times New Roman" charset="0"/>
                <a:cs typeface="Times New Roman" charset="0"/>
              </a:rPr>
              <a:t>ize</a:t>
            </a:r>
            <a:r>
              <a:rPr lang="en-US" altLang="en-US" dirty="0">
                <a:solidFill>
                  <a:schemeClr val="tx1"/>
                </a:solidFill>
                <a:latin typeface="Times New Roman" charset="0"/>
                <a:ea typeface="Times New Roman" charset="0"/>
                <a:cs typeface="Times New Roman" charset="0"/>
              </a:rPr>
              <a:t> of the tube</a:t>
            </a:r>
          </a:p>
          <a:p>
            <a:pPr eaLnBrk="1" hangingPunct="1">
              <a:buFont typeface="Wingdings" charset="2"/>
              <a:buChar char="Ø"/>
            </a:pPr>
            <a:r>
              <a:rPr lang="he-IL" altLang="en-US" dirty="0">
                <a:solidFill>
                  <a:schemeClr val="tx1"/>
                </a:solidFill>
                <a:latin typeface="Times New Roman" charset="0"/>
                <a:ea typeface="Times New Roman" charset="0"/>
                <a:cs typeface="Times New Roman" charset="0"/>
              </a:rPr>
              <a:t>P</a:t>
            </a:r>
            <a:r>
              <a:rPr lang="en-US" altLang="en-US" dirty="0" err="1">
                <a:solidFill>
                  <a:schemeClr val="tx1"/>
                </a:solidFill>
                <a:latin typeface="Times New Roman" charset="0"/>
                <a:ea typeface="Times New Roman" charset="0"/>
                <a:cs typeface="Times New Roman" charset="0"/>
              </a:rPr>
              <a:t>resence</a:t>
            </a:r>
            <a:r>
              <a:rPr lang="en-US" altLang="en-US" dirty="0">
                <a:solidFill>
                  <a:schemeClr val="tx1"/>
                </a:solidFill>
                <a:latin typeface="Times New Roman" charset="0"/>
                <a:ea typeface="Times New Roman" charset="0"/>
                <a:cs typeface="Times New Roman" charset="0"/>
              </a:rPr>
              <a:t> of fenestration </a:t>
            </a:r>
            <a:endParaRPr lang="he-IL" altLang="en-US" dirty="0">
              <a:solidFill>
                <a:schemeClr val="tx1"/>
              </a:solidFill>
              <a:latin typeface="Times New Roman" charset="0"/>
              <a:ea typeface="Times New Roman" charset="0"/>
              <a:cs typeface="Times New Roman" charset="0"/>
            </a:endParaRPr>
          </a:p>
          <a:p>
            <a:pPr eaLnBrk="1" hangingPunct="1">
              <a:buFont typeface="Wingdings" charset="2"/>
              <a:buChar char="Ø"/>
            </a:pPr>
            <a:r>
              <a:rPr lang="en-US" altLang="en-US" dirty="0">
                <a:solidFill>
                  <a:schemeClr val="tx1"/>
                </a:solidFill>
                <a:latin typeface="Times New Roman" charset="0"/>
                <a:ea typeface="Times New Roman" charset="0"/>
                <a:cs typeface="Times New Roman" charset="0"/>
              </a:rPr>
              <a:t>T</a:t>
            </a:r>
            <a:r>
              <a:rPr lang="he-IL" altLang="en-US" dirty="0" err="1">
                <a:solidFill>
                  <a:schemeClr val="tx1"/>
                </a:solidFill>
                <a:latin typeface="Times New Roman" charset="0"/>
                <a:ea typeface="Times New Roman" charset="0"/>
                <a:cs typeface="Times New Roman" charset="0"/>
              </a:rPr>
              <a:t>he</a:t>
            </a:r>
            <a:r>
              <a:rPr lang="he-IL" altLang="en-US" dirty="0">
                <a:solidFill>
                  <a:schemeClr val="tx1"/>
                </a:solidFill>
                <a:latin typeface="Times New Roman" charset="0"/>
                <a:ea typeface="Times New Roman" charset="0"/>
                <a:cs typeface="Times New Roman" charset="0"/>
              </a:rPr>
              <a:t> </a:t>
            </a:r>
            <a:r>
              <a:rPr lang="he-IL" altLang="en-US" dirty="0" err="1">
                <a:solidFill>
                  <a:schemeClr val="tx1"/>
                </a:solidFill>
                <a:latin typeface="Times New Roman" charset="0"/>
                <a:ea typeface="Times New Roman" charset="0"/>
                <a:cs typeface="Times New Roman" charset="0"/>
              </a:rPr>
              <a:t>period</a:t>
            </a:r>
            <a:endParaRPr lang="en-US" altLang="en-US" dirty="0">
              <a:solidFill>
                <a:schemeClr val="tx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67020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22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22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22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22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227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22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1026"/>
          <p:cNvSpPr>
            <a:spLocks noGrp="1" noChangeArrowheads="1"/>
          </p:cNvSpPr>
          <p:nvPr>
            <p:ph type="title"/>
          </p:nvPr>
        </p:nvSpPr>
        <p:spPr/>
        <p:txBody>
          <a:bodyPr/>
          <a:lstStyle/>
          <a:p>
            <a:pPr eaLnBrk="1" hangingPunct="1"/>
            <a:endParaRPr lang="en-US" altLang="en-US"/>
          </a:p>
        </p:txBody>
      </p:sp>
      <p:sp>
        <p:nvSpPr>
          <p:cNvPr id="184323" name="Rectangle 1027"/>
          <p:cNvSpPr>
            <a:spLocks noGrp="1" noChangeArrowheads="1"/>
          </p:cNvSpPr>
          <p:nvPr>
            <p:ph idx="1"/>
          </p:nvPr>
        </p:nvSpPr>
        <p:spPr/>
        <p:txBody>
          <a:bodyPr>
            <a:normAutofit lnSpcReduction="10000"/>
          </a:bodyPr>
          <a:lstStyle/>
          <a:p>
            <a:pPr eaLnBrk="1" hangingPunct="1"/>
            <a:r>
              <a:rPr lang="he-IL" altLang="en-US" sz="2800" b="1" dirty="0">
                <a:solidFill>
                  <a:schemeClr val="tx1"/>
                </a:solidFill>
              </a:rPr>
              <a:t>L</a:t>
            </a:r>
            <a:r>
              <a:rPr lang="en-US" altLang="en-US" sz="2800" b="1" dirty="0" err="1">
                <a:solidFill>
                  <a:schemeClr val="tx1"/>
                </a:solidFill>
              </a:rPr>
              <a:t>ength</a:t>
            </a:r>
            <a:r>
              <a:rPr lang="en-US" altLang="en-US" sz="2800" b="1" dirty="0">
                <a:solidFill>
                  <a:schemeClr val="tx1"/>
                </a:solidFill>
              </a:rPr>
              <a:t> of time it has been in place</a:t>
            </a:r>
            <a:r>
              <a:rPr lang="he-IL" altLang="en-US" sz="2800" b="1" dirty="0">
                <a:solidFill>
                  <a:schemeClr val="tx1"/>
                </a:solidFill>
              </a:rPr>
              <a:t>:</a:t>
            </a:r>
            <a:endParaRPr lang="en-US" altLang="en-US" sz="2800" b="1" dirty="0">
              <a:solidFill>
                <a:schemeClr val="tx1"/>
              </a:solidFill>
            </a:endParaRPr>
          </a:p>
          <a:p>
            <a:pPr lvl="3" eaLnBrk="1" hangingPunct="1"/>
            <a:r>
              <a:rPr lang="he-IL" altLang="en-US" sz="2800" dirty="0">
                <a:solidFill>
                  <a:schemeClr val="tx1"/>
                </a:solidFill>
              </a:rPr>
              <a:t>M</a:t>
            </a:r>
            <a:r>
              <a:rPr lang="en-US" altLang="en-US" sz="2800" dirty="0">
                <a:solidFill>
                  <a:schemeClr val="tx1"/>
                </a:solidFill>
              </a:rPr>
              <a:t>ore than 6 months </a:t>
            </a:r>
          </a:p>
          <a:p>
            <a:pPr lvl="4" eaLnBrk="1" hangingPunct="1"/>
            <a:r>
              <a:rPr lang="he-IL" altLang="en-US" sz="2800" dirty="0">
                <a:solidFill>
                  <a:schemeClr val="tx1"/>
                </a:solidFill>
              </a:rPr>
              <a:t>S</a:t>
            </a:r>
            <a:r>
              <a:rPr lang="en-US" altLang="en-US" sz="2800" dirty="0">
                <a:solidFill>
                  <a:schemeClr val="tx1"/>
                </a:solidFill>
              </a:rPr>
              <a:t>car tissue formed restrict laryngeal elevation.</a:t>
            </a:r>
          </a:p>
          <a:p>
            <a:pPr lvl="4" eaLnBrk="1" hangingPunct="1"/>
            <a:r>
              <a:rPr lang="he-IL" altLang="en-US" sz="2800" dirty="0">
                <a:solidFill>
                  <a:schemeClr val="tx1"/>
                </a:solidFill>
              </a:rPr>
              <a:t>R</a:t>
            </a:r>
            <a:r>
              <a:rPr lang="en-US" altLang="en-US" sz="2800" dirty="0">
                <a:solidFill>
                  <a:schemeClr val="tx1"/>
                </a:solidFill>
              </a:rPr>
              <a:t>educed airflow </a:t>
            </a:r>
          </a:p>
          <a:p>
            <a:pPr lvl="4" eaLnBrk="1" hangingPunct="1"/>
            <a:r>
              <a:rPr lang="he-IL" altLang="en-US" sz="2800" dirty="0">
                <a:solidFill>
                  <a:schemeClr val="tx1"/>
                </a:solidFill>
              </a:rPr>
              <a:t>R</a:t>
            </a:r>
            <a:r>
              <a:rPr lang="en-US" altLang="en-US" sz="2800" dirty="0">
                <a:solidFill>
                  <a:schemeClr val="tx1"/>
                </a:solidFill>
              </a:rPr>
              <a:t>educed sensory stimulation</a:t>
            </a:r>
          </a:p>
          <a:p>
            <a:pPr lvl="4" eaLnBrk="1" hangingPunct="1"/>
            <a:r>
              <a:rPr lang="he-IL" altLang="en-US" sz="2800" dirty="0">
                <a:solidFill>
                  <a:schemeClr val="tx1"/>
                </a:solidFill>
              </a:rPr>
              <a:t>R</a:t>
            </a:r>
            <a:r>
              <a:rPr lang="en-US" altLang="en-US" sz="2800" dirty="0">
                <a:solidFill>
                  <a:schemeClr val="tx1"/>
                </a:solidFill>
              </a:rPr>
              <a:t>educed </a:t>
            </a:r>
            <a:r>
              <a:rPr lang="en-US" altLang="en-US" sz="2800" dirty="0" err="1">
                <a:solidFill>
                  <a:schemeClr val="tx1"/>
                </a:solidFill>
              </a:rPr>
              <a:t>vf</a:t>
            </a:r>
            <a:r>
              <a:rPr lang="en-US" altLang="en-US" sz="2800" dirty="0">
                <a:solidFill>
                  <a:schemeClr val="tx1"/>
                </a:solidFill>
              </a:rPr>
              <a:t> closure for swallowing and vocalization.  </a:t>
            </a:r>
          </a:p>
          <a:p>
            <a:pPr lvl="4" eaLnBrk="1" hangingPunct="1"/>
            <a:endParaRPr lang="en-US" altLang="en-US" sz="2800" dirty="0">
              <a:solidFill>
                <a:schemeClr val="tx1"/>
              </a:solidFill>
            </a:endParaRPr>
          </a:p>
          <a:p>
            <a:pPr eaLnBrk="1" hangingPunct="1"/>
            <a:endParaRPr lang="en-US" altLang="en-US" dirty="0">
              <a:solidFill>
                <a:schemeClr val="tx1"/>
              </a:solidFill>
            </a:endParaRPr>
          </a:p>
        </p:txBody>
      </p:sp>
    </p:spTree>
    <p:extLst>
      <p:ext uri="{BB962C8B-B14F-4D97-AF65-F5344CB8AC3E}">
        <p14:creationId xmlns:p14="http://schemas.microsoft.com/office/powerpoint/2010/main" val="374341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43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43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432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43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Rectangle 3"/>
          <p:cNvSpPr>
            <a:spLocks noGrp="1" noChangeArrowheads="1"/>
          </p:cNvSpPr>
          <p:nvPr>
            <p:ph type="title"/>
          </p:nvPr>
        </p:nvSpPr>
        <p:spPr/>
        <p:txBody>
          <a:bodyPr>
            <a:normAutofit fontScale="90000"/>
          </a:bodyPr>
          <a:lstStyle/>
          <a:p>
            <a:pPr eaLnBrk="1" hangingPunct="1"/>
            <a:r>
              <a:rPr lang="en-US" altLang="en-US" sz="3600" b="1" dirty="0">
                <a:solidFill>
                  <a:schemeClr val="tx1"/>
                </a:solidFill>
              </a:rPr>
              <a:t>Management of the tracheostomized pt. During swallowing assessment treatment </a:t>
            </a:r>
          </a:p>
        </p:txBody>
      </p:sp>
      <p:sp>
        <p:nvSpPr>
          <p:cNvPr id="185346" name="Rectangle 2"/>
          <p:cNvSpPr>
            <a:spLocks noGrp="1" noChangeArrowheads="1"/>
          </p:cNvSpPr>
          <p:nvPr>
            <p:ph idx="1"/>
          </p:nvPr>
        </p:nvSpPr>
        <p:spPr/>
        <p:txBody>
          <a:bodyPr>
            <a:normAutofit fontScale="92500" lnSpcReduction="10000"/>
          </a:bodyPr>
          <a:lstStyle/>
          <a:p>
            <a:pPr eaLnBrk="1" hangingPunct="1">
              <a:buFont typeface="Arial" charset="0"/>
              <a:buChar char="•"/>
            </a:pPr>
            <a:r>
              <a:rPr lang="en-US" altLang="en-US" sz="2800" dirty="0">
                <a:solidFill>
                  <a:schemeClr val="tx1"/>
                </a:solidFill>
                <a:latin typeface="Times New Roman" charset="0"/>
                <a:ea typeface="Times New Roman" charset="0"/>
                <a:cs typeface="Times New Roman" charset="0"/>
              </a:rPr>
              <a:t>A recent study has found that the tube occlusion digitally doesn’t negatively effect swallowing and may result in improvements in laryngeal elevation. </a:t>
            </a:r>
          </a:p>
          <a:p>
            <a:pPr eaLnBrk="1" hangingPunct="1">
              <a:buFont typeface="Arial" charset="0"/>
              <a:buChar char="•"/>
            </a:pPr>
            <a:r>
              <a:rPr lang="en-US" altLang="en-US" sz="2800" dirty="0">
                <a:solidFill>
                  <a:schemeClr val="tx1"/>
                </a:solidFill>
                <a:latin typeface="Times New Roman" charset="0"/>
                <a:ea typeface="Times New Roman" charset="0"/>
                <a:cs typeface="Times New Roman" charset="0"/>
              </a:rPr>
              <a:t>Use of valve may helpful in place of light digital occlusion if </a:t>
            </a:r>
            <a:r>
              <a:rPr lang="en-US" altLang="en-US" sz="2800" dirty="0" err="1">
                <a:solidFill>
                  <a:schemeClr val="tx1"/>
                </a:solidFill>
                <a:latin typeface="Times New Roman" charset="0"/>
                <a:ea typeface="Times New Roman" charset="0"/>
                <a:cs typeface="Times New Roman" charset="0"/>
              </a:rPr>
              <a:t>pt’s</a:t>
            </a:r>
            <a:r>
              <a:rPr lang="en-US" altLang="en-US" sz="2800" dirty="0">
                <a:solidFill>
                  <a:schemeClr val="tx1"/>
                </a:solidFill>
                <a:latin typeface="Times New Roman" charset="0"/>
                <a:ea typeface="Times New Roman" charset="0"/>
                <a:cs typeface="Times New Roman" charset="0"/>
              </a:rPr>
              <a:t> respiratory status is stable and tolerate the valve comfortably,</a:t>
            </a:r>
            <a:r>
              <a:rPr lang="he-IL" altLang="en-US" sz="2800" dirty="0">
                <a:solidFill>
                  <a:schemeClr val="tx1"/>
                </a:solidFill>
                <a:latin typeface="Times New Roman" charset="0"/>
                <a:ea typeface="Times New Roman" charset="0"/>
                <a:cs typeface="Times New Roman" charset="0"/>
              </a:rPr>
              <a:t> </a:t>
            </a:r>
            <a:r>
              <a:rPr lang="en-US" altLang="en-US" sz="2800" dirty="0">
                <a:solidFill>
                  <a:schemeClr val="tx1"/>
                </a:solidFill>
                <a:latin typeface="Times New Roman" charset="0"/>
                <a:ea typeface="Times New Roman" charset="0"/>
                <a:cs typeface="Times New Roman" charset="0"/>
              </a:rPr>
              <a:t>and it opens during breathing and closes during exhalatory pressure to increase sufficiently for speech</a:t>
            </a:r>
            <a:r>
              <a:rPr lang="en-US" altLang="en-US" dirty="0">
                <a:solidFill>
                  <a:schemeClr val="tx1"/>
                </a:solidFill>
                <a:latin typeface="Times New Roman" charset="0"/>
                <a:ea typeface="Times New Roman" charset="0"/>
                <a:cs typeface="Times New Roman" charset="0"/>
              </a:rPr>
              <a:t>.   </a:t>
            </a:r>
          </a:p>
        </p:txBody>
      </p:sp>
    </p:spTree>
    <p:extLst>
      <p:ext uri="{BB962C8B-B14F-4D97-AF65-F5344CB8AC3E}">
        <p14:creationId xmlns:p14="http://schemas.microsoft.com/office/powerpoint/2010/main" val="386196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53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534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normAutofit fontScale="90000"/>
          </a:bodyPr>
          <a:lstStyle/>
          <a:p>
            <a:pPr rtl="1"/>
            <a:r>
              <a:rPr lang="en-US" altLang="en-US" sz="4000" b="1" dirty="0">
                <a:solidFill>
                  <a:schemeClr val="tx1"/>
                </a:solidFill>
                <a:latin typeface="Black Chancery"/>
              </a:rPr>
              <a:t>Management of the tracheostomy tube:</a:t>
            </a:r>
            <a:br>
              <a:rPr lang="en-US" altLang="en-US" sz="4000" b="1" dirty="0">
                <a:solidFill>
                  <a:schemeClr val="tx1"/>
                </a:solidFill>
                <a:latin typeface="Black Chancery"/>
              </a:rPr>
            </a:br>
            <a:endParaRPr lang="en-US" altLang="en-US" sz="4000" b="1" dirty="0">
              <a:solidFill>
                <a:schemeClr val="tx1"/>
              </a:solidFill>
            </a:endParaRPr>
          </a:p>
        </p:txBody>
      </p:sp>
      <p:sp>
        <p:nvSpPr>
          <p:cNvPr id="253955" name="Rectangle 3"/>
          <p:cNvSpPr>
            <a:spLocks noGrp="1" noChangeArrowheads="1"/>
          </p:cNvSpPr>
          <p:nvPr>
            <p:ph idx="1"/>
          </p:nvPr>
        </p:nvSpPr>
        <p:spPr>
          <a:xfrm>
            <a:off x="406400" y="1981200"/>
            <a:ext cx="10302239" cy="4114800"/>
          </a:xfrm>
        </p:spPr>
        <p:txBody>
          <a:bodyPr/>
          <a:lstStyle/>
          <a:p>
            <a:pPr marL="609600" indent="-609600">
              <a:buNone/>
            </a:pPr>
            <a:r>
              <a:rPr lang="en-US" altLang="en-US" sz="2800" dirty="0">
                <a:solidFill>
                  <a:schemeClr val="tx1"/>
                </a:solidFill>
                <a:latin typeface="Times New Roman" charset="0"/>
                <a:ea typeface="Times New Roman" charset="0"/>
                <a:cs typeface="Times New Roman" charset="0"/>
              </a:rPr>
              <a:t>It is generally best to deflate the tracheostomy</a:t>
            </a:r>
            <a:r>
              <a:rPr lang="he-IL" altLang="en-US" sz="2800" dirty="0">
                <a:solidFill>
                  <a:schemeClr val="tx1"/>
                </a:solidFill>
                <a:latin typeface="Times New Roman" charset="0"/>
                <a:ea typeface="Times New Roman" charset="0"/>
                <a:cs typeface="Times New Roman" charset="0"/>
              </a:rPr>
              <a:t> </a:t>
            </a:r>
            <a:r>
              <a:rPr lang="en-US" altLang="en-US" sz="2800" dirty="0">
                <a:solidFill>
                  <a:schemeClr val="tx1"/>
                </a:solidFill>
                <a:latin typeface="Times New Roman" charset="0"/>
                <a:ea typeface="Times New Roman" charset="0"/>
                <a:cs typeface="Times New Roman" charset="0"/>
              </a:rPr>
              <a:t>cuff prior to attempting</a:t>
            </a:r>
            <a:r>
              <a:rPr lang="he-IL" altLang="en-US" sz="2800" dirty="0">
                <a:solidFill>
                  <a:schemeClr val="tx1"/>
                </a:solidFill>
                <a:latin typeface="Times New Roman" charset="0"/>
                <a:ea typeface="Times New Roman" charset="0"/>
                <a:cs typeface="Times New Roman" charset="0"/>
              </a:rPr>
              <a:t> </a:t>
            </a:r>
            <a:r>
              <a:rPr lang="en-US" altLang="en-US" sz="2800" dirty="0">
                <a:solidFill>
                  <a:schemeClr val="tx1"/>
                </a:solidFill>
                <a:latin typeface="Times New Roman" charset="0"/>
                <a:ea typeface="Times New Roman" charset="0"/>
                <a:cs typeface="Times New Roman" charset="0"/>
              </a:rPr>
              <a:t>any swallows.</a:t>
            </a:r>
          </a:p>
          <a:p>
            <a:pPr marL="609600" indent="-609600">
              <a:buNone/>
            </a:pPr>
            <a:endParaRPr lang="he-IL" altLang="en-US" sz="2800" dirty="0">
              <a:solidFill>
                <a:schemeClr val="tx1"/>
              </a:solidFill>
              <a:latin typeface="Times New Roman" charset="0"/>
              <a:ea typeface="Times New Roman" charset="0"/>
              <a:cs typeface="Times New Roman" charset="0"/>
            </a:endParaRPr>
          </a:p>
          <a:p>
            <a:pPr marL="609600" indent="-609600">
              <a:buNone/>
            </a:pPr>
            <a:endParaRPr lang="he-IL" altLang="en-US" sz="2800" dirty="0">
              <a:solidFill>
                <a:schemeClr val="tx1"/>
              </a:solidFill>
              <a:latin typeface="Times New Roman" charset="0"/>
              <a:ea typeface="Times New Roman" charset="0"/>
              <a:cs typeface="Times New Roman" charset="0"/>
            </a:endParaRPr>
          </a:p>
          <a:p>
            <a:pPr marL="609600" indent="-609600">
              <a:buNone/>
            </a:pPr>
            <a:r>
              <a:rPr lang="en-US" altLang="en-US" sz="2800" dirty="0">
                <a:solidFill>
                  <a:schemeClr val="tx1"/>
                </a:solidFill>
                <a:latin typeface="Times New Roman" charset="0"/>
                <a:ea typeface="Times New Roman" charset="0"/>
                <a:cs typeface="Times New Roman" charset="0"/>
              </a:rPr>
              <a:t>An inflated cuff may irritate the trachea as the</a:t>
            </a:r>
            <a:r>
              <a:rPr lang="he-IL" altLang="en-US" sz="2800" dirty="0">
                <a:solidFill>
                  <a:schemeClr val="tx1"/>
                </a:solidFill>
                <a:latin typeface="Times New Roman" charset="0"/>
                <a:ea typeface="Times New Roman" charset="0"/>
                <a:cs typeface="Times New Roman" charset="0"/>
              </a:rPr>
              <a:t> </a:t>
            </a:r>
            <a:r>
              <a:rPr lang="en-US" altLang="en-US" sz="2800" dirty="0">
                <a:solidFill>
                  <a:schemeClr val="tx1"/>
                </a:solidFill>
                <a:latin typeface="Times New Roman" charset="0"/>
                <a:ea typeface="Times New Roman" charset="0"/>
                <a:cs typeface="Times New Roman" charset="0"/>
              </a:rPr>
              <a:t>larynx elevates during swallowing, or it may</a:t>
            </a:r>
            <a:r>
              <a:rPr lang="he-IL" altLang="en-US" sz="2800" dirty="0">
                <a:solidFill>
                  <a:schemeClr val="tx1"/>
                </a:solidFill>
                <a:latin typeface="Times New Roman" charset="0"/>
                <a:ea typeface="Times New Roman" charset="0"/>
                <a:cs typeface="Times New Roman" charset="0"/>
              </a:rPr>
              <a:t> </a:t>
            </a:r>
            <a:r>
              <a:rPr lang="en-US" altLang="en-US" sz="2800" dirty="0">
                <a:solidFill>
                  <a:schemeClr val="tx1"/>
                </a:solidFill>
                <a:latin typeface="Times New Roman" charset="0"/>
                <a:ea typeface="Times New Roman" charset="0"/>
                <a:cs typeface="Times New Roman" charset="0"/>
              </a:rPr>
              <a:t>restrict laryngeal elevation.</a:t>
            </a:r>
          </a:p>
        </p:txBody>
      </p:sp>
      <p:sp>
        <p:nvSpPr>
          <p:cNvPr id="2" name="Down Arrow 1"/>
          <p:cNvSpPr/>
          <p:nvPr/>
        </p:nvSpPr>
        <p:spPr>
          <a:xfrm>
            <a:off x="5191760" y="2905760"/>
            <a:ext cx="934720" cy="8534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4166774"/>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39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39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a:xfrm>
            <a:off x="1774826" y="0"/>
            <a:ext cx="7477125" cy="260350"/>
          </a:xfrm>
        </p:spPr>
        <p:txBody>
          <a:bodyPr>
            <a:normAutofit fontScale="90000"/>
          </a:bodyPr>
          <a:lstStyle/>
          <a:p>
            <a:pPr eaLnBrk="1" hangingPunct="1"/>
            <a:br>
              <a:rPr lang="en-US" altLang="en-US" sz="4000"/>
            </a:br>
            <a:endParaRPr lang="en-US" altLang="en-US" sz="4000"/>
          </a:p>
        </p:txBody>
      </p:sp>
      <p:sp>
        <p:nvSpPr>
          <p:cNvPr id="256003" name="Rectangle 3"/>
          <p:cNvSpPr>
            <a:spLocks noGrp="1" noChangeArrowheads="1"/>
          </p:cNvSpPr>
          <p:nvPr>
            <p:ph idx="1"/>
          </p:nvPr>
        </p:nvSpPr>
        <p:spPr>
          <a:xfrm>
            <a:off x="345441" y="1858327"/>
            <a:ext cx="11846559" cy="5545138"/>
          </a:xfrm>
        </p:spPr>
        <p:txBody>
          <a:bodyPr/>
          <a:lstStyle/>
          <a:p>
            <a:pPr>
              <a:buFont typeface="Arial" charset="0"/>
              <a:buChar char="•"/>
            </a:pPr>
            <a:r>
              <a:rPr lang="en-US" altLang="en-US" sz="2800" dirty="0">
                <a:solidFill>
                  <a:schemeClr val="tx1"/>
                </a:solidFill>
                <a:latin typeface="Times New Roman" charset="0"/>
                <a:ea typeface="Times New Roman" charset="0"/>
                <a:cs typeface="Times New Roman" charset="0"/>
              </a:rPr>
              <a:t>Its important to check with the </a:t>
            </a:r>
            <a:r>
              <a:rPr lang="en-US" altLang="en-US" sz="2800" dirty="0" err="1">
                <a:solidFill>
                  <a:schemeClr val="tx1"/>
                </a:solidFill>
                <a:latin typeface="Times New Roman" charset="0"/>
                <a:ea typeface="Times New Roman" charset="0"/>
                <a:cs typeface="Times New Roman" charset="0"/>
              </a:rPr>
              <a:t>pt’s</a:t>
            </a:r>
            <a:r>
              <a:rPr lang="en-US" altLang="en-US" sz="2800" dirty="0">
                <a:solidFill>
                  <a:schemeClr val="tx1"/>
                </a:solidFill>
                <a:latin typeface="Times New Roman" charset="0"/>
                <a:ea typeface="Times New Roman" charset="0"/>
                <a:cs typeface="Times New Roman" charset="0"/>
              </a:rPr>
              <a:t> physician &amp; obtain his advisability of deflating the cuff, as well as the </a:t>
            </a:r>
            <a:r>
              <a:rPr lang="en-US" altLang="en-US" sz="2800" dirty="0" err="1">
                <a:solidFill>
                  <a:schemeClr val="tx1"/>
                </a:solidFill>
                <a:latin typeface="Times New Roman" charset="0"/>
                <a:ea typeface="Times New Roman" charset="0"/>
                <a:cs typeface="Times New Roman" charset="0"/>
              </a:rPr>
              <a:t>pt’s</a:t>
            </a:r>
            <a:r>
              <a:rPr lang="en-US" altLang="en-US" sz="2800" dirty="0">
                <a:solidFill>
                  <a:schemeClr val="tx1"/>
                </a:solidFill>
                <a:latin typeface="Times New Roman" charset="0"/>
                <a:ea typeface="Times New Roman" charset="0"/>
                <a:cs typeface="Times New Roman" charset="0"/>
              </a:rPr>
              <a:t> tolerance for possible aspiration.</a:t>
            </a:r>
          </a:p>
          <a:p>
            <a:pPr marL="609600" indent="-609600"/>
            <a:r>
              <a:rPr lang="en-US" altLang="en-US" sz="2800" b="1" dirty="0">
                <a:solidFill>
                  <a:schemeClr val="tx1"/>
                </a:solidFill>
                <a:latin typeface="Times New Roman" charset="0"/>
                <a:ea typeface="Times New Roman" charset="0"/>
                <a:cs typeface="Times New Roman" charset="0"/>
              </a:rPr>
              <a:t>**it</a:t>
            </a:r>
            <a:r>
              <a:rPr lang="he-IL" altLang="en-US" sz="2800" b="1" dirty="0">
                <a:solidFill>
                  <a:schemeClr val="tx1"/>
                </a:solidFill>
                <a:latin typeface="Times New Roman" charset="0"/>
                <a:ea typeface="Times New Roman" charset="0"/>
                <a:cs typeface="Times New Roman" charset="0"/>
              </a:rPr>
              <a:t> </a:t>
            </a:r>
            <a:r>
              <a:rPr lang="he-IL" altLang="en-US" sz="2800" b="1" dirty="0" err="1">
                <a:solidFill>
                  <a:schemeClr val="tx1"/>
                </a:solidFill>
                <a:latin typeface="Times New Roman" charset="0"/>
                <a:ea typeface="Times New Roman" charset="0"/>
                <a:cs typeface="Times New Roman" charset="0"/>
              </a:rPr>
              <a:t>is</a:t>
            </a:r>
            <a:r>
              <a:rPr lang="en-US" altLang="en-US" sz="2800" b="1" dirty="0">
                <a:solidFill>
                  <a:schemeClr val="tx1"/>
                </a:solidFill>
                <a:latin typeface="Times New Roman" charset="0"/>
                <a:ea typeface="Times New Roman" charset="0"/>
                <a:cs typeface="Times New Roman" charset="0"/>
              </a:rPr>
              <a:t> extra important to:</a:t>
            </a:r>
          </a:p>
          <a:p>
            <a:pPr marL="609600" indent="-609600">
              <a:buFont typeface="Monotype Sorts"/>
              <a:buAutoNum type="arabicPeriod"/>
            </a:pPr>
            <a:r>
              <a:rPr lang="en-US" altLang="en-US" sz="2800" dirty="0">
                <a:solidFill>
                  <a:schemeClr val="tx1"/>
                </a:solidFill>
                <a:latin typeface="Times New Roman" charset="0"/>
                <a:ea typeface="Times New Roman" charset="0"/>
                <a:cs typeface="Times New Roman" charset="0"/>
              </a:rPr>
              <a:t>Suction the </a:t>
            </a:r>
            <a:r>
              <a:rPr lang="en-US" altLang="en-US" sz="2800" dirty="0" err="1">
                <a:solidFill>
                  <a:schemeClr val="tx1"/>
                </a:solidFill>
                <a:latin typeface="Times New Roman" charset="0"/>
                <a:ea typeface="Times New Roman" charset="0"/>
                <a:cs typeface="Times New Roman" charset="0"/>
              </a:rPr>
              <a:t>pt</a:t>
            </a:r>
            <a:r>
              <a:rPr lang="en-US" altLang="en-US" sz="2800" dirty="0">
                <a:solidFill>
                  <a:schemeClr val="tx1"/>
                </a:solidFill>
                <a:latin typeface="Times New Roman" charset="0"/>
                <a:ea typeface="Times New Roman" charset="0"/>
                <a:cs typeface="Times New Roman" charset="0"/>
              </a:rPr>
              <a:t> well both orally &amp; via the tracheostomy to assure a clear oral cavity and airway prior to beginning therapy.</a:t>
            </a:r>
          </a:p>
        </p:txBody>
      </p:sp>
      <p:sp>
        <p:nvSpPr>
          <p:cNvPr id="256004" name="Rectangle 4"/>
          <p:cNvSpPr>
            <a:spLocks noChangeArrowheads="1"/>
          </p:cNvSpPr>
          <p:nvPr/>
        </p:nvSpPr>
        <p:spPr bwMode="auto">
          <a:xfrm>
            <a:off x="345441" y="4395787"/>
            <a:ext cx="1133856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rgbClr val="FFFF00"/>
                </a:solidFill>
                <a:latin typeface="Times New Roman" panose="02020603050405020304" pitchFamily="18" charset="0"/>
                <a:cs typeface="Times New Roman" panose="02020603050405020304" pitchFamily="18" charset="0"/>
              </a:defRPr>
            </a:lvl1pPr>
            <a:lvl2pPr marL="742950" indent="-285750">
              <a:defRPr sz="2400">
                <a:solidFill>
                  <a:srgbClr val="FFFF00"/>
                </a:solidFill>
                <a:latin typeface="Times New Roman" panose="02020603050405020304" pitchFamily="18" charset="0"/>
                <a:cs typeface="Times New Roman" panose="02020603050405020304" pitchFamily="18" charset="0"/>
              </a:defRPr>
            </a:lvl2pPr>
            <a:lvl3pPr marL="1143000" indent="-228600">
              <a:defRPr sz="2400">
                <a:solidFill>
                  <a:srgbClr val="FFFF00"/>
                </a:solidFill>
                <a:latin typeface="Times New Roman" panose="02020603050405020304" pitchFamily="18" charset="0"/>
                <a:cs typeface="Times New Roman" panose="02020603050405020304" pitchFamily="18" charset="0"/>
              </a:defRPr>
            </a:lvl3pPr>
            <a:lvl4pPr marL="1600200" indent="-228600">
              <a:defRPr sz="2400">
                <a:solidFill>
                  <a:srgbClr val="FFFF00"/>
                </a:solidFill>
                <a:latin typeface="Times New Roman" panose="02020603050405020304" pitchFamily="18" charset="0"/>
                <a:cs typeface="Times New Roman" panose="02020603050405020304" pitchFamily="18" charset="0"/>
              </a:defRPr>
            </a:lvl4pPr>
            <a:lvl5pPr marL="2057400" indent="-228600">
              <a:defRPr sz="2400">
                <a:solidFill>
                  <a:srgbClr val="FFFF00"/>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9pPr>
          </a:lstStyle>
          <a:p>
            <a:pPr eaLnBrk="1" hangingPunct="1">
              <a:buFontTx/>
              <a:buAutoNum type="arabicPeriod" startAt="2"/>
            </a:pPr>
            <a:r>
              <a:rPr lang="en-US" altLang="en-US" sz="2800" dirty="0">
                <a:solidFill>
                  <a:schemeClr val="tx1"/>
                </a:solidFill>
                <a:cs typeface="Arial" panose="020B0604020202020204" pitchFamily="34" charset="0"/>
              </a:rPr>
              <a:t>Suction the </a:t>
            </a:r>
            <a:r>
              <a:rPr lang="en-US" altLang="en-US" sz="2800" dirty="0" err="1">
                <a:solidFill>
                  <a:schemeClr val="tx1"/>
                </a:solidFill>
                <a:cs typeface="Arial" panose="020B0604020202020204" pitchFamily="34" charset="0"/>
              </a:rPr>
              <a:t>pt</a:t>
            </a:r>
            <a:r>
              <a:rPr lang="en-US" altLang="en-US" sz="2800" dirty="0">
                <a:solidFill>
                  <a:schemeClr val="tx1"/>
                </a:solidFill>
                <a:cs typeface="Arial" panose="020B0604020202020204" pitchFamily="34" charset="0"/>
              </a:rPr>
              <a:t> well immediately after the cuff is deflated so that any secretion sitting above the cuff will be cleared away as they drain around the tube and into the trachea.</a:t>
            </a:r>
          </a:p>
          <a:p>
            <a:pPr eaLnBrk="1" hangingPunct="1"/>
            <a:endParaRPr lang="en-US" altLang="en-US" sz="2800" dirty="0">
              <a:solidFill>
                <a:schemeClr val="tx1"/>
              </a:solidFill>
              <a:cs typeface="Arial" panose="020B0604020202020204" pitchFamily="34" charset="0"/>
            </a:endParaRPr>
          </a:p>
          <a:p>
            <a:pPr eaLnBrk="1" hangingPunct="1">
              <a:spcBef>
                <a:spcPct val="50000"/>
              </a:spcBef>
            </a:pPr>
            <a:endParaRPr lang="en-US" altLang="en-US" sz="2800" dirty="0">
              <a:solidFill>
                <a:schemeClr val="tx1"/>
              </a:solidFill>
              <a:cs typeface="Arial" panose="020B0604020202020204" pitchFamily="34" charset="0"/>
            </a:endParaRPr>
          </a:p>
        </p:txBody>
      </p:sp>
    </p:spTree>
    <p:extLst>
      <p:ext uri="{BB962C8B-B14F-4D97-AF65-F5344CB8AC3E}">
        <p14:creationId xmlns:p14="http://schemas.microsoft.com/office/powerpoint/2010/main" val="1593170813"/>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0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0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00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p:txBody>
          <a:bodyPr/>
          <a:lstStyle/>
          <a:p>
            <a:pPr eaLnBrk="1" hangingPunct="1"/>
            <a:endParaRPr lang="en-US" altLang="en-US">
              <a:latin typeface="Black Chancery"/>
            </a:endParaRPr>
          </a:p>
        </p:txBody>
      </p:sp>
      <p:sp>
        <p:nvSpPr>
          <p:cNvPr id="258051" name="Rectangle 3"/>
          <p:cNvSpPr>
            <a:spLocks noGrp="1" noChangeArrowheads="1"/>
          </p:cNvSpPr>
          <p:nvPr>
            <p:ph idx="1"/>
          </p:nvPr>
        </p:nvSpPr>
        <p:spPr/>
        <p:txBody>
          <a:bodyPr/>
          <a:lstStyle/>
          <a:p>
            <a:pPr eaLnBrk="1" hangingPunct="1"/>
            <a:r>
              <a:rPr lang="en-US" altLang="en-US" sz="2800" dirty="0">
                <a:latin typeface="Times New Roman" charset="0"/>
                <a:ea typeface="Times New Roman" charset="0"/>
                <a:cs typeface="Times New Roman" charset="0"/>
              </a:rPr>
              <a:t>During each swallow the </a:t>
            </a:r>
            <a:r>
              <a:rPr lang="en-US" altLang="en-US" sz="2800" dirty="0" err="1">
                <a:latin typeface="Times New Roman" charset="0"/>
                <a:ea typeface="Times New Roman" charset="0"/>
                <a:cs typeface="Times New Roman" charset="0"/>
              </a:rPr>
              <a:t>pt</a:t>
            </a:r>
            <a:r>
              <a:rPr lang="en-US" altLang="en-US" sz="2800" dirty="0">
                <a:latin typeface="Times New Roman" charset="0"/>
                <a:ea typeface="Times New Roman" charset="0"/>
                <a:cs typeface="Times New Roman" charset="0"/>
              </a:rPr>
              <a:t> should gently occlude his or her tracheostomy tube with the gloved finger or gauze pad to establish as near-normal tracheal pressure during swallowing as possible.</a:t>
            </a:r>
          </a:p>
        </p:txBody>
      </p:sp>
    </p:spTree>
    <p:extLst>
      <p:ext uri="{BB962C8B-B14F-4D97-AF65-F5344CB8AC3E}">
        <p14:creationId xmlns:p14="http://schemas.microsoft.com/office/powerpoint/2010/main" val="3728683268"/>
      </p:ext>
    </p:extLst>
  </p:cSld>
  <p:clrMapOvr>
    <a:masterClrMapping/>
  </p:clrMapOvr>
  <p:transition>
    <p:push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pPr eaLnBrk="1" hangingPunct="1"/>
            <a:r>
              <a:rPr lang="en-US" altLang="en-US" b="1" dirty="0">
                <a:solidFill>
                  <a:schemeClr val="tx1"/>
                </a:solidFill>
              </a:rPr>
              <a:t>Tracheostomy tubes, Intubation, and mechanical ventilation </a:t>
            </a:r>
          </a:p>
        </p:txBody>
      </p:sp>
      <p:sp>
        <p:nvSpPr>
          <p:cNvPr id="175107" name="Rectangle 3"/>
          <p:cNvSpPr>
            <a:spLocks noGrp="1" noChangeArrowheads="1"/>
          </p:cNvSpPr>
          <p:nvPr>
            <p:ph idx="1"/>
          </p:nvPr>
        </p:nvSpPr>
        <p:spPr/>
        <p:txBody>
          <a:bodyPr>
            <a:normAutofit/>
          </a:bodyPr>
          <a:lstStyle/>
          <a:p>
            <a:pPr eaLnBrk="1" hangingPunct="1"/>
            <a:r>
              <a:rPr lang="en-US" altLang="en-US" sz="3200" b="1" dirty="0">
                <a:solidFill>
                  <a:schemeClr val="tx1"/>
                </a:solidFill>
                <a:latin typeface="Times New Roman" charset="0"/>
                <a:ea typeface="Times New Roman" charset="0"/>
                <a:cs typeface="Times New Roman" charset="0"/>
              </a:rPr>
              <a:t>Tracheostomy tubes are normally placed in cases of </a:t>
            </a:r>
          </a:p>
          <a:p>
            <a:pPr lvl="1" eaLnBrk="1" hangingPunct="1"/>
            <a:r>
              <a:rPr lang="en-US" altLang="en-US" sz="2800" dirty="0">
                <a:solidFill>
                  <a:schemeClr val="tx1"/>
                </a:solidFill>
                <a:latin typeface="Times New Roman" charset="0"/>
                <a:ea typeface="Times New Roman" charset="0"/>
                <a:cs typeface="Times New Roman" charset="0"/>
              </a:rPr>
              <a:t>Upper airway obstruction at or above the level of the true vocal folds </a:t>
            </a:r>
          </a:p>
          <a:p>
            <a:pPr lvl="1" eaLnBrk="1" hangingPunct="1"/>
            <a:r>
              <a:rPr lang="he-IL" altLang="en-US" sz="2800" dirty="0" err="1">
                <a:solidFill>
                  <a:schemeClr val="tx1"/>
                </a:solidFill>
                <a:latin typeface="Times New Roman" charset="0"/>
                <a:ea typeface="Times New Roman" charset="0"/>
                <a:cs typeface="Times New Roman" charset="0"/>
              </a:rPr>
              <a:t>P</a:t>
            </a:r>
            <a:r>
              <a:rPr lang="en-US" altLang="en-US" sz="2800" dirty="0" err="1">
                <a:solidFill>
                  <a:schemeClr val="tx1"/>
                </a:solidFill>
                <a:latin typeface="Times New Roman" charset="0"/>
                <a:ea typeface="Times New Roman" charset="0"/>
                <a:cs typeface="Times New Roman" charset="0"/>
              </a:rPr>
              <a:t>otential</a:t>
            </a:r>
            <a:r>
              <a:rPr lang="en-US" altLang="en-US" sz="2800" dirty="0">
                <a:solidFill>
                  <a:schemeClr val="tx1"/>
                </a:solidFill>
                <a:latin typeface="Times New Roman" charset="0"/>
                <a:ea typeface="Times New Roman" charset="0"/>
                <a:cs typeface="Times New Roman" charset="0"/>
              </a:rPr>
              <a:t> upper airway obstruction (edema, surgeries)</a:t>
            </a:r>
          </a:p>
          <a:p>
            <a:pPr lvl="1" eaLnBrk="1" hangingPunct="1"/>
            <a:r>
              <a:rPr lang="he-IL" altLang="en-US" sz="2800" dirty="0" err="1">
                <a:solidFill>
                  <a:schemeClr val="tx1"/>
                </a:solidFill>
                <a:latin typeface="Times New Roman" charset="0"/>
                <a:ea typeface="Times New Roman" charset="0"/>
                <a:cs typeface="Times New Roman" charset="0"/>
              </a:rPr>
              <a:t>P</a:t>
            </a:r>
            <a:r>
              <a:rPr lang="en-US" altLang="en-US" sz="2800" dirty="0" err="1">
                <a:solidFill>
                  <a:schemeClr val="tx1"/>
                </a:solidFill>
                <a:latin typeface="Times New Roman" charset="0"/>
                <a:ea typeface="Times New Roman" charset="0"/>
                <a:cs typeface="Times New Roman" charset="0"/>
              </a:rPr>
              <a:t>rovision</a:t>
            </a:r>
            <a:r>
              <a:rPr lang="en-US" altLang="en-US" sz="2800" dirty="0">
                <a:solidFill>
                  <a:schemeClr val="tx1"/>
                </a:solidFill>
                <a:latin typeface="Times New Roman" charset="0"/>
                <a:ea typeface="Times New Roman" charset="0"/>
                <a:cs typeface="Times New Roman" charset="0"/>
              </a:rPr>
              <a:t> of respiratory care </a:t>
            </a:r>
          </a:p>
        </p:txBody>
      </p:sp>
    </p:spTree>
    <p:extLst>
      <p:ext uri="{BB962C8B-B14F-4D97-AF65-F5344CB8AC3E}">
        <p14:creationId xmlns:p14="http://schemas.microsoft.com/office/powerpoint/2010/main" val="4649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51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51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51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510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5" name="Rectangle 4"/>
          <p:cNvSpPr>
            <a:spLocks noGrp="1" noChangeArrowheads="1"/>
          </p:cNvSpPr>
          <p:nvPr>
            <p:ph type="title"/>
          </p:nvPr>
        </p:nvSpPr>
        <p:spPr/>
        <p:txBody>
          <a:bodyPr/>
          <a:lstStyle/>
          <a:p>
            <a:pPr eaLnBrk="1" hangingPunct="1"/>
            <a:endParaRPr lang="en-US" altLang="en-US"/>
          </a:p>
        </p:txBody>
      </p:sp>
      <p:sp>
        <p:nvSpPr>
          <p:cNvPr id="259074" name="Rectangle 3"/>
          <p:cNvSpPr>
            <a:spLocks noGrp="1" noChangeArrowheads="1"/>
          </p:cNvSpPr>
          <p:nvPr>
            <p:ph idx="1"/>
          </p:nvPr>
        </p:nvSpPr>
        <p:spPr/>
        <p:txBody>
          <a:bodyPr>
            <a:normAutofit fontScale="92500"/>
          </a:bodyPr>
          <a:lstStyle/>
          <a:p>
            <a:pPr>
              <a:buFont typeface="Arial" charset="0"/>
              <a:buChar char="•"/>
            </a:pPr>
            <a:r>
              <a:rPr lang="en-US" altLang="en-US" sz="2800" dirty="0">
                <a:solidFill>
                  <a:schemeClr val="tx1"/>
                </a:solidFill>
                <a:latin typeface="Times New Roman" charset="0"/>
                <a:ea typeface="Times New Roman" charset="0"/>
                <a:cs typeface="Times New Roman" charset="0"/>
              </a:rPr>
              <a:t>One of the advantages in  initiating swallowing therapy with a tracheostomy tube in place is that</a:t>
            </a:r>
            <a:r>
              <a:rPr lang="he-IL" altLang="en-US" sz="2800" dirty="0">
                <a:solidFill>
                  <a:schemeClr val="tx1"/>
                </a:solidFill>
                <a:latin typeface="Times New Roman" charset="0"/>
                <a:ea typeface="Times New Roman" charset="0"/>
                <a:cs typeface="Times New Roman" charset="0"/>
              </a:rPr>
              <a:t>:</a:t>
            </a:r>
            <a:r>
              <a:rPr lang="en-US" altLang="en-US" sz="2800" dirty="0">
                <a:solidFill>
                  <a:schemeClr val="tx1"/>
                </a:solidFill>
                <a:latin typeface="Times New Roman" charset="0"/>
                <a:ea typeface="Times New Roman" charset="0"/>
                <a:cs typeface="Times New Roman" charset="0"/>
              </a:rPr>
              <a:t> The swallowing therapist can observe aspiration by examining any expectoration through the tube</a:t>
            </a:r>
            <a:r>
              <a:rPr lang="he-IL" altLang="en-US" sz="2800" dirty="0">
                <a:solidFill>
                  <a:schemeClr val="tx1"/>
                </a:solidFill>
                <a:latin typeface="Times New Roman" charset="0"/>
                <a:ea typeface="Times New Roman" charset="0"/>
                <a:cs typeface="Times New Roman" charset="0"/>
              </a:rPr>
              <a:t>.</a:t>
            </a:r>
          </a:p>
          <a:p>
            <a:pPr>
              <a:buFont typeface="Arial" charset="0"/>
              <a:buChar char="•"/>
            </a:pPr>
            <a:r>
              <a:rPr lang="en-US" altLang="en-US" sz="2800" dirty="0">
                <a:solidFill>
                  <a:schemeClr val="tx1"/>
                </a:solidFill>
                <a:latin typeface="Times New Roman" charset="0"/>
                <a:ea typeface="Times New Roman" charset="0"/>
                <a:cs typeface="Times New Roman" charset="0"/>
              </a:rPr>
              <a:t>Several authors have reported specific but not infrequent occurring problems related to the presence of tracheostomy tubes during swallowing therapy</a:t>
            </a:r>
            <a:r>
              <a:rPr lang="he-IL" altLang="en-US" sz="2800" dirty="0">
                <a:solidFill>
                  <a:schemeClr val="tx1"/>
                </a:solidFill>
                <a:latin typeface="Times New Roman" charset="0"/>
                <a:ea typeface="Times New Roman" charset="0"/>
                <a:cs typeface="Times New Roman" charset="0"/>
              </a:rPr>
              <a:t>.</a:t>
            </a:r>
            <a:endParaRPr lang="en-US" altLang="en-US" sz="2800" dirty="0">
              <a:solidFill>
                <a:schemeClr val="tx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262807706"/>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90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907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3"/>
          <p:cNvSpPr>
            <a:spLocks noGrp="1" noChangeArrowheads="1"/>
          </p:cNvSpPr>
          <p:nvPr>
            <p:ph idx="1"/>
          </p:nvPr>
        </p:nvSpPr>
        <p:spPr>
          <a:xfrm>
            <a:off x="467360" y="1676400"/>
            <a:ext cx="11135360" cy="4827588"/>
          </a:xfrm>
        </p:spPr>
        <p:txBody>
          <a:bodyPr>
            <a:normAutofit/>
          </a:bodyPr>
          <a:lstStyle/>
          <a:p>
            <a:pPr marL="812800" indent="-812800">
              <a:buNone/>
            </a:pPr>
            <a:r>
              <a:rPr lang="en-US" altLang="en-US" sz="2800" b="1" dirty="0">
                <a:solidFill>
                  <a:schemeClr val="tx1"/>
                </a:solidFill>
                <a:latin typeface="Times New Roman" charset="0"/>
                <a:ea typeface="Times New Roman" charset="0"/>
                <a:cs typeface="Times New Roman" charset="0"/>
              </a:rPr>
              <a:t> Some of these problems are:</a:t>
            </a:r>
          </a:p>
          <a:p>
            <a:pPr marL="812800" indent="-812800">
              <a:buFont typeface="Wingdings" panose="05000000000000000000" pitchFamily="2" charset="2"/>
              <a:buChar char="Ø"/>
            </a:pPr>
            <a:r>
              <a:rPr lang="en-US" altLang="en-US" sz="2800" dirty="0">
                <a:solidFill>
                  <a:schemeClr val="tx1"/>
                </a:solidFill>
                <a:latin typeface="Times New Roman" charset="0"/>
                <a:ea typeface="Times New Roman" charset="0"/>
                <a:cs typeface="Times New Roman" charset="0"/>
              </a:rPr>
              <a:t>Restriction or limited upward laryngeal movement to protect the airway</a:t>
            </a:r>
            <a:r>
              <a:rPr lang="he-IL" altLang="en-US" sz="2800" dirty="0">
                <a:solidFill>
                  <a:schemeClr val="tx1"/>
                </a:solidFill>
                <a:latin typeface="Times New Roman" charset="0"/>
                <a:ea typeface="Times New Roman" charset="0"/>
                <a:cs typeface="Times New Roman" charset="0"/>
              </a:rPr>
              <a:t>, </a:t>
            </a:r>
            <a:r>
              <a:rPr lang="he-IL" altLang="en-US" sz="2800" dirty="0" err="1">
                <a:solidFill>
                  <a:schemeClr val="tx1"/>
                </a:solidFill>
                <a:latin typeface="Times New Roman" charset="0"/>
                <a:ea typeface="Times New Roman" charset="0"/>
                <a:cs typeface="Times New Roman" charset="0"/>
              </a:rPr>
              <a:t>causing</a:t>
            </a:r>
            <a:r>
              <a:rPr lang="he-IL" altLang="en-US" sz="2800" dirty="0">
                <a:solidFill>
                  <a:schemeClr val="tx1"/>
                </a:solidFill>
                <a:latin typeface="Times New Roman" charset="0"/>
                <a:ea typeface="Times New Roman" charset="0"/>
                <a:cs typeface="Times New Roman" charset="0"/>
              </a:rPr>
              <a:t> </a:t>
            </a:r>
            <a:r>
              <a:rPr lang="he-IL" altLang="en-US" sz="2800" dirty="0" err="1">
                <a:solidFill>
                  <a:schemeClr val="tx1"/>
                </a:solidFill>
                <a:latin typeface="Times New Roman" charset="0"/>
                <a:ea typeface="Times New Roman" charset="0"/>
                <a:cs typeface="Times New Roman" charset="0"/>
              </a:rPr>
              <a:t>the</a:t>
            </a:r>
            <a:r>
              <a:rPr lang="he-IL" altLang="en-US" sz="2800" dirty="0">
                <a:solidFill>
                  <a:schemeClr val="tx1"/>
                </a:solidFill>
                <a:latin typeface="Times New Roman" charset="0"/>
                <a:ea typeface="Times New Roman" charset="0"/>
                <a:cs typeface="Times New Roman" charset="0"/>
              </a:rPr>
              <a:t> </a:t>
            </a:r>
            <a:r>
              <a:rPr lang="en-US" altLang="en-US" sz="2800" dirty="0">
                <a:solidFill>
                  <a:schemeClr val="tx1"/>
                </a:solidFill>
                <a:latin typeface="Times New Roman" charset="0"/>
                <a:ea typeface="Times New Roman" charset="0"/>
                <a:cs typeface="Times New Roman" charset="0"/>
              </a:rPr>
              <a:t>formation of  scar tissue, thus increasing the chances of aspiration.</a:t>
            </a:r>
          </a:p>
          <a:p>
            <a:pPr marL="812800" indent="-812800">
              <a:buFont typeface="Wingdings" panose="05000000000000000000" pitchFamily="2" charset="2"/>
              <a:buChar char="Ø"/>
            </a:pPr>
            <a:r>
              <a:rPr lang="en-US" altLang="en-US" sz="2800" dirty="0">
                <a:solidFill>
                  <a:schemeClr val="tx1"/>
                </a:solidFill>
                <a:latin typeface="Times New Roman" charset="0"/>
                <a:ea typeface="Times New Roman" charset="0"/>
                <a:cs typeface="Times New Roman" charset="0"/>
              </a:rPr>
              <a:t>Compression of the esophagus by the tube pushing posteriorly on the common wall between the trachea and the esophagus</a:t>
            </a:r>
          </a:p>
          <a:p>
            <a:pPr marL="812800" indent="-812800">
              <a:buFont typeface="Wingdings" panose="05000000000000000000" pitchFamily="2" charset="2"/>
              <a:buChar char="Ø"/>
            </a:pPr>
            <a:r>
              <a:rPr lang="en-US" altLang="en-US" sz="2800" dirty="0">
                <a:solidFill>
                  <a:schemeClr val="tx1"/>
                </a:solidFill>
                <a:latin typeface="Times New Roman" charset="0"/>
                <a:ea typeface="Times New Roman" charset="0"/>
                <a:cs typeface="Times New Roman" charset="0"/>
              </a:rPr>
              <a:t>The change in intratracheal pressure because of the presence of the tube.</a:t>
            </a:r>
          </a:p>
          <a:p>
            <a:pPr marL="812800" indent="-812800">
              <a:buNone/>
            </a:pPr>
            <a:endParaRPr lang="en-US" altLang="en-US" sz="2800" dirty="0">
              <a:solidFill>
                <a:schemeClr val="tx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3599081509"/>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009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009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009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10E38-704A-FC45-9A45-71A667BD3F6C}"/>
              </a:ext>
            </a:extLst>
          </p:cNvPr>
          <p:cNvSpPr>
            <a:spLocks noGrp="1"/>
          </p:cNvSpPr>
          <p:nvPr>
            <p:ph type="title"/>
          </p:nvPr>
        </p:nvSpPr>
        <p:spPr/>
        <p:txBody>
          <a:bodyPr/>
          <a:lstStyle/>
          <a:p>
            <a:r>
              <a:rPr lang="en-IL" b="1" dirty="0"/>
              <a:t>Speech valves</a:t>
            </a:r>
          </a:p>
        </p:txBody>
      </p:sp>
      <p:pic>
        <p:nvPicPr>
          <p:cNvPr id="4" name="Content Placeholder 3">
            <a:extLst>
              <a:ext uri="{FF2B5EF4-FFF2-40B4-BE49-F238E27FC236}">
                <a16:creationId xmlns:a16="http://schemas.microsoft.com/office/drawing/2014/main" id="{AAB9ABCC-FC9B-8342-9AFC-C5CFABDD452A}"/>
              </a:ext>
            </a:extLst>
          </p:cNvPr>
          <p:cNvPicPr>
            <a:picLocks noGrp="1" noChangeAspect="1"/>
          </p:cNvPicPr>
          <p:nvPr>
            <p:ph idx="1"/>
          </p:nvPr>
        </p:nvPicPr>
        <p:blipFill>
          <a:blip r:embed="rId2"/>
          <a:stretch>
            <a:fillRect/>
          </a:stretch>
        </p:blipFill>
        <p:spPr>
          <a:xfrm>
            <a:off x="2895600" y="2129257"/>
            <a:ext cx="6140018" cy="4123472"/>
          </a:xfrm>
          <a:prstGeom prst="rect">
            <a:avLst/>
          </a:prstGeom>
        </p:spPr>
      </p:pic>
    </p:spTree>
    <p:extLst>
      <p:ext uri="{BB962C8B-B14F-4D97-AF65-F5344CB8AC3E}">
        <p14:creationId xmlns:p14="http://schemas.microsoft.com/office/powerpoint/2010/main" val="18056853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5B9DB-CBFF-9540-A14E-8ED994AEB222}"/>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31601345-ACD9-D741-A7E5-D5FBACF62916}"/>
              </a:ext>
            </a:extLst>
          </p:cNvPr>
          <p:cNvSpPr>
            <a:spLocks noGrp="1"/>
          </p:cNvSpPr>
          <p:nvPr>
            <p:ph idx="1"/>
          </p:nvPr>
        </p:nvSpPr>
        <p:spPr>
          <a:xfrm>
            <a:off x="2579716" y="1998134"/>
            <a:ext cx="10058400" cy="4023360"/>
          </a:xfrm>
        </p:spPr>
        <p:txBody>
          <a:bodyPr/>
          <a:lstStyle/>
          <a:p>
            <a:endParaRPr lang="en-IL" dirty="0"/>
          </a:p>
        </p:txBody>
      </p:sp>
      <p:pic>
        <p:nvPicPr>
          <p:cNvPr id="8193" name="Picture 1" descr="page24image251584">
            <a:extLst>
              <a:ext uri="{FF2B5EF4-FFF2-40B4-BE49-F238E27FC236}">
                <a16:creationId xmlns:a16="http://schemas.microsoft.com/office/drawing/2014/main" id="{5B59D7CB-9404-5849-9577-2898D6902F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2436" y="152400"/>
            <a:ext cx="6578600" cy="1016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page24image250128">
            <a:extLst>
              <a:ext uri="{FF2B5EF4-FFF2-40B4-BE49-F238E27FC236}">
                <a16:creationId xmlns:a16="http://schemas.microsoft.com/office/drawing/2014/main" id="{4C32A6F5-63C5-8C4B-A99D-279B5FF882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2436" y="152400"/>
            <a:ext cx="508000" cy="10160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page24image14777344">
            <a:extLst>
              <a:ext uri="{FF2B5EF4-FFF2-40B4-BE49-F238E27FC236}">
                <a16:creationId xmlns:a16="http://schemas.microsoft.com/office/drawing/2014/main" id="{636641DD-976E-034C-A441-88076013C4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2436" y="152400"/>
            <a:ext cx="6527800" cy="508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page24image253872">
            <a:extLst>
              <a:ext uri="{FF2B5EF4-FFF2-40B4-BE49-F238E27FC236}">
                <a16:creationId xmlns:a16="http://schemas.microsoft.com/office/drawing/2014/main" id="{B1FFF21E-CB96-CD45-8CF6-545838322B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2436" y="152400"/>
            <a:ext cx="8064500" cy="604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5323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p:txBody>
          <a:bodyPr/>
          <a:lstStyle/>
          <a:p>
            <a:pPr eaLnBrk="1" hangingPunct="1"/>
            <a:r>
              <a:rPr lang="en-US" altLang="en-US" b="1" dirty="0">
                <a:solidFill>
                  <a:schemeClr val="tx1"/>
                </a:solidFill>
              </a:rPr>
              <a:t>Ventilator-dependent patients</a:t>
            </a:r>
          </a:p>
        </p:txBody>
      </p:sp>
      <p:sp>
        <p:nvSpPr>
          <p:cNvPr id="187395" name="Rectangle 3"/>
          <p:cNvSpPr>
            <a:spLocks noGrp="1" noChangeArrowheads="1"/>
          </p:cNvSpPr>
          <p:nvPr>
            <p:ph idx="1"/>
          </p:nvPr>
        </p:nvSpPr>
        <p:spPr/>
        <p:txBody>
          <a:bodyPr>
            <a:normAutofit/>
          </a:bodyPr>
          <a:lstStyle/>
          <a:p>
            <a:pPr eaLnBrk="1" hangingPunct="1">
              <a:lnSpc>
                <a:spcPct val="90000"/>
              </a:lnSpc>
            </a:pPr>
            <a:r>
              <a:rPr lang="en-US" altLang="en-US" sz="2800" b="1" dirty="0">
                <a:solidFill>
                  <a:schemeClr val="tx1"/>
                </a:solidFill>
                <a:latin typeface="Times New Roman" charset="0"/>
                <a:ea typeface="Times New Roman" charset="0"/>
                <a:cs typeface="Times New Roman" charset="0"/>
              </a:rPr>
              <a:t>Pt. With Ventilator </a:t>
            </a:r>
            <a:r>
              <a:rPr lang="en-US" altLang="en-US" sz="2800" b="1" dirty="0">
                <a:solidFill>
                  <a:schemeClr val="tx1"/>
                </a:solidFill>
                <a:latin typeface="Times New Roman" charset="0"/>
                <a:ea typeface="Times New Roman" charset="0"/>
                <a:cs typeface="Times New Roman" charset="0"/>
                <a:sym typeface="Wingdings" panose="05000000000000000000" pitchFamily="2" charset="2"/>
              </a:rPr>
              <a:t></a:t>
            </a:r>
            <a:r>
              <a:rPr lang="he-IL" altLang="en-US" sz="2800" b="1" dirty="0">
                <a:solidFill>
                  <a:schemeClr val="tx1"/>
                </a:solidFill>
                <a:latin typeface="Times New Roman" charset="0"/>
                <a:ea typeface="Times New Roman" charset="0"/>
                <a:cs typeface="Times New Roman" charset="0"/>
                <a:sym typeface="Wingdings" panose="05000000000000000000" pitchFamily="2" charset="2"/>
              </a:rPr>
              <a:t> </a:t>
            </a:r>
            <a:r>
              <a:rPr lang="en-US" altLang="en-US" sz="2800" dirty="0">
                <a:solidFill>
                  <a:schemeClr val="tx1"/>
                </a:solidFill>
                <a:latin typeface="Times New Roman" charset="0"/>
                <a:ea typeface="Times New Roman" charset="0"/>
                <a:cs typeface="Times New Roman" charset="0"/>
              </a:rPr>
              <a:t>their swallowing worsened </a:t>
            </a:r>
          </a:p>
          <a:p>
            <a:pPr eaLnBrk="1" hangingPunct="1">
              <a:lnSpc>
                <a:spcPct val="90000"/>
              </a:lnSpc>
            </a:pPr>
            <a:r>
              <a:rPr lang="he-IL" altLang="en-US" sz="2800" dirty="0">
                <a:solidFill>
                  <a:schemeClr val="tx1"/>
                </a:solidFill>
                <a:latin typeface="Times New Roman" charset="0"/>
                <a:ea typeface="Times New Roman" charset="0"/>
                <a:cs typeface="Times New Roman" charset="0"/>
              </a:rPr>
              <a:t>S</a:t>
            </a:r>
            <a:r>
              <a:rPr lang="en-US" altLang="en-US" sz="2800" dirty="0">
                <a:solidFill>
                  <a:schemeClr val="tx1"/>
                </a:solidFill>
                <a:latin typeface="Times New Roman" charset="0"/>
                <a:ea typeface="Times New Roman" charset="0"/>
                <a:cs typeface="Times New Roman" charset="0"/>
              </a:rPr>
              <a:t>wallowing and respiration are reciprocal </a:t>
            </a:r>
            <a:r>
              <a:rPr lang="he-IL" altLang="en-US" sz="2800" dirty="0">
                <a:solidFill>
                  <a:schemeClr val="tx1"/>
                </a:solidFill>
                <a:latin typeface="Times New Roman" charset="0"/>
                <a:ea typeface="Times New Roman" charset="0"/>
                <a:cs typeface="Times New Roman" charset="0"/>
              </a:rPr>
              <a:t>,</a:t>
            </a:r>
            <a:r>
              <a:rPr lang="en-US" altLang="en-US" sz="2800" dirty="0">
                <a:solidFill>
                  <a:schemeClr val="tx1"/>
                </a:solidFill>
                <a:latin typeface="Times New Roman" charset="0"/>
                <a:ea typeface="Times New Roman" charset="0"/>
                <a:cs typeface="Times New Roman" charset="0"/>
              </a:rPr>
              <a:t> </a:t>
            </a:r>
            <a:r>
              <a:rPr lang="en-US" altLang="en-US" sz="2800" b="1" dirty="0">
                <a:solidFill>
                  <a:schemeClr val="tx1"/>
                </a:solidFill>
                <a:latin typeface="Times New Roman" charset="0"/>
                <a:ea typeface="Times New Roman" charset="0"/>
                <a:cs typeface="Times New Roman" charset="0"/>
              </a:rPr>
              <a:t>why</a:t>
            </a:r>
            <a:r>
              <a:rPr lang="en-US" altLang="en-US" sz="2800" dirty="0">
                <a:solidFill>
                  <a:schemeClr val="tx1"/>
                </a:solidFill>
                <a:latin typeface="Times New Roman" charset="0"/>
                <a:ea typeface="Times New Roman" charset="0"/>
                <a:cs typeface="Times New Roman" charset="0"/>
              </a:rPr>
              <a:t>?  </a:t>
            </a:r>
            <a:endParaRPr lang="he-IL" altLang="en-US" sz="2800" dirty="0">
              <a:solidFill>
                <a:schemeClr val="tx1"/>
              </a:solidFill>
              <a:latin typeface="Times New Roman" charset="0"/>
              <a:ea typeface="Times New Roman" charset="0"/>
              <a:cs typeface="Times New Roman" charset="0"/>
            </a:endParaRPr>
          </a:p>
          <a:p>
            <a:pPr eaLnBrk="1" hangingPunct="1">
              <a:lnSpc>
                <a:spcPct val="90000"/>
              </a:lnSpc>
            </a:pPr>
            <a:endParaRPr lang="he-IL" altLang="en-US" sz="2800" dirty="0">
              <a:solidFill>
                <a:schemeClr val="tx1"/>
              </a:solidFill>
              <a:latin typeface="Times New Roman" charset="0"/>
              <a:ea typeface="Times New Roman" charset="0"/>
              <a:cs typeface="Times New Roman" charset="0"/>
            </a:endParaRPr>
          </a:p>
          <a:p>
            <a:pPr eaLnBrk="1" hangingPunct="1">
              <a:lnSpc>
                <a:spcPct val="90000"/>
              </a:lnSpc>
            </a:pPr>
            <a:r>
              <a:rPr lang="en-US" altLang="en-US" sz="3200" dirty="0">
                <a:solidFill>
                  <a:schemeClr val="tx1"/>
                </a:solidFill>
                <a:latin typeface="Times New Roman" charset="0"/>
                <a:ea typeface="Times New Roman" charset="0"/>
                <a:cs typeface="Times New Roman" charset="0"/>
              </a:rPr>
              <a:t>Because the ventilator controls respiratory cycle,</a:t>
            </a:r>
            <a:r>
              <a:rPr lang="he-IL" altLang="en-US" sz="3200" dirty="0">
                <a:solidFill>
                  <a:schemeClr val="tx1"/>
                </a:solidFill>
                <a:latin typeface="Times New Roman" charset="0"/>
                <a:ea typeface="Times New Roman" charset="0"/>
                <a:cs typeface="Times New Roman" charset="0"/>
              </a:rPr>
              <a:t> </a:t>
            </a:r>
            <a:r>
              <a:rPr lang="en-US" altLang="en-US" sz="3200" dirty="0">
                <a:solidFill>
                  <a:schemeClr val="tx1"/>
                </a:solidFill>
                <a:latin typeface="Times New Roman" charset="0"/>
                <a:ea typeface="Times New Roman" charset="0"/>
                <a:cs typeface="Times New Roman" charset="0"/>
              </a:rPr>
              <a:t>the </a:t>
            </a:r>
            <a:r>
              <a:rPr lang="en-US" altLang="en-US" sz="3200" dirty="0" err="1">
                <a:solidFill>
                  <a:schemeClr val="tx1"/>
                </a:solidFill>
                <a:latin typeface="Times New Roman" charset="0"/>
                <a:ea typeface="Times New Roman" charset="0"/>
                <a:cs typeface="Times New Roman" charset="0"/>
              </a:rPr>
              <a:t>pt’s</a:t>
            </a:r>
            <a:r>
              <a:rPr lang="en-US" altLang="en-US" sz="3200" dirty="0">
                <a:solidFill>
                  <a:schemeClr val="tx1"/>
                </a:solidFill>
                <a:latin typeface="Times New Roman" charset="0"/>
                <a:ea typeface="Times New Roman" charset="0"/>
                <a:cs typeface="Times New Roman" charset="0"/>
              </a:rPr>
              <a:t> can’t lengthen the exhalation to allow for the swallow.</a:t>
            </a:r>
          </a:p>
        </p:txBody>
      </p:sp>
      <p:sp>
        <p:nvSpPr>
          <p:cNvPr id="2" name="Down Arrow 1"/>
          <p:cNvSpPr/>
          <p:nvPr/>
        </p:nvSpPr>
        <p:spPr>
          <a:xfrm>
            <a:off x="4206240" y="2946400"/>
            <a:ext cx="115824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129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73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73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739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5920" y="408523"/>
            <a:ext cx="10058400" cy="1450757"/>
          </a:xfrm>
        </p:spPr>
        <p:txBody>
          <a:bodyPr/>
          <a:lstStyle/>
          <a:p>
            <a:endParaRPr lang="en-US"/>
          </a:p>
        </p:txBody>
      </p:sp>
      <p:sp>
        <p:nvSpPr>
          <p:cNvPr id="3" name="Content Placeholder 2"/>
          <p:cNvSpPr>
            <a:spLocks noGrp="1"/>
          </p:cNvSpPr>
          <p:nvPr>
            <p:ph idx="1"/>
          </p:nvPr>
        </p:nvSpPr>
        <p:spPr>
          <a:xfrm>
            <a:off x="629920" y="3024294"/>
            <a:ext cx="10058400" cy="4023360"/>
          </a:xfrm>
        </p:spPr>
        <p:txBody>
          <a:bodyPr/>
          <a:lstStyle/>
          <a:p>
            <a:pPr algn="r" rtl="1"/>
            <a:r>
              <a:rPr lang="en-US" sz="3200" dirty="0"/>
              <a:t>https://</a:t>
            </a:r>
            <a:r>
              <a:rPr lang="en-US" sz="3200" dirty="0" err="1"/>
              <a:t>www.youtube.com</a:t>
            </a:r>
            <a:r>
              <a:rPr lang="en-US" sz="3200" dirty="0"/>
              <a:t>/</a:t>
            </a:r>
            <a:r>
              <a:rPr lang="en-US" sz="3200" dirty="0" err="1"/>
              <a:t>watch?v</a:t>
            </a:r>
            <a:r>
              <a:rPr lang="en-US" sz="3200" dirty="0"/>
              <a:t>=UCYBGRj4Teo</a:t>
            </a:r>
          </a:p>
        </p:txBody>
      </p:sp>
    </p:spTree>
    <p:extLst>
      <p:ext uri="{BB962C8B-B14F-4D97-AF65-F5344CB8AC3E}">
        <p14:creationId xmlns:p14="http://schemas.microsoft.com/office/powerpoint/2010/main" val="26769020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p:txBody>
          <a:bodyPr/>
          <a:lstStyle/>
          <a:p>
            <a:pPr eaLnBrk="1" hangingPunct="1"/>
            <a:r>
              <a:rPr lang="en-US" altLang="en-US" b="1" dirty="0">
                <a:solidFill>
                  <a:schemeClr val="tx1"/>
                </a:solidFill>
              </a:rPr>
              <a:t>Intubation </a:t>
            </a:r>
          </a:p>
        </p:txBody>
      </p:sp>
      <p:sp>
        <p:nvSpPr>
          <p:cNvPr id="189443" name="Rectangle 3"/>
          <p:cNvSpPr>
            <a:spLocks noGrp="1" noChangeArrowheads="1"/>
          </p:cNvSpPr>
          <p:nvPr>
            <p:ph idx="1"/>
          </p:nvPr>
        </p:nvSpPr>
        <p:spPr/>
        <p:txBody>
          <a:bodyPr>
            <a:normAutofit/>
          </a:bodyPr>
          <a:lstStyle/>
          <a:p>
            <a:pPr eaLnBrk="1" hangingPunct="1">
              <a:lnSpc>
                <a:spcPct val="90000"/>
              </a:lnSpc>
              <a:buFont typeface="Arial" charset="0"/>
              <a:buChar char="•"/>
            </a:pPr>
            <a:r>
              <a:rPr lang="en-US" altLang="en-US" sz="2400" dirty="0">
                <a:solidFill>
                  <a:schemeClr val="tx1"/>
                </a:solidFill>
                <a:latin typeface="Times New Roman" charset="0"/>
                <a:ea typeface="Times New Roman" charset="0"/>
                <a:cs typeface="Times New Roman" charset="0"/>
              </a:rPr>
              <a:t>Placing a tube through the mouth or nose through the pharynx to the lower trachea for more stable airway.</a:t>
            </a:r>
          </a:p>
          <a:p>
            <a:pPr eaLnBrk="1" hangingPunct="1">
              <a:lnSpc>
                <a:spcPct val="90000"/>
              </a:lnSpc>
              <a:buFont typeface="Arial" charset="0"/>
              <a:buChar char="•"/>
            </a:pPr>
            <a:r>
              <a:rPr lang="en-US" altLang="en-US" sz="2400" dirty="0">
                <a:solidFill>
                  <a:schemeClr val="tx1"/>
                </a:solidFill>
                <a:latin typeface="Times New Roman" charset="0"/>
                <a:ea typeface="Times New Roman" charset="0"/>
                <a:cs typeface="Times New Roman" charset="0"/>
              </a:rPr>
              <a:t>Laryngeal tissue damage if the tube place for days or weeks which affected laryngeal closure during swallowing may result </a:t>
            </a:r>
            <a:r>
              <a:rPr lang="he-IL" altLang="en-US" sz="2400" dirty="0" err="1">
                <a:solidFill>
                  <a:schemeClr val="tx1"/>
                </a:solidFill>
                <a:latin typeface="Times New Roman" charset="0"/>
                <a:ea typeface="Times New Roman" charset="0"/>
                <a:cs typeface="Times New Roman" charset="0"/>
              </a:rPr>
              <a:t>in</a:t>
            </a:r>
            <a:r>
              <a:rPr lang="he-IL" altLang="en-US" sz="2400" dirty="0">
                <a:solidFill>
                  <a:schemeClr val="tx1"/>
                </a:solidFill>
                <a:latin typeface="Times New Roman" charset="0"/>
                <a:ea typeface="Times New Roman" charset="0"/>
                <a:cs typeface="Times New Roman" charset="0"/>
              </a:rPr>
              <a:t> </a:t>
            </a:r>
            <a:r>
              <a:rPr lang="en-US" altLang="en-US" sz="2400" dirty="0">
                <a:solidFill>
                  <a:schemeClr val="tx1"/>
                </a:solidFill>
                <a:latin typeface="Times New Roman" charset="0"/>
                <a:ea typeface="Times New Roman" charset="0"/>
                <a:cs typeface="Times New Roman" charset="0"/>
              </a:rPr>
              <a:t>redness,</a:t>
            </a:r>
            <a:r>
              <a:rPr lang="he-IL" altLang="en-US" sz="2400" dirty="0">
                <a:solidFill>
                  <a:schemeClr val="tx1"/>
                </a:solidFill>
                <a:latin typeface="Times New Roman" charset="0"/>
                <a:ea typeface="Times New Roman" charset="0"/>
                <a:cs typeface="Times New Roman" charset="0"/>
              </a:rPr>
              <a:t> </a:t>
            </a:r>
            <a:r>
              <a:rPr lang="en-US" altLang="en-US" sz="2400" dirty="0">
                <a:solidFill>
                  <a:schemeClr val="tx1"/>
                </a:solidFill>
                <a:latin typeface="Times New Roman" charset="0"/>
                <a:ea typeface="Times New Roman" charset="0"/>
                <a:cs typeface="Times New Roman" charset="0"/>
              </a:rPr>
              <a:t>edema,</a:t>
            </a:r>
            <a:r>
              <a:rPr lang="he-IL" altLang="en-US" sz="2400" dirty="0">
                <a:solidFill>
                  <a:schemeClr val="tx1"/>
                </a:solidFill>
                <a:latin typeface="Times New Roman" charset="0"/>
                <a:ea typeface="Times New Roman" charset="0"/>
                <a:cs typeface="Times New Roman" charset="0"/>
              </a:rPr>
              <a:t> </a:t>
            </a:r>
            <a:r>
              <a:rPr lang="en-US" altLang="en-US" sz="2400" dirty="0">
                <a:solidFill>
                  <a:schemeClr val="tx1"/>
                </a:solidFill>
                <a:latin typeface="Times New Roman" charset="0"/>
                <a:ea typeface="Times New Roman" charset="0"/>
                <a:cs typeface="Times New Roman" charset="0"/>
              </a:rPr>
              <a:t>nodule or polyp.</a:t>
            </a:r>
          </a:p>
          <a:p>
            <a:pPr eaLnBrk="1" hangingPunct="1">
              <a:lnSpc>
                <a:spcPct val="90000"/>
              </a:lnSpc>
            </a:pPr>
            <a:r>
              <a:rPr lang="en-US" altLang="en-US" sz="2800" b="1" dirty="0">
                <a:solidFill>
                  <a:schemeClr val="tx1"/>
                </a:solidFill>
                <a:latin typeface="Times New Roman" charset="0"/>
                <a:ea typeface="Times New Roman" charset="0"/>
                <a:cs typeface="Times New Roman" charset="0"/>
              </a:rPr>
              <a:t>No swallowing therapy done until intubation is removed  (what do you think??)</a:t>
            </a:r>
          </a:p>
        </p:txBody>
      </p:sp>
    </p:spTree>
    <p:extLst>
      <p:ext uri="{BB962C8B-B14F-4D97-AF65-F5344CB8AC3E}">
        <p14:creationId xmlns:p14="http://schemas.microsoft.com/office/powerpoint/2010/main" val="371835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944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944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944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5CA24-A62C-1E45-B82E-A833C9708D77}"/>
              </a:ext>
            </a:extLst>
          </p:cNvPr>
          <p:cNvSpPr>
            <a:spLocks noGrp="1"/>
          </p:cNvSpPr>
          <p:nvPr>
            <p:ph type="title"/>
          </p:nvPr>
        </p:nvSpPr>
        <p:spPr/>
        <p:txBody>
          <a:bodyPr/>
          <a:lstStyle/>
          <a:p>
            <a:endParaRPr lang="en-IL"/>
          </a:p>
        </p:txBody>
      </p:sp>
      <p:pic>
        <p:nvPicPr>
          <p:cNvPr id="4" name="Content Placeholder 3">
            <a:extLst>
              <a:ext uri="{FF2B5EF4-FFF2-40B4-BE49-F238E27FC236}">
                <a16:creationId xmlns:a16="http://schemas.microsoft.com/office/drawing/2014/main" id="{4D78B0D2-AE6A-5244-B58B-E4E8DCBFB387}"/>
              </a:ext>
            </a:extLst>
          </p:cNvPr>
          <p:cNvPicPr>
            <a:picLocks noGrp="1" noChangeAspect="1"/>
          </p:cNvPicPr>
          <p:nvPr>
            <p:ph idx="1"/>
          </p:nvPr>
        </p:nvPicPr>
        <p:blipFill>
          <a:blip r:embed="rId2"/>
          <a:stretch>
            <a:fillRect/>
          </a:stretch>
        </p:blipFill>
        <p:spPr>
          <a:xfrm>
            <a:off x="0" y="457200"/>
            <a:ext cx="11817926" cy="5860473"/>
          </a:xfrm>
          <a:prstGeom prst="rect">
            <a:avLst/>
          </a:prstGeom>
        </p:spPr>
      </p:pic>
    </p:spTree>
    <p:extLst>
      <p:ext uri="{BB962C8B-B14F-4D97-AF65-F5344CB8AC3E}">
        <p14:creationId xmlns:p14="http://schemas.microsoft.com/office/powerpoint/2010/main" val="16571586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p:txBody>
          <a:bodyPr>
            <a:normAutofit fontScale="90000"/>
          </a:bodyPr>
          <a:lstStyle/>
          <a:p>
            <a:pPr eaLnBrk="1" hangingPunct="1"/>
            <a:r>
              <a:rPr lang="en-US" altLang="en-US" sz="4000" b="1" dirty="0">
                <a:latin typeface="Times New Roman" charset="0"/>
                <a:ea typeface="Times New Roman" charset="0"/>
                <a:cs typeface="Times New Roman" charset="0"/>
              </a:rPr>
              <a:t>Decision on potentially Best Posture (cont.)</a:t>
            </a:r>
          </a:p>
        </p:txBody>
      </p:sp>
      <p:sp>
        <p:nvSpPr>
          <p:cNvPr id="236547" name="Rectangle 3"/>
          <p:cNvSpPr>
            <a:spLocks noGrp="1" noChangeArrowheads="1"/>
          </p:cNvSpPr>
          <p:nvPr>
            <p:ph idx="1"/>
          </p:nvPr>
        </p:nvSpPr>
        <p:spPr/>
        <p:txBody>
          <a:bodyPr>
            <a:normAutofit fontScale="85000" lnSpcReduction="10000"/>
          </a:bodyPr>
          <a:lstStyle/>
          <a:p>
            <a:pPr eaLnBrk="1" hangingPunct="1">
              <a:buFont typeface="Arial" charset="0"/>
              <a:buChar char="•"/>
            </a:pPr>
            <a:r>
              <a:rPr lang="en-US" altLang="en-US" dirty="0">
                <a:latin typeface="Times New Roman" charset="0"/>
                <a:ea typeface="Times New Roman" charset="0"/>
                <a:cs typeface="Times New Roman" charset="0"/>
              </a:rPr>
              <a:t>Poor tongue control.</a:t>
            </a:r>
          </a:p>
          <a:p>
            <a:pPr eaLnBrk="1" hangingPunct="1">
              <a:buFont typeface="Arial" charset="0"/>
              <a:buChar char="•"/>
            </a:pPr>
            <a:r>
              <a:rPr lang="en-US" altLang="en-US" dirty="0">
                <a:latin typeface="Times New Roman" charset="0"/>
                <a:ea typeface="Times New Roman" charset="0"/>
                <a:cs typeface="Times New Roman" charset="0"/>
              </a:rPr>
              <a:t>Difficulty maneuvering the bolus in the mouth.</a:t>
            </a:r>
          </a:p>
          <a:p>
            <a:pPr eaLnBrk="1" hangingPunct="1">
              <a:buFont typeface="Arial" charset="0"/>
              <a:buChar char="•"/>
            </a:pPr>
            <a:r>
              <a:rPr lang="en-US" altLang="en-US" dirty="0">
                <a:latin typeface="Times New Roman" charset="0"/>
                <a:ea typeface="Times New Roman" charset="0"/>
                <a:cs typeface="Times New Roman" charset="0"/>
              </a:rPr>
              <a:t>Bolus trickling over the base of the tongue &amp;into the pharynx before the voluntary swallow is initiated .</a:t>
            </a:r>
            <a:endParaRPr lang="en-US" altLang="en-US" dirty="0">
              <a:latin typeface="Times New Roman" charset="0"/>
              <a:ea typeface="Times New Roman" charset="0"/>
              <a:cs typeface="Times New Roman" charset="0"/>
              <a:sym typeface="Wingdings" panose="05000000000000000000" pitchFamily="2" charset="2"/>
            </a:endParaRPr>
          </a:p>
          <a:p>
            <a:pPr eaLnBrk="1" hangingPunct="1">
              <a:buFont typeface="Arial" charset="0"/>
              <a:buChar char="•"/>
            </a:pPr>
            <a:endParaRPr lang="en-US" altLang="en-US" dirty="0">
              <a:latin typeface="Times New Roman" charset="0"/>
              <a:ea typeface="Times New Roman" charset="0"/>
              <a:cs typeface="Times New Roman" charset="0"/>
              <a:sym typeface="Wingdings" panose="05000000000000000000" pitchFamily="2" charset="2"/>
            </a:endParaRPr>
          </a:p>
          <a:p>
            <a:pPr eaLnBrk="1" hangingPunct="1">
              <a:buFont typeface="Arial" charset="0"/>
              <a:buChar char="•"/>
            </a:pPr>
            <a:endParaRPr lang="en-US" altLang="en-US" dirty="0">
              <a:latin typeface="Times New Roman" charset="0"/>
              <a:ea typeface="Times New Roman" charset="0"/>
              <a:cs typeface="Times New Roman" charset="0"/>
              <a:sym typeface="Wingdings" panose="05000000000000000000" pitchFamily="2" charset="2"/>
            </a:endParaRPr>
          </a:p>
          <a:p>
            <a:pPr marL="0" indent="0" algn="ctr" eaLnBrk="1" hangingPunct="1">
              <a:buNone/>
            </a:pPr>
            <a:r>
              <a:rPr lang="en-US" altLang="en-US" sz="3600" b="1" dirty="0">
                <a:latin typeface="Times New Roman" charset="0"/>
                <a:ea typeface="Times New Roman" charset="0"/>
                <a:cs typeface="Times New Roman" charset="0"/>
                <a:sym typeface="Wingdings" panose="05000000000000000000" pitchFamily="2" charset="2"/>
              </a:rPr>
              <a:t> T</a:t>
            </a:r>
            <a:r>
              <a:rPr lang="en-US" altLang="en-US" sz="3600" b="1" dirty="0">
                <a:latin typeface="Times New Roman" charset="0"/>
                <a:ea typeface="Times New Roman" charset="0"/>
                <a:cs typeface="Times New Roman" charset="0"/>
              </a:rPr>
              <a:t>ilt the head downward and then throw the head backward.</a:t>
            </a:r>
          </a:p>
          <a:p>
            <a:pPr eaLnBrk="1" hangingPunct="1">
              <a:buFontTx/>
              <a:buNone/>
            </a:pPr>
            <a:endParaRPr lang="en-US" altLang="en-US" sz="3600" b="1" dirty="0">
              <a:latin typeface="Times New Roman" charset="0"/>
              <a:ea typeface="Times New Roman" charset="0"/>
              <a:cs typeface="Times New Roman" charset="0"/>
            </a:endParaRPr>
          </a:p>
          <a:p>
            <a:pPr eaLnBrk="1" hangingPunct="1">
              <a:lnSpc>
                <a:spcPct val="80000"/>
              </a:lnSpc>
              <a:buFontTx/>
              <a:buNone/>
            </a:pPr>
            <a:endParaRPr lang="en-US" altLang="en-US" sz="3600" b="1" dirty="0">
              <a:latin typeface="Times New Roman" charset="0"/>
              <a:ea typeface="Times New Roman" charset="0"/>
              <a:cs typeface="Times New Roman" charset="0"/>
            </a:endParaRPr>
          </a:p>
          <a:p>
            <a:pPr eaLnBrk="1" hangingPunct="1"/>
            <a:endParaRPr lang="en-US" altLang="en-US" sz="2800" dirty="0">
              <a:latin typeface="Times New Roman" charset="0"/>
              <a:ea typeface="Times New Roman" charset="0"/>
              <a:cs typeface="Times New Roman" charset="0"/>
            </a:endParaRPr>
          </a:p>
        </p:txBody>
      </p:sp>
      <p:sp>
        <p:nvSpPr>
          <p:cNvPr id="2" name="Down Arrow 1"/>
          <p:cNvSpPr/>
          <p:nvPr/>
        </p:nvSpPr>
        <p:spPr>
          <a:xfrm>
            <a:off x="5231295" y="3400214"/>
            <a:ext cx="1729409" cy="914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Tree>
    <p:extLst>
      <p:ext uri="{BB962C8B-B14F-4D97-AF65-F5344CB8AC3E}">
        <p14:creationId xmlns:p14="http://schemas.microsoft.com/office/powerpoint/2010/main" val="3514199712"/>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65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65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65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654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normAutofit fontScale="90000"/>
          </a:bodyPr>
          <a:lstStyle/>
          <a:p>
            <a:pPr eaLnBrk="1" hangingPunct="1"/>
            <a:r>
              <a:rPr lang="en-US" altLang="en-US" sz="4000" b="1" dirty="0">
                <a:latin typeface="Times New Roman" charset="0"/>
                <a:ea typeface="Times New Roman" charset="0"/>
                <a:cs typeface="Times New Roman" charset="0"/>
              </a:rPr>
              <a:t>Decision on potentially Best Posture</a:t>
            </a:r>
          </a:p>
        </p:txBody>
      </p:sp>
      <p:sp>
        <p:nvSpPr>
          <p:cNvPr id="235523" name="Rectangle 3"/>
          <p:cNvSpPr>
            <a:spLocks noGrp="1" noChangeArrowheads="1"/>
          </p:cNvSpPr>
          <p:nvPr>
            <p:ph idx="1"/>
          </p:nvPr>
        </p:nvSpPr>
        <p:spPr>
          <a:xfrm>
            <a:off x="1097280" y="2078310"/>
            <a:ext cx="10876997" cy="4114800"/>
          </a:xfrm>
        </p:spPr>
        <p:txBody>
          <a:bodyPr>
            <a:normAutofit/>
          </a:bodyPr>
          <a:lstStyle/>
          <a:p>
            <a:pPr eaLnBrk="1" hangingPunct="1">
              <a:lnSpc>
                <a:spcPct val="80000"/>
              </a:lnSpc>
              <a:buFont typeface="Arial" charset="0"/>
              <a:buChar char="•"/>
            </a:pPr>
            <a:r>
              <a:rPr lang="en-US" altLang="en-US" sz="2800" dirty="0">
                <a:latin typeface="Times New Roman" charset="0"/>
                <a:ea typeface="Times New Roman" charset="0"/>
                <a:cs typeface="Times New Roman" charset="0"/>
              </a:rPr>
              <a:t>If the pt. has had a </a:t>
            </a:r>
            <a:r>
              <a:rPr lang="en-US" altLang="en-US" sz="2800" dirty="0" err="1">
                <a:latin typeface="Times New Roman" charset="0"/>
                <a:ea typeface="Times New Roman" charset="0"/>
                <a:cs typeface="Times New Roman" charset="0"/>
              </a:rPr>
              <a:t>hemilaryngectomy</a:t>
            </a:r>
            <a:r>
              <a:rPr lang="en-US" altLang="en-US" sz="2800" dirty="0">
                <a:latin typeface="Times New Roman" charset="0"/>
                <a:ea typeface="Times New Roman" charset="0"/>
                <a:cs typeface="Times New Roman" charset="0"/>
              </a:rPr>
              <a:t>.</a:t>
            </a:r>
          </a:p>
          <a:p>
            <a:pPr eaLnBrk="1" hangingPunct="1">
              <a:lnSpc>
                <a:spcPct val="80000"/>
              </a:lnSpc>
              <a:buFont typeface="Arial" charset="0"/>
              <a:buChar char="•"/>
            </a:pPr>
            <a:r>
              <a:rPr lang="en-US" altLang="en-US" sz="2800" dirty="0">
                <a:latin typeface="Times New Roman" charset="0"/>
                <a:ea typeface="Times New Roman" charset="0"/>
                <a:cs typeface="Times New Roman" charset="0"/>
              </a:rPr>
              <a:t> Any reason for a delay in triggering of the pharyngeal swallow.</a:t>
            </a:r>
          </a:p>
          <a:p>
            <a:pPr eaLnBrk="1" hangingPunct="1">
              <a:lnSpc>
                <a:spcPct val="80000"/>
              </a:lnSpc>
              <a:buFont typeface="Arial" charset="0"/>
              <a:buChar char="•"/>
            </a:pPr>
            <a:endParaRPr lang="en-US" altLang="en-US" sz="2800" dirty="0">
              <a:latin typeface="Times New Roman" charset="0"/>
              <a:ea typeface="Times New Roman" charset="0"/>
              <a:cs typeface="Times New Roman" charset="0"/>
            </a:endParaRPr>
          </a:p>
          <a:p>
            <a:pPr eaLnBrk="1" hangingPunct="1">
              <a:lnSpc>
                <a:spcPct val="80000"/>
              </a:lnSpc>
              <a:buFont typeface="Arial" charset="0"/>
              <a:buChar char="•"/>
            </a:pPr>
            <a:endParaRPr lang="en-US" altLang="en-US" sz="2800" dirty="0">
              <a:latin typeface="Times New Roman" charset="0"/>
              <a:ea typeface="Times New Roman" charset="0"/>
              <a:cs typeface="Times New Roman" charset="0"/>
            </a:endParaRPr>
          </a:p>
          <a:p>
            <a:pPr eaLnBrk="1" hangingPunct="1">
              <a:lnSpc>
                <a:spcPct val="80000"/>
              </a:lnSpc>
              <a:buFont typeface="Arial" charset="0"/>
              <a:buChar char="•"/>
            </a:pPr>
            <a:endParaRPr lang="en-US" altLang="en-US" sz="2800" dirty="0">
              <a:latin typeface="Times New Roman" charset="0"/>
              <a:ea typeface="Times New Roman" charset="0"/>
              <a:cs typeface="Times New Roman" charset="0"/>
            </a:endParaRPr>
          </a:p>
          <a:p>
            <a:pPr marL="0" indent="0" algn="ctr" eaLnBrk="1" hangingPunct="1">
              <a:lnSpc>
                <a:spcPct val="80000"/>
              </a:lnSpc>
              <a:buNone/>
            </a:pPr>
            <a:r>
              <a:rPr lang="en-US" altLang="en-US" sz="3500" b="1" dirty="0">
                <a:latin typeface="Times New Roman" charset="0"/>
                <a:ea typeface="Times New Roman" charset="0"/>
                <a:cs typeface="Times New Roman" charset="0"/>
              </a:rPr>
              <a:t>Tilt the head downward so that the vallecular space is widened, the airway entrance is narrowed, &amp; the epiglottis is positioned more posteriorly.</a:t>
            </a:r>
          </a:p>
          <a:p>
            <a:pPr eaLnBrk="1" hangingPunct="1">
              <a:lnSpc>
                <a:spcPct val="80000"/>
              </a:lnSpc>
            </a:pPr>
            <a:endParaRPr lang="en-US" altLang="en-US" sz="2800" dirty="0">
              <a:latin typeface="Times New Roman" charset="0"/>
              <a:ea typeface="Times New Roman" charset="0"/>
              <a:cs typeface="Times New Roman" charset="0"/>
            </a:endParaRPr>
          </a:p>
        </p:txBody>
      </p:sp>
      <p:sp>
        <p:nvSpPr>
          <p:cNvPr id="4" name="Down Arrow 3"/>
          <p:cNvSpPr/>
          <p:nvPr/>
        </p:nvSpPr>
        <p:spPr>
          <a:xfrm>
            <a:off x="5932335" y="3465150"/>
            <a:ext cx="1729409" cy="914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3343070"/>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5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55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pPr eaLnBrk="1" hangingPunct="1"/>
            <a:r>
              <a:rPr lang="en-US" altLang="en-US" b="1" dirty="0" err="1">
                <a:solidFill>
                  <a:schemeClr val="tx1"/>
                </a:solidFill>
              </a:rPr>
              <a:t>Trachestomy</a:t>
            </a:r>
            <a:r>
              <a:rPr lang="en-US" altLang="en-US" b="1" dirty="0">
                <a:solidFill>
                  <a:schemeClr val="tx1"/>
                </a:solidFill>
              </a:rPr>
              <a:t> tube</a:t>
            </a:r>
          </a:p>
        </p:txBody>
      </p:sp>
      <p:sp>
        <p:nvSpPr>
          <p:cNvPr id="177155" name="Rectangle 3"/>
          <p:cNvSpPr>
            <a:spLocks noGrp="1" noChangeArrowheads="1"/>
          </p:cNvSpPr>
          <p:nvPr>
            <p:ph idx="1"/>
          </p:nvPr>
        </p:nvSpPr>
        <p:spPr>
          <a:xfrm>
            <a:off x="934720" y="1981200"/>
            <a:ext cx="9047480" cy="3429000"/>
          </a:xfrm>
        </p:spPr>
        <p:txBody>
          <a:bodyPr>
            <a:normAutofit/>
          </a:bodyPr>
          <a:lstStyle/>
          <a:p>
            <a:pPr eaLnBrk="1" hangingPunct="1">
              <a:lnSpc>
                <a:spcPct val="90000"/>
              </a:lnSpc>
            </a:pPr>
            <a:endParaRPr lang="en-US" altLang="en-US" sz="3600" dirty="0">
              <a:solidFill>
                <a:schemeClr val="tx1"/>
              </a:solidFill>
              <a:latin typeface="Times New Roman" charset="0"/>
              <a:ea typeface="Times New Roman" charset="0"/>
              <a:cs typeface="Times New Roman" charset="0"/>
            </a:endParaRPr>
          </a:p>
          <a:p>
            <a:pPr eaLnBrk="1" hangingPunct="1">
              <a:lnSpc>
                <a:spcPct val="90000"/>
              </a:lnSpc>
            </a:pPr>
            <a:r>
              <a:rPr lang="he-IL" altLang="en-US" sz="3600" b="1" dirty="0" err="1">
                <a:solidFill>
                  <a:schemeClr val="tx1"/>
                </a:solidFill>
                <a:latin typeface="Times New Roman" charset="0"/>
                <a:ea typeface="Times New Roman" charset="0"/>
                <a:cs typeface="Times New Roman" charset="0"/>
              </a:rPr>
              <a:t>G</a:t>
            </a:r>
            <a:r>
              <a:rPr lang="en-US" altLang="en-US" sz="3600" b="1" dirty="0" err="1">
                <a:solidFill>
                  <a:schemeClr val="tx1"/>
                </a:solidFill>
                <a:latin typeface="Times New Roman" charset="0"/>
                <a:ea typeface="Times New Roman" charset="0"/>
                <a:cs typeface="Times New Roman" charset="0"/>
              </a:rPr>
              <a:t>eneral</a:t>
            </a:r>
            <a:r>
              <a:rPr lang="en-US" altLang="en-US" sz="3600" b="1" dirty="0">
                <a:solidFill>
                  <a:schemeClr val="tx1"/>
                </a:solidFill>
                <a:latin typeface="Times New Roman" charset="0"/>
                <a:ea typeface="Times New Roman" charset="0"/>
                <a:cs typeface="Times New Roman" charset="0"/>
              </a:rPr>
              <a:t> have three parts:</a:t>
            </a:r>
          </a:p>
          <a:p>
            <a:pPr lvl="1" eaLnBrk="1" hangingPunct="1">
              <a:lnSpc>
                <a:spcPct val="90000"/>
              </a:lnSpc>
            </a:pPr>
            <a:r>
              <a:rPr lang="he-IL" altLang="en-US" sz="2400" dirty="0">
                <a:solidFill>
                  <a:schemeClr val="tx1"/>
                </a:solidFill>
                <a:latin typeface="Times New Roman" charset="0"/>
                <a:ea typeface="Times New Roman" charset="0"/>
                <a:cs typeface="Times New Roman" charset="0"/>
              </a:rPr>
              <a:t>O</a:t>
            </a:r>
            <a:r>
              <a:rPr lang="en-US" altLang="en-US" sz="2400" dirty="0" err="1">
                <a:solidFill>
                  <a:schemeClr val="tx1"/>
                </a:solidFill>
                <a:latin typeface="Times New Roman" charset="0"/>
                <a:ea typeface="Times New Roman" charset="0"/>
                <a:cs typeface="Times New Roman" charset="0"/>
              </a:rPr>
              <a:t>uter</a:t>
            </a:r>
            <a:r>
              <a:rPr lang="en-US" altLang="en-US" sz="2400" dirty="0">
                <a:solidFill>
                  <a:schemeClr val="tx1"/>
                </a:solidFill>
                <a:latin typeface="Times New Roman" charset="0"/>
                <a:ea typeface="Times New Roman" charset="0"/>
                <a:cs typeface="Times New Roman" charset="0"/>
              </a:rPr>
              <a:t> cannula (stay in place to hold tracheostomy </a:t>
            </a:r>
            <a:r>
              <a:rPr lang="en-US" altLang="en-US" sz="2400" dirty="0" err="1">
                <a:solidFill>
                  <a:schemeClr val="tx1"/>
                </a:solidFill>
                <a:latin typeface="Times New Roman" charset="0"/>
                <a:ea typeface="Times New Roman" charset="0"/>
                <a:cs typeface="Times New Roman" charset="0"/>
              </a:rPr>
              <a:t>sute</a:t>
            </a:r>
            <a:r>
              <a:rPr lang="en-US" altLang="en-US" sz="2400" dirty="0">
                <a:solidFill>
                  <a:schemeClr val="tx1"/>
                </a:solidFill>
                <a:latin typeface="Times New Roman" charset="0"/>
                <a:ea typeface="Times New Roman" charset="0"/>
                <a:cs typeface="Times New Roman" charset="0"/>
              </a:rPr>
              <a:t> open).</a:t>
            </a:r>
          </a:p>
          <a:p>
            <a:pPr lvl="1" eaLnBrk="1" hangingPunct="1">
              <a:lnSpc>
                <a:spcPct val="90000"/>
              </a:lnSpc>
            </a:pPr>
            <a:r>
              <a:rPr lang="he-IL" altLang="en-US" sz="2400" dirty="0">
                <a:solidFill>
                  <a:schemeClr val="tx1"/>
                </a:solidFill>
                <a:latin typeface="Times New Roman" charset="0"/>
                <a:ea typeface="Times New Roman" charset="0"/>
                <a:cs typeface="Times New Roman" charset="0"/>
              </a:rPr>
              <a:t>I</a:t>
            </a:r>
            <a:r>
              <a:rPr lang="en-US" altLang="en-US" sz="2400" dirty="0" err="1">
                <a:solidFill>
                  <a:schemeClr val="tx1"/>
                </a:solidFill>
                <a:latin typeface="Times New Roman" charset="0"/>
                <a:ea typeface="Times New Roman" charset="0"/>
                <a:cs typeface="Times New Roman" charset="0"/>
              </a:rPr>
              <a:t>nner</a:t>
            </a:r>
            <a:r>
              <a:rPr lang="en-US" altLang="en-US" sz="2400" dirty="0">
                <a:solidFill>
                  <a:schemeClr val="tx1"/>
                </a:solidFill>
                <a:latin typeface="Times New Roman" charset="0"/>
                <a:ea typeface="Times New Roman" charset="0"/>
                <a:cs typeface="Times New Roman" charset="0"/>
              </a:rPr>
              <a:t> cannula (remains in the tube except for cleaning)</a:t>
            </a:r>
          </a:p>
          <a:p>
            <a:pPr lvl="1" eaLnBrk="1" hangingPunct="1">
              <a:lnSpc>
                <a:spcPct val="90000"/>
              </a:lnSpc>
            </a:pPr>
            <a:r>
              <a:rPr lang="he-IL" altLang="en-US" sz="2400" dirty="0">
                <a:solidFill>
                  <a:schemeClr val="tx1"/>
                </a:solidFill>
                <a:latin typeface="Times New Roman" charset="0"/>
                <a:ea typeface="Times New Roman" charset="0"/>
                <a:cs typeface="Times New Roman" charset="0"/>
              </a:rPr>
              <a:t>O</a:t>
            </a:r>
            <a:r>
              <a:rPr lang="en-US" altLang="en-US" sz="2400" dirty="0" err="1">
                <a:solidFill>
                  <a:schemeClr val="tx1"/>
                </a:solidFill>
                <a:latin typeface="Times New Roman" charset="0"/>
                <a:ea typeface="Times New Roman" charset="0"/>
                <a:cs typeface="Times New Roman" charset="0"/>
              </a:rPr>
              <a:t>bturator</a:t>
            </a:r>
            <a:r>
              <a:rPr lang="en-US" altLang="en-US" sz="2400" dirty="0">
                <a:solidFill>
                  <a:schemeClr val="tx1"/>
                </a:solidFill>
                <a:latin typeface="Times New Roman" charset="0"/>
                <a:ea typeface="Times New Roman" charset="0"/>
                <a:cs typeface="Times New Roman" charset="0"/>
              </a:rPr>
              <a:t> (provide a smooth ,rounded tip for initial insertion of the tracheostomy)   </a:t>
            </a:r>
          </a:p>
        </p:txBody>
      </p:sp>
    </p:spTree>
    <p:extLst>
      <p:ext uri="{BB962C8B-B14F-4D97-AF65-F5344CB8AC3E}">
        <p14:creationId xmlns:p14="http://schemas.microsoft.com/office/powerpoint/2010/main" val="422088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715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715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715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715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2FD8A-419F-9E4A-B514-22679D14A752}"/>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88A1BD80-D95B-A943-9C5D-212E0DE25512}"/>
              </a:ext>
            </a:extLst>
          </p:cNvPr>
          <p:cNvSpPr>
            <a:spLocks noGrp="1"/>
          </p:cNvSpPr>
          <p:nvPr>
            <p:ph idx="1"/>
          </p:nvPr>
        </p:nvSpPr>
        <p:spPr/>
        <p:txBody>
          <a:bodyPr/>
          <a:lstStyle/>
          <a:p>
            <a:pPr algn="ctr"/>
            <a:r>
              <a:rPr lang="en-US" dirty="0"/>
              <a:t>I</a:t>
            </a:r>
            <a:r>
              <a:rPr lang="en-IL" dirty="0"/>
              <a:t>nadequate laryngeal closure</a:t>
            </a:r>
          </a:p>
          <a:p>
            <a:endParaRPr lang="en-IL" dirty="0"/>
          </a:p>
          <a:p>
            <a:r>
              <a:rPr lang="en-IL" dirty="0"/>
              <a:t> </a:t>
            </a:r>
          </a:p>
          <a:p>
            <a:pPr marL="0" indent="0">
              <a:buNone/>
            </a:pPr>
            <a:endParaRPr lang="en-IL" dirty="0"/>
          </a:p>
          <a:p>
            <a:pPr marL="0" indent="0">
              <a:buNone/>
            </a:pPr>
            <a:r>
              <a:rPr lang="en-US" b="1" dirty="0"/>
              <a:t>F</a:t>
            </a:r>
            <a:r>
              <a:rPr lang="en-IL" b="1" dirty="0"/>
              <a:t>orward tilting of the head may result in greater protection of the airway by the overhanging epiglottis</a:t>
            </a:r>
          </a:p>
        </p:txBody>
      </p:sp>
      <p:sp>
        <p:nvSpPr>
          <p:cNvPr id="4" name="Down Arrow 3">
            <a:extLst>
              <a:ext uri="{FF2B5EF4-FFF2-40B4-BE49-F238E27FC236}">
                <a16:creationId xmlns:a16="http://schemas.microsoft.com/office/drawing/2014/main" id="{9F1DBF7A-0C88-ED4B-9770-ED2A6AB50FEF}"/>
              </a:ext>
            </a:extLst>
          </p:cNvPr>
          <p:cNvSpPr/>
          <p:nvPr/>
        </p:nvSpPr>
        <p:spPr>
          <a:xfrm>
            <a:off x="5544408" y="2514600"/>
            <a:ext cx="1729409" cy="914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85908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latin typeface="Times New Roman" charset="0"/>
                <a:ea typeface="Times New Roman" charset="0"/>
                <a:cs typeface="Times New Roman" charset="0"/>
              </a:rPr>
              <a:t>Decision on potentially Best Posture</a:t>
            </a:r>
            <a:endParaRPr lang="en-US" dirty="0"/>
          </a:p>
        </p:txBody>
      </p:sp>
      <p:sp>
        <p:nvSpPr>
          <p:cNvPr id="3" name="Content Placeholder 2"/>
          <p:cNvSpPr>
            <a:spLocks noGrp="1"/>
          </p:cNvSpPr>
          <p:nvPr>
            <p:ph idx="1"/>
          </p:nvPr>
        </p:nvSpPr>
        <p:spPr/>
        <p:txBody>
          <a:bodyPr>
            <a:normAutofit fontScale="92500" lnSpcReduction="20000"/>
          </a:bodyPr>
          <a:lstStyle/>
          <a:p>
            <a:pPr algn="ctr"/>
            <a:r>
              <a:rPr lang="en-US" sz="2800" dirty="0">
                <a:latin typeface="Times New Roman" charset="0"/>
                <a:ea typeface="Times New Roman" charset="0"/>
                <a:cs typeface="Times New Roman" charset="0"/>
              </a:rPr>
              <a:t>Unilateral pharyngeal paralysis</a:t>
            </a:r>
          </a:p>
          <a:p>
            <a:endParaRPr lang="en-US" dirty="0"/>
          </a:p>
          <a:p>
            <a:endParaRPr lang="en-US" dirty="0"/>
          </a:p>
          <a:p>
            <a:endParaRPr lang="en-US" dirty="0"/>
          </a:p>
          <a:p>
            <a:r>
              <a:rPr lang="en-US" sz="3200" b="1" dirty="0">
                <a:latin typeface="Times New Roman" charset="0"/>
                <a:ea typeface="Times New Roman" charset="0"/>
                <a:cs typeface="Times New Roman" charset="0"/>
              </a:rPr>
              <a:t>Turn the pt.’s head toward the affected side to close the pyriform sinus on that side, directing the material down the more functional side.</a:t>
            </a:r>
          </a:p>
        </p:txBody>
      </p:sp>
      <p:sp>
        <p:nvSpPr>
          <p:cNvPr id="5" name="Down Arrow 4"/>
          <p:cNvSpPr/>
          <p:nvPr/>
        </p:nvSpPr>
        <p:spPr>
          <a:xfrm>
            <a:off x="5261775" y="2644840"/>
            <a:ext cx="1729409" cy="914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092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p:txBody>
          <a:bodyPr>
            <a:normAutofit fontScale="90000"/>
          </a:bodyPr>
          <a:lstStyle/>
          <a:p>
            <a:pPr eaLnBrk="1" hangingPunct="1"/>
            <a:r>
              <a:rPr lang="en-US" altLang="en-US" sz="4000" b="1" dirty="0">
                <a:latin typeface="Times New Roman" charset="0"/>
                <a:ea typeface="Times New Roman" charset="0"/>
                <a:cs typeface="Times New Roman" charset="0"/>
              </a:rPr>
              <a:t>Decision on potentially Best Posture</a:t>
            </a:r>
          </a:p>
        </p:txBody>
      </p:sp>
      <p:sp>
        <p:nvSpPr>
          <p:cNvPr id="237571" name="Rectangle 3"/>
          <p:cNvSpPr>
            <a:spLocks noGrp="1" noChangeArrowheads="1"/>
          </p:cNvSpPr>
          <p:nvPr>
            <p:ph idx="1"/>
          </p:nvPr>
        </p:nvSpPr>
        <p:spPr/>
        <p:txBody>
          <a:bodyPr>
            <a:normAutofit lnSpcReduction="10000"/>
          </a:bodyPr>
          <a:lstStyle/>
          <a:p>
            <a:pPr eaLnBrk="1" hangingPunct="1">
              <a:buFontTx/>
              <a:buNone/>
            </a:pPr>
            <a:endParaRPr lang="en-US" altLang="en-US" dirty="0">
              <a:latin typeface="Times New Roman" charset="0"/>
              <a:ea typeface="Times New Roman" charset="0"/>
              <a:cs typeface="Times New Roman" charset="0"/>
            </a:endParaRPr>
          </a:p>
          <a:p>
            <a:pPr algn="ctr" eaLnBrk="1" hangingPunct="1"/>
            <a:r>
              <a:rPr lang="en-US" altLang="en-US" sz="2800" dirty="0">
                <a:latin typeface="Times New Roman" charset="0"/>
                <a:ea typeface="Times New Roman" charset="0"/>
                <a:cs typeface="Times New Roman" charset="0"/>
              </a:rPr>
              <a:t>Lingual hemiparesis or reduction in oral function on one side. </a:t>
            </a:r>
            <a:endParaRPr lang="en-US" altLang="en-US" sz="2800" dirty="0">
              <a:latin typeface="Times New Roman" charset="0"/>
              <a:ea typeface="Times New Roman" charset="0"/>
              <a:cs typeface="Times New Roman" charset="0"/>
              <a:sym typeface="Wingdings" panose="05000000000000000000" pitchFamily="2" charset="2"/>
            </a:endParaRPr>
          </a:p>
          <a:p>
            <a:pPr eaLnBrk="1" hangingPunct="1"/>
            <a:endParaRPr lang="en-US" altLang="en-US" dirty="0">
              <a:latin typeface="Times New Roman" charset="0"/>
              <a:ea typeface="Times New Roman" charset="0"/>
              <a:cs typeface="Times New Roman" charset="0"/>
              <a:sym typeface="Wingdings" panose="05000000000000000000" pitchFamily="2" charset="2"/>
            </a:endParaRPr>
          </a:p>
          <a:p>
            <a:pPr eaLnBrk="1" hangingPunct="1"/>
            <a:endParaRPr lang="en-US" altLang="en-US" dirty="0">
              <a:latin typeface="Times New Roman" charset="0"/>
              <a:ea typeface="Times New Roman" charset="0"/>
              <a:cs typeface="Times New Roman" charset="0"/>
              <a:sym typeface="Wingdings" panose="05000000000000000000" pitchFamily="2" charset="2"/>
            </a:endParaRPr>
          </a:p>
          <a:p>
            <a:pPr eaLnBrk="1" hangingPunct="1"/>
            <a:endParaRPr lang="en-US" altLang="en-US" dirty="0">
              <a:latin typeface="Times New Roman" charset="0"/>
              <a:ea typeface="Times New Roman" charset="0"/>
              <a:cs typeface="Times New Roman" charset="0"/>
              <a:sym typeface="Wingdings" panose="05000000000000000000" pitchFamily="2" charset="2"/>
            </a:endParaRPr>
          </a:p>
          <a:p>
            <a:pPr algn="ctr" eaLnBrk="1" hangingPunct="1"/>
            <a:r>
              <a:rPr lang="en-US" altLang="en-US" sz="2800" b="1" dirty="0">
                <a:latin typeface="Times New Roman" charset="0"/>
                <a:ea typeface="Times New Roman" charset="0"/>
                <a:cs typeface="Times New Roman" charset="0"/>
              </a:rPr>
              <a:t> Tilting the head toward the stronger side may result in directing the material down that side.</a:t>
            </a:r>
          </a:p>
        </p:txBody>
      </p:sp>
      <p:sp>
        <p:nvSpPr>
          <p:cNvPr id="4" name="Down Arrow 3"/>
          <p:cNvSpPr/>
          <p:nvPr/>
        </p:nvSpPr>
        <p:spPr>
          <a:xfrm>
            <a:off x="5261775" y="2923136"/>
            <a:ext cx="1729409" cy="914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7867507"/>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757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75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1"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normAutofit fontScale="90000"/>
          </a:bodyPr>
          <a:lstStyle/>
          <a:p>
            <a:pPr eaLnBrk="1" hangingPunct="1"/>
            <a:r>
              <a:rPr lang="en-US" altLang="en-US" sz="4000" b="1" dirty="0">
                <a:latin typeface="Times New Roman" charset="0"/>
                <a:ea typeface="Times New Roman" charset="0"/>
                <a:cs typeface="Times New Roman" charset="0"/>
              </a:rPr>
              <a:t>Selection of Optimal Food position in the mouth</a:t>
            </a:r>
            <a:br>
              <a:rPr lang="en-US" altLang="en-US" sz="4000" b="1" dirty="0">
                <a:latin typeface="Times New Roman" charset="0"/>
                <a:ea typeface="Times New Roman" charset="0"/>
                <a:cs typeface="Times New Roman" charset="0"/>
              </a:rPr>
            </a:br>
            <a:endParaRPr lang="en-US" altLang="en-US" sz="4000" b="1" dirty="0">
              <a:latin typeface="Times New Roman" charset="0"/>
              <a:ea typeface="Times New Roman" charset="0"/>
              <a:cs typeface="Times New Roman" charset="0"/>
            </a:endParaRPr>
          </a:p>
        </p:txBody>
      </p:sp>
      <p:sp>
        <p:nvSpPr>
          <p:cNvPr id="239619" name="Rectangle 3"/>
          <p:cNvSpPr>
            <a:spLocks noGrp="1" noChangeArrowheads="1"/>
          </p:cNvSpPr>
          <p:nvPr>
            <p:ph idx="1"/>
          </p:nvPr>
        </p:nvSpPr>
        <p:spPr>
          <a:xfrm>
            <a:off x="1097280" y="1905635"/>
            <a:ext cx="10261158" cy="4114800"/>
          </a:xfrm>
        </p:spPr>
        <p:txBody>
          <a:bodyPr/>
          <a:lstStyle/>
          <a:p>
            <a:pPr eaLnBrk="1" hangingPunct="1">
              <a:lnSpc>
                <a:spcPct val="80000"/>
              </a:lnSpc>
              <a:buFontTx/>
              <a:buNone/>
            </a:pPr>
            <a:r>
              <a:rPr lang="en-US" altLang="en-US" sz="3600" b="1" dirty="0"/>
              <a:t>Food </a:t>
            </a:r>
            <a:r>
              <a:rPr lang="en-US" altLang="en-US" sz="3600" dirty="0"/>
              <a:t>         &gt; side of best function &amp; best sensitivity</a:t>
            </a:r>
          </a:p>
          <a:p>
            <a:pPr eaLnBrk="1" hangingPunct="1">
              <a:lnSpc>
                <a:spcPct val="80000"/>
              </a:lnSpc>
              <a:buFontTx/>
              <a:buNone/>
            </a:pPr>
            <a:endParaRPr lang="en-US" altLang="en-US" sz="3600" dirty="0"/>
          </a:p>
          <a:p>
            <a:pPr eaLnBrk="1" hangingPunct="1">
              <a:lnSpc>
                <a:spcPct val="80000"/>
              </a:lnSpc>
              <a:buFontTx/>
              <a:buNone/>
            </a:pPr>
            <a:r>
              <a:rPr lang="en-US" altLang="en-US" sz="3600" b="1" dirty="0"/>
              <a:t>Liquid </a:t>
            </a:r>
            <a:r>
              <a:rPr lang="en-US" altLang="en-US" sz="3600" dirty="0"/>
              <a:t>       &gt; posteriorly in the oral cavity (straw/syringe) </a:t>
            </a:r>
          </a:p>
        </p:txBody>
      </p:sp>
    </p:spTree>
    <p:extLst>
      <p:ext uri="{BB962C8B-B14F-4D97-AF65-F5344CB8AC3E}">
        <p14:creationId xmlns:p14="http://schemas.microsoft.com/office/powerpoint/2010/main" val="958795053"/>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96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96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p:txBody>
          <a:bodyPr>
            <a:normAutofit fontScale="90000"/>
          </a:bodyPr>
          <a:lstStyle/>
          <a:p>
            <a:pPr eaLnBrk="1" hangingPunct="1"/>
            <a:r>
              <a:rPr lang="en-US" altLang="en-US" sz="4000" b="1" dirty="0">
                <a:latin typeface="Times New Roman" charset="0"/>
                <a:ea typeface="Times New Roman" charset="0"/>
                <a:cs typeface="Times New Roman" charset="0"/>
              </a:rPr>
              <a:t>Selection of possible best food consistency</a:t>
            </a:r>
            <a:br>
              <a:rPr lang="en-US" altLang="en-US" sz="4000" b="1" dirty="0">
                <a:latin typeface="Times New Roman" charset="0"/>
                <a:ea typeface="Times New Roman" charset="0"/>
                <a:cs typeface="Times New Roman" charset="0"/>
              </a:rPr>
            </a:br>
            <a:endParaRPr lang="en-US" altLang="en-US" sz="4000" b="1" dirty="0">
              <a:latin typeface="Times New Roman" charset="0"/>
              <a:ea typeface="Times New Roman" charset="0"/>
              <a:cs typeface="Times New Roman" charset="0"/>
            </a:endParaRPr>
          </a:p>
        </p:txBody>
      </p:sp>
      <p:sp>
        <p:nvSpPr>
          <p:cNvPr id="241667" name="Rectangle 3"/>
          <p:cNvSpPr>
            <a:spLocks noGrp="1" noChangeArrowheads="1"/>
          </p:cNvSpPr>
          <p:nvPr>
            <p:ph idx="1"/>
          </p:nvPr>
        </p:nvSpPr>
        <p:spPr/>
        <p:txBody>
          <a:bodyPr>
            <a:normAutofit/>
          </a:bodyPr>
          <a:lstStyle/>
          <a:p>
            <a:pPr eaLnBrk="1" hangingPunct="1">
              <a:lnSpc>
                <a:spcPct val="80000"/>
              </a:lnSpc>
              <a:buFontTx/>
              <a:buNone/>
            </a:pPr>
            <a:r>
              <a:rPr lang="en-US" altLang="en-US" sz="4800" b="1" dirty="0">
                <a:latin typeface="Times New Roman" charset="0"/>
                <a:ea typeface="Times New Roman" charset="0"/>
                <a:cs typeface="Times New Roman" charset="0"/>
              </a:rPr>
              <a:t>Selection of food depends on:</a:t>
            </a:r>
          </a:p>
          <a:p>
            <a:pPr eaLnBrk="1" hangingPunct="1">
              <a:lnSpc>
                <a:spcPct val="80000"/>
              </a:lnSpc>
              <a:buFont typeface="Arial" charset="0"/>
              <a:buChar char="•"/>
            </a:pPr>
            <a:r>
              <a:rPr lang="en-US" altLang="en-US" sz="3200" dirty="0">
                <a:latin typeface="Times New Roman" charset="0"/>
                <a:ea typeface="Times New Roman" charset="0"/>
                <a:cs typeface="Times New Roman" charset="0"/>
              </a:rPr>
              <a:t>Info. collected in the history.</a:t>
            </a:r>
          </a:p>
          <a:p>
            <a:pPr eaLnBrk="1" hangingPunct="1">
              <a:lnSpc>
                <a:spcPct val="80000"/>
              </a:lnSpc>
              <a:buFont typeface="Arial" charset="0"/>
              <a:buChar char="•"/>
            </a:pPr>
            <a:r>
              <a:rPr lang="en-US" altLang="en-US" sz="3200" dirty="0">
                <a:latin typeface="Times New Roman" charset="0"/>
                <a:ea typeface="Times New Roman" charset="0"/>
                <a:cs typeface="Times New Roman" charset="0"/>
              </a:rPr>
              <a:t>Data on oral control.</a:t>
            </a:r>
          </a:p>
          <a:p>
            <a:pPr eaLnBrk="1" hangingPunct="1">
              <a:lnSpc>
                <a:spcPct val="80000"/>
              </a:lnSpc>
              <a:buFont typeface="Arial" charset="0"/>
              <a:buChar char="•"/>
            </a:pPr>
            <a:r>
              <a:rPr lang="en-US" altLang="en-US" sz="3200" dirty="0">
                <a:latin typeface="Times New Roman" charset="0"/>
                <a:ea typeface="Times New Roman" charset="0"/>
                <a:cs typeface="Times New Roman" charset="0"/>
              </a:rPr>
              <a:t>Info. on pharyngeal &amp; laryngeal control.</a:t>
            </a:r>
          </a:p>
          <a:p>
            <a:pPr eaLnBrk="1" hangingPunct="1"/>
            <a:endParaRPr lang="en-US" altLang="en-US" sz="32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308982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16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16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16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16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6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p:txBody>
          <a:bodyPr/>
          <a:lstStyle/>
          <a:p>
            <a:pPr eaLnBrk="1" hangingPunct="1"/>
            <a:endParaRPr lang="en-US" altLang="en-US"/>
          </a:p>
        </p:txBody>
      </p:sp>
      <p:sp>
        <p:nvSpPr>
          <p:cNvPr id="242691" name="Rectangle 3"/>
          <p:cNvSpPr>
            <a:spLocks noGrp="1" noChangeArrowheads="1"/>
          </p:cNvSpPr>
          <p:nvPr>
            <p:ph idx="1"/>
          </p:nvPr>
        </p:nvSpPr>
        <p:spPr>
          <a:xfrm>
            <a:off x="351845" y="1286786"/>
            <a:ext cx="11549270" cy="5022574"/>
          </a:xfrm>
        </p:spPr>
        <p:txBody>
          <a:bodyPr>
            <a:normAutofit fontScale="92500" lnSpcReduction="10000"/>
          </a:bodyPr>
          <a:lstStyle/>
          <a:p>
            <a:pPr eaLnBrk="1" hangingPunct="1">
              <a:lnSpc>
                <a:spcPct val="80000"/>
              </a:lnSpc>
              <a:buFontTx/>
              <a:buChar char="-"/>
            </a:pPr>
            <a:endParaRPr lang="en-US" altLang="en-US" sz="3200" dirty="0"/>
          </a:p>
          <a:p>
            <a:pPr>
              <a:lnSpc>
                <a:spcPct val="80000"/>
              </a:lnSpc>
              <a:buFont typeface="Wingdings" panose="05000000000000000000" pitchFamily="2" charset="2"/>
              <a:buChar char="Ø"/>
            </a:pPr>
            <a:r>
              <a:rPr lang="en-US" altLang="en-US" sz="3200" b="1" dirty="0">
                <a:latin typeface="Times New Roman" charset="0"/>
                <a:ea typeface="Times New Roman" charset="0"/>
                <a:cs typeface="Times New Roman" charset="0"/>
              </a:rPr>
              <a:t>Pts with:</a:t>
            </a:r>
          </a:p>
          <a:p>
            <a:pPr marL="514350" indent="-514350">
              <a:lnSpc>
                <a:spcPct val="80000"/>
              </a:lnSpc>
              <a:buFont typeface="+mj-lt"/>
              <a:buAutoNum type="arabicPeriod"/>
            </a:pPr>
            <a:r>
              <a:rPr lang="en-US" altLang="en-US" sz="3200" b="1" dirty="0">
                <a:latin typeface="Times New Roman" charset="0"/>
                <a:ea typeface="Times New Roman" charset="0"/>
                <a:cs typeface="Times New Roman" charset="0"/>
              </a:rPr>
              <a:t>Poor oral control </a:t>
            </a:r>
          </a:p>
          <a:p>
            <a:pPr>
              <a:lnSpc>
                <a:spcPct val="80000"/>
              </a:lnSpc>
              <a:buFont typeface="Wingdings" charset="2"/>
              <a:buChar char="ü"/>
            </a:pPr>
            <a:r>
              <a:rPr lang="en-US" altLang="en-US" sz="3200" b="1" dirty="0">
                <a:latin typeface="Times New Roman" charset="0"/>
                <a:ea typeface="Times New Roman" charset="0"/>
                <a:cs typeface="Times New Roman" charset="0"/>
              </a:rPr>
              <a:t> </a:t>
            </a:r>
            <a:r>
              <a:rPr lang="en-US" altLang="en-US" sz="3200" dirty="0">
                <a:latin typeface="Times New Roman" charset="0"/>
                <a:ea typeface="Times New Roman" charset="0"/>
                <a:cs typeface="Times New Roman" charset="0"/>
              </a:rPr>
              <a:t> Thickened liquid first, then moving toward materials of thin consistencies.</a:t>
            </a:r>
          </a:p>
          <a:p>
            <a:pPr marL="514350" indent="-514350">
              <a:lnSpc>
                <a:spcPct val="80000"/>
              </a:lnSpc>
              <a:buFont typeface="+mj-lt"/>
              <a:buAutoNum type="arabicPeriod" startAt="2"/>
            </a:pPr>
            <a:r>
              <a:rPr lang="en-US" altLang="en-US" sz="3200" b="1" dirty="0"/>
              <a:t>Delayed pharyngeal swallow or reduced closure of laryngeal entrance </a:t>
            </a:r>
          </a:p>
          <a:p>
            <a:pPr>
              <a:lnSpc>
                <a:spcPct val="80000"/>
              </a:lnSpc>
              <a:buFont typeface="Wingdings" charset="2"/>
              <a:buChar char="ü"/>
            </a:pPr>
            <a:r>
              <a:rPr lang="en-US" altLang="en-US" sz="3200" dirty="0"/>
              <a:t>Materials of thicker consistency as applesauce or mashed potatoes.</a:t>
            </a:r>
          </a:p>
          <a:p>
            <a:pPr marL="514350" indent="-514350">
              <a:lnSpc>
                <a:spcPct val="80000"/>
              </a:lnSpc>
              <a:buFont typeface="+mj-lt"/>
              <a:buAutoNum type="arabicPeriod" startAt="3"/>
            </a:pPr>
            <a:r>
              <a:rPr lang="en-US" altLang="en-US" sz="3200" b="1" dirty="0"/>
              <a:t>Reduced tongue base or pharyngeal wall contraction, reduced laryngeal elevation, reduced esophageal sphincter opening</a:t>
            </a:r>
          </a:p>
          <a:p>
            <a:pPr>
              <a:lnSpc>
                <a:spcPct val="80000"/>
              </a:lnSpc>
              <a:buFont typeface="Wingdings" charset="2"/>
              <a:buChar char="ü"/>
            </a:pPr>
            <a:r>
              <a:rPr lang="en-US" altLang="en-US" sz="3200" b="1" dirty="0"/>
              <a:t> </a:t>
            </a:r>
            <a:r>
              <a:rPr lang="en-US" altLang="en-US" sz="3200" dirty="0"/>
              <a:t> liquids </a:t>
            </a:r>
          </a:p>
          <a:p>
            <a:pPr eaLnBrk="1" hangingPunct="1">
              <a:lnSpc>
                <a:spcPct val="80000"/>
              </a:lnSpc>
              <a:buFontTx/>
              <a:buNone/>
            </a:pPr>
            <a:endParaRPr lang="en-US" altLang="en-US" sz="3200" dirty="0"/>
          </a:p>
          <a:p>
            <a:pPr eaLnBrk="1" hangingPunct="1">
              <a:lnSpc>
                <a:spcPct val="80000"/>
              </a:lnSpc>
            </a:pPr>
            <a:endParaRPr lang="en-US" altLang="en-US" sz="3200" dirty="0"/>
          </a:p>
        </p:txBody>
      </p:sp>
    </p:spTree>
    <p:extLst>
      <p:ext uri="{BB962C8B-B14F-4D97-AF65-F5344CB8AC3E}">
        <p14:creationId xmlns:p14="http://schemas.microsoft.com/office/powerpoint/2010/main" val="42047318"/>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269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269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269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269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269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2691">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269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p:txBody>
          <a:bodyPr/>
          <a:lstStyle/>
          <a:p>
            <a:pPr eaLnBrk="1" hangingPunct="1"/>
            <a:endParaRPr lang="en-US" altLang="en-US"/>
          </a:p>
        </p:txBody>
      </p:sp>
      <p:sp>
        <p:nvSpPr>
          <p:cNvPr id="244739" name="Rectangle 3"/>
          <p:cNvSpPr>
            <a:spLocks noGrp="1" noChangeArrowheads="1"/>
          </p:cNvSpPr>
          <p:nvPr>
            <p:ph idx="1"/>
          </p:nvPr>
        </p:nvSpPr>
        <p:spPr>
          <a:xfrm>
            <a:off x="833120" y="2631440"/>
            <a:ext cx="10586720" cy="4114800"/>
          </a:xfrm>
        </p:spPr>
        <p:txBody>
          <a:bodyPr>
            <a:normAutofit/>
          </a:bodyPr>
          <a:lstStyle/>
          <a:p>
            <a:pPr eaLnBrk="1" hangingPunct="1">
              <a:lnSpc>
                <a:spcPct val="50000"/>
              </a:lnSpc>
              <a:buFontTx/>
              <a:buNone/>
            </a:pPr>
            <a:endParaRPr lang="en-US" altLang="en-US" sz="3600" b="1" dirty="0"/>
          </a:p>
          <a:p>
            <a:pPr eaLnBrk="1" hangingPunct="1">
              <a:buFontTx/>
              <a:buNone/>
            </a:pPr>
            <a:r>
              <a:rPr lang="en-US" altLang="en-US" sz="3600" b="1" dirty="0"/>
              <a:t> Combination of disorders, make selection of consistencies more difficult. </a:t>
            </a:r>
          </a:p>
          <a:p>
            <a:pPr eaLnBrk="1" hangingPunct="1">
              <a:buFontTx/>
              <a:buNone/>
            </a:pPr>
            <a:endParaRPr lang="en-US" altLang="en-US" sz="3600" b="1" dirty="0"/>
          </a:p>
          <a:p>
            <a:pPr eaLnBrk="1" hangingPunct="1">
              <a:buFontTx/>
              <a:buNone/>
            </a:pPr>
            <a:endParaRPr lang="en-US" altLang="en-US" sz="3600" b="1" dirty="0"/>
          </a:p>
        </p:txBody>
      </p:sp>
    </p:spTree>
    <p:extLst>
      <p:ext uri="{BB962C8B-B14F-4D97-AF65-F5344CB8AC3E}">
        <p14:creationId xmlns:p14="http://schemas.microsoft.com/office/powerpoint/2010/main" val="1352877298"/>
      </p:ext>
    </p:extLst>
  </p:cSld>
  <p:clrMapOvr>
    <a:masterClrMapping/>
  </p:clrMapOvr>
  <p:transition>
    <p:push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5"/>
          <p:cNvSpPr>
            <a:spLocks noGrp="1" noChangeArrowheads="1"/>
          </p:cNvSpPr>
          <p:nvPr>
            <p:ph type="title"/>
          </p:nvPr>
        </p:nvSpPr>
        <p:spPr/>
        <p:txBody>
          <a:bodyPr>
            <a:normAutofit fontScale="90000"/>
          </a:bodyPr>
          <a:lstStyle/>
          <a:p>
            <a:pPr eaLnBrk="1" hangingPunct="1"/>
            <a:r>
              <a:rPr lang="en-US" altLang="en-US" b="1" dirty="0"/>
              <a:t> </a:t>
            </a:r>
            <a:r>
              <a:rPr lang="en-US" altLang="en-US" sz="4000" b="1" dirty="0">
                <a:latin typeface="Black Chancery"/>
              </a:rPr>
              <a:t>Selection of optimum swallowing instruction</a:t>
            </a:r>
          </a:p>
        </p:txBody>
      </p:sp>
      <p:sp>
        <p:nvSpPr>
          <p:cNvPr id="246787" name="Rectangle 6"/>
          <p:cNvSpPr>
            <a:spLocks noGrp="1" noChangeArrowheads="1"/>
          </p:cNvSpPr>
          <p:nvPr>
            <p:ph idx="1"/>
          </p:nvPr>
        </p:nvSpPr>
        <p:spPr/>
        <p:txBody>
          <a:bodyPr>
            <a:normAutofit/>
          </a:bodyPr>
          <a:lstStyle/>
          <a:p>
            <a:pPr eaLnBrk="1" hangingPunct="1">
              <a:buFont typeface="Arial" charset="0"/>
              <a:buChar char="•"/>
            </a:pPr>
            <a:r>
              <a:rPr lang="en-US" altLang="en-US" sz="3200" dirty="0">
                <a:latin typeface="Times New Roman" charset="0"/>
                <a:ea typeface="Times New Roman" charset="0"/>
                <a:cs typeface="Times New Roman" charset="0"/>
              </a:rPr>
              <a:t>The sequence of swallowing instruction should be based on information collected in the preparatory examination</a:t>
            </a:r>
          </a:p>
          <a:p>
            <a:pPr eaLnBrk="1" hangingPunct="1">
              <a:buFont typeface="Arial" charset="0"/>
              <a:buChar char="•"/>
            </a:pPr>
            <a:r>
              <a:rPr lang="en-US" altLang="en-US" sz="3200" dirty="0">
                <a:latin typeface="Times New Roman" charset="0"/>
                <a:ea typeface="Times New Roman" charset="0"/>
                <a:cs typeface="Times New Roman" charset="0"/>
              </a:rPr>
              <a:t>Posture or sequence of postures should be carefully noted, as should the need for voluntary protection of the airway during the swallow.</a:t>
            </a:r>
          </a:p>
        </p:txBody>
      </p:sp>
    </p:spTree>
    <p:extLst>
      <p:ext uri="{BB962C8B-B14F-4D97-AF65-F5344CB8AC3E}">
        <p14:creationId xmlns:p14="http://schemas.microsoft.com/office/powerpoint/2010/main" val="532212896"/>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67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678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7"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p:txBody>
          <a:bodyPr/>
          <a:lstStyle/>
          <a:p>
            <a:pPr eaLnBrk="1" hangingPunct="1"/>
            <a:r>
              <a:rPr lang="en-US" altLang="en-US"/>
              <a:t> </a:t>
            </a:r>
          </a:p>
        </p:txBody>
      </p:sp>
      <p:sp>
        <p:nvSpPr>
          <p:cNvPr id="248835" name="Rectangle 3"/>
          <p:cNvSpPr>
            <a:spLocks noGrp="1" noChangeArrowheads="1"/>
          </p:cNvSpPr>
          <p:nvPr>
            <p:ph idx="1"/>
          </p:nvPr>
        </p:nvSpPr>
        <p:spPr>
          <a:xfrm>
            <a:off x="355600" y="2382520"/>
            <a:ext cx="11541760" cy="5761038"/>
          </a:xfrm>
        </p:spPr>
        <p:txBody>
          <a:bodyPr>
            <a:normAutofit/>
          </a:bodyPr>
          <a:lstStyle/>
          <a:p>
            <a:pPr algn="just" eaLnBrk="1" hangingPunct="1">
              <a:buFontTx/>
              <a:buNone/>
            </a:pPr>
            <a:r>
              <a:rPr lang="en-US" altLang="en-US" sz="3600" b="1" dirty="0"/>
              <a:t>An Example :</a:t>
            </a:r>
          </a:p>
          <a:p>
            <a:pPr algn="just" eaLnBrk="1" hangingPunct="1">
              <a:buFontTx/>
              <a:buNone/>
            </a:pPr>
            <a:r>
              <a:rPr lang="en-US" altLang="en-US" sz="3600" dirty="0"/>
              <a:t>	A pt. with slightly reduced tongue control &amp; reduced laryngeal control may need to begin by tilting his or her head downward while putting food in the mouth, then tip his or her head backward when going to swallow, hold the breath during the swallow to voluntarily protect the airway.</a:t>
            </a:r>
          </a:p>
        </p:txBody>
      </p:sp>
    </p:spTree>
    <p:extLst>
      <p:ext uri="{BB962C8B-B14F-4D97-AF65-F5344CB8AC3E}">
        <p14:creationId xmlns:p14="http://schemas.microsoft.com/office/powerpoint/2010/main" val="3706250580"/>
      </p:ext>
    </p:extLst>
  </p:cSld>
  <p:clrMapOvr>
    <a:masterClrMapping/>
  </p:clrMapOvr>
  <p:transition>
    <p:push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p:txBody>
          <a:bodyPr/>
          <a:lstStyle/>
          <a:p>
            <a:pPr eaLnBrk="1" hangingPunct="1"/>
            <a:r>
              <a:rPr lang="en-US" altLang="en-US" b="1" dirty="0">
                <a:latin typeface="Black Chancery"/>
              </a:rPr>
              <a:t>Order of Interventions Introduced</a:t>
            </a:r>
          </a:p>
        </p:txBody>
      </p:sp>
      <p:sp>
        <p:nvSpPr>
          <p:cNvPr id="300035" name="Rectangle 3"/>
          <p:cNvSpPr>
            <a:spLocks noGrp="1" noChangeArrowheads="1"/>
          </p:cNvSpPr>
          <p:nvPr>
            <p:ph idx="1"/>
          </p:nvPr>
        </p:nvSpPr>
        <p:spPr/>
        <p:txBody>
          <a:bodyPr>
            <a:normAutofit/>
          </a:bodyPr>
          <a:lstStyle/>
          <a:p>
            <a:pPr>
              <a:buFont typeface="Arial" charset="0"/>
              <a:buChar char="•"/>
            </a:pPr>
            <a:r>
              <a:rPr lang="en-US" altLang="en-US" sz="2800" dirty="0">
                <a:solidFill>
                  <a:schemeClr val="tx1"/>
                </a:solidFill>
                <a:latin typeface="Times New Roman" charset="0"/>
                <a:ea typeface="Times New Roman" charset="0"/>
                <a:cs typeface="Times New Roman" charset="0"/>
              </a:rPr>
              <a:t>The rationale for this sequencing of interventions is based on</a:t>
            </a:r>
            <a:r>
              <a:rPr lang="he-IL" altLang="en-US" sz="2800" dirty="0">
                <a:solidFill>
                  <a:schemeClr val="tx1"/>
                </a:solidFill>
                <a:latin typeface="Times New Roman" charset="0"/>
                <a:ea typeface="Times New Roman" charset="0"/>
                <a:cs typeface="Times New Roman" charset="0"/>
              </a:rPr>
              <a:t>:</a:t>
            </a:r>
          </a:p>
          <a:p>
            <a:pPr>
              <a:buFont typeface="Wingdings" charset="2"/>
              <a:buChar char="ü"/>
            </a:pPr>
            <a:r>
              <a:rPr lang="en-US" altLang="en-US" sz="2800" dirty="0">
                <a:solidFill>
                  <a:schemeClr val="tx1"/>
                </a:solidFill>
                <a:latin typeface="Times New Roman" charset="0"/>
                <a:ea typeface="Times New Roman" charset="0"/>
                <a:cs typeface="Times New Roman" charset="0"/>
              </a:rPr>
              <a:t> The muscles effort required by pts</a:t>
            </a:r>
            <a:endParaRPr lang="he-IL" altLang="en-US" sz="2800" dirty="0">
              <a:solidFill>
                <a:schemeClr val="tx1"/>
              </a:solidFill>
              <a:latin typeface="Times New Roman" charset="0"/>
              <a:ea typeface="Times New Roman" charset="0"/>
              <a:cs typeface="Times New Roman" charset="0"/>
            </a:endParaRPr>
          </a:p>
          <a:p>
            <a:pPr>
              <a:buFont typeface="Wingdings" charset="2"/>
              <a:buChar char="ü"/>
            </a:pPr>
            <a:r>
              <a:rPr lang="en-US" altLang="en-US" sz="2800" dirty="0">
                <a:solidFill>
                  <a:schemeClr val="tx1"/>
                </a:solidFill>
                <a:latin typeface="Times New Roman" charset="0"/>
                <a:ea typeface="Times New Roman" charset="0"/>
                <a:cs typeface="Times New Roman" charset="0"/>
              </a:rPr>
              <a:t> The ease of application </a:t>
            </a:r>
            <a:endParaRPr lang="he-IL" altLang="en-US" sz="2800" dirty="0">
              <a:solidFill>
                <a:schemeClr val="tx1"/>
              </a:solidFill>
              <a:latin typeface="Times New Roman" charset="0"/>
              <a:ea typeface="Times New Roman" charset="0"/>
              <a:cs typeface="Times New Roman" charset="0"/>
            </a:endParaRPr>
          </a:p>
          <a:p>
            <a:pPr>
              <a:buFont typeface="Wingdings" charset="2"/>
              <a:buChar char="ü"/>
            </a:pPr>
            <a:r>
              <a:rPr lang="en-US" altLang="en-US" sz="2800" dirty="0">
                <a:solidFill>
                  <a:schemeClr val="tx1"/>
                </a:solidFill>
                <a:latin typeface="Times New Roman" charset="0"/>
                <a:ea typeface="Times New Roman" charset="0"/>
                <a:cs typeface="Times New Roman" charset="0"/>
              </a:rPr>
              <a:t> Learning of the various procedures.</a:t>
            </a:r>
          </a:p>
        </p:txBody>
      </p:sp>
    </p:spTree>
    <p:extLst>
      <p:ext uri="{BB962C8B-B14F-4D97-AF65-F5344CB8AC3E}">
        <p14:creationId xmlns:p14="http://schemas.microsoft.com/office/powerpoint/2010/main" val="2597873454"/>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00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00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00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00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EA37D-2D4D-C245-8DB4-2EBE526280E5}"/>
              </a:ext>
            </a:extLst>
          </p:cNvPr>
          <p:cNvSpPr>
            <a:spLocks noGrp="1"/>
          </p:cNvSpPr>
          <p:nvPr>
            <p:ph type="title"/>
          </p:nvPr>
        </p:nvSpPr>
        <p:spPr/>
        <p:txBody>
          <a:bodyPr/>
          <a:lstStyle/>
          <a:p>
            <a:endParaRPr lang="en-IL"/>
          </a:p>
        </p:txBody>
      </p:sp>
      <p:pic>
        <p:nvPicPr>
          <p:cNvPr id="4" name="Content Placeholder 3">
            <a:extLst>
              <a:ext uri="{FF2B5EF4-FFF2-40B4-BE49-F238E27FC236}">
                <a16:creationId xmlns:a16="http://schemas.microsoft.com/office/drawing/2014/main" id="{B12984FA-1BB8-3E40-A965-71EAE7F826CC}"/>
              </a:ext>
            </a:extLst>
          </p:cNvPr>
          <p:cNvPicPr>
            <a:picLocks noGrp="1" noChangeAspect="1"/>
          </p:cNvPicPr>
          <p:nvPr>
            <p:ph idx="1"/>
          </p:nvPr>
        </p:nvPicPr>
        <p:blipFill>
          <a:blip r:embed="rId2"/>
          <a:stretch>
            <a:fillRect/>
          </a:stretch>
        </p:blipFill>
        <p:spPr>
          <a:xfrm>
            <a:off x="1690256" y="286603"/>
            <a:ext cx="7117724" cy="5582385"/>
          </a:xfrm>
          <a:prstGeom prst="rect">
            <a:avLst/>
          </a:prstGeom>
        </p:spPr>
      </p:pic>
    </p:spTree>
    <p:extLst>
      <p:ext uri="{BB962C8B-B14F-4D97-AF65-F5344CB8AC3E}">
        <p14:creationId xmlns:p14="http://schemas.microsoft.com/office/powerpoint/2010/main" val="38020688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defTabSz="914400" rtl="0" eaLnBrk="1" latinLnBrk="0" hangingPunct="1">
              <a:lnSpc>
                <a:spcPct val="85000"/>
              </a:lnSpc>
              <a:spcBef>
                <a:spcPct val="0"/>
              </a:spcBef>
              <a:buNone/>
            </a:pPr>
            <a:r>
              <a:rPr lang="en-US" b="1" dirty="0">
                <a:solidFill>
                  <a:schemeClr val="tx1"/>
                </a:solidFill>
              </a:rPr>
              <a:t>In order:</a:t>
            </a: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sz="2800" dirty="0">
                <a:solidFill>
                  <a:schemeClr val="tx1"/>
                </a:solidFill>
                <a:latin typeface="Times New Roman" charset="0"/>
                <a:ea typeface="Times New Roman" charset="0"/>
                <a:cs typeface="Times New Roman" charset="0"/>
              </a:rPr>
              <a:t>Postural techniques.</a:t>
            </a:r>
          </a:p>
          <a:p>
            <a:pPr marL="514350" indent="-514350">
              <a:buFont typeface="+mj-lt"/>
              <a:buAutoNum type="arabicPeriod"/>
            </a:pPr>
            <a:r>
              <a:rPr lang="en-US" sz="2800" dirty="0">
                <a:solidFill>
                  <a:schemeClr val="tx1"/>
                </a:solidFill>
                <a:latin typeface="Times New Roman" charset="0"/>
                <a:ea typeface="Times New Roman" charset="0"/>
                <a:cs typeface="Times New Roman" charset="0"/>
              </a:rPr>
              <a:t>Increase oral sensation.</a:t>
            </a:r>
          </a:p>
          <a:p>
            <a:pPr marL="514350" indent="-514350">
              <a:buFont typeface="+mj-lt"/>
              <a:buAutoNum type="arabicPeriod"/>
            </a:pPr>
            <a:r>
              <a:rPr lang="en-US" sz="2800" dirty="0">
                <a:solidFill>
                  <a:schemeClr val="tx1"/>
                </a:solidFill>
                <a:latin typeface="Times New Roman" charset="0"/>
                <a:ea typeface="Times New Roman" charset="0"/>
                <a:cs typeface="Times New Roman" charset="0"/>
              </a:rPr>
              <a:t>Swallowing maneuvers. </a:t>
            </a:r>
          </a:p>
          <a:p>
            <a:pPr marL="514350" indent="-514350">
              <a:buFont typeface="+mj-lt"/>
              <a:buAutoNum type="arabicPeriod"/>
            </a:pPr>
            <a:r>
              <a:rPr lang="en-US" sz="2800" dirty="0">
                <a:solidFill>
                  <a:schemeClr val="tx1"/>
                </a:solidFill>
                <a:latin typeface="Times New Roman" charset="0"/>
                <a:ea typeface="Times New Roman" charset="0"/>
                <a:cs typeface="Times New Roman" charset="0"/>
              </a:rPr>
              <a:t>Diet (food consistency).</a:t>
            </a:r>
          </a:p>
          <a:p>
            <a:endParaRPr lang="en-US" sz="2800" dirty="0">
              <a:solidFill>
                <a:schemeClr val="tx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372468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Postural techniques</a:t>
            </a:r>
          </a:p>
        </p:txBody>
      </p:sp>
      <p:sp>
        <p:nvSpPr>
          <p:cNvPr id="3" name="Content Placeholder 2"/>
          <p:cNvSpPr>
            <a:spLocks noGrp="1"/>
          </p:cNvSpPr>
          <p:nvPr>
            <p:ph idx="1"/>
          </p:nvPr>
        </p:nvSpPr>
        <p:spPr/>
        <p:txBody>
          <a:bodyPr>
            <a:normAutofit fontScale="92500" lnSpcReduction="20000"/>
          </a:bodyPr>
          <a:lstStyle/>
          <a:p>
            <a:pPr>
              <a:buFont typeface="Arial" charset="0"/>
              <a:buChar char="•"/>
            </a:pPr>
            <a:r>
              <a:rPr lang="he-IL" altLang="en-US" sz="2800" dirty="0">
                <a:solidFill>
                  <a:schemeClr val="tx1"/>
                </a:solidFill>
                <a:latin typeface="Times New Roman" charset="0"/>
                <a:ea typeface="Times New Roman" charset="0"/>
                <a:cs typeface="Times New Roman" charset="0"/>
              </a:rPr>
              <a:t> </a:t>
            </a:r>
            <a:r>
              <a:rPr lang="en-US" altLang="en-US" sz="2800" dirty="0">
                <a:solidFill>
                  <a:schemeClr val="tx1"/>
                </a:solidFill>
                <a:latin typeface="Times New Roman" charset="0"/>
                <a:ea typeface="Times New Roman" charset="0"/>
                <a:cs typeface="Times New Roman" charset="0"/>
              </a:rPr>
              <a:t>Postural techniques are easily used by a wide range of pts</a:t>
            </a:r>
            <a:endParaRPr lang="he-IL" altLang="en-US" sz="2800" dirty="0">
              <a:solidFill>
                <a:schemeClr val="tx1"/>
              </a:solidFill>
              <a:latin typeface="Times New Roman" charset="0"/>
              <a:ea typeface="Times New Roman" charset="0"/>
              <a:cs typeface="Times New Roman" charset="0"/>
            </a:endParaRPr>
          </a:p>
          <a:p>
            <a:pPr>
              <a:buFont typeface="Arial" charset="0"/>
              <a:buChar char="•"/>
            </a:pPr>
            <a:r>
              <a:rPr lang="en-US" altLang="en-US" sz="2800" dirty="0">
                <a:solidFill>
                  <a:schemeClr val="tx1"/>
                </a:solidFill>
                <a:latin typeface="Times New Roman" charset="0"/>
                <a:ea typeface="Times New Roman" charset="0"/>
                <a:cs typeface="Times New Roman" charset="0"/>
              </a:rPr>
              <a:t> Reduced cognition , children, and pts with some degree of restricted physical mobility.</a:t>
            </a:r>
          </a:p>
          <a:p>
            <a:pPr>
              <a:buFont typeface="Arial" charset="0"/>
              <a:buChar char="•"/>
            </a:pPr>
            <a:r>
              <a:rPr lang="en-US" altLang="en-US" sz="2800" dirty="0">
                <a:solidFill>
                  <a:schemeClr val="tx1"/>
                </a:solidFill>
                <a:latin typeface="Times New Roman" charset="0"/>
                <a:ea typeface="Times New Roman" charset="0"/>
                <a:cs typeface="Times New Roman" charset="0"/>
              </a:rPr>
              <a:t> effectively eliminate aspiration on liquids and other foods in a wide range of </a:t>
            </a:r>
            <a:r>
              <a:rPr lang="en-US" altLang="en-US" sz="2800" dirty="0" err="1">
                <a:solidFill>
                  <a:schemeClr val="tx1"/>
                </a:solidFill>
                <a:latin typeface="Times New Roman" charset="0"/>
                <a:ea typeface="Times New Roman" charset="0"/>
                <a:cs typeface="Times New Roman" charset="0"/>
              </a:rPr>
              <a:t>pt’s</a:t>
            </a:r>
            <a:r>
              <a:rPr lang="en-US" altLang="en-US" sz="2800" dirty="0">
                <a:solidFill>
                  <a:schemeClr val="tx1"/>
                </a:solidFill>
                <a:latin typeface="Times New Roman" charset="0"/>
                <a:ea typeface="Times New Roman" charset="0"/>
                <a:cs typeface="Times New Roman" charset="0"/>
              </a:rPr>
              <a:t>.</a:t>
            </a:r>
          </a:p>
          <a:p>
            <a:pPr>
              <a:buFont typeface="Arial" charset="0"/>
              <a:buChar char="•"/>
            </a:pPr>
            <a:endParaRPr lang="en-US" altLang="en-US" sz="2800" dirty="0">
              <a:solidFill>
                <a:schemeClr val="tx1"/>
              </a:solidFill>
              <a:latin typeface="Times New Roman" charset="0"/>
              <a:ea typeface="Times New Roman" charset="0"/>
              <a:cs typeface="Times New Roman" charset="0"/>
            </a:endParaRPr>
          </a:p>
          <a:p>
            <a:pPr>
              <a:buNone/>
            </a:pPr>
            <a:r>
              <a:rPr lang="en-US" altLang="en-US" sz="2800" dirty="0">
                <a:solidFill>
                  <a:schemeClr val="tx1"/>
                </a:solidFill>
                <a:latin typeface="Times New Roman" charset="0"/>
                <a:ea typeface="Times New Roman" charset="0"/>
                <a:cs typeface="Times New Roman" charset="0"/>
              </a:rPr>
              <a:t>Postural Techniques: See table 5.2 p.181.</a:t>
            </a:r>
          </a:p>
          <a:p>
            <a:endParaRPr lang="en-US" sz="2800" dirty="0">
              <a:solidFill>
                <a:schemeClr val="tx1"/>
              </a:solidFill>
            </a:endParaRPr>
          </a:p>
        </p:txBody>
      </p:sp>
    </p:spTree>
    <p:extLst>
      <p:ext uri="{BB962C8B-B14F-4D97-AF65-F5344CB8AC3E}">
        <p14:creationId xmlns:p14="http://schemas.microsoft.com/office/powerpoint/2010/main" val="427202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p:txBody>
          <a:bodyPr>
            <a:normAutofit fontScale="90000"/>
          </a:bodyPr>
          <a:lstStyle/>
          <a:p>
            <a:pPr eaLnBrk="1" hangingPunct="1"/>
            <a:r>
              <a:rPr lang="en-US" altLang="en-US" sz="4000" b="1" dirty="0">
                <a:latin typeface="Black Chancery"/>
              </a:rPr>
              <a:t>Techniques To improve Oral Sensory Awareness</a:t>
            </a:r>
          </a:p>
        </p:txBody>
      </p:sp>
      <p:sp>
        <p:nvSpPr>
          <p:cNvPr id="301059" name="Rectangle 3"/>
          <p:cNvSpPr>
            <a:spLocks noGrp="1" noChangeArrowheads="1"/>
          </p:cNvSpPr>
          <p:nvPr>
            <p:ph idx="1"/>
          </p:nvPr>
        </p:nvSpPr>
        <p:spPr/>
        <p:txBody>
          <a:bodyPr/>
          <a:lstStyle/>
          <a:p>
            <a:pPr eaLnBrk="1" hangingPunct="1">
              <a:lnSpc>
                <a:spcPct val="80000"/>
              </a:lnSpc>
              <a:buClr>
                <a:schemeClr val="hlink"/>
              </a:buClr>
              <a:buFont typeface="Wingdings" panose="05000000000000000000" pitchFamily="2" charset="2"/>
              <a:buNone/>
            </a:pPr>
            <a:r>
              <a:rPr lang="en-US" altLang="en-US" sz="2800" dirty="0">
                <a:latin typeface="Times New Roman" charset="0"/>
                <a:ea typeface="Times New Roman" charset="0"/>
                <a:cs typeface="Times New Roman" charset="0"/>
              </a:rPr>
              <a:t>Used in:</a:t>
            </a:r>
          </a:p>
          <a:p>
            <a:pPr eaLnBrk="1" hangingPunct="1">
              <a:lnSpc>
                <a:spcPct val="80000"/>
              </a:lnSpc>
              <a:buClr>
                <a:schemeClr val="hlink"/>
              </a:buClr>
              <a:buFont typeface="Wingdings" panose="05000000000000000000" pitchFamily="2" charset="2"/>
              <a:buChar char="v"/>
            </a:pPr>
            <a:r>
              <a:rPr lang="en-US" altLang="en-US" sz="2800" dirty="0">
                <a:latin typeface="Times New Roman" charset="0"/>
                <a:ea typeface="Times New Roman" charset="0"/>
                <a:cs typeface="Times New Roman" charset="0"/>
              </a:rPr>
              <a:t>Pts with swallow apraxia.</a:t>
            </a:r>
          </a:p>
          <a:p>
            <a:pPr eaLnBrk="1" hangingPunct="1">
              <a:lnSpc>
                <a:spcPct val="80000"/>
              </a:lnSpc>
              <a:buClr>
                <a:schemeClr val="hlink"/>
              </a:buClr>
              <a:buFont typeface="Wingdings" panose="05000000000000000000" pitchFamily="2" charset="2"/>
              <a:buChar char="v"/>
            </a:pPr>
            <a:r>
              <a:rPr lang="en-US" altLang="en-US" sz="2800" dirty="0">
                <a:latin typeface="Times New Roman" charset="0"/>
                <a:ea typeface="Times New Roman" charset="0"/>
                <a:cs typeface="Times New Roman" charset="0"/>
              </a:rPr>
              <a:t>Delayed onset of the oral swallow.</a:t>
            </a:r>
          </a:p>
          <a:p>
            <a:pPr eaLnBrk="1" hangingPunct="1">
              <a:lnSpc>
                <a:spcPct val="80000"/>
              </a:lnSpc>
              <a:buClr>
                <a:schemeClr val="hlink"/>
              </a:buClr>
              <a:buFont typeface="Wingdings" panose="05000000000000000000" pitchFamily="2" charset="2"/>
              <a:buChar char="v"/>
            </a:pPr>
            <a:r>
              <a:rPr lang="en-US" altLang="en-US" sz="2800" dirty="0">
                <a:latin typeface="Times New Roman" charset="0"/>
                <a:ea typeface="Times New Roman" charset="0"/>
                <a:cs typeface="Times New Roman" charset="0"/>
              </a:rPr>
              <a:t>Delayed triggering of the pharyngeal swallow.</a:t>
            </a:r>
          </a:p>
          <a:p>
            <a:pPr eaLnBrk="1" hangingPunct="1">
              <a:lnSpc>
                <a:spcPct val="80000"/>
              </a:lnSpc>
              <a:buClr>
                <a:schemeClr val="hlink"/>
              </a:buClr>
              <a:buFont typeface="Wingdings" panose="05000000000000000000" pitchFamily="2" charset="2"/>
              <a:buChar char="v"/>
            </a:pPr>
            <a:endParaRPr lang="en-US" altLang="en-US" sz="2800" dirty="0">
              <a:latin typeface="Times New Roman" charset="0"/>
              <a:ea typeface="Times New Roman" charset="0"/>
              <a:cs typeface="Times New Roman" charset="0"/>
            </a:endParaRPr>
          </a:p>
          <a:p>
            <a:pPr eaLnBrk="1" hangingPunct="1">
              <a:lnSpc>
                <a:spcPct val="80000"/>
              </a:lnSpc>
              <a:buClr>
                <a:schemeClr val="hlink"/>
              </a:buClr>
              <a:buFont typeface="Wingdings" pitchFamily="2" charset="2"/>
              <a:buChar char="Ø"/>
            </a:pPr>
            <a:r>
              <a:rPr lang="en-US" altLang="en-US" sz="2800" dirty="0">
                <a:latin typeface="Times New Roman" charset="0"/>
                <a:ea typeface="Times New Roman" charset="0"/>
                <a:cs typeface="Times New Roman" charset="0"/>
              </a:rPr>
              <a:t> Allowing the clinician / cooperation. </a:t>
            </a:r>
          </a:p>
        </p:txBody>
      </p:sp>
    </p:spTree>
    <p:extLst>
      <p:ext uri="{BB962C8B-B14F-4D97-AF65-F5344CB8AC3E}">
        <p14:creationId xmlns:p14="http://schemas.microsoft.com/office/powerpoint/2010/main" val="2970448287"/>
      </p:ext>
    </p:extLst>
  </p:cSld>
  <p:clrMapOvr>
    <a:masterClrMapping/>
  </p:clrMapOvr>
  <p:transition>
    <p:push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latin typeface="Times New Roman" charset="0"/>
                <a:ea typeface="Times New Roman" charset="0"/>
                <a:cs typeface="Times New Roman" charset="0"/>
              </a:rPr>
              <a:t>Sensory techniques include:</a:t>
            </a:r>
            <a:br>
              <a:rPr lang="en-US" altLang="en-US" b="1" dirty="0">
                <a:latin typeface="Times New Roman" charset="0"/>
                <a:ea typeface="Times New Roman" charset="0"/>
                <a:cs typeface="Times New Roman" charset="0"/>
              </a:rPr>
            </a:br>
            <a:endParaRPr lang="en-US" b="1" dirty="0"/>
          </a:p>
        </p:txBody>
      </p:sp>
      <p:sp>
        <p:nvSpPr>
          <p:cNvPr id="3" name="Content Placeholder 2"/>
          <p:cNvSpPr>
            <a:spLocks noGrp="1"/>
          </p:cNvSpPr>
          <p:nvPr>
            <p:ph idx="1"/>
          </p:nvPr>
        </p:nvSpPr>
        <p:spPr/>
        <p:txBody>
          <a:bodyPr>
            <a:normAutofit/>
          </a:bodyPr>
          <a:lstStyle/>
          <a:p>
            <a:pPr>
              <a:lnSpc>
                <a:spcPct val="80000"/>
              </a:lnSpc>
              <a:buFont typeface="Wingdings" panose="05000000000000000000" pitchFamily="2" charset="2"/>
              <a:buChar char="q"/>
            </a:pPr>
            <a:r>
              <a:rPr lang="en-US" altLang="en-US" sz="3200" dirty="0">
                <a:latin typeface="Times New Roman" charset="0"/>
                <a:ea typeface="Times New Roman" charset="0"/>
                <a:cs typeface="Times New Roman" charset="0"/>
              </a:rPr>
              <a:t>Increasing downward pressure of the spoon against the tongue in presenting food in the mouth.</a:t>
            </a:r>
          </a:p>
          <a:p>
            <a:pPr>
              <a:lnSpc>
                <a:spcPct val="80000"/>
              </a:lnSpc>
              <a:buFont typeface="Wingdings" panose="05000000000000000000" pitchFamily="2" charset="2"/>
              <a:buChar char="q"/>
            </a:pPr>
            <a:r>
              <a:rPr lang="en-US" altLang="en-US" sz="3200" dirty="0">
                <a:latin typeface="Times New Roman" charset="0"/>
                <a:ea typeface="Times New Roman" charset="0"/>
                <a:cs typeface="Times New Roman" charset="0"/>
              </a:rPr>
              <a:t>Presentation of a sour bolus.</a:t>
            </a:r>
          </a:p>
          <a:p>
            <a:pPr>
              <a:buFont typeface="Wingdings" panose="05000000000000000000" pitchFamily="2" charset="2"/>
              <a:buChar char="q"/>
            </a:pPr>
            <a:r>
              <a:rPr lang="en-US" altLang="en-US" sz="3200" dirty="0">
                <a:latin typeface="Times New Roman" charset="0"/>
                <a:ea typeface="Times New Roman" charset="0"/>
                <a:cs typeface="Times New Roman" charset="0"/>
              </a:rPr>
              <a:t>Presentation of a cold bolus.</a:t>
            </a:r>
          </a:p>
          <a:p>
            <a:pPr>
              <a:buFont typeface="Wingdings" panose="05000000000000000000" pitchFamily="2" charset="2"/>
              <a:buChar char="q"/>
            </a:pPr>
            <a:r>
              <a:rPr lang="en-US" altLang="en-US" sz="3200" dirty="0">
                <a:latin typeface="Times New Roman" charset="0"/>
                <a:ea typeface="Times New Roman" charset="0"/>
                <a:cs typeface="Times New Roman" charset="0"/>
              </a:rPr>
              <a:t>Presentation of a bolus requiring chewing.</a:t>
            </a:r>
          </a:p>
          <a:p>
            <a:pPr>
              <a:lnSpc>
                <a:spcPct val="80000"/>
              </a:lnSpc>
              <a:buFont typeface="Wingdings" panose="05000000000000000000" pitchFamily="2" charset="2"/>
              <a:buChar char="q"/>
            </a:pPr>
            <a:endParaRPr lang="en-US" altLang="en-US" sz="3200" dirty="0">
              <a:latin typeface="Times New Roman" charset="0"/>
              <a:ea typeface="Times New Roman" charset="0"/>
              <a:cs typeface="Times New Roman" charset="0"/>
            </a:endParaRPr>
          </a:p>
          <a:p>
            <a:endParaRPr lang="en-US" sz="32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409425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a:xfrm>
            <a:off x="1056640" y="91440"/>
            <a:ext cx="10058400" cy="1450757"/>
          </a:xfrm>
        </p:spPr>
        <p:txBody>
          <a:bodyPr/>
          <a:lstStyle/>
          <a:p>
            <a:pPr eaLnBrk="1" hangingPunct="1"/>
            <a:r>
              <a:rPr lang="en-US" altLang="en-US" sz="4000" b="1" dirty="0">
                <a:latin typeface="Black Chancery"/>
              </a:rPr>
              <a:t>Techniques To improve Oral Sensory Awareness</a:t>
            </a:r>
          </a:p>
        </p:txBody>
      </p:sp>
      <p:sp>
        <p:nvSpPr>
          <p:cNvPr id="302083" name="Rectangle 3"/>
          <p:cNvSpPr>
            <a:spLocks noGrp="1" noChangeArrowheads="1"/>
          </p:cNvSpPr>
          <p:nvPr>
            <p:ph idx="1"/>
          </p:nvPr>
        </p:nvSpPr>
        <p:spPr>
          <a:xfrm>
            <a:off x="487680" y="2021840"/>
            <a:ext cx="10363200" cy="4046538"/>
          </a:xfrm>
        </p:spPr>
        <p:txBody>
          <a:bodyPr/>
          <a:lstStyle/>
          <a:p>
            <a:pPr>
              <a:buFont typeface="Wingdings" panose="05000000000000000000" pitchFamily="2" charset="2"/>
              <a:buChar char="q"/>
            </a:pPr>
            <a:r>
              <a:rPr lang="en-US" altLang="en-US" sz="2800" b="1" dirty="0">
                <a:latin typeface="Times New Roman" charset="0"/>
                <a:ea typeface="Times New Roman" charset="0"/>
                <a:cs typeface="Times New Roman" charset="0"/>
              </a:rPr>
              <a:t>Thermal tactile stimulation</a:t>
            </a:r>
            <a:r>
              <a:rPr lang="en-US" altLang="en-US" sz="2400" b="1" dirty="0">
                <a:latin typeface="Times New Roman" charset="0"/>
                <a:ea typeface="Times New Roman" charset="0"/>
                <a:cs typeface="Times New Roman" charset="0"/>
              </a:rPr>
              <a:t>: </a:t>
            </a:r>
          </a:p>
          <a:p>
            <a:pPr>
              <a:buFont typeface="Wingdings" panose="05000000000000000000" pitchFamily="2" charset="2"/>
              <a:buChar char="q"/>
            </a:pPr>
            <a:endParaRPr lang="en-US" altLang="en-US" sz="2400" b="1" dirty="0">
              <a:latin typeface="Times New Roman" charset="0"/>
              <a:ea typeface="Times New Roman" charset="0"/>
              <a:cs typeface="Times New Roman" charset="0"/>
            </a:endParaRPr>
          </a:p>
          <a:p>
            <a:pPr lvl="1" algn="ctr">
              <a:buFont typeface="Wingdings" charset="2"/>
              <a:buChar char="Ø"/>
            </a:pPr>
            <a:r>
              <a:rPr lang="en-US" altLang="en-US" sz="2200" dirty="0">
                <a:latin typeface="Times New Roman" charset="0"/>
                <a:ea typeface="Times New Roman" charset="0"/>
                <a:cs typeface="Times New Roman" charset="0"/>
              </a:rPr>
              <a:t>It was designed to heighten oral awareness, and provide an alerting sensory stimulus to the cortex &amp; brainstem, when the </a:t>
            </a:r>
            <a:r>
              <a:rPr lang="en-US" altLang="en-US" sz="2200" dirty="0" err="1">
                <a:latin typeface="Times New Roman" charset="0"/>
                <a:ea typeface="Times New Roman" charset="0"/>
                <a:cs typeface="Times New Roman" charset="0"/>
              </a:rPr>
              <a:t>pt</a:t>
            </a:r>
            <a:r>
              <a:rPr lang="en-US" altLang="en-US" sz="2200" dirty="0">
                <a:latin typeface="Times New Roman" charset="0"/>
                <a:ea typeface="Times New Roman" charset="0"/>
                <a:cs typeface="Times New Roman" charset="0"/>
              </a:rPr>
              <a:t> initiates the oral stage of swallow, the pharyngeal swallow will trigger more rapidly. </a:t>
            </a:r>
          </a:p>
          <a:p>
            <a:pPr lvl="1" algn="ctr">
              <a:buFont typeface="Wingdings" charset="2"/>
              <a:buChar char="Ø"/>
            </a:pPr>
            <a:endParaRPr lang="en-US" altLang="en-US" sz="2200" dirty="0">
              <a:latin typeface="Times New Roman" charset="0"/>
              <a:ea typeface="Times New Roman" charset="0"/>
              <a:cs typeface="Times New Roman" charset="0"/>
            </a:endParaRPr>
          </a:p>
          <a:p>
            <a:pPr lvl="1" algn="ctr">
              <a:buFont typeface="Wingdings" charset="2"/>
              <a:buChar char="Ø"/>
            </a:pPr>
            <a:r>
              <a:rPr lang="en-US" altLang="en-US" sz="2200" dirty="0">
                <a:latin typeface="Times New Roman" charset="0"/>
                <a:ea typeface="Times New Roman" charset="0"/>
                <a:cs typeface="Times New Roman" charset="0"/>
              </a:rPr>
              <a:t>https://</a:t>
            </a:r>
            <a:r>
              <a:rPr lang="en-US" altLang="en-US" sz="2200" dirty="0" err="1">
                <a:latin typeface="Times New Roman" charset="0"/>
                <a:ea typeface="Times New Roman" charset="0"/>
                <a:cs typeface="Times New Roman" charset="0"/>
              </a:rPr>
              <a:t>www.youtube.com</a:t>
            </a:r>
            <a:r>
              <a:rPr lang="en-US" altLang="en-US" sz="2200" dirty="0">
                <a:latin typeface="Times New Roman" charset="0"/>
                <a:ea typeface="Times New Roman" charset="0"/>
                <a:cs typeface="Times New Roman" charset="0"/>
              </a:rPr>
              <a:t>/</a:t>
            </a:r>
            <a:r>
              <a:rPr lang="en-US" altLang="en-US" sz="2200" dirty="0" err="1">
                <a:latin typeface="Times New Roman" charset="0"/>
                <a:ea typeface="Times New Roman" charset="0"/>
                <a:cs typeface="Times New Roman" charset="0"/>
              </a:rPr>
              <a:t>watch?v</a:t>
            </a:r>
            <a:r>
              <a:rPr lang="en-US" altLang="en-US" sz="2200" dirty="0">
                <a:latin typeface="Times New Roman" charset="0"/>
                <a:ea typeface="Times New Roman" charset="0"/>
                <a:cs typeface="Times New Roman" charset="0"/>
              </a:rPr>
              <a:t>=ukfdL7FNxJo</a:t>
            </a:r>
          </a:p>
          <a:p>
            <a:pPr eaLnBrk="1" hangingPunct="1">
              <a:buClr>
                <a:schemeClr val="accent1"/>
              </a:buClr>
              <a:buFont typeface="Wingdings" panose="05000000000000000000" pitchFamily="2" charset="2"/>
              <a:buNone/>
            </a:pPr>
            <a:endParaRPr lang="en-US" altLang="en-US" sz="2400" dirty="0">
              <a:latin typeface="Times New Roman" charset="0"/>
              <a:ea typeface="Times New Roman" charset="0"/>
              <a:cs typeface="Times New Roman" charset="0"/>
            </a:endParaRPr>
          </a:p>
          <a:p>
            <a:pPr eaLnBrk="1" hangingPunct="1">
              <a:buClr>
                <a:schemeClr val="accent1"/>
              </a:buClr>
              <a:buFont typeface="Wingdings" panose="05000000000000000000" pitchFamily="2" charset="2"/>
              <a:buNone/>
            </a:pPr>
            <a:endParaRPr lang="en-US" altLang="en-US" sz="24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201897510"/>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20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208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208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p:txBody>
          <a:bodyPr>
            <a:normAutofit fontScale="90000"/>
          </a:bodyPr>
          <a:lstStyle/>
          <a:p>
            <a:pPr eaLnBrk="1" hangingPunct="1"/>
            <a:r>
              <a:rPr lang="en-US" altLang="en-US" sz="4000" b="1" dirty="0">
                <a:latin typeface="Black Chancery"/>
              </a:rPr>
              <a:t>Techniques To improve Oral Sensory Awareness</a:t>
            </a:r>
          </a:p>
        </p:txBody>
      </p:sp>
      <p:sp>
        <p:nvSpPr>
          <p:cNvPr id="303107" name="Rectangle 3"/>
          <p:cNvSpPr>
            <a:spLocks noGrp="1" noChangeArrowheads="1"/>
          </p:cNvSpPr>
          <p:nvPr>
            <p:ph idx="1"/>
          </p:nvPr>
        </p:nvSpPr>
        <p:spPr>
          <a:xfrm>
            <a:off x="1097280" y="1889126"/>
            <a:ext cx="9916160" cy="4968875"/>
          </a:xfrm>
        </p:spPr>
        <p:txBody>
          <a:bodyPr>
            <a:normAutofit lnSpcReduction="10000"/>
          </a:bodyPr>
          <a:lstStyle/>
          <a:p>
            <a:pPr eaLnBrk="1" hangingPunct="1">
              <a:buFont typeface="Arial" charset="0"/>
              <a:buChar char="•"/>
            </a:pPr>
            <a:r>
              <a:rPr lang="en-US" altLang="en-US" sz="2800" dirty="0">
                <a:latin typeface="Times New Roman" charset="0"/>
                <a:ea typeface="Times New Roman" charset="0"/>
                <a:cs typeface="Times New Roman" charset="0"/>
              </a:rPr>
              <a:t>This technique has been demonstrated to facilitate faster triggering of the pharyngeal swallow after the stimulation, and reducing the delay for several swallows thereafter.</a:t>
            </a:r>
          </a:p>
          <a:p>
            <a:pPr eaLnBrk="1" hangingPunct="1">
              <a:buFont typeface="Arial" charset="0"/>
              <a:buChar char="•"/>
            </a:pPr>
            <a:r>
              <a:rPr lang="en-US" altLang="en-US" sz="2800" b="1" dirty="0">
                <a:latin typeface="Times New Roman" charset="0"/>
                <a:ea typeface="Times New Roman" charset="0"/>
                <a:cs typeface="Times New Roman" charset="0"/>
              </a:rPr>
              <a:t>Measures of the effectiveness of these procedures to increase oral sensory input include:</a:t>
            </a:r>
          </a:p>
          <a:p>
            <a:pPr marL="514350" indent="-514350" eaLnBrk="1" hangingPunct="1">
              <a:buFont typeface="+mj-lt"/>
              <a:buAutoNum type="arabicPeriod"/>
            </a:pPr>
            <a:r>
              <a:rPr lang="en-US" altLang="en-US" sz="2800" dirty="0">
                <a:latin typeface="Times New Roman" charset="0"/>
                <a:ea typeface="Times New Roman" charset="0"/>
                <a:cs typeface="Times New Roman" charset="0"/>
              </a:rPr>
              <a:t>Duration of time from command to swallow until initiation of the oral stage of swallow.</a:t>
            </a:r>
          </a:p>
          <a:p>
            <a:pPr marL="514350" indent="-514350" eaLnBrk="1" hangingPunct="1">
              <a:buFont typeface="+mj-lt"/>
              <a:buAutoNum type="arabicPeriod"/>
            </a:pPr>
            <a:r>
              <a:rPr lang="en-US" altLang="en-US" sz="2800" dirty="0">
                <a:latin typeface="Times New Roman" charset="0"/>
                <a:ea typeface="Times New Roman" charset="0"/>
                <a:cs typeface="Times New Roman" charset="0"/>
              </a:rPr>
              <a:t>Oral transit time.</a:t>
            </a:r>
          </a:p>
          <a:p>
            <a:pPr marL="514350" indent="-514350" eaLnBrk="1" hangingPunct="1">
              <a:buFont typeface="+mj-lt"/>
              <a:buAutoNum type="arabicPeriod"/>
            </a:pPr>
            <a:r>
              <a:rPr lang="en-US" altLang="en-US" sz="2800" dirty="0">
                <a:latin typeface="Times New Roman" charset="0"/>
                <a:ea typeface="Times New Roman" charset="0"/>
                <a:cs typeface="Times New Roman" charset="0"/>
              </a:rPr>
              <a:t>Pharyngeal delay time.</a:t>
            </a:r>
          </a:p>
        </p:txBody>
      </p:sp>
    </p:spTree>
    <p:extLst>
      <p:ext uri="{BB962C8B-B14F-4D97-AF65-F5344CB8AC3E}">
        <p14:creationId xmlns:p14="http://schemas.microsoft.com/office/powerpoint/2010/main" val="2458106123"/>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31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31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31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310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310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107"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a:xfrm>
            <a:off x="2209800" y="609601"/>
            <a:ext cx="7772400" cy="898525"/>
          </a:xfrm>
        </p:spPr>
        <p:txBody>
          <a:bodyPr/>
          <a:lstStyle/>
          <a:p>
            <a:pPr eaLnBrk="1" hangingPunct="1"/>
            <a:r>
              <a:rPr lang="en-US" altLang="en-US" b="1" dirty="0">
                <a:latin typeface="Black Chancery"/>
              </a:rPr>
              <a:t>Swallow Maneuvers</a:t>
            </a:r>
          </a:p>
        </p:txBody>
      </p:sp>
      <p:sp>
        <p:nvSpPr>
          <p:cNvPr id="305155" name="Rectangle 3"/>
          <p:cNvSpPr>
            <a:spLocks noGrp="1" noChangeArrowheads="1"/>
          </p:cNvSpPr>
          <p:nvPr>
            <p:ph idx="1"/>
          </p:nvPr>
        </p:nvSpPr>
        <p:spPr>
          <a:xfrm>
            <a:off x="1076960" y="1685926"/>
            <a:ext cx="10607040" cy="5400675"/>
          </a:xfrm>
        </p:spPr>
        <p:txBody>
          <a:bodyPr>
            <a:normAutofit/>
          </a:bodyPr>
          <a:lstStyle/>
          <a:p>
            <a:pPr marL="609600" indent="-609600">
              <a:buClr>
                <a:schemeClr val="bg2"/>
              </a:buClr>
              <a:buFont typeface="Monotype Sorts"/>
              <a:buAutoNum type="arabicParenR"/>
            </a:pPr>
            <a:r>
              <a:rPr lang="en-US" altLang="en-US" sz="2400" b="1" dirty="0">
                <a:latin typeface="Times New Roman" charset="0"/>
                <a:ea typeface="Times New Roman" charset="0"/>
                <a:cs typeface="Times New Roman" charset="0"/>
              </a:rPr>
              <a:t>The </a:t>
            </a:r>
            <a:r>
              <a:rPr lang="en-US" altLang="en-US" sz="2400" b="1" dirty="0" err="1">
                <a:latin typeface="Times New Roman" charset="0"/>
                <a:ea typeface="Times New Roman" charset="0"/>
                <a:cs typeface="Times New Roman" charset="0"/>
              </a:rPr>
              <a:t>supraglottic</a:t>
            </a:r>
            <a:r>
              <a:rPr lang="en-US" altLang="en-US" sz="2400" b="1" dirty="0">
                <a:latin typeface="Times New Roman" charset="0"/>
                <a:ea typeface="Times New Roman" charset="0"/>
                <a:cs typeface="Times New Roman" charset="0"/>
              </a:rPr>
              <a:t> swallow</a:t>
            </a:r>
            <a:r>
              <a:rPr lang="en-US" altLang="en-US" sz="2400" dirty="0">
                <a:latin typeface="Times New Roman" charset="0"/>
                <a:ea typeface="Times New Roman" charset="0"/>
                <a:cs typeface="Times New Roman" charset="0"/>
              </a:rPr>
              <a:t>:</a:t>
            </a:r>
          </a:p>
          <a:p>
            <a:pPr marL="609600" indent="-609600">
              <a:buClr>
                <a:schemeClr val="bg2"/>
              </a:buClr>
              <a:buFont typeface="Monotype Sorts"/>
              <a:buAutoNum type="arabicParenR"/>
            </a:pPr>
            <a:endParaRPr lang="en-US" altLang="en-US" sz="2400" dirty="0">
              <a:latin typeface="Times New Roman" charset="0"/>
              <a:ea typeface="Times New Roman" charset="0"/>
              <a:cs typeface="Times New Roman" charset="0"/>
            </a:endParaRPr>
          </a:p>
          <a:p>
            <a:pPr lvl="1">
              <a:buClr>
                <a:schemeClr val="bg2"/>
              </a:buClr>
              <a:buFont typeface="Wingdings" charset="2"/>
              <a:buChar char="Ø"/>
            </a:pPr>
            <a:r>
              <a:rPr lang="en-US" altLang="en-US" sz="2200" dirty="0">
                <a:latin typeface="Times New Roman" charset="0"/>
                <a:ea typeface="Times New Roman" charset="0"/>
                <a:cs typeface="Times New Roman" charset="0"/>
              </a:rPr>
              <a:t> Designed to close the airway at the level of the true VFs before, and during the swallow.</a:t>
            </a:r>
          </a:p>
          <a:p>
            <a:pPr lvl="1">
              <a:buClr>
                <a:schemeClr val="bg2"/>
              </a:buClr>
              <a:buFont typeface="Wingdings" charset="2"/>
              <a:buChar char="Ø"/>
            </a:pPr>
            <a:r>
              <a:rPr lang="en-US" altLang="en-US" sz="2400" dirty="0">
                <a:latin typeface="Times New Roman" charset="0"/>
                <a:ea typeface="Times New Roman" charset="0"/>
                <a:cs typeface="Times New Roman" charset="0"/>
                <a:hlinkClick r:id="rId2"/>
              </a:rPr>
              <a:t>https://www.youtube.com/watch?v=Ga5ijAKn9SI</a:t>
            </a:r>
            <a:endParaRPr lang="en-US" altLang="en-US" sz="2400" dirty="0">
              <a:latin typeface="Times New Roman" charset="0"/>
              <a:ea typeface="Times New Roman" charset="0"/>
              <a:cs typeface="Times New Roman" charset="0"/>
            </a:endParaRPr>
          </a:p>
          <a:p>
            <a:pPr lvl="1">
              <a:buClr>
                <a:schemeClr val="bg2"/>
              </a:buClr>
              <a:buFont typeface="Wingdings" charset="2"/>
              <a:buChar char="Ø"/>
            </a:pPr>
            <a:endParaRPr lang="en-US" altLang="en-US" sz="2400" dirty="0">
              <a:latin typeface="Times New Roman" charset="0"/>
              <a:ea typeface="Times New Roman" charset="0"/>
              <a:cs typeface="Times New Roman" charset="0"/>
            </a:endParaRPr>
          </a:p>
          <a:p>
            <a:pPr marL="609600" indent="-609600">
              <a:buClr>
                <a:schemeClr val="bg2"/>
              </a:buClr>
              <a:buFont typeface="Monotype Sorts"/>
              <a:buAutoNum type="arabicParenR"/>
            </a:pPr>
            <a:r>
              <a:rPr lang="en-US" altLang="en-US" sz="2400" b="1" dirty="0">
                <a:latin typeface="Times New Roman" charset="0"/>
                <a:ea typeface="Times New Roman" charset="0"/>
                <a:cs typeface="Times New Roman" charset="0"/>
              </a:rPr>
              <a:t>The super-</a:t>
            </a:r>
            <a:r>
              <a:rPr lang="en-US" altLang="en-US" sz="2400" b="1" dirty="0" err="1">
                <a:latin typeface="Times New Roman" charset="0"/>
                <a:ea typeface="Times New Roman" charset="0"/>
                <a:cs typeface="Times New Roman" charset="0"/>
              </a:rPr>
              <a:t>supraglottic</a:t>
            </a:r>
            <a:r>
              <a:rPr lang="en-US" altLang="en-US" sz="2400" b="1" dirty="0">
                <a:latin typeface="Times New Roman" charset="0"/>
                <a:ea typeface="Times New Roman" charset="0"/>
                <a:cs typeface="Times New Roman" charset="0"/>
              </a:rPr>
              <a:t> swallow</a:t>
            </a:r>
            <a:r>
              <a:rPr lang="en-US" altLang="en-US" sz="2400" dirty="0">
                <a:latin typeface="Times New Roman" charset="0"/>
                <a:ea typeface="Times New Roman" charset="0"/>
                <a:cs typeface="Times New Roman" charset="0"/>
              </a:rPr>
              <a:t>:</a:t>
            </a:r>
          </a:p>
          <a:p>
            <a:pPr marL="609600" indent="-609600">
              <a:buClr>
                <a:schemeClr val="bg2"/>
              </a:buClr>
              <a:buFont typeface="Monotype Sorts"/>
              <a:buAutoNum type="arabicParenR"/>
            </a:pPr>
            <a:endParaRPr lang="en-US" altLang="en-US" sz="2400" dirty="0">
              <a:latin typeface="Times New Roman" charset="0"/>
              <a:ea typeface="Times New Roman" charset="0"/>
              <a:cs typeface="Times New Roman" charset="0"/>
            </a:endParaRPr>
          </a:p>
          <a:p>
            <a:pPr lvl="1">
              <a:buClr>
                <a:schemeClr val="bg2"/>
              </a:buClr>
              <a:buFont typeface="Wingdings" charset="2"/>
              <a:buChar char="Ø"/>
            </a:pPr>
            <a:r>
              <a:rPr lang="en-US" altLang="en-US" sz="2200" dirty="0">
                <a:latin typeface="Times New Roman" charset="0"/>
                <a:ea typeface="Times New Roman" charset="0"/>
                <a:cs typeface="Times New Roman" charset="0"/>
              </a:rPr>
              <a:t> Designed to close the airway entrance before, and during the swallow.</a:t>
            </a:r>
          </a:p>
          <a:p>
            <a:pPr>
              <a:buClr>
                <a:schemeClr val="bg2"/>
              </a:buClr>
              <a:buFont typeface="Wingdings" charset="2"/>
              <a:buChar char="Ø"/>
            </a:pPr>
            <a:r>
              <a:rPr lang="en-US" altLang="en-US" sz="2600" dirty="0">
                <a:latin typeface="Times New Roman" charset="0"/>
                <a:ea typeface="Times New Roman" charset="0"/>
                <a:cs typeface="Times New Roman" charset="0"/>
              </a:rPr>
              <a:t>https://</a:t>
            </a:r>
            <a:r>
              <a:rPr lang="en-US" altLang="en-US" sz="2600" dirty="0" err="1">
                <a:latin typeface="Times New Roman" charset="0"/>
                <a:ea typeface="Times New Roman" charset="0"/>
                <a:cs typeface="Times New Roman" charset="0"/>
              </a:rPr>
              <a:t>www.youtube.com</a:t>
            </a:r>
            <a:r>
              <a:rPr lang="en-US" altLang="en-US" sz="2600" dirty="0">
                <a:latin typeface="Times New Roman" charset="0"/>
                <a:ea typeface="Times New Roman" charset="0"/>
                <a:cs typeface="Times New Roman" charset="0"/>
              </a:rPr>
              <a:t>/</a:t>
            </a:r>
            <a:r>
              <a:rPr lang="en-US" altLang="en-US" sz="2600" dirty="0" err="1">
                <a:latin typeface="Times New Roman" charset="0"/>
                <a:ea typeface="Times New Roman" charset="0"/>
                <a:cs typeface="Times New Roman" charset="0"/>
              </a:rPr>
              <a:t>watch?v</a:t>
            </a:r>
            <a:r>
              <a:rPr lang="en-US" altLang="en-US" sz="2600" dirty="0">
                <a:latin typeface="Times New Roman" charset="0"/>
                <a:ea typeface="Times New Roman" charset="0"/>
                <a:cs typeface="Times New Roman" charset="0"/>
              </a:rPr>
              <a:t>=C2HIepSWG84</a:t>
            </a:r>
          </a:p>
        </p:txBody>
      </p:sp>
    </p:spTree>
    <p:extLst>
      <p:ext uri="{BB962C8B-B14F-4D97-AF65-F5344CB8AC3E}">
        <p14:creationId xmlns:p14="http://schemas.microsoft.com/office/powerpoint/2010/main" val="2857888656"/>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515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5155">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515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5155">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5155">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515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5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Autofit/>
          </a:bodyPr>
          <a:lstStyle/>
          <a:p>
            <a:pPr marL="457200" indent="-457200">
              <a:buClr>
                <a:schemeClr val="bg2"/>
              </a:buClr>
              <a:buFont typeface="+mj-lt"/>
              <a:buAutoNum type="arabicPeriod" startAt="3"/>
            </a:pPr>
            <a:r>
              <a:rPr lang="en-US" altLang="en-US" b="1" dirty="0">
                <a:latin typeface="Times New Roman" charset="0"/>
                <a:ea typeface="Times New Roman" charset="0"/>
                <a:cs typeface="Times New Roman" charset="0"/>
              </a:rPr>
              <a:t>The effortful swallow</a:t>
            </a:r>
            <a:r>
              <a:rPr lang="en-US" altLang="en-US" dirty="0">
                <a:latin typeface="Times New Roman" charset="0"/>
                <a:ea typeface="Times New Roman" charset="0"/>
                <a:cs typeface="Times New Roman" charset="0"/>
              </a:rPr>
              <a:t>:</a:t>
            </a:r>
          </a:p>
          <a:p>
            <a:pPr marL="457200" indent="-457200">
              <a:buClr>
                <a:schemeClr val="bg2"/>
              </a:buClr>
              <a:buFont typeface="+mj-lt"/>
              <a:buAutoNum type="arabicPeriod" startAt="3"/>
            </a:pPr>
            <a:endParaRPr lang="en-US" altLang="en-US" dirty="0">
              <a:latin typeface="Times New Roman" charset="0"/>
              <a:ea typeface="Times New Roman" charset="0"/>
              <a:cs typeface="Times New Roman" charset="0"/>
            </a:endParaRPr>
          </a:p>
          <a:p>
            <a:pPr lvl="1">
              <a:buClr>
                <a:schemeClr val="bg2"/>
              </a:buClr>
              <a:buFont typeface="Wingdings" charset="2"/>
              <a:buChar char="Ø"/>
            </a:pPr>
            <a:r>
              <a:rPr lang="en-US" altLang="en-US" sz="2000" dirty="0">
                <a:latin typeface="Times New Roman" charset="0"/>
                <a:ea typeface="Times New Roman" charset="0"/>
                <a:cs typeface="Times New Roman" charset="0"/>
              </a:rPr>
              <a:t> Designed to increase tongue base posterior motion during the pharyngeal swallow &amp; thus improve bolus clearance from the </a:t>
            </a:r>
            <a:r>
              <a:rPr lang="en-US" altLang="en-US" sz="2000" dirty="0" err="1">
                <a:latin typeface="Times New Roman" charset="0"/>
                <a:ea typeface="Times New Roman" charset="0"/>
                <a:cs typeface="Times New Roman" charset="0"/>
              </a:rPr>
              <a:t>valleculae</a:t>
            </a:r>
            <a:endParaRPr lang="en-US" altLang="en-US" sz="2000" dirty="0">
              <a:latin typeface="Times New Roman" charset="0"/>
              <a:ea typeface="Times New Roman" charset="0"/>
              <a:cs typeface="Times New Roman" charset="0"/>
            </a:endParaRPr>
          </a:p>
          <a:p>
            <a:pPr lvl="1">
              <a:buClr>
                <a:schemeClr val="bg2"/>
              </a:buClr>
              <a:buFont typeface="Wingdings" charset="2"/>
              <a:buChar char="Ø"/>
            </a:pPr>
            <a:r>
              <a:rPr lang="en-US" altLang="en-US" sz="2000" dirty="0">
                <a:latin typeface="Times New Roman" charset="0"/>
                <a:ea typeface="Times New Roman" charset="0"/>
                <a:cs typeface="Times New Roman" charset="0"/>
                <a:hlinkClick r:id="rId2"/>
              </a:rPr>
              <a:t>https://www.youtube.com/watch?v=wKmJdCe7aKs</a:t>
            </a:r>
            <a:endParaRPr lang="en-US" altLang="en-US" sz="2000" dirty="0">
              <a:latin typeface="Times New Roman" charset="0"/>
              <a:ea typeface="Times New Roman" charset="0"/>
              <a:cs typeface="Times New Roman" charset="0"/>
            </a:endParaRPr>
          </a:p>
          <a:p>
            <a:pPr lvl="1">
              <a:buClr>
                <a:schemeClr val="bg2"/>
              </a:buClr>
              <a:buFont typeface="Wingdings" charset="2"/>
              <a:buChar char="Ø"/>
            </a:pPr>
            <a:endParaRPr lang="en-US" altLang="en-US" sz="2000" dirty="0">
              <a:latin typeface="Times New Roman" charset="0"/>
              <a:ea typeface="Times New Roman" charset="0"/>
              <a:cs typeface="Times New Roman" charset="0"/>
            </a:endParaRPr>
          </a:p>
          <a:p>
            <a:pPr marL="609600" indent="-609600">
              <a:buClr>
                <a:schemeClr val="bg2"/>
              </a:buClr>
              <a:buFont typeface="+mj-lt"/>
              <a:buAutoNum type="arabicParenR" startAt="4"/>
            </a:pPr>
            <a:r>
              <a:rPr lang="en-US" altLang="en-US" b="1" dirty="0">
                <a:latin typeface="Times New Roman" charset="0"/>
                <a:ea typeface="Times New Roman" charset="0"/>
                <a:cs typeface="Times New Roman" charset="0"/>
              </a:rPr>
              <a:t>Mendelson maneuver:</a:t>
            </a:r>
          </a:p>
          <a:p>
            <a:pPr marL="609600" indent="-609600">
              <a:buClr>
                <a:schemeClr val="bg2"/>
              </a:buClr>
              <a:buFont typeface="Monotype Sorts"/>
              <a:buAutoNum type="arabicParenR" startAt="4"/>
            </a:pPr>
            <a:endParaRPr lang="en-US" altLang="en-US" b="1" dirty="0">
              <a:latin typeface="Times New Roman" charset="0"/>
              <a:ea typeface="Times New Roman" charset="0"/>
              <a:cs typeface="Times New Roman" charset="0"/>
            </a:endParaRPr>
          </a:p>
          <a:p>
            <a:pPr lvl="2">
              <a:buClr>
                <a:schemeClr val="bg2"/>
              </a:buClr>
              <a:buFont typeface="Wingdings" charset="2"/>
              <a:buChar char="Ø"/>
            </a:pPr>
            <a:r>
              <a:rPr lang="en-US" altLang="en-US" sz="2000" dirty="0">
                <a:latin typeface="Times New Roman" charset="0"/>
                <a:ea typeface="Times New Roman" charset="0"/>
                <a:cs typeface="Times New Roman" charset="0"/>
              </a:rPr>
              <a:t>Designed to increase the laryngeal elevation .Also it improve the overall coordination of the swallow</a:t>
            </a:r>
          </a:p>
          <a:p>
            <a:pPr lvl="2">
              <a:buClr>
                <a:schemeClr val="bg2"/>
              </a:buClr>
              <a:buFont typeface="Wingdings" charset="2"/>
              <a:buChar char="Ø"/>
            </a:pPr>
            <a:r>
              <a:rPr lang="en-US" altLang="en-US" sz="2000" dirty="0">
                <a:latin typeface="Times New Roman" charset="0"/>
                <a:ea typeface="Times New Roman" charset="0"/>
                <a:cs typeface="Times New Roman" charset="0"/>
              </a:rPr>
              <a:t>Improve the overall coordination of the swallow.</a:t>
            </a:r>
          </a:p>
          <a:p>
            <a:pPr lvl="2">
              <a:buClr>
                <a:schemeClr val="bg2"/>
              </a:buClr>
              <a:buFont typeface="Wingdings" charset="2"/>
              <a:buChar char="Ø"/>
            </a:pPr>
            <a:r>
              <a:rPr lang="en-US" altLang="en-US" sz="2000" dirty="0">
                <a:latin typeface="Times New Roman" charset="0"/>
                <a:ea typeface="Times New Roman" charset="0"/>
                <a:cs typeface="Times New Roman" charset="0"/>
              </a:rPr>
              <a:t>https://</a:t>
            </a:r>
            <a:r>
              <a:rPr lang="en-US" altLang="en-US" sz="2000" dirty="0" err="1">
                <a:latin typeface="Times New Roman" charset="0"/>
                <a:ea typeface="Times New Roman" charset="0"/>
                <a:cs typeface="Times New Roman" charset="0"/>
              </a:rPr>
              <a:t>www.youtube.com</a:t>
            </a:r>
            <a:r>
              <a:rPr lang="en-US" altLang="en-US" sz="2000" dirty="0">
                <a:latin typeface="Times New Roman" charset="0"/>
                <a:ea typeface="Times New Roman" charset="0"/>
                <a:cs typeface="Times New Roman" charset="0"/>
              </a:rPr>
              <a:t>/</a:t>
            </a:r>
            <a:r>
              <a:rPr lang="en-US" altLang="en-US" sz="2000" dirty="0" err="1">
                <a:latin typeface="Times New Roman" charset="0"/>
                <a:ea typeface="Times New Roman" charset="0"/>
                <a:cs typeface="Times New Roman" charset="0"/>
              </a:rPr>
              <a:t>watch?v</a:t>
            </a:r>
            <a:r>
              <a:rPr lang="en-US" altLang="en-US" sz="2000" dirty="0">
                <a:latin typeface="Times New Roman" charset="0"/>
                <a:ea typeface="Times New Roman" charset="0"/>
                <a:cs typeface="Times New Roman" charset="0"/>
              </a:rPr>
              <a:t>=NHZ5g8roe_A</a:t>
            </a:r>
          </a:p>
          <a:p>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40039236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p:txBody>
          <a:bodyPr/>
          <a:lstStyle/>
          <a:p>
            <a:pPr eaLnBrk="1" hangingPunct="1"/>
            <a:r>
              <a:rPr lang="en-US" altLang="en-US" b="1" dirty="0">
                <a:latin typeface="Black Chancery"/>
              </a:rPr>
              <a:t>Swallow Maneuvers</a:t>
            </a:r>
          </a:p>
        </p:txBody>
      </p:sp>
      <p:sp>
        <p:nvSpPr>
          <p:cNvPr id="306179" name="Rectangle 3"/>
          <p:cNvSpPr>
            <a:spLocks noGrp="1" noChangeArrowheads="1"/>
          </p:cNvSpPr>
          <p:nvPr>
            <p:ph idx="1"/>
          </p:nvPr>
        </p:nvSpPr>
        <p:spPr/>
        <p:txBody>
          <a:bodyPr>
            <a:normAutofit lnSpcReduction="10000"/>
          </a:bodyPr>
          <a:lstStyle/>
          <a:p>
            <a:pPr eaLnBrk="1" hangingPunct="1">
              <a:buFontTx/>
              <a:buNone/>
            </a:pPr>
            <a:r>
              <a:rPr lang="en-US" altLang="en-US" sz="2800" b="1" dirty="0">
                <a:latin typeface="Times New Roman" charset="0"/>
                <a:ea typeface="Times New Roman" charset="0"/>
                <a:cs typeface="Times New Roman" charset="0"/>
              </a:rPr>
              <a:t>These requires:</a:t>
            </a:r>
          </a:p>
          <a:p>
            <a:pPr eaLnBrk="1" hangingPunct="1">
              <a:buFontTx/>
              <a:buNone/>
            </a:pPr>
            <a:endParaRPr lang="en-US" altLang="en-US" sz="2800" b="1" dirty="0">
              <a:latin typeface="Times New Roman" charset="0"/>
              <a:ea typeface="Times New Roman" charset="0"/>
              <a:cs typeface="Times New Roman" charset="0"/>
            </a:endParaRPr>
          </a:p>
          <a:p>
            <a:pPr eaLnBrk="1" hangingPunct="1">
              <a:buClr>
                <a:schemeClr val="accent2"/>
              </a:buClr>
              <a:buFont typeface="Wingdings" panose="05000000000000000000" pitchFamily="2" charset="2"/>
              <a:buChar char="ü"/>
            </a:pPr>
            <a:r>
              <a:rPr lang="en-US" altLang="en-US" sz="2800" dirty="0">
                <a:latin typeface="Times New Roman" charset="0"/>
                <a:ea typeface="Times New Roman" charset="0"/>
                <a:cs typeface="Times New Roman" charset="0"/>
              </a:rPr>
              <a:t>Careful direction following ability, and are not feasible in pts who have cognitive or significant language impairment.</a:t>
            </a:r>
          </a:p>
          <a:p>
            <a:pPr eaLnBrk="1" hangingPunct="1">
              <a:buClr>
                <a:schemeClr val="accent2"/>
              </a:buClr>
              <a:buFont typeface="Wingdings" panose="05000000000000000000" pitchFamily="2" charset="2"/>
              <a:buChar char="ü"/>
            </a:pPr>
            <a:r>
              <a:rPr lang="en-US" altLang="en-US" sz="2800" dirty="0">
                <a:latin typeface="Times New Roman" charset="0"/>
                <a:ea typeface="Times New Roman" charset="0"/>
                <a:cs typeface="Times New Roman" charset="0"/>
              </a:rPr>
              <a:t>Increased muscular effort, and are not appropriate in pts who fatigue easily.</a:t>
            </a:r>
          </a:p>
          <a:p>
            <a:pPr eaLnBrk="1" hangingPunct="1">
              <a:buClr>
                <a:schemeClr val="accent2"/>
              </a:buClr>
              <a:buFont typeface="Wingdings" panose="05000000000000000000" pitchFamily="2" charset="2"/>
              <a:buNone/>
            </a:pPr>
            <a:endParaRPr lang="en-US" altLang="en-US" sz="28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3028946809"/>
      </p:ext>
    </p:extLst>
  </p:cSld>
  <p:clrMapOvr>
    <a:masterClrMapping/>
  </p:clrMapOvr>
  <p:transition>
    <p:push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a:xfrm>
            <a:off x="2209800" y="609600"/>
            <a:ext cx="7772400" cy="825500"/>
          </a:xfrm>
        </p:spPr>
        <p:txBody>
          <a:bodyPr>
            <a:normAutofit/>
          </a:bodyPr>
          <a:lstStyle/>
          <a:p>
            <a:pPr eaLnBrk="1" hangingPunct="1"/>
            <a:r>
              <a:rPr lang="en-US" altLang="en-US" b="1" dirty="0">
                <a:latin typeface="Black Chancery"/>
              </a:rPr>
              <a:t>Food Consistency(Diet)Changes</a:t>
            </a:r>
          </a:p>
        </p:txBody>
      </p:sp>
      <p:sp>
        <p:nvSpPr>
          <p:cNvPr id="307203" name="Rectangle 3"/>
          <p:cNvSpPr>
            <a:spLocks noGrp="1" noChangeArrowheads="1"/>
          </p:cNvSpPr>
          <p:nvPr>
            <p:ph idx="1"/>
          </p:nvPr>
        </p:nvSpPr>
        <p:spPr>
          <a:xfrm>
            <a:off x="812801" y="1856424"/>
            <a:ext cx="10485120" cy="5545137"/>
          </a:xfrm>
        </p:spPr>
        <p:txBody>
          <a:bodyPr/>
          <a:lstStyle/>
          <a:p>
            <a:pPr eaLnBrk="1" hangingPunct="1">
              <a:buFont typeface="Wingdings" panose="05000000000000000000" pitchFamily="2" charset="2"/>
              <a:buChar char="§"/>
            </a:pPr>
            <a:r>
              <a:rPr lang="en-US" altLang="en-US" sz="2800" dirty="0">
                <a:latin typeface="Times New Roman" charset="0"/>
                <a:ea typeface="Times New Roman" charset="0"/>
                <a:cs typeface="Times New Roman" charset="0"/>
              </a:rPr>
              <a:t>Elimination of certain food consistencies from the diet should be the last strategy examined.</a:t>
            </a:r>
          </a:p>
          <a:p>
            <a:pPr eaLnBrk="1" hangingPunct="1">
              <a:buFont typeface="Wingdings" panose="05000000000000000000" pitchFamily="2" charset="2"/>
              <a:buChar char="§"/>
            </a:pPr>
            <a:r>
              <a:rPr lang="en-US" altLang="en-US" sz="2800" dirty="0">
                <a:latin typeface="Times New Roman" charset="0"/>
                <a:ea typeface="Times New Roman" charset="0"/>
                <a:cs typeface="Times New Roman" charset="0"/>
              </a:rPr>
              <a:t>This should be done only if other therapy strategies are not feasible, as in a </a:t>
            </a:r>
            <a:r>
              <a:rPr lang="en-US" altLang="en-US" sz="2800" dirty="0" err="1">
                <a:latin typeface="Times New Roman" charset="0"/>
                <a:ea typeface="Times New Roman" charset="0"/>
                <a:cs typeface="Times New Roman" charset="0"/>
              </a:rPr>
              <a:t>pt</a:t>
            </a:r>
            <a:r>
              <a:rPr lang="en-US" altLang="en-US" sz="2800" dirty="0">
                <a:latin typeface="Times New Roman" charset="0"/>
                <a:ea typeface="Times New Roman" charset="0"/>
                <a:cs typeface="Times New Roman" charset="0"/>
              </a:rPr>
              <a:t> with a movement disorder whose posture changes continuously, who cannot follow directions, and use swallow maneuvers, for whom oral sensory procedures are inappropriate.</a:t>
            </a:r>
          </a:p>
          <a:p>
            <a:pPr eaLnBrk="1" hangingPunct="1">
              <a:buFont typeface="Wingdings" panose="05000000000000000000" pitchFamily="2" charset="2"/>
              <a:buChar char="§"/>
            </a:pPr>
            <a:r>
              <a:rPr lang="en-US" altLang="en-US" sz="2800" dirty="0">
                <a:latin typeface="Times New Roman" charset="0"/>
                <a:ea typeface="Times New Roman" charset="0"/>
                <a:cs typeface="Times New Roman" charset="0"/>
              </a:rPr>
              <a:t>In some cases, introduction of therapy procedures into the diagnostic procedure immediately enable the pt. to begin eating. </a:t>
            </a:r>
          </a:p>
        </p:txBody>
      </p:sp>
    </p:spTree>
    <p:extLst>
      <p:ext uri="{BB962C8B-B14F-4D97-AF65-F5344CB8AC3E}">
        <p14:creationId xmlns:p14="http://schemas.microsoft.com/office/powerpoint/2010/main" val="552880759"/>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0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pPr eaLnBrk="1" hangingPunct="1"/>
            <a:r>
              <a:rPr lang="en-US" altLang="en-US" b="1" dirty="0" err="1">
                <a:solidFill>
                  <a:schemeClr val="tx1"/>
                </a:solidFill>
              </a:rPr>
              <a:t>Trachestomy</a:t>
            </a:r>
            <a:r>
              <a:rPr lang="en-US" altLang="en-US" b="1" dirty="0">
                <a:solidFill>
                  <a:schemeClr val="tx1"/>
                </a:solidFill>
              </a:rPr>
              <a:t> tube</a:t>
            </a:r>
          </a:p>
        </p:txBody>
      </p:sp>
      <p:sp>
        <p:nvSpPr>
          <p:cNvPr id="179203" name="Rectangle 3"/>
          <p:cNvSpPr>
            <a:spLocks noGrp="1" noChangeArrowheads="1"/>
          </p:cNvSpPr>
          <p:nvPr>
            <p:ph idx="1"/>
          </p:nvPr>
        </p:nvSpPr>
        <p:spPr/>
        <p:txBody>
          <a:bodyPr>
            <a:normAutofit/>
          </a:bodyPr>
          <a:lstStyle/>
          <a:p>
            <a:pPr eaLnBrk="1" hangingPunct="1"/>
            <a:r>
              <a:rPr lang="en-US" altLang="en-US" sz="2800" dirty="0">
                <a:solidFill>
                  <a:schemeClr val="tx1"/>
                </a:solidFill>
                <a:latin typeface="Times New Roman" charset="0"/>
                <a:ea typeface="Times New Roman" charset="0"/>
                <a:cs typeface="Times New Roman" charset="0"/>
              </a:rPr>
              <a:t>Two important variations in tracheostomy tubes</a:t>
            </a:r>
          </a:p>
          <a:p>
            <a:pPr lvl="1" eaLnBrk="1" hangingPunct="1"/>
            <a:r>
              <a:rPr lang="he-IL" altLang="en-US" sz="2400" dirty="0">
                <a:solidFill>
                  <a:schemeClr val="tx1"/>
                </a:solidFill>
                <a:latin typeface="Times New Roman" charset="0"/>
                <a:ea typeface="Times New Roman" charset="0"/>
                <a:cs typeface="Times New Roman" charset="0"/>
              </a:rPr>
              <a:t>C</a:t>
            </a:r>
            <a:r>
              <a:rPr lang="en-US" altLang="en-US" sz="2400" dirty="0" err="1">
                <a:solidFill>
                  <a:schemeClr val="tx1"/>
                </a:solidFill>
                <a:latin typeface="Times New Roman" charset="0"/>
                <a:ea typeface="Times New Roman" charset="0"/>
                <a:cs typeface="Times New Roman" charset="0"/>
              </a:rPr>
              <a:t>uffed</a:t>
            </a:r>
            <a:r>
              <a:rPr lang="en-US" altLang="en-US" sz="2400" dirty="0">
                <a:solidFill>
                  <a:schemeClr val="tx1"/>
                </a:solidFill>
                <a:latin typeface="Times New Roman" charset="0"/>
                <a:ea typeface="Times New Roman" charset="0"/>
                <a:cs typeface="Times New Roman" charset="0"/>
              </a:rPr>
              <a:t> or </a:t>
            </a:r>
            <a:r>
              <a:rPr lang="en-US" altLang="en-US" sz="2400" dirty="0" err="1">
                <a:solidFill>
                  <a:schemeClr val="tx1"/>
                </a:solidFill>
                <a:latin typeface="Times New Roman" charset="0"/>
                <a:ea typeface="Times New Roman" charset="0"/>
                <a:cs typeface="Times New Roman" charset="0"/>
              </a:rPr>
              <a:t>uncuffed</a:t>
            </a:r>
            <a:r>
              <a:rPr lang="en-US" altLang="en-US" sz="2400" dirty="0">
                <a:solidFill>
                  <a:schemeClr val="tx1"/>
                </a:solidFill>
                <a:latin typeface="Times New Roman" charset="0"/>
                <a:ea typeface="Times New Roman" charset="0"/>
                <a:cs typeface="Times New Roman" charset="0"/>
              </a:rPr>
              <a:t> “respiration”</a:t>
            </a:r>
          </a:p>
          <a:p>
            <a:pPr lvl="1" eaLnBrk="1" hangingPunct="1"/>
            <a:r>
              <a:rPr lang="he-IL" altLang="en-US" sz="2400" dirty="0">
                <a:solidFill>
                  <a:schemeClr val="tx1"/>
                </a:solidFill>
                <a:latin typeface="Times New Roman" charset="0"/>
                <a:ea typeface="Times New Roman" charset="0"/>
                <a:cs typeface="Times New Roman" charset="0"/>
              </a:rPr>
              <a:t>F</a:t>
            </a:r>
            <a:r>
              <a:rPr lang="en-US" altLang="en-US" sz="2400" dirty="0" err="1">
                <a:solidFill>
                  <a:schemeClr val="tx1"/>
                </a:solidFill>
                <a:latin typeface="Times New Roman" charset="0"/>
                <a:ea typeface="Times New Roman" charset="0"/>
                <a:cs typeface="Times New Roman" charset="0"/>
              </a:rPr>
              <a:t>enestrated</a:t>
            </a:r>
            <a:r>
              <a:rPr lang="en-US" altLang="en-US" sz="2400" dirty="0">
                <a:solidFill>
                  <a:schemeClr val="tx1"/>
                </a:solidFill>
                <a:latin typeface="Times New Roman" charset="0"/>
                <a:ea typeface="Times New Roman" charset="0"/>
                <a:cs typeface="Times New Roman" charset="0"/>
              </a:rPr>
              <a:t> or </a:t>
            </a:r>
            <a:r>
              <a:rPr lang="en-US" altLang="en-US" sz="2400" dirty="0" err="1">
                <a:solidFill>
                  <a:schemeClr val="tx1"/>
                </a:solidFill>
                <a:latin typeface="Times New Roman" charset="0"/>
                <a:ea typeface="Times New Roman" charset="0"/>
                <a:cs typeface="Times New Roman" charset="0"/>
              </a:rPr>
              <a:t>unfenestrated</a:t>
            </a:r>
            <a:r>
              <a:rPr lang="en-US" altLang="en-US" sz="2400" dirty="0">
                <a:solidFill>
                  <a:schemeClr val="tx1"/>
                </a:solidFill>
                <a:latin typeface="Times New Roman" charset="0"/>
                <a:ea typeface="Times New Roman" charset="0"/>
                <a:cs typeface="Times New Roman" charset="0"/>
              </a:rPr>
              <a:t> (speech)</a:t>
            </a:r>
          </a:p>
        </p:txBody>
      </p:sp>
    </p:spTree>
    <p:extLst>
      <p:ext uri="{BB962C8B-B14F-4D97-AF65-F5344CB8AC3E}">
        <p14:creationId xmlns:p14="http://schemas.microsoft.com/office/powerpoint/2010/main" val="32421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92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92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92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ChangeArrowheads="1"/>
          </p:cNvSpPr>
          <p:nvPr>
            <p:ph type="title"/>
          </p:nvPr>
        </p:nvSpPr>
        <p:spPr/>
        <p:txBody>
          <a:bodyPr/>
          <a:lstStyle/>
          <a:p>
            <a:pPr algn="l" eaLnBrk="1" hangingPunct="1"/>
            <a:r>
              <a:rPr lang="en-US" altLang="en-US" b="1" dirty="0"/>
              <a:t>Oral Versus Non-oral Feeding</a:t>
            </a:r>
          </a:p>
        </p:txBody>
      </p:sp>
      <p:sp>
        <p:nvSpPr>
          <p:cNvPr id="324611" name="Rectangle 3"/>
          <p:cNvSpPr>
            <a:spLocks noGrp="1" noChangeArrowheads="1"/>
          </p:cNvSpPr>
          <p:nvPr>
            <p:ph idx="1"/>
          </p:nvPr>
        </p:nvSpPr>
        <p:spPr/>
        <p:txBody>
          <a:bodyPr>
            <a:normAutofit fontScale="92500" lnSpcReduction="10000"/>
          </a:bodyPr>
          <a:lstStyle/>
          <a:p>
            <a:pPr eaLnBrk="1" hangingPunct="1">
              <a:buFont typeface="Arial" charset="0"/>
              <a:buChar char="•"/>
            </a:pPr>
            <a:r>
              <a:rPr lang="en-US" altLang="en-US" sz="2400" dirty="0"/>
              <a:t> There are no guidelines the clinician can use to make the decision whether the pt. should continue to be fed orally, or on a nasogastric tube or given some type of gastrostomy. </a:t>
            </a:r>
          </a:p>
          <a:p>
            <a:pPr eaLnBrk="1" hangingPunct="1">
              <a:buFont typeface="Arial" charset="0"/>
              <a:buChar char="•"/>
            </a:pPr>
            <a:r>
              <a:rPr lang="en-US" altLang="en-US" sz="2400" dirty="0"/>
              <a:t> When it takes a long time to eat a particular food consistency (more than 10 secs.), most </a:t>
            </a:r>
            <a:r>
              <a:rPr lang="en-US" altLang="en-US" sz="2400" dirty="0" err="1"/>
              <a:t>pt’s</a:t>
            </a:r>
            <a:r>
              <a:rPr lang="en-US" altLang="en-US" sz="2400" dirty="0"/>
              <a:t> will not continue eating that consistency of food or may not eat a sufficient amount of food.</a:t>
            </a:r>
          </a:p>
          <a:p>
            <a:pPr eaLnBrk="1" hangingPunct="1">
              <a:buFont typeface="Arial" charset="0"/>
              <a:buChar char="•"/>
            </a:pPr>
            <a:r>
              <a:rPr lang="en-US" altLang="en-US" sz="2400" b="1" dirty="0"/>
              <a:t>Time </a:t>
            </a:r>
            <a:r>
              <a:rPr lang="en-US" altLang="en-US" sz="2400" dirty="0"/>
              <a:t>taken to swallow a bolus is an important element in nutritional management. </a:t>
            </a:r>
          </a:p>
        </p:txBody>
      </p:sp>
    </p:spTree>
    <p:extLst>
      <p:ext uri="{BB962C8B-B14F-4D97-AF65-F5344CB8AC3E}">
        <p14:creationId xmlns:p14="http://schemas.microsoft.com/office/powerpoint/2010/main" val="2784276978"/>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46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46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46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611"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noChangeArrowheads="1"/>
          </p:cNvSpPr>
          <p:nvPr>
            <p:ph type="title"/>
          </p:nvPr>
        </p:nvSpPr>
        <p:spPr/>
        <p:txBody>
          <a:bodyPr/>
          <a:lstStyle/>
          <a:p>
            <a:pPr eaLnBrk="1" hangingPunct="1"/>
            <a:endParaRPr lang="en-US" altLang="en-US"/>
          </a:p>
        </p:txBody>
      </p:sp>
      <p:sp>
        <p:nvSpPr>
          <p:cNvPr id="325635" name="Rectangle 3"/>
          <p:cNvSpPr>
            <a:spLocks noGrp="1" noChangeArrowheads="1"/>
          </p:cNvSpPr>
          <p:nvPr>
            <p:ph idx="1"/>
          </p:nvPr>
        </p:nvSpPr>
        <p:spPr/>
        <p:txBody>
          <a:bodyPr>
            <a:normAutofit fontScale="92500" lnSpcReduction="10000"/>
          </a:bodyPr>
          <a:lstStyle/>
          <a:p>
            <a:pPr eaLnBrk="1" hangingPunct="1">
              <a:buFont typeface="Arial" charset="0"/>
              <a:buChar char="•"/>
            </a:pPr>
            <a:r>
              <a:rPr lang="en-US" altLang="en-US" sz="2400" dirty="0"/>
              <a:t>Radiographic studies indicate that if the pt. takes more than 10 secs.  for oral and pharyngeal transit time combined to swallow every bolus without being aspirated, the </a:t>
            </a:r>
            <a:r>
              <a:rPr lang="en-US" altLang="en-US" sz="2400" dirty="0" err="1"/>
              <a:t>pt</a:t>
            </a:r>
            <a:r>
              <a:rPr lang="en-US" altLang="en-US" sz="2400" dirty="0"/>
              <a:t> may feed by mouth but will need a Non-oral feeding to supplement oral feedings and to provide adequate nutrition and hydration.</a:t>
            </a:r>
          </a:p>
          <a:p>
            <a:pPr eaLnBrk="1" hangingPunct="1">
              <a:buFont typeface="Arial" charset="0"/>
              <a:buChar char="•"/>
            </a:pPr>
            <a:r>
              <a:rPr lang="en-US" altLang="en-US" sz="2400" dirty="0"/>
              <a:t>Gastrostomy may be used if the pt. progress in therapy is slow (if it takes more than 3-4 weeks).</a:t>
            </a:r>
          </a:p>
          <a:p>
            <a:pPr eaLnBrk="1" hangingPunct="1">
              <a:buFont typeface="Arial" charset="0"/>
              <a:buChar char="•"/>
            </a:pPr>
            <a:r>
              <a:rPr lang="en-US" altLang="en-US" sz="2400" dirty="0"/>
              <a:t>It is better not to leave a nasogastric tube for a long period of time (for more than 3-4 weeks). / Pt may be taught to manage the nasogastric tube. </a:t>
            </a:r>
          </a:p>
          <a:p>
            <a:pPr eaLnBrk="1" hangingPunct="1"/>
            <a:endParaRPr lang="en-US" altLang="en-US" dirty="0"/>
          </a:p>
        </p:txBody>
      </p:sp>
    </p:spTree>
    <p:extLst>
      <p:ext uri="{BB962C8B-B14F-4D97-AF65-F5344CB8AC3E}">
        <p14:creationId xmlns:p14="http://schemas.microsoft.com/office/powerpoint/2010/main" val="2017802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56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56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56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635"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FE643-9884-6248-9B96-E6955B7919B1}"/>
              </a:ext>
            </a:extLst>
          </p:cNvPr>
          <p:cNvSpPr>
            <a:spLocks noGrp="1"/>
          </p:cNvSpPr>
          <p:nvPr>
            <p:ph type="title"/>
          </p:nvPr>
        </p:nvSpPr>
        <p:spPr/>
        <p:txBody>
          <a:bodyPr/>
          <a:lstStyle/>
          <a:p>
            <a:r>
              <a:rPr lang="en-IL" dirty="0"/>
              <a:t>Gastrostomy (through the abdomen into the stomach)</a:t>
            </a:r>
          </a:p>
        </p:txBody>
      </p:sp>
      <p:pic>
        <p:nvPicPr>
          <p:cNvPr id="4" name="Content Placeholder 3">
            <a:extLst>
              <a:ext uri="{FF2B5EF4-FFF2-40B4-BE49-F238E27FC236}">
                <a16:creationId xmlns:a16="http://schemas.microsoft.com/office/drawing/2014/main" id="{E1563852-F2FC-824F-BFAC-E6FF0889CC05}"/>
              </a:ext>
            </a:extLst>
          </p:cNvPr>
          <p:cNvPicPr>
            <a:picLocks noGrp="1" noChangeAspect="1"/>
          </p:cNvPicPr>
          <p:nvPr>
            <p:ph idx="1"/>
          </p:nvPr>
        </p:nvPicPr>
        <p:blipFill>
          <a:blip r:embed="rId2"/>
          <a:stretch>
            <a:fillRect/>
          </a:stretch>
        </p:blipFill>
        <p:spPr>
          <a:xfrm>
            <a:off x="5815590" y="2143875"/>
            <a:ext cx="4445000" cy="3517900"/>
          </a:xfrm>
          <a:prstGeom prst="rect">
            <a:avLst/>
          </a:prstGeom>
        </p:spPr>
      </p:pic>
      <p:pic>
        <p:nvPicPr>
          <p:cNvPr id="5" name="Picture 4">
            <a:extLst>
              <a:ext uri="{FF2B5EF4-FFF2-40B4-BE49-F238E27FC236}">
                <a16:creationId xmlns:a16="http://schemas.microsoft.com/office/drawing/2014/main" id="{5E8DCE62-1AF2-224E-AFDF-36FAD6D37CFF}"/>
              </a:ext>
            </a:extLst>
          </p:cNvPr>
          <p:cNvPicPr>
            <a:picLocks noChangeAspect="1"/>
          </p:cNvPicPr>
          <p:nvPr/>
        </p:nvPicPr>
        <p:blipFill>
          <a:blip r:embed="rId3"/>
          <a:stretch>
            <a:fillRect/>
          </a:stretch>
        </p:blipFill>
        <p:spPr>
          <a:xfrm>
            <a:off x="942108" y="1806633"/>
            <a:ext cx="3325091" cy="4516582"/>
          </a:xfrm>
          <a:prstGeom prst="rect">
            <a:avLst/>
          </a:prstGeom>
        </p:spPr>
      </p:pic>
    </p:spTree>
    <p:extLst>
      <p:ext uri="{BB962C8B-B14F-4D97-AF65-F5344CB8AC3E}">
        <p14:creationId xmlns:p14="http://schemas.microsoft.com/office/powerpoint/2010/main" val="21818358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7DEB5-7841-DE41-B8E8-55879F459E77}"/>
              </a:ext>
            </a:extLst>
          </p:cNvPr>
          <p:cNvSpPr>
            <a:spLocks noGrp="1"/>
          </p:cNvSpPr>
          <p:nvPr>
            <p:ph type="title"/>
          </p:nvPr>
        </p:nvSpPr>
        <p:spPr/>
        <p:txBody>
          <a:bodyPr/>
          <a:lstStyle/>
          <a:p>
            <a:r>
              <a:rPr lang="en-IL" dirty="0"/>
              <a:t>Nasogastric tube</a:t>
            </a:r>
          </a:p>
        </p:txBody>
      </p:sp>
      <p:pic>
        <p:nvPicPr>
          <p:cNvPr id="4" name="Content Placeholder 3">
            <a:extLst>
              <a:ext uri="{FF2B5EF4-FFF2-40B4-BE49-F238E27FC236}">
                <a16:creationId xmlns:a16="http://schemas.microsoft.com/office/drawing/2014/main" id="{86748D5C-D6DB-AA46-8EF7-EC486B53982A}"/>
              </a:ext>
            </a:extLst>
          </p:cNvPr>
          <p:cNvPicPr>
            <a:picLocks noGrp="1" noChangeAspect="1"/>
          </p:cNvPicPr>
          <p:nvPr>
            <p:ph idx="1"/>
          </p:nvPr>
        </p:nvPicPr>
        <p:blipFill>
          <a:blip r:embed="rId2"/>
          <a:stretch>
            <a:fillRect/>
          </a:stretch>
        </p:blipFill>
        <p:spPr>
          <a:xfrm>
            <a:off x="4881562" y="2343944"/>
            <a:ext cx="2743200" cy="2794000"/>
          </a:xfrm>
          <a:prstGeom prst="rect">
            <a:avLst/>
          </a:prstGeom>
        </p:spPr>
      </p:pic>
      <p:sp>
        <p:nvSpPr>
          <p:cNvPr id="5" name="TextBox 4">
            <a:extLst>
              <a:ext uri="{FF2B5EF4-FFF2-40B4-BE49-F238E27FC236}">
                <a16:creationId xmlns:a16="http://schemas.microsoft.com/office/drawing/2014/main" id="{FF48A780-591A-2B42-B16D-F9C385CAA424}"/>
              </a:ext>
            </a:extLst>
          </p:cNvPr>
          <p:cNvSpPr txBox="1"/>
          <p:nvPr/>
        </p:nvSpPr>
        <p:spPr>
          <a:xfrm>
            <a:off x="1097280" y="2260014"/>
            <a:ext cx="9046701" cy="646331"/>
          </a:xfrm>
          <a:prstGeom prst="rect">
            <a:avLst/>
          </a:prstGeom>
          <a:noFill/>
        </p:spPr>
        <p:txBody>
          <a:bodyPr wrap="square" rtlCol="0">
            <a:spAutoFit/>
          </a:bodyPr>
          <a:lstStyle/>
          <a:p>
            <a:r>
              <a:rPr lang="en-US" dirty="0"/>
              <a:t>Through the nares to pass through the posterior oropharynx, down the esophagus, and into the stomach.</a:t>
            </a:r>
            <a:endParaRPr lang="en-IL" dirty="0"/>
          </a:p>
        </p:txBody>
      </p:sp>
    </p:spTree>
    <p:extLst>
      <p:ext uri="{BB962C8B-B14F-4D97-AF65-F5344CB8AC3E}">
        <p14:creationId xmlns:p14="http://schemas.microsoft.com/office/powerpoint/2010/main" val="3150564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0160" y="3314283"/>
            <a:ext cx="10058400" cy="1450757"/>
          </a:xfrm>
        </p:spPr>
        <p:txBody>
          <a:bodyPr>
            <a:noAutofit/>
          </a:bodyPr>
          <a:lstStyle/>
          <a:p>
            <a:pPr algn="l" defTabSz="914400" rtl="1" eaLnBrk="1" latinLnBrk="0" hangingPunct="1">
              <a:lnSpc>
                <a:spcPct val="85000"/>
              </a:lnSpc>
              <a:spcBef>
                <a:spcPct val="0"/>
              </a:spcBef>
              <a:buNone/>
            </a:pPr>
            <a:r>
              <a:rPr lang="he-IL" sz="8800" b="1" dirty="0" err="1">
                <a:solidFill>
                  <a:schemeClr val="tx1"/>
                </a:solidFill>
              </a:rPr>
              <a:t>Techniques</a:t>
            </a:r>
            <a:r>
              <a:rPr lang="he-IL" sz="8800" b="1" dirty="0">
                <a:solidFill>
                  <a:schemeClr val="tx1"/>
                </a:solidFill>
              </a:rPr>
              <a:t> </a:t>
            </a:r>
            <a:r>
              <a:rPr lang="he-IL" sz="8800" b="1" dirty="0" err="1">
                <a:solidFill>
                  <a:schemeClr val="tx1"/>
                </a:solidFill>
              </a:rPr>
              <a:t>for</a:t>
            </a:r>
            <a:r>
              <a:rPr lang="he-IL" sz="8800" b="1" dirty="0">
                <a:solidFill>
                  <a:schemeClr val="tx1"/>
                </a:solidFill>
              </a:rPr>
              <a:t> </a:t>
            </a:r>
            <a:r>
              <a:rPr lang="he-IL" sz="8800" b="1" dirty="0" err="1">
                <a:solidFill>
                  <a:schemeClr val="tx1"/>
                </a:solidFill>
              </a:rPr>
              <a:t>Non-oral</a:t>
            </a:r>
            <a:r>
              <a:rPr lang="he-IL" sz="8800" b="1" dirty="0">
                <a:solidFill>
                  <a:schemeClr val="tx1"/>
                </a:solidFill>
              </a:rPr>
              <a:t> </a:t>
            </a:r>
            <a:r>
              <a:rPr lang="he-IL" sz="8800" b="1" dirty="0" err="1">
                <a:solidFill>
                  <a:schemeClr val="tx1"/>
                </a:solidFill>
              </a:rPr>
              <a:t>F</a:t>
            </a:r>
            <a:r>
              <a:rPr lang="en-US" sz="8800" b="1" dirty="0" err="1">
                <a:solidFill>
                  <a:schemeClr val="tx1"/>
                </a:solidFill>
              </a:rPr>
              <a:t>eeding</a:t>
            </a:r>
            <a:endParaRPr lang="en-US" sz="8800" b="1" dirty="0">
              <a:solidFill>
                <a:schemeClr val="tx1"/>
              </a:solidFill>
            </a:endParaRPr>
          </a:p>
        </p:txBody>
      </p:sp>
    </p:spTree>
    <p:extLst>
      <p:ext uri="{BB962C8B-B14F-4D97-AF65-F5344CB8AC3E}">
        <p14:creationId xmlns:p14="http://schemas.microsoft.com/office/powerpoint/2010/main" val="33504805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Box 2"/>
          <p:cNvSpPr txBox="1"/>
          <p:nvPr/>
        </p:nvSpPr>
        <p:spPr>
          <a:xfrm>
            <a:off x="1097280" y="2072640"/>
            <a:ext cx="9916160" cy="2862322"/>
          </a:xfrm>
          <a:prstGeom prst="rect">
            <a:avLst/>
          </a:prstGeom>
          <a:noFill/>
        </p:spPr>
        <p:txBody>
          <a:bodyPr wrap="square" rtlCol="0">
            <a:spAutoFit/>
          </a:bodyPr>
          <a:lstStyle/>
          <a:p>
            <a:pPr marL="285750" indent="-285750">
              <a:buFont typeface="Arial" charset="0"/>
              <a:buChar char="•"/>
            </a:pPr>
            <a:r>
              <a:rPr lang="en-US" sz="3600" b="1" dirty="0">
                <a:latin typeface="Times New Roman" charset="0"/>
                <a:ea typeface="Times New Roman" charset="0"/>
                <a:cs typeface="Times New Roman" charset="0"/>
              </a:rPr>
              <a:t>There are different types of non-oral tubes.</a:t>
            </a:r>
          </a:p>
          <a:p>
            <a:pPr marL="285750" indent="-285750">
              <a:buFont typeface="Arial" charset="0"/>
              <a:buChar char="•"/>
            </a:pPr>
            <a:endParaRPr lang="en-US" sz="3600" b="1" dirty="0">
              <a:latin typeface="Times New Roman" charset="0"/>
              <a:ea typeface="Times New Roman" charset="0"/>
              <a:cs typeface="Times New Roman" charset="0"/>
            </a:endParaRPr>
          </a:p>
          <a:p>
            <a:pPr marL="285750" indent="-285750">
              <a:buFont typeface="Arial" charset="0"/>
              <a:buChar char="•"/>
            </a:pPr>
            <a:r>
              <a:rPr lang="en-US" sz="3600" b="1" dirty="0">
                <a:latin typeface="Times New Roman" charset="0"/>
                <a:ea typeface="Times New Roman" charset="0"/>
                <a:cs typeface="Times New Roman" charset="0"/>
              </a:rPr>
              <a:t>GERD.</a:t>
            </a:r>
          </a:p>
          <a:p>
            <a:pPr marL="285750" indent="-285750">
              <a:buFont typeface="Arial" charset="0"/>
              <a:buChar char="•"/>
            </a:pPr>
            <a:endParaRPr lang="en-US" sz="3600" b="1" dirty="0">
              <a:latin typeface="Times New Roman" charset="0"/>
              <a:ea typeface="Times New Roman" charset="0"/>
              <a:cs typeface="Times New Roman" charset="0"/>
            </a:endParaRPr>
          </a:p>
          <a:p>
            <a:pPr marL="285750" indent="-285750">
              <a:buFont typeface="Arial" charset="0"/>
              <a:buChar char="•"/>
            </a:pPr>
            <a:r>
              <a:rPr lang="en-US" sz="3600" b="1" dirty="0">
                <a:latin typeface="Times New Roman" charset="0"/>
                <a:ea typeface="Times New Roman" charset="0"/>
                <a:cs typeface="Times New Roman" charset="0"/>
              </a:rPr>
              <a:t>Temporarily.</a:t>
            </a:r>
          </a:p>
        </p:txBody>
      </p:sp>
    </p:spTree>
    <p:extLst>
      <p:ext uri="{BB962C8B-B14F-4D97-AF65-F5344CB8AC3E}">
        <p14:creationId xmlns:p14="http://schemas.microsoft.com/office/powerpoint/2010/main" val="1962111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latin typeface="Times New Roman" charset="0"/>
                <a:ea typeface="Times New Roman" charset="0"/>
                <a:cs typeface="Times New Roman" charset="0"/>
              </a:rPr>
              <a:t>1- Nasogastric Feeding</a:t>
            </a:r>
          </a:p>
        </p:txBody>
      </p:sp>
      <p:sp>
        <p:nvSpPr>
          <p:cNvPr id="3" name="TextBox 2"/>
          <p:cNvSpPr txBox="1"/>
          <p:nvPr/>
        </p:nvSpPr>
        <p:spPr>
          <a:xfrm>
            <a:off x="1280160" y="1950720"/>
            <a:ext cx="9875520" cy="3477875"/>
          </a:xfrm>
          <a:prstGeom prst="rect">
            <a:avLst/>
          </a:prstGeom>
          <a:noFill/>
        </p:spPr>
        <p:txBody>
          <a:bodyPr wrap="square" rtlCol="0">
            <a:spAutoFit/>
          </a:bodyPr>
          <a:lstStyle/>
          <a:p>
            <a:pPr marL="285750" indent="-285750">
              <a:buFont typeface="Arial" charset="0"/>
              <a:buChar char="•"/>
            </a:pPr>
            <a:r>
              <a:rPr lang="en-US" sz="2000" dirty="0">
                <a:latin typeface="Times New Roman" charset="0"/>
                <a:ea typeface="Times New Roman" charset="0"/>
                <a:cs typeface="Times New Roman" charset="0"/>
              </a:rPr>
              <a:t>A tube placed through the nose, pharynx, and esophagus into the stomach.</a:t>
            </a:r>
          </a:p>
          <a:p>
            <a:pPr marL="285750" indent="-285750">
              <a:buFont typeface="Arial" charset="0"/>
              <a:buChar char="•"/>
            </a:pPr>
            <a:endParaRPr lang="en-US" sz="2000" dirty="0">
              <a:latin typeface="Times New Roman" charset="0"/>
              <a:ea typeface="Times New Roman" charset="0"/>
              <a:cs typeface="Times New Roman" charset="0"/>
            </a:endParaRPr>
          </a:p>
          <a:p>
            <a:pPr marL="285750" indent="-285750">
              <a:buFont typeface="Arial" charset="0"/>
              <a:buChar char="•"/>
            </a:pPr>
            <a:r>
              <a:rPr lang="en-US" sz="2000" dirty="0">
                <a:latin typeface="Times New Roman" charset="0"/>
                <a:ea typeface="Times New Roman" charset="0"/>
                <a:cs typeface="Times New Roman" charset="0"/>
              </a:rPr>
              <a:t>Narrow tube </a:t>
            </a:r>
            <a:r>
              <a:rPr lang="en-US" sz="2000" dirty="0">
                <a:latin typeface="Times New Roman" charset="0"/>
                <a:ea typeface="Times New Roman" charset="0"/>
                <a:cs typeface="Times New Roman" charset="0"/>
                <a:sym typeface="Wingdings"/>
              </a:rPr>
              <a:t> minimal irritation</a:t>
            </a:r>
          </a:p>
          <a:p>
            <a:pPr marL="285750" indent="-285750">
              <a:buFont typeface="Arial" charset="0"/>
              <a:buChar char="•"/>
            </a:pPr>
            <a:endParaRPr lang="en-US" sz="2000" dirty="0">
              <a:latin typeface="Times New Roman" charset="0"/>
              <a:ea typeface="Times New Roman" charset="0"/>
              <a:cs typeface="Times New Roman" charset="0"/>
              <a:sym typeface="Wingdings"/>
            </a:endParaRPr>
          </a:p>
          <a:p>
            <a:pPr marL="285750" indent="-285750">
              <a:buFont typeface="Arial" charset="0"/>
              <a:buChar char="•"/>
            </a:pPr>
            <a:r>
              <a:rPr lang="en-US" sz="2000" dirty="0">
                <a:latin typeface="Times New Roman" charset="0"/>
                <a:ea typeface="Times New Roman" charset="0"/>
                <a:cs typeface="Times New Roman" charset="0"/>
                <a:sym typeface="Wingdings"/>
              </a:rPr>
              <a:t>Food is passed through the tube into the stomach.</a:t>
            </a:r>
          </a:p>
          <a:p>
            <a:pPr marL="285750" indent="-285750">
              <a:buFont typeface="Arial" charset="0"/>
              <a:buChar char="•"/>
            </a:pPr>
            <a:endParaRPr lang="en-US" sz="2000" dirty="0">
              <a:latin typeface="Times New Roman" charset="0"/>
              <a:ea typeface="Times New Roman" charset="0"/>
              <a:cs typeface="Times New Roman" charset="0"/>
              <a:sym typeface="Wingdings"/>
            </a:endParaRPr>
          </a:p>
          <a:p>
            <a:pPr marL="285750" indent="-285750">
              <a:buFont typeface="Arial" charset="0"/>
              <a:buChar char="•"/>
            </a:pPr>
            <a:r>
              <a:rPr lang="en-US" sz="2000" dirty="0">
                <a:latin typeface="Times New Roman" charset="0"/>
                <a:ea typeface="Times New Roman" charset="0"/>
                <a:cs typeface="Times New Roman" charset="0"/>
                <a:sym typeface="Wingdings"/>
              </a:rPr>
              <a:t>The number of feedings per day and the amount of food given per feeding vary.</a:t>
            </a:r>
          </a:p>
          <a:p>
            <a:pPr marL="285750" indent="-285750">
              <a:buFont typeface="Arial" charset="0"/>
              <a:buChar char="•"/>
            </a:pPr>
            <a:endParaRPr lang="en-US" sz="2000" dirty="0">
              <a:latin typeface="Times New Roman" charset="0"/>
              <a:ea typeface="Times New Roman" charset="0"/>
              <a:cs typeface="Times New Roman" charset="0"/>
              <a:sym typeface="Wingdings"/>
            </a:endParaRPr>
          </a:p>
          <a:p>
            <a:pPr marL="285750" indent="-285750">
              <a:buFont typeface="Arial" charset="0"/>
              <a:buChar char="•"/>
            </a:pPr>
            <a:r>
              <a:rPr lang="en-US" sz="2000" dirty="0">
                <a:latin typeface="Times New Roman" charset="0"/>
                <a:ea typeface="Times New Roman" charset="0"/>
                <a:cs typeface="Times New Roman" charset="0"/>
                <a:sym typeface="Wingdings"/>
              </a:rPr>
              <a:t>Water for cleaning.</a:t>
            </a:r>
          </a:p>
          <a:p>
            <a:pPr marL="285750" indent="-285750">
              <a:buFont typeface="Arial" charset="0"/>
              <a:buChar char="•"/>
            </a:pPr>
            <a:endParaRPr lang="en-US" sz="2000" dirty="0">
              <a:latin typeface="Times New Roman" charset="0"/>
              <a:ea typeface="Times New Roman" charset="0"/>
              <a:cs typeface="Times New Roman" charset="0"/>
              <a:sym typeface="Wingdings"/>
            </a:endParaRPr>
          </a:p>
          <a:p>
            <a:pPr marL="285750" indent="-285750">
              <a:buFont typeface="Arial" charset="0"/>
              <a:buChar char="•"/>
            </a:pPr>
            <a:r>
              <a:rPr lang="en-US" sz="2000" dirty="0">
                <a:latin typeface="Times New Roman" charset="0"/>
                <a:ea typeface="Times New Roman" charset="0"/>
                <a:cs typeface="Times New Roman" charset="0"/>
                <a:sym typeface="Wingdings"/>
              </a:rPr>
              <a:t>Upright position 1 hour after a meal, </a:t>
            </a:r>
            <a:r>
              <a:rPr lang="en-US" sz="2000" b="1" dirty="0">
                <a:latin typeface="Times New Roman" charset="0"/>
                <a:ea typeface="Times New Roman" charset="0"/>
                <a:cs typeface="Times New Roman" charset="0"/>
                <a:sym typeface="Wingdings"/>
              </a:rPr>
              <a:t>why?</a:t>
            </a:r>
            <a:endParaRPr lang="en-US" sz="2000" b="1" dirty="0">
              <a:latin typeface="Times New Roman" charset="0"/>
              <a:ea typeface="Times New Roman" charset="0"/>
              <a:cs typeface="Times New Roman" charset="0"/>
            </a:endParaRPr>
          </a:p>
        </p:txBody>
      </p:sp>
    </p:spTree>
    <p:extLst>
      <p:ext uri="{BB962C8B-B14F-4D97-AF65-F5344CB8AC3E}">
        <p14:creationId xmlns:p14="http://schemas.microsoft.com/office/powerpoint/2010/main" val="347784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Box 2"/>
          <p:cNvSpPr txBox="1"/>
          <p:nvPr/>
        </p:nvSpPr>
        <p:spPr>
          <a:xfrm>
            <a:off x="1097280" y="1971040"/>
            <a:ext cx="10058400" cy="2246769"/>
          </a:xfrm>
          <a:prstGeom prst="rect">
            <a:avLst/>
          </a:prstGeom>
          <a:noFill/>
        </p:spPr>
        <p:txBody>
          <a:bodyPr wrap="square" rtlCol="0">
            <a:spAutoFit/>
          </a:bodyPr>
          <a:lstStyle/>
          <a:p>
            <a:pPr marL="285750" indent="-285750">
              <a:buFont typeface="Arial" charset="0"/>
              <a:buChar char="•"/>
            </a:pPr>
            <a:r>
              <a:rPr lang="en-US" sz="2800" dirty="0">
                <a:latin typeface="Times New Roman" charset="0"/>
                <a:ea typeface="Times New Roman" charset="0"/>
                <a:cs typeface="Times New Roman" charset="0"/>
              </a:rPr>
              <a:t>Temporarily </a:t>
            </a:r>
            <a:r>
              <a:rPr lang="en-US" sz="2800" dirty="0">
                <a:latin typeface="Times New Roman" charset="0"/>
                <a:ea typeface="Times New Roman" charset="0"/>
                <a:cs typeface="Times New Roman" charset="0"/>
                <a:sym typeface="Wingdings"/>
              </a:rPr>
              <a:t> replaced with other after 3 to 4 months  (some pts. may have it for 5 or 6 month).</a:t>
            </a:r>
          </a:p>
          <a:p>
            <a:pPr marL="285750" indent="-285750">
              <a:buFont typeface="Arial" charset="0"/>
              <a:buChar char="•"/>
            </a:pPr>
            <a:endParaRPr lang="en-US" sz="2800" dirty="0">
              <a:latin typeface="Times New Roman" charset="0"/>
              <a:ea typeface="Times New Roman" charset="0"/>
              <a:cs typeface="Times New Roman" charset="0"/>
              <a:sym typeface="Wingdings"/>
            </a:endParaRPr>
          </a:p>
          <a:p>
            <a:pPr marL="285750" indent="-285750">
              <a:buFont typeface="Arial" charset="0"/>
              <a:buChar char="•"/>
            </a:pPr>
            <a:r>
              <a:rPr lang="en-US" sz="2800" dirty="0">
                <a:latin typeface="Times New Roman" charset="0"/>
                <a:ea typeface="Times New Roman" charset="0"/>
                <a:cs typeface="Times New Roman" charset="0"/>
                <a:sym typeface="Wingdings"/>
              </a:rPr>
              <a:t>The patients and their family may be taught to place the nasogastric tube for each meal and to remove it after feeding.</a:t>
            </a:r>
            <a:endParaRPr lang="en-US" sz="28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593900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Box 2"/>
          <p:cNvSpPr txBox="1"/>
          <p:nvPr/>
        </p:nvSpPr>
        <p:spPr>
          <a:xfrm>
            <a:off x="1097280" y="1991360"/>
            <a:ext cx="10058400" cy="3046988"/>
          </a:xfrm>
          <a:prstGeom prst="rect">
            <a:avLst/>
          </a:prstGeom>
          <a:noFill/>
        </p:spPr>
        <p:txBody>
          <a:bodyPr wrap="square" rtlCol="0">
            <a:spAutoFit/>
          </a:bodyPr>
          <a:lstStyle/>
          <a:p>
            <a:r>
              <a:rPr lang="en-US" sz="3200" b="1" dirty="0">
                <a:latin typeface="Times New Roman" charset="0"/>
                <a:ea typeface="Times New Roman" charset="0"/>
                <a:cs typeface="Times New Roman" charset="0"/>
              </a:rPr>
              <a:t>Limitations:</a:t>
            </a:r>
          </a:p>
          <a:p>
            <a:endParaRPr lang="en-US" sz="3200" b="1" dirty="0">
              <a:latin typeface="Times New Roman" charset="0"/>
              <a:ea typeface="Times New Roman" charset="0"/>
              <a:cs typeface="Times New Roman" charset="0"/>
            </a:endParaRPr>
          </a:p>
          <a:p>
            <a:endParaRPr lang="en-US" sz="3200" b="1" dirty="0">
              <a:latin typeface="Times New Roman" charset="0"/>
              <a:ea typeface="Times New Roman" charset="0"/>
              <a:cs typeface="Times New Roman" charset="0"/>
            </a:endParaRPr>
          </a:p>
          <a:p>
            <a:pPr marL="285750" indent="-285750">
              <a:buFont typeface="Wingdings" charset="2"/>
              <a:buChar char="ü"/>
            </a:pPr>
            <a:r>
              <a:rPr lang="en-US" sz="3200" b="1" dirty="0">
                <a:latin typeface="Times New Roman" charset="0"/>
                <a:ea typeface="Times New Roman" charset="0"/>
                <a:cs typeface="Times New Roman" charset="0"/>
              </a:rPr>
              <a:t>GERD</a:t>
            </a:r>
          </a:p>
          <a:p>
            <a:pPr marL="285750" indent="-285750">
              <a:buFont typeface="Wingdings" charset="2"/>
              <a:buChar char="ü"/>
            </a:pPr>
            <a:r>
              <a:rPr lang="en-US" sz="3200" b="1" dirty="0">
                <a:latin typeface="Times New Roman" charset="0"/>
                <a:ea typeface="Times New Roman" charset="0"/>
                <a:cs typeface="Times New Roman" charset="0"/>
              </a:rPr>
              <a:t>Irritation</a:t>
            </a:r>
          </a:p>
          <a:p>
            <a:pPr marL="285750" indent="-285750">
              <a:buFont typeface="Wingdings" charset="2"/>
              <a:buChar char="ü"/>
            </a:pPr>
            <a:r>
              <a:rPr lang="en-US" sz="3200" b="1" dirty="0">
                <a:latin typeface="Times New Roman" charset="0"/>
                <a:ea typeface="Times New Roman" charset="0"/>
                <a:cs typeface="Times New Roman" charset="0"/>
              </a:rPr>
              <a:t>Prepared liquid diets </a:t>
            </a:r>
            <a:r>
              <a:rPr lang="en-US" sz="3200" b="1" dirty="0">
                <a:latin typeface="Times New Roman" charset="0"/>
                <a:ea typeface="Times New Roman" charset="0"/>
                <a:cs typeface="Times New Roman" charset="0"/>
                <a:sym typeface="Wingdings"/>
              </a:rPr>
              <a:t> expensive</a:t>
            </a:r>
            <a:endParaRPr lang="en-US" sz="3200" b="1" dirty="0">
              <a:latin typeface="Times New Roman" charset="0"/>
              <a:ea typeface="Times New Roman" charset="0"/>
              <a:cs typeface="Times New Roman" charset="0"/>
            </a:endParaRPr>
          </a:p>
        </p:txBody>
      </p:sp>
    </p:spTree>
    <p:extLst>
      <p:ext uri="{BB962C8B-B14F-4D97-AF65-F5344CB8AC3E}">
        <p14:creationId xmlns:p14="http://schemas.microsoft.com/office/powerpoint/2010/main" val="71940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386080" y="152400"/>
            <a:ext cx="12415520" cy="6146800"/>
          </a:xfrm>
          <a:prstGeom prst="rect">
            <a:avLst/>
          </a:prstGeom>
        </p:spPr>
      </p:pic>
    </p:spTree>
    <p:extLst>
      <p:ext uri="{BB962C8B-B14F-4D97-AF65-F5344CB8AC3E}">
        <p14:creationId xmlns:p14="http://schemas.microsoft.com/office/powerpoint/2010/main" val="2927065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0EFC5-7882-7348-83E1-2731680258EF}"/>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13F570FC-2A1C-F543-8C9B-0DD13DCEF05A}"/>
              </a:ext>
            </a:extLst>
          </p:cNvPr>
          <p:cNvSpPr>
            <a:spLocks noGrp="1"/>
          </p:cNvSpPr>
          <p:nvPr>
            <p:ph idx="1"/>
          </p:nvPr>
        </p:nvSpPr>
        <p:spPr>
          <a:xfrm>
            <a:off x="3895899" y="2386062"/>
            <a:ext cx="10058400" cy="4023360"/>
          </a:xfrm>
        </p:spPr>
        <p:txBody>
          <a:bodyPr/>
          <a:lstStyle/>
          <a:p>
            <a:endParaRPr lang="en-IL" dirty="0"/>
          </a:p>
        </p:txBody>
      </p:sp>
      <p:pic>
        <p:nvPicPr>
          <p:cNvPr id="1025" name="Picture 1" descr="page4image127168">
            <a:extLst>
              <a:ext uri="{FF2B5EF4-FFF2-40B4-BE49-F238E27FC236}">
                <a16:creationId xmlns:a16="http://schemas.microsoft.com/office/drawing/2014/main" id="{DFE6BA07-C02B-ED41-A902-4E55901320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8619" y="540328"/>
            <a:ext cx="3530600" cy="8636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ge4image126960">
            <a:extLst>
              <a:ext uri="{FF2B5EF4-FFF2-40B4-BE49-F238E27FC236}">
                <a16:creationId xmlns:a16="http://schemas.microsoft.com/office/drawing/2014/main" id="{5CEA6902-809F-434C-8EDA-FB3373F280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8619" y="540328"/>
            <a:ext cx="2921000" cy="1016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age4image15178112">
            <a:extLst>
              <a:ext uri="{FF2B5EF4-FFF2-40B4-BE49-F238E27FC236}">
                <a16:creationId xmlns:a16="http://schemas.microsoft.com/office/drawing/2014/main" id="{E9B5B75E-75AA-3C43-B4B5-9DBC45B4C4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8619" y="540328"/>
            <a:ext cx="2870200" cy="50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ge4image125920">
            <a:extLst>
              <a:ext uri="{FF2B5EF4-FFF2-40B4-BE49-F238E27FC236}">
                <a16:creationId xmlns:a16="http://schemas.microsoft.com/office/drawing/2014/main" id="{2CAA1957-1523-6D4C-8002-A216D6213B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8619" y="540328"/>
            <a:ext cx="7162800" cy="614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5391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defTabSz="914400" rtl="0" eaLnBrk="1" latinLnBrk="0" hangingPunct="1">
              <a:lnSpc>
                <a:spcPct val="85000"/>
              </a:lnSpc>
              <a:spcBef>
                <a:spcPct val="0"/>
              </a:spcBef>
              <a:buNone/>
            </a:pPr>
            <a:r>
              <a:rPr lang="en-US" b="1" dirty="0">
                <a:solidFill>
                  <a:schemeClr val="tx1"/>
                </a:solidFill>
                <a:latin typeface="Times New Roman" charset="0"/>
                <a:ea typeface="Times New Roman" charset="0"/>
                <a:cs typeface="Times New Roman" charset="0"/>
              </a:rPr>
              <a:t>2- </a:t>
            </a:r>
            <a:r>
              <a:rPr lang="en-US" b="1" dirty="0" err="1">
                <a:solidFill>
                  <a:schemeClr val="tx1"/>
                </a:solidFill>
                <a:latin typeface="Times New Roman" charset="0"/>
                <a:ea typeface="Times New Roman" charset="0"/>
                <a:cs typeface="Times New Roman" charset="0"/>
              </a:rPr>
              <a:t>Pharyngostomy</a:t>
            </a:r>
            <a:endParaRPr lang="en-US" b="1" dirty="0">
              <a:solidFill>
                <a:schemeClr val="tx1"/>
              </a:solidFill>
              <a:latin typeface="Times New Roman" charset="0"/>
              <a:ea typeface="Times New Roman" charset="0"/>
              <a:cs typeface="Times New Roman" charset="0"/>
            </a:endParaRPr>
          </a:p>
        </p:txBody>
      </p:sp>
      <p:sp>
        <p:nvSpPr>
          <p:cNvPr id="3" name="TextBox 2"/>
          <p:cNvSpPr txBox="1"/>
          <p:nvPr/>
        </p:nvSpPr>
        <p:spPr>
          <a:xfrm>
            <a:off x="1259840" y="1930400"/>
            <a:ext cx="9895840" cy="4401205"/>
          </a:xfrm>
          <a:prstGeom prst="rect">
            <a:avLst/>
          </a:prstGeom>
          <a:noFill/>
        </p:spPr>
        <p:txBody>
          <a:bodyPr wrap="square" rtlCol="0">
            <a:spAutoFit/>
          </a:bodyPr>
          <a:lstStyle/>
          <a:p>
            <a:pPr marL="285750" indent="-285750" algn="l" defTabSz="914400" rtl="0" eaLnBrk="1" latinLnBrk="0" hangingPunct="1">
              <a:buFont typeface="Arial" charset="0"/>
              <a:buChar char="•"/>
            </a:pPr>
            <a:r>
              <a:rPr lang="en-US" sz="2000" dirty="0">
                <a:latin typeface="Times New Roman" charset="0"/>
                <a:ea typeface="Times New Roman" charset="0"/>
                <a:cs typeface="Times New Roman" charset="0"/>
              </a:rPr>
              <a:t> Hole from the skin into the pharynx </a:t>
            </a:r>
            <a:r>
              <a:rPr lang="en-US" sz="2000" dirty="0">
                <a:latin typeface="Times New Roman" charset="0"/>
                <a:ea typeface="Times New Roman" charset="0"/>
                <a:cs typeface="Times New Roman" charset="0"/>
                <a:sym typeface="Wingdings"/>
              </a:rPr>
              <a:t> esophagus  stomach.</a:t>
            </a:r>
          </a:p>
          <a:p>
            <a:pPr marL="285750" indent="-285750" algn="l" defTabSz="914400" rtl="0" eaLnBrk="1" latinLnBrk="0" hangingPunct="1">
              <a:buFont typeface="Arial" charset="0"/>
              <a:buChar char="•"/>
            </a:pPr>
            <a:endParaRPr lang="en-US" sz="2000" dirty="0">
              <a:latin typeface="Times New Roman" charset="0"/>
              <a:ea typeface="Times New Roman" charset="0"/>
              <a:cs typeface="Times New Roman" charset="0"/>
              <a:sym typeface="Wingdings"/>
            </a:endParaRPr>
          </a:p>
          <a:p>
            <a:pPr marL="285750" indent="-285750" algn="l" defTabSz="914400" rtl="0" eaLnBrk="1" latinLnBrk="0" hangingPunct="1">
              <a:buFont typeface="Arial" charset="0"/>
              <a:buChar char="•"/>
            </a:pPr>
            <a:endParaRPr lang="en-US" sz="2000" dirty="0">
              <a:latin typeface="Times New Roman" charset="0"/>
              <a:ea typeface="Times New Roman" charset="0"/>
              <a:cs typeface="Times New Roman" charset="0"/>
              <a:sym typeface="Wingdings"/>
            </a:endParaRPr>
          </a:p>
          <a:p>
            <a:pPr marL="285750" indent="-285750" algn="l" defTabSz="914400" rtl="0" eaLnBrk="1" latinLnBrk="0" hangingPunct="1">
              <a:buFont typeface="Arial" charset="0"/>
              <a:buChar char="•"/>
            </a:pPr>
            <a:r>
              <a:rPr lang="en-US" sz="2000" dirty="0">
                <a:latin typeface="Times New Roman" charset="0"/>
                <a:ea typeface="Times New Roman" charset="0"/>
                <a:cs typeface="Times New Roman" charset="0"/>
                <a:sym typeface="Wingdings"/>
              </a:rPr>
              <a:t>Elimination of the tube through the nose (advantage over the nasogastric tube).</a:t>
            </a:r>
          </a:p>
          <a:p>
            <a:pPr marL="2571750" lvl="5" indent="-285750">
              <a:buFont typeface="Wingdings" charset="2"/>
              <a:buChar char="ü"/>
            </a:pPr>
            <a:r>
              <a:rPr lang="en-US" sz="2000" dirty="0">
                <a:latin typeface="Times New Roman" charset="0"/>
                <a:ea typeface="Times New Roman" charset="0"/>
                <a:cs typeface="Times New Roman" charset="0"/>
                <a:sym typeface="Wingdings"/>
              </a:rPr>
              <a:t>Irritating.</a:t>
            </a:r>
          </a:p>
          <a:p>
            <a:pPr marL="2571750" lvl="5" indent="-285750">
              <a:buFont typeface="Wingdings" charset="2"/>
              <a:buChar char="ü"/>
            </a:pPr>
            <a:r>
              <a:rPr lang="en-US" sz="2000" dirty="0">
                <a:latin typeface="Times New Roman" charset="0"/>
                <a:ea typeface="Times New Roman" charset="0"/>
                <a:cs typeface="Times New Roman" charset="0"/>
                <a:sym typeface="Wingdings"/>
              </a:rPr>
              <a:t>Less acceptable socially.</a:t>
            </a:r>
          </a:p>
          <a:p>
            <a:pPr marL="2571750" lvl="5" indent="-285750">
              <a:buFont typeface="Wingdings" charset="2"/>
              <a:buChar char="ü"/>
            </a:pPr>
            <a:endParaRPr lang="en-US" sz="2000" dirty="0">
              <a:latin typeface="Times New Roman" charset="0"/>
              <a:ea typeface="Times New Roman" charset="0"/>
              <a:cs typeface="Times New Roman" charset="0"/>
            </a:endParaRPr>
          </a:p>
          <a:p>
            <a:pPr marL="285750" indent="-285750">
              <a:buFont typeface="Arial" charset="0"/>
              <a:buChar char="•"/>
            </a:pPr>
            <a:r>
              <a:rPr lang="en-US" sz="2000" b="1" dirty="0">
                <a:latin typeface="Times New Roman" charset="0"/>
                <a:ea typeface="Times New Roman" charset="0"/>
                <a:cs typeface="Times New Roman" charset="0"/>
              </a:rPr>
              <a:t>Disadvantage: </a:t>
            </a:r>
          </a:p>
          <a:p>
            <a:pPr marL="2571750" lvl="5" indent="-285750">
              <a:buFont typeface="Wingdings" charset="2"/>
              <a:buChar char="ü"/>
            </a:pPr>
            <a:r>
              <a:rPr lang="en-US" sz="2000" dirty="0">
                <a:latin typeface="Times New Roman" charset="0"/>
                <a:ea typeface="Times New Roman" charset="0"/>
                <a:cs typeface="Times New Roman" charset="0"/>
              </a:rPr>
              <a:t>Creating a hole.</a:t>
            </a:r>
          </a:p>
          <a:p>
            <a:pPr marL="2571750" lvl="5" indent="-285750">
              <a:buFont typeface="Wingdings" charset="2"/>
              <a:buChar char="ü"/>
            </a:pPr>
            <a:r>
              <a:rPr lang="en-US" sz="2000" dirty="0">
                <a:latin typeface="Times New Roman" charset="0"/>
                <a:ea typeface="Times New Roman" charset="0"/>
                <a:cs typeface="Times New Roman" charset="0"/>
              </a:rPr>
              <a:t>Pharyngeal scarring.</a:t>
            </a:r>
          </a:p>
          <a:p>
            <a:pPr marL="1200150" lvl="2" indent="-285750">
              <a:buFont typeface="Wingdings" charset="2"/>
              <a:buChar char="ü"/>
            </a:pPr>
            <a:endParaRPr lang="en-US" sz="2000" dirty="0">
              <a:latin typeface="Times New Roman" charset="0"/>
              <a:ea typeface="Times New Roman" charset="0"/>
              <a:cs typeface="Times New Roman" charset="0"/>
            </a:endParaRPr>
          </a:p>
          <a:p>
            <a:pPr marL="1200150" lvl="2" indent="-285750">
              <a:buFont typeface="Wingdings" charset="2"/>
              <a:buChar char="ü"/>
            </a:pPr>
            <a:endParaRPr lang="en-US" sz="2000" dirty="0">
              <a:latin typeface="Times New Roman" charset="0"/>
              <a:ea typeface="Times New Roman" charset="0"/>
              <a:cs typeface="Times New Roman" charset="0"/>
            </a:endParaRPr>
          </a:p>
          <a:p>
            <a:pPr marL="285750" indent="-285750">
              <a:buFont typeface="Arial" charset="0"/>
              <a:buChar char="•"/>
            </a:pPr>
            <a:r>
              <a:rPr lang="en-US" sz="2000" b="1" dirty="0">
                <a:latin typeface="Times New Roman" charset="0"/>
                <a:ea typeface="Times New Roman" charset="0"/>
                <a:cs typeface="Times New Roman" charset="0"/>
              </a:rPr>
              <a:t>Patients:</a:t>
            </a:r>
          </a:p>
          <a:p>
            <a:pPr marL="2571750" lvl="5" indent="-285750">
              <a:buFont typeface="Wingdings" charset="2"/>
              <a:buChar char="ü"/>
            </a:pPr>
            <a:r>
              <a:rPr lang="en-US" sz="2000" dirty="0">
                <a:latin typeface="Times New Roman" charset="0"/>
                <a:ea typeface="Times New Roman" charset="0"/>
                <a:cs typeface="Times New Roman" charset="0"/>
              </a:rPr>
              <a:t>Some head and neck cancer patients.</a:t>
            </a:r>
          </a:p>
        </p:txBody>
      </p:sp>
    </p:spTree>
    <p:extLst>
      <p:ext uri="{BB962C8B-B14F-4D97-AF65-F5344CB8AC3E}">
        <p14:creationId xmlns:p14="http://schemas.microsoft.com/office/powerpoint/2010/main" val="266072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0"/>
            <a:ext cx="5486400" cy="6404610"/>
          </a:xfrm>
          <a:prstGeom prst="rect">
            <a:avLst/>
          </a:prstGeom>
        </p:spPr>
      </p:pic>
      <p:pic>
        <p:nvPicPr>
          <p:cNvPr id="4" name="Picture 3"/>
          <p:cNvPicPr>
            <a:picLocks noChangeAspect="1"/>
          </p:cNvPicPr>
          <p:nvPr/>
        </p:nvPicPr>
        <p:blipFill>
          <a:blip r:embed="rId3"/>
          <a:stretch>
            <a:fillRect/>
          </a:stretch>
        </p:blipFill>
        <p:spPr>
          <a:xfrm>
            <a:off x="5709920" y="0"/>
            <a:ext cx="6278880" cy="6233160"/>
          </a:xfrm>
          <a:prstGeom prst="rect">
            <a:avLst/>
          </a:prstGeom>
        </p:spPr>
      </p:pic>
    </p:spTree>
    <p:extLst>
      <p:ext uri="{BB962C8B-B14F-4D97-AF65-F5344CB8AC3E}">
        <p14:creationId xmlns:p14="http://schemas.microsoft.com/office/powerpoint/2010/main" val="28512887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latin typeface="Times New Roman" charset="0"/>
                <a:ea typeface="Times New Roman" charset="0"/>
                <a:cs typeface="Times New Roman" charset="0"/>
              </a:rPr>
              <a:t>3- Esophagostomy</a:t>
            </a:r>
          </a:p>
        </p:txBody>
      </p:sp>
      <p:sp>
        <p:nvSpPr>
          <p:cNvPr id="4" name="TextBox 3"/>
          <p:cNvSpPr txBox="1"/>
          <p:nvPr/>
        </p:nvSpPr>
        <p:spPr>
          <a:xfrm>
            <a:off x="2072640" y="2885440"/>
            <a:ext cx="9875520" cy="1569660"/>
          </a:xfrm>
          <a:prstGeom prst="rect">
            <a:avLst/>
          </a:prstGeom>
          <a:noFill/>
        </p:spPr>
        <p:txBody>
          <a:bodyPr wrap="square" rtlCol="0">
            <a:spAutoFit/>
          </a:bodyPr>
          <a:lstStyle/>
          <a:p>
            <a:pPr marL="285750" indent="-285750">
              <a:buFont typeface="Arial" charset="0"/>
              <a:buChar char="•"/>
            </a:pPr>
            <a:r>
              <a:rPr lang="en-US" sz="3200" dirty="0">
                <a:latin typeface="Times New Roman" charset="0"/>
                <a:ea typeface="Times New Roman" charset="0"/>
                <a:cs typeface="Times New Roman" charset="0"/>
              </a:rPr>
              <a:t>From the skin into the esophagus </a:t>
            </a:r>
            <a:r>
              <a:rPr lang="en-US" sz="3200" dirty="0">
                <a:latin typeface="Times New Roman" charset="0"/>
                <a:ea typeface="Times New Roman" charset="0"/>
                <a:cs typeface="Times New Roman" charset="0"/>
                <a:sym typeface="Wingdings"/>
              </a:rPr>
              <a:t> stomach</a:t>
            </a:r>
          </a:p>
          <a:p>
            <a:pPr marL="285750" indent="-285750">
              <a:buFont typeface="Arial" charset="0"/>
              <a:buChar char="•"/>
            </a:pPr>
            <a:endParaRPr lang="en-US" sz="3200" dirty="0">
              <a:latin typeface="Times New Roman" charset="0"/>
              <a:ea typeface="Times New Roman" charset="0"/>
              <a:cs typeface="Times New Roman" charset="0"/>
              <a:sym typeface="Wingdings"/>
            </a:endParaRPr>
          </a:p>
          <a:p>
            <a:pPr marL="285750" indent="-285750">
              <a:buFont typeface="Arial" charset="0"/>
              <a:buChar char="•"/>
            </a:pPr>
            <a:r>
              <a:rPr lang="en-US" sz="3200" dirty="0">
                <a:latin typeface="Times New Roman" charset="0"/>
                <a:ea typeface="Times New Roman" charset="0"/>
                <a:cs typeface="Times New Roman" charset="0"/>
                <a:sym typeface="Wingdings"/>
              </a:rPr>
              <a:t>Advantages and Disadvantages. </a:t>
            </a:r>
            <a:endParaRPr lang="en-US" sz="32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82434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charset="0"/>
                <a:ea typeface="Times New Roman" charset="0"/>
                <a:cs typeface="Times New Roman" charset="0"/>
              </a:rPr>
              <a:t>4- Gastrostomy</a:t>
            </a:r>
          </a:p>
        </p:txBody>
      </p:sp>
      <p:sp>
        <p:nvSpPr>
          <p:cNvPr id="3" name="TextBox 2"/>
          <p:cNvSpPr txBox="1"/>
          <p:nvPr/>
        </p:nvSpPr>
        <p:spPr>
          <a:xfrm>
            <a:off x="1300480" y="1971040"/>
            <a:ext cx="9855200" cy="4247317"/>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r>
              <a:rPr lang="en-US" dirty="0">
                <a:latin typeface="Times New Roman" charset="0"/>
                <a:ea typeface="Times New Roman" charset="0"/>
                <a:cs typeface="Times New Roman" charset="0"/>
              </a:rPr>
              <a:t>General surgical procedure with general anesthetic or under local anesthetic.</a:t>
            </a: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endParaRPr lang="en-US" dirty="0">
              <a:latin typeface="Times New Roman" charset="0"/>
              <a:ea typeface="Times New Roman" charset="0"/>
              <a:cs typeface="Times New Roman" charset="0"/>
            </a:endParaRP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r>
              <a:rPr lang="en-US" dirty="0">
                <a:latin typeface="Times New Roman" charset="0"/>
                <a:ea typeface="Times New Roman" charset="0"/>
                <a:cs typeface="Times New Roman" charset="0"/>
              </a:rPr>
              <a:t>External opening in the abdomen leading into the stomach.</a:t>
            </a: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endParaRPr lang="en-US" dirty="0">
              <a:latin typeface="Times New Roman" charset="0"/>
              <a:ea typeface="Times New Roman" charset="0"/>
              <a:cs typeface="Times New Roman" charset="0"/>
            </a:endParaRP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r>
              <a:rPr lang="en-US" dirty="0">
                <a:latin typeface="Times New Roman" charset="0"/>
                <a:ea typeface="Times New Roman" charset="0"/>
                <a:cs typeface="Times New Roman" charset="0"/>
              </a:rPr>
              <a:t>Long term solution to a sever</a:t>
            </a:r>
            <a:r>
              <a:rPr lang="he-IL" dirty="0" err="1">
                <a:latin typeface="Times New Roman" charset="0"/>
                <a:ea typeface="Times New Roman" charset="0"/>
                <a:cs typeface="Times New Roman" charset="0"/>
              </a:rPr>
              <a:t>e</a:t>
            </a:r>
            <a:r>
              <a:rPr lang="en-US" dirty="0">
                <a:latin typeface="Times New Roman" charset="0"/>
                <a:ea typeface="Times New Roman" charset="0"/>
                <a:cs typeface="Times New Roman" charset="0"/>
              </a:rPr>
              <a:t> swallowing disorders.</a:t>
            </a: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endParaRPr lang="en-US" dirty="0">
              <a:latin typeface="Times New Roman" charset="0"/>
              <a:ea typeface="Times New Roman" charset="0"/>
              <a:cs typeface="Times New Roman" charset="0"/>
            </a:endParaRP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endParaRPr lang="en-US" dirty="0">
              <a:latin typeface="Times New Roman" charset="0"/>
              <a:ea typeface="Times New Roman" charset="0"/>
              <a:cs typeface="Times New Roman" charset="0"/>
            </a:endParaRP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r>
              <a:rPr lang="en-US" b="1" dirty="0">
                <a:latin typeface="Times New Roman" charset="0"/>
                <a:ea typeface="Times New Roman" charset="0"/>
                <a:cs typeface="Times New Roman" charset="0"/>
              </a:rPr>
              <a:t>Advantage:</a:t>
            </a:r>
          </a:p>
          <a:p>
            <a:pPr marL="742950" lvl="1" indent="-285750">
              <a:buFont typeface="Wingdings" charset="2"/>
              <a:buChar char="ü"/>
            </a:pPr>
            <a:r>
              <a:rPr lang="en-US" dirty="0">
                <a:latin typeface="Times New Roman" charset="0"/>
                <a:ea typeface="Times New Roman" charset="0"/>
                <a:cs typeface="Times New Roman" charset="0"/>
              </a:rPr>
              <a:t>Removes the risk of nasal and pharyngeal irritation. </a:t>
            </a:r>
          </a:p>
          <a:p>
            <a:pPr marL="742950" lvl="1" indent="-285750">
              <a:buFont typeface="Wingdings" charset="2"/>
              <a:buChar char="ü"/>
            </a:pPr>
            <a:endParaRPr lang="en-US" dirty="0">
              <a:latin typeface="Times New Roman" charset="0"/>
              <a:ea typeface="Times New Roman" charset="0"/>
              <a:cs typeface="Times New Roman" charset="0"/>
            </a:endParaRPr>
          </a:p>
          <a:p>
            <a:pPr marL="742950" lvl="1" indent="-285750">
              <a:buFont typeface="Wingdings" charset="2"/>
              <a:buChar char="ü"/>
            </a:pPr>
            <a:endParaRPr lang="en-US" dirty="0">
              <a:latin typeface="Times New Roman" charset="0"/>
              <a:ea typeface="Times New Roman" charset="0"/>
              <a:cs typeface="Times New Roman" charset="0"/>
            </a:endParaRPr>
          </a:p>
          <a:p>
            <a:pPr marL="285750" indent="-285750">
              <a:buFont typeface="Arial" charset="0"/>
              <a:buChar char="•"/>
            </a:pPr>
            <a:r>
              <a:rPr lang="en-US" b="1" dirty="0">
                <a:latin typeface="Times New Roman" charset="0"/>
                <a:ea typeface="Times New Roman" charset="0"/>
                <a:cs typeface="Times New Roman" charset="0"/>
              </a:rPr>
              <a:t>Disadvantage:</a:t>
            </a:r>
          </a:p>
          <a:p>
            <a:pPr marL="742950" lvl="1" indent="-285750">
              <a:buFont typeface="Wingdings" charset="2"/>
              <a:buChar char="ü"/>
            </a:pPr>
            <a:r>
              <a:rPr lang="en-US" dirty="0">
                <a:latin typeface="Times New Roman" charset="0"/>
                <a:ea typeface="Times New Roman" charset="0"/>
                <a:cs typeface="Times New Roman" charset="0"/>
              </a:rPr>
              <a:t>The stoma can leak.</a:t>
            </a:r>
          </a:p>
          <a:p>
            <a:pPr marL="742950" lvl="1" indent="-285750">
              <a:buFont typeface="Wingdings" charset="2"/>
              <a:buChar char="ü"/>
            </a:pPr>
            <a:r>
              <a:rPr lang="en-US" dirty="0">
                <a:latin typeface="Times New Roman" charset="0"/>
                <a:ea typeface="Times New Roman" charset="0"/>
                <a:cs typeface="Times New Roman" charset="0"/>
              </a:rPr>
              <a:t>Become infected.</a:t>
            </a:r>
          </a:p>
          <a:p>
            <a:pPr marL="742950" lvl="1" indent="-285750">
              <a:buFont typeface="Wingdings" charset="2"/>
              <a:buChar char="ü"/>
            </a:pPr>
            <a:r>
              <a:rPr lang="en-US" dirty="0">
                <a:latin typeface="Times New Roman" charset="0"/>
                <a:ea typeface="Times New Roman" charset="0"/>
                <a:cs typeface="Times New Roman" charset="0"/>
              </a:rPr>
              <a:t>Uncomfortable.</a:t>
            </a:r>
          </a:p>
        </p:txBody>
      </p:sp>
    </p:spTree>
    <p:extLst>
      <p:ext uri="{BB962C8B-B14F-4D97-AF65-F5344CB8AC3E}">
        <p14:creationId xmlns:p14="http://schemas.microsoft.com/office/powerpoint/2010/main" val="363718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Criteria </a:t>
            </a:r>
            <a:r>
              <a:rPr lang="en-US"/>
              <a:t>for implementation </a:t>
            </a:r>
            <a:r>
              <a:rPr lang="en-US" dirty="0"/>
              <a:t>the Non-oral feeding procedure</a:t>
            </a:r>
          </a:p>
        </p:txBody>
      </p:sp>
      <p:sp>
        <p:nvSpPr>
          <p:cNvPr id="3" name="TextBox 2"/>
          <p:cNvSpPr txBox="1"/>
          <p:nvPr/>
        </p:nvSpPr>
        <p:spPr>
          <a:xfrm>
            <a:off x="1178560" y="1950720"/>
            <a:ext cx="10078720" cy="3416320"/>
          </a:xfrm>
          <a:prstGeom prst="rect">
            <a:avLst/>
          </a:prstGeom>
          <a:noFill/>
        </p:spPr>
        <p:txBody>
          <a:bodyPr wrap="square" rtlCol="0">
            <a:spAutoFit/>
          </a:bodyPr>
          <a:lstStyle/>
          <a:p>
            <a:pPr marL="342900" indent="-342900">
              <a:buFont typeface="+mj-lt"/>
              <a:buAutoNum type="arabicPeriod"/>
            </a:pPr>
            <a:r>
              <a:rPr lang="en-US" sz="2400" dirty="0">
                <a:latin typeface="Times New Roman" charset="0"/>
                <a:ea typeface="Times New Roman" charset="0"/>
                <a:cs typeface="Times New Roman" charset="0"/>
              </a:rPr>
              <a:t>Aspirating more than 10% of all food consistencies.</a:t>
            </a:r>
          </a:p>
          <a:p>
            <a:pPr marL="342900" indent="-342900">
              <a:buFont typeface="+mj-lt"/>
              <a:buAutoNum type="arabicPeriod"/>
            </a:pPr>
            <a:r>
              <a:rPr lang="en-US" sz="2400" dirty="0">
                <a:latin typeface="Times New Roman" charset="0"/>
                <a:ea typeface="Times New Roman" charset="0"/>
                <a:cs typeface="Times New Roman" charset="0"/>
              </a:rPr>
              <a:t>Longer than 10 seconds to swallow a single bolus.</a:t>
            </a:r>
          </a:p>
          <a:p>
            <a:pPr marL="342900" indent="-342900">
              <a:buFont typeface="+mj-lt"/>
              <a:buAutoNum type="arabicPeriod"/>
            </a:pPr>
            <a:endParaRPr lang="en-US" sz="2400" dirty="0">
              <a:latin typeface="Times New Roman" charset="0"/>
              <a:ea typeface="Times New Roman" charset="0"/>
              <a:cs typeface="Times New Roman" charset="0"/>
            </a:endParaRPr>
          </a:p>
          <a:p>
            <a:pPr marL="342900" indent="-342900">
              <a:buFont typeface="+mj-lt"/>
              <a:buAutoNum type="arabicPeriod"/>
            </a:pPr>
            <a:r>
              <a:rPr lang="en-US" sz="2400" dirty="0">
                <a:latin typeface="Times New Roman" charset="0"/>
                <a:ea typeface="Times New Roman" charset="0"/>
                <a:cs typeface="Times New Roman" charset="0"/>
              </a:rPr>
              <a:t>If the swallowing disorder is anticipated to be:</a:t>
            </a:r>
          </a:p>
          <a:p>
            <a:pPr marL="285750" indent="-285750">
              <a:buFont typeface="Wingdings" charset="2"/>
              <a:buChar char="ü"/>
            </a:pPr>
            <a:r>
              <a:rPr lang="en-US" sz="2400" dirty="0">
                <a:latin typeface="Times New Roman" charset="0"/>
                <a:ea typeface="Times New Roman" charset="0"/>
                <a:cs typeface="Times New Roman" charset="0"/>
              </a:rPr>
              <a:t>Short term (1 month or less) </a:t>
            </a:r>
            <a:r>
              <a:rPr lang="en-US" sz="2400" dirty="0">
                <a:latin typeface="Times New Roman" charset="0"/>
                <a:ea typeface="Times New Roman" charset="0"/>
                <a:cs typeface="Times New Roman" charset="0"/>
                <a:sym typeface="Wingdings"/>
              </a:rPr>
              <a:t> nasogastric tube</a:t>
            </a:r>
          </a:p>
          <a:p>
            <a:pPr marL="285750" indent="-285750">
              <a:buFont typeface="Wingdings" charset="2"/>
              <a:buChar char="ü"/>
            </a:pPr>
            <a:r>
              <a:rPr lang="en-US" sz="2400" dirty="0">
                <a:latin typeface="Times New Roman" charset="0"/>
                <a:ea typeface="Times New Roman" charset="0"/>
                <a:cs typeface="Times New Roman" charset="0"/>
                <a:sym typeface="Wingdings"/>
              </a:rPr>
              <a:t>More than one month  gastrostomy (unless the pt. can use the nasogastric tube appropriately)</a:t>
            </a:r>
          </a:p>
          <a:p>
            <a:pPr marL="285750" indent="-285750">
              <a:buFont typeface="Wingdings" charset="2"/>
              <a:buChar char="ü"/>
            </a:pPr>
            <a:endParaRPr lang="en-US" sz="2400" dirty="0">
              <a:latin typeface="Times New Roman" charset="0"/>
              <a:ea typeface="Times New Roman" charset="0"/>
              <a:cs typeface="Times New Roman" charset="0"/>
              <a:sym typeface="Wingdings"/>
            </a:endParaRPr>
          </a:p>
          <a:p>
            <a:pPr marL="285750" indent="-285750">
              <a:buFont typeface="Wingdings" charset="2"/>
              <a:buChar char="v"/>
            </a:pPr>
            <a:r>
              <a:rPr lang="en-US" sz="2400" dirty="0">
                <a:latin typeface="Times New Roman" charset="0"/>
                <a:ea typeface="Times New Roman" charset="0"/>
                <a:cs typeface="Times New Roman" charset="0"/>
                <a:sym typeface="Wingdings"/>
              </a:rPr>
              <a:t>Sometimes PEG is used as short term </a:t>
            </a:r>
            <a:r>
              <a:rPr lang="en-US" sz="2400" dirty="0" err="1">
                <a:latin typeface="Times New Roman" charset="0"/>
                <a:ea typeface="Times New Roman" charset="0"/>
                <a:cs typeface="Times New Roman" charset="0"/>
                <a:sym typeface="Wingdings"/>
              </a:rPr>
              <a:t>dysphagic</a:t>
            </a:r>
            <a:r>
              <a:rPr lang="en-US" sz="2400" dirty="0">
                <a:latin typeface="Times New Roman" charset="0"/>
                <a:ea typeface="Times New Roman" charset="0"/>
                <a:cs typeface="Times New Roman" charset="0"/>
                <a:sym typeface="Wingdings"/>
              </a:rPr>
              <a:t> patients.</a:t>
            </a:r>
            <a:endParaRPr lang="en-US" sz="24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13473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p:txBody>
          <a:bodyPr>
            <a:normAutofit fontScale="90000"/>
          </a:bodyPr>
          <a:lstStyle/>
          <a:p>
            <a:pPr algn="l" eaLnBrk="1" hangingPunct="1"/>
            <a:r>
              <a:rPr lang="en-US" altLang="en-US" sz="3600" b="1" dirty="0"/>
              <a:t>Factors Used To Determine The Type Of Non-oral Feeding:</a:t>
            </a:r>
          </a:p>
        </p:txBody>
      </p:sp>
      <p:sp>
        <p:nvSpPr>
          <p:cNvPr id="326659" name="Rectangle 3"/>
          <p:cNvSpPr>
            <a:spLocks noGrp="1" noChangeArrowheads="1"/>
          </p:cNvSpPr>
          <p:nvPr>
            <p:ph idx="1"/>
          </p:nvPr>
        </p:nvSpPr>
        <p:spPr/>
        <p:txBody>
          <a:bodyPr>
            <a:normAutofit fontScale="85000" lnSpcReduction="20000"/>
          </a:bodyPr>
          <a:lstStyle/>
          <a:p>
            <a:pPr marL="609600" indent="-609600">
              <a:buFontTx/>
              <a:buAutoNum type="arabicPeriod"/>
            </a:pPr>
            <a:r>
              <a:rPr lang="en-US" altLang="en-US" sz="2400" dirty="0"/>
              <a:t>The </a:t>
            </a:r>
            <a:r>
              <a:rPr lang="en-US" altLang="en-US" sz="2400" dirty="0" err="1"/>
              <a:t>pt’s</a:t>
            </a:r>
            <a:r>
              <a:rPr lang="en-US" altLang="en-US" sz="2400" dirty="0"/>
              <a:t>. gastrointestinal history.</a:t>
            </a:r>
          </a:p>
          <a:p>
            <a:pPr marL="609600" indent="-609600">
              <a:buFontTx/>
              <a:buAutoNum type="arabicPeriod"/>
            </a:pPr>
            <a:r>
              <a:rPr lang="en-US" altLang="en-US" sz="2400" dirty="0"/>
              <a:t>The cost of feeding and insurance coverage.</a:t>
            </a:r>
          </a:p>
          <a:p>
            <a:pPr marL="609600" indent="-609600">
              <a:buFontTx/>
              <a:buAutoNum type="arabicPeriod"/>
            </a:pPr>
            <a:r>
              <a:rPr lang="en-US" altLang="en-US" sz="2400" dirty="0"/>
              <a:t>The patient’s behavior.</a:t>
            </a:r>
          </a:p>
          <a:p>
            <a:pPr marL="609600" indent="-609600">
              <a:buFontTx/>
              <a:buAutoNum type="arabicPeriod"/>
            </a:pPr>
            <a:r>
              <a:rPr lang="en-US" altLang="en-US" sz="2400" dirty="0"/>
              <a:t>The patient’s preference.</a:t>
            </a:r>
          </a:p>
          <a:p>
            <a:pPr marL="609600" indent="-609600">
              <a:buFontTx/>
              <a:buAutoNum type="arabicPeriod"/>
            </a:pPr>
            <a:r>
              <a:rPr lang="en-US" altLang="en-US" sz="2400" dirty="0"/>
              <a:t>The patient’s medical diagnosis.</a:t>
            </a:r>
          </a:p>
          <a:p>
            <a:pPr marL="609600" indent="-609600">
              <a:buFont typeface="Wingdings" panose="05000000000000000000" pitchFamily="2" charset="2"/>
              <a:buChar char="v"/>
            </a:pPr>
            <a:r>
              <a:rPr lang="en-US" altLang="en-US" sz="2800" dirty="0"/>
              <a:t> </a:t>
            </a:r>
            <a:r>
              <a:rPr lang="en-US" altLang="en-US" sz="2400" b="1" i="1" dirty="0"/>
              <a:t>If the </a:t>
            </a:r>
            <a:r>
              <a:rPr lang="en-US" altLang="en-US" sz="2400" b="1" i="1" dirty="0" err="1"/>
              <a:t>pt’s</a:t>
            </a:r>
            <a:r>
              <a:rPr lang="en-US" altLang="en-US" sz="2400" b="1" i="1" dirty="0"/>
              <a:t> swallowing function is borderline (approx. 10 secs. for oral &amp; pharyngeal transit times), the dietitian may provide the patient with diet supplements for the content of the food eaten orally</a:t>
            </a:r>
            <a:r>
              <a:rPr lang="en-US" altLang="en-US" b="1" i="1" dirty="0"/>
              <a:t>. </a:t>
            </a:r>
          </a:p>
        </p:txBody>
      </p:sp>
    </p:spTree>
    <p:extLst>
      <p:ext uri="{BB962C8B-B14F-4D97-AF65-F5344CB8AC3E}">
        <p14:creationId xmlns:p14="http://schemas.microsoft.com/office/powerpoint/2010/main" val="2597223706"/>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66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66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66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66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665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665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59"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idx="1"/>
          </p:nvPr>
        </p:nvSpPr>
        <p:spPr>
          <a:xfrm>
            <a:off x="609600" y="2011046"/>
            <a:ext cx="10993120" cy="5400675"/>
          </a:xfrm>
        </p:spPr>
        <p:txBody>
          <a:bodyPr/>
          <a:lstStyle/>
          <a:p>
            <a:pPr eaLnBrk="1" hangingPunct="1">
              <a:lnSpc>
                <a:spcPct val="90000"/>
              </a:lnSpc>
              <a:buFont typeface="Wingdings" panose="05000000000000000000" pitchFamily="2" charset="2"/>
              <a:buChar char="Ø"/>
            </a:pPr>
            <a:r>
              <a:rPr lang="en-US" altLang="en-US" sz="2400" dirty="0"/>
              <a:t>If pts. </a:t>
            </a:r>
            <a:r>
              <a:rPr lang="en-US" altLang="en-US" sz="2400" b="1" dirty="0"/>
              <a:t>Aspirates </a:t>
            </a:r>
            <a:r>
              <a:rPr lang="en-US" altLang="en-US" sz="2400" dirty="0"/>
              <a:t>more than 10% of each bolus and are aware of that aspiration, the food consistency will be eliminated from their diet. If pts are unable to swallow any food consistency with less than 10% aspiration, he/she will stop eating because of the discomfort of frequent coughing.</a:t>
            </a:r>
          </a:p>
          <a:p>
            <a:pPr eaLnBrk="1" hangingPunct="1">
              <a:lnSpc>
                <a:spcPct val="90000"/>
              </a:lnSpc>
              <a:buFont typeface="Wingdings" panose="05000000000000000000" pitchFamily="2" charset="2"/>
              <a:buChar char="Ø"/>
            </a:pPr>
            <a:r>
              <a:rPr lang="en-US" altLang="en-US" sz="2400" dirty="0"/>
              <a:t>Pts who are unaware of having swallowing disorders, or do not cough when aspirating, will preserve in attempting to feed by mouth despite aspiration of excessive amounts.</a:t>
            </a:r>
          </a:p>
          <a:p>
            <a:pPr eaLnBrk="1" hangingPunct="1">
              <a:lnSpc>
                <a:spcPct val="90000"/>
              </a:lnSpc>
              <a:buFont typeface="Wingdings" panose="05000000000000000000" pitchFamily="2" charset="2"/>
              <a:buChar char="Ø"/>
            </a:pPr>
            <a:r>
              <a:rPr lang="en-US" altLang="en-US" sz="2400" dirty="0"/>
              <a:t>Swallowing therapist should inform the </a:t>
            </a:r>
            <a:r>
              <a:rPr lang="en-US" altLang="en-US" sz="2400" dirty="0" err="1"/>
              <a:t>pt’s</a:t>
            </a:r>
            <a:r>
              <a:rPr lang="en-US" altLang="en-US" sz="2400" dirty="0"/>
              <a:t> managing physician about the gross percentage of each bolus consistency that is aspirated</a:t>
            </a:r>
            <a:r>
              <a:rPr lang="he-IL" altLang="en-US" sz="2400" dirty="0"/>
              <a:t> </a:t>
            </a:r>
            <a:r>
              <a:rPr lang="en-US" altLang="en-US" sz="2400" dirty="0"/>
              <a:t> despite of all therapy attempts (posture change….</a:t>
            </a:r>
            <a:r>
              <a:rPr lang="en-US" altLang="en-US" sz="2400" dirty="0" err="1"/>
              <a:t>etc</a:t>
            </a:r>
            <a:r>
              <a:rPr lang="en-US" altLang="en-US" sz="2400" dirty="0"/>
              <a:t>…)</a:t>
            </a:r>
          </a:p>
          <a:p>
            <a:pPr eaLnBrk="1" hangingPunct="1">
              <a:lnSpc>
                <a:spcPct val="90000"/>
              </a:lnSpc>
              <a:buFont typeface="Wingdings" panose="05000000000000000000" pitchFamily="2" charset="2"/>
              <a:buChar char="v"/>
            </a:pPr>
            <a:r>
              <a:rPr lang="en-US" altLang="en-US" sz="2400" dirty="0"/>
              <a:t>  </a:t>
            </a:r>
            <a:r>
              <a:rPr lang="en-US" altLang="en-US" sz="2400" b="1" i="1" dirty="0"/>
              <a:t>Patient who is aspirated more than 10% of every bolus, regardless of consistency of food, should not be feeding orally.</a:t>
            </a:r>
            <a:r>
              <a:rPr lang="en-US" altLang="en-US" sz="2400" i="1" dirty="0"/>
              <a:t> </a:t>
            </a:r>
          </a:p>
        </p:txBody>
      </p:sp>
    </p:spTree>
    <p:extLst>
      <p:ext uri="{BB962C8B-B14F-4D97-AF65-F5344CB8AC3E}">
        <p14:creationId xmlns:p14="http://schemas.microsoft.com/office/powerpoint/2010/main" val="3858284281"/>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68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68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768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768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82"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p:cNvSpPr>
            <a:spLocks noGrp="1" noChangeArrowheads="1"/>
          </p:cNvSpPr>
          <p:nvPr>
            <p:ph type="title"/>
          </p:nvPr>
        </p:nvSpPr>
        <p:spPr/>
        <p:txBody>
          <a:bodyPr>
            <a:normAutofit fontScale="90000"/>
          </a:bodyPr>
          <a:lstStyle/>
          <a:p>
            <a:pPr eaLnBrk="1" hangingPunct="1"/>
            <a:r>
              <a:rPr lang="en-US" altLang="en-US" sz="4400" b="1" dirty="0"/>
              <a:t>Compensatory Treatment Procedures  (CTPs)</a:t>
            </a:r>
            <a:r>
              <a:rPr lang="en-US" altLang="en-US" sz="5400" b="1" dirty="0"/>
              <a:t> </a:t>
            </a:r>
          </a:p>
        </p:txBody>
      </p:sp>
      <p:sp>
        <p:nvSpPr>
          <p:cNvPr id="328707" name="Rectangle 3"/>
          <p:cNvSpPr>
            <a:spLocks noGrp="1" noChangeArrowheads="1"/>
          </p:cNvSpPr>
          <p:nvPr>
            <p:ph idx="1"/>
          </p:nvPr>
        </p:nvSpPr>
        <p:spPr/>
        <p:txBody>
          <a:bodyPr>
            <a:normAutofit lnSpcReduction="10000"/>
          </a:bodyPr>
          <a:lstStyle/>
          <a:p>
            <a:pPr eaLnBrk="1" hangingPunct="1">
              <a:buFont typeface="Wingdings" panose="05000000000000000000" pitchFamily="2" charset="2"/>
              <a:buChar char="§"/>
            </a:pPr>
            <a:r>
              <a:rPr lang="en-US" altLang="en-US" sz="2400" dirty="0"/>
              <a:t>CTPs are introduced first in the diagnostic procedure. </a:t>
            </a:r>
          </a:p>
          <a:p>
            <a:pPr eaLnBrk="1" hangingPunct="1">
              <a:buFont typeface="Wingdings" panose="05000000000000000000" pitchFamily="2" charset="2"/>
              <a:buChar char="§"/>
            </a:pPr>
            <a:r>
              <a:rPr lang="en-US" altLang="en-US" sz="2400" dirty="0"/>
              <a:t>CTPs control the flow of food and eliminate the patient’s symptoms, such as aspiration, but do not necessarily change the physiology of the patient’s swallow. </a:t>
            </a:r>
          </a:p>
          <a:p>
            <a:pPr eaLnBrk="1" hangingPunct="1">
              <a:buFont typeface="Wingdings" panose="05000000000000000000" pitchFamily="2" charset="2"/>
              <a:buChar char="§"/>
            </a:pPr>
            <a:r>
              <a:rPr lang="en-US" altLang="en-US" sz="2400" dirty="0"/>
              <a:t>These procedures involve less muscle effort and do not fatigue the patient as quickly as some swallow exercises.</a:t>
            </a:r>
          </a:p>
          <a:p>
            <a:pPr eaLnBrk="1" hangingPunct="1">
              <a:buFont typeface="Wingdings" panose="05000000000000000000" pitchFamily="2" charset="2"/>
              <a:buChar char="§"/>
            </a:pPr>
            <a:r>
              <a:rPr lang="en-US" altLang="en-US" sz="2400" dirty="0"/>
              <a:t> they are under the control of the caregiver and/or the clinician. </a:t>
            </a:r>
          </a:p>
        </p:txBody>
      </p:sp>
    </p:spTree>
    <p:extLst>
      <p:ext uri="{BB962C8B-B14F-4D97-AF65-F5344CB8AC3E}">
        <p14:creationId xmlns:p14="http://schemas.microsoft.com/office/powerpoint/2010/main" val="3801944944"/>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87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87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87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870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07"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ChangeArrowheads="1"/>
          </p:cNvSpPr>
          <p:nvPr>
            <p:ph idx="1"/>
          </p:nvPr>
        </p:nvSpPr>
        <p:spPr>
          <a:xfrm>
            <a:off x="650240" y="1645920"/>
            <a:ext cx="10932160" cy="4159569"/>
          </a:xfrm>
        </p:spPr>
        <p:txBody>
          <a:bodyPr>
            <a:normAutofit fontScale="92500" lnSpcReduction="20000"/>
          </a:bodyPr>
          <a:lstStyle/>
          <a:p>
            <a:pPr marL="609600" indent="-609600">
              <a:buNone/>
            </a:pPr>
            <a:endParaRPr lang="en-US" altLang="en-US" sz="2800" i="1" u="sng" dirty="0"/>
          </a:p>
          <a:p>
            <a:pPr marL="609600" indent="-609600">
              <a:buFontTx/>
              <a:buAutoNum type="arabicPeriod"/>
            </a:pPr>
            <a:r>
              <a:rPr lang="en-US" altLang="en-US" sz="2800" dirty="0"/>
              <a:t>Postural changes, which potentially change the dimensions of the pharynx and the direction of food flow without increasing the patients work or effort.</a:t>
            </a:r>
          </a:p>
          <a:p>
            <a:pPr marL="609600" indent="-609600">
              <a:buFontTx/>
              <a:buAutoNum type="arabicPeriod"/>
            </a:pPr>
            <a:r>
              <a:rPr lang="en-US" altLang="en-US" sz="2800" dirty="0"/>
              <a:t>Increasing sensory input.</a:t>
            </a:r>
          </a:p>
          <a:p>
            <a:pPr marL="609600" indent="-609600">
              <a:buFontTx/>
              <a:buAutoNum type="arabicPeriod"/>
            </a:pPr>
            <a:r>
              <a:rPr lang="en-US" altLang="en-US" sz="2800" dirty="0"/>
              <a:t>Modifying volume and speed of food presentation.</a:t>
            </a:r>
          </a:p>
          <a:p>
            <a:pPr marL="609600" indent="-609600">
              <a:buFontTx/>
              <a:buAutoNum type="arabicPeriod"/>
            </a:pPr>
            <a:r>
              <a:rPr lang="en-US" altLang="en-US" sz="2800" dirty="0"/>
              <a:t>Changing food consistency or viscosity.</a:t>
            </a:r>
          </a:p>
          <a:p>
            <a:pPr marL="609600" indent="-609600">
              <a:buFontTx/>
              <a:buAutoNum type="arabicPeriod"/>
            </a:pPr>
            <a:r>
              <a:rPr lang="en-US" altLang="en-US" sz="2800" dirty="0"/>
              <a:t>Introducing intraoral prosthetic.</a:t>
            </a:r>
          </a:p>
        </p:txBody>
      </p:sp>
      <p:sp>
        <p:nvSpPr>
          <p:cNvPr id="2" name="TextBox 1"/>
          <p:cNvSpPr txBox="1"/>
          <p:nvPr/>
        </p:nvSpPr>
        <p:spPr>
          <a:xfrm>
            <a:off x="1320800" y="1016000"/>
            <a:ext cx="9489440" cy="646331"/>
          </a:xfrm>
          <a:prstGeom prst="rect">
            <a:avLst/>
          </a:prstGeom>
          <a:noFill/>
        </p:spPr>
        <p:txBody>
          <a:bodyPr wrap="square" rtlCol="0">
            <a:spAutoFit/>
          </a:bodyPr>
          <a:lstStyle/>
          <a:p>
            <a:pPr marL="609600" indent="-609600"/>
            <a:r>
              <a:rPr lang="en-US" altLang="en-US" sz="3600" dirty="0">
                <a:latin typeface="Times New Roman" charset="0"/>
                <a:ea typeface="Times New Roman" charset="0"/>
                <a:cs typeface="Times New Roman" charset="0"/>
              </a:rPr>
              <a:t>Compensatory Treatment Procedures include:</a:t>
            </a:r>
          </a:p>
        </p:txBody>
      </p:sp>
    </p:spTree>
    <p:extLst>
      <p:ext uri="{BB962C8B-B14F-4D97-AF65-F5344CB8AC3E}">
        <p14:creationId xmlns:p14="http://schemas.microsoft.com/office/powerpoint/2010/main" val="2413103405"/>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973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973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973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973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973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0"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p:txBody>
          <a:bodyPr/>
          <a:lstStyle/>
          <a:p>
            <a:r>
              <a:rPr lang="en-US" altLang="en-US" b="1" dirty="0"/>
              <a:t>Postural techniques:</a:t>
            </a:r>
          </a:p>
        </p:txBody>
      </p:sp>
      <p:sp>
        <p:nvSpPr>
          <p:cNvPr id="330755" name="Rectangle 3"/>
          <p:cNvSpPr>
            <a:spLocks noGrp="1" noChangeArrowheads="1"/>
          </p:cNvSpPr>
          <p:nvPr>
            <p:ph idx="1"/>
          </p:nvPr>
        </p:nvSpPr>
        <p:spPr/>
        <p:txBody>
          <a:bodyPr>
            <a:normAutofit lnSpcReduction="10000"/>
          </a:bodyPr>
          <a:lstStyle/>
          <a:p>
            <a:pPr eaLnBrk="1" hangingPunct="1">
              <a:lnSpc>
                <a:spcPct val="80000"/>
              </a:lnSpc>
              <a:buFont typeface="Arial" charset="0"/>
              <a:buChar char="•"/>
            </a:pPr>
            <a:r>
              <a:rPr lang="en-US" altLang="en-US" sz="2400" dirty="0"/>
              <a:t>First the swallowing therapist must correctly diagnose the physiologic or anatomic disorder in the patient’s deglutition then identify the posture that will facilitate swallowing.</a:t>
            </a:r>
          </a:p>
          <a:p>
            <a:pPr eaLnBrk="1" hangingPunct="1">
              <a:lnSpc>
                <a:spcPct val="80000"/>
              </a:lnSpc>
              <a:buFont typeface="Arial" charset="0"/>
              <a:buChar char="•"/>
            </a:pPr>
            <a:r>
              <a:rPr lang="en-US" altLang="en-US" sz="2400" dirty="0"/>
              <a:t>Some patients are unable to use postural strategy because of head stabilization devices or other physical constrains.</a:t>
            </a:r>
          </a:p>
          <a:p>
            <a:pPr eaLnBrk="1" hangingPunct="1">
              <a:lnSpc>
                <a:spcPct val="80000"/>
              </a:lnSpc>
              <a:buFont typeface="Arial" charset="0"/>
              <a:buChar char="•"/>
            </a:pPr>
            <a:r>
              <a:rPr lang="en-US" altLang="en-US" sz="2400" dirty="0"/>
              <a:t>During radiographic procedures, the clinician cannot introduce all of the postures to assess their individual effects.</a:t>
            </a:r>
          </a:p>
          <a:p>
            <a:pPr eaLnBrk="1" hangingPunct="1">
              <a:lnSpc>
                <a:spcPct val="80000"/>
              </a:lnSpc>
              <a:buFont typeface="Arial" charset="0"/>
              <a:buChar char="•"/>
            </a:pPr>
            <a:r>
              <a:rPr lang="en-US" altLang="en-US" sz="2400" dirty="0"/>
              <a:t>Postural technique redirect food flow and change pharyngeal dimensions in systematic ways. </a:t>
            </a:r>
          </a:p>
          <a:p>
            <a:pPr eaLnBrk="1" hangingPunct="1">
              <a:lnSpc>
                <a:spcPct val="80000"/>
              </a:lnSpc>
              <a:buFont typeface="Arial" charset="0"/>
              <a:buChar char="•"/>
            </a:pPr>
            <a:r>
              <a:rPr lang="en-US" altLang="en-US" sz="2400" dirty="0"/>
              <a:t>Table 6.1 / page 198.</a:t>
            </a:r>
          </a:p>
        </p:txBody>
      </p:sp>
    </p:spTree>
    <p:extLst>
      <p:ext uri="{BB962C8B-B14F-4D97-AF65-F5344CB8AC3E}">
        <p14:creationId xmlns:p14="http://schemas.microsoft.com/office/powerpoint/2010/main" val="3986628170"/>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07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07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07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075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075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537D9-AF46-1749-AD71-B49C313795D1}"/>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65E73AD5-4AE6-EA4F-88CC-D3E038B114C9}"/>
              </a:ext>
            </a:extLst>
          </p:cNvPr>
          <p:cNvSpPr>
            <a:spLocks noGrp="1"/>
          </p:cNvSpPr>
          <p:nvPr>
            <p:ph idx="1"/>
          </p:nvPr>
        </p:nvSpPr>
        <p:spPr>
          <a:xfrm>
            <a:off x="3743498" y="2132337"/>
            <a:ext cx="10058400" cy="4023360"/>
          </a:xfrm>
        </p:spPr>
        <p:txBody>
          <a:bodyPr/>
          <a:lstStyle/>
          <a:p>
            <a:endParaRPr lang="en-IL" dirty="0"/>
          </a:p>
        </p:txBody>
      </p:sp>
      <p:pic>
        <p:nvPicPr>
          <p:cNvPr id="2049" name="Picture 1" descr="page5image475760">
            <a:extLst>
              <a:ext uri="{FF2B5EF4-FFF2-40B4-BE49-F238E27FC236}">
                <a16:creationId xmlns:a16="http://schemas.microsoft.com/office/drawing/2014/main" id="{E409C06F-27DA-B34E-9CBF-C6CB7FFBA5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6218" y="286603"/>
            <a:ext cx="43815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age5image475968">
            <a:extLst>
              <a:ext uri="{FF2B5EF4-FFF2-40B4-BE49-F238E27FC236}">
                <a16:creationId xmlns:a16="http://schemas.microsoft.com/office/drawing/2014/main" id="{71B3B3E3-BD99-B848-B01A-B0AA16829A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6218" y="286603"/>
            <a:ext cx="3771900" cy="1016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page5image14688896">
            <a:extLst>
              <a:ext uri="{FF2B5EF4-FFF2-40B4-BE49-F238E27FC236}">
                <a16:creationId xmlns:a16="http://schemas.microsoft.com/office/drawing/2014/main" id="{0FE8DA80-43C0-D34A-A397-456F2831D9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6218" y="286603"/>
            <a:ext cx="3721100" cy="50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age5image475136">
            <a:extLst>
              <a:ext uri="{FF2B5EF4-FFF2-40B4-BE49-F238E27FC236}">
                <a16:creationId xmlns:a16="http://schemas.microsoft.com/office/drawing/2014/main" id="{070B003D-94D0-3349-9A1B-3614A65B96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6218" y="286603"/>
            <a:ext cx="7543800" cy="588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659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p:txBody>
          <a:bodyPr/>
          <a:lstStyle/>
          <a:p>
            <a:pPr algn="l" eaLnBrk="1" hangingPunct="1"/>
            <a:r>
              <a:rPr lang="en-US" altLang="en-US" b="1" dirty="0"/>
              <a:t>Postural techniques:</a:t>
            </a:r>
          </a:p>
        </p:txBody>
      </p:sp>
      <p:sp>
        <p:nvSpPr>
          <p:cNvPr id="335875" name="Rectangle 3"/>
          <p:cNvSpPr>
            <a:spLocks noGrp="1" noChangeArrowheads="1"/>
          </p:cNvSpPr>
          <p:nvPr>
            <p:ph idx="1"/>
          </p:nvPr>
        </p:nvSpPr>
        <p:spPr>
          <a:xfrm>
            <a:off x="894080" y="2214880"/>
            <a:ext cx="10261600" cy="4643120"/>
          </a:xfrm>
        </p:spPr>
        <p:txBody>
          <a:bodyPr>
            <a:normAutofit/>
          </a:bodyPr>
          <a:lstStyle/>
          <a:p>
            <a:pPr marL="0" indent="0">
              <a:buNone/>
            </a:pPr>
            <a:r>
              <a:rPr lang="en-US" altLang="en-US" sz="2800" b="1" dirty="0"/>
              <a:t>Lying Down: </a:t>
            </a:r>
            <a:r>
              <a:rPr lang="en-US" altLang="en-US" sz="2800" dirty="0"/>
              <a:t>it is used when there is reduced pharyngeal contraction or reduced laryngeal elevation, resulting residue in the pharynx that is aspirated after swallow. </a:t>
            </a:r>
          </a:p>
          <a:p>
            <a:r>
              <a:rPr lang="en-US" altLang="en-US" sz="2800" dirty="0"/>
              <a:t>- Gravity</a:t>
            </a:r>
          </a:p>
          <a:p>
            <a:r>
              <a:rPr lang="en-US" altLang="en-US" sz="2800" dirty="0"/>
              <a:t>- liquids ------ straw</a:t>
            </a:r>
          </a:p>
          <a:p>
            <a:r>
              <a:rPr lang="en-US" altLang="en-US" sz="2800" dirty="0"/>
              <a:t>- Pt’s with reflux.</a:t>
            </a:r>
          </a:p>
          <a:p>
            <a:r>
              <a:rPr lang="en-US" altLang="en-US" sz="2800" dirty="0"/>
              <a:t>- </a:t>
            </a:r>
            <a:r>
              <a:rPr lang="en-US" altLang="en-US" sz="2800" dirty="0" err="1"/>
              <a:t>pt</a:t>
            </a:r>
            <a:r>
              <a:rPr lang="en-US" altLang="en-US" sz="2800" dirty="0"/>
              <a:t> should cough to clear any residue. </a:t>
            </a:r>
          </a:p>
        </p:txBody>
      </p:sp>
    </p:spTree>
    <p:extLst>
      <p:ext uri="{BB962C8B-B14F-4D97-AF65-F5344CB8AC3E}">
        <p14:creationId xmlns:p14="http://schemas.microsoft.com/office/powerpoint/2010/main" val="2965320918"/>
      </p:ext>
    </p:extLst>
  </p:cSld>
  <p:clrMapOvr>
    <a:masterClrMapping/>
  </p:clrMapOvr>
  <p:transition>
    <p:comb/>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p:cNvSpPr>
            <a:spLocks noGrp="1" noChangeArrowheads="1"/>
          </p:cNvSpPr>
          <p:nvPr>
            <p:ph type="title"/>
          </p:nvPr>
        </p:nvSpPr>
        <p:spPr/>
        <p:txBody>
          <a:bodyPr>
            <a:normAutofit fontScale="90000"/>
          </a:bodyPr>
          <a:lstStyle/>
          <a:p>
            <a:pPr algn="l" eaLnBrk="1" hangingPunct="1"/>
            <a:r>
              <a:rPr lang="en-US" altLang="en-US" sz="3600" b="1" i="1" dirty="0"/>
              <a:t>Techniques To Improve Oral Sensory Awareness</a:t>
            </a:r>
          </a:p>
        </p:txBody>
      </p:sp>
      <p:sp>
        <p:nvSpPr>
          <p:cNvPr id="336899" name="Rectangle 3"/>
          <p:cNvSpPr>
            <a:spLocks noGrp="1" noChangeArrowheads="1"/>
          </p:cNvSpPr>
          <p:nvPr>
            <p:ph idx="1"/>
          </p:nvPr>
        </p:nvSpPr>
        <p:spPr/>
        <p:txBody>
          <a:bodyPr/>
          <a:lstStyle/>
          <a:p>
            <a:pPr eaLnBrk="1" hangingPunct="1">
              <a:buFontTx/>
              <a:buNone/>
            </a:pPr>
            <a:r>
              <a:rPr lang="en-US" altLang="en-US" dirty="0"/>
              <a:t>  </a:t>
            </a:r>
            <a:r>
              <a:rPr lang="en-US" altLang="en-US" sz="4000" dirty="0"/>
              <a:t>It is used with patients with swallow apraxia, tactile agnosia for food, delayed onset of the oral swallow, reduced oral sensation, or delayed triggering of the pharyngeal swallow.</a:t>
            </a:r>
          </a:p>
        </p:txBody>
      </p:sp>
    </p:spTree>
    <p:extLst>
      <p:ext uri="{BB962C8B-B14F-4D97-AF65-F5344CB8AC3E}">
        <p14:creationId xmlns:p14="http://schemas.microsoft.com/office/powerpoint/2010/main" val="732458768"/>
      </p:ext>
    </p:extLst>
  </p:cSld>
  <p:clrMapOvr>
    <a:masterClrMapping/>
  </p:clrMapOvr>
  <p:transition>
    <p:comb/>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a:xfrm>
            <a:off x="1198880" y="1281747"/>
            <a:ext cx="8722360" cy="823913"/>
          </a:xfrm>
        </p:spPr>
        <p:txBody>
          <a:bodyPr>
            <a:noAutofit/>
          </a:bodyPr>
          <a:lstStyle/>
          <a:p>
            <a:pPr algn="l" eaLnBrk="1" hangingPunct="1"/>
            <a:r>
              <a:rPr lang="en-US" altLang="en-US" sz="4000" b="1" dirty="0"/>
              <a:t>Sensory enhancement techniques include:</a:t>
            </a:r>
            <a:br>
              <a:rPr lang="en-US" altLang="en-US" sz="4000" b="1" dirty="0"/>
            </a:br>
            <a:endParaRPr lang="en-US" altLang="en-US" sz="4000" b="1" dirty="0"/>
          </a:p>
        </p:txBody>
      </p:sp>
      <p:sp>
        <p:nvSpPr>
          <p:cNvPr id="337923" name="Rectangle 3"/>
          <p:cNvSpPr>
            <a:spLocks noGrp="1" noChangeArrowheads="1"/>
          </p:cNvSpPr>
          <p:nvPr>
            <p:ph idx="1"/>
          </p:nvPr>
        </p:nvSpPr>
        <p:spPr>
          <a:xfrm>
            <a:off x="792480" y="2105660"/>
            <a:ext cx="10038080" cy="5041900"/>
          </a:xfrm>
        </p:spPr>
        <p:txBody>
          <a:bodyPr/>
          <a:lstStyle/>
          <a:p>
            <a:pPr marL="609600" indent="-609600">
              <a:buFontTx/>
              <a:buAutoNum type="arabicPeriod"/>
            </a:pPr>
            <a:r>
              <a:rPr lang="en-US" altLang="en-US" sz="2800" dirty="0"/>
              <a:t>Increasing downward pressure of the spoon against the tongue when presenting food in the mouth.</a:t>
            </a:r>
          </a:p>
          <a:p>
            <a:pPr marL="609600" indent="-609600">
              <a:buFontTx/>
              <a:buAutoNum type="arabicPeriod"/>
            </a:pPr>
            <a:r>
              <a:rPr lang="en-US" altLang="en-US" sz="2800" dirty="0"/>
              <a:t>Presenting a sour bolus (50:50 lemon juice+ barium)</a:t>
            </a:r>
          </a:p>
          <a:p>
            <a:pPr marL="609600" indent="-609600">
              <a:buFontTx/>
              <a:buAutoNum type="arabicPeriod"/>
            </a:pPr>
            <a:r>
              <a:rPr lang="en-US" altLang="en-US" sz="2800" dirty="0"/>
              <a:t>Presenting a cold bolus.</a:t>
            </a:r>
          </a:p>
          <a:p>
            <a:pPr marL="609600" indent="-609600">
              <a:buFontTx/>
              <a:buAutoNum type="arabicPeriod"/>
            </a:pPr>
            <a:r>
              <a:rPr lang="en-US" altLang="en-US" sz="2800" dirty="0"/>
              <a:t>Presenting a bolus requiring a chewing.</a:t>
            </a:r>
          </a:p>
          <a:p>
            <a:pPr marL="609600" indent="-609600">
              <a:buFontTx/>
              <a:buAutoNum type="arabicPeriod"/>
            </a:pPr>
            <a:r>
              <a:rPr lang="en-US" altLang="en-US" sz="2800" dirty="0"/>
              <a:t>Presenting a larger volume bolus.</a:t>
            </a:r>
          </a:p>
          <a:p>
            <a:pPr marL="609600" indent="-609600">
              <a:buFontTx/>
              <a:buAutoNum type="arabicPeriod"/>
            </a:pPr>
            <a:r>
              <a:rPr lang="en-US" altLang="en-US" sz="2800" dirty="0"/>
              <a:t>Thermal-tactile stimulation</a:t>
            </a:r>
          </a:p>
        </p:txBody>
      </p:sp>
    </p:spTree>
    <p:extLst>
      <p:ext uri="{BB962C8B-B14F-4D97-AF65-F5344CB8AC3E}">
        <p14:creationId xmlns:p14="http://schemas.microsoft.com/office/powerpoint/2010/main" val="1768668378"/>
      </p:ext>
    </p:extLst>
  </p:cSld>
  <p:clrMapOvr>
    <a:masterClrMapping/>
  </p:clrMapOvr>
  <p:transition>
    <p:comb/>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ChangeArrowheads="1"/>
          </p:cNvSpPr>
          <p:nvPr>
            <p:ph idx="1"/>
          </p:nvPr>
        </p:nvSpPr>
        <p:spPr>
          <a:xfrm>
            <a:off x="447040" y="2036764"/>
            <a:ext cx="11602720" cy="5329237"/>
          </a:xfrm>
        </p:spPr>
        <p:txBody>
          <a:bodyPr/>
          <a:lstStyle/>
          <a:p>
            <a:pPr marL="514350" indent="-514350" eaLnBrk="1" hangingPunct="1">
              <a:lnSpc>
                <a:spcPct val="80000"/>
              </a:lnSpc>
              <a:buFont typeface="+mj-lt"/>
              <a:buAutoNum type="arabicPeriod" startAt="7"/>
            </a:pPr>
            <a:r>
              <a:rPr lang="en-US" altLang="en-US" sz="2800" b="1" dirty="0"/>
              <a:t>An exaggerated suck-swallow:</a:t>
            </a:r>
          </a:p>
          <a:p>
            <a:pPr marL="514350" indent="-514350" eaLnBrk="1" hangingPunct="1">
              <a:lnSpc>
                <a:spcPct val="80000"/>
              </a:lnSpc>
              <a:buFont typeface="+mj-lt"/>
              <a:buAutoNum type="arabicPeriod" startAt="7"/>
            </a:pPr>
            <a:endParaRPr lang="en-US" altLang="en-US" sz="2800" b="1" dirty="0"/>
          </a:p>
          <a:p>
            <a:pPr eaLnBrk="1" hangingPunct="1">
              <a:lnSpc>
                <a:spcPct val="80000"/>
              </a:lnSpc>
              <a:buFont typeface="Wingdings" charset="2"/>
              <a:buChar char="ü"/>
            </a:pPr>
            <a:r>
              <a:rPr lang="en-US" altLang="en-US" sz="2800" b="1" dirty="0"/>
              <a:t> </a:t>
            </a:r>
            <a:r>
              <a:rPr lang="en-US" altLang="en-US" sz="2800" dirty="0"/>
              <a:t>facilitates triggering of the pharyngeal swallow. </a:t>
            </a:r>
          </a:p>
          <a:p>
            <a:pPr eaLnBrk="1" hangingPunct="1">
              <a:lnSpc>
                <a:spcPct val="80000"/>
              </a:lnSpc>
              <a:buFont typeface="Wingdings" charset="2"/>
              <a:buChar char="ü"/>
            </a:pPr>
            <a:r>
              <a:rPr lang="en-US" altLang="en-US" sz="2800" dirty="0"/>
              <a:t>Increased tongue-jaw sucking movements with lips closed.</a:t>
            </a:r>
          </a:p>
          <a:p>
            <a:pPr eaLnBrk="1" hangingPunct="1">
              <a:lnSpc>
                <a:spcPct val="80000"/>
              </a:lnSpc>
              <a:buFont typeface="Wingdings" charset="2"/>
              <a:buChar char="ü"/>
            </a:pPr>
            <a:r>
              <a:rPr lang="en-US" altLang="en-US" sz="2800" dirty="0"/>
              <a:t> This is also helpful to the patients with poor saliva control.</a:t>
            </a:r>
          </a:p>
        </p:txBody>
      </p:sp>
    </p:spTree>
    <p:extLst>
      <p:ext uri="{BB962C8B-B14F-4D97-AF65-F5344CB8AC3E}">
        <p14:creationId xmlns:p14="http://schemas.microsoft.com/office/powerpoint/2010/main" val="776984099"/>
      </p:ext>
    </p:extLst>
  </p:cSld>
  <p:clrMapOvr>
    <a:masterClrMapping/>
  </p:clrMapOvr>
  <p:transition>
    <p:comb/>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p:txBody>
          <a:bodyPr>
            <a:normAutofit fontScale="90000"/>
          </a:bodyPr>
          <a:lstStyle/>
          <a:p>
            <a:pPr algn="l" eaLnBrk="1" hangingPunct="1"/>
            <a:r>
              <a:rPr lang="en-US" altLang="en-US" sz="4000" b="1" dirty="0">
                <a:solidFill>
                  <a:schemeClr val="tx1"/>
                </a:solidFill>
              </a:rPr>
              <a:t>Modifying Volume and Speed of Food Presentation</a:t>
            </a:r>
          </a:p>
        </p:txBody>
      </p:sp>
      <p:sp>
        <p:nvSpPr>
          <p:cNvPr id="342019" name="Rectangle 3"/>
          <p:cNvSpPr>
            <a:spLocks noGrp="1" noChangeArrowheads="1"/>
          </p:cNvSpPr>
          <p:nvPr>
            <p:ph idx="1"/>
          </p:nvPr>
        </p:nvSpPr>
        <p:spPr/>
        <p:txBody>
          <a:bodyPr>
            <a:normAutofit fontScale="85000" lnSpcReduction="20000"/>
          </a:bodyPr>
          <a:lstStyle/>
          <a:p>
            <a:pPr eaLnBrk="1" hangingPunct="1">
              <a:buFont typeface="Arial" charset="0"/>
              <a:buChar char="•"/>
            </a:pPr>
            <a:r>
              <a:rPr lang="en-US" altLang="en-US" sz="2800" dirty="0">
                <a:solidFill>
                  <a:schemeClr val="tx1"/>
                </a:solidFill>
                <a:latin typeface="Times New Roman" charset="0"/>
                <a:ea typeface="Times New Roman" charset="0"/>
                <a:cs typeface="Times New Roman" charset="0"/>
              </a:rPr>
              <a:t>Taking smaller boluses at slower rate may eliminate any risk of aspiration in patients.</a:t>
            </a:r>
          </a:p>
          <a:p>
            <a:pPr eaLnBrk="1" hangingPunct="1">
              <a:buFont typeface="Arial" charset="0"/>
              <a:buChar char="•"/>
            </a:pPr>
            <a:r>
              <a:rPr lang="en-US" altLang="en-US" sz="2800" dirty="0">
                <a:solidFill>
                  <a:schemeClr val="tx1"/>
                </a:solidFill>
                <a:latin typeface="Times New Roman" charset="0"/>
                <a:ea typeface="Times New Roman" charset="0"/>
                <a:cs typeface="Times New Roman" charset="0"/>
              </a:rPr>
              <a:t>In patients with a delay in pharyngeal triggering, a larger bolus may facilitate in triggering.</a:t>
            </a:r>
          </a:p>
          <a:p>
            <a:pPr eaLnBrk="1" hangingPunct="1">
              <a:buFont typeface="Arial" charset="0"/>
              <a:buChar char="•"/>
            </a:pPr>
            <a:r>
              <a:rPr lang="en-US" altLang="en-US" sz="2800" dirty="0">
                <a:solidFill>
                  <a:schemeClr val="tx1"/>
                </a:solidFill>
                <a:latin typeface="Times New Roman" charset="0"/>
                <a:ea typeface="Times New Roman" charset="0"/>
                <a:cs typeface="Times New Roman" charset="0"/>
              </a:rPr>
              <a:t>In patients with a weakened pharyngeal swallow that requires 2 or 3 swallows per bolus. </a:t>
            </a:r>
          </a:p>
          <a:p>
            <a:pPr eaLnBrk="1" hangingPunct="1">
              <a:buFont typeface="Arial" charset="0"/>
              <a:buChar char="•"/>
            </a:pPr>
            <a:r>
              <a:rPr lang="en-US" altLang="en-US" sz="2800" dirty="0">
                <a:solidFill>
                  <a:schemeClr val="tx1"/>
                </a:solidFill>
                <a:latin typeface="Times New Roman" charset="0"/>
                <a:ea typeface="Times New Roman" charset="0"/>
                <a:cs typeface="Times New Roman" charset="0"/>
              </a:rPr>
              <a:t> Too much food + Too rapid = severe collection of food in the pharynx and aspiration.</a:t>
            </a:r>
          </a:p>
        </p:txBody>
      </p:sp>
    </p:spTree>
    <p:extLst>
      <p:ext uri="{BB962C8B-B14F-4D97-AF65-F5344CB8AC3E}">
        <p14:creationId xmlns:p14="http://schemas.microsoft.com/office/powerpoint/2010/main" val="4061890749"/>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20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20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20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20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019"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p:txBody>
          <a:bodyPr>
            <a:normAutofit fontScale="90000"/>
          </a:bodyPr>
          <a:lstStyle/>
          <a:p>
            <a:pPr eaLnBrk="1" hangingPunct="1"/>
            <a:r>
              <a:rPr lang="en-US" altLang="en-US" sz="4400" b="1" dirty="0">
                <a:solidFill>
                  <a:schemeClr val="tx1"/>
                </a:solidFill>
              </a:rPr>
              <a:t>Food Consistency (Diet) Changes</a:t>
            </a:r>
          </a:p>
        </p:txBody>
      </p:sp>
      <p:sp>
        <p:nvSpPr>
          <p:cNvPr id="343043" name="Rectangle 3"/>
          <p:cNvSpPr>
            <a:spLocks noGrp="1" noChangeArrowheads="1"/>
          </p:cNvSpPr>
          <p:nvPr>
            <p:ph idx="1"/>
          </p:nvPr>
        </p:nvSpPr>
        <p:spPr/>
        <p:txBody>
          <a:bodyPr>
            <a:normAutofit lnSpcReduction="10000"/>
          </a:bodyPr>
          <a:lstStyle/>
          <a:p>
            <a:pPr eaLnBrk="1" hangingPunct="1">
              <a:buFont typeface="Arial" charset="0"/>
              <a:buChar char="•"/>
            </a:pPr>
            <a:r>
              <a:rPr lang="en-US" altLang="en-US" sz="2800" dirty="0">
                <a:latin typeface="Times New Roman" charset="0"/>
                <a:ea typeface="Times New Roman" charset="0"/>
                <a:cs typeface="Times New Roman" charset="0"/>
              </a:rPr>
              <a:t>Eliminating food consistencies from the diet should be done only if other compensatory or therapy strategies are not feasible. </a:t>
            </a:r>
          </a:p>
          <a:p>
            <a:pPr eaLnBrk="1" hangingPunct="1">
              <a:buFont typeface="Arial" charset="0"/>
              <a:buChar char="•"/>
            </a:pPr>
            <a:r>
              <a:rPr lang="en-US" altLang="en-US" sz="2800" dirty="0">
                <a:latin typeface="Times New Roman" charset="0"/>
                <a:ea typeface="Times New Roman" charset="0"/>
                <a:cs typeface="Times New Roman" charset="0"/>
              </a:rPr>
              <a:t>Swallowing therapists must work with facility dietitians to define specific foods prepared that fit into each category. </a:t>
            </a:r>
          </a:p>
          <a:p>
            <a:pPr eaLnBrk="1" hangingPunct="1">
              <a:buFont typeface="Arial" charset="0"/>
              <a:buChar char="•"/>
            </a:pPr>
            <a:endParaRPr lang="en-US" altLang="en-US" sz="2800" dirty="0">
              <a:latin typeface="Times New Roman" charset="0"/>
              <a:ea typeface="Times New Roman" charset="0"/>
              <a:cs typeface="Times New Roman" charset="0"/>
            </a:endParaRPr>
          </a:p>
          <a:p>
            <a:pPr eaLnBrk="1" hangingPunct="1">
              <a:buFont typeface="Arial" charset="0"/>
              <a:buChar char="•"/>
            </a:pPr>
            <a:r>
              <a:rPr lang="en-US" altLang="en-US" sz="3200" dirty="0">
                <a:latin typeface="Times New Roman" charset="0"/>
                <a:ea typeface="Times New Roman" charset="0"/>
                <a:cs typeface="Times New Roman" charset="0"/>
              </a:rPr>
              <a:t>(Table 6.2/ p 203).</a:t>
            </a:r>
          </a:p>
        </p:txBody>
      </p:sp>
    </p:spTree>
    <p:extLst>
      <p:ext uri="{BB962C8B-B14F-4D97-AF65-F5344CB8AC3E}">
        <p14:creationId xmlns:p14="http://schemas.microsoft.com/office/powerpoint/2010/main" val="3744395973"/>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30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30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30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4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p:txBody>
          <a:bodyPr>
            <a:normAutofit fontScale="90000"/>
          </a:bodyPr>
          <a:lstStyle/>
          <a:p>
            <a:pPr algn="l" eaLnBrk="1" hangingPunct="1"/>
            <a:r>
              <a:rPr lang="en-US" altLang="en-US" sz="4000" b="1" dirty="0">
                <a:solidFill>
                  <a:schemeClr val="tx1"/>
                </a:solidFill>
              </a:rPr>
              <a:t>Intraoral Prosthetic 				</a:t>
            </a:r>
          </a:p>
        </p:txBody>
      </p:sp>
      <p:sp>
        <p:nvSpPr>
          <p:cNvPr id="344067" name="Rectangle 3"/>
          <p:cNvSpPr>
            <a:spLocks noGrp="1" noChangeArrowheads="1"/>
          </p:cNvSpPr>
          <p:nvPr>
            <p:ph idx="1"/>
          </p:nvPr>
        </p:nvSpPr>
        <p:spPr/>
        <p:txBody>
          <a:bodyPr>
            <a:normAutofit fontScale="92500" lnSpcReduction="10000"/>
          </a:bodyPr>
          <a:lstStyle/>
          <a:p>
            <a:pPr eaLnBrk="1" hangingPunct="1">
              <a:buFont typeface="Arial" charset="0"/>
              <a:buChar char="•"/>
            </a:pPr>
            <a:r>
              <a:rPr lang="en-US" altLang="en-US" sz="2800" dirty="0"/>
              <a:t>An important compensatory procedure to improve swallowing in oral cancer pts with significant loss of oral tongue tissue </a:t>
            </a:r>
            <a:r>
              <a:rPr lang="en-US" altLang="en-US" sz="2400" dirty="0"/>
              <a:t>(25% or more)</a:t>
            </a:r>
            <a:r>
              <a:rPr lang="en-US" altLang="en-US" sz="2800" dirty="0"/>
              <a:t> or tongue movement, neurologic pts with hypoglossal paralysis, and pts with velopharyngeal deficits.</a:t>
            </a:r>
          </a:p>
          <a:p>
            <a:pPr eaLnBrk="1" hangingPunct="1">
              <a:buFont typeface="Arial" charset="0"/>
              <a:buChar char="•"/>
            </a:pPr>
            <a:r>
              <a:rPr lang="en-US" altLang="en-US" sz="2800" dirty="0"/>
              <a:t>Without prosthesis, the patient has a larger oral cavity and a very small tongue that is incapable of controlling food in the mouth for chewing or swallowing.</a:t>
            </a:r>
          </a:p>
        </p:txBody>
      </p:sp>
    </p:spTree>
    <p:extLst>
      <p:ext uri="{BB962C8B-B14F-4D97-AF65-F5344CB8AC3E}">
        <p14:creationId xmlns:p14="http://schemas.microsoft.com/office/powerpoint/2010/main" val="1689710075"/>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40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406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67"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EBBAB-A986-764A-9E48-E52AA243BB8F}"/>
              </a:ext>
            </a:extLst>
          </p:cNvPr>
          <p:cNvSpPr>
            <a:spLocks noGrp="1"/>
          </p:cNvSpPr>
          <p:nvPr>
            <p:ph type="title"/>
          </p:nvPr>
        </p:nvSpPr>
        <p:spPr/>
        <p:txBody>
          <a:bodyPr/>
          <a:lstStyle/>
          <a:p>
            <a:r>
              <a:rPr lang="en-US" dirty="0"/>
              <a:t>P</a:t>
            </a:r>
            <a:r>
              <a:rPr lang="en-IL" dirty="0"/>
              <a:t>alatal lift prothesis</a:t>
            </a:r>
          </a:p>
        </p:txBody>
      </p:sp>
      <p:pic>
        <p:nvPicPr>
          <p:cNvPr id="4" name="Content Placeholder 3">
            <a:extLst>
              <a:ext uri="{FF2B5EF4-FFF2-40B4-BE49-F238E27FC236}">
                <a16:creationId xmlns:a16="http://schemas.microsoft.com/office/drawing/2014/main" id="{65B648B3-03BB-8E45-814D-1291BB1BA8F2}"/>
              </a:ext>
            </a:extLst>
          </p:cNvPr>
          <p:cNvPicPr>
            <a:picLocks noGrp="1" noChangeAspect="1"/>
          </p:cNvPicPr>
          <p:nvPr>
            <p:ph idx="1"/>
          </p:nvPr>
        </p:nvPicPr>
        <p:blipFill>
          <a:blip r:embed="rId2"/>
          <a:stretch>
            <a:fillRect/>
          </a:stretch>
        </p:blipFill>
        <p:spPr>
          <a:xfrm>
            <a:off x="3093958" y="1846263"/>
            <a:ext cx="6064409" cy="4022725"/>
          </a:xfrm>
          <a:prstGeom prst="rect">
            <a:avLst/>
          </a:prstGeom>
        </p:spPr>
      </p:pic>
    </p:spTree>
    <p:extLst>
      <p:ext uri="{BB962C8B-B14F-4D97-AF65-F5344CB8AC3E}">
        <p14:creationId xmlns:p14="http://schemas.microsoft.com/office/powerpoint/2010/main" val="1030856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p:txBody>
          <a:bodyPr>
            <a:normAutofit fontScale="90000"/>
          </a:bodyPr>
          <a:lstStyle/>
          <a:p>
            <a:pPr algn="l" eaLnBrk="1" hangingPunct="1"/>
            <a:r>
              <a:rPr lang="en-US" altLang="en-US" sz="4000" b="1" dirty="0">
                <a:solidFill>
                  <a:schemeClr val="tx1"/>
                </a:solidFill>
              </a:rPr>
              <a:t>Therapy Procedures by  Category</a:t>
            </a:r>
          </a:p>
        </p:txBody>
      </p:sp>
      <p:sp>
        <p:nvSpPr>
          <p:cNvPr id="345091" name="Rectangle 3"/>
          <p:cNvSpPr>
            <a:spLocks noGrp="1" noChangeArrowheads="1"/>
          </p:cNvSpPr>
          <p:nvPr>
            <p:ph idx="1"/>
          </p:nvPr>
        </p:nvSpPr>
        <p:spPr/>
        <p:txBody>
          <a:bodyPr>
            <a:normAutofit fontScale="92500" lnSpcReduction="20000"/>
          </a:bodyPr>
          <a:lstStyle/>
          <a:p>
            <a:pPr eaLnBrk="1" hangingPunct="1">
              <a:buFont typeface="Arial" charset="0"/>
              <a:buChar char="•"/>
            </a:pPr>
            <a:r>
              <a:rPr lang="en-US" altLang="en-US" sz="2800" dirty="0"/>
              <a:t>Therapy procedures are designed to change swallow physiology in contrast to compensatory strategies, which are designed to eliminate symptoms.</a:t>
            </a:r>
          </a:p>
          <a:p>
            <a:pPr eaLnBrk="1" hangingPunct="1">
              <a:buFont typeface="Arial" charset="0"/>
              <a:buChar char="•"/>
            </a:pPr>
            <a:r>
              <a:rPr lang="en-US" altLang="en-US" sz="2800" dirty="0"/>
              <a:t>To improve range of motion of oral or pharyngeal structure.</a:t>
            </a:r>
          </a:p>
          <a:p>
            <a:pPr eaLnBrk="1" hangingPunct="1">
              <a:buFont typeface="Arial" charset="0"/>
              <a:buChar char="•"/>
            </a:pPr>
            <a:r>
              <a:rPr lang="en-US" altLang="en-US" sz="2800" dirty="0"/>
              <a:t>To improve sensory input prior to the swallow.</a:t>
            </a:r>
          </a:p>
          <a:p>
            <a:pPr eaLnBrk="1" hangingPunct="1">
              <a:buFont typeface="Arial" charset="0"/>
              <a:buChar char="•"/>
            </a:pPr>
            <a:r>
              <a:rPr lang="en-US" altLang="en-US" sz="2800" dirty="0"/>
              <a:t>To take voluntary control over the timing or coordination of selected of oropharyngeal movements during swallow.</a:t>
            </a:r>
          </a:p>
        </p:txBody>
      </p:sp>
    </p:spTree>
    <p:extLst>
      <p:ext uri="{BB962C8B-B14F-4D97-AF65-F5344CB8AC3E}">
        <p14:creationId xmlns:p14="http://schemas.microsoft.com/office/powerpoint/2010/main" val="2981024540"/>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50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50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50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50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091"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p:txBody>
          <a:bodyPr/>
          <a:lstStyle/>
          <a:p>
            <a:pPr algn="l" eaLnBrk="1" hangingPunct="1"/>
            <a:r>
              <a:rPr lang="en-US" altLang="en-US" b="1" dirty="0">
                <a:solidFill>
                  <a:schemeClr val="tx1"/>
                </a:solidFill>
              </a:rPr>
              <a:t>Direct vs Indirect therapy</a:t>
            </a:r>
          </a:p>
        </p:txBody>
      </p:sp>
      <p:sp>
        <p:nvSpPr>
          <p:cNvPr id="346115" name="Rectangle 3"/>
          <p:cNvSpPr>
            <a:spLocks noGrp="1" noChangeArrowheads="1"/>
          </p:cNvSpPr>
          <p:nvPr>
            <p:ph idx="1"/>
          </p:nvPr>
        </p:nvSpPr>
        <p:spPr/>
        <p:txBody>
          <a:bodyPr>
            <a:normAutofit lnSpcReduction="10000"/>
          </a:bodyPr>
          <a:lstStyle/>
          <a:p>
            <a:pPr eaLnBrk="1" hangingPunct="1">
              <a:lnSpc>
                <a:spcPct val="90000"/>
              </a:lnSpc>
            </a:pPr>
            <a:r>
              <a:rPr lang="en-US" altLang="en-US" sz="3200" b="1" dirty="0"/>
              <a:t>Indirect therapy :</a:t>
            </a:r>
          </a:p>
          <a:p>
            <a:pPr eaLnBrk="1" hangingPunct="1">
              <a:lnSpc>
                <a:spcPct val="90000"/>
              </a:lnSpc>
              <a:buFont typeface="Arial" charset="0"/>
              <a:buChar char="•"/>
            </a:pPr>
            <a:r>
              <a:rPr lang="en-US" altLang="en-US" sz="3200" dirty="0"/>
              <a:t>Involves exercise programs or swallow of saliva, but no food or liquids is given.</a:t>
            </a:r>
          </a:p>
          <a:p>
            <a:pPr eaLnBrk="1" hangingPunct="1">
              <a:lnSpc>
                <a:spcPct val="90000"/>
              </a:lnSpc>
              <a:buFont typeface="Arial" charset="0"/>
              <a:buChar char="•"/>
            </a:pPr>
            <a:r>
              <a:rPr lang="en-US" altLang="en-US" sz="3200" dirty="0"/>
              <a:t>It is used in patients who aspirate on all food viscosities and volumes. (they are unsafe for any oral intake), for example?</a:t>
            </a:r>
          </a:p>
          <a:p>
            <a:pPr>
              <a:buFont typeface="Arial" charset="0"/>
              <a:buChar char="•"/>
            </a:pPr>
            <a:r>
              <a:rPr lang="en-US" altLang="en-US" sz="3200" dirty="0"/>
              <a:t>Swallow maneuvers can be practiced with saliva only.</a:t>
            </a:r>
          </a:p>
        </p:txBody>
      </p:sp>
    </p:spTree>
    <p:extLst>
      <p:ext uri="{BB962C8B-B14F-4D97-AF65-F5344CB8AC3E}">
        <p14:creationId xmlns:p14="http://schemas.microsoft.com/office/powerpoint/2010/main" val="4036395670"/>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6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61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61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61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1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4DAEF-6428-F549-9CC4-EE8791693A14}"/>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7037F98D-ADCF-C341-A2C0-CFC2DC6D208B}"/>
              </a:ext>
            </a:extLst>
          </p:cNvPr>
          <p:cNvSpPr>
            <a:spLocks noGrp="1"/>
          </p:cNvSpPr>
          <p:nvPr>
            <p:ph idx="1"/>
          </p:nvPr>
        </p:nvSpPr>
        <p:spPr>
          <a:xfrm>
            <a:off x="770709" y="3583094"/>
            <a:ext cx="12213771" cy="4023360"/>
          </a:xfrm>
        </p:spPr>
        <p:txBody>
          <a:bodyPr/>
          <a:lstStyle/>
          <a:p>
            <a:endParaRPr lang="en-IL" dirty="0"/>
          </a:p>
        </p:txBody>
      </p:sp>
      <p:pic>
        <p:nvPicPr>
          <p:cNvPr id="3073" name="Picture 1" descr="page6image16939568">
            <a:extLst>
              <a:ext uri="{FF2B5EF4-FFF2-40B4-BE49-F238E27FC236}">
                <a16:creationId xmlns:a16="http://schemas.microsoft.com/office/drawing/2014/main" id="{85C427DF-A7ED-1643-8EC4-8D94A0C19B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021" y="1737360"/>
            <a:ext cx="9700079" cy="1016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age6image513936">
            <a:extLst>
              <a:ext uri="{FF2B5EF4-FFF2-40B4-BE49-F238E27FC236}">
                <a16:creationId xmlns:a16="http://schemas.microsoft.com/office/drawing/2014/main" id="{215C9992-2813-3B46-8971-0449DEA9E3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021" y="1601894"/>
            <a:ext cx="11957958"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2821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p:txBody>
          <a:bodyPr/>
          <a:lstStyle/>
          <a:p>
            <a:pPr algn="l" eaLnBrk="1" hangingPunct="1"/>
            <a:r>
              <a:rPr lang="en-US" altLang="en-US" b="1" dirty="0">
                <a:solidFill>
                  <a:schemeClr val="tx1"/>
                </a:solidFill>
              </a:rPr>
              <a:t>Direct vs Indirect therapy</a:t>
            </a:r>
          </a:p>
        </p:txBody>
      </p:sp>
      <p:sp>
        <p:nvSpPr>
          <p:cNvPr id="347139" name="Rectangle 3"/>
          <p:cNvSpPr>
            <a:spLocks noGrp="1" noChangeArrowheads="1"/>
          </p:cNvSpPr>
          <p:nvPr>
            <p:ph idx="1"/>
          </p:nvPr>
        </p:nvSpPr>
        <p:spPr>
          <a:xfrm>
            <a:off x="812800" y="1737360"/>
            <a:ext cx="10342880" cy="4899025"/>
          </a:xfrm>
        </p:spPr>
        <p:txBody>
          <a:bodyPr>
            <a:normAutofit lnSpcReduction="10000"/>
          </a:bodyPr>
          <a:lstStyle/>
          <a:p>
            <a:pPr eaLnBrk="1" hangingPunct="1">
              <a:lnSpc>
                <a:spcPct val="90000"/>
              </a:lnSpc>
            </a:pPr>
            <a:r>
              <a:rPr lang="en-US" altLang="en-US" sz="2800" b="1" dirty="0"/>
              <a:t>Direct therapy:</a:t>
            </a:r>
          </a:p>
          <a:p>
            <a:pPr eaLnBrk="1" hangingPunct="1">
              <a:lnSpc>
                <a:spcPct val="90000"/>
              </a:lnSpc>
              <a:buFont typeface="Arial" charset="0"/>
              <a:buChar char="•"/>
            </a:pPr>
            <a:r>
              <a:rPr lang="en-US" altLang="en-US" sz="2800" b="1" dirty="0"/>
              <a:t> </a:t>
            </a:r>
            <a:r>
              <a:rPr lang="en-US" altLang="en-US" sz="2800" dirty="0"/>
              <a:t>Involves presenting food or liquid to the patient, and asking him to swallow it while following specified instructions.</a:t>
            </a:r>
          </a:p>
          <a:p>
            <a:pPr eaLnBrk="1" hangingPunct="1">
              <a:lnSpc>
                <a:spcPct val="90000"/>
              </a:lnSpc>
              <a:buFont typeface="Arial" charset="0"/>
              <a:buChar char="•"/>
            </a:pPr>
            <a:r>
              <a:rPr lang="en-US" altLang="en-US" sz="2800" dirty="0"/>
              <a:t>Exercises involve positioning the head or body in a particular way so aspiration is eliminated.</a:t>
            </a:r>
          </a:p>
          <a:p>
            <a:pPr eaLnBrk="1" hangingPunct="1">
              <a:lnSpc>
                <a:spcPct val="90000"/>
              </a:lnSpc>
              <a:buFont typeface="Arial" charset="0"/>
              <a:buChar char="•"/>
            </a:pPr>
            <a:r>
              <a:rPr lang="en-US" altLang="en-US" sz="2800" dirty="0"/>
              <a:t>The patient should be given written instructions describing the appropriate steps to follow.</a:t>
            </a:r>
          </a:p>
          <a:p>
            <a:pPr eaLnBrk="1" hangingPunct="1">
              <a:lnSpc>
                <a:spcPct val="90000"/>
              </a:lnSpc>
              <a:buFont typeface="Arial" charset="0"/>
              <a:buChar char="•"/>
            </a:pPr>
            <a:r>
              <a:rPr lang="en-US" altLang="en-US" sz="2800" dirty="0"/>
              <a:t>Patient should be given samples to practice dry swallow before proceeding to swallows food or liquids. Small amounts of food provided for practice should be given.</a:t>
            </a:r>
          </a:p>
          <a:p>
            <a:pPr eaLnBrk="1" hangingPunct="1">
              <a:lnSpc>
                <a:spcPct val="90000"/>
              </a:lnSpc>
              <a:buFont typeface="Arial" charset="0"/>
              <a:buChar char="•"/>
            </a:pPr>
            <a:r>
              <a:rPr lang="en-US" altLang="en-US" sz="2800" dirty="0"/>
              <a:t>cough</a:t>
            </a:r>
          </a:p>
        </p:txBody>
      </p:sp>
    </p:spTree>
    <p:extLst>
      <p:ext uri="{BB962C8B-B14F-4D97-AF65-F5344CB8AC3E}">
        <p14:creationId xmlns:p14="http://schemas.microsoft.com/office/powerpoint/2010/main" val="767145383"/>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71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71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71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71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71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713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39"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a:xfrm>
            <a:off x="568960" y="406400"/>
            <a:ext cx="8799513" cy="1143000"/>
          </a:xfrm>
        </p:spPr>
        <p:txBody>
          <a:bodyPr/>
          <a:lstStyle/>
          <a:p>
            <a:pPr algn="l" eaLnBrk="1" hangingPunct="1"/>
            <a:r>
              <a:rPr lang="en-US" altLang="en-US" b="1" dirty="0">
                <a:solidFill>
                  <a:schemeClr val="tx1"/>
                </a:solidFill>
              </a:rPr>
              <a:t>Types of Therapy Techniques</a:t>
            </a:r>
          </a:p>
        </p:txBody>
      </p:sp>
      <p:sp>
        <p:nvSpPr>
          <p:cNvPr id="348163" name="Rectangle 3"/>
          <p:cNvSpPr>
            <a:spLocks noGrp="1" noChangeArrowheads="1"/>
          </p:cNvSpPr>
          <p:nvPr>
            <p:ph idx="1"/>
          </p:nvPr>
        </p:nvSpPr>
        <p:spPr>
          <a:xfrm>
            <a:off x="568960" y="1757680"/>
            <a:ext cx="12029440" cy="4897438"/>
          </a:xfrm>
        </p:spPr>
        <p:txBody>
          <a:bodyPr>
            <a:noAutofit/>
          </a:bodyPr>
          <a:lstStyle/>
          <a:p>
            <a:pPr eaLnBrk="1" hangingPunct="1">
              <a:lnSpc>
                <a:spcPct val="90000"/>
              </a:lnSpc>
              <a:buFont typeface="Wingdings" panose="05000000000000000000" pitchFamily="2" charset="2"/>
              <a:buChar char="Ø"/>
            </a:pPr>
            <a:r>
              <a:rPr lang="en-US" altLang="en-US" dirty="0">
                <a:latin typeface="Times New Roman" charset="0"/>
                <a:ea typeface="Times New Roman" charset="0"/>
                <a:cs typeface="Times New Roman" charset="0"/>
              </a:rPr>
              <a:t>Oral control and oral and pharyngeal and rang of motion exercise. </a:t>
            </a:r>
          </a:p>
          <a:p>
            <a:pPr marL="457200" indent="-457200" eaLnBrk="1" hangingPunct="1">
              <a:lnSpc>
                <a:spcPct val="90000"/>
              </a:lnSpc>
              <a:buFont typeface="+mj-lt"/>
              <a:buAutoNum type="arabicPeriod"/>
            </a:pPr>
            <a:r>
              <a:rPr lang="en-US" altLang="en-US" b="1" dirty="0">
                <a:latin typeface="Times New Roman" charset="0"/>
                <a:ea typeface="Times New Roman" charset="0"/>
                <a:cs typeface="Times New Roman" charset="0"/>
              </a:rPr>
              <a:t>Range-of-motion exercises</a:t>
            </a:r>
            <a:r>
              <a:rPr lang="en-US" altLang="en-US" dirty="0">
                <a:latin typeface="Times New Roman" charset="0"/>
                <a:ea typeface="Times New Roman" charset="0"/>
                <a:cs typeface="Times New Roman" charset="0"/>
              </a:rPr>
              <a:t>. </a:t>
            </a:r>
          </a:p>
          <a:p>
            <a:pPr eaLnBrk="1" hangingPunct="1">
              <a:lnSpc>
                <a:spcPct val="90000"/>
              </a:lnSpc>
              <a:buFont typeface="Wingdings" charset="2"/>
              <a:buChar char="ü"/>
            </a:pPr>
            <a:r>
              <a:rPr lang="en-US" altLang="en-US" dirty="0">
                <a:latin typeface="Times New Roman" charset="0"/>
                <a:ea typeface="Times New Roman" charset="0"/>
                <a:cs typeface="Times New Roman" charset="0"/>
              </a:rPr>
              <a:t> Improving the extent of movement of the lips, jaws, oral tongue, tongue base, larynx and VF.</a:t>
            </a:r>
          </a:p>
          <a:p>
            <a:pPr eaLnBrk="1" hangingPunct="1">
              <a:lnSpc>
                <a:spcPct val="90000"/>
              </a:lnSpc>
              <a:buFont typeface="Wingdings" charset="2"/>
              <a:buChar char="ü"/>
            </a:pPr>
            <a:r>
              <a:rPr lang="en-US" altLang="en-US" dirty="0">
                <a:latin typeface="Times New Roman" charset="0"/>
                <a:ea typeface="Times New Roman" charset="0"/>
                <a:cs typeface="Times New Roman" charset="0"/>
              </a:rPr>
              <a:t>Bolus control and chewing exercises can be used to improve fine motor control of the tongue.</a:t>
            </a:r>
          </a:p>
          <a:p>
            <a:pPr eaLnBrk="1" hangingPunct="1">
              <a:lnSpc>
                <a:spcPct val="90000"/>
              </a:lnSpc>
              <a:buFont typeface="Wingdings" panose="05000000000000000000" pitchFamily="2" charset="2"/>
              <a:buChar char="Ø"/>
            </a:pPr>
            <a:endParaRPr lang="en-US" altLang="en-US" dirty="0">
              <a:latin typeface="Times New Roman" charset="0"/>
              <a:ea typeface="Times New Roman" charset="0"/>
              <a:cs typeface="Times New Roman" charset="0"/>
            </a:endParaRPr>
          </a:p>
          <a:p>
            <a:pPr marL="457200" indent="-457200" eaLnBrk="1" hangingPunct="1">
              <a:lnSpc>
                <a:spcPct val="90000"/>
              </a:lnSpc>
              <a:buFont typeface="+mj-lt"/>
              <a:buAutoNum type="arabicPeriod" startAt="2"/>
            </a:pPr>
            <a:r>
              <a:rPr lang="en-US" altLang="en-US" b="1" dirty="0">
                <a:latin typeface="Times New Roman" charset="0"/>
                <a:ea typeface="Times New Roman" charset="0"/>
                <a:cs typeface="Times New Roman" charset="0"/>
              </a:rPr>
              <a:t> Oral motor control exercises</a:t>
            </a:r>
            <a:r>
              <a:rPr lang="en-US" altLang="en-US" dirty="0">
                <a:latin typeface="Times New Roman" charset="0"/>
                <a:ea typeface="Times New Roman" charset="0"/>
                <a:cs typeface="Times New Roman" charset="0"/>
              </a:rPr>
              <a:t>. ( tongue control during swallowing):</a:t>
            </a:r>
          </a:p>
          <a:p>
            <a:pPr eaLnBrk="1" hangingPunct="1">
              <a:lnSpc>
                <a:spcPct val="90000"/>
              </a:lnSpc>
              <a:buFont typeface="Wingdings" charset="2"/>
              <a:buChar char="ü"/>
            </a:pPr>
            <a:r>
              <a:rPr lang="en-US" altLang="en-US" dirty="0">
                <a:latin typeface="Times New Roman" charset="0"/>
                <a:ea typeface="Times New Roman" charset="0"/>
                <a:cs typeface="Times New Roman" charset="0"/>
              </a:rPr>
              <a:t>   Lateralization of the tongue during chewing.</a:t>
            </a:r>
          </a:p>
          <a:p>
            <a:pPr eaLnBrk="1" hangingPunct="1">
              <a:lnSpc>
                <a:spcPct val="90000"/>
              </a:lnSpc>
              <a:buFont typeface="Wingdings" charset="2"/>
              <a:buChar char="ü"/>
            </a:pPr>
            <a:r>
              <a:rPr lang="en-US" altLang="en-US" dirty="0">
                <a:latin typeface="Times New Roman" charset="0"/>
                <a:ea typeface="Times New Roman" charset="0"/>
                <a:cs typeface="Times New Roman" charset="0"/>
              </a:rPr>
              <a:t>   Elevating of the tongue to the hard palate.</a:t>
            </a:r>
          </a:p>
          <a:p>
            <a:pPr eaLnBrk="1" hangingPunct="1">
              <a:lnSpc>
                <a:spcPct val="90000"/>
              </a:lnSpc>
              <a:buFont typeface="Wingdings" charset="2"/>
              <a:buChar char="ü"/>
            </a:pPr>
            <a:r>
              <a:rPr lang="en-US" altLang="en-US" dirty="0">
                <a:latin typeface="Times New Roman" charset="0"/>
                <a:ea typeface="Times New Roman" charset="0"/>
                <a:cs typeface="Times New Roman" charset="0"/>
              </a:rPr>
              <a:t>Cupping of the tongue around the bolus to hold it n a cohesive manner with the sides of the tongue sealed .</a:t>
            </a:r>
          </a:p>
          <a:p>
            <a:pPr eaLnBrk="1" hangingPunct="1">
              <a:lnSpc>
                <a:spcPct val="90000"/>
              </a:lnSpc>
              <a:buFont typeface="Wingdings" charset="2"/>
              <a:buChar char="v"/>
            </a:pPr>
            <a:r>
              <a:rPr lang="en-US" altLang="en-US" i="1" dirty="0">
                <a:latin typeface="Times New Roman" charset="0"/>
                <a:ea typeface="Times New Roman" charset="0"/>
                <a:cs typeface="Times New Roman" charset="0"/>
              </a:rPr>
              <a:t>The exercises should be written down for the </a:t>
            </a:r>
            <a:r>
              <a:rPr lang="en-US" altLang="en-US" i="1" dirty="0" err="1">
                <a:latin typeface="Times New Roman" charset="0"/>
                <a:ea typeface="Times New Roman" charset="0"/>
                <a:cs typeface="Times New Roman" charset="0"/>
              </a:rPr>
              <a:t>pt</a:t>
            </a:r>
            <a:r>
              <a:rPr lang="en-US" altLang="en-US" i="1" dirty="0">
                <a:latin typeface="Times New Roman" charset="0"/>
                <a:ea typeface="Times New Roman" charset="0"/>
                <a:cs typeface="Times New Roman" charset="0"/>
              </a:rPr>
              <a:t> or caregiver &amp; completed without the therapist presence.</a:t>
            </a:r>
          </a:p>
        </p:txBody>
      </p:sp>
    </p:spTree>
    <p:extLst>
      <p:ext uri="{BB962C8B-B14F-4D97-AF65-F5344CB8AC3E}">
        <p14:creationId xmlns:p14="http://schemas.microsoft.com/office/powerpoint/2010/main" val="2866233736"/>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81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81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816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816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816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816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816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816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6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p:txBody>
          <a:bodyPr/>
          <a:lstStyle/>
          <a:p>
            <a:pPr algn="l" eaLnBrk="1" hangingPunct="1"/>
            <a:r>
              <a:rPr lang="en-US" altLang="en-US" b="1" dirty="0"/>
              <a:t>Types of Therapy Techniques</a:t>
            </a:r>
          </a:p>
        </p:txBody>
      </p:sp>
      <p:sp>
        <p:nvSpPr>
          <p:cNvPr id="349187" name="Rectangle 3"/>
          <p:cNvSpPr>
            <a:spLocks noGrp="1" noChangeArrowheads="1"/>
          </p:cNvSpPr>
          <p:nvPr>
            <p:ph idx="1"/>
          </p:nvPr>
        </p:nvSpPr>
        <p:spPr/>
        <p:txBody>
          <a:bodyPr>
            <a:normAutofit fontScale="92500" lnSpcReduction="10000"/>
          </a:bodyPr>
          <a:lstStyle/>
          <a:p>
            <a:pPr marL="457200" indent="-457200" eaLnBrk="1" hangingPunct="1">
              <a:buFont typeface="+mj-lt"/>
              <a:buAutoNum type="arabicPeriod" startAt="3"/>
            </a:pPr>
            <a:r>
              <a:rPr lang="en-US" altLang="en-US" sz="2400" b="1" dirty="0"/>
              <a:t>Range-of-motion tongue exercise:</a:t>
            </a:r>
          </a:p>
          <a:p>
            <a:pPr eaLnBrk="1" hangingPunct="1">
              <a:buFont typeface="Wingdings" charset="2"/>
              <a:buChar char="ü"/>
            </a:pPr>
            <a:r>
              <a:rPr lang="en-US" altLang="en-US" sz="2400" b="1" dirty="0"/>
              <a:t> </a:t>
            </a:r>
            <a:r>
              <a:rPr lang="en-US" altLang="en-US" sz="2400" dirty="0"/>
              <a:t>Increasing the range of the tongue motion, including tongue elevation and lateralization, should improve the oral transit.</a:t>
            </a:r>
          </a:p>
          <a:p>
            <a:pPr marL="457200" indent="-457200" eaLnBrk="1" hangingPunct="1">
              <a:buFont typeface="+mj-lt"/>
              <a:buAutoNum type="arabicPeriod" startAt="3"/>
            </a:pPr>
            <a:r>
              <a:rPr lang="en-US" altLang="en-US" sz="2400" b="1" dirty="0"/>
              <a:t>Resistance Exercises:</a:t>
            </a:r>
          </a:p>
          <a:p>
            <a:pPr eaLnBrk="1" hangingPunct="1">
              <a:buFont typeface="Wingdings" charset="2"/>
              <a:buChar char="ü"/>
            </a:pPr>
            <a:r>
              <a:rPr lang="en-US" altLang="en-US" sz="2400" b="1" dirty="0"/>
              <a:t> </a:t>
            </a:r>
            <a:r>
              <a:rPr lang="en-US" altLang="en-US" sz="2400" dirty="0"/>
              <a:t>Pushing the tongue against a tongue blade, popsicle, sucker.</a:t>
            </a:r>
          </a:p>
          <a:p>
            <a:pPr marL="457200" indent="-457200">
              <a:buFont typeface="+mj-lt"/>
              <a:buAutoNum type="arabicPeriod" startAt="3"/>
            </a:pPr>
            <a:r>
              <a:rPr lang="en-US" altLang="en-US" sz="2400" b="1" dirty="0"/>
              <a:t>Bolus control Exercises:</a:t>
            </a:r>
          </a:p>
          <a:p>
            <a:pPr>
              <a:buFont typeface="Wingdings" charset="2"/>
              <a:buChar char="ü"/>
            </a:pPr>
            <a:r>
              <a:rPr lang="en-US" altLang="en-US" sz="2400" b="1" dirty="0"/>
              <a:t> I</a:t>
            </a:r>
            <a:r>
              <a:rPr lang="en-US" altLang="en-US" sz="2400" dirty="0"/>
              <a:t>mproving lingual control of the bolus without asking the patient to swallow.</a:t>
            </a:r>
          </a:p>
        </p:txBody>
      </p:sp>
    </p:spTree>
    <p:extLst>
      <p:ext uri="{BB962C8B-B14F-4D97-AF65-F5344CB8AC3E}">
        <p14:creationId xmlns:p14="http://schemas.microsoft.com/office/powerpoint/2010/main" val="3058501212"/>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91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91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91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91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918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918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87"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p:txBody>
          <a:bodyPr/>
          <a:lstStyle/>
          <a:p>
            <a:r>
              <a:rPr lang="en-US" altLang="en-US" b="1" dirty="0">
                <a:solidFill>
                  <a:schemeClr val="tx1"/>
                </a:solidFill>
              </a:rPr>
              <a:t>Types of Therapy Techniques</a:t>
            </a:r>
            <a:endParaRPr lang="en-US" altLang="en-US" dirty="0">
              <a:solidFill>
                <a:schemeClr val="tx1"/>
              </a:solidFill>
            </a:endParaRPr>
          </a:p>
        </p:txBody>
      </p:sp>
      <p:sp>
        <p:nvSpPr>
          <p:cNvPr id="352259" name="Rectangle 3"/>
          <p:cNvSpPr>
            <a:spLocks noGrp="1" noChangeArrowheads="1"/>
          </p:cNvSpPr>
          <p:nvPr>
            <p:ph idx="1"/>
          </p:nvPr>
        </p:nvSpPr>
        <p:spPr/>
        <p:txBody>
          <a:bodyPr>
            <a:normAutofit fontScale="92500" lnSpcReduction="20000"/>
          </a:bodyPr>
          <a:lstStyle/>
          <a:p>
            <a:pPr eaLnBrk="1" hangingPunct="1">
              <a:lnSpc>
                <a:spcPct val="90000"/>
              </a:lnSpc>
              <a:buFont typeface="Wingdings" panose="05000000000000000000" pitchFamily="2" charset="2"/>
              <a:buChar char="Ø"/>
            </a:pPr>
            <a:r>
              <a:rPr lang="en-US" altLang="en-US" sz="2800" b="1" dirty="0"/>
              <a:t>Exercises to Improve Gross Manipulation of Material.</a:t>
            </a:r>
          </a:p>
          <a:p>
            <a:pPr>
              <a:buFont typeface="Arial" charset="0"/>
              <a:buChar char="•"/>
            </a:pPr>
            <a:r>
              <a:rPr lang="en-US" altLang="en-US" sz="2800" dirty="0"/>
              <a:t>   Pt is given something large to manipulate in the mouth, such as a rolled (4×4) gauze pad. </a:t>
            </a:r>
          </a:p>
          <a:p>
            <a:pPr>
              <a:buFont typeface="Arial" charset="0"/>
              <a:buChar char="•"/>
            </a:pPr>
            <a:r>
              <a:rPr lang="en-US" altLang="en-US" sz="2800" dirty="0"/>
              <a:t>Pt grasp it between the tongue and palate, move it from side to side, backward and forward. Then back to the middle of the mouth and back to the teeth on one side. (tongue manipulates food during chewing).</a:t>
            </a:r>
          </a:p>
          <a:p>
            <a:pPr eaLnBrk="1" hangingPunct="1">
              <a:lnSpc>
                <a:spcPct val="90000"/>
              </a:lnSpc>
              <a:buFont typeface="Wingdings" panose="05000000000000000000" pitchFamily="2" charset="2"/>
              <a:buNone/>
            </a:pPr>
            <a:r>
              <a:rPr lang="en-US" altLang="en-US" sz="2800" dirty="0"/>
              <a:t>   </a:t>
            </a:r>
          </a:p>
        </p:txBody>
      </p:sp>
    </p:spTree>
    <p:extLst>
      <p:ext uri="{BB962C8B-B14F-4D97-AF65-F5344CB8AC3E}">
        <p14:creationId xmlns:p14="http://schemas.microsoft.com/office/powerpoint/2010/main" val="88789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22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22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22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225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259"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title"/>
          </p:nvPr>
        </p:nvSpPr>
        <p:spPr/>
        <p:txBody>
          <a:bodyPr/>
          <a:lstStyle/>
          <a:p>
            <a:pPr algn="l" eaLnBrk="1" hangingPunct="1"/>
            <a:r>
              <a:rPr lang="en-US" altLang="en-US" sz="3600" b="1" dirty="0">
                <a:solidFill>
                  <a:schemeClr val="tx1"/>
                </a:solidFill>
              </a:rPr>
              <a:t>Types of Therapy Techniques</a:t>
            </a:r>
          </a:p>
        </p:txBody>
      </p:sp>
      <p:sp>
        <p:nvSpPr>
          <p:cNvPr id="353283" name="Rectangle 3"/>
          <p:cNvSpPr>
            <a:spLocks noGrp="1" noChangeArrowheads="1"/>
          </p:cNvSpPr>
          <p:nvPr>
            <p:ph idx="1"/>
          </p:nvPr>
        </p:nvSpPr>
        <p:spPr/>
        <p:txBody>
          <a:bodyPr>
            <a:normAutofit fontScale="92500" lnSpcReduction="10000"/>
          </a:bodyPr>
          <a:lstStyle/>
          <a:p>
            <a:pPr eaLnBrk="1" hangingPunct="1">
              <a:buFont typeface="Wingdings" panose="05000000000000000000" pitchFamily="2" charset="2"/>
              <a:buChar char="Ø"/>
            </a:pPr>
            <a:r>
              <a:rPr lang="en-US" altLang="en-US" sz="2800" b="1" dirty="0"/>
              <a:t>Exercises To Hold A Cohesive Bolus:</a:t>
            </a:r>
          </a:p>
          <a:p>
            <a:pPr eaLnBrk="1" hangingPunct="1">
              <a:buFont typeface="Arial" charset="0"/>
              <a:buChar char="•"/>
            </a:pPr>
            <a:r>
              <a:rPr lang="en-US" altLang="en-US" sz="2800" dirty="0"/>
              <a:t>After doing exercise to  Improve Gross Manipulation of Material, the patient places the bolus (paste-consistency, approx. one third teaspoon) moving it around the mouth without loosing the material or letting it spread out around the mouth. Patient cup the tongue around the bolus. </a:t>
            </a:r>
          </a:p>
          <a:p>
            <a:pPr eaLnBrk="1" hangingPunct="1">
              <a:buFont typeface="Arial" charset="0"/>
              <a:buChar char="•"/>
            </a:pPr>
            <a:r>
              <a:rPr lang="en-US" altLang="en-US" sz="2800" dirty="0"/>
              <a:t>Then liquid</a:t>
            </a:r>
          </a:p>
        </p:txBody>
      </p:sp>
    </p:spTree>
    <p:extLst>
      <p:ext uri="{BB962C8B-B14F-4D97-AF65-F5344CB8AC3E}">
        <p14:creationId xmlns:p14="http://schemas.microsoft.com/office/powerpoint/2010/main" val="1255404302"/>
      </p:ext>
    </p:extLst>
  </p:cSld>
  <p:clrMapOvr>
    <a:masterClrMapping/>
  </p:clrMapOvr>
  <p:transition>
    <p:comb/>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p:txBody>
          <a:bodyPr/>
          <a:lstStyle/>
          <a:p>
            <a:r>
              <a:rPr lang="en-US" altLang="en-US" b="1" dirty="0"/>
              <a:t>Types of Therapy Techniques</a:t>
            </a:r>
            <a:endParaRPr lang="en-US" altLang="en-US" dirty="0"/>
          </a:p>
        </p:txBody>
      </p:sp>
      <p:sp>
        <p:nvSpPr>
          <p:cNvPr id="354307" name="Rectangle 3"/>
          <p:cNvSpPr>
            <a:spLocks noGrp="1" noChangeArrowheads="1"/>
          </p:cNvSpPr>
          <p:nvPr>
            <p:ph idx="1"/>
          </p:nvPr>
        </p:nvSpPr>
        <p:spPr/>
        <p:txBody>
          <a:bodyPr/>
          <a:lstStyle/>
          <a:p>
            <a:pPr eaLnBrk="1" hangingPunct="1">
              <a:buFont typeface="Wingdings" panose="05000000000000000000" pitchFamily="2" charset="2"/>
              <a:buChar char="Ø"/>
            </a:pPr>
            <a:r>
              <a:rPr lang="en-US" altLang="en-US" sz="2800" b="1" dirty="0"/>
              <a:t>Bolus Propulsion Exercise</a:t>
            </a:r>
            <a:r>
              <a:rPr lang="en-US" altLang="en-US" sz="2800" dirty="0"/>
              <a:t>:</a:t>
            </a:r>
          </a:p>
          <a:p>
            <a:pPr eaLnBrk="1" hangingPunct="1">
              <a:buFont typeface="Arial" charset="0"/>
              <a:buChar char="•"/>
            </a:pPr>
            <a:r>
              <a:rPr lang="en-US" altLang="en-US" sz="2800" dirty="0"/>
              <a:t> Using 4 long, narrow roll gauze soaked in cranberry or orange juice. With the clinician holding the front of the gauze (so it can’t be swallowed), the patient is asked to push upward and backward against he gauze with the tongue, squeezing liquid out of it and pushing the liquid backward at the same time. </a:t>
            </a:r>
          </a:p>
          <a:p>
            <a:pPr eaLnBrk="1" hangingPunct="1">
              <a:buFont typeface="Wingdings" panose="05000000000000000000" pitchFamily="2" charset="2"/>
              <a:buNone/>
            </a:pPr>
            <a:endParaRPr lang="en-US" altLang="en-US" sz="2800" dirty="0"/>
          </a:p>
          <a:p>
            <a:pPr eaLnBrk="1" hangingPunct="1"/>
            <a:endParaRPr lang="en-US" altLang="en-US" dirty="0"/>
          </a:p>
        </p:txBody>
      </p:sp>
    </p:spTree>
    <p:extLst>
      <p:ext uri="{BB962C8B-B14F-4D97-AF65-F5344CB8AC3E}">
        <p14:creationId xmlns:p14="http://schemas.microsoft.com/office/powerpoint/2010/main" val="41983933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p:txBody>
          <a:bodyPr>
            <a:normAutofit fontScale="90000"/>
          </a:bodyPr>
          <a:lstStyle/>
          <a:p>
            <a:pPr algn="l" eaLnBrk="1" hangingPunct="1"/>
            <a:r>
              <a:rPr lang="en-US" altLang="en-US" sz="4000" b="1" dirty="0"/>
              <a:t>Range Of Motion Exercises For Pharyngeal Structures</a:t>
            </a:r>
          </a:p>
        </p:txBody>
      </p:sp>
      <p:sp>
        <p:nvSpPr>
          <p:cNvPr id="355331" name="Rectangle 3"/>
          <p:cNvSpPr>
            <a:spLocks noGrp="1" noChangeArrowheads="1"/>
          </p:cNvSpPr>
          <p:nvPr>
            <p:ph idx="1"/>
          </p:nvPr>
        </p:nvSpPr>
        <p:spPr/>
        <p:txBody>
          <a:bodyPr>
            <a:normAutofit lnSpcReduction="10000"/>
          </a:bodyPr>
          <a:lstStyle/>
          <a:p>
            <a:pPr marL="457200" indent="-457200" algn="just" eaLnBrk="1" hangingPunct="1">
              <a:lnSpc>
                <a:spcPct val="90000"/>
              </a:lnSpc>
              <a:buFont typeface="+mj-lt"/>
              <a:buAutoNum type="arabicPeriod"/>
            </a:pPr>
            <a:r>
              <a:rPr lang="en-US" altLang="en-US" sz="2400" b="1" dirty="0"/>
              <a:t>Airway Entrance. </a:t>
            </a:r>
            <a:r>
              <a:rPr lang="en-US" altLang="en-US" sz="2400" dirty="0"/>
              <a:t>The patient should be seated and told to hold breath and to bear down for a second, then to let go. Pt may do this by pushing down or pulling up on the chair with both hands for several seconds. Patient with blood pressure should not do this exercise (bearing down increase blood pressure).</a:t>
            </a:r>
          </a:p>
          <a:p>
            <a:pPr marL="457200" indent="-457200" eaLnBrk="1" hangingPunct="1">
              <a:lnSpc>
                <a:spcPct val="90000"/>
              </a:lnSpc>
              <a:buFont typeface="+mj-lt"/>
              <a:buAutoNum type="arabicPeriod"/>
            </a:pPr>
            <a:r>
              <a:rPr lang="en-US" altLang="en-US" sz="2400" b="1" dirty="0"/>
              <a:t>Vocal Fold Adduction</a:t>
            </a:r>
            <a:r>
              <a:rPr lang="en-US" altLang="en-US" sz="2400" dirty="0"/>
              <a:t>. (Pt with poor vocal fold adduction).</a:t>
            </a:r>
          </a:p>
          <a:p>
            <a:pPr algn="just" eaLnBrk="1" hangingPunct="1">
              <a:lnSpc>
                <a:spcPct val="90000"/>
              </a:lnSpc>
              <a:buFont typeface="Arial" charset="0"/>
              <a:buChar char="•"/>
            </a:pPr>
            <a:r>
              <a:rPr lang="en-US" altLang="en-US" sz="2400" dirty="0"/>
              <a:t>   Bear down against a chair with only one hand and to produce a clear voice (repeated exercise 5 times). Each time the patient repeat “ah” 5 times with hard glottal attack. This increases muscle activity in the larynx and is basic to good laryngeal closure during swallowing.</a:t>
            </a:r>
          </a:p>
        </p:txBody>
      </p:sp>
    </p:spTree>
    <p:extLst>
      <p:ext uri="{BB962C8B-B14F-4D97-AF65-F5344CB8AC3E}">
        <p14:creationId xmlns:p14="http://schemas.microsoft.com/office/powerpoint/2010/main" val="2275845795"/>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53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53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53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1"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ChangeArrowheads="1"/>
          </p:cNvSpPr>
          <p:nvPr>
            <p:ph type="title"/>
          </p:nvPr>
        </p:nvSpPr>
        <p:spPr/>
        <p:txBody>
          <a:bodyPr>
            <a:normAutofit fontScale="90000"/>
          </a:bodyPr>
          <a:lstStyle/>
          <a:p>
            <a:pPr algn="l" eaLnBrk="1" hangingPunct="1"/>
            <a:r>
              <a:rPr lang="en-US" altLang="en-US" sz="4000" b="1" dirty="0"/>
              <a:t>Range Of Motion Exercises For Pharyngeal Structures</a:t>
            </a:r>
          </a:p>
        </p:txBody>
      </p:sp>
      <p:sp>
        <p:nvSpPr>
          <p:cNvPr id="356355" name="Rectangle 3"/>
          <p:cNvSpPr>
            <a:spLocks noGrp="1" noChangeArrowheads="1"/>
          </p:cNvSpPr>
          <p:nvPr>
            <p:ph idx="1"/>
          </p:nvPr>
        </p:nvSpPr>
        <p:spPr/>
        <p:txBody>
          <a:bodyPr/>
          <a:lstStyle/>
          <a:p>
            <a:pPr eaLnBrk="1" hangingPunct="1">
              <a:buFont typeface="Arial" charset="0"/>
              <a:buChar char="•"/>
            </a:pPr>
            <a:r>
              <a:rPr lang="en-US" altLang="en-US" sz="2400" dirty="0"/>
              <a:t>Another exercise is to ask the patient to practice, </a:t>
            </a:r>
            <a:r>
              <a:rPr lang="en-US" altLang="en-US" sz="2400" dirty="0" err="1"/>
              <a:t>supraglottic</a:t>
            </a:r>
            <a:r>
              <a:rPr lang="en-US" altLang="en-US" sz="2400" dirty="0"/>
              <a:t> swallow (take a breath ,hold it, then cough as strong as possible).</a:t>
            </a:r>
          </a:p>
          <a:p>
            <a:pPr marL="457200" indent="-457200" eaLnBrk="1" hangingPunct="1">
              <a:buFont typeface="+mj-lt"/>
              <a:buAutoNum type="arabicPeriod" startAt="3"/>
            </a:pPr>
            <a:r>
              <a:rPr lang="en-US" altLang="en-US" sz="2400" b="1" dirty="0"/>
              <a:t>Tongue Base Exercise.</a:t>
            </a:r>
          </a:p>
          <a:p>
            <a:pPr eaLnBrk="1" hangingPunct="1">
              <a:buFont typeface="Arial" charset="0"/>
              <a:buChar char="•"/>
            </a:pPr>
            <a:r>
              <a:rPr lang="en-US" altLang="en-US" sz="2400" dirty="0"/>
              <a:t>  Pull tongue straight in the mouth as far as possible.</a:t>
            </a:r>
          </a:p>
          <a:p>
            <a:pPr eaLnBrk="1" hangingPunct="1">
              <a:buFont typeface="Arial" charset="0"/>
              <a:buChar char="•"/>
            </a:pPr>
            <a:r>
              <a:rPr lang="en-US" altLang="en-US" sz="2400" dirty="0"/>
              <a:t>  Pull back and pretend to gargle as hard as possible and then release.</a:t>
            </a:r>
          </a:p>
          <a:p>
            <a:pPr eaLnBrk="1" hangingPunct="1">
              <a:buFont typeface="Arial" charset="0"/>
              <a:buChar char="•"/>
            </a:pPr>
            <a:r>
              <a:rPr lang="en-US" altLang="en-US" sz="2400" dirty="0"/>
              <a:t>  Pretend to yawn, which pulls the tongue base back.</a:t>
            </a:r>
          </a:p>
        </p:txBody>
      </p:sp>
    </p:spTree>
    <p:extLst>
      <p:ext uri="{BB962C8B-B14F-4D97-AF65-F5344CB8AC3E}">
        <p14:creationId xmlns:p14="http://schemas.microsoft.com/office/powerpoint/2010/main" val="325575015"/>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63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63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63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635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635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55"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ChangeArrowheads="1"/>
          </p:cNvSpPr>
          <p:nvPr>
            <p:ph type="title"/>
          </p:nvPr>
        </p:nvSpPr>
        <p:spPr/>
        <p:txBody>
          <a:bodyPr>
            <a:normAutofit fontScale="90000"/>
          </a:bodyPr>
          <a:lstStyle/>
          <a:p>
            <a:pPr algn="l" eaLnBrk="1" hangingPunct="1"/>
            <a:r>
              <a:rPr lang="en-US" altLang="en-US" sz="4000" b="1" dirty="0"/>
              <a:t>Range Of Motion Exercises For Pharyngeal Structures</a:t>
            </a:r>
          </a:p>
        </p:txBody>
      </p:sp>
      <p:sp>
        <p:nvSpPr>
          <p:cNvPr id="357379" name="Rectangle 3"/>
          <p:cNvSpPr>
            <a:spLocks noGrp="1" noChangeArrowheads="1"/>
          </p:cNvSpPr>
          <p:nvPr>
            <p:ph idx="1"/>
          </p:nvPr>
        </p:nvSpPr>
        <p:spPr/>
        <p:txBody>
          <a:bodyPr>
            <a:normAutofit fontScale="92500"/>
          </a:bodyPr>
          <a:lstStyle/>
          <a:p>
            <a:pPr marL="514350" indent="-514350" eaLnBrk="1" hangingPunct="1">
              <a:buFont typeface="+mj-lt"/>
              <a:buAutoNum type="arabicPeriod" startAt="4"/>
            </a:pPr>
            <a:r>
              <a:rPr lang="en-US" altLang="en-US" sz="2800" b="1" dirty="0">
                <a:latin typeface="Times New Roman" charset="0"/>
                <a:ea typeface="Times New Roman" charset="0"/>
                <a:cs typeface="Times New Roman" charset="0"/>
              </a:rPr>
              <a:t>Laryngeal Elevation Exercise - the falsetto exercise.</a:t>
            </a:r>
            <a:endParaRPr lang="ar-SA" altLang="en-US" sz="2800" b="1" dirty="0">
              <a:latin typeface="Times New Roman" charset="0"/>
              <a:ea typeface="Times New Roman" charset="0"/>
              <a:cs typeface="Times New Roman" charset="0"/>
            </a:endParaRPr>
          </a:p>
          <a:p>
            <a:pPr eaLnBrk="1" hangingPunct="1">
              <a:buFont typeface="Arial" charset="0"/>
              <a:buChar char="•"/>
            </a:pPr>
            <a:r>
              <a:rPr lang="en-US" altLang="en-US" sz="2800" dirty="0"/>
              <a:t> Pt is asked to slide up the pitch scale as high as possible to a high squeaky voice. When reaching the top scale, the patient holds the high note for several seconds with as much effort as possible.</a:t>
            </a:r>
          </a:p>
          <a:p>
            <a:pPr eaLnBrk="1" hangingPunct="1">
              <a:buFont typeface="Arial" charset="0"/>
              <a:buChar char="•"/>
            </a:pPr>
            <a:r>
              <a:rPr lang="en-US" altLang="en-US" sz="2800" dirty="0"/>
              <a:t> During the production of the falsetto the larynx elevates almost as much as it does during swallow.</a:t>
            </a:r>
          </a:p>
        </p:txBody>
      </p:sp>
    </p:spTree>
    <p:extLst>
      <p:ext uri="{BB962C8B-B14F-4D97-AF65-F5344CB8AC3E}">
        <p14:creationId xmlns:p14="http://schemas.microsoft.com/office/powerpoint/2010/main" val="4203554925"/>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73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73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737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379"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a:xfrm>
            <a:off x="1544319" y="3524039"/>
            <a:ext cx="8229600" cy="666750"/>
          </a:xfrm>
        </p:spPr>
        <p:txBody>
          <a:bodyPr>
            <a:normAutofit fontScale="90000"/>
          </a:bodyPr>
          <a:lstStyle/>
          <a:p>
            <a:r>
              <a:rPr lang="en-US" altLang="en-US" sz="3600" dirty="0"/>
              <a:t>Sensory Motor Integration Procedures.</a:t>
            </a:r>
            <a:br>
              <a:rPr lang="en-US" altLang="en-US" sz="3600" dirty="0"/>
            </a:br>
            <a:br>
              <a:rPr lang="en-US" altLang="en-US" sz="3600" dirty="0"/>
            </a:br>
            <a:r>
              <a:rPr lang="en-US" altLang="en-US" sz="3600" dirty="0"/>
              <a:t>Swallow Maneuvers</a:t>
            </a:r>
            <a:br>
              <a:rPr lang="en-US" altLang="en-US" sz="3600" dirty="0"/>
            </a:br>
            <a:endParaRPr lang="en-US" altLang="en-US" sz="3600" dirty="0"/>
          </a:p>
        </p:txBody>
      </p:sp>
      <p:sp>
        <p:nvSpPr>
          <p:cNvPr id="2" name="Content Placeholder 1"/>
          <p:cNvSpPr>
            <a:spLocks noGrp="1"/>
          </p:cNvSpPr>
          <p:nvPr>
            <p:ph idx="1"/>
          </p:nvPr>
        </p:nvSpPr>
        <p:spPr/>
        <p:txBody>
          <a:bodyPr/>
          <a:lstStyle/>
          <a:p>
            <a:endParaRPr lang="en-US" b="1" dirty="0"/>
          </a:p>
        </p:txBody>
      </p:sp>
    </p:spTree>
    <p:extLst>
      <p:ext uri="{BB962C8B-B14F-4D97-AF65-F5344CB8AC3E}">
        <p14:creationId xmlns:p14="http://schemas.microsoft.com/office/powerpoint/2010/main" val="2853536250"/>
      </p:ext>
    </p:extLst>
  </p:cSld>
  <p:clrMapOvr>
    <a:masterClrMapping/>
  </p:clrMapOvr>
  <p:transition>
    <p:comb/>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1027"/>
          <p:cNvSpPr>
            <a:spLocks noGrp="1" noChangeArrowheads="1"/>
          </p:cNvSpPr>
          <p:nvPr>
            <p:ph idx="1"/>
          </p:nvPr>
        </p:nvSpPr>
        <p:spPr/>
        <p:txBody>
          <a:bodyPr>
            <a:normAutofit/>
          </a:bodyPr>
          <a:lstStyle/>
          <a:p>
            <a:pPr eaLnBrk="1" hangingPunct="1"/>
            <a:r>
              <a:rPr lang="en-US" altLang="en-US" sz="2800" b="1" dirty="0">
                <a:solidFill>
                  <a:schemeClr val="tx1"/>
                </a:solidFill>
                <a:latin typeface="Times New Roman" charset="0"/>
                <a:ea typeface="Times New Roman" charset="0"/>
                <a:cs typeface="Times New Roman" charset="0"/>
              </a:rPr>
              <a:t>Deflated cuff: </a:t>
            </a:r>
            <a:r>
              <a:rPr lang="en-US" altLang="en-US" sz="2800" dirty="0">
                <a:solidFill>
                  <a:schemeClr val="tx1"/>
                </a:solidFill>
                <a:latin typeface="Times New Roman" charset="0"/>
                <a:ea typeface="Times New Roman" charset="0"/>
                <a:cs typeface="Times New Roman" charset="0"/>
              </a:rPr>
              <a:t>space between trachea and cuff is open</a:t>
            </a:r>
            <a:r>
              <a:rPr lang="en-US" altLang="en-US" sz="2800" dirty="0">
                <a:solidFill>
                  <a:schemeClr val="tx1"/>
                </a:solidFill>
                <a:latin typeface="Times New Roman" charset="0"/>
                <a:ea typeface="Times New Roman" charset="0"/>
                <a:cs typeface="Times New Roman" charset="0"/>
                <a:sym typeface="Wingdings" panose="05000000000000000000" pitchFamily="2" charset="2"/>
              </a:rPr>
              <a:t> air can pass</a:t>
            </a:r>
          </a:p>
          <a:p>
            <a:pPr eaLnBrk="1" hangingPunct="1"/>
            <a:r>
              <a:rPr lang="en-US" altLang="en-US" sz="2800" b="1" dirty="0">
                <a:solidFill>
                  <a:schemeClr val="tx1"/>
                </a:solidFill>
                <a:latin typeface="Times New Roman" charset="0"/>
                <a:ea typeface="Times New Roman" charset="0"/>
                <a:cs typeface="Times New Roman" charset="0"/>
                <a:sym typeface="Wingdings" panose="05000000000000000000" pitchFamily="2" charset="2"/>
              </a:rPr>
              <a:t>Inflated cuff: </a:t>
            </a:r>
            <a:r>
              <a:rPr lang="en-US" altLang="en-US" sz="2800" dirty="0">
                <a:solidFill>
                  <a:schemeClr val="tx1"/>
                </a:solidFill>
                <a:latin typeface="Times New Roman" charset="0"/>
                <a:ea typeface="Times New Roman" charset="0"/>
                <a:cs typeface="Times New Roman" charset="0"/>
                <a:sym typeface="Wingdings" panose="05000000000000000000" pitchFamily="2" charset="2"/>
              </a:rPr>
              <a:t>no material above the cuff can pass below (pts who aspirate their saliva, need respiratory training suctioning necessary</a:t>
            </a:r>
          </a:p>
          <a:p>
            <a:pPr eaLnBrk="1" hangingPunct="1"/>
            <a:r>
              <a:rPr lang="en-US" altLang="en-US" sz="2800" b="1" dirty="0">
                <a:solidFill>
                  <a:schemeClr val="tx1"/>
                </a:solidFill>
                <a:latin typeface="Times New Roman" charset="0"/>
                <a:ea typeface="Times New Roman" charset="0"/>
                <a:cs typeface="Times New Roman" charset="0"/>
                <a:sym typeface="Wingdings" panose="05000000000000000000" pitchFamily="2" charset="2"/>
              </a:rPr>
              <a:t>If cuff inflated too long  tracheal irritation</a:t>
            </a:r>
            <a:endParaRPr lang="en-US" altLang="en-US" sz="2800" b="1" dirty="0">
              <a:solidFill>
                <a:schemeClr val="tx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247009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12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125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125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0450" name="Rectangle 2"/>
          <p:cNvSpPr>
            <a:spLocks noGrp="1" noChangeArrowheads="1"/>
          </p:cNvSpPr>
          <p:nvPr>
            <p:ph type="ctrTitle"/>
          </p:nvPr>
        </p:nvSpPr>
        <p:spPr/>
        <p:txBody>
          <a:bodyPr>
            <a:normAutofit fontScale="90000"/>
          </a:bodyPr>
          <a:lstStyle/>
          <a:p>
            <a:pPr eaLnBrk="1" hangingPunct="1"/>
            <a:r>
              <a:rPr lang="en-US" altLang="en-US" dirty="0">
                <a:latin typeface="Times New Roman" charset="0"/>
                <a:ea typeface="Times New Roman" charset="0"/>
                <a:cs typeface="Times New Roman" charset="0"/>
              </a:rPr>
              <a:t>Therapy and Management For specific Swallowing disorders</a:t>
            </a:r>
          </a:p>
        </p:txBody>
      </p:sp>
      <p:sp>
        <p:nvSpPr>
          <p:cNvPr id="360451" name="Rectangle 3"/>
          <p:cNvSpPr>
            <a:spLocks noGrp="1" noChangeArrowheads="1"/>
          </p:cNvSpPr>
          <p:nvPr>
            <p:ph type="subTitle" idx="1"/>
          </p:nvPr>
        </p:nvSpPr>
        <p:spPr/>
        <p:txBody>
          <a:bodyPr>
            <a:normAutofit/>
          </a:bodyPr>
          <a:lstStyle/>
          <a:p>
            <a:pPr eaLnBrk="1" hangingPunct="1"/>
            <a:endParaRPr lang="en-US" altLang="en-US" dirty="0">
              <a:latin typeface="Benguiat Frisky"/>
            </a:endParaRPr>
          </a:p>
        </p:txBody>
      </p:sp>
    </p:spTree>
    <p:extLst>
      <p:ext uri="{BB962C8B-B14F-4D97-AF65-F5344CB8AC3E}">
        <p14:creationId xmlns:p14="http://schemas.microsoft.com/office/powerpoint/2010/main" val="2606236437"/>
      </p:ext>
    </p:extLst>
  </p:cSld>
  <p:clrMapOvr>
    <a:masterClrMapping/>
  </p:clrMapOvr>
  <p:transition>
    <p:randomBar/>
    <p:sndAc>
      <p:stSnd>
        <p:snd r:embed="rId2"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60450"/>
                                        </p:tgtEl>
                                        <p:attrNameLst>
                                          <p:attrName>style.visibility</p:attrName>
                                        </p:attrNameLst>
                                      </p:cBhvr>
                                      <p:to>
                                        <p:strVal val="visible"/>
                                      </p:to>
                                    </p:set>
                                    <p:anim calcmode="lin" valueType="num">
                                      <p:cBhvr additive="base">
                                        <p:cTn id="7" dur="500" fill="hold"/>
                                        <p:tgtEl>
                                          <p:spTgt spid="360450"/>
                                        </p:tgtEl>
                                        <p:attrNameLst>
                                          <p:attrName>ppt_x</p:attrName>
                                        </p:attrNameLst>
                                      </p:cBhvr>
                                      <p:tavLst>
                                        <p:tav tm="0">
                                          <p:val>
                                            <p:strVal val="0-#ppt_w/2"/>
                                          </p:val>
                                        </p:tav>
                                        <p:tav tm="100000">
                                          <p:val>
                                            <p:strVal val="#ppt_x"/>
                                          </p:val>
                                        </p:tav>
                                      </p:tavLst>
                                    </p:anim>
                                    <p:anim calcmode="lin" valueType="num">
                                      <p:cBhvr additive="base">
                                        <p:cTn id="8" dur="500" fill="hold"/>
                                        <p:tgtEl>
                                          <p:spTgt spid="36045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nodePh="1">
                                  <p:stCondLst>
                                    <p:cond delay="0"/>
                                  </p:stCondLst>
                                  <p:endCondLst>
                                    <p:cond evt="begin" delay="0">
                                      <p:tn val="11"/>
                                    </p:cond>
                                  </p:endCondLst>
                                  <p:childTnLst>
                                    <p:set>
                                      <p:cBhvr>
                                        <p:cTn id="12" dur="1" fill="hold">
                                          <p:stCondLst>
                                            <p:cond delay="0"/>
                                          </p:stCondLst>
                                        </p:cTn>
                                        <p:tgtEl>
                                          <p:spTgt spid="360451">
                                            <p:txEl>
                                              <p:pRg st="0" end="0"/>
                                            </p:txEl>
                                          </p:spTgt>
                                        </p:tgtEl>
                                        <p:attrNameLst>
                                          <p:attrName>style.visibility</p:attrName>
                                        </p:attrNameLst>
                                      </p:cBhvr>
                                      <p:to>
                                        <p:strVal val="visible"/>
                                      </p:to>
                                    </p:set>
                                    <p:anim calcmode="lin" valueType="num">
                                      <p:cBhvr additive="base">
                                        <p:cTn id="13" dur="500" fill="hold"/>
                                        <p:tgtEl>
                                          <p:spTgt spid="360451">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6045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50" grpId="0" autoUpdateAnimBg="0"/>
      <p:bldP spid="360451" grpId="0"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p:txBody>
          <a:bodyPr/>
          <a:lstStyle/>
          <a:p>
            <a:pPr eaLnBrk="1" hangingPunct="1"/>
            <a:r>
              <a:rPr lang="en-US" altLang="en-US" b="1" dirty="0"/>
              <a:t>Disorders affecting the oral preparatory phase</a:t>
            </a:r>
          </a:p>
        </p:txBody>
      </p:sp>
      <p:sp>
        <p:nvSpPr>
          <p:cNvPr id="361475" name="Rectangle 3"/>
          <p:cNvSpPr>
            <a:spLocks noGrp="1" noChangeArrowheads="1"/>
          </p:cNvSpPr>
          <p:nvPr>
            <p:ph idx="1"/>
          </p:nvPr>
        </p:nvSpPr>
        <p:spPr/>
        <p:txBody>
          <a:bodyPr>
            <a:normAutofit/>
          </a:bodyPr>
          <a:lstStyle/>
          <a:p>
            <a:pPr eaLnBrk="1" hangingPunct="1">
              <a:buFont typeface="Arial" charset="0"/>
              <a:buChar char="•"/>
            </a:pPr>
            <a:r>
              <a:rPr lang="en-US" altLang="en-US" sz="2800" dirty="0"/>
              <a:t> The patient must be able to manipulate food in mouth while maintaining complete closure of the lips, and controlling the bolus, so nothing spills into pharynx.</a:t>
            </a:r>
          </a:p>
          <a:p>
            <a:pPr eaLnBrk="1" hangingPunct="1">
              <a:buFont typeface="Arial" charset="0"/>
              <a:buChar char="•"/>
            </a:pPr>
            <a:r>
              <a:rPr lang="en-US" altLang="en-US" sz="2800" dirty="0"/>
              <a:t> The clinician should be sure that the patients maintain comfortable nasal breathing from the time that food is placed in the mouth until pharyngeal swallow is completed.</a:t>
            </a:r>
          </a:p>
          <a:p>
            <a:pPr eaLnBrk="1" hangingPunct="1"/>
            <a:endParaRPr lang="en-US" altLang="en-US" sz="2800" dirty="0"/>
          </a:p>
        </p:txBody>
      </p:sp>
    </p:spTree>
    <p:extLst>
      <p:ext uri="{BB962C8B-B14F-4D97-AF65-F5344CB8AC3E}">
        <p14:creationId xmlns:p14="http://schemas.microsoft.com/office/powerpoint/2010/main" val="3241750764"/>
      </p:ext>
    </p:extLst>
  </p:cSld>
  <p:clrMapOvr>
    <a:masterClrMapping/>
  </p:clrMapOvr>
  <p:transition>
    <p:randomBar/>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14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147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75"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pPr>
              <a:buFont typeface="Arial" charset="0"/>
              <a:buChar char="•"/>
            </a:pPr>
            <a:r>
              <a:rPr lang="en-US" sz="2800" dirty="0"/>
              <a:t>Reduced labial closure.</a:t>
            </a:r>
          </a:p>
          <a:p>
            <a:pPr>
              <a:buFont typeface="Arial" charset="0"/>
              <a:buChar char="•"/>
            </a:pPr>
            <a:r>
              <a:rPr lang="en-US" altLang="en-US" sz="2800" dirty="0"/>
              <a:t>Reduced range of tongue movement laterally during mastication.</a:t>
            </a:r>
          </a:p>
          <a:p>
            <a:pPr>
              <a:buFont typeface="Arial" charset="0"/>
              <a:buChar char="•"/>
            </a:pPr>
            <a:r>
              <a:rPr lang="en-US" altLang="en-US" sz="2800" dirty="0"/>
              <a:t>Reduced buccal tension , buccal scarring (facial exercises).</a:t>
            </a:r>
          </a:p>
          <a:p>
            <a:pPr>
              <a:buFont typeface="Arial" charset="0"/>
              <a:buChar char="•"/>
            </a:pPr>
            <a:r>
              <a:rPr lang="en-US" altLang="en-US" sz="2800" dirty="0"/>
              <a:t>Reduced tongue movement to form the bolus.</a:t>
            </a:r>
          </a:p>
          <a:p>
            <a:pPr>
              <a:buFont typeface="Arial" charset="0"/>
              <a:buChar char="•"/>
            </a:pPr>
            <a:r>
              <a:rPr lang="en-US" altLang="en-US" sz="2800" dirty="0"/>
              <a:t>Reduced ability to hold the bolus in normal position.</a:t>
            </a:r>
          </a:p>
          <a:p>
            <a:pPr>
              <a:buFont typeface="Arial" charset="0"/>
              <a:buChar char="•"/>
            </a:pPr>
            <a:r>
              <a:rPr lang="en-US" altLang="en-US" sz="2800" dirty="0"/>
              <a:t>Reduced oral sensitivity.</a:t>
            </a:r>
            <a:endParaRPr lang="en-US" sz="2800" dirty="0"/>
          </a:p>
        </p:txBody>
      </p:sp>
    </p:spTree>
    <p:extLst>
      <p:ext uri="{BB962C8B-B14F-4D97-AF65-F5344CB8AC3E}">
        <p14:creationId xmlns:p14="http://schemas.microsoft.com/office/powerpoint/2010/main" val="989935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p:txBody>
          <a:bodyPr/>
          <a:lstStyle/>
          <a:p>
            <a:pPr eaLnBrk="1" hangingPunct="1"/>
            <a:r>
              <a:rPr lang="en-US" altLang="en-US" b="1" dirty="0"/>
              <a:t>Disorders affecting the oral phase of the swallow:</a:t>
            </a:r>
          </a:p>
        </p:txBody>
      </p:sp>
      <p:sp>
        <p:nvSpPr>
          <p:cNvPr id="373763" name="Rectangle 3"/>
          <p:cNvSpPr>
            <a:spLocks noGrp="1" noChangeArrowheads="1"/>
          </p:cNvSpPr>
          <p:nvPr>
            <p:ph idx="1"/>
          </p:nvPr>
        </p:nvSpPr>
        <p:spPr/>
        <p:txBody>
          <a:bodyPr/>
          <a:lstStyle/>
          <a:p>
            <a:pPr eaLnBrk="1" hangingPunct="1"/>
            <a:r>
              <a:rPr lang="en-US" altLang="en-US" b="1" dirty="0"/>
              <a:t>-</a:t>
            </a:r>
            <a:endParaRPr lang="en-US" altLang="en-US" sz="2800" dirty="0"/>
          </a:p>
        </p:txBody>
      </p:sp>
      <p:sp>
        <p:nvSpPr>
          <p:cNvPr id="2" name="TextBox 1"/>
          <p:cNvSpPr txBox="1"/>
          <p:nvPr/>
        </p:nvSpPr>
        <p:spPr>
          <a:xfrm>
            <a:off x="345440" y="2656840"/>
            <a:ext cx="11419839" cy="2677656"/>
          </a:xfrm>
          <a:prstGeom prst="rect">
            <a:avLst/>
          </a:prstGeom>
          <a:noFill/>
        </p:spPr>
        <p:txBody>
          <a:bodyPr wrap="square" rtlCol="0">
            <a:spAutoFit/>
          </a:bodyPr>
          <a:lstStyle/>
          <a:p>
            <a:pPr marL="285750" indent="-285750">
              <a:buFont typeface="Arial" charset="0"/>
              <a:buChar char="•"/>
            </a:pPr>
            <a:r>
              <a:rPr lang="en-US" altLang="en-US" sz="2800" dirty="0"/>
              <a:t>Reduced tongue elevation.</a:t>
            </a:r>
          </a:p>
          <a:p>
            <a:pPr marL="285750" indent="-285750">
              <a:buFont typeface="Arial" charset="0"/>
              <a:buChar char="•"/>
            </a:pPr>
            <a:r>
              <a:rPr lang="en-US" altLang="en-US" sz="2800" dirty="0"/>
              <a:t>Reduced anterior-posterior tongue movement.</a:t>
            </a:r>
          </a:p>
          <a:p>
            <a:pPr marL="285750" indent="-285750">
              <a:buFont typeface="Arial" charset="0"/>
              <a:buChar char="•"/>
            </a:pPr>
            <a:r>
              <a:rPr lang="en-US" altLang="en-US" sz="2800" dirty="0"/>
              <a:t>Disorganized patterns of anterior-posterior tongue movement.</a:t>
            </a:r>
          </a:p>
          <a:p>
            <a:pPr marL="285750" indent="-285750">
              <a:buFont typeface="Arial" charset="0"/>
              <a:buChar char="•"/>
            </a:pPr>
            <a:r>
              <a:rPr lang="en-US" altLang="en-US" sz="2800" dirty="0"/>
              <a:t>Reduced tongue strength.</a:t>
            </a:r>
          </a:p>
          <a:p>
            <a:pPr marL="285750" indent="-285750">
              <a:buFont typeface="Arial" charset="0"/>
              <a:buChar char="•"/>
            </a:pPr>
            <a:r>
              <a:rPr lang="en-US" altLang="en-US" sz="2800" dirty="0"/>
              <a:t>Swallowing Apraxia.</a:t>
            </a:r>
          </a:p>
          <a:p>
            <a:pPr marL="285750" indent="-285750">
              <a:buFont typeface="Arial" charset="0"/>
              <a:buChar char="•"/>
            </a:pPr>
            <a:r>
              <a:rPr lang="en-US" altLang="en-US" sz="2800" dirty="0"/>
              <a:t>Delayed or Absent triggering of the pharyngeal swallow.</a:t>
            </a:r>
            <a:endParaRPr lang="en-US" sz="2800" dirty="0"/>
          </a:p>
        </p:txBody>
      </p:sp>
    </p:spTree>
    <p:extLst>
      <p:ext uri="{BB962C8B-B14F-4D97-AF65-F5344CB8AC3E}">
        <p14:creationId xmlns:p14="http://schemas.microsoft.com/office/powerpoint/2010/main" val="1992794671"/>
      </p:ext>
    </p:extLst>
  </p:cSld>
  <p:clrMapOvr>
    <a:masterClrMapping/>
  </p:clrMapOvr>
  <p:transition>
    <p:randomBar/>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3"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4"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5"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2" grpId="3"/>
      <p:bldP spid="2" grpId="4"/>
      <p:bldP spid="2" grpId="5"/>
    </p:bld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p:txBody>
          <a:bodyPr/>
          <a:lstStyle/>
          <a:p>
            <a:pPr eaLnBrk="1" hangingPunct="1"/>
            <a:r>
              <a:rPr lang="en-US" altLang="en-US" b="1" dirty="0"/>
              <a:t>Disorders Affecting the Pharyngeal Stage of the Shallow</a:t>
            </a:r>
            <a:r>
              <a:rPr lang="en-US" altLang="en-US" b="1" dirty="0">
                <a:cs typeface="Simplified Arabic" panose="02020603050405020304" pitchFamily="18" charset="-78"/>
              </a:rPr>
              <a:t>: </a:t>
            </a:r>
          </a:p>
        </p:txBody>
      </p:sp>
      <p:sp>
        <p:nvSpPr>
          <p:cNvPr id="388099" name="Rectangle 3"/>
          <p:cNvSpPr>
            <a:spLocks noChangeArrowheads="1"/>
          </p:cNvSpPr>
          <p:nvPr/>
        </p:nvSpPr>
        <p:spPr bwMode="auto">
          <a:xfrm>
            <a:off x="259080" y="2778761"/>
            <a:ext cx="108966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22000" rIns="1170000">
            <a:spAutoFit/>
          </a:bodyPr>
          <a:lstStyle>
            <a:lvl1pPr>
              <a:tabLst>
                <a:tab pos="411163" algn="l"/>
              </a:tabLst>
              <a:defRPr sz="2400">
                <a:solidFill>
                  <a:srgbClr val="FFFF00"/>
                </a:solidFill>
                <a:latin typeface="Times New Roman" panose="02020603050405020304" pitchFamily="18" charset="0"/>
                <a:cs typeface="Times New Roman" panose="02020603050405020304" pitchFamily="18" charset="0"/>
              </a:defRPr>
            </a:lvl1pPr>
            <a:lvl2pPr marL="742950" indent="-285750">
              <a:tabLst>
                <a:tab pos="411163" algn="l"/>
              </a:tabLst>
              <a:defRPr sz="2400">
                <a:solidFill>
                  <a:srgbClr val="FFFF00"/>
                </a:solidFill>
                <a:latin typeface="Times New Roman" panose="02020603050405020304" pitchFamily="18" charset="0"/>
                <a:cs typeface="Times New Roman" panose="02020603050405020304" pitchFamily="18" charset="0"/>
              </a:defRPr>
            </a:lvl2pPr>
            <a:lvl3pPr marL="1143000" indent="-228600">
              <a:tabLst>
                <a:tab pos="411163" algn="l"/>
              </a:tabLst>
              <a:defRPr sz="2400">
                <a:solidFill>
                  <a:srgbClr val="FFFF00"/>
                </a:solidFill>
                <a:latin typeface="Times New Roman" panose="02020603050405020304" pitchFamily="18" charset="0"/>
                <a:cs typeface="Times New Roman" panose="02020603050405020304" pitchFamily="18" charset="0"/>
              </a:defRPr>
            </a:lvl3pPr>
            <a:lvl4pPr marL="1600200" indent="-228600">
              <a:tabLst>
                <a:tab pos="411163" algn="l"/>
              </a:tabLst>
              <a:defRPr sz="2400">
                <a:solidFill>
                  <a:srgbClr val="FFFF00"/>
                </a:solidFill>
                <a:latin typeface="Times New Roman" panose="02020603050405020304" pitchFamily="18" charset="0"/>
                <a:cs typeface="Times New Roman" panose="02020603050405020304" pitchFamily="18" charset="0"/>
              </a:defRPr>
            </a:lvl4pPr>
            <a:lvl5pPr marL="2057400" indent="-228600">
              <a:tabLst>
                <a:tab pos="411163" algn="l"/>
              </a:tabLst>
              <a:defRPr sz="2400">
                <a:solidFill>
                  <a:srgbClr val="FFFF00"/>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9pPr>
          </a:lstStyle>
          <a:p>
            <a:pPr algn="just" eaLnBrk="1" hangingPunct="1"/>
            <a:r>
              <a:rPr lang="en-US" altLang="en-US" sz="800" dirty="0">
                <a:solidFill>
                  <a:schemeClr val="tx1"/>
                </a:solidFill>
              </a:rPr>
              <a:t>      </a:t>
            </a:r>
            <a:r>
              <a:rPr lang="en-US" altLang="en-US"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1. Alternating liquid and semisolid or solid swallows, so the liquid washes the material of thicker consistency through the pharynx.</a:t>
            </a:r>
          </a:p>
          <a:p>
            <a:pPr algn="just" eaLnBrk="1" hangingPunct="1"/>
            <a:endParaRPr lang="en-US" altLang="en-US"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just"/>
            <a:r>
              <a:rPr lang="en-US" altLang="en-US"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  2. Limiting the diet to liquids or thin paste material requiring less pressure to clear the pharynx.</a:t>
            </a:r>
          </a:p>
          <a:p>
            <a:pPr algn="just"/>
            <a:endParaRPr lang="en-US" altLang="en-US"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just"/>
            <a:r>
              <a:rPr lang="en-US" altLang="en-US"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  3. Following each swallow of food or liquid with several repetitive dry swallows. </a:t>
            </a:r>
          </a:p>
          <a:p>
            <a:endParaRPr lang="en-US" altLang="en-US"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88100" name="Rectangle 4"/>
          <p:cNvSpPr>
            <a:spLocks noChangeArrowheads="1"/>
          </p:cNvSpPr>
          <p:nvPr/>
        </p:nvSpPr>
        <p:spPr bwMode="auto">
          <a:xfrm>
            <a:off x="635000" y="2057401"/>
            <a:ext cx="91440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FFFF00"/>
                </a:solidFill>
                <a:latin typeface="Times New Roman" panose="02020603050405020304" pitchFamily="18" charset="0"/>
                <a:cs typeface="Times New Roman" panose="02020603050405020304" pitchFamily="18" charset="0"/>
              </a:defRPr>
            </a:lvl1pPr>
            <a:lvl2pPr marL="742950" indent="-285750">
              <a:defRPr sz="2400">
                <a:solidFill>
                  <a:srgbClr val="FFFF00"/>
                </a:solidFill>
                <a:latin typeface="Times New Roman" panose="02020603050405020304" pitchFamily="18" charset="0"/>
                <a:cs typeface="Times New Roman" panose="02020603050405020304" pitchFamily="18" charset="0"/>
              </a:defRPr>
            </a:lvl2pPr>
            <a:lvl3pPr marL="1143000" indent="-228600">
              <a:defRPr sz="2400">
                <a:solidFill>
                  <a:srgbClr val="FFFF00"/>
                </a:solidFill>
                <a:latin typeface="Times New Roman" panose="02020603050405020304" pitchFamily="18" charset="0"/>
                <a:cs typeface="Times New Roman" panose="02020603050405020304" pitchFamily="18" charset="0"/>
              </a:defRPr>
            </a:lvl3pPr>
            <a:lvl4pPr marL="1600200" indent="-228600">
              <a:defRPr sz="2400">
                <a:solidFill>
                  <a:srgbClr val="FFFF00"/>
                </a:solidFill>
                <a:latin typeface="Times New Roman" panose="02020603050405020304" pitchFamily="18" charset="0"/>
                <a:cs typeface="Times New Roman" panose="02020603050405020304" pitchFamily="18" charset="0"/>
              </a:defRPr>
            </a:lvl4pPr>
            <a:lvl5pPr marL="2057400" indent="-228600">
              <a:defRPr sz="2400">
                <a:solidFill>
                  <a:srgbClr val="FFFF00"/>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9pPr>
          </a:lstStyle>
          <a:p>
            <a:pPr eaLnBrk="1" hangingPunct="1"/>
            <a:r>
              <a:rPr lang="en-US" altLang="en-US" sz="2800" b="1" dirty="0">
                <a:solidFill>
                  <a:schemeClr val="tx1"/>
                </a:solidFill>
                <a:latin typeface="Arial" panose="020B0604020202020204" pitchFamily="34" charset="0"/>
                <a:cs typeface="Arial" panose="020B0604020202020204" pitchFamily="34" charset="0"/>
              </a:rPr>
              <a:t>Compensatory Techniques Include</a:t>
            </a:r>
            <a:r>
              <a:rPr lang="en-US" altLang="en-US" sz="1800" b="1" dirty="0">
                <a:solidFill>
                  <a:schemeClr val="tx1"/>
                </a:solidFill>
                <a:latin typeface="Arial" panose="020B0604020202020204" pitchFamily="34" charset="0"/>
                <a:cs typeface="Arial" panose="020B0604020202020204" pitchFamily="34" charset="0"/>
              </a:rPr>
              <a:t>: </a:t>
            </a:r>
          </a:p>
          <a:p>
            <a:pPr eaLnBrk="1" hangingPunct="1"/>
            <a:endParaRPr lang="en-US" altLang="en-US" dirty="0">
              <a:solidFill>
                <a:schemeClr val="tx1"/>
              </a:solidFill>
              <a:latin typeface="Arial" panose="020B0604020202020204" pitchFamily="34" charset="0"/>
            </a:endParaRPr>
          </a:p>
        </p:txBody>
      </p:sp>
    </p:spTree>
    <p:extLst>
      <p:ext uri="{BB962C8B-B14F-4D97-AF65-F5344CB8AC3E}">
        <p14:creationId xmlns:p14="http://schemas.microsoft.com/office/powerpoint/2010/main" val="3881133886"/>
      </p:ext>
    </p:extLst>
  </p:cSld>
  <p:clrMapOvr>
    <a:masterClrMapping/>
  </p:clrMapOvr>
  <p:transition>
    <p:randomBar/>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80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880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p:stCondLst>
                                    <p:cond delay="0"/>
                                  </p:stCondLst>
                                  <p:childTnLst>
                                    <p:set>
                                      <p:cBhvr>
                                        <p:cTn id="14" dur="1" fill="hold">
                                          <p:stCondLst>
                                            <p:cond delay="0"/>
                                          </p:stCondLst>
                                        </p:cTn>
                                        <p:tgtEl>
                                          <p:spTgt spid="388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099" grpId="0"/>
      <p:bldP spid="388099" grpId="1"/>
      <p:bldP spid="388099" grpId="2"/>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p:cNvSpPr>
            <a:spLocks noGrp="1" noChangeArrowheads="1"/>
          </p:cNvSpPr>
          <p:nvPr>
            <p:ph type="title"/>
          </p:nvPr>
        </p:nvSpPr>
        <p:spPr/>
        <p:txBody>
          <a:bodyPr/>
          <a:lstStyle/>
          <a:p>
            <a:pPr eaLnBrk="1" hangingPunct="1"/>
            <a:r>
              <a:rPr lang="en-US" altLang="en-US" b="1" dirty="0"/>
              <a:t>Reduced Laryngeal Elevation: </a:t>
            </a:r>
          </a:p>
        </p:txBody>
      </p:sp>
      <p:sp>
        <p:nvSpPr>
          <p:cNvPr id="401411" name="Rectangle 3"/>
          <p:cNvSpPr>
            <a:spLocks noChangeArrowheads="1"/>
          </p:cNvSpPr>
          <p:nvPr/>
        </p:nvSpPr>
        <p:spPr bwMode="auto">
          <a:xfrm>
            <a:off x="1097280" y="2209801"/>
            <a:ext cx="957072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11163" algn="l"/>
              </a:tabLst>
              <a:defRPr sz="2400">
                <a:solidFill>
                  <a:srgbClr val="FFFF00"/>
                </a:solidFill>
                <a:latin typeface="Times New Roman" panose="02020603050405020304" pitchFamily="18" charset="0"/>
                <a:cs typeface="Times New Roman" panose="02020603050405020304" pitchFamily="18" charset="0"/>
              </a:defRPr>
            </a:lvl1pPr>
            <a:lvl2pPr marL="742950" indent="-285750">
              <a:tabLst>
                <a:tab pos="411163" algn="l"/>
              </a:tabLst>
              <a:defRPr sz="2400">
                <a:solidFill>
                  <a:srgbClr val="FFFF00"/>
                </a:solidFill>
                <a:latin typeface="Times New Roman" panose="02020603050405020304" pitchFamily="18" charset="0"/>
                <a:cs typeface="Times New Roman" panose="02020603050405020304" pitchFamily="18" charset="0"/>
              </a:defRPr>
            </a:lvl2pPr>
            <a:lvl3pPr marL="1143000" indent="-228600">
              <a:tabLst>
                <a:tab pos="411163" algn="l"/>
              </a:tabLst>
              <a:defRPr sz="2400">
                <a:solidFill>
                  <a:srgbClr val="FFFF00"/>
                </a:solidFill>
                <a:latin typeface="Times New Roman" panose="02020603050405020304" pitchFamily="18" charset="0"/>
                <a:cs typeface="Times New Roman" panose="02020603050405020304" pitchFamily="18" charset="0"/>
              </a:defRPr>
            </a:lvl3pPr>
            <a:lvl4pPr marL="1600200" indent="-228600">
              <a:tabLst>
                <a:tab pos="411163" algn="l"/>
              </a:tabLst>
              <a:defRPr sz="2400">
                <a:solidFill>
                  <a:srgbClr val="FFFF00"/>
                </a:solidFill>
                <a:latin typeface="Times New Roman" panose="02020603050405020304" pitchFamily="18" charset="0"/>
                <a:cs typeface="Times New Roman" panose="02020603050405020304" pitchFamily="18" charset="0"/>
              </a:defRPr>
            </a:lvl4pPr>
            <a:lvl5pPr marL="2057400" indent="-228600">
              <a:tabLst>
                <a:tab pos="411163" algn="l"/>
              </a:tabLst>
              <a:defRPr sz="2400">
                <a:solidFill>
                  <a:srgbClr val="FFFF00"/>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9pPr>
          </a:lstStyle>
          <a:p>
            <a:pPr eaLnBrk="1" hangingPunct="1">
              <a:buFontTx/>
              <a:buChar char="•"/>
            </a:pPr>
            <a:r>
              <a:rPr lang="en-US" altLang="en-US" sz="32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en-US" sz="3200" dirty="0" err="1">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Mandelsohn</a:t>
            </a:r>
            <a:r>
              <a:rPr lang="en-US" altLang="en-US" sz="32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 maneuver.</a:t>
            </a:r>
          </a:p>
          <a:p>
            <a:pPr eaLnBrk="1" hangingPunct="1"/>
            <a:endParaRPr lang="en-US" altLang="en-US" sz="32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eaLnBrk="1" hangingPunct="1">
              <a:buFontTx/>
              <a:buChar char="•"/>
            </a:pPr>
            <a:r>
              <a:rPr lang="en-US" altLang="en-US" sz="32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en-US" sz="3200" dirty="0" err="1">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Supraglottic</a:t>
            </a:r>
            <a:r>
              <a:rPr lang="en-US" altLang="en-US" sz="32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 swallow.</a:t>
            </a:r>
          </a:p>
          <a:p>
            <a:pPr eaLnBrk="1" hangingPunct="1">
              <a:buFontTx/>
              <a:buChar char="•"/>
            </a:pPr>
            <a:endParaRPr lang="en-US" altLang="en-US" sz="32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eaLnBrk="1" hangingPunct="1">
              <a:buFontTx/>
              <a:buChar char="•"/>
            </a:pPr>
            <a:r>
              <a:rPr lang="en-US" altLang="en-US" sz="32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  Falsetto exercise.</a:t>
            </a:r>
          </a:p>
          <a:p>
            <a:pPr eaLnBrk="1" hangingPunct="1"/>
            <a:endParaRPr lang="en-US" altLang="en-US" sz="32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eaLnBrk="1" hangingPunct="1">
              <a:buFontTx/>
              <a:buChar char="•"/>
            </a:pPr>
            <a:r>
              <a:rPr lang="en-US" altLang="en-US" sz="32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 Light pressure upward on the thyroid cartilage.</a:t>
            </a:r>
          </a:p>
        </p:txBody>
      </p:sp>
    </p:spTree>
    <p:extLst>
      <p:ext uri="{BB962C8B-B14F-4D97-AF65-F5344CB8AC3E}">
        <p14:creationId xmlns:p14="http://schemas.microsoft.com/office/powerpoint/2010/main" val="2472225301"/>
      </p:ext>
    </p:extLst>
  </p:cSld>
  <p:clrMapOvr>
    <a:masterClrMapping/>
  </p:clrMapOvr>
  <p:transition>
    <p:randomBar/>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14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14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141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14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ChangeArrowheads="1"/>
          </p:cNvSpPr>
          <p:nvPr>
            <p:ph type="title"/>
          </p:nvPr>
        </p:nvSpPr>
        <p:spPr/>
        <p:txBody>
          <a:bodyPr/>
          <a:lstStyle/>
          <a:p>
            <a:pPr eaLnBrk="1" hangingPunct="1"/>
            <a:r>
              <a:rPr lang="en-US" altLang="en-US" b="1" dirty="0"/>
              <a:t>Reduced Laryngeal Closure at the Airway Entrance: </a:t>
            </a:r>
          </a:p>
        </p:txBody>
      </p:sp>
      <p:sp>
        <p:nvSpPr>
          <p:cNvPr id="402435" name="Rectangle 3"/>
          <p:cNvSpPr>
            <a:spLocks noChangeArrowheads="1"/>
          </p:cNvSpPr>
          <p:nvPr/>
        </p:nvSpPr>
        <p:spPr bwMode="auto">
          <a:xfrm>
            <a:off x="1463040" y="2743201"/>
            <a:ext cx="874776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11163" algn="l"/>
              </a:tabLst>
              <a:defRPr sz="2400">
                <a:solidFill>
                  <a:srgbClr val="FFFF00"/>
                </a:solidFill>
                <a:latin typeface="Times New Roman" panose="02020603050405020304" pitchFamily="18" charset="0"/>
                <a:cs typeface="Times New Roman" panose="02020603050405020304" pitchFamily="18" charset="0"/>
              </a:defRPr>
            </a:lvl1pPr>
            <a:lvl2pPr marL="742950" indent="-285750">
              <a:tabLst>
                <a:tab pos="411163" algn="l"/>
              </a:tabLst>
              <a:defRPr sz="2400">
                <a:solidFill>
                  <a:srgbClr val="FFFF00"/>
                </a:solidFill>
                <a:latin typeface="Times New Roman" panose="02020603050405020304" pitchFamily="18" charset="0"/>
                <a:cs typeface="Times New Roman" panose="02020603050405020304" pitchFamily="18" charset="0"/>
              </a:defRPr>
            </a:lvl2pPr>
            <a:lvl3pPr marL="1143000" indent="-228600">
              <a:tabLst>
                <a:tab pos="411163" algn="l"/>
              </a:tabLst>
              <a:defRPr sz="2400">
                <a:solidFill>
                  <a:srgbClr val="FFFF00"/>
                </a:solidFill>
                <a:latin typeface="Times New Roman" panose="02020603050405020304" pitchFamily="18" charset="0"/>
                <a:cs typeface="Times New Roman" panose="02020603050405020304" pitchFamily="18" charset="0"/>
              </a:defRPr>
            </a:lvl3pPr>
            <a:lvl4pPr marL="1600200" indent="-228600">
              <a:tabLst>
                <a:tab pos="411163" algn="l"/>
              </a:tabLst>
              <a:defRPr sz="2400">
                <a:solidFill>
                  <a:srgbClr val="FFFF00"/>
                </a:solidFill>
                <a:latin typeface="Times New Roman" panose="02020603050405020304" pitchFamily="18" charset="0"/>
                <a:cs typeface="Times New Roman" panose="02020603050405020304" pitchFamily="18" charset="0"/>
              </a:defRPr>
            </a:lvl4pPr>
            <a:lvl5pPr marL="2057400" indent="-228600">
              <a:tabLst>
                <a:tab pos="411163" algn="l"/>
              </a:tabLst>
              <a:defRPr sz="2400">
                <a:solidFill>
                  <a:srgbClr val="FFFF00"/>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9pPr>
          </a:lstStyle>
          <a:p>
            <a:pPr algn="just" eaLnBrk="1" hangingPunct="1"/>
            <a:r>
              <a:rPr lang="en-US" altLang="en-US" sz="3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  Super-supra </a:t>
            </a:r>
            <a:r>
              <a:rPr lang="en-US" altLang="en-US" sz="3600" dirty="0" err="1">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glottic</a:t>
            </a:r>
            <a:r>
              <a:rPr lang="en-US" altLang="en-US" sz="3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 swallow.</a:t>
            </a:r>
          </a:p>
          <a:p>
            <a:endParaRPr lang="en-US" altLang="en-US" sz="3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806069395"/>
      </p:ext>
    </p:extLst>
  </p:cSld>
  <p:clrMapOvr>
    <a:masterClrMapping/>
  </p:clrMapOvr>
  <p:transition>
    <p:randomBar/>
    <p:sndAc>
      <p:stSnd>
        <p:snd r:embed="rId2" name="camera.wav"/>
      </p:stSnd>
    </p:sndAc>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p:txBody>
          <a:bodyPr/>
          <a:lstStyle/>
          <a:p>
            <a:pPr eaLnBrk="1" hangingPunct="1"/>
            <a:r>
              <a:rPr lang="en-US" altLang="en-US" b="1" dirty="0"/>
              <a:t>Reduced Laryngeal Closure at the V.F: </a:t>
            </a:r>
          </a:p>
        </p:txBody>
      </p:sp>
      <p:sp>
        <p:nvSpPr>
          <p:cNvPr id="403459" name="Rectangle 3"/>
          <p:cNvSpPr>
            <a:spLocks noChangeArrowheads="1"/>
          </p:cNvSpPr>
          <p:nvPr/>
        </p:nvSpPr>
        <p:spPr bwMode="auto">
          <a:xfrm>
            <a:off x="264160" y="2819401"/>
            <a:ext cx="110134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38000" rIns="702000">
            <a:spAutoFit/>
          </a:bodyPr>
          <a:lstStyle>
            <a:lvl1pPr>
              <a:tabLst>
                <a:tab pos="411163" algn="l"/>
              </a:tabLst>
              <a:defRPr sz="2400">
                <a:solidFill>
                  <a:srgbClr val="FFFF00"/>
                </a:solidFill>
                <a:latin typeface="Times New Roman" panose="02020603050405020304" pitchFamily="18" charset="0"/>
                <a:cs typeface="Times New Roman" panose="02020603050405020304" pitchFamily="18" charset="0"/>
              </a:defRPr>
            </a:lvl1pPr>
            <a:lvl2pPr marL="742950" indent="-285750">
              <a:tabLst>
                <a:tab pos="411163" algn="l"/>
              </a:tabLst>
              <a:defRPr sz="2400">
                <a:solidFill>
                  <a:srgbClr val="FFFF00"/>
                </a:solidFill>
                <a:latin typeface="Times New Roman" panose="02020603050405020304" pitchFamily="18" charset="0"/>
                <a:cs typeface="Times New Roman" panose="02020603050405020304" pitchFamily="18" charset="0"/>
              </a:defRPr>
            </a:lvl2pPr>
            <a:lvl3pPr marL="1143000" indent="-228600">
              <a:tabLst>
                <a:tab pos="411163" algn="l"/>
              </a:tabLst>
              <a:defRPr sz="2400">
                <a:solidFill>
                  <a:srgbClr val="FFFF00"/>
                </a:solidFill>
                <a:latin typeface="Times New Roman" panose="02020603050405020304" pitchFamily="18" charset="0"/>
                <a:cs typeface="Times New Roman" panose="02020603050405020304" pitchFamily="18" charset="0"/>
              </a:defRPr>
            </a:lvl3pPr>
            <a:lvl4pPr marL="1600200" indent="-228600">
              <a:tabLst>
                <a:tab pos="411163" algn="l"/>
              </a:tabLst>
              <a:defRPr sz="2400">
                <a:solidFill>
                  <a:srgbClr val="FFFF00"/>
                </a:solidFill>
                <a:latin typeface="Times New Roman" panose="02020603050405020304" pitchFamily="18" charset="0"/>
                <a:cs typeface="Times New Roman" panose="02020603050405020304" pitchFamily="18" charset="0"/>
              </a:defRPr>
            </a:lvl4pPr>
            <a:lvl5pPr marL="2057400" indent="-228600">
              <a:tabLst>
                <a:tab pos="411163" algn="l"/>
              </a:tabLst>
              <a:defRPr sz="2400">
                <a:solidFill>
                  <a:srgbClr val="FFFF00"/>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9pPr>
          </a:lstStyle>
          <a:p>
            <a:pPr algn="just" eaLnBrk="1" hangingPunct="1">
              <a:buFontTx/>
              <a:buChar char="•"/>
            </a:pPr>
            <a:r>
              <a:rPr lang="en-US" altLang="en-US" sz="28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 Supraglottic swallow.</a:t>
            </a:r>
          </a:p>
        </p:txBody>
      </p:sp>
    </p:spTree>
    <p:extLst>
      <p:ext uri="{BB962C8B-B14F-4D97-AF65-F5344CB8AC3E}">
        <p14:creationId xmlns:p14="http://schemas.microsoft.com/office/powerpoint/2010/main" val="1067347066"/>
      </p:ext>
    </p:extLst>
  </p:cSld>
  <p:clrMapOvr>
    <a:masterClrMapping/>
  </p:clrMapOvr>
  <p:transition>
    <p:randomBar/>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34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p:txBody>
          <a:bodyPr/>
          <a:lstStyle/>
          <a:p>
            <a:pPr eaLnBrk="1" hangingPunct="1"/>
            <a:r>
              <a:rPr lang="en-US" altLang="en-US" b="1" dirty="0"/>
              <a:t>Reduced Laryngeal Closure at the V.F:</a:t>
            </a:r>
          </a:p>
        </p:txBody>
      </p:sp>
      <p:sp>
        <p:nvSpPr>
          <p:cNvPr id="404483" name="Rectangle 3"/>
          <p:cNvSpPr>
            <a:spLocks noChangeArrowheads="1"/>
          </p:cNvSpPr>
          <p:nvPr/>
        </p:nvSpPr>
        <p:spPr bwMode="auto">
          <a:xfrm>
            <a:off x="792480" y="2743201"/>
            <a:ext cx="103632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74000" rIns="450000">
            <a:spAutoFit/>
          </a:bodyPr>
          <a:lstStyle>
            <a:lvl1pPr indent="-177800">
              <a:tabLst>
                <a:tab pos="411163" algn="l"/>
              </a:tabLst>
              <a:defRPr sz="2400">
                <a:solidFill>
                  <a:srgbClr val="FFFF00"/>
                </a:solidFill>
                <a:latin typeface="Times New Roman" panose="02020603050405020304" pitchFamily="18" charset="0"/>
                <a:cs typeface="Times New Roman" panose="02020603050405020304" pitchFamily="18" charset="0"/>
              </a:defRPr>
            </a:lvl1pPr>
            <a:lvl2pPr marL="742950" indent="-285750">
              <a:tabLst>
                <a:tab pos="411163" algn="l"/>
              </a:tabLst>
              <a:defRPr sz="2400">
                <a:solidFill>
                  <a:srgbClr val="FFFF00"/>
                </a:solidFill>
                <a:latin typeface="Times New Roman" panose="02020603050405020304" pitchFamily="18" charset="0"/>
                <a:cs typeface="Times New Roman" panose="02020603050405020304" pitchFamily="18" charset="0"/>
              </a:defRPr>
            </a:lvl2pPr>
            <a:lvl3pPr marL="1143000" indent="-228600">
              <a:tabLst>
                <a:tab pos="411163" algn="l"/>
              </a:tabLst>
              <a:defRPr sz="2400">
                <a:solidFill>
                  <a:srgbClr val="FFFF00"/>
                </a:solidFill>
                <a:latin typeface="Times New Roman" panose="02020603050405020304" pitchFamily="18" charset="0"/>
                <a:cs typeface="Times New Roman" panose="02020603050405020304" pitchFamily="18" charset="0"/>
              </a:defRPr>
            </a:lvl3pPr>
            <a:lvl4pPr marL="1600200" indent="-228600">
              <a:tabLst>
                <a:tab pos="411163" algn="l"/>
              </a:tabLst>
              <a:defRPr sz="2400">
                <a:solidFill>
                  <a:srgbClr val="FFFF00"/>
                </a:solidFill>
                <a:latin typeface="Times New Roman" panose="02020603050405020304" pitchFamily="18" charset="0"/>
                <a:cs typeface="Times New Roman" panose="02020603050405020304" pitchFamily="18" charset="0"/>
              </a:defRPr>
            </a:lvl4pPr>
            <a:lvl5pPr marL="2057400" indent="-228600">
              <a:tabLst>
                <a:tab pos="411163" algn="l"/>
              </a:tabLst>
              <a:defRPr sz="2400">
                <a:solidFill>
                  <a:srgbClr val="FFFF00"/>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411163" algn="l"/>
              </a:tabLst>
              <a:defRPr sz="2400">
                <a:solidFill>
                  <a:srgbClr val="FFFF00"/>
                </a:solidFill>
                <a:latin typeface="Times New Roman" panose="02020603050405020304" pitchFamily="18" charset="0"/>
                <a:cs typeface="Times New Roman" panose="02020603050405020304" pitchFamily="18" charset="0"/>
              </a:defRPr>
            </a:lvl9pPr>
          </a:lstStyle>
          <a:p>
            <a:pPr algn="just" eaLnBrk="1" hangingPunct="1"/>
            <a:r>
              <a:rPr lang="en-US" altLang="en-US" sz="900" dirty="0">
                <a:solidFill>
                  <a:schemeClr val="tx1"/>
                </a:solidFill>
              </a:rPr>
              <a:t>           </a:t>
            </a:r>
            <a:r>
              <a:rPr lang="en-US" altLang="en-US" sz="2800" dirty="0">
                <a:solidFill>
                  <a:schemeClr val="tx1"/>
                </a:solidFill>
              </a:rPr>
              <a:t> </a:t>
            </a:r>
            <a:endParaRPr lang="en-US" altLang="en-US" sz="28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marL="165100" indent="-342900" algn="just" eaLnBrk="1" hangingPunct="1">
              <a:buFont typeface="Arial" charset="0"/>
              <a:buChar char="•"/>
            </a:pPr>
            <a:r>
              <a:rPr lang="en-US" altLang="en-US" sz="28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    Head rotation and chin-down are the best way to best airway closure.  </a:t>
            </a:r>
          </a:p>
          <a:p>
            <a:pPr algn="ctr" eaLnBrk="1" hangingPunct="1"/>
            <a:r>
              <a:rPr lang="en-US" altLang="en-US" sz="28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 </a:t>
            </a:r>
          </a:p>
          <a:p>
            <a:pPr algn="ctr" eaLnBrk="1" hangingPunct="1"/>
            <a:r>
              <a:rPr lang="en-US" altLang="en-US" sz="28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 </a:t>
            </a:r>
          </a:p>
          <a:p>
            <a:endParaRPr lang="en-US" altLang="en-US" sz="28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909475310"/>
      </p:ext>
    </p:extLst>
  </p:cSld>
  <p:clrMapOvr>
    <a:masterClrMapping/>
  </p:clrMapOvr>
  <p:transition>
    <p:randomBar/>
    <p:sndAc>
      <p:stSnd>
        <p:snd r:embed="rId2" name="camera.wav"/>
      </p:stSnd>
    </p:sndAc>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p:txBody>
          <a:bodyPr/>
          <a:lstStyle/>
          <a:p>
            <a:pPr eaLnBrk="1" hangingPunct="1"/>
            <a:r>
              <a:rPr lang="en-US" altLang="en-US" b="1" dirty="0"/>
              <a:t>Disorders Affecting the Esophageal Phase of the Swallow:</a:t>
            </a:r>
          </a:p>
        </p:txBody>
      </p:sp>
      <p:sp>
        <p:nvSpPr>
          <p:cNvPr id="405508" name="Rectangle 4"/>
          <p:cNvSpPr>
            <a:spLocks noGrp="1" noChangeArrowheads="1"/>
          </p:cNvSpPr>
          <p:nvPr>
            <p:ph type="body" idx="4294967295"/>
          </p:nvPr>
        </p:nvSpPr>
        <p:spPr>
          <a:xfrm>
            <a:off x="0" y="2057400"/>
            <a:ext cx="10647363" cy="3733800"/>
          </a:xfrm>
        </p:spPr>
        <p:txBody>
          <a:bodyPr/>
          <a:lstStyle/>
          <a:p>
            <a:pPr eaLnBrk="1" hangingPunct="1">
              <a:buFontTx/>
              <a:buNone/>
            </a:pPr>
            <a:r>
              <a:rPr lang="en-US" altLang="en-US" dirty="0"/>
              <a:t>                                                                                        </a:t>
            </a:r>
          </a:p>
        </p:txBody>
      </p:sp>
      <p:sp>
        <p:nvSpPr>
          <p:cNvPr id="405507" name="Rectangle 3"/>
          <p:cNvSpPr>
            <a:spLocks noChangeArrowheads="1"/>
          </p:cNvSpPr>
          <p:nvPr/>
        </p:nvSpPr>
        <p:spPr bwMode="auto">
          <a:xfrm>
            <a:off x="2819400" y="2743201"/>
            <a:ext cx="80772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14000" rIns="810000">
            <a:spAutoFit/>
          </a:bodyPr>
          <a:lstStyle>
            <a:lvl1pPr>
              <a:defRPr sz="2400">
                <a:solidFill>
                  <a:srgbClr val="FFFF00"/>
                </a:solidFill>
                <a:latin typeface="Times New Roman" panose="02020603050405020304" pitchFamily="18" charset="0"/>
                <a:cs typeface="Times New Roman" panose="02020603050405020304" pitchFamily="18" charset="0"/>
              </a:defRPr>
            </a:lvl1pPr>
            <a:lvl2pPr marL="742950" indent="-285750">
              <a:defRPr sz="2400">
                <a:solidFill>
                  <a:srgbClr val="FFFF00"/>
                </a:solidFill>
                <a:latin typeface="Times New Roman" panose="02020603050405020304" pitchFamily="18" charset="0"/>
                <a:cs typeface="Times New Roman" panose="02020603050405020304" pitchFamily="18" charset="0"/>
              </a:defRPr>
            </a:lvl2pPr>
            <a:lvl3pPr marL="1143000" indent="-228600">
              <a:defRPr sz="2400">
                <a:solidFill>
                  <a:srgbClr val="FFFF00"/>
                </a:solidFill>
                <a:latin typeface="Times New Roman" panose="02020603050405020304" pitchFamily="18" charset="0"/>
                <a:cs typeface="Times New Roman" panose="02020603050405020304" pitchFamily="18" charset="0"/>
              </a:defRPr>
            </a:lvl3pPr>
            <a:lvl4pPr marL="1600200" indent="-228600">
              <a:defRPr sz="2400">
                <a:solidFill>
                  <a:srgbClr val="FFFF00"/>
                </a:solidFill>
                <a:latin typeface="Times New Roman" panose="02020603050405020304" pitchFamily="18" charset="0"/>
                <a:cs typeface="Times New Roman" panose="02020603050405020304" pitchFamily="18" charset="0"/>
              </a:defRPr>
            </a:lvl4pPr>
            <a:lvl5pPr marL="2057400" indent="-228600">
              <a:defRPr sz="2400">
                <a:solidFill>
                  <a:srgbClr val="FFFF00"/>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rgbClr val="FFFF00"/>
                </a:solidFill>
                <a:latin typeface="Times New Roman" panose="02020603050405020304" pitchFamily="18" charset="0"/>
                <a:cs typeface="Times New Roman" panose="02020603050405020304" pitchFamily="18" charset="0"/>
              </a:defRPr>
            </a:lvl9pPr>
          </a:lstStyle>
          <a:p>
            <a:pPr algn="just" eaLnBrk="1" hangingPunct="1"/>
            <a:r>
              <a:rPr lang="en-US" altLang="en-US" sz="2000" dirty="0">
                <a:solidFill>
                  <a:schemeClr val="tx1"/>
                </a:solidFill>
                <a:latin typeface="Arial" panose="020B0604020202020204" pitchFamily="34" charset="0"/>
              </a:rPr>
              <a:t>This disorders handled with medication or surgery and diagnosed radiographic by swallowing therapist and radiologist. </a:t>
            </a:r>
          </a:p>
          <a:p>
            <a:endParaRPr lang="en-US" altLang="en-US" sz="2000" dirty="0">
              <a:solidFill>
                <a:schemeClr val="tx1"/>
              </a:solidFill>
              <a:latin typeface="Arial" panose="020B0604020202020204" pitchFamily="34" charset="0"/>
            </a:endParaRPr>
          </a:p>
        </p:txBody>
      </p:sp>
    </p:spTree>
    <p:extLst>
      <p:ext uri="{BB962C8B-B14F-4D97-AF65-F5344CB8AC3E}">
        <p14:creationId xmlns:p14="http://schemas.microsoft.com/office/powerpoint/2010/main" val="1203071037"/>
      </p:ext>
    </p:extLst>
  </p:cSld>
  <p:clrMapOvr>
    <a:masterClrMapping/>
  </p:clrMapOvr>
  <p:transition>
    <p:randomBar/>
    <p:sndAc>
      <p:stSnd>
        <p:snd r:embed="rId2" name="camera.wav"/>
      </p:stSnd>
    </p:sndAc>
  </p:transition>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{1C625E87-365B-C945-9668-F91FD2835010}tf10001119</Template>
  <TotalTime>1</TotalTime>
  <Words>5575</Words>
  <Application>Microsoft Macintosh PowerPoint</Application>
  <PresentationFormat>Widescreen</PresentationFormat>
  <Paragraphs>586</Paragraphs>
  <Slides>119</Slides>
  <Notes>15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119</vt:i4>
      </vt:variant>
    </vt:vector>
  </HeadingPairs>
  <TitlesOfParts>
    <vt:vector size="130" baseType="lpstr">
      <vt:lpstr>Arial Unicode MS</vt:lpstr>
      <vt:lpstr>Arial</vt:lpstr>
      <vt:lpstr>Benguiat Frisky</vt:lpstr>
      <vt:lpstr>Black Chancery</vt:lpstr>
      <vt:lpstr>Calibri</vt:lpstr>
      <vt:lpstr>Gill Sans MT</vt:lpstr>
      <vt:lpstr>Monotype Sorts</vt:lpstr>
      <vt:lpstr>Simplified Arabic</vt:lpstr>
      <vt:lpstr>Times New Roman</vt:lpstr>
      <vt:lpstr>Wingdings</vt:lpstr>
      <vt:lpstr>Gallery</vt:lpstr>
      <vt:lpstr>The swallowing examination of a patient with tracheostomy </vt:lpstr>
      <vt:lpstr>Tracheostomy tubes, Intubation, and mechanical ventilation </vt:lpstr>
      <vt:lpstr>Trachestomy tube</vt:lpstr>
      <vt:lpstr>PowerPoint Presentation</vt:lpstr>
      <vt:lpstr>Trachestomy tube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Management of the tracheostomized pt. During swallowing assessment treatment </vt:lpstr>
      <vt:lpstr>PowerPoint Presentation</vt:lpstr>
      <vt:lpstr>Management of the tracheostomized pt. During swallowing assessment treatment </vt:lpstr>
      <vt:lpstr>Management of the tracheostomy tube: </vt:lpstr>
      <vt:lpstr> </vt:lpstr>
      <vt:lpstr>PowerPoint Presentation</vt:lpstr>
      <vt:lpstr>PowerPoint Presentation</vt:lpstr>
      <vt:lpstr>PowerPoint Presentation</vt:lpstr>
      <vt:lpstr>Speech valves</vt:lpstr>
      <vt:lpstr>PowerPoint Presentation</vt:lpstr>
      <vt:lpstr>Ventilator-dependent patients</vt:lpstr>
      <vt:lpstr>PowerPoint Presentation</vt:lpstr>
      <vt:lpstr>Intubation </vt:lpstr>
      <vt:lpstr>PowerPoint Presentation</vt:lpstr>
      <vt:lpstr>Decision on potentially Best Posture (cont.)</vt:lpstr>
      <vt:lpstr>Decision on potentially Best Posture</vt:lpstr>
      <vt:lpstr>PowerPoint Presentation</vt:lpstr>
      <vt:lpstr>Decision on potentially Best Posture</vt:lpstr>
      <vt:lpstr>Decision on potentially Best Posture</vt:lpstr>
      <vt:lpstr>Selection of Optimal Food position in the mouth </vt:lpstr>
      <vt:lpstr>Selection of possible best food consistency </vt:lpstr>
      <vt:lpstr>PowerPoint Presentation</vt:lpstr>
      <vt:lpstr>PowerPoint Presentation</vt:lpstr>
      <vt:lpstr> Selection of optimum swallowing instruction</vt:lpstr>
      <vt:lpstr> </vt:lpstr>
      <vt:lpstr>Order of Interventions Introduced</vt:lpstr>
      <vt:lpstr>In order:</vt:lpstr>
      <vt:lpstr>Postural techniques</vt:lpstr>
      <vt:lpstr>Techniques To improve Oral Sensory Awareness</vt:lpstr>
      <vt:lpstr>Sensory techniques include: </vt:lpstr>
      <vt:lpstr>Techniques To improve Oral Sensory Awareness</vt:lpstr>
      <vt:lpstr>Techniques To improve Oral Sensory Awareness</vt:lpstr>
      <vt:lpstr>Swallow Maneuvers</vt:lpstr>
      <vt:lpstr>PowerPoint Presentation</vt:lpstr>
      <vt:lpstr>Swallow Maneuvers</vt:lpstr>
      <vt:lpstr>Food Consistency(Diet)Changes</vt:lpstr>
      <vt:lpstr>Oral Versus Non-oral Feeding</vt:lpstr>
      <vt:lpstr>PowerPoint Presentation</vt:lpstr>
      <vt:lpstr>Gastrostomy (through the abdomen into the stomach)</vt:lpstr>
      <vt:lpstr>Nasogastric tube</vt:lpstr>
      <vt:lpstr>Techniques for Non-oral Feeding</vt:lpstr>
      <vt:lpstr>PowerPoint Presentation</vt:lpstr>
      <vt:lpstr>1- Nasogastric Feeding</vt:lpstr>
      <vt:lpstr>PowerPoint Presentation</vt:lpstr>
      <vt:lpstr>PowerPoint Presentation</vt:lpstr>
      <vt:lpstr>PowerPoint Presentation</vt:lpstr>
      <vt:lpstr>2- Pharyngostomy</vt:lpstr>
      <vt:lpstr>PowerPoint Presentation</vt:lpstr>
      <vt:lpstr>3- Esophagostomy</vt:lpstr>
      <vt:lpstr>4- Gastrostomy</vt:lpstr>
      <vt:lpstr>Criteria for implementation the Non-oral feeding procedure</vt:lpstr>
      <vt:lpstr>Factors Used To Determine The Type Of Non-oral Feeding:</vt:lpstr>
      <vt:lpstr>PowerPoint Presentation</vt:lpstr>
      <vt:lpstr>Compensatory Treatment Procedures  (CTPs) </vt:lpstr>
      <vt:lpstr>PowerPoint Presentation</vt:lpstr>
      <vt:lpstr>Postural techniques:</vt:lpstr>
      <vt:lpstr>Postural techniques:</vt:lpstr>
      <vt:lpstr>Techniques To Improve Oral Sensory Awareness</vt:lpstr>
      <vt:lpstr>Sensory enhancement techniques include: </vt:lpstr>
      <vt:lpstr>PowerPoint Presentation</vt:lpstr>
      <vt:lpstr>Modifying Volume and Speed of Food Presentation</vt:lpstr>
      <vt:lpstr>Food Consistency (Diet) Changes</vt:lpstr>
      <vt:lpstr>Intraoral Prosthetic     </vt:lpstr>
      <vt:lpstr>Palatal lift prothesis</vt:lpstr>
      <vt:lpstr>Therapy Procedures by  Category</vt:lpstr>
      <vt:lpstr>Direct vs Indirect therapy</vt:lpstr>
      <vt:lpstr>Direct vs Indirect therapy</vt:lpstr>
      <vt:lpstr>Types of Therapy Techniques</vt:lpstr>
      <vt:lpstr>Types of Therapy Techniques</vt:lpstr>
      <vt:lpstr>Types of Therapy Techniques</vt:lpstr>
      <vt:lpstr>Types of Therapy Techniques</vt:lpstr>
      <vt:lpstr>Types of Therapy Techniques</vt:lpstr>
      <vt:lpstr>Range Of Motion Exercises For Pharyngeal Structures</vt:lpstr>
      <vt:lpstr>Range Of Motion Exercises For Pharyngeal Structures</vt:lpstr>
      <vt:lpstr>Range Of Motion Exercises For Pharyngeal Structures</vt:lpstr>
      <vt:lpstr>Sensory Motor Integration Procedures.  Swallow Maneuvers </vt:lpstr>
      <vt:lpstr>Therapy and Management For specific Swallowing disorders</vt:lpstr>
      <vt:lpstr>Disorders affecting the oral preparatory phase</vt:lpstr>
      <vt:lpstr>PowerPoint Presentation</vt:lpstr>
      <vt:lpstr>Disorders affecting the oral phase of the swallow:</vt:lpstr>
      <vt:lpstr>Disorders Affecting the Pharyngeal Stage of the Shallow: </vt:lpstr>
      <vt:lpstr>Reduced Laryngeal Elevation: </vt:lpstr>
      <vt:lpstr>Reduced Laryngeal Closure at the Airway Entrance: </vt:lpstr>
      <vt:lpstr>Reduced Laryngeal Closure at the V.F: </vt:lpstr>
      <vt:lpstr>Reduced Laryngeal Closure at the V.F:</vt:lpstr>
      <vt:lpstr>Disorders Affecting the Esophageal Phase of the Swallow:</vt:lpstr>
      <vt:lpstr>Other Issues in Swallowing Therapy: </vt:lpstr>
      <vt:lpstr>Biofeedback as an Assist to Swallowing Therapy </vt:lpstr>
      <vt:lpstr>Biofeedback as an Assist to Swallowing Therapy</vt:lpstr>
      <vt:lpstr>When To Begin Swallowing Therapy: </vt:lpstr>
      <vt:lpstr>PowerPoint Presentation</vt:lpstr>
      <vt:lpstr> </vt:lpstr>
      <vt:lpstr>Incorporating Swallowing Therapy into Eating </vt:lpstr>
      <vt:lpstr>PowerPoint Presentation</vt:lpstr>
      <vt:lpstr>Group Therapy </vt:lpstr>
      <vt:lpstr>Cultural Difference in Dysphagia's   Management </vt:lpstr>
      <vt:lpstr>Meals Management: </vt:lpstr>
      <vt:lpstr>Medication to Improve Swallowing Disorders </vt:lpstr>
      <vt:lpstr>Surgical Interventions: </vt:lpstr>
      <vt:lpstr>    Issues in the Management of Dysphagia in Various Settings</vt:lpstr>
      <vt:lpstr>PowerPoint Presentation</vt:lpstr>
      <vt:lpstr>Nursing home setting:</vt:lpstr>
      <vt:lpstr>Nursing home setting: </vt:lpstr>
      <vt:lpstr>Home:</vt:lpstr>
      <vt:lpstr>Etiology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Microsoft Office User</dc:creator>
  <cp:lastModifiedBy>Microsoft Office User</cp:lastModifiedBy>
  <cp:revision>1</cp:revision>
  <dcterms:created xsi:type="dcterms:W3CDTF">2024-11-16T08:23:44Z</dcterms:created>
  <dcterms:modified xsi:type="dcterms:W3CDTF">2024-11-16T08:24:50Z</dcterms:modified>
</cp:coreProperties>
</file>