
<file path=[Content_Types].xml><?xml version="1.0" encoding="utf-8"?>
<Types xmlns="http://schemas.openxmlformats.org/package/2006/content-types">
  <Default ContentType="image/jpeg" Extension="jpg"/>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ms-excel" Extension="xls"/>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excel" PartName="/ppt/embeddings/Microsoft_Excel_Sheet8.xls"/>
  <Override ContentType="application/vnd.ms-excel" PartName="/ppt/embeddings/Microsoft_Excel_Sheet2.xls"/>
  <Override ContentType="application/vnd.ms-excel" PartName="/ppt/embeddings/Microsoft_Excel_Sheet3.xls"/>
  <Override ContentType="application/vnd.ms-excel" PartName="/ppt/embeddings/Microsoft_Excel_Sheet7.xls"/>
  <Override ContentType="application/vnd.ms-excel" PartName="/ppt/embeddings/Microsoft_Excel_Sheet9.xls"/>
  <Override ContentType="application/vnd.ms-excel" PartName="/ppt/embeddings/Microsoft_Excel_Sheet6.xls"/>
  <Override ContentType="application/vnd.ms-excel" PartName="/ppt/embeddings/Microsoft_Excel_Sheet4.xls"/>
  <Override ContentType="application/vnd.ms-excel" PartName="/ppt/embeddings/Microsoft_Excel_Sheet5.xls"/>
  <Override ContentType="application/vnd.ms-excel" PartName="/ppt/embeddings/Microsoft_Excel_Sheet1.xls"/>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Lst>
  <p:sldSz cy="6858000" cx="9144000"/>
  <p:notesSz cx="6858000" cy="91900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94">
          <p15:clr>
            <a:srgbClr val="A4A3A4"/>
          </p15:clr>
        </p15:guide>
        <p15:guide id="2" pos="2160">
          <p15:clr>
            <a:srgbClr val="A4A3A4"/>
          </p15:clr>
        </p15:guide>
      </p15:notesGuideLst>
    </p:ext>
    <p:ext uri="http://customooxmlschemas.google.com/">
      <go:slidesCustomData xmlns:go="http://customooxmlschemas.google.com/" r:id="rId89" roundtripDataSignature="AMtx7mgYVCcSMJFv1nti3peKJ85cHpUZ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94"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slide" Target="slides/slide79.xml"/><Relationship Id="rId83" Type="http://schemas.openxmlformats.org/officeDocument/2006/relationships/slide" Target="slides/slide78.xml"/><Relationship Id="rId42" Type="http://schemas.openxmlformats.org/officeDocument/2006/relationships/slide" Target="slides/slide37.xml"/><Relationship Id="rId86" Type="http://schemas.openxmlformats.org/officeDocument/2006/relationships/slide" Target="slides/slide81.xml"/><Relationship Id="rId41" Type="http://schemas.openxmlformats.org/officeDocument/2006/relationships/slide" Target="slides/slide36.xml"/><Relationship Id="rId85" Type="http://schemas.openxmlformats.org/officeDocument/2006/relationships/slide" Target="slides/slide80.xml"/><Relationship Id="rId44" Type="http://schemas.openxmlformats.org/officeDocument/2006/relationships/slide" Target="slides/slide39.xml"/><Relationship Id="rId88" Type="http://schemas.openxmlformats.org/officeDocument/2006/relationships/slide" Target="slides/slide83.xml"/><Relationship Id="rId43" Type="http://schemas.openxmlformats.org/officeDocument/2006/relationships/slide" Target="slides/slide38.xml"/><Relationship Id="rId87" Type="http://schemas.openxmlformats.org/officeDocument/2006/relationships/slide" Target="slides/slide82.xml"/><Relationship Id="rId46" Type="http://schemas.openxmlformats.org/officeDocument/2006/relationships/slide" Target="slides/slide41.xml"/><Relationship Id="rId45" Type="http://schemas.openxmlformats.org/officeDocument/2006/relationships/slide" Target="slides/slide40.xml"/><Relationship Id="rId89" Type="http://customschemas.google.com/relationships/presentationmetadata" Target="metadata"/><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lvl1pPr indent="-228600" lvl="0" marL="4572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2pPr>
            <a:lvl3pPr indent="-228600" lvl="2" marL="13716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3pPr>
            <a:lvl4pPr indent="-228600" lvl="3" marL="18288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4pPr>
            <a:lvl5pPr indent="-228600" lvl="4" marL="22860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4" name="Google Shape;4;n"/>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notes"/>
          <p:cNvSpPr txBox="1"/>
          <p:nvPr>
            <p:ph idx="1" type="body"/>
          </p:nvPr>
        </p:nvSpPr>
        <p:spPr>
          <a:xfrm>
            <a:off x="381000" y="4365625"/>
            <a:ext cx="6172200" cy="4135438"/>
          </a:xfrm>
          <a:prstGeom prst="rect">
            <a:avLst/>
          </a:prstGeom>
        </p:spPr>
        <p:txBody>
          <a:bodyPr anchorCtr="0" anchor="t" bIns="44450" lIns="90475" spcFirstLastPara="1" rIns="90475" wrap="square" tIns="44450">
            <a:noAutofit/>
          </a:bodyPr>
          <a:lstStyle/>
          <a:p>
            <a:pPr indent="0" lvl="0" marL="0" rtl="0" algn="l">
              <a:spcBef>
                <a:spcPts val="420"/>
              </a:spcBef>
              <a:spcAft>
                <a:spcPts val="0"/>
              </a:spcAft>
              <a:buNone/>
            </a:pPr>
            <a:r>
              <a:t/>
            </a:r>
            <a:endParaRPr/>
          </a:p>
        </p:txBody>
      </p:sp>
      <p:sp>
        <p:nvSpPr>
          <p:cNvPr id="50" name="Google Shape;50;p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4" name="Google Shape;144;p10: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4" name="Google Shape;154;p11: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2: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3" name="Google Shape;163;p12: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3: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2" name="Google Shape;172;p13: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4: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3" name="Google Shape;193;p1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5: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6" name="Google Shape;206;p15: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4" name="Google Shape;214;p16: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7: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3" name="Google Shape;223;p17: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3" name="Google Shape;233;p18: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5" name="Google Shape;255;p19: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p:nvPr>
            <p:ph idx="2" type="sldImg"/>
          </p:nvPr>
        </p:nvSpPr>
        <p:spPr>
          <a:xfrm>
            <a:off x="1143000"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 name="Google Shape;55;p2:notes"/>
          <p:cNvSpPr txBox="1"/>
          <p:nvPr>
            <p:ph idx="1" type="body"/>
          </p:nvPr>
        </p:nvSpPr>
        <p:spPr>
          <a:xfrm>
            <a:off x="381000" y="4365625"/>
            <a:ext cx="6172200" cy="4135438"/>
          </a:xfrm>
          <a:prstGeom prst="rect">
            <a:avLst/>
          </a:prstGeom>
          <a:noFill/>
          <a:ln>
            <a:noFill/>
          </a:ln>
        </p:spPr>
        <p:txBody>
          <a:bodyPr anchorCtr="0" anchor="t" bIns="44425" lIns="90450" spcFirstLastPara="1" rIns="90450" wrap="square" tIns="44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5" name="Google Shape;265;p20: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0" name="Google Shape;290;p21: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2: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9" name="Google Shape;309;p22: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3: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0" name="Google Shape;320;p23: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4: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7" name="Google Shape;337;p2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5: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6" name="Google Shape;346;p25: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9" name="Google Shape;359;p26: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7: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0" name="Google Shape;370;p27: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1" name="Google Shape;381;p28: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4" name="Google Shape;394;p29: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 name="Google Shape;62;p3: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3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3" name="Google Shape;403;p30: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7" name="Google Shape;417;p31: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32: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9" name="Google Shape;429;p32: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3: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2" name="Google Shape;442;p33: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34: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1" name="Google Shape;451;p3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35: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1" name="Google Shape;461;p35: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3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2" name="Google Shape;472;p36: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37: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3" name="Google Shape;483;p37: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3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3" name="Google Shape;493;p38: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3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2" name="Google Shape;502;p39: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 name="Google Shape;75;p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4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6" name="Google Shape;516;p40: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4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6" name="Google Shape;526;p41: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42: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6" name="Google Shape;536;p42: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43: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9" name="Google Shape;549;p43: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44: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9" name="Google Shape;559;p4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45: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9" name="Google Shape;569;p45: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4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7" name="Google Shape;577;p46: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47: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5" name="Google Shape;585;p47: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4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5" name="Google Shape;595;p48: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4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5" name="Google Shape;605;p49: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5: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5" name="Google Shape;85;p5: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5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1" name="Google Shape;611;p50: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51: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2" name="Google Shape;622;p51: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52: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5" name="Google Shape;635;p52: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53: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5" name="Google Shape;645;p53: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54: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5" name="Google Shape;655;p5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55: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5" name="Google Shape;665;p55: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5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6" name="Google Shape;676;p56: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57: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5" name="Google Shape;685;p57: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5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7" name="Google Shape;697;p58: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5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2" name="Google Shape;712;p59: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5" name="Google Shape;95;p6: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6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0" name="Google Shape;720;p60: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6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9" name="Google Shape;729;p61: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62: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9" name="Google Shape;739;p62: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63: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7" name="Google Shape;747;p63: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64: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7" name="Google Shape;757;p6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65: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5" name="Google Shape;775;p65: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6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3" name="Google Shape;793;p66: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67: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2" name="Google Shape;802;p67: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6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3" name="Google Shape;813;p68: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6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3" name="Google Shape;823;p69: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7: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7" name="Google Shape;107;p7: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p7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34" name="Google Shape;834;p70: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p7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50" name="Google Shape;850;p71: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72: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1" name="Google Shape;861;p72: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p73: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2" name="Google Shape;872;p73: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p74: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2" name="Google Shape;882;p7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p75: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2" name="Google Shape;892;p75: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p7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3" name="Google Shape;903;p76: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p77: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11" name="Google Shape;911;p77: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p7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18" name="Google Shape;918;p78: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p7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25" name="Google Shape;925;p79: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 name="Google Shape;117;p8: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p8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32" name="Google Shape;932;p80:notes"/>
          <p:cNvSpPr txBox="1"/>
          <p:nvPr>
            <p:ph idx="1" type="body"/>
          </p:nvPr>
        </p:nvSpPr>
        <p:spPr>
          <a:xfrm>
            <a:off x="381000" y="4365625"/>
            <a:ext cx="6172200" cy="413385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p8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2" name="Google Shape;942;p81:notes"/>
          <p:cNvSpPr txBox="1"/>
          <p:nvPr>
            <p:ph idx="1" type="body"/>
          </p:nvPr>
        </p:nvSpPr>
        <p:spPr>
          <a:xfrm>
            <a:off x="381000" y="4365625"/>
            <a:ext cx="6172200" cy="413385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p82: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51" name="Google Shape;951;p82:notes"/>
          <p:cNvSpPr txBox="1"/>
          <p:nvPr>
            <p:ph idx="1" type="body"/>
          </p:nvPr>
        </p:nvSpPr>
        <p:spPr>
          <a:xfrm>
            <a:off x="381000" y="4365625"/>
            <a:ext cx="6172200" cy="413385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p83:notes"/>
          <p:cNvSpPr/>
          <p:nvPr>
            <p:ph idx="2" type="sldImg"/>
          </p:nvPr>
        </p:nvSpPr>
        <p:spPr>
          <a:xfrm>
            <a:off x="1133475" y="690563"/>
            <a:ext cx="4591050" cy="34432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960" name="Google Shape;960;p83:notes"/>
          <p:cNvSpPr txBox="1"/>
          <p:nvPr>
            <p:ph idx="1" type="body"/>
          </p:nvPr>
        </p:nvSpPr>
        <p:spPr>
          <a:xfrm>
            <a:off x="913986" y="4365739"/>
            <a:ext cx="5030029" cy="4134889"/>
          </a:xfrm>
          <a:prstGeom prst="rect">
            <a:avLst/>
          </a:prstGeom>
          <a:noFill/>
          <a:ln>
            <a:noFill/>
          </a:ln>
        </p:spPr>
        <p:txBody>
          <a:bodyPr anchorCtr="0" anchor="t" bIns="46025" lIns="92050" spcFirstLastPara="1" rIns="92050" wrap="square" tIns="460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 name="Google Shape;127;p9: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85"/>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10" name="Google Shape;10;p85"/>
          <p:cNvSpPr txBox="1"/>
          <p:nvPr>
            <p:ph idx="1" type="subTitle"/>
          </p:nvPr>
        </p:nvSpPr>
        <p:spPr>
          <a:xfrm>
            <a:off x="1371600" y="3886200"/>
            <a:ext cx="6400800" cy="1752600"/>
          </a:xfrm>
          <a:prstGeom prst="rect">
            <a:avLst/>
          </a:prstGeom>
          <a:noFill/>
          <a:ln>
            <a:noFill/>
          </a:ln>
        </p:spPr>
        <p:txBody>
          <a:bodyPr anchorCtr="0" anchor="t" bIns="46025" lIns="182550" spcFirstLastPara="1" rIns="182550" wrap="square" tIns="46025">
            <a:noAutofit/>
          </a:bodyPr>
          <a:lstStyle>
            <a:lvl1pPr lvl="0" algn="ctr">
              <a:spcBef>
                <a:spcPts val="560"/>
              </a:spcBef>
              <a:spcAft>
                <a:spcPts val="0"/>
              </a:spcAft>
              <a:buSzPts val="2100"/>
              <a:buNone/>
              <a:defRPr/>
            </a:lvl1pPr>
            <a:lvl2pPr lvl="1" algn="ctr">
              <a:spcBef>
                <a:spcPts val="480"/>
              </a:spcBef>
              <a:spcAft>
                <a:spcPts val="0"/>
              </a:spcAft>
              <a:buSzPts val="1800"/>
              <a:buNone/>
              <a:defRPr/>
            </a:lvl2pPr>
            <a:lvl3pPr lvl="2" algn="ctr">
              <a:spcBef>
                <a:spcPts val="400"/>
              </a:spcBef>
              <a:spcAft>
                <a:spcPts val="0"/>
              </a:spcAft>
              <a:buSzPts val="1500"/>
              <a:buNone/>
              <a:defRPr/>
            </a:lvl3pPr>
            <a:lvl4pPr lvl="3" algn="ctr">
              <a:spcBef>
                <a:spcPts val="400"/>
              </a:spcBef>
              <a:spcAft>
                <a:spcPts val="0"/>
              </a:spcAft>
              <a:buSzPts val="1500"/>
              <a:buNone/>
              <a:defRPr/>
            </a:lvl4pPr>
            <a:lvl5pPr lvl="4" algn="ctr">
              <a:spcBef>
                <a:spcPts val="400"/>
              </a:spcBef>
              <a:spcAft>
                <a:spcPts val="0"/>
              </a:spcAft>
              <a:buSzPts val="1500"/>
              <a:buNone/>
              <a:defRPr/>
            </a:lvl5pPr>
            <a:lvl6pPr lvl="5" algn="ctr">
              <a:spcBef>
                <a:spcPts val="400"/>
              </a:spcBef>
              <a:spcAft>
                <a:spcPts val="0"/>
              </a:spcAft>
              <a:buSzPts val="1500"/>
              <a:buNone/>
              <a:defRPr/>
            </a:lvl6pPr>
            <a:lvl7pPr lvl="6" algn="ctr">
              <a:spcBef>
                <a:spcPts val="400"/>
              </a:spcBef>
              <a:spcAft>
                <a:spcPts val="0"/>
              </a:spcAft>
              <a:buSzPts val="1500"/>
              <a:buNone/>
              <a:defRPr/>
            </a:lvl7pPr>
            <a:lvl8pPr lvl="7" algn="ctr">
              <a:spcBef>
                <a:spcPts val="400"/>
              </a:spcBef>
              <a:spcAft>
                <a:spcPts val="0"/>
              </a:spcAft>
              <a:buSzPts val="1500"/>
              <a:buNone/>
              <a:defRPr/>
            </a:lvl8pPr>
            <a:lvl9pPr lvl="8" algn="ctr">
              <a:spcBef>
                <a:spcPts val="400"/>
              </a:spcBef>
              <a:spcAft>
                <a:spcPts val="0"/>
              </a:spcAft>
              <a:buSzPts val="1500"/>
              <a:buNone/>
              <a:defRPr/>
            </a:lvl9pPr>
          </a:lstStyle>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 name="Shape 26"/>
        <p:cNvGrpSpPr/>
        <p:nvPr/>
      </p:nvGrpSpPr>
      <p:grpSpPr>
        <a:xfrm>
          <a:off x="0" y="0"/>
          <a:ext cx="0" cy="0"/>
          <a:chOff x="0" y="0"/>
          <a:chExt cx="0" cy="0"/>
        </a:xfrm>
      </p:grpSpPr>
      <p:sp>
        <p:nvSpPr>
          <p:cNvPr id="27" name="Google Shape;27;p94"/>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28" name="Google Shape;28;p94"/>
          <p:cNvSpPr txBox="1"/>
          <p:nvPr>
            <p:ph idx="1" type="body"/>
          </p:nvPr>
        </p:nvSpPr>
        <p:spPr>
          <a:xfrm>
            <a:off x="457200" y="1535113"/>
            <a:ext cx="4040188" cy="639762"/>
          </a:xfrm>
          <a:prstGeom prst="rect">
            <a:avLst/>
          </a:prstGeom>
          <a:noFill/>
          <a:ln>
            <a:noFill/>
          </a:ln>
        </p:spPr>
        <p:txBody>
          <a:bodyPr anchorCtr="0" anchor="b" bIns="46025" lIns="182550" spcFirstLastPara="1" rIns="182550" wrap="square" tIns="46025">
            <a:noAutofit/>
          </a:bodyPr>
          <a:lstStyle>
            <a:lvl1pPr indent="-228600" lvl="0" marL="457200" algn="l">
              <a:spcBef>
                <a:spcPts val="480"/>
              </a:spcBef>
              <a:spcAft>
                <a:spcPts val="0"/>
              </a:spcAft>
              <a:buSzPts val="1800"/>
              <a:buNone/>
              <a:defRPr b="1" sz="2400"/>
            </a:lvl1pPr>
            <a:lvl2pPr indent="-228600" lvl="1" marL="914400" algn="l">
              <a:spcBef>
                <a:spcPts val="400"/>
              </a:spcBef>
              <a:spcAft>
                <a:spcPts val="0"/>
              </a:spcAft>
              <a:buSzPts val="1500"/>
              <a:buNone/>
              <a:defRPr b="1" sz="2000"/>
            </a:lvl2pPr>
            <a:lvl3pPr indent="-228600" lvl="2" marL="1371600" algn="l">
              <a:spcBef>
                <a:spcPts val="360"/>
              </a:spcBef>
              <a:spcAft>
                <a:spcPts val="0"/>
              </a:spcAft>
              <a:buSzPts val="1350"/>
              <a:buNone/>
              <a:defRPr b="1" sz="1800"/>
            </a:lvl3pPr>
            <a:lvl4pPr indent="-228600" lvl="3" marL="1828800" algn="l">
              <a:spcBef>
                <a:spcPts val="320"/>
              </a:spcBef>
              <a:spcAft>
                <a:spcPts val="0"/>
              </a:spcAft>
              <a:buSzPts val="1200"/>
              <a:buNone/>
              <a:defRPr b="1" sz="1600"/>
            </a:lvl4pPr>
            <a:lvl5pPr indent="-228600" lvl="4" marL="2286000" algn="l">
              <a:spcBef>
                <a:spcPts val="320"/>
              </a:spcBef>
              <a:spcAft>
                <a:spcPts val="0"/>
              </a:spcAft>
              <a:buSzPts val="1200"/>
              <a:buNone/>
              <a:defRPr b="1" sz="1600"/>
            </a:lvl5pPr>
            <a:lvl6pPr indent="-228600" lvl="5" marL="2743200" algn="l">
              <a:spcBef>
                <a:spcPts val="320"/>
              </a:spcBef>
              <a:spcAft>
                <a:spcPts val="0"/>
              </a:spcAft>
              <a:buSzPts val="1200"/>
              <a:buNone/>
              <a:defRPr b="1" sz="1600"/>
            </a:lvl6pPr>
            <a:lvl7pPr indent="-228600" lvl="6" marL="3200400" algn="l">
              <a:spcBef>
                <a:spcPts val="320"/>
              </a:spcBef>
              <a:spcAft>
                <a:spcPts val="0"/>
              </a:spcAft>
              <a:buSzPts val="1200"/>
              <a:buNone/>
              <a:defRPr b="1" sz="1600"/>
            </a:lvl7pPr>
            <a:lvl8pPr indent="-228600" lvl="7" marL="3657600" algn="l">
              <a:spcBef>
                <a:spcPts val="320"/>
              </a:spcBef>
              <a:spcAft>
                <a:spcPts val="0"/>
              </a:spcAft>
              <a:buSzPts val="1200"/>
              <a:buNone/>
              <a:defRPr b="1" sz="1600"/>
            </a:lvl8pPr>
            <a:lvl9pPr indent="-228600" lvl="8" marL="4114800" algn="l">
              <a:spcBef>
                <a:spcPts val="320"/>
              </a:spcBef>
              <a:spcAft>
                <a:spcPts val="0"/>
              </a:spcAft>
              <a:buSzPts val="1200"/>
              <a:buNone/>
              <a:defRPr b="1" sz="1600"/>
            </a:lvl9pPr>
          </a:lstStyle>
          <a:p/>
        </p:txBody>
      </p:sp>
      <p:sp>
        <p:nvSpPr>
          <p:cNvPr id="29" name="Google Shape;29;p94"/>
          <p:cNvSpPr txBox="1"/>
          <p:nvPr>
            <p:ph idx="2" type="body"/>
          </p:nvPr>
        </p:nvSpPr>
        <p:spPr>
          <a:xfrm>
            <a:off x="457200" y="2174875"/>
            <a:ext cx="4040188" cy="3951288"/>
          </a:xfrm>
          <a:prstGeom prst="rect">
            <a:avLst/>
          </a:prstGeom>
          <a:noFill/>
          <a:ln>
            <a:noFill/>
          </a:ln>
        </p:spPr>
        <p:txBody>
          <a:bodyPr anchorCtr="0" anchor="t" bIns="46025" lIns="182550" spcFirstLastPara="1" rIns="182550" wrap="square" tIns="46025">
            <a:noAutofit/>
          </a:bodyPr>
          <a:lstStyle>
            <a:lvl1pPr indent="-342900" lvl="0" marL="457200" algn="l">
              <a:spcBef>
                <a:spcPts val="480"/>
              </a:spcBef>
              <a:spcAft>
                <a:spcPts val="0"/>
              </a:spcAft>
              <a:buSzPts val="1800"/>
              <a:buChar char="●"/>
              <a:defRPr sz="2400"/>
            </a:lvl1pPr>
            <a:lvl2pPr indent="-323850" lvl="1" marL="914400" algn="l">
              <a:spcBef>
                <a:spcPts val="400"/>
              </a:spcBef>
              <a:spcAft>
                <a:spcPts val="0"/>
              </a:spcAft>
              <a:buSzPts val="1500"/>
              <a:buChar char="●"/>
              <a:defRPr sz="2000"/>
            </a:lvl2pPr>
            <a:lvl3pPr indent="-314325" lvl="2" marL="1371600" algn="l">
              <a:spcBef>
                <a:spcPts val="360"/>
              </a:spcBef>
              <a:spcAft>
                <a:spcPts val="0"/>
              </a:spcAft>
              <a:buSzPts val="1350"/>
              <a:buChar char="●"/>
              <a:defRPr sz="1800"/>
            </a:lvl3pPr>
            <a:lvl4pPr indent="-304800" lvl="3" marL="1828800" algn="l">
              <a:spcBef>
                <a:spcPts val="320"/>
              </a:spcBef>
              <a:spcAft>
                <a:spcPts val="0"/>
              </a:spcAft>
              <a:buSzPts val="1200"/>
              <a:buChar char="●"/>
              <a:defRPr sz="1600"/>
            </a:lvl4pPr>
            <a:lvl5pPr indent="-304800" lvl="4" marL="2286000" algn="l">
              <a:spcBef>
                <a:spcPts val="320"/>
              </a:spcBef>
              <a:spcAft>
                <a:spcPts val="0"/>
              </a:spcAft>
              <a:buSzPts val="1200"/>
              <a:buChar char="●"/>
              <a:defRPr sz="1600"/>
            </a:lvl5pPr>
            <a:lvl6pPr indent="-304800" lvl="5" marL="2743200" algn="l">
              <a:spcBef>
                <a:spcPts val="320"/>
              </a:spcBef>
              <a:spcAft>
                <a:spcPts val="0"/>
              </a:spcAft>
              <a:buSzPts val="1200"/>
              <a:buChar char="●"/>
              <a:defRPr sz="1600"/>
            </a:lvl6pPr>
            <a:lvl7pPr indent="-304800" lvl="6" marL="3200400" algn="l">
              <a:spcBef>
                <a:spcPts val="320"/>
              </a:spcBef>
              <a:spcAft>
                <a:spcPts val="0"/>
              </a:spcAft>
              <a:buSzPts val="1200"/>
              <a:buChar char="●"/>
              <a:defRPr sz="1600"/>
            </a:lvl7pPr>
            <a:lvl8pPr indent="-304800" lvl="7" marL="3657600" algn="l">
              <a:spcBef>
                <a:spcPts val="320"/>
              </a:spcBef>
              <a:spcAft>
                <a:spcPts val="0"/>
              </a:spcAft>
              <a:buSzPts val="1200"/>
              <a:buChar char="●"/>
              <a:defRPr sz="1600"/>
            </a:lvl8pPr>
            <a:lvl9pPr indent="-304800" lvl="8" marL="4114800" algn="l">
              <a:spcBef>
                <a:spcPts val="320"/>
              </a:spcBef>
              <a:spcAft>
                <a:spcPts val="0"/>
              </a:spcAft>
              <a:buSzPts val="1200"/>
              <a:buChar char="●"/>
              <a:defRPr sz="1600"/>
            </a:lvl9pPr>
          </a:lstStyle>
          <a:p/>
        </p:txBody>
      </p:sp>
      <p:sp>
        <p:nvSpPr>
          <p:cNvPr id="30" name="Google Shape;30;p94"/>
          <p:cNvSpPr txBox="1"/>
          <p:nvPr>
            <p:ph idx="3" type="body"/>
          </p:nvPr>
        </p:nvSpPr>
        <p:spPr>
          <a:xfrm>
            <a:off x="4645025" y="1535113"/>
            <a:ext cx="4041775" cy="639762"/>
          </a:xfrm>
          <a:prstGeom prst="rect">
            <a:avLst/>
          </a:prstGeom>
          <a:noFill/>
          <a:ln>
            <a:noFill/>
          </a:ln>
        </p:spPr>
        <p:txBody>
          <a:bodyPr anchorCtr="0" anchor="b" bIns="46025" lIns="182550" spcFirstLastPara="1" rIns="182550" wrap="square" tIns="46025">
            <a:noAutofit/>
          </a:bodyPr>
          <a:lstStyle>
            <a:lvl1pPr indent="-228600" lvl="0" marL="457200" algn="l">
              <a:spcBef>
                <a:spcPts val="480"/>
              </a:spcBef>
              <a:spcAft>
                <a:spcPts val="0"/>
              </a:spcAft>
              <a:buSzPts val="1800"/>
              <a:buNone/>
              <a:defRPr b="1" sz="2400"/>
            </a:lvl1pPr>
            <a:lvl2pPr indent="-228600" lvl="1" marL="914400" algn="l">
              <a:spcBef>
                <a:spcPts val="400"/>
              </a:spcBef>
              <a:spcAft>
                <a:spcPts val="0"/>
              </a:spcAft>
              <a:buSzPts val="1500"/>
              <a:buNone/>
              <a:defRPr b="1" sz="2000"/>
            </a:lvl2pPr>
            <a:lvl3pPr indent="-228600" lvl="2" marL="1371600" algn="l">
              <a:spcBef>
                <a:spcPts val="360"/>
              </a:spcBef>
              <a:spcAft>
                <a:spcPts val="0"/>
              </a:spcAft>
              <a:buSzPts val="1350"/>
              <a:buNone/>
              <a:defRPr b="1" sz="1800"/>
            </a:lvl3pPr>
            <a:lvl4pPr indent="-228600" lvl="3" marL="1828800" algn="l">
              <a:spcBef>
                <a:spcPts val="320"/>
              </a:spcBef>
              <a:spcAft>
                <a:spcPts val="0"/>
              </a:spcAft>
              <a:buSzPts val="1200"/>
              <a:buNone/>
              <a:defRPr b="1" sz="1600"/>
            </a:lvl4pPr>
            <a:lvl5pPr indent="-228600" lvl="4" marL="2286000" algn="l">
              <a:spcBef>
                <a:spcPts val="320"/>
              </a:spcBef>
              <a:spcAft>
                <a:spcPts val="0"/>
              </a:spcAft>
              <a:buSzPts val="1200"/>
              <a:buNone/>
              <a:defRPr b="1" sz="1600"/>
            </a:lvl5pPr>
            <a:lvl6pPr indent="-228600" lvl="5" marL="2743200" algn="l">
              <a:spcBef>
                <a:spcPts val="320"/>
              </a:spcBef>
              <a:spcAft>
                <a:spcPts val="0"/>
              </a:spcAft>
              <a:buSzPts val="1200"/>
              <a:buNone/>
              <a:defRPr b="1" sz="1600"/>
            </a:lvl6pPr>
            <a:lvl7pPr indent="-228600" lvl="6" marL="3200400" algn="l">
              <a:spcBef>
                <a:spcPts val="320"/>
              </a:spcBef>
              <a:spcAft>
                <a:spcPts val="0"/>
              </a:spcAft>
              <a:buSzPts val="1200"/>
              <a:buNone/>
              <a:defRPr b="1" sz="1600"/>
            </a:lvl7pPr>
            <a:lvl8pPr indent="-228600" lvl="7" marL="3657600" algn="l">
              <a:spcBef>
                <a:spcPts val="320"/>
              </a:spcBef>
              <a:spcAft>
                <a:spcPts val="0"/>
              </a:spcAft>
              <a:buSzPts val="1200"/>
              <a:buNone/>
              <a:defRPr b="1" sz="1600"/>
            </a:lvl8pPr>
            <a:lvl9pPr indent="-228600" lvl="8" marL="4114800" algn="l">
              <a:spcBef>
                <a:spcPts val="320"/>
              </a:spcBef>
              <a:spcAft>
                <a:spcPts val="0"/>
              </a:spcAft>
              <a:buSzPts val="1200"/>
              <a:buNone/>
              <a:defRPr b="1" sz="1600"/>
            </a:lvl9pPr>
          </a:lstStyle>
          <a:p/>
        </p:txBody>
      </p:sp>
      <p:sp>
        <p:nvSpPr>
          <p:cNvPr id="31" name="Google Shape;31;p94"/>
          <p:cNvSpPr txBox="1"/>
          <p:nvPr>
            <p:ph idx="4" type="body"/>
          </p:nvPr>
        </p:nvSpPr>
        <p:spPr>
          <a:xfrm>
            <a:off x="4645025" y="2174875"/>
            <a:ext cx="4041775" cy="3951288"/>
          </a:xfrm>
          <a:prstGeom prst="rect">
            <a:avLst/>
          </a:prstGeom>
          <a:noFill/>
          <a:ln>
            <a:noFill/>
          </a:ln>
        </p:spPr>
        <p:txBody>
          <a:bodyPr anchorCtr="0" anchor="t" bIns="46025" lIns="182550" spcFirstLastPara="1" rIns="182550" wrap="square" tIns="46025">
            <a:noAutofit/>
          </a:bodyPr>
          <a:lstStyle>
            <a:lvl1pPr indent="-342900" lvl="0" marL="457200" algn="l">
              <a:spcBef>
                <a:spcPts val="480"/>
              </a:spcBef>
              <a:spcAft>
                <a:spcPts val="0"/>
              </a:spcAft>
              <a:buSzPts val="1800"/>
              <a:buChar char="●"/>
              <a:defRPr sz="2400"/>
            </a:lvl1pPr>
            <a:lvl2pPr indent="-323850" lvl="1" marL="914400" algn="l">
              <a:spcBef>
                <a:spcPts val="400"/>
              </a:spcBef>
              <a:spcAft>
                <a:spcPts val="0"/>
              </a:spcAft>
              <a:buSzPts val="1500"/>
              <a:buChar char="●"/>
              <a:defRPr sz="2000"/>
            </a:lvl2pPr>
            <a:lvl3pPr indent="-314325" lvl="2" marL="1371600" algn="l">
              <a:spcBef>
                <a:spcPts val="360"/>
              </a:spcBef>
              <a:spcAft>
                <a:spcPts val="0"/>
              </a:spcAft>
              <a:buSzPts val="1350"/>
              <a:buChar char="●"/>
              <a:defRPr sz="1800"/>
            </a:lvl3pPr>
            <a:lvl4pPr indent="-304800" lvl="3" marL="1828800" algn="l">
              <a:spcBef>
                <a:spcPts val="320"/>
              </a:spcBef>
              <a:spcAft>
                <a:spcPts val="0"/>
              </a:spcAft>
              <a:buSzPts val="1200"/>
              <a:buChar char="●"/>
              <a:defRPr sz="1600"/>
            </a:lvl4pPr>
            <a:lvl5pPr indent="-304800" lvl="4" marL="2286000" algn="l">
              <a:spcBef>
                <a:spcPts val="320"/>
              </a:spcBef>
              <a:spcAft>
                <a:spcPts val="0"/>
              </a:spcAft>
              <a:buSzPts val="1200"/>
              <a:buChar char="●"/>
              <a:defRPr sz="1600"/>
            </a:lvl5pPr>
            <a:lvl6pPr indent="-304800" lvl="5" marL="2743200" algn="l">
              <a:spcBef>
                <a:spcPts val="320"/>
              </a:spcBef>
              <a:spcAft>
                <a:spcPts val="0"/>
              </a:spcAft>
              <a:buSzPts val="1200"/>
              <a:buChar char="●"/>
              <a:defRPr sz="1600"/>
            </a:lvl6pPr>
            <a:lvl7pPr indent="-304800" lvl="6" marL="3200400" algn="l">
              <a:spcBef>
                <a:spcPts val="320"/>
              </a:spcBef>
              <a:spcAft>
                <a:spcPts val="0"/>
              </a:spcAft>
              <a:buSzPts val="1200"/>
              <a:buChar char="●"/>
              <a:defRPr sz="1600"/>
            </a:lvl7pPr>
            <a:lvl8pPr indent="-304800" lvl="7" marL="3657600" algn="l">
              <a:spcBef>
                <a:spcPts val="320"/>
              </a:spcBef>
              <a:spcAft>
                <a:spcPts val="0"/>
              </a:spcAft>
              <a:buSzPts val="1200"/>
              <a:buChar char="●"/>
              <a:defRPr sz="1600"/>
            </a:lvl8pPr>
            <a:lvl9pPr indent="-304800" lvl="8" marL="4114800" algn="l">
              <a:spcBef>
                <a:spcPts val="320"/>
              </a:spcBef>
              <a:spcAft>
                <a:spcPts val="0"/>
              </a:spcAft>
              <a:buSzPts val="1200"/>
              <a:buChar char="●"/>
              <a:defRPr sz="1600"/>
            </a:lvl9pPr>
          </a:lstStyle>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95"/>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4" name="Shape 34"/>
        <p:cNvGrpSpPr/>
        <p:nvPr/>
      </p:nvGrpSpPr>
      <p:grpSpPr>
        <a:xfrm>
          <a:off x="0" y="0"/>
          <a:ext cx="0" cy="0"/>
          <a:chOff x="0" y="0"/>
          <a:chExt cx="0" cy="0"/>
        </a:xfrm>
      </p:grpSpPr>
      <p:sp>
        <p:nvSpPr>
          <p:cNvPr id="35" name="Google Shape;35;p9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1" sz="2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36" name="Google Shape;36;p96"/>
          <p:cNvSpPr txBox="1"/>
          <p:nvPr>
            <p:ph idx="1" type="body"/>
          </p:nvPr>
        </p:nvSpPr>
        <p:spPr>
          <a:xfrm>
            <a:off x="3575050" y="273050"/>
            <a:ext cx="5111750" cy="5853113"/>
          </a:xfrm>
          <a:prstGeom prst="rect">
            <a:avLst/>
          </a:prstGeom>
          <a:noFill/>
          <a:ln>
            <a:noFill/>
          </a:ln>
        </p:spPr>
        <p:txBody>
          <a:bodyPr anchorCtr="0" anchor="t" bIns="46025" lIns="182550" spcFirstLastPara="1" rIns="182550" wrap="square" tIns="46025">
            <a:noAutofit/>
          </a:bodyPr>
          <a:lstStyle>
            <a:lvl1pPr indent="-381000" lvl="0" marL="457200" algn="l">
              <a:spcBef>
                <a:spcPts val="640"/>
              </a:spcBef>
              <a:spcAft>
                <a:spcPts val="0"/>
              </a:spcAft>
              <a:buSzPts val="2400"/>
              <a:buChar char="●"/>
              <a:defRPr sz="3200"/>
            </a:lvl1pPr>
            <a:lvl2pPr indent="-361950" lvl="1" marL="914400" algn="l">
              <a:spcBef>
                <a:spcPts val="560"/>
              </a:spcBef>
              <a:spcAft>
                <a:spcPts val="0"/>
              </a:spcAft>
              <a:buSzPts val="2100"/>
              <a:buChar char="●"/>
              <a:defRPr sz="2800"/>
            </a:lvl2pPr>
            <a:lvl3pPr indent="-342900" lvl="2" marL="1371600" algn="l">
              <a:spcBef>
                <a:spcPts val="480"/>
              </a:spcBef>
              <a:spcAft>
                <a:spcPts val="0"/>
              </a:spcAft>
              <a:buSzPts val="1800"/>
              <a:buChar char="●"/>
              <a:defRPr sz="2400"/>
            </a:lvl3pPr>
            <a:lvl4pPr indent="-323850" lvl="3" marL="1828800" algn="l">
              <a:spcBef>
                <a:spcPts val="400"/>
              </a:spcBef>
              <a:spcAft>
                <a:spcPts val="0"/>
              </a:spcAft>
              <a:buSzPts val="1500"/>
              <a:buChar char="●"/>
              <a:defRPr sz="2000"/>
            </a:lvl4pPr>
            <a:lvl5pPr indent="-323850" lvl="4" marL="2286000" algn="l">
              <a:spcBef>
                <a:spcPts val="400"/>
              </a:spcBef>
              <a:spcAft>
                <a:spcPts val="0"/>
              </a:spcAft>
              <a:buSzPts val="1500"/>
              <a:buChar char="●"/>
              <a:defRPr sz="2000"/>
            </a:lvl5pPr>
            <a:lvl6pPr indent="-323850" lvl="5" marL="2743200" algn="l">
              <a:spcBef>
                <a:spcPts val="400"/>
              </a:spcBef>
              <a:spcAft>
                <a:spcPts val="0"/>
              </a:spcAft>
              <a:buSzPts val="1500"/>
              <a:buChar char="●"/>
              <a:defRPr sz="2000"/>
            </a:lvl6pPr>
            <a:lvl7pPr indent="-323850" lvl="6" marL="3200400" algn="l">
              <a:spcBef>
                <a:spcPts val="400"/>
              </a:spcBef>
              <a:spcAft>
                <a:spcPts val="0"/>
              </a:spcAft>
              <a:buSzPts val="1500"/>
              <a:buChar char="●"/>
              <a:defRPr sz="2000"/>
            </a:lvl7pPr>
            <a:lvl8pPr indent="-323850" lvl="7" marL="3657600" algn="l">
              <a:spcBef>
                <a:spcPts val="400"/>
              </a:spcBef>
              <a:spcAft>
                <a:spcPts val="0"/>
              </a:spcAft>
              <a:buSzPts val="1500"/>
              <a:buChar char="●"/>
              <a:defRPr sz="2000"/>
            </a:lvl8pPr>
            <a:lvl9pPr indent="-323850" lvl="8" marL="4114800" algn="l">
              <a:spcBef>
                <a:spcPts val="400"/>
              </a:spcBef>
              <a:spcAft>
                <a:spcPts val="0"/>
              </a:spcAft>
              <a:buSzPts val="1500"/>
              <a:buChar char="●"/>
              <a:defRPr sz="2000"/>
            </a:lvl9pPr>
          </a:lstStyle>
          <a:p/>
        </p:txBody>
      </p:sp>
      <p:sp>
        <p:nvSpPr>
          <p:cNvPr id="37" name="Google Shape;37;p96"/>
          <p:cNvSpPr txBox="1"/>
          <p:nvPr>
            <p:ph idx="2" type="body"/>
          </p:nvPr>
        </p:nvSpPr>
        <p:spPr>
          <a:xfrm>
            <a:off x="457200" y="1435100"/>
            <a:ext cx="3008313" cy="4691063"/>
          </a:xfrm>
          <a:prstGeom prst="rect">
            <a:avLst/>
          </a:prstGeom>
          <a:noFill/>
          <a:ln>
            <a:noFill/>
          </a:ln>
        </p:spPr>
        <p:txBody>
          <a:bodyPr anchorCtr="0" anchor="t" bIns="46025" lIns="182550" spcFirstLastPara="1" rIns="182550" wrap="square" tIns="46025">
            <a:noAutofit/>
          </a:bodyPr>
          <a:lstStyle>
            <a:lvl1pPr indent="-228600" lvl="0" marL="457200" algn="l">
              <a:spcBef>
                <a:spcPts val="280"/>
              </a:spcBef>
              <a:spcAft>
                <a:spcPts val="0"/>
              </a:spcAft>
              <a:buSzPts val="1050"/>
              <a:buNone/>
              <a:defRPr sz="1400"/>
            </a:lvl1pPr>
            <a:lvl2pPr indent="-228600" lvl="1" marL="914400" algn="l">
              <a:spcBef>
                <a:spcPts val="240"/>
              </a:spcBef>
              <a:spcAft>
                <a:spcPts val="0"/>
              </a:spcAft>
              <a:buSzPts val="900"/>
              <a:buNone/>
              <a:defRPr sz="1200"/>
            </a:lvl2pPr>
            <a:lvl3pPr indent="-228600" lvl="2" marL="1371600" algn="l">
              <a:spcBef>
                <a:spcPts val="200"/>
              </a:spcBef>
              <a:spcAft>
                <a:spcPts val="0"/>
              </a:spcAft>
              <a:buSzPts val="750"/>
              <a:buNone/>
              <a:defRPr sz="1000"/>
            </a:lvl3pPr>
            <a:lvl4pPr indent="-228600" lvl="3" marL="1828800" algn="l">
              <a:spcBef>
                <a:spcPts val="180"/>
              </a:spcBef>
              <a:spcAft>
                <a:spcPts val="0"/>
              </a:spcAft>
              <a:buSzPts val="675"/>
              <a:buNone/>
              <a:defRPr sz="900"/>
            </a:lvl4pPr>
            <a:lvl5pPr indent="-228600" lvl="4" marL="2286000" algn="l">
              <a:spcBef>
                <a:spcPts val="18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8" name="Shape 38"/>
        <p:cNvGrpSpPr/>
        <p:nvPr/>
      </p:nvGrpSpPr>
      <p:grpSpPr>
        <a:xfrm>
          <a:off x="0" y="0"/>
          <a:ext cx="0" cy="0"/>
          <a:chOff x="0" y="0"/>
          <a:chExt cx="0" cy="0"/>
        </a:xfrm>
      </p:grpSpPr>
      <p:sp>
        <p:nvSpPr>
          <p:cNvPr id="39" name="Google Shape;39;p9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1" sz="2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40" name="Google Shape;40;p97"/>
          <p:cNvSpPr/>
          <p:nvPr>
            <p:ph idx="2" type="pic"/>
          </p:nvPr>
        </p:nvSpPr>
        <p:spPr>
          <a:xfrm>
            <a:off x="1792288" y="612775"/>
            <a:ext cx="5486400" cy="4114800"/>
          </a:xfrm>
          <a:prstGeom prst="rect">
            <a:avLst/>
          </a:prstGeom>
          <a:noFill/>
          <a:ln>
            <a:noFill/>
          </a:ln>
        </p:spPr>
      </p:sp>
      <p:sp>
        <p:nvSpPr>
          <p:cNvPr id="41" name="Google Shape;41;p97"/>
          <p:cNvSpPr txBox="1"/>
          <p:nvPr>
            <p:ph idx="1" type="body"/>
          </p:nvPr>
        </p:nvSpPr>
        <p:spPr>
          <a:xfrm>
            <a:off x="1792288" y="5367338"/>
            <a:ext cx="5486400" cy="804862"/>
          </a:xfrm>
          <a:prstGeom prst="rect">
            <a:avLst/>
          </a:prstGeom>
          <a:noFill/>
          <a:ln>
            <a:noFill/>
          </a:ln>
        </p:spPr>
        <p:txBody>
          <a:bodyPr anchorCtr="0" anchor="t" bIns="46025" lIns="182550" spcFirstLastPara="1" rIns="182550" wrap="square" tIns="46025">
            <a:noAutofit/>
          </a:bodyPr>
          <a:lstStyle>
            <a:lvl1pPr indent="-228600" lvl="0" marL="457200" algn="l">
              <a:spcBef>
                <a:spcPts val="280"/>
              </a:spcBef>
              <a:spcAft>
                <a:spcPts val="0"/>
              </a:spcAft>
              <a:buSzPts val="1050"/>
              <a:buNone/>
              <a:defRPr sz="1400"/>
            </a:lvl1pPr>
            <a:lvl2pPr indent="-228600" lvl="1" marL="914400" algn="l">
              <a:spcBef>
                <a:spcPts val="240"/>
              </a:spcBef>
              <a:spcAft>
                <a:spcPts val="0"/>
              </a:spcAft>
              <a:buSzPts val="900"/>
              <a:buNone/>
              <a:defRPr sz="1200"/>
            </a:lvl2pPr>
            <a:lvl3pPr indent="-228600" lvl="2" marL="1371600" algn="l">
              <a:spcBef>
                <a:spcPts val="200"/>
              </a:spcBef>
              <a:spcAft>
                <a:spcPts val="0"/>
              </a:spcAft>
              <a:buSzPts val="750"/>
              <a:buNone/>
              <a:defRPr sz="1000"/>
            </a:lvl3pPr>
            <a:lvl4pPr indent="-228600" lvl="3" marL="1828800" algn="l">
              <a:spcBef>
                <a:spcPts val="180"/>
              </a:spcBef>
              <a:spcAft>
                <a:spcPts val="0"/>
              </a:spcAft>
              <a:buSzPts val="675"/>
              <a:buNone/>
              <a:defRPr sz="900"/>
            </a:lvl4pPr>
            <a:lvl5pPr indent="-228600" lvl="4" marL="2286000" algn="l">
              <a:spcBef>
                <a:spcPts val="18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2" name="Shape 42"/>
        <p:cNvGrpSpPr/>
        <p:nvPr/>
      </p:nvGrpSpPr>
      <p:grpSpPr>
        <a:xfrm>
          <a:off x="0" y="0"/>
          <a:ext cx="0" cy="0"/>
          <a:chOff x="0" y="0"/>
          <a:chExt cx="0" cy="0"/>
        </a:xfrm>
      </p:grpSpPr>
      <p:sp>
        <p:nvSpPr>
          <p:cNvPr id="43" name="Google Shape;43;p98"/>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44" name="Google Shape;44;p98"/>
          <p:cNvSpPr txBox="1"/>
          <p:nvPr>
            <p:ph idx="1" type="body"/>
          </p:nvPr>
        </p:nvSpPr>
        <p:spPr>
          <a:xfrm rot="5400000">
            <a:off x="2171700" y="-647700"/>
            <a:ext cx="4800600" cy="8382000"/>
          </a:xfrm>
          <a:prstGeom prst="rect">
            <a:avLst/>
          </a:prstGeom>
          <a:noFill/>
          <a:ln>
            <a:noFill/>
          </a:ln>
        </p:spPr>
        <p:txBody>
          <a:bodyPr anchorCtr="0" anchor="t" bIns="46025" lIns="182550" spcFirstLastPara="1" rIns="182550" wrap="square" tIns="46025">
            <a:noAutofit/>
          </a:bodyPr>
          <a:lstStyle>
            <a:lvl1pPr indent="-314325" lvl="0" marL="457200" algn="l">
              <a:spcBef>
                <a:spcPts val="360"/>
              </a:spcBef>
              <a:spcAft>
                <a:spcPts val="0"/>
              </a:spcAft>
              <a:buSzPts val="1350"/>
              <a:buChar char="●"/>
              <a:defRPr/>
            </a:lvl1pPr>
            <a:lvl2pPr indent="-314325" lvl="1" marL="914400" algn="l">
              <a:spcBef>
                <a:spcPts val="360"/>
              </a:spcBef>
              <a:spcAft>
                <a:spcPts val="0"/>
              </a:spcAft>
              <a:buSzPts val="1350"/>
              <a:buChar char="●"/>
              <a:defRPr/>
            </a:lvl2pPr>
            <a:lvl3pPr indent="-314325" lvl="2" marL="1371600" algn="l">
              <a:spcBef>
                <a:spcPts val="360"/>
              </a:spcBef>
              <a:spcAft>
                <a:spcPts val="0"/>
              </a:spcAft>
              <a:buSzPts val="1350"/>
              <a:buChar char="●"/>
              <a:defRPr/>
            </a:lvl3pPr>
            <a:lvl4pPr indent="-314325" lvl="3" marL="1828800" algn="l">
              <a:spcBef>
                <a:spcPts val="360"/>
              </a:spcBef>
              <a:spcAft>
                <a:spcPts val="0"/>
              </a:spcAft>
              <a:buSzPts val="1350"/>
              <a:buChar char="●"/>
              <a:defRPr/>
            </a:lvl4pPr>
            <a:lvl5pPr indent="-314325" lvl="4" marL="2286000" algn="l">
              <a:spcBef>
                <a:spcPts val="36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5" name="Shape 45"/>
        <p:cNvGrpSpPr/>
        <p:nvPr/>
      </p:nvGrpSpPr>
      <p:grpSpPr>
        <a:xfrm>
          <a:off x="0" y="0"/>
          <a:ext cx="0" cy="0"/>
          <a:chOff x="0" y="0"/>
          <a:chExt cx="0" cy="0"/>
        </a:xfrm>
      </p:grpSpPr>
      <p:sp>
        <p:nvSpPr>
          <p:cNvPr id="46" name="Google Shape;46;p99"/>
          <p:cNvSpPr txBox="1"/>
          <p:nvPr>
            <p:ph type="title"/>
          </p:nvPr>
        </p:nvSpPr>
        <p:spPr>
          <a:xfrm rot="5400000">
            <a:off x="4880769" y="2061369"/>
            <a:ext cx="5668962" cy="20955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47" name="Google Shape;47;p99"/>
          <p:cNvSpPr txBox="1"/>
          <p:nvPr>
            <p:ph idx="1" type="body"/>
          </p:nvPr>
        </p:nvSpPr>
        <p:spPr>
          <a:xfrm rot="5400000">
            <a:off x="613569" y="42069"/>
            <a:ext cx="5668962" cy="6134100"/>
          </a:xfrm>
          <a:prstGeom prst="rect">
            <a:avLst/>
          </a:prstGeom>
          <a:noFill/>
          <a:ln>
            <a:noFill/>
          </a:ln>
        </p:spPr>
        <p:txBody>
          <a:bodyPr anchorCtr="0" anchor="t" bIns="46025" lIns="182550" spcFirstLastPara="1" rIns="182550" wrap="square" tIns="46025">
            <a:noAutofit/>
          </a:bodyPr>
          <a:lstStyle>
            <a:lvl1pPr indent="-314325" lvl="0" marL="457200" algn="l">
              <a:spcBef>
                <a:spcPts val="360"/>
              </a:spcBef>
              <a:spcAft>
                <a:spcPts val="0"/>
              </a:spcAft>
              <a:buSzPts val="1350"/>
              <a:buChar char="●"/>
              <a:defRPr/>
            </a:lvl1pPr>
            <a:lvl2pPr indent="-314325" lvl="1" marL="914400" algn="l">
              <a:spcBef>
                <a:spcPts val="360"/>
              </a:spcBef>
              <a:spcAft>
                <a:spcPts val="0"/>
              </a:spcAft>
              <a:buSzPts val="1350"/>
              <a:buChar char="●"/>
              <a:defRPr/>
            </a:lvl2pPr>
            <a:lvl3pPr indent="-314325" lvl="2" marL="1371600" algn="l">
              <a:spcBef>
                <a:spcPts val="360"/>
              </a:spcBef>
              <a:spcAft>
                <a:spcPts val="0"/>
              </a:spcAft>
              <a:buSzPts val="1350"/>
              <a:buChar char="●"/>
              <a:defRPr/>
            </a:lvl3pPr>
            <a:lvl4pPr indent="-314325" lvl="3" marL="1828800" algn="l">
              <a:spcBef>
                <a:spcPts val="360"/>
              </a:spcBef>
              <a:spcAft>
                <a:spcPts val="0"/>
              </a:spcAft>
              <a:buSzPts val="1350"/>
              <a:buChar char="●"/>
              <a:defRPr/>
            </a:lvl4pPr>
            <a:lvl5pPr indent="-314325" lvl="4" marL="2286000" algn="l">
              <a:spcBef>
                <a:spcPts val="36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2" name="Shape 12"/>
        <p:cNvGrpSpPr/>
        <p:nvPr/>
      </p:nvGrpSpPr>
      <p:grpSpPr>
        <a:xfrm>
          <a:off x="0" y="0"/>
          <a:ext cx="0" cy="0"/>
          <a:chOff x="0" y="0"/>
          <a:chExt cx="0" cy="0"/>
        </a:xfrm>
      </p:grpSpPr>
      <p:sp>
        <p:nvSpPr>
          <p:cNvPr id="13" name="Google Shape;13;p87"/>
          <p:cNvSpPr txBox="1"/>
          <p:nvPr>
            <p:ph idx="1" type="body"/>
          </p:nvPr>
        </p:nvSpPr>
        <p:spPr>
          <a:xfrm>
            <a:off x="381000" y="1143000"/>
            <a:ext cx="8382000" cy="4800600"/>
          </a:xfrm>
          <a:prstGeom prst="rect">
            <a:avLst/>
          </a:prstGeom>
          <a:noFill/>
          <a:ln>
            <a:noFill/>
          </a:ln>
        </p:spPr>
        <p:txBody>
          <a:bodyPr anchorCtr="0" anchor="t" bIns="46025" lIns="182550" spcFirstLastPara="1" rIns="182550" wrap="square" tIns="46025">
            <a:noAutofit/>
          </a:bodyPr>
          <a:lstStyle>
            <a:lvl1pPr indent="-314325" lvl="0" marL="457200" algn="l">
              <a:spcBef>
                <a:spcPts val="360"/>
              </a:spcBef>
              <a:spcAft>
                <a:spcPts val="0"/>
              </a:spcAft>
              <a:buSzPts val="1350"/>
              <a:buChar char="●"/>
              <a:defRPr/>
            </a:lvl1pPr>
            <a:lvl2pPr indent="-314325" lvl="1" marL="914400" algn="l">
              <a:spcBef>
                <a:spcPts val="360"/>
              </a:spcBef>
              <a:spcAft>
                <a:spcPts val="0"/>
              </a:spcAft>
              <a:buSzPts val="1350"/>
              <a:buChar char="●"/>
              <a:defRPr/>
            </a:lvl2pPr>
            <a:lvl3pPr indent="-314325" lvl="2" marL="1371600" algn="l">
              <a:spcBef>
                <a:spcPts val="360"/>
              </a:spcBef>
              <a:spcAft>
                <a:spcPts val="0"/>
              </a:spcAft>
              <a:buSzPts val="1350"/>
              <a:buChar char="●"/>
              <a:defRPr/>
            </a:lvl3pPr>
            <a:lvl4pPr indent="-314325" lvl="3" marL="1828800" algn="l">
              <a:spcBef>
                <a:spcPts val="360"/>
              </a:spcBef>
              <a:spcAft>
                <a:spcPts val="0"/>
              </a:spcAft>
              <a:buSzPts val="1350"/>
              <a:buChar char="●"/>
              <a:defRPr/>
            </a:lvl4pPr>
            <a:lvl5pPr indent="-314325" lvl="4" marL="2286000" algn="l">
              <a:spcBef>
                <a:spcPts val="36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 name="Shape 14"/>
        <p:cNvGrpSpPr/>
        <p:nvPr/>
      </p:nvGrpSpPr>
      <p:grpSpPr>
        <a:xfrm>
          <a:off x="0" y="0"/>
          <a:ext cx="0" cy="0"/>
          <a:chOff x="0" y="0"/>
          <a:chExt cx="0" cy="0"/>
        </a:xfrm>
      </p:grpSpPr>
      <p:sp>
        <p:nvSpPr>
          <p:cNvPr id="15" name="Google Shape;15;p88"/>
          <p:cNvSpPr txBox="1"/>
          <p:nvPr>
            <p:ph idx="1" type="body"/>
          </p:nvPr>
        </p:nvSpPr>
        <p:spPr>
          <a:xfrm>
            <a:off x="381000" y="1143000"/>
            <a:ext cx="8382000" cy="4800600"/>
          </a:xfrm>
          <a:prstGeom prst="rect">
            <a:avLst/>
          </a:prstGeom>
          <a:noFill/>
          <a:ln>
            <a:noFill/>
          </a:ln>
        </p:spPr>
        <p:txBody>
          <a:bodyPr anchorCtr="0" anchor="t" bIns="46025" lIns="182550" spcFirstLastPara="1" rIns="182550" wrap="square" tIns="46025">
            <a:noAutofit/>
          </a:bodyPr>
          <a:lstStyle>
            <a:lvl1pPr indent="-314325" lvl="0" marL="457200" algn="l">
              <a:spcBef>
                <a:spcPts val="360"/>
              </a:spcBef>
              <a:spcAft>
                <a:spcPts val="0"/>
              </a:spcAft>
              <a:buSzPts val="1350"/>
              <a:buChar char="●"/>
              <a:defRPr/>
            </a:lvl1pPr>
            <a:lvl2pPr indent="-314325" lvl="1" marL="914400" algn="l">
              <a:spcBef>
                <a:spcPts val="360"/>
              </a:spcBef>
              <a:spcAft>
                <a:spcPts val="0"/>
              </a:spcAft>
              <a:buSzPts val="1350"/>
              <a:buChar char="●"/>
              <a:defRPr/>
            </a:lvl2pPr>
            <a:lvl3pPr indent="-314325" lvl="2" marL="1371600" algn="l">
              <a:spcBef>
                <a:spcPts val="360"/>
              </a:spcBef>
              <a:spcAft>
                <a:spcPts val="0"/>
              </a:spcAft>
              <a:buSzPts val="1350"/>
              <a:buChar char="●"/>
              <a:defRPr/>
            </a:lvl3pPr>
            <a:lvl4pPr indent="-314325" lvl="3" marL="1828800" algn="l">
              <a:spcBef>
                <a:spcPts val="360"/>
              </a:spcBef>
              <a:spcAft>
                <a:spcPts val="0"/>
              </a:spcAft>
              <a:buSzPts val="1350"/>
              <a:buChar char="●"/>
              <a:defRPr/>
            </a:lvl4pPr>
            <a:lvl5pPr indent="-314325" lvl="4" marL="2286000" algn="l">
              <a:spcBef>
                <a:spcPts val="36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16" name="Shape 16"/>
        <p:cNvGrpSpPr/>
        <p:nvPr/>
      </p:nvGrpSpPr>
      <p:grpSpPr>
        <a:xfrm>
          <a:off x="0" y="0"/>
          <a:ext cx="0" cy="0"/>
          <a:chOff x="0" y="0"/>
          <a:chExt cx="0" cy="0"/>
        </a:xfrm>
      </p:grpSpPr>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7" name="Shape 17"/>
        <p:cNvGrpSpPr/>
        <p:nvPr/>
      </p:nvGrpSpPr>
      <p:grpSpPr>
        <a:xfrm>
          <a:off x="0" y="0"/>
          <a:ext cx="0" cy="0"/>
          <a:chOff x="0" y="0"/>
          <a:chExt cx="0" cy="0"/>
        </a:xfrm>
      </p:grpSpPr>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18" name="Shape 18"/>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9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1" sz="4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21" name="Google Shape;21;p92"/>
          <p:cNvSpPr txBox="1"/>
          <p:nvPr>
            <p:ph idx="1" type="body"/>
          </p:nvPr>
        </p:nvSpPr>
        <p:spPr>
          <a:xfrm>
            <a:off x="722313" y="2906713"/>
            <a:ext cx="7772400" cy="1500187"/>
          </a:xfrm>
          <a:prstGeom prst="rect">
            <a:avLst/>
          </a:prstGeom>
          <a:noFill/>
          <a:ln>
            <a:noFill/>
          </a:ln>
        </p:spPr>
        <p:txBody>
          <a:bodyPr anchorCtr="0" anchor="b" bIns="46025" lIns="182550" spcFirstLastPara="1" rIns="182550" wrap="square" tIns="46025">
            <a:noAutofit/>
          </a:bodyPr>
          <a:lstStyle>
            <a:lvl1pPr indent="-228600" lvl="0" marL="457200" algn="l">
              <a:spcBef>
                <a:spcPts val="400"/>
              </a:spcBef>
              <a:spcAft>
                <a:spcPts val="0"/>
              </a:spcAft>
              <a:buSzPts val="1500"/>
              <a:buNone/>
              <a:defRPr sz="2000"/>
            </a:lvl1pPr>
            <a:lvl2pPr indent="-228600" lvl="1" marL="914400" algn="l">
              <a:spcBef>
                <a:spcPts val="360"/>
              </a:spcBef>
              <a:spcAft>
                <a:spcPts val="0"/>
              </a:spcAft>
              <a:buSzPts val="1350"/>
              <a:buNone/>
              <a:defRPr sz="1800"/>
            </a:lvl2pPr>
            <a:lvl3pPr indent="-228600" lvl="2" marL="1371600" algn="l">
              <a:spcBef>
                <a:spcPts val="320"/>
              </a:spcBef>
              <a:spcAft>
                <a:spcPts val="0"/>
              </a:spcAft>
              <a:buSzPts val="1200"/>
              <a:buNone/>
              <a:defRPr sz="1600"/>
            </a:lvl3pPr>
            <a:lvl4pPr indent="-228600" lvl="3" marL="1828800" algn="l">
              <a:spcBef>
                <a:spcPts val="280"/>
              </a:spcBef>
              <a:spcAft>
                <a:spcPts val="0"/>
              </a:spcAft>
              <a:buSzPts val="1050"/>
              <a:buNone/>
              <a:defRPr sz="1400"/>
            </a:lvl4pPr>
            <a:lvl5pPr indent="-228600" lvl="4" marL="2286000" algn="l">
              <a:spcBef>
                <a:spcPts val="280"/>
              </a:spcBef>
              <a:spcAft>
                <a:spcPts val="0"/>
              </a:spcAft>
              <a:buSzPts val="1050"/>
              <a:buNone/>
              <a:defRPr sz="1400"/>
            </a:lvl5pPr>
            <a:lvl6pPr indent="-228600" lvl="5" marL="2743200" algn="l">
              <a:spcBef>
                <a:spcPts val="280"/>
              </a:spcBef>
              <a:spcAft>
                <a:spcPts val="0"/>
              </a:spcAft>
              <a:buSzPts val="1050"/>
              <a:buNone/>
              <a:defRPr sz="1400"/>
            </a:lvl6pPr>
            <a:lvl7pPr indent="-228600" lvl="6" marL="3200400" algn="l">
              <a:spcBef>
                <a:spcPts val="280"/>
              </a:spcBef>
              <a:spcAft>
                <a:spcPts val="0"/>
              </a:spcAft>
              <a:buSzPts val="1050"/>
              <a:buNone/>
              <a:defRPr sz="1400"/>
            </a:lvl7pPr>
            <a:lvl8pPr indent="-228600" lvl="7" marL="3657600" algn="l">
              <a:spcBef>
                <a:spcPts val="280"/>
              </a:spcBef>
              <a:spcAft>
                <a:spcPts val="0"/>
              </a:spcAft>
              <a:buSzPts val="1050"/>
              <a:buNone/>
              <a:defRPr sz="1400"/>
            </a:lvl8pPr>
            <a:lvl9pPr indent="-228600" lvl="8" marL="4114800" algn="l">
              <a:spcBef>
                <a:spcPts val="280"/>
              </a:spcBef>
              <a:spcAft>
                <a:spcPts val="0"/>
              </a:spcAft>
              <a:buSzPts val="1050"/>
              <a:buNone/>
              <a:defRPr sz="1400"/>
            </a:lvl9pPr>
          </a:lstStyle>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 name="Shape 22"/>
        <p:cNvGrpSpPr/>
        <p:nvPr/>
      </p:nvGrpSpPr>
      <p:grpSpPr>
        <a:xfrm>
          <a:off x="0" y="0"/>
          <a:ext cx="0" cy="0"/>
          <a:chOff x="0" y="0"/>
          <a:chExt cx="0" cy="0"/>
        </a:xfrm>
      </p:grpSpPr>
      <p:sp>
        <p:nvSpPr>
          <p:cNvPr id="23" name="Google Shape;23;p93"/>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24" name="Google Shape;24;p93"/>
          <p:cNvSpPr txBox="1"/>
          <p:nvPr>
            <p:ph idx="1" type="body"/>
          </p:nvPr>
        </p:nvSpPr>
        <p:spPr>
          <a:xfrm>
            <a:off x="381000" y="1143000"/>
            <a:ext cx="4114800" cy="4800600"/>
          </a:xfrm>
          <a:prstGeom prst="rect">
            <a:avLst/>
          </a:prstGeom>
          <a:noFill/>
          <a:ln>
            <a:noFill/>
          </a:ln>
        </p:spPr>
        <p:txBody>
          <a:bodyPr anchorCtr="0" anchor="t" bIns="46025" lIns="182550" spcFirstLastPara="1" rIns="182550" wrap="square" tIns="46025">
            <a:noAutofit/>
          </a:bodyPr>
          <a:lstStyle>
            <a:lvl1pPr indent="-361950" lvl="0" marL="457200" algn="l">
              <a:spcBef>
                <a:spcPts val="560"/>
              </a:spcBef>
              <a:spcAft>
                <a:spcPts val="0"/>
              </a:spcAft>
              <a:buSzPts val="2100"/>
              <a:buChar char="●"/>
              <a:defRPr sz="2800"/>
            </a:lvl1pPr>
            <a:lvl2pPr indent="-342900" lvl="1" marL="914400" algn="l">
              <a:spcBef>
                <a:spcPts val="480"/>
              </a:spcBef>
              <a:spcAft>
                <a:spcPts val="0"/>
              </a:spcAft>
              <a:buSzPts val="1800"/>
              <a:buChar char="●"/>
              <a:defRPr sz="2400"/>
            </a:lvl2pPr>
            <a:lvl3pPr indent="-323850" lvl="2" marL="1371600" algn="l">
              <a:spcBef>
                <a:spcPts val="400"/>
              </a:spcBef>
              <a:spcAft>
                <a:spcPts val="0"/>
              </a:spcAft>
              <a:buSzPts val="1500"/>
              <a:buChar char="●"/>
              <a:defRPr sz="2000"/>
            </a:lvl3pPr>
            <a:lvl4pPr indent="-314325" lvl="3" marL="1828800" algn="l">
              <a:spcBef>
                <a:spcPts val="360"/>
              </a:spcBef>
              <a:spcAft>
                <a:spcPts val="0"/>
              </a:spcAft>
              <a:buSzPts val="1350"/>
              <a:buChar char="●"/>
              <a:defRPr sz="1800"/>
            </a:lvl4pPr>
            <a:lvl5pPr indent="-314325" lvl="4" marL="2286000" algn="l">
              <a:spcBef>
                <a:spcPts val="36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25" name="Google Shape;25;p93"/>
          <p:cNvSpPr txBox="1"/>
          <p:nvPr>
            <p:ph idx="2" type="body"/>
          </p:nvPr>
        </p:nvSpPr>
        <p:spPr>
          <a:xfrm>
            <a:off x="4648200" y="1143000"/>
            <a:ext cx="4114800" cy="4800600"/>
          </a:xfrm>
          <a:prstGeom prst="rect">
            <a:avLst/>
          </a:prstGeom>
          <a:noFill/>
          <a:ln>
            <a:noFill/>
          </a:ln>
        </p:spPr>
        <p:txBody>
          <a:bodyPr anchorCtr="0" anchor="t" bIns="46025" lIns="182550" spcFirstLastPara="1" rIns="182550" wrap="square" tIns="46025">
            <a:noAutofit/>
          </a:bodyPr>
          <a:lstStyle>
            <a:lvl1pPr indent="-361950" lvl="0" marL="457200" algn="l">
              <a:spcBef>
                <a:spcPts val="560"/>
              </a:spcBef>
              <a:spcAft>
                <a:spcPts val="0"/>
              </a:spcAft>
              <a:buSzPts val="2100"/>
              <a:buChar char="●"/>
              <a:defRPr sz="2800"/>
            </a:lvl1pPr>
            <a:lvl2pPr indent="-342900" lvl="1" marL="914400" algn="l">
              <a:spcBef>
                <a:spcPts val="480"/>
              </a:spcBef>
              <a:spcAft>
                <a:spcPts val="0"/>
              </a:spcAft>
              <a:buSzPts val="1800"/>
              <a:buChar char="●"/>
              <a:defRPr sz="2400"/>
            </a:lvl2pPr>
            <a:lvl3pPr indent="-323850" lvl="2" marL="1371600" algn="l">
              <a:spcBef>
                <a:spcPts val="400"/>
              </a:spcBef>
              <a:spcAft>
                <a:spcPts val="0"/>
              </a:spcAft>
              <a:buSzPts val="1500"/>
              <a:buChar char="●"/>
              <a:defRPr sz="2000"/>
            </a:lvl3pPr>
            <a:lvl4pPr indent="-314325" lvl="3" marL="1828800" algn="l">
              <a:spcBef>
                <a:spcPts val="360"/>
              </a:spcBef>
              <a:spcAft>
                <a:spcPts val="0"/>
              </a:spcAft>
              <a:buSzPts val="1350"/>
              <a:buChar char="●"/>
              <a:defRPr sz="1800"/>
            </a:lvl4pPr>
            <a:lvl5pPr indent="-314325" lvl="4" marL="2286000" algn="l">
              <a:spcBef>
                <a:spcPts val="36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4"/>
          <p:cNvSpPr txBox="1"/>
          <p:nvPr>
            <p:ph idx="1" type="body"/>
          </p:nvPr>
        </p:nvSpPr>
        <p:spPr>
          <a:xfrm>
            <a:off x="381000" y="1143000"/>
            <a:ext cx="8382000" cy="4800600"/>
          </a:xfrm>
          <a:prstGeom prst="rect">
            <a:avLst/>
          </a:prstGeom>
          <a:noFill/>
          <a:ln>
            <a:noFill/>
          </a:ln>
        </p:spPr>
        <p:txBody>
          <a:bodyPr anchorCtr="0" anchor="t" bIns="46025" lIns="182550" spcFirstLastPara="1" rIns="182550" wrap="square" tIns="46025">
            <a:noAutofit/>
          </a:bodyPr>
          <a:lstStyle>
            <a:lvl1pPr indent="-361950" lvl="0" marL="457200" marR="0" rtl="0" algn="l">
              <a:spcBef>
                <a:spcPts val="560"/>
              </a:spcBef>
              <a:spcAft>
                <a:spcPts val="0"/>
              </a:spcAft>
              <a:buClr>
                <a:schemeClr val="accent2"/>
              </a:buClr>
              <a:buSzPts val="2100"/>
              <a:buFont typeface="Noto Sans Symbols"/>
              <a:buChar char="●"/>
              <a:defRPr b="1" i="0" sz="2800" u="none" cap="none" strike="noStrike">
                <a:solidFill>
                  <a:schemeClr val="lt2"/>
                </a:solidFill>
                <a:latin typeface="Arial"/>
                <a:ea typeface="Arial"/>
                <a:cs typeface="Arial"/>
                <a:sym typeface="Arial"/>
              </a:defRPr>
            </a:lvl1pPr>
            <a:lvl2pPr indent="-342900" lvl="1" marL="914400" marR="0" rtl="0" algn="l">
              <a:spcBef>
                <a:spcPts val="480"/>
              </a:spcBef>
              <a:spcAft>
                <a:spcPts val="0"/>
              </a:spcAft>
              <a:buClr>
                <a:schemeClr val="accent2"/>
              </a:buClr>
              <a:buSzPts val="1800"/>
              <a:buFont typeface="Noto Sans Symbols"/>
              <a:buChar char="●"/>
              <a:defRPr b="1" i="0" sz="2400" u="none" cap="none" strike="noStrike">
                <a:solidFill>
                  <a:schemeClr val="lt2"/>
                </a:solidFill>
                <a:latin typeface="Arial"/>
                <a:ea typeface="Arial"/>
                <a:cs typeface="Arial"/>
                <a:sym typeface="Arial"/>
              </a:defRPr>
            </a:lvl2pPr>
            <a:lvl3pPr indent="-323850" lvl="2" marL="13716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3pPr>
            <a:lvl4pPr indent="-323850" lvl="3" marL="18288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4pPr>
            <a:lvl5pPr indent="-323850" lvl="4" marL="22860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5pPr>
            <a:lvl6pPr indent="-323850" lvl="5" marL="27432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6pPr>
            <a:lvl7pPr indent="-323850" lvl="6" marL="32004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7pPr>
            <a:lvl8pPr indent="-323850" lvl="7" marL="36576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8pPr>
            <a:lvl9pPr indent="-323850" lvl="8" marL="41148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9pPr>
          </a:lstStyle>
          <a:p/>
        </p:txBody>
      </p:sp>
      <p:sp>
        <p:nvSpPr>
          <p:cNvPr id="7" name="Google Shape;7;p84"/>
          <p:cNvSpPr txBox="1"/>
          <p:nvPr/>
        </p:nvSpPr>
        <p:spPr>
          <a:xfrm>
            <a:off x="76200" y="6430963"/>
            <a:ext cx="685800" cy="2746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chemeClr val="dk1"/>
                </a:solidFill>
                <a:latin typeface="Arial"/>
                <a:ea typeface="Arial"/>
                <a:cs typeface="Arial"/>
                <a:sym typeface="Arial"/>
              </a:rPr>
              <a:t>9-</a:t>
            </a:r>
            <a:fld id="{00000000-1234-1234-1234-123412341234}" type="slidenum">
              <a:rPr b="1" i="0" lang="en-US" sz="1200" u="none" cap="none" strike="noStrike">
                <a:solidFill>
                  <a:schemeClr val="dk1"/>
                </a:solidFill>
                <a:latin typeface="Arial"/>
                <a:ea typeface="Arial"/>
                <a:cs typeface="Arial"/>
                <a:sym typeface="Arial"/>
              </a:rPr>
              <a:t>‹#›</a:t>
            </a:fld>
            <a:endParaRPr b="1"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wipe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vmlDrawing" Target="../drawings/vmlDrawing1.vml"/><Relationship Id="rId4" Type="http://schemas.openxmlformats.org/officeDocument/2006/relationships/oleObject" Target="../embeddings/Microsoft_Excel_Sheet1.xls"/><Relationship Id="rId5" Type="http://schemas.openxmlformats.org/officeDocument/2006/relationships/oleObject" Target="../embeddings/Microsoft_Excel_Sheet1.xls"/><Relationship Id="rId6"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vmlDrawing" Target="../drawings/vmlDrawing2.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17.png"/><Relationship Id="rId6"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4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37.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vmlDrawing" Target="../drawings/vmlDrawing3.vml"/><Relationship Id="rId4" Type="http://schemas.openxmlformats.org/officeDocument/2006/relationships/oleObject" Target="../embeddings/Microsoft_Excel_Sheet2.xls"/><Relationship Id="rId5" Type="http://schemas.openxmlformats.org/officeDocument/2006/relationships/oleObject" Target="../embeddings/Microsoft_Excel_Sheet2.xls"/><Relationship Id="rId6"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vmlDrawing" Target="../drawings/vmlDrawing4.vml"/><Relationship Id="rId4" Type="http://schemas.openxmlformats.org/officeDocument/2006/relationships/oleObject" Target="../embeddings/Microsoft_Excel_Sheet3.xls"/><Relationship Id="rId5" Type="http://schemas.openxmlformats.org/officeDocument/2006/relationships/oleObject" Target="../embeddings/Microsoft_Excel_Sheet3.xls"/><Relationship Id="rId6"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vmlDrawing" Target="../drawings/vmlDrawing5.vml"/><Relationship Id="rId4" Type="http://schemas.openxmlformats.org/officeDocument/2006/relationships/oleObject" Target="../embeddings/Microsoft_Excel_Sheet4.xls"/><Relationship Id="rId5" Type="http://schemas.openxmlformats.org/officeDocument/2006/relationships/oleObject" Target="../embeddings/Microsoft_Excel_Sheet4.xls"/><Relationship Id="rId6"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vmlDrawing" Target="../drawings/vmlDrawing6.vml"/><Relationship Id="rId4" Type="http://schemas.openxmlformats.org/officeDocument/2006/relationships/oleObject" Target="../embeddings/Microsoft_Excel_Sheet5.xls"/><Relationship Id="rId5" Type="http://schemas.openxmlformats.org/officeDocument/2006/relationships/oleObject" Target="../embeddings/Microsoft_Excel_Sheet5.xls"/><Relationship Id="rId6"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vmlDrawing" Target="../drawings/vmlDrawing7.vml"/><Relationship Id="rId4" Type="http://schemas.openxmlformats.org/officeDocument/2006/relationships/oleObject" Target="../embeddings/Microsoft_Excel_Sheet6.xls"/><Relationship Id="rId5" Type="http://schemas.openxmlformats.org/officeDocument/2006/relationships/oleObject" Target="../embeddings/Microsoft_Excel_Sheet6.xls"/><Relationship Id="rId6" Type="http://schemas.openxmlformats.org/officeDocument/2006/relationships/image" Target="../media/image3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vmlDrawing" Target="../drawings/vmlDrawing8.vml"/><Relationship Id="rId4" Type="http://schemas.openxmlformats.org/officeDocument/2006/relationships/oleObject" Target="../embeddings/Microsoft_Excel_Sheet7.xls"/><Relationship Id="rId5" Type="http://schemas.openxmlformats.org/officeDocument/2006/relationships/oleObject" Target="../embeddings/Microsoft_Excel_Sheet7.xls"/><Relationship Id="rId6" Type="http://schemas.openxmlformats.org/officeDocument/2006/relationships/image" Target="../media/image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3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29.png"/><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3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3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vmlDrawing" Target="../drawings/vmlDrawing9.vml"/><Relationship Id="rId4" Type="http://schemas.openxmlformats.org/officeDocument/2006/relationships/oleObject" Target="../embeddings/Microsoft_Excel_Sheet8.xls"/><Relationship Id="rId5" Type="http://schemas.openxmlformats.org/officeDocument/2006/relationships/oleObject" Target="../embeddings/Microsoft_Excel_Sheet8.xls"/><Relationship Id="rId6" Type="http://schemas.openxmlformats.org/officeDocument/2006/relationships/image" Target="../media/image4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vmlDrawing" Target="../drawings/vmlDrawing10.vml"/><Relationship Id="rId4" Type="http://schemas.openxmlformats.org/officeDocument/2006/relationships/oleObject" Target="../embeddings/Microsoft_Excel_Sheet9.xls"/><Relationship Id="rId5" Type="http://schemas.openxmlformats.org/officeDocument/2006/relationships/oleObject" Target="../embeddings/Microsoft_Excel_Sheet9.xls"/><Relationship Id="rId6" Type="http://schemas.openxmlformats.org/officeDocument/2006/relationships/image" Target="../media/image4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image" Target="../media/image4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image" Target="../media/image43.png"/><Relationship Id="rId4" Type="http://schemas.openxmlformats.org/officeDocument/2006/relationships/image" Target="../media/image4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 Id="rId3" Type="http://schemas.openxmlformats.org/officeDocument/2006/relationships/image" Target="../media/image45.png"/><Relationship Id="rId4" Type="http://schemas.openxmlformats.org/officeDocument/2006/relationships/image" Target="../media/image4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 Id="rId3" Type="http://schemas.openxmlformats.org/officeDocument/2006/relationships/image" Target="../media/image4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 Id="rId3" Type="http://schemas.openxmlformats.org/officeDocument/2006/relationships/image" Target="../media/image4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 Id="rId3" Type="http://schemas.openxmlformats.org/officeDocument/2006/relationships/image" Target="../media/image5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 Id="rId3" Type="http://schemas.openxmlformats.org/officeDocument/2006/relationships/image" Target="../media/image4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 Id="rId3" Type="http://schemas.openxmlformats.org/officeDocument/2006/relationships/image" Target="../media/image5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 Id="rId3" Type="http://schemas.openxmlformats.org/officeDocument/2006/relationships/image" Target="../media/image5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 Id="rId3" Type="http://schemas.openxmlformats.org/officeDocument/2006/relationships/image" Target="../media/image5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 Id="rId3" Type="http://schemas.openxmlformats.org/officeDocument/2006/relationships/image" Target="../media/image5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 Id="rId3" Type="http://schemas.openxmlformats.org/officeDocument/2006/relationships/image" Target="../media/image5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6.xml"/><Relationship Id="rId3" Type="http://schemas.openxmlformats.org/officeDocument/2006/relationships/image" Target="../media/image5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7.xml"/><Relationship Id="rId3" Type="http://schemas.openxmlformats.org/officeDocument/2006/relationships/image" Target="../media/image5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8.xml"/><Relationship Id="rId3" Type="http://schemas.openxmlformats.org/officeDocument/2006/relationships/image" Target="../media/image5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9.xml"/><Relationship Id="rId3" Type="http://schemas.openxmlformats.org/officeDocument/2006/relationships/image" Target="../media/image5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 Id="rId3" Type="http://schemas.openxmlformats.org/officeDocument/2006/relationships/image" Target="../media/image5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 Id="rId3" Type="http://schemas.openxmlformats.org/officeDocument/2006/relationships/image" Target="../media/image51.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2.xml"/><Relationship Id="rId3" Type="http://schemas.openxmlformats.org/officeDocument/2006/relationships/image" Target="../media/image5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pic>
        <p:nvPicPr>
          <p:cNvPr id="52" name="Google Shape;52;p1"/>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0"/>
          <p:cNvSpPr/>
          <p:nvPr/>
        </p:nvSpPr>
        <p:spPr>
          <a:xfrm>
            <a:off x="599495" y="5334000"/>
            <a:ext cx="1762705" cy="830997"/>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rgbClr val="006600"/>
                </a:solidFill>
                <a:latin typeface="Arial"/>
                <a:ea typeface="Arial"/>
                <a:cs typeface="Arial"/>
                <a:sym typeface="Arial"/>
              </a:rPr>
              <a:t>ILLUSTRATION 9-7</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Presentation of Inventory Using an Allowance Account</a:t>
            </a:r>
            <a:endParaRPr/>
          </a:p>
        </p:txBody>
      </p:sp>
      <p:pic>
        <p:nvPicPr>
          <p:cNvPr id="147" name="Google Shape;147;p10"/>
          <p:cNvPicPr preferRelativeResize="0"/>
          <p:nvPr/>
        </p:nvPicPr>
        <p:blipFill rotWithShape="1">
          <a:blip r:embed="rId3">
            <a:alphaModFix/>
          </a:blip>
          <a:srcRect b="0" l="0" r="0" t="0"/>
          <a:stretch/>
        </p:blipFill>
        <p:spPr>
          <a:xfrm>
            <a:off x="2362035" y="5391115"/>
            <a:ext cx="6324765" cy="1251890"/>
          </a:xfrm>
          <a:prstGeom prst="rect">
            <a:avLst/>
          </a:prstGeom>
          <a:noFill/>
          <a:ln>
            <a:noFill/>
          </a:ln>
        </p:spPr>
      </p:pic>
      <p:sp>
        <p:nvSpPr>
          <p:cNvPr id="148" name="Google Shape;148;p10"/>
          <p:cNvSpPr txBox="1"/>
          <p:nvPr/>
        </p:nvSpPr>
        <p:spPr>
          <a:xfrm>
            <a:off x="609600" y="1371600"/>
            <a:ext cx="8153400" cy="2637966"/>
          </a:xfrm>
          <a:prstGeom prst="rect">
            <a:avLst/>
          </a:prstGeom>
          <a:noFill/>
          <a:ln>
            <a:noFill/>
          </a:ln>
        </p:spPr>
        <p:txBody>
          <a:bodyPr anchorCtr="0" anchor="t" bIns="45700" lIns="91425" spcFirstLastPara="1" rIns="91425" wrap="square" tIns="45700">
            <a:spAutoFit/>
          </a:bodyPr>
          <a:lstStyle/>
          <a:p>
            <a:pPr indent="0" lvl="1" marL="0" marR="0" rtl="0" algn="l">
              <a:lnSpc>
                <a:spcPct val="125000"/>
              </a:lnSpc>
              <a:spcBef>
                <a:spcPts val="0"/>
              </a:spcBef>
              <a:spcAft>
                <a:spcPts val="0"/>
              </a:spcAft>
              <a:buClr>
                <a:srgbClr val="CC0000"/>
              </a:buClr>
              <a:buSzPts val="1680"/>
              <a:buFont typeface="Noto Sans Symbols"/>
              <a:buNone/>
            </a:pPr>
            <a:r>
              <a:rPr b="0" i="0" lang="en-US" sz="2100" u="none" cap="none" strike="noStrike">
                <a:solidFill>
                  <a:schemeClr val="dk1"/>
                </a:solidFill>
                <a:latin typeface="Arial"/>
                <a:ea typeface="Arial"/>
                <a:cs typeface="Arial"/>
                <a:sym typeface="Arial"/>
              </a:rPr>
              <a:t>Instead of crediting the Inventory account for market adjustments, companies generally use an allowance account, often referred to as </a:t>
            </a:r>
            <a:r>
              <a:rPr b="1" i="0" lang="en-US" sz="2100" u="none" cap="none" strike="noStrike">
                <a:solidFill>
                  <a:schemeClr val="dk1"/>
                </a:solidFill>
                <a:latin typeface="Arial"/>
                <a:ea typeface="Arial"/>
                <a:cs typeface="Arial"/>
                <a:sym typeface="Arial"/>
              </a:rPr>
              <a:t>Allowance to Reduce Inventory to NRV</a:t>
            </a:r>
            <a:r>
              <a:rPr b="0" i="0" lang="en-US" sz="2100" u="none" cap="none" strike="noStrike">
                <a:solidFill>
                  <a:schemeClr val="dk1"/>
                </a:solidFill>
                <a:latin typeface="Arial"/>
                <a:ea typeface="Arial"/>
                <a:cs typeface="Arial"/>
                <a:sym typeface="Arial"/>
              </a:rPr>
              <a:t>. </a:t>
            </a:r>
            <a:endParaRPr/>
          </a:p>
          <a:p>
            <a:pPr indent="0" lvl="1" marL="0" marR="0" rtl="0" algn="l">
              <a:lnSpc>
                <a:spcPct val="125000"/>
              </a:lnSpc>
              <a:spcBef>
                <a:spcPts val="1050"/>
              </a:spcBef>
              <a:spcAft>
                <a:spcPts val="0"/>
              </a:spcAft>
              <a:buClr>
                <a:srgbClr val="CC0000"/>
              </a:buClr>
              <a:buSzPts val="1680"/>
              <a:buFont typeface="Noto Sans Symbols"/>
              <a:buNone/>
            </a:pPr>
            <a:r>
              <a:rPr b="0" i="0" lang="en-US" sz="2100" u="none" cap="none" strike="noStrike">
                <a:solidFill>
                  <a:schemeClr val="dk1"/>
                </a:solidFill>
                <a:latin typeface="Arial"/>
                <a:ea typeface="Arial"/>
                <a:cs typeface="Arial"/>
                <a:sym typeface="Arial"/>
              </a:rPr>
              <a:t>Using an allowance account under the loss method, Ricardo Company makes the following entry to record the inventory write-down to NRV. </a:t>
            </a:r>
            <a:endParaRPr b="0" i="0" sz="2100" u="none" cap="none" strike="noStrike">
              <a:solidFill>
                <a:schemeClr val="dk1"/>
              </a:solidFill>
              <a:latin typeface="Arial"/>
              <a:ea typeface="Arial"/>
              <a:cs typeface="Arial"/>
              <a:sym typeface="Arial"/>
            </a:endParaRPr>
          </a:p>
        </p:txBody>
      </p:sp>
      <p:cxnSp>
        <p:nvCxnSpPr>
          <p:cNvPr id="149" name="Google Shape;149;p1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50" name="Google Shape;150;p10"/>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lnSpc>
                <a:spcPct val="105000"/>
              </a:lnSpc>
              <a:spcBef>
                <a:spcPts val="0"/>
              </a:spcBef>
              <a:spcAft>
                <a:spcPts val="0"/>
              </a:spcAft>
              <a:buClr>
                <a:srgbClr val="CC0000"/>
              </a:buClr>
              <a:buSzPts val="2560"/>
              <a:buFont typeface="Arial"/>
              <a:buNone/>
            </a:pPr>
            <a:r>
              <a:rPr b="1" i="0" lang="en-US" sz="3200" u="none" cap="none" strike="noStrike">
                <a:solidFill>
                  <a:srgbClr val="CC0000"/>
                </a:solidFill>
                <a:latin typeface="Arial"/>
                <a:ea typeface="Arial"/>
                <a:cs typeface="Arial"/>
                <a:sym typeface="Arial"/>
              </a:rPr>
              <a:t>Use of an Allowance</a:t>
            </a:r>
            <a:endParaRPr b="1" i="0" sz="3200" u="none" cap="none" strike="noStrike">
              <a:solidFill>
                <a:srgbClr val="CC0000"/>
              </a:solidFill>
              <a:latin typeface="Arial"/>
              <a:ea typeface="Arial"/>
              <a:cs typeface="Arial"/>
              <a:sym typeface="Arial"/>
            </a:endParaRPr>
          </a:p>
        </p:txBody>
      </p:sp>
      <p:sp>
        <p:nvSpPr>
          <p:cNvPr id="151" name="Google Shape;151;p10"/>
          <p:cNvSpPr/>
          <p:nvPr/>
        </p:nvSpPr>
        <p:spPr>
          <a:xfrm>
            <a:off x="838200" y="4136648"/>
            <a:ext cx="7772400" cy="892552"/>
          </a:xfrm>
          <a:prstGeom prst="rect">
            <a:avLst/>
          </a:prstGeom>
          <a:noFill/>
          <a:ln>
            <a:noFill/>
          </a:ln>
        </p:spPr>
        <p:txBody>
          <a:bodyPr anchorCtr="0" anchor="t" bIns="45700" lIns="91425" spcFirstLastPara="1" rIns="91425" wrap="square" tIns="45700">
            <a:spAutoFit/>
          </a:bodyPr>
          <a:lstStyle/>
          <a:p>
            <a:pPr indent="-460375" lvl="0" marL="460375" marR="0" rtl="0" algn="l">
              <a:spcBef>
                <a:spcPts val="0"/>
              </a:spcBef>
              <a:spcAft>
                <a:spcPts val="0"/>
              </a:spcAft>
              <a:buNone/>
            </a:pPr>
            <a:r>
              <a:rPr b="0" i="0" lang="en-US" sz="2100" u="none" cap="none" strike="noStrike">
                <a:solidFill>
                  <a:schemeClr val="lt2"/>
                </a:solidFill>
                <a:latin typeface="Arial"/>
                <a:ea typeface="Arial"/>
                <a:cs typeface="Arial"/>
                <a:sym typeface="Arial"/>
              </a:rPr>
              <a:t>Loss Due to Decline of Inventory to NRV 	12,000 </a:t>
            </a:r>
            <a:endParaRPr/>
          </a:p>
          <a:p>
            <a:pPr indent="-460375" lvl="0" marL="460375" marR="0" rtl="0" algn="l">
              <a:spcBef>
                <a:spcPts val="1200"/>
              </a:spcBef>
              <a:spcAft>
                <a:spcPts val="0"/>
              </a:spcAft>
              <a:buNone/>
            </a:pPr>
            <a:r>
              <a:rPr b="0" i="0" lang="en-US" sz="2100" u="none" cap="none" strike="noStrike">
                <a:solidFill>
                  <a:schemeClr val="lt2"/>
                </a:solidFill>
                <a:latin typeface="Arial"/>
                <a:ea typeface="Arial"/>
                <a:cs typeface="Arial"/>
                <a:sym typeface="Arial"/>
              </a:rPr>
              <a:t>	Allowance to Reduce Inventory to NRV  		12,000</a:t>
            </a:r>
            <a:endParaRPr b="0" i="0" sz="2100" u="none" cap="none" strike="noStrike">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500"/>
                                        <p:tgtEl>
                                          <p:spTgt spid="1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animEffect filter="fade" transition="in">
                                      <p:cBhvr>
                                        <p:cTn dur="500"/>
                                        <p:tgtEl>
                                          <p:spTgt spid="15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graphicFrame>
        <p:nvGraphicFramePr>
          <p:cNvPr id="156" name="Google Shape;156;p11"/>
          <p:cNvGraphicFramePr/>
          <p:nvPr/>
        </p:nvGraphicFramePr>
        <p:xfrm>
          <a:off x="590550" y="2009775"/>
          <a:ext cx="7785100" cy="3448050"/>
        </p:xfrm>
        <a:graphic>
          <a:graphicData uri="http://schemas.openxmlformats.org/presentationml/2006/ole">
            <mc:AlternateContent>
              <mc:Choice Requires="v">
                <p:oleObj r:id="rId4" imgH="3448050" imgW="7785100" progId="Excel.Sheet.8" spid="_x0000_s1">
                  <p:embed/>
                </p:oleObj>
              </mc:Choice>
              <mc:Fallback>
                <p:oleObj r:id="rId5" imgH="3448050" imgW="7785100" progId="Excel.Sheet.8">
                  <p:embed/>
                  <p:pic>
                    <p:nvPicPr>
                      <p:cNvPr id="156" name="Google Shape;156;p11"/>
                      <p:cNvPicPr preferRelativeResize="0"/>
                      <p:nvPr/>
                    </p:nvPicPr>
                    <p:blipFill rotWithShape="1">
                      <a:blip r:embed="rId6">
                        <a:alphaModFix/>
                      </a:blip>
                      <a:srcRect b="0" l="0" r="0" t="0"/>
                      <a:stretch/>
                    </p:blipFill>
                    <p:spPr>
                      <a:xfrm>
                        <a:off x="590550" y="2009775"/>
                        <a:ext cx="7785100" cy="3448050"/>
                      </a:xfrm>
                      <a:prstGeom prst="rect">
                        <a:avLst/>
                      </a:prstGeom>
                      <a:noFill/>
                      <a:ln>
                        <a:noFill/>
                      </a:ln>
                    </p:spPr>
                  </p:pic>
                </p:oleObj>
              </mc:Fallback>
            </mc:AlternateContent>
          </a:graphicData>
        </a:graphic>
      </p:graphicFrame>
      <p:sp>
        <p:nvSpPr>
          <p:cNvPr id="157" name="Google Shape;157;p11"/>
          <p:cNvSpPr txBox="1"/>
          <p:nvPr/>
        </p:nvSpPr>
        <p:spPr>
          <a:xfrm>
            <a:off x="1295400" y="6369050"/>
            <a:ext cx="76962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Clr>
                <a:schemeClr val="lt2"/>
              </a:buClr>
              <a:buSzPts val="1600"/>
              <a:buFont typeface="Noto Sans Symbols"/>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
        <p:nvSpPr>
          <p:cNvPr id="158" name="Google Shape;158;p11"/>
          <p:cNvSpPr txBox="1"/>
          <p:nvPr/>
        </p:nvSpPr>
        <p:spPr>
          <a:xfrm>
            <a:off x="609600" y="1371600"/>
            <a:ext cx="7391400" cy="49629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000"/>
              <a:buFont typeface="Noto Sans Symbols"/>
              <a:buNone/>
            </a:pPr>
            <a:r>
              <a:rPr b="1" i="0" lang="en-US" sz="2500" u="none" cap="none" strike="noStrike">
                <a:solidFill>
                  <a:schemeClr val="dk1"/>
                </a:solidFill>
                <a:latin typeface="Arial"/>
                <a:ea typeface="Arial"/>
                <a:cs typeface="Arial"/>
                <a:sym typeface="Arial"/>
              </a:rPr>
              <a:t>Balance Sheet</a:t>
            </a:r>
            <a:endParaRPr b="0" i="0" sz="2500" u="none" cap="none" strike="noStrike">
              <a:solidFill>
                <a:schemeClr val="dk1"/>
              </a:solidFill>
              <a:latin typeface="Arial"/>
              <a:ea typeface="Arial"/>
              <a:cs typeface="Arial"/>
              <a:sym typeface="Arial"/>
            </a:endParaRPr>
          </a:p>
        </p:txBody>
      </p:sp>
      <p:cxnSp>
        <p:nvCxnSpPr>
          <p:cNvPr id="159" name="Google Shape;159;p1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60" name="Google Shape;160;p11"/>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lnSpc>
                <a:spcPct val="105000"/>
              </a:lnSpc>
              <a:spcBef>
                <a:spcPts val="0"/>
              </a:spcBef>
              <a:spcAft>
                <a:spcPts val="0"/>
              </a:spcAft>
              <a:buClr>
                <a:srgbClr val="CC0000"/>
              </a:buClr>
              <a:buSzPts val="2560"/>
              <a:buFont typeface="Arial"/>
              <a:buNone/>
            </a:pPr>
            <a:r>
              <a:rPr b="1" i="0" lang="en-US" sz="3200" u="none" cap="none" strike="noStrike">
                <a:solidFill>
                  <a:srgbClr val="CC0000"/>
                </a:solidFill>
                <a:latin typeface="Arial"/>
                <a:ea typeface="Arial"/>
                <a:cs typeface="Arial"/>
                <a:sym typeface="Arial"/>
              </a:rPr>
              <a:t>Recording NRV Instead of Cost </a:t>
            </a:r>
            <a:endParaRP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graphicFrame>
        <p:nvGraphicFramePr>
          <p:cNvPr id="165" name="Google Shape;165;p12"/>
          <p:cNvGraphicFramePr/>
          <p:nvPr/>
        </p:nvGraphicFramePr>
        <p:xfrm>
          <a:off x="609600" y="1404938"/>
          <a:ext cx="8077200" cy="5222875"/>
        </p:xfrm>
        <a:graphic>
          <a:graphicData uri="http://schemas.openxmlformats.org/presentationml/2006/ole">
            <mc:AlternateContent>
              <mc:Choice Requires="v">
                <p:oleObj r:id="rId4" imgH="5222875" imgW="8077200" progId="Excel.Sheet.8" spid="_x0000_s1">
                  <p:embed/>
                </p:oleObj>
              </mc:Choice>
              <mc:Fallback>
                <p:oleObj r:id="rId5" imgH="5222875" imgW="8077200" progId="Excel.Sheet.8">
                  <p:embed/>
                  <p:pic>
                    <p:nvPicPr>
                      <p:cNvPr id="165" name="Google Shape;165;p12"/>
                      <p:cNvPicPr preferRelativeResize="0"/>
                      <p:nvPr/>
                    </p:nvPicPr>
                    <p:blipFill rotWithShape="1">
                      <a:blip r:embed="rId6">
                        <a:alphaModFix/>
                      </a:blip>
                      <a:srcRect b="0" l="0" r="0" t="0"/>
                      <a:stretch/>
                    </p:blipFill>
                    <p:spPr>
                      <a:xfrm>
                        <a:off x="609600" y="1404938"/>
                        <a:ext cx="8077200" cy="5222875"/>
                      </a:xfrm>
                      <a:prstGeom prst="rect">
                        <a:avLst/>
                      </a:prstGeom>
                      <a:noFill/>
                      <a:ln>
                        <a:noFill/>
                      </a:ln>
                    </p:spPr>
                  </p:pic>
                </p:oleObj>
              </mc:Fallback>
            </mc:AlternateContent>
          </a:graphicData>
        </a:graphic>
      </p:graphicFrame>
      <p:sp>
        <p:nvSpPr>
          <p:cNvPr id="166" name="Google Shape;166;p12"/>
          <p:cNvSpPr txBox="1"/>
          <p:nvPr/>
        </p:nvSpPr>
        <p:spPr>
          <a:xfrm>
            <a:off x="8153400" y="6369050"/>
            <a:ext cx="8382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Clr>
                <a:schemeClr val="lt2"/>
              </a:buClr>
              <a:buSzPts val="1600"/>
              <a:buFont typeface="Noto Sans Symbols"/>
              <a:buNone/>
            </a:pPr>
            <a:r>
              <a:rPr b="1" i="1" lang="en-US" sz="1600" u="none" cap="none" strike="noStrike">
                <a:solidFill>
                  <a:schemeClr val="lt2"/>
                </a:solidFill>
                <a:latin typeface="Arial"/>
                <a:ea typeface="Arial"/>
                <a:cs typeface="Arial"/>
                <a:sym typeface="Arial"/>
              </a:rPr>
              <a:t>LO 1</a:t>
            </a:r>
            <a:endParaRPr/>
          </a:p>
        </p:txBody>
      </p:sp>
      <p:sp>
        <p:nvSpPr>
          <p:cNvPr id="167" name="Google Shape;167;p12"/>
          <p:cNvSpPr txBox="1"/>
          <p:nvPr/>
        </p:nvSpPr>
        <p:spPr>
          <a:xfrm>
            <a:off x="609600" y="1331913"/>
            <a:ext cx="3581400" cy="496887"/>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000"/>
              <a:buFont typeface="Noto Sans Symbols"/>
              <a:buNone/>
            </a:pPr>
            <a:r>
              <a:rPr b="1" i="0" lang="en-US" sz="2500" u="none" cap="none" strike="noStrike">
                <a:solidFill>
                  <a:schemeClr val="dk1"/>
                </a:solidFill>
                <a:latin typeface="Arial"/>
                <a:ea typeface="Arial"/>
                <a:cs typeface="Arial"/>
                <a:sym typeface="Arial"/>
              </a:rPr>
              <a:t>Income Statement</a:t>
            </a:r>
            <a:endParaRPr/>
          </a:p>
        </p:txBody>
      </p:sp>
      <p:cxnSp>
        <p:nvCxnSpPr>
          <p:cNvPr id="168" name="Google Shape;168;p1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69" name="Google Shape;169;p12"/>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lnSpc>
                <a:spcPct val="105000"/>
              </a:lnSpc>
              <a:spcBef>
                <a:spcPts val="0"/>
              </a:spcBef>
              <a:spcAft>
                <a:spcPts val="0"/>
              </a:spcAft>
              <a:buClr>
                <a:srgbClr val="CC0000"/>
              </a:buClr>
              <a:buSzPts val="2560"/>
              <a:buFont typeface="Arial"/>
              <a:buNone/>
            </a:pPr>
            <a:r>
              <a:rPr b="1" i="0" lang="en-US" sz="3200" u="none" cap="none" strike="noStrike">
                <a:solidFill>
                  <a:srgbClr val="CC0000"/>
                </a:solidFill>
                <a:latin typeface="Arial"/>
                <a:ea typeface="Arial"/>
                <a:cs typeface="Arial"/>
                <a:sym typeface="Arial"/>
              </a:rPr>
              <a:t>Recording NRV Instead of Cost </a:t>
            </a:r>
            <a:endParaRP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3"/>
          <p:cNvSpPr/>
          <p:nvPr/>
        </p:nvSpPr>
        <p:spPr>
          <a:xfrm>
            <a:off x="170328" y="5005296"/>
            <a:ext cx="4963105" cy="461665"/>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rgbClr val="006600"/>
                </a:solidFill>
                <a:latin typeface="Arial"/>
                <a:ea typeface="Arial"/>
                <a:cs typeface="Arial"/>
                <a:sym typeface="Arial"/>
              </a:rPr>
              <a:t>ILLUSTRATION 9-8</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Effect on Net Income of Reducing Inventory to NRV</a:t>
            </a:r>
            <a:endParaRPr/>
          </a:p>
        </p:txBody>
      </p:sp>
      <p:sp>
        <p:nvSpPr>
          <p:cNvPr id="175" name="Google Shape;175;p13"/>
          <p:cNvSpPr txBox="1"/>
          <p:nvPr/>
        </p:nvSpPr>
        <p:spPr>
          <a:xfrm>
            <a:off x="609600" y="1371600"/>
            <a:ext cx="8153400" cy="1264513"/>
          </a:xfrm>
          <a:prstGeom prst="rect">
            <a:avLst/>
          </a:prstGeom>
          <a:noFill/>
          <a:ln>
            <a:noFill/>
          </a:ln>
        </p:spPr>
        <p:txBody>
          <a:bodyPr anchorCtr="0" anchor="t" bIns="45700" lIns="91425" spcFirstLastPara="1" rIns="91425" wrap="square" tIns="45700">
            <a:spAutoFit/>
          </a:bodyPr>
          <a:lstStyle/>
          <a:p>
            <a:pPr indent="0" lvl="1" marL="0" marR="0" rtl="0" algn="l">
              <a:lnSpc>
                <a:spcPct val="125000"/>
              </a:lnSpc>
              <a:spcBef>
                <a:spcPts val="0"/>
              </a:spcBef>
              <a:spcAft>
                <a:spcPts val="0"/>
              </a:spcAft>
              <a:buClr>
                <a:srgbClr val="CC0000"/>
              </a:buClr>
              <a:buSzPts val="1680"/>
              <a:buFont typeface="Noto Sans Symbols"/>
              <a:buNone/>
            </a:pPr>
            <a:r>
              <a:rPr b="0" i="0" lang="en-US" sz="2100" u="none" cap="none" strike="noStrike">
                <a:solidFill>
                  <a:schemeClr val="dk1"/>
                </a:solidFill>
                <a:latin typeface="Arial"/>
                <a:ea typeface="Arial"/>
                <a:cs typeface="Arial"/>
                <a:sym typeface="Arial"/>
              </a:rPr>
              <a:t>In general, accountants adjust the allowance account balance at the next year-end to agree with the discrepancy between cost and the LCNRV at that balance sheet date.</a:t>
            </a:r>
            <a:endParaRPr b="0" i="0" sz="2100" u="none" cap="none" strike="noStrike">
              <a:solidFill>
                <a:schemeClr val="dk1"/>
              </a:solidFill>
              <a:latin typeface="Arial"/>
              <a:ea typeface="Arial"/>
              <a:cs typeface="Arial"/>
              <a:sym typeface="Arial"/>
            </a:endParaRPr>
          </a:p>
        </p:txBody>
      </p:sp>
      <p:cxnSp>
        <p:nvCxnSpPr>
          <p:cNvPr id="176" name="Google Shape;176;p1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77" name="Google Shape;177;p13"/>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lnSpc>
                <a:spcPct val="105000"/>
              </a:lnSpc>
              <a:spcBef>
                <a:spcPts val="0"/>
              </a:spcBef>
              <a:spcAft>
                <a:spcPts val="0"/>
              </a:spcAft>
              <a:buClr>
                <a:srgbClr val="CC0000"/>
              </a:buClr>
              <a:buSzPts val="2560"/>
              <a:buFont typeface="Arial"/>
              <a:buNone/>
            </a:pPr>
            <a:r>
              <a:rPr b="1" i="0" lang="en-US" sz="3200" u="none" cap="none" strike="noStrike">
                <a:solidFill>
                  <a:srgbClr val="CC0000"/>
                </a:solidFill>
                <a:latin typeface="Arial"/>
                <a:ea typeface="Arial"/>
                <a:cs typeface="Arial"/>
                <a:sym typeface="Arial"/>
              </a:rPr>
              <a:t>Use of an Allowance—Multiple Periods</a:t>
            </a:r>
            <a:endParaRPr b="1" i="0" sz="3200" u="none" cap="none" strike="noStrike">
              <a:solidFill>
                <a:srgbClr val="CC0000"/>
              </a:solidFill>
              <a:latin typeface="Arial"/>
              <a:ea typeface="Arial"/>
              <a:cs typeface="Arial"/>
              <a:sym typeface="Arial"/>
            </a:endParaRPr>
          </a:p>
        </p:txBody>
      </p:sp>
      <p:pic>
        <p:nvPicPr>
          <p:cNvPr id="178" name="Google Shape;178;p13"/>
          <p:cNvPicPr preferRelativeResize="0"/>
          <p:nvPr/>
        </p:nvPicPr>
        <p:blipFill rotWithShape="1">
          <a:blip r:embed="rId3">
            <a:alphaModFix/>
          </a:blip>
          <a:srcRect b="0" l="0" r="0" t="0"/>
          <a:stretch/>
        </p:blipFill>
        <p:spPr>
          <a:xfrm>
            <a:off x="268944" y="2881232"/>
            <a:ext cx="8622104" cy="2071767"/>
          </a:xfrm>
          <a:prstGeom prst="rect">
            <a:avLst/>
          </a:prstGeom>
          <a:noFill/>
          <a:ln cap="flat" cmpd="sng" w="9525">
            <a:solidFill>
              <a:schemeClr val="dk1"/>
            </a:solidFill>
            <a:prstDash val="solid"/>
            <a:round/>
            <a:headEnd len="sm" w="sm" type="none"/>
            <a:tailEnd len="sm" w="sm" type="none"/>
          </a:ln>
        </p:spPr>
      </p:pic>
      <p:pic>
        <p:nvPicPr>
          <p:cNvPr id="179" name="Google Shape;179;p13"/>
          <p:cNvPicPr preferRelativeResize="0"/>
          <p:nvPr/>
        </p:nvPicPr>
        <p:blipFill rotWithShape="1">
          <a:blip r:embed="rId4">
            <a:alphaModFix/>
          </a:blip>
          <a:srcRect b="0" l="0" r="0" t="0"/>
          <a:stretch/>
        </p:blipFill>
        <p:spPr>
          <a:xfrm>
            <a:off x="4829583" y="3949539"/>
            <a:ext cx="1050081" cy="207197"/>
          </a:xfrm>
          <a:prstGeom prst="rect">
            <a:avLst/>
          </a:prstGeom>
          <a:noFill/>
          <a:ln>
            <a:noFill/>
          </a:ln>
        </p:spPr>
      </p:pic>
      <p:pic>
        <p:nvPicPr>
          <p:cNvPr id="180" name="Google Shape;180;p13"/>
          <p:cNvPicPr preferRelativeResize="0"/>
          <p:nvPr/>
        </p:nvPicPr>
        <p:blipFill rotWithShape="1">
          <a:blip r:embed="rId5">
            <a:alphaModFix/>
          </a:blip>
          <a:srcRect b="0" l="0" r="0" t="0"/>
          <a:stretch/>
        </p:blipFill>
        <p:spPr>
          <a:xfrm>
            <a:off x="6220317" y="3947947"/>
            <a:ext cx="1270598" cy="207197"/>
          </a:xfrm>
          <a:prstGeom prst="rect">
            <a:avLst/>
          </a:prstGeom>
          <a:noFill/>
          <a:ln>
            <a:noFill/>
          </a:ln>
        </p:spPr>
      </p:pic>
      <p:sp>
        <p:nvSpPr>
          <p:cNvPr id="181" name="Google Shape;181;p13"/>
          <p:cNvSpPr/>
          <p:nvPr/>
        </p:nvSpPr>
        <p:spPr>
          <a:xfrm>
            <a:off x="7772400" y="3937587"/>
            <a:ext cx="1066800" cy="2534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folHlink"/>
              </a:buClr>
              <a:buSzPts val="1900"/>
              <a:buFont typeface="Comic Sans MS"/>
              <a:buNone/>
            </a:pPr>
            <a:r>
              <a:t/>
            </a:r>
            <a:endParaRPr b="1" i="0" sz="1900" u="none" cap="none" strike="noStrike">
              <a:solidFill>
                <a:schemeClr val="folHlink"/>
              </a:solidFill>
              <a:latin typeface="Comic Sans MS"/>
              <a:ea typeface="Comic Sans MS"/>
              <a:cs typeface="Comic Sans MS"/>
              <a:sym typeface="Comic Sans MS"/>
            </a:endParaRPr>
          </a:p>
        </p:txBody>
      </p:sp>
      <p:pic>
        <p:nvPicPr>
          <p:cNvPr id="182" name="Google Shape;182;p13"/>
          <p:cNvPicPr preferRelativeResize="0"/>
          <p:nvPr/>
        </p:nvPicPr>
        <p:blipFill rotWithShape="1">
          <a:blip r:embed="rId6">
            <a:alphaModFix/>
          </a:blip>
          <a:srcRect b="0" l="0" r="0" t="0"/>
          <a:stretch/>
        </p:blipFill>
        <p:spPr>
          <a:xfrm>
            <a:off x="4876800" y="4173072"/>
            <a:ext cx="1050081" cy="207197"/>
          </a:xfrm>
          <a:prstGeom prst="rect">
            <a:avLst/>
          </a:prstGeom>
          <a:noFill/>
          <a:ln>
            <a:noFill/>
          </a:ln>
        </p:spPr>
      </p:pic>
      <p:pic>
        <p:nvPicPr>
          <p:cNvPr id="183" name="Google Shape;183;p13"/>
          <p:cNvPicPr preferRelativeResize="0"/>
          <p:nvPr/>
        </p:nvPicPr>
        <p:blipFill rotWithShape="1">
          <a:blip r:embed="rId6">
            <a:alphaModFix/>
          </a:blip>
          <a:srcRect b="0" l="0" r="0" t="0"/>
          <a:stretch/>
        </p:blipFill>
        <p:spPr>
          <a:xfrm>
            <a:off x="6267534" y="4183432"/>
            <a:ext cx="1270598" cy="207197"/>
          </a:xfrm>
          <a:prstGeom prst="rect">
            <a:avLst/>
          </a:prstGeom>
          <a:noFill/>
          <a:ln>
            <a:noFill/>
          </a:ln>
        </p:spPr>
      </p:pic>
      <p:sp>
        <p:nvSpPr>
          <p:cNvPr id="184" name="Google Shape;184;p13"/>
          <p:cNvSpPr/>
          <p:nvPr/>
        </p:nvSpPr>
        <p:spPr>
          <a:xfrm>
            <a:off x="7772400" y="4173072"/>
            <a:ext cx="1066800" cy="2534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folHlink"/>
              </a:buClr>
              <a:buSzPts val="1900"/>
              <a:buFont typeface="Comic Sans MS"/>
              <a:buNone/>
            </a:pPr>
            <a:r>
              <a:t/>
            </a:r>
            <a:endParaRPr b="1" i="0" sz="1900" u="none" cap="none" strike="noStrike">
              <a:solidFill>
                <a:schemeClr val="folHlink"/>
              </a:solidFill>
              <a:latin typeface="Comic Sans MS"/>
              <a:ea typeface="Comic Sans MS"/>
              <a:cs typeface="Comic Sans MS"/>
              <a:sym typeface="Comic Sans MS"/>
            </a:endParaRPr>
          </a:p>
        </p:txBody>
      </p:sp>
      <p:pic>
        <p:nvPicPr>
          <p:cNvPr id="185" name="Google Shape;185;p13"/>
          <p:cNvPicPr preferRelativeResize="0"/>
          <p:nvPr/>
        </p:nvPicPr>
        <p:blipFill rotWithShape="1">
          <a:blip r:embed="rId6">
            <a:alphaModFix/>
          </a:blip>
          <a:srcRect b="0" l="0" r="0" t="0"/>
          <a:stretch/>
        </p:blipFill>
        <p:spPr>
          <a:xfrm>
            <a:off x="4876800" y="4394787"/>
            <a:ext cx="1050081" cy="207197"/>
          </a:xfrm>
          <a:prstGeom prst="rect">
            <a:avLst/>
          </a:prstGeom>
          <a:noFill/>
          <a:ln>
            <a:noFill/>
          </a:ln>
        </p:spPr>
      </p:pic>
      <p:pic>
        <p:nvPicPr>
          <p:cNvPr id="186" name="Google Shape;186;p13"/>
          <p:cNvPicPr preferRelativeResize="0"/>
          <p:nvPr/>
        </p:nvPicPr>
        <p:blipFill rotWithShape="1">
          <a:blip r:embed="rId6">
            <a:alphaModFix/>
          </a:blip>
          <a:srcRect b="0" l="0" r="0" t="0"/>
          <a:stretch/>
        </p:blipFill>
        <p:spPr>
          <a:xfrm>
            <a:off x="6267534" y="4405147"/>
            <a:ext cx="1270598" cy="207197"/>
          </a:xfrm>
          <a:prstGeom prst="rect">
            <a:avLst/>
          </a:prstGeom>
          <a:noFill/>
          <a:ln>
            <a:noFill/>
          </a:ln>
        </p:spPr>
      </p:pic>
      <p:sp>
        <p:nvSpPr>
          <p:cNvPr id="187" name="Google Shape;187;p13"/>
          <p:cNvSpPr/>
          <p:nvPr/>
        </p:nvSpPr>
        <p:spPr>
          <a:xfrm>
            <a:off x="7772400" y="4394787"/>
            <a:ext cx="1066800" cy="2534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folHlink"/>
              </a:buClr>
              <a:buSzPts val="1900"/>
              <a:buFont typeface="Comic Sans MS"/>
              <a:buNone/>
            </a:pPr>
            <a:r>
              <a:t/>
            </a:r>
            <a:endParaRPr b="1" i="0" sz="1900" u="none" cap="none" strike="noStrike">
              <a:solidFill>
                <a:schemeClr val="folHlink"/>
              </a:solidFill>
              <a:latin typeface="Comic Sans MS"/>
              <a:ea typeface="Comic Sans MS"/>
              <a:cs typeface="Comic Sans MS"/>
              <a:sym typeface="Comic Sans MS"/>
            </a:endParaRPr>
          </a:p>
        </p:txBody>
      </p:sp>
      <p:pic>
        <p:nvPicPr>
          <p:cNvPr id="188" name="Google Shape;188;p13"/>
          <p:cNvPicPr preferRelativeResize="0"/>
          <p:nvPr/>
        </p:nvPicPr>
        <p:blipFill rotWithShape="1">
          <a:blip r:embed="rId6">
            <a:alphaModFix/>
          </a:blip>
          <a:srcRect b="0" l="0" r="0" t="0"/>
          <a:stretch/>
        </p:blipFill>
        <p:spPr>
          <a:xfrm>
            <a:off x="4876800" y="4629363"/>
            <a:ext cx="1050081" cy="207197"/>
          </a:xfrm>
          <a:prstGeom prst="rect">
            <a:avLst/>
          </a:prstGeom>
          <a:noFill/>
          <a:ln>
            <a:noFill/>
          </a:ln>
        </p:spPr>
      </p:pic>
      <p:pic>
        <p:nvPicPr>
          <p:cNvPr id="189" name="Google Shape;189;p13"/>
          <p:cNvPicPr preferRelativeResize="0"/>
          <p:nvPr/>
        </p:nvPicPr>
        <p:blipFill rotWithShape="1">
          <a:blip r:embed="rId6">
            <a:alphaModFix/>
          </a:blip>
          <a:srcRect b="0" l="0" r="0" t="0"/>
          <a:stretch/>
        </p:blipFill>
        <p:spPr>
          <a:xfrm>
            <a:off x="6267534" y="4639723"/>
            <a:ext cx="1270598" cy="207197"/>
          </a:xfrm>
          <a:prstGeom prst="rect">
            <a:avLst/>
          </a:prstGeom>
          <a:noFill/>
          <a:ln>
            <a:noFill/>
          </a:ln>
        </p:spPr>
      </p:pic>
      <p:sp>
        <p:nvSpPr>
          <p:cNvPr id="190" name="Google Shape;190;p13"/>
          <p:cNvSpPr/>
          <p:nvPr/>
        </p:nvSpPr>
        <p:spPr>
          <a:xfrm>
            <a:off x="7772400" y="4629363"/>
            <a:ext cx="1066800" cy="2534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folHlink"/>
              </a:buClr>
              <a:buSzPts val="1900"/>
              <a:buFont typeface="Comic Sans MS"/>
              <a:buNone/>
            </a:pPr>
            <a:r>
              <a:t/>
            </a:r>
            <a:endParaRPr b="1" i="0" sz="1900" u="none" cap="none" strike="noStrike">
              <a:solidFill>
                <a:schemeClr val="folHlink"/>
              </a:solidFill>
              <a:latin typeface="Comic Sans MS"/>
              <a:ea typeface="Comic Sans MS"/>
              <a:cs typeface="Comic Sans MS"/>
              <a:sym typeface="Comic Sans MS"/>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79"/>
                                        </p:tgtEl>
                                      </p:cBhvr>
                                    </p:animEffect>
                                    <p:set>
                                      <p:cBhvr>
                                        <p:cTn dur="1" fill="hold">
                                          <p:stCondLst>
                                            <p:cond delay="500"/>
                                          </p:stCondLst>
                                        </p:cTn>
                                        <p:tgtEl>
                                          <p:spTgt spid="17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80"/>
                                        </p:tgtEl>
                                      </p:cBhvr>
                                    </p:animEffect>
                                    <p:set>
                                      <p:cBhvr>
                                        <p:cTn dur="1" fill="hold">
                                          <p:stCondLst>
                                            <p:cond delay="500"/>
                                          </p:stCondLst>
                                        </p:cTn>
                                        <p:tgtEl>
                                          <p:spTgt spid="1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81"/>
                                        </p:tgtEl>
                                      </p:cBhvr>
                                    </p:animEffect>
                                    <p:set>
                                      <p:cBhvr>
                                        <p:cTn dur="1" fill="hold">
                                          <p:stCondLst>
                                            <p:cond delay="500"/>
                                          </p:stCondLst>
                                        </p:cTn>
                                        <p:tgtEl>
                                          <p:spTgt spid="18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82"/>
                                        </p:tgtEl>
                                      </p:cBhvr>
                                    </p:animEffect>
                                    <p:set>
                                      <p:cBhvr>
                                        <p:cTn dur="1" fill="hold">
                                          <p:stCondLst>
                                            <p:cond delay="500"/>
                                          </p:stCondLst>
                                        </p:cTn>
                                        <p:tgtEl>
                                          <p:spTgt spid="1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83"/>
                                        </p:tgtEl>
                                      </p:cBhvr>
                                    </p:animEffect>
                                    <p:set>
                                      <p:cBhvr>
                                        <p:cTn dur="1" fill="hold">
                                          <p:stCondLst>
                                            <p:cond delay="500"/>
                                          </p:stCondLst>
                                        </p:cTn>
                                        <p:tgtEl>
                                          <p:spTgt spid="1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84"/>
                                        </p:tgtEl>
                                      </p:cBhvr>
                                    </p:animEffect>
                                    <p:set>
                                      <p:cBhvr>
                                        <p:cTn dur="1" fill="hold">
                                          <p:stCondLst>
                                            <p:cond delay="500"/>
                                          </p:stCondLst>
                                        </p:cTn>
                                        <p:tgtEl>
                                          <p:spTgt spid="18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85"/>
                                        </p:tgtEl>
                                      </p:cBhvr>
                                    </p:animEffect>
                                    <p:set>
                                      <p:cBhvr>
                                        <p:cTn dur="1" fill="hold">
                                          <p:stCondLst>
                                            <p:cond delay="500"/>
                                          </p:stCondLst>
                                        </p:cTn>
                                        <p:tgtEl>
                                          <p:spTgt spid="18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86"/>
                                        </p:tgtEl>
                                      </p:cBhvr>
                                    </p:animEffect>
                                    <p:set>
                                      <p:cBhvr>
                                        <p:cTn dur="1" fill="hold">
                                          <p:stCondLst>
                                            <p:cond delay="500"/>
                                          </p:stCondLst>
                                        </p:cTn>
                                        <p:tgtEl>
                                          <p:spTgt spid="18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87"/>
                                        </p:tgtEl>
                                      </p:cBhvr>
                                    </p:animEffect>
                                    <p:set>
                                      <p:cBhvr>
                                        <p:cTn dur="1" fill="hold">
                                          <p:stCondLst>
                                            <p:cond delay="500"/>
                                          </p:stCondLst>
                                        </p:cTn>
                                        <p:tgtEl>
                                          <p:spTgt spid="18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88"/>
                                        </p:tgtEl>
                                      </p:cBhvr>
                                    </p:animEffect>
                                    <p:set>
                                      <p:cBhvr>
                                        <p:cTn dur="1" fill="hold">
                                          <p:stCondLst>
                                            <p:cond delay="500"/>
                                          </p:stCondLst>
                                        </p:cTn>
                                        <p:tgtEl>
                                          <p:spTgt spid="18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89"/>
                                        </p:tgtEl>
                                      </p:cBhvr>
                                    </p:animEffect>
                                    <p:set>
                                      <p:cBhvr>
                                        <p:cTn dur="1" fill="hold">
                                          <p:stCondLst>
                                            <p:cond delay="500"/>
                                          </p:stCondLst>
                                        </p:cTn>
                                        <p:tgtEl>
                                          <p:spTgt spid="18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90"/>
                                        </p:tgtEl>
                                      </p:cBhvr>
                                    </p:animEffect>
                                    <p:set>
                                      <p:cBhvr>
                                        <p:cTn dur="1" fill="hold">
                                          <p:stCondLst>
                                            <p:cond delay="500"/>
                                          </p:stCondLst>
                                        </p:cTn>
                                        <p:tgtEl>
                                          <p:spTgt spid="19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4"/>
          <p:cNvSpPr txBox="1"/>
          <p:nvPr>
            <p:ph idx="1" type="body"/>
          </p:nvPr>
        </p:nvSpPr>
        <p:spPr>
          <a:xfrm>
            <a:off x="560696" y="28713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5000"/>
              </a:lnSpc>
              <a:spcBef>
                <a:spcPts val="0"/>
              </a:spcBef>
              <a:spcAft>
                <a:spcPts val="0"/>
              </a:spcAft>
              <a:buClr>
                <a:srgbClr val="CC0000"/>
              </a:buClr>
              <a:buSzPts val="1900"/>
              <a:buAutoNum type="arabicPlain"/>
            </a:pPr>
            <a:r>
              <a:rPr b="0" lang="en-US" sz="1900">
                <a:latin typeface="Arial"/>
                <a:ea typeface="Arial"/>
                <a:cs typeface="Arial"/>
                <a:sym typeface="Arial"/>
              </a:rPr>
              <a:t>Understand and apply the lower-of-cost-or-net realizable value rule.</a:t>
            </a:r>
            <a:endParaRPr/>
          </a:p>
          <a:p>
            <a:pPr indent="-341313" lvl="0" marL="341313" rtl="0" algn="l">
              <a:lnSpc>
                <a:spcPct val="115000"/>
              </a:lnSpc>
              <a:spcBef>
                <a:spcPts val="855"/>
              </a:spcBef>
              <a:spcAft>
                <a:spcPts val="0"/>
              </a:spcAft>
              <a:buClr>
                <a:srgbClr val="CC0000"/>
              </a:buClr>
              <a:buSzPts val="1900"/>
              <a:buAutoNum type="arabicPlain"/>
            </a:pPr>
            <a:r>
              <a:rPr lang="en-US" sz="1900">
                <a:solidFill>
                  <a:srgbClr val="CC0000"/>
                </a:solidFill>
                <a:latin typeface="Arial"/>
                <a:ea typeface="Arial"/>
                <a:cs typeface="Arial"/>
                <a:sym typeface="Arial"/>
              </a:rPr>
              <a:t>Understand and apply the lower-of-cost-or-market rule.</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Understand other inventory valuation issues.</a:t>
            </a:r>
            <a:endParaRPr/>
          </a:p>
        </p:txBody>
      </p:sp>
      <p:sp>
        <p:nvSpPr>
          <p:cNvPr id="196" name="Google Shape;196;p14"/>
          <p:cNvSpPr txBox="1"/>
          <p:nvPr>
            <p:ph type="title"/>
          </p:nvPr>
        </p:nvSpPr>
        <p:spPr>
          <a:xfrm>
            <a:off x="560696" y="1828800"/>
            <a:ext cx="3886200" cy="484909"/>
          </a:xfrm>
          <a:prstGeom prst="rect">
            <a:avLst/>
          </a:prstGeom>
          <a:noFill/>
          <a:ln>
            <a:noFill/>
          </a:ln>
        </p:spPr>
        <p:txBody>
          <a:bodyPr anchorCtr="0" anchor="t" bIns="44450" lIns="90475" spcFirstLastPara="1" rIns="90475" wrap="square" tIns="44450">
            <a:noAutofit/>
          </a:bodyPr>
          <a:lstStyle/>
          <a:p>
            <a:pPr indent="0" lvl="0" marL="0" marR="0" rtl="0" algn="l">
              <a:lnSpc>
                <a:spcPct val="110000"/>
              </a:lnSpc>
              <a:spcBef>
                <a:spcPts val="0"/>
              </a:spcBef>
              <a:spcAft>
                <a:spcPts val="0"/>
              </a:spcAft>
              <a:buNone/>
            </a:pPr>
            <a:r>
              <a:rPr b="1" i="0" lang="en-US" sz="2400" u="none" cap="none" strike="noStrike">
                <a:solidFill>
                  <a:srgbClr val="CC0000"/>
                </a:solidFill>
                <a:latin typeface="Arial"/>
                <a:ea typeface="Arial"/>
                <a:cs typeface="Arial"/>
                <a:sym typeface="Arial"/>
              </a:rPr>
              <a:t>LEARNING OBJECTIVES</a:t>
            </a:r>
            <a:endParaRPr/>
          </a:p>
        </p:txBody>
      </p:sp>
      <p:sp>
        <p:nvSpPr>
          <p:cNvPr id="197" name="Google Shape;197;p14"/>
          <p:cNvSpPr/>
          <p:nvPr/>
        </p:nvSpPr>
        <p:spPr>
          <a:xfrm>
            <a:off x="4800600" y="2871354"/>
            <a:ext cx="4114800" cy="2895600"/>
          </a:xfrm>
          <a:prstGeom prst="rect">
            <a:avLst/>
          </a:prstGeom>
          <a:noFill/>
          <a:ln>
            <a:noFill/>
          </a:ln>
        </p:spPr>
        <p:txBody>
          <a:bodyPr anchorCtr="0" anchor="t" bIns="44450" lIns="90475" spcFirstLastPara="1" rIns="90475" wrap="square" tIns="44450">
            <a:noAutofit/>
          </a:bodyPr>
          <a:lstStyle/>
          <a:p>
            <a:pPr indent="-341313" lvl="0" marL="341313" marR="0" rtl="0" algn="l">
              <a:lnSpc>
                <a:spcPct val="115000"/>
              </a:lnSpc>
              <a:spcBef>
                <a:spcPts val="0"/>
              </a:spcBef>
              <a:spcAft>
                <a:spcPts val="0"/>
              </a:spcAft>
              <a:buClr>
                <a:srgbClr val="CC0000"/>
              </a:buClr>
              <a:buSzPts val="1900"/>
              <a:buFont typeface="Arial"/>
              <a:buAutoNum type="arabicPlain" startAt="4"/>
            </a:pPr>
            <a:r>
              <a:rPr b="0" i="0" lang="en-US" sz="1900" u="none" cap="none" strike="noStrike">
                <a:solidFill>
                  <a:schemeClr val="lt2"/>
                </a:solidFill>
                <a:latin typeface="Arial"/>
                <a:ea typeface="Arial"/>
                <a:cs typeface="Arial"/>
                <a:sym typeface="Arial"/>
              </a:rPr>
              <a:t>Determine ending inventory by applying the gross profit method.</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b="0" i="0" lang="en-US" sz="1900" u="none" cap="none" strike="noStrike">
                <a:solidFill>
                  <a:schemeClr val="lt2"/>
                </a:solidFill>
                <a:latin typeface="Arial"/>
                <a:ea typeface="Arial"/>
                <a:cs typeface="Arial"/>
                <a:sym typeface="Arial"/>
              </a:rPr>
              <a:t>Determine ending inventory by applying the retail inventory method.</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b="0" i="0" lang="en-US" sz="1900" u="none" cap="none" strike="noStrike">
                <a:solidFill>
                  <a:schemeClr val="lt2"/>
                </a:solidFill>
                <a:latin typeface="Arial"/>
                <a:ea typeface="Arial"/>
                <a:cs typeface="Arial"/>
                <a:sym typeface="Arial"/>
              </a:rPr>
              <a:t>Explain how to report and analyze inventory.</a:t>
            </a:r>
            <a:endParaRPr/>
          </a:p>
        </p:txBody>
      </p:sp>
      <p:sp>
        <p:nvSpPr>
          <p:cNvPr id="198" name="Google Shape;198;p14"/>
          <p:cNvSpPr/>
          <p:nvPr/>
        </p:nvSpPr>
        <p:spPr>
          <a:xfrm>
            <a:off x="560696" y="24141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i="0" lang="en-US" sz="1900" u="none" cap="none" strike="noStrike">
                <a:solidFill>
                  <a:schemeClr val="lt2"/>
                </a:solidFill>
                <a:latin typeface="Arial"/>
                <a:ea typeface="Arial"/>
                <a:cs typeface="Arial"/>
                <a:sym typeface="Arial"/>
              </a:rPr>
              <a:t>After studying this chapter, you should be able to:</a:t>
            </a:r>
            <a:endParaRPr/>
          </a:p>
        </p:txBody>
      </p:sp>
      <p:sp>
        <p:nvSpPr>
          <p:cNvPr id="199" name="Google Shape;199;p14"/>
          <p:cNvSpPr/>
          <p:nvPr/>
        </p:nvSpPr>
        <p:spPr>
          <a:xfrm>
            <a:off x="1600200" y="155057"/>
            <a:ext cx="6096000"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rgbClr val="00007F"/>
                </a:solidFill>
                <a:latin typeface="Arial"/>
                <a:ea typeface="Arial"/>
                <a:cs typeface="Arial"/>
                <a:sym typeface="Arial"/>
              </a:rPr>
              <a:t>Inventories: Additional Valuation Issues</a:t>
            </a:r>
            <a:endParaRPr/>
          </a:p>
        </p:txBody>
      </p:sp>
      <p:sp>
        <p:nvSpPr>
          <p:cNvPr id="200" name="Google Shape;200;p14"/>
          <p:cNvSpPr txBox="1"/>
          <p:nvPr/>
        </p:nvSpPr>
        <p:spPr>
          <a:xfrm>
            <a:off x="457200" y="76200"/>
            <a:ext cx="1066800" cy="17224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0700" u="none" cap="none" strike="noStrike">
                <a:solidFill>
                  <a:srgbClr val="006600"/>
                </a:solidFill>
                <a:latin typeface="Arial"/>
                <a:ea typeface="Arial"/>
                <a:cs typeface="Arial"/>
                <a:sym typeface="Arial"/>
              </a:rPr>
              <a:t>9</a:t>
            </a:r>
            <a:endParaRPr/>
          </a:p>
        </p:txBody>
      </p:sp>
      <p:cxnSp>
        <p:nvCxnSpPr>
          <p:cNvPr id="201" name="Google Shape;201;p14"/>
          <p:cNvCxnSpPr/>
          <p:nvPr/>
        </p:nvCxnSpPr>
        <p:spPr>
          <a:xfrm>
            <a:off x="340056" y="-4592"/>
            <a:ext cx="0" cy="6086944"/>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202" name="Google Shape;202;p14"/>
          <p:cNvCxnSpPr/>
          <p:nvPr/>
        </p:nvCxnSpPr>
        <p:spPr>
          <a:xfrm>
            <a:off x="152400" y="60960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203" name="Google Shape;203;p1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2</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5"/>
          <p:cNvSpPr txBox="1"/>
          <p:nvPr/>
        </p:nvSpPr>
        <p:spPr>
          <a:xfrm>
            <a:off x="609600" y="1371600"/>
            <a:ext cx="7937500" cy="4634667"/>
          </a:xfrm>
          <a:prstGeom prst="rect">
            <a:avLst/>
          </a:prstGeom>
          <a:noFill/>
          <a:ln>
            <a:noFill/>
          </a:ln>
        </p:spPr>
        <p:txBody>
          <a:bodyPr anchorCtr="0" anchor="t" bIns="45700" lIns="91425" spcFirstLastPara="1" rIns="91425" wrap="square" tIns="45700">
            <a:spAutoFit/>
          </a:bodyPr>
          <a:lstStyle/>
          <a:p>
            <a:pPr indent="0" lvl="1" marL="0" marR="0" rtl="0" algn="l">
              <a:lnSpc>
                <a:spcPct val="125000"/>
              </a:lnSpc>
              <a:spcBef>
                <a:spcPts val="0"/>
              </a:spcBef>
              <a:spcAft>
                <a:spcPts val="0"/>
              </a:spcAft>
              <a:buClr>
                <a:srgbClr val="CC0000"/>
              </a:buClr>
              <a:buSzPts val="1760"/>
              <a:buFont typeface="Noto Sans Symbols"/>
              <a:buNone/>
            </a:pPr>
            <a:r>
              <a:rPr b="0" i="0" lang="en-US" sz="2200" u="none" cap="none" strike="noStrike">
                <a:solidFill>
                  <a:schemeClr val="dk1"/>
                </a:solidFill>
                <a:latin typeface="Arial"/>
                <a:ea typeface="Arial"/>
                <a:cs typeface="Arial"/>
                <a:sym typeface="Arial"/>
              </a:rPr>
              <a:t>The use of the lower-of-cost-or-net realizable value method works well to measure the decline in value of a company’s inventory for most companies.</a:t>
            </a:r>
            <a:endParaRPr/>
          </a:p>
          <a:p>
            <a:pPr indent="0" lvl="1" marL="0" marR="0" rtl="0" algn="l">
              <a:lnSpc>
                <a:spcPct val="125000"/>
              </a:lnSpc>
              <a:spcBef>
                <a:spcPts val="1050"/>
              </a:spcBef>
              <a:spcAft>
                <a:spcPts val="0"/>
              </a:spcAft>
              <a:buClr>
                <a:srgbClr val="CC0000"/>
              </a:buClr>
              <a:buSzPts val="1680"/>
              <a:buFont typeface="Noto Sans Symbols"/>
              <a:buNone/>
            </a:pPr>
            <a:r>
              <a:rPr b="0" i="0" lang="en-US" sz="2100" u="none" cap="none" strike="noStrike">
                <a:solidFill>
                  <a:schemeClr val="dk1"/>
                </a:solidFill>
                <a:latin typeface="Arial"/>
                <a:ea typeface="Arial"/>
                <a:cs typeface="Arial"/>
                <a:sym typeface="Arial"/>
              </a:rPr>
              <a:t>The FASB decided to grant an exception to the LCNRV approach for companies that use the LIFO or retail inventory methods. </a:t>
            </a:r>
            <a:endParaRPr/>
          </a:p>
          <a:p>
            <a:pPr indent="-457200" lvl="1" marL="685800" marR="0" rtl="0" algn="l">
              <a:lnSpc>
                <a:spcPct val="125000"/>
              </a:lnSpc>
              <a:spcBef>
                <a:spcPts val="105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Rather than comparing cost to net realizable value, under the alternative approach, companies compare a “designated market value” of the inventory to cost. </a:t>
            </a:r>
            <a:endParaRPr/>
          </a:p>
          <a:p>
            <a:pPr indent="-457200" lvl="1" marL="685800" marR="0" rtl="0" algn="l">
              <a:lnSpc>
                <a:spcPct val="125000"/>
              </a:lnSpc>
              <a:spcBef>
                <a:spcPts val="105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The approach is commonly referred to as </a:t>
            </a:r>
            <a:r>
              <a:rPr b="1" i="0" lang="en-US" sz="2100" u="none" cap="none" strike="noStrike">
                <a:solidFill>
                  <a:srgbClr val="00007F"/>
                </a:solidFill>
                <a:latin typeface="Arial"/>
                <a:ea typeface="Arial"/>
                <a:cs typeface="Arial"/>
                <a:sym typeface="Arial"/>
              </a:rPr>
              <a:t>lower-of-cost-or-market (LCM)</a:t>
            </a:r>
            <a:r>
              <a:rPr b="0" i="0" lang="en-US" sz="2100" u="none" cap="none" strike="noStrike">
                <a:solidFill>
                  <a:schemeClr val="dk1"/>
                </a:solidFill>
                <a:latin typeface="Arial"/>
                <a:ea typeface="Arial"/>
                <a:cs typeface="Arial"/>
                <a:sym typeface="Arial"/>
              </a:rPr>
              <a:t>. </a:t>
            </a:r>
            <a:endParaRPr b="0" i="0" sz="2400" u="none" cap="none" strike="noStrike">
              <a:solidFill>
                <a:schemeClr val="dk1"/>
              </a:solidFill>
              <a:latin typeface="Arial"/>
              <a:ea typeface="Arial"/>
              <a:cs typeface="Arial"/>
              <a:sym typeface="Arial"/>
            </a:endParaRPr>
          </a:p>
        </p:txBody>
      </p:sp>
      <p:sp>
        <p:nvSpPr>
          <p:cNvPr id="209" name="Google Shape;209;p15"/>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LOWER-OF-COST-OR-MARKET</a:t>
            </a:r>
            <a:endParaRPr b="1" i="0" sz="3200" u="none" cap="none" strike="noStrike">
              <a:solidFill>
                <a:srgbClr val="00007F"/>
              </a:solidFill>
              <a:latin typeface="Arial"/>
              <a:ea typeface="Arial"/>
              <a:cs typeface="Arial"/>
              <a:sym typeface="Arial"/>
            </a:endParaRPr>
          </a:p>
        </p:txBody>
      </p:sp>
      <p:cxnSp>
        <p:nvCxnSpPr>
          <p:cNvPr id="210" name="Google Shape;210;p1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11" name="Google Shape;211;p1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2</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6"/>
          <p:cNvSpPr txBox="1"/>
          <p:nvPr/>
        </p:nvSpPr>
        <p:spPr>
          <a:xfrm>
            <a:off x="609600" y="1371600"/>
            <a:ext cx="7937500" cy="2069797"/>
          </a:xfrm>
          <a:prstGeom prst="rect">
            <a:avLst/>
          </a:prstGeom>
          <a:noFill/>
          <a:ln>
            <a:noFill/>
          </a:ln>
        </p:spPr>
        <p:txBody>
          <a:bodyPr anchorCtr="0" anchor="t" bIns="45700" lIns="91425" spcFirstLastPara="1" rIns="91425" wrap="square" tIns="45700">
            <a:spAutoFit/>
          </a:bodyPr>
          <a:lstStyle/>
          <a:p>
            <a:pPr indent="0" lvl="1" marL="0" marR="0" rtl="0" algn="l">
              <a:lnSpc>
                <a:spcPct val="125000"/>
              </a:lnSpc>
              <a:spcBef>
                <a:spcPts val="0"/>
              </a:spcBef>
              <a:spcAft>
                <a:spcPts val="0"/>
              </a:spcAft>
              <a:buClr>
                <a:srgbClr val="CC0000"/>
              </a:buClr>
              <a:buSzPts val="1760"/>
              <a:buFont typeface="Noto Sans Symbols"/>
              <a:buNone/>
            </a:pPr>
            <a:r>
              <a:rPr b="0" i="0" lang="en-US" sz="2200" u="none" cap="none" strike="noStrike">
                <a:solidFill>
                  <a:schemeClr val="dk1"/>
                </a:solidFill>
                <a:latin typeface="Arial"/>
                <a:ea typeface="Arial"/>
                <a:cs typeface="Arial"/>
                <a:sym typeface="Arial"/>
              </a:rPr>
              <a:t>This approach begins with replacement cost, then applies two additional limitations to value ending inventory.</a:t>
            </a:r>
            <a:endParaRPr/>
          </a:p>
          <a:p>
            <a:pPr indent="-457200" lvl="1" marL="685800" marR="0" rtl="0" algn="l">
              <a:lnSpc>
                <a:spcPct val="125000"/>
              </a:lnSpc>
              <a:spcBef>
                <a:spcPts val="105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Net realizable value </a:t>
            </a:r>
            <a:r>
              <a:rPr b="1" i="0" lang="en-US" sz="2100" u="none" cap="none" strike="noStrike">
                <a:solidFill>
                  <a:schemeClr val="dk1"/>
                </a:solidFill>
                <a:latin typeface="Arial"/>
                <a:ea typeface="Arial"/>
                <a:cs typeface="Arial"/>
                <a:sym typeface="Arial"/>
              </a:rPr>
              <a:t>(ceiling) </a:t>
            </a:r>
            <a:r>
              <a:rPr b="0" i="0" lang="en-US" sz="2100" u="none" cap="none" strike="noStrike">
                <a:solidFill>
                  <a:schemeClr val="dk1"/>
                </a:solidFill>
                <a:latin typeface="Arial"/>
                <a:ea typeface="Arial"/>
                <a:cs typeface="Arial"/>
                <a:sym typeface="Arial"/>
              </a:rPr>
              <a:t>and</a:t>
            </a:r>
            <a:endParaRPr/>
          </a:p>
          <a:p>
            <a:pPr indent="-457200" lvl="1" marL="685800" marR="0" rtl="0" algn="l">
              <a:lnSpc>
                <a:spcPct val="125000"/>
              </a:lnSpc>
              <a:spcBef>
                <a:spcPts val="105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net realizable value less a normal profit margin </a:t>
            </a:r>
            <a:r>
              <a:rPr b="1" i="0" lang="en-US" sz="2100" u="none" cap="none" strike="noStrike">
                <a:solidFill>
                  <a:schemeClr val="dk1"/>
                </a:solidFill>
                <a:latin typeface="Arial"/>
                <a:ea typeface="Arial"/>
                <a:cs typeface="Arial"/>
                <a:sym typeface="Arial"/>
              </a:rPr>
              <a:t>(floor)</a:t>
            </a:r>
            <a:r>
              <a:rPr b="0" i="0" lang="en-US" sz="2100" u="none" cap="none" strike="noStrike">
                <a:solidFill>
                  <a:schemeClr val="dk1"/>
                </a:solidFill>
                <a:latin typeface="Arial"/>
                <a:ea typeface="Arial"/>
                <a:cs typeface="Arial"/>
                <a:sym typeface="Arial"/>
              </a:rPr>
              <a:t>.</a:t>
            </a:r>
            <a:endParaRPr b="0" i="0" sz="2100" u="none" cap="none" strike="noStrike">
              <a:solidFill>
                <a:schemeClr val="dk1"/>
              </a:solidFill>
              <a:latin typeface="Arial"/>
              <a:ea typeface="Arial"/>
              <a:cs typeface="Arial"/>
              <a:sym typeface="Arial"/>
            </a:endParaRPr>
          </a:p>
        </p:txBody>
      </p:sp>
      <p:sp>
        <p:nvSpPr>
          <p:cNvPr id="217" name="Google Shape;217;p16"/>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LOWER-OF-COST-OR-MARKET</a:t>
            </a:r>
            <a:endParaRPr b="1" i="0" sz="3200" u="none" cap="none" strike="noStrike">
              <a:solidFill>
                <a:srgbClr val="00007F"/>
              </a:solidFill>
              <a:latin typeface="Arial"/>
              <a:ea typeface="Arial"/>
              <a:cs typeface="Arial"/>
              <a:sym typeface="Arial"/>
            </a:endParaRPr>
          </a:p>
        </p:txBody>
      </p:sp>
      <p:cxnSp>
        <p:nvCxnSpPr>
          <p:cNvPr id="218" name="Google Shape;218;p1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19" name="Google Shape;219;p16"/>
          <p:cNvSpPr/>
          <p:nvPr/>
        </p:nvSpPr>
        <p:spPr>
          <a:xfrm>
            <a:off x="609600" y="3579182"/>
            <a:ext cx="8153400" cy="2669962"/>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1" i="0" lang="en-US" sz="2100" u="none" cap="none" strike="noStrike">
                <a:solidFill>
                  <a:srgbClr val="00007F"/>
                </a:solidFill>
                <a:latin typeface="Arial"/>
                <a:ea typeface="Arial"/>
                <a:cs typeface="Arial"/>
                <a:sym typeface="Arial"/>
              </a:rPr>
              <a:t>Net realizable value (NRV) </a:t>
            </a:r>
            <a:r>
              <a:rPr b="0" i="0" lang="en-US" sz="2100" u="none" cap="none" strike="noStrike">
                <a:solidFill>
                  <a:schemeClr val="folHlink"/>
                </a:solidFill>
                <a:latin typeface="Arial"/>
                <a:ea typeface="Arial"/>
                <a:cs typeface="Arial"/>
                <a:sym typeface="Arial"/>
              </a:rPr>
              <a:t>is the estimated selling price in the ordinary course of business, less reasonably predictable costs of completion and disposal.</a:t>
            </a:r>
            <a:endParaRPr/>
          </a:p>
          <a:p>
            <a:pPr indent="0" lvl="0" marL="0" marR="0" rtl="0" algn="l">
              <a:lnSpc>
                <a:spcPct val="125000"/>
              </a:lnSpc>
              <a:spcBef>
                <a:spcPts val="1200"/>
              </a:spcBef>
              <a:spcAft>
                <a:spcPts val="0"/>
              </a:spcAft>
              <a:buNone/>
            </a:pPr>
            <a:r>
              <a:rPr b="0" i="0" lang="en-US" sz="2100" u="none" cap="none" strike="noStrike">
                <a:solidFill>
                  <a:schemeClr val="folHlink"/>
                </a:solidFill>
                <a:latin typeface="Arial"/>
                <a:ea typeface="Arial"/>
                <a:cs typeface="Arial"/>
                <a:sym typeface="Arial"/>
              </a:rPr>
              <a:t>A company values inventory at the lower-of-cost-or-market, with market limited to an amount that is </a:t>
            </a:r>
            <a:r>
              <a:rPr b="1" i="0" lang="en-US" sz="2100" u="none" cap="none" strike="noStrike">
                <a:solidFill>
                  <a:schemeClr val="folHlink"/>
                </a:solidFill>
                <a:latin typeface="Arial"/>
                <a:ea typeface="Arial"/>
                <a:cs typeface="Arial"/>
                <a:sym typeface="Arial"/>
              </a:rPr>
              <a:t>not more than </a:t>
            </a:r>
            <a:r>
              <a:rPr b="0" i="0" lang="en-US" sz="2100" u="none" cap="none" strike="noStrike">
                <a:solidFill>
                  <a:schemeClr val="folHlink"/>
                </a:solidFill>
                <a:latin typeface="Arial"/>
                <a:ea typeface="Arial"/>
                <a:cs typeface="Arial"/>
                <a:sym typeface="Arial"/>
              </a:rPr>
              <a:t>net realizable value </a:t>
            </a:r>
            <a:r>
              <a:rPr b="1" i="0" lang="en-US" sz="2100" u="none" cap="none" strike="noStrike">
                <a:solidFill>
                  <a:schemeClr val="folHlink"/>
                </a:solidFill>
                <a:latin typeface="Arial"/>
                <a:ea typeface="Arial"/>
                <a:cs typeface="Arial"/>
                <a:sym typeface="Arial"/>
              </a:rPr>
              <a:t>or less than </a:t>
            </a:r>
            <a:r>
              <a:rPr b="0" i="0" lang="en-US" sz="2100" u="none" cap="none" strike="noStrike">
                <a:solidFill>
                  <a:schemeClr val="folHlink"/>
                </a:solidFill>
                <a:latin typeface="Arial"/>
                <a:ea typeface="Arial"/>
                <a:cs typeface="Arial"/>
                <a:sym typeface="Arial"/>
              </a:rPr>
              <a:t>net realizable value less a normal profit margin.</a:t>
            </a:r>
            <a:endParaRPr b="0" i="0" sz="2100" u="none" cap="none" strike="noStrike">
              <a:solidFill>
                <a:schemeClr val="folHlink"/>
              </a:solidFill>
              <a:latin typeface="Arial"/>
              <a:ea typeface="Arial"/>
              <a:cs typeface="Arial"/>
              <a:sym typeface="Arial"/>
            </a:endParaRPr>
          </a:p>
        </p:txBody>
      </p:sp>
      <p:sp>
        <p:nvSpPr>
          <p:cNvPr id="220" name="Google Shape;220;p1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2</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7"/>
          <p:cNvSpPr/>
          <p:nvPr/>
        </p:nvSpPr>
        <p:spPr>
          <a:xfrm>
            <a:off x="609600" y="1371600"/>
            <a:ext cx="7620000" cy="1668470"/>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en-US" sz="2100" u="none" cap="none" strike="noStrike">
                <a:solidFill>
                  <a:schemeClr val="dk1"/>
                </a:solidFill>
                <a:latin typeface="Arial"/>
                <a:ea typeface="Arial"/>
                <a:cs typeface="Arial"/>
                <a:sym typeface="Arial"/>
              </a:rPr>
              <a:t>Illustration: Assume that Parker Corp. has unfinished inventory with a sales value of $1,000, estimated cost of completion and disposal of $300, and a normal profit margin of 10 percent of sales. Parker determines the following net realizable value.</a:t>
            </a:r>
            <a:endParaRPr/>
          </a:p>
        </p:txBody>
      </p:sp>
      <p:pic>
        <p:nvPicPr>
          <p:cNvPr id="226" name="Google Shape;226;p17"/>
          <p:cNvPicPr preferRelativeResize="0"/>
          <p:nvPr/>
        </p:nvPicPr>
        <p:blipFill rotWithShape="1">
          <a:blip r:embed="rId3">
            <a:alphaModFix/>
          </a:blip>
          <a:srcRect b="0" l="0" r="0" t="0"/>
          <a:stretch/>
        </p:blipFill>
        <p:spPr>
          <a:xfrm>
            <a:off x="304800" y="3276600"/>
            <a:ext cx="8382000" cy="2074545"/>
          </a:xfrm>
          <a:prstGeom prst="rect">
            <a:avLst/>
          </a:prstGeom>
          <a:noFill/>
          <a:ln>
            <a:noFill/>
          </a:ln>
        </p:spPr>
      </p:pic>
      <p:cxnSp>
        <p:nvCxnSpPr>
          <p:cNvPr id="227" name="Google Shape;227;p1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28" name="Google Shape;228;p17"/>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LOWER-OF-COST-OR-MARKET</a:t>
            </a:r>
            <a:endParaRPr b="1" i="0" sz="3200" u="none" cap="none" strike="noStrike">
              <a:solidFill>
                <a:srgbClr val="00007F"/>
              </a:solidFill>
              <a:latin typeface="Arial"/>
              <a:ea typeface="Arial"/>
              <a:cs typeface="Arial"/>
              <a:sym typeface="Arial"/>
            </a:endParaRPr>
          </a:p>
        </p:txBody>
      </p:sp>
      <p:sp>
        <p:nvSpPr>
          <p:cNvPr id="229" name="Google Shape;229;p17"/>
          <p:cNvSpPr/>
          <p:nvPr/>
        </p:nvSpPr>
        <p:spPr>
          <a:xfrm>
            <a:off x="236423" y="5369856"/>
            <a:ext cx="349737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rgbClr val="006600"/>
                </a:solidFill>
                <a:latin typeface="Arial"/>
                <a:ea typeface="Arial"/>
                <a:cs typeface="Arial"/>
                <a:sym typeface="Arial"/>
              </a:rPr>
              <a:t>ILLUSTRATION 9-9</a:t>
            </a:r>
            <a:endParaRPr b="1" i="0" sz="1200" u="none" cap="none" strike="noStrike">
              <a:solidFill>
                <a:srgbClr val="006600"/>
              </a:solidFill>
              <a:latin typeface="Arial"/>
              <a:ea typeface="Arial"/>
              <a:cs typeface="Arial"/>
              <a:sym typeface="Arial"/>
            </a:endParaRPr>
          </a:p>
          <a:p>
            <a:pPr indent="0" lvl="0" marL="0" marR="0" rtl="0" algn="l">
              <a:spcBef>
                <a:spcPts val="0"/>
              </a:spcBef>
              <a:spcAft>
                <a:spcPts val="0"/>
              </a:spcAft>
              <a:buNone/>
            </a:pPr>
            <a:r>
              <a:rPr b="0" i="0" lang="en-US" sz="1200" u="none" cap="none" strike="noStrike">
                <a:solidFill>
                  <a:schemeClr val="folHlink"/>
                </a:solidFill>
                <a:latin typeface="Arial"/>
                <a:ea typeface="Arial"/>
                <a:cs typeface="Arial"/>
                <a:sym typeface="Arial"/>
              </a:rPr>
              <a:t>Computation of Net Realizable Value</a:t>
            </a:r>
            <a:endParaRPr b="0" i="0" sz="1200" u="none" cap="none" strike="noStrike">
              <a:solidFill>
                <a:schemeClr val="dk1"/>
              </a:solidFill>
              <a:latin typeface="Arial"/>
              <a:ea typeface="Arial"/>
              <a:cs typeface="Arial"/>
              <a:sym typeface="Arial"/>
            </a:endParaRPr>
          </a:p>
        </p:txBody>
      </p:sp>
      <p:sp>
        <p:nvSpPr>
          <p:cNvPr id="230" name="Google Shape;230;p1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2</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cxnSp>
        <p:nvCxnSpPr>
          <p:cNvPr id="235" name="Google Shape;235;p18"/>
          <p:cNvCxnSpPr/>
          <p:nvPr/>
        </p:nvCxnSpPr>
        <p:spPr>
          <a:xfrm>
            <a:off x="2743200" y="4648200"/>
            <a:ext cx="0" cy="414778"/>
          </a:xfrm>
          <a:prstGeom prst="straightConnector1">
            <a:avLst/>
          </a:prstGeom>
          <a:solidFill>
            <a:schemeClr val="lt1"/>
          </a:solidFill>
          <a:ln cap="sq" cmpd="sng" w="38100">
            <a:solidFill>
              <a:srgbClr val="CC0000"/>
            </a:solidFill>
            <a:prstDash val="solid"/>
            <a:round/>
            <a:headEnd len="sm" w="sm" type="none"/>
            <a:tailEnd len="med" w="med" type="triangle"/>
          </a:ln>
        </p:spPr>
      </p:cxnSp>
      <p:sp>
        <p:nvSpPr>
          <p:cNvPr id="236" name="Google Shape;236;p18"/>
          <p:cNvSpPr/>
          <p:nvPr/>
        </p:nvSpPr>
        <p:spPr>
          <a:xfrm>
            <a:off x="6858000" y="3962400"/>
            <a:ext cx="1066800" cy="838200"/>
          </a:xfrm>
          <a:prstGeom prst="downArrow">
            <a:avLst>
              <a:gd fmla="val 50000" name="adj1"/>
              <a:gd fmla="val 25000" name="adj2"/>
            </a:avLst>
          </a:prstGeom>
          <a:solidFill>
            <a:schemeClr val="lt1"/>
          </a:solidFill>
          <a:ln cap="sq" cmpd="sng" w="28575">
            <a:solidFill>
              <a:srgbClr val="CC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folHlink"/>
                </a:solidFill>
                <a:latin typeface="Arial"/>
                <a:ea typeface="Arial"/>
                <a:cs typeface="Arial"/>
                <a:sym typeface="Arial"/>
              </a:rPr>
              <a:t>Not</a:t>
            </a:r>
            <a:endParaRPr/>
          </a:p>
          <a:p>
            <a:pPr indent="0" lvl="0" marL="0" marR="0" rtl="0" algn="ctr">
              <a:spcBef>
                <a:spcPts val="0"/>
              </a:spcBef>
              <a:spcAft>
                <a:spcPts val="0"/>
              </a:spcAft>
              <a:buNone/>
            </a:pPr>
            <a:r>
              <a:rPr b="1" i="0" lang="en-US" sz="1600" u="none" cap="none" strike="noStrike">
                <a:solidFill>
                  <a:schemeClr val="folHlink"/>
                </a:solidFill>
                <a:latin typeface="Arial"/>
                <a:ea typeface="Arial"/>
                <a:cs typeface="Arial"/>
                <a:sym typeface="Arial"/>
              </a:rPr>
              <a:t>&lt;</a:t>
            </a:r>
            <a:endParaRPr/>
          </a:p>
        </p:txBody>
      </p:sp>
      <p:cxnSp>
        <p:nvCxnSpPr>
          <p:cNvPr id="237" name="Google Shape;237;p18"/>
          <p:cNvCxnSpPr/>
          <p:nvPr/>
        </p:nvCxnSpPr>
        <p:spPr>
          <a:xfrm>
            <a:off x="1371600" y="4216400"/>
            <a:ext cx="0" cy="431800"/>
          </a:xfrm>
          <a:prstGeom prst="straightConnector1">
            <a:avLst/>
          </a:prstGeom>
          <a:noFill/>
          <a:ln cap="flat" cmpd="sng" w="38100">
            <a:solidFill>
              <a:srgbClr val="CC0000"/>
            </a:solidFill>
            <a:prstDash val="solid"/>
            <a:round/>
            <a:headEnd len="med" w="med" type="none"/>
            <a:tailEnd len="med" w="med" type="none"/>
          </a:ln>
        </p:spPr>
      </p:cxnSp>
      <p:cxnSp>
        <p:nvCxnSpPr>
          <p:cNvPr id="238" name="Google Shape;238;p18"/>
          <p:cNvCxnSpPr/>
          <p:nvPr/>
        </p:nvCxnSpPr>
        <p:spPr>
          <a:xfrm>
            <a:off x="4038600" y="4216400"/>
            <a:ext cx="0" cy="431800"/>
          </a:xfrm>
          <a:prstGeom prst="straightConnector1">
            <a:avLst/>
          </a:prstGeom>
          <a:noFill/>
          <a:ln cap="flat" cmpd="sng" w="38100">
            <a:solidFill>
              <a:srgbClr val="CC0000"/>
            </a:solidFill>
            <a:prstDash val="solid"/>
            <a:round/>
            <a:headEnd len="med" w="med" type="none"/>
            <a:tailEnd len="med" w="med" type="none"/>
          </a:ln>
        </p:spPr>
      </p:cxnSp>
      <p:sp>
        <p:nvSpPr>
          <p:cNvPr id="239" name="Google Shape;239;p18"/>
          <p:cNvSpPr/>
          <p:nvPr/>
        </p:nvSpPr>
        <p:spPr>
          <a:xfrm>
            <a:off x="463550" y="3371850"/>
            <a:ext cx="1822450" cy="831850"/>
          </a:xfrm>
          <a:prstGeom prst="rect">
            <a:avLst/>
          </a:prstGeom>
          <a:solidFill>
            <a:srgbClr val="81DEFF"/>
          </a:solidFill>
          <a:ln cap="flat" cmpd="sng" w="28575">
            <a:solidFill>
              <a:schemeClr val="dk1"/>
            </a:solidFill>
            <a:prstDash val="solid"/>
            <a:miter lim="800000"/>
            <a:headEnd len="sm" w="sm" type="none"/>
            <a:tailEnd len="sm" w="sm" type="none"/>
          </a:ln>
          <a:effectLst>
            <a:outerShdw rotWithShape="0" algn="ctr" dir="2700000" dist="71842">
              <a:schemeClr val="lt2"/>
            </a:outerShdw>
          </a:effectLst>
        </p:spPr>
        <p:txBody>
          <a:bodyPr anchorCtr="0" anchor="ctr" bIns="44450" lIns="90475" spcFirstLastPara="1" rIns="90475" wrap="square" tIns="44450">
            <a:noAutofit/>
          </a:bodyPr>
          <a:lstStyle/>
          <a:p>
            <a:pPr indent="0" lvl="0" marL="0" marR="0" rtl="0" algn="ctr">
              <a:spcBef>
                <a:spcPts val="0"/>
              </a:spcBef>
              <a:spcAft>
                <a:spcPts val="0"/>
              </a:spcAft>
              <a:buClr>
                <a:srgbClr val="000000"/>
              </a:buClr>
              <a:buSzPts val="2600"/>
              <a:buFont typeface="Noto Sans Symbols"/>
              <a:buNone/>
            </a:pPr>
            <a:r>
              <a:rPr b="1" i="0" lang="en-US" sz="2600" u="none" cap="none" strike="noStrike">
                <a:solidFill>
                  <a:srgbClr val="000000"/>
                </a:solidFill>
                <a:latin typeface="Arial"/>
                <a:ea typeface="Arial"/>
                <a:cs typeface="Arial"/>
                <a:sym typeface="Arial"/>
              </a:rPr>
              <a:t>Cost</a:t>
            </a:r>
            <a:endParaRPr/>
          </a:p>
        </p:txBody>
      </p:sp>
      <p:sp>
        <p:nvSpPr>
          <p:cNvPr id="240" name="Google Shape;240;p18"/>
          <p:cNvSpPr/>
          <p:nvPr/>
        </p:nvSpPr>
        <p:spPr>
          <a:xfrm>
            <a:off x="3124200" y="3371850"/>
            <a:ext cx="1822450" cy="831850"/>
          </a:xfrm>
          <a:prstGeom prst="rect">
            <a:avLst/>
          </a:prstGeom>
          <a:solidFill>
            <a:srgbClr val="FFFF99"/>
          </a:solidFill>
          <a:ln cap="flat" cmpd="sng" w="28575">
            <a:solidFill>
              <a:schemeClr val="dk1"/>
            </a:solidFill>
            <a:prstDash val="solid"/>
            <a:miter lim="800000"/>
            <a:headEnd len="sm" w="sm" type="none"/>
            <a:tailEnd len="sm" w="sm" type="none"/>
          </a:ln>
          <a:effectLst>
            <a:outerShdw rotWithShape="0" algn="ctr" dir="2700000" dist="71842">
              <a:schemeClr val="lt2"/>
            </a:outerShdw>
          </a:effectLst>
        </p:spPr>
        <p:txBody>
          <a:bodyPr anchorCtr="0" anchor="ctr" bIns="44450" lIns="90475" spcFirstLastPara="1" rIns="90475" wrap="square" tIns="44450">
            <a:noAutofit/>
          </a:bodyPr>
          <a:lstStyle/>
          <a:p>
            <a:pPr indent="0" lvl="0" marL="0" marR="0" rtl="0" algn="ctr">
              <a:spcBef>
                <a:spcPts val="0"/>
              </a:spcBef>
              <a:spcAft>
                <a:spcPts val="0"/>
              </a:spcAft>
              <a:buClr>
                <a:srgbClr val="000000"/>
              </a:buClr>
              <a:buSzPts val="2600"/>
              <a:buFont typeface="Noto Sans Symbols"/>
              <a:buNone/>
            </a:pPr>
            <a:r>
              <a:rPr b="1" i="0" lang="en-US" sz="2600" u="none" cap="none" strike="noStrike">
                <a:solidFill>
                  <a:srgbClr val="000000"/>
                </a:solidFill>
                <a:latin typeface="Arial"/>
                <a:ea typeface="Arial"/>
                <a:cs typeface="Arial"/>
                <a:sym typeface="Arial"/>
              </a:rPr>
              <a:t>Market</a:t>
            </a:r>
            <a:endParaRPr/>
          </a:p>
        </p:txBody>
      </p:sp>
      <p:sp>
        <p:nvSpPr>
          <p:cNvPr id="241" name="Google Shape;241;p18"/>
          <p:cNvSpPr/>
          <p:nvPr/>
        </p:nvSpPr>
        <p:spPr>
          <a:xfrm>
            <a:off x="6102350" y="1540440"/>
            <a:ext cx="2730500" cy="685800"/>
          </a:xfrm>
          <a:prstGeom prst="rect">
            <a:avLst/>
          </a:prstGeom>
          <a:solidFill>
            <a:srgbClr val="FFFF99"/>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ctr" bIns="44450" lIns="90475" spcFirstLastPara="1" rIns="90475" wrap="square" tIns="44450">
            <a:noAutofit/>
          </a:bodyPr>
          <a:lstStyle/>
          <a:p>
            <a:pPr indent="0" lvl="0" marL="0" marR="0" rtl="0" algn="ctr">
              <a:spcBef>
                <a:spcPts val="0"/>
              </a:spcBef>
              <a:spcAft>
                <a:spcPts val="0"/>
              </a:spcAft>
              <a:buClr>
                <a:srgbClr val="CC0000"/>
              </a:buClr>
              <a:buSzPts val="2200"/>
              <a:buFont typeface="Noto Sans Symbols"/>
              <a:buNone/>
            </a:pPr>
            <a:r>
              <a:rPr b="1" i="0" lang="en-US" sz="2200" u="none" cap="none" strike="noStrike">
                <a:solidFill>
                  <a:srgbClr val="CC0000"/>
                </a:solidFill>
                <a:latin typeface="Arial"/>
                <a:ea typeface="Arial"/>
                <a:cs typeface="Arial"/>
                <a:sym typeface="Arial"/>
              </a:rPr>
              <a:t>Ceiling</a:t>
            </a:r>
            <a:r>
              <a:rPr b="1" i="0" lang="en-US" sz="2200" u="none" cap="none" strike="noStrike">
                <a:solidFill>
                  <a:srgbClr val="000000"/>
                </a:solidFill>
                <a:latin typeface="Arial"/>
                <a:ea typeface="Arial"/>
                <a:cs typeface="Arial"/>
                <a:sym typeface="Arial"/>
              </a:rPr>
              <a:t> = NRV</a:t>
            </a:r>
            <a:endParaRPr/>
          </a:p>
        </p:txBody>
      </p:sp>
      <p:sp>
        <p:nvSpPr>
          <p:cNvPr id="242" name="Google Shape;242;p18"/>
          <p:cNvSpPr/>
          <p:nvPr/>
        </p:nvSpPr>
        <p:spPr>
          <a:xfrm>
            <a:off x="6102350" y="3124200"/>
            <a:ext cx="2730500" cy="825500"/>
          </a:xfrm>
          <a:prstGeom prst="rect">
            <a:avLst/>
          </a:prstGeom>
          <a:solidFill>
            <a:srgbClr val="FFFF99"/>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ctr" bIns="44450" lIns="90475" spcFirstLastPara="1" rIns="90475" wrap="square" tIns="44450">
            <a:noAutofit/>
          </a:bodyPr>
          <a:lstStyle/>
          <a:p>
            <a:pPr indent="0" lvl="0" marL="0" marR="0" rtl="0" algn="ctr">
              <a:spcBef>
                <a:spcPts val="0"/>
              </a:spcBef>
              <a:spcAft>
                <a:spcPts val="0"/>
              </a:spcAft>
              <a:buClr>
                <a:srgbClr val="000000"/>
              </a:buClr>
              <a:buSzPts val="2200"/>
              <a:buFont typeface="Noto Sans Symbols"/>
              <a:buNone/>
            </a:pPr>
            <a:r>
              <a:rPr b="1" i="0" lang="en-US" sz="2200" u="none" cap="none" strike="noStrike">
                <a:solidFill>
                  <a:srgbClr val="000000"/>
                </a:solidFill>
                <a:latin typeface="Arial"/>
                <a:ea typeface="Arial"/>
                <a:cs typeface="Arial"/>
                <a:sym typeface="Arial"/>
              </a:rPr>
              <a:t>Replacement</a:t>
            </a:r>
            <a:endParaRPr/>
          </a:p>
          <a:p>
            <a:pPr indent="0" lvl="0" marL="0" marR="0" rtl="0" algn="ctr">
              <a:spcBef>
                <a:spcPts val="0"/>
              </a:spcBef>
              <a:spcAft>
                <a:spcPts val="0"/>
              </a:spcAft>
              <a:buClr>
                <a:srgbClr val="000000"/>
              </a:buClr>
              <a:buSzPts val="2200"/>
              <a:buFont typeface="Noto Sans Symbols"/>
              <a:buNone/>
            </a:pPr>
            <a:r>
              <a:rPr b="1" i="0" lang="en-US" sz="2200" u="none" cap="none" strike="noStrike">
                <a:solidFill>
                  <a:srgbClr val="000000"/>
                </a:solidFill>
                <a:latin typeface="Arial"/>
                <a:ea typeface="Arial"/>
                <a:cs typeface="Arial"/>
                <a:sym typeface="Arial"/>
              </a:rPr>
              <a:t>Cost</a:t>
            </a:r>
            <a:endParaRPr/>
          </a:p>
        </p:txBody>
      </p:sp>
      <p:sp>
        <p:nvSpPr>
          <p:cNvPr id="243" name="Google Shape;243;p18"/>
          <p:cNvSpPr/>
          <p:nvPr/>
        </p:nvSpPr>
        <p:spPr>
          <a:xfrm>
            <a:off x="6102350" y="4824504"/>
            <a:ext cx="2730500" cy="1212850"/>
          </a:xfrm>
          <a:prstGeom prst="rect">
            <a:avLst/>
          </a:prstGeom>
          <a:solidFill>
            <a:srgbClr val="FFFF99"/>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ctr" bIns="44450" lIns="90475" spcFirstLastPara="1" rIns="90475" wrap="square" tIns="44450">
            <a:noAutofit/>
          </a:bodyPr>
          <a:lstStyle/>
          <a:p>
            <a:pPr indent="0" lvl="0" marL="0" marR="0" rtl="0" algn="ctr">
              <a:spcBef>
                <a:spcPts val="0"/>
              </a:spcBef>
              <a:spcAft>
                <a:spcPts val="0"/>
              </a:spcAft>
              <a:buClr>
                <a:srgbClr val="CC0000"/>
              </a:buClr>
              <a:buSzPts val="2200"/>
              <a:buFont typeface="Noto Sans Symbols"/>
              <a:buNone/>
            </a:pPr>
            <a:r>
              <a:rPr b="1" i="0" lang="en-US" sz="2200" u="none" cap="none" strike="noStrike">
                <a:solidFill>
                  <a:srgbClr val="CC0000"/>
                </a:solidFill>
                <a:latin typeface="Arial"/>
                <a:ea typeface="Arial"/>
                <a:cs typeface="Arial"/>
                <a:sym typeface="Arial"/>
              </a:rPr>
              <a:t>Floor</a:t>
            </a:r>
            <a:r>
              <a:rPr b="1" i="0" lang="en-US" sz="2200" u="none" cap="none" strike="noStrike">
                <a:solidFill>
                  <a:srgbClr val="000000"/>
                </a:solidFill>
                <a:latin typeface="Arial"/>
                <a:ea typeface="Arial"/>
                <a:cs typeface="Arial"/>
                <a:sym typeface="Arial"/>
              </a:rPr>
              <a:t> =</a:t>
            </a:r>
            <a:endParaRPr/>
          </a:p>
          <a:p>
            <a:pPr indent="0" lvl="0" marL="0" marR="0" rtl="0" algn="ctr">
              <a:spcBef>
                <a:spcPts val="0"/>
              </a:spcBef>
              <a:spcAft>
                <a:spcPts val="0"/>
              </a:spcAft>
              <a:buClr>
                <a:srgbClr val="000000"/>
              </a:buClr>
              <a:buSzPts val="2200"/>
              <a:buFont typeface="Noto Sans Symbols"/>
              <a:buNone/>
            </a:pPr>
            <a:r>
              <a:rPr b="1" i="0" lang="en-US" sz="2200" u="none" cap="none" strike="noStrike">
                <a:solidFill>
                  <a:srgbClr val="000000"/>
                </a:solidFill>
                <a:latin typeface="Arial"/>
                <a:ea typeface="Arial"/>
                <a:cs typeface="Arial"/>
                <a:sym typeface="Arial"/>
              </a:rPr>
              <a:t>NRV less Normal</a:t>
            </a:r>
            <a:endParaRPr/>
          </a:p>
          <a:p>
            <a:pPr indent="0" lvl="0" marL="0" marR="0" rtl="0" algn="ctr">
              <a:spcBef>
                <a:spcPts val="0"/>
              </a:spcBef>
              <a:spcAft>
                <a:spcPts val="0"/>
              </a:spcAft>
              <a:buClr>
                <a:srgbClr val="000000"/>
              </a:buClr>
              <a:buSzPts val="2200"/>
              <a:buFont typeface="Noto Sans Symbols"/>
              <a:buNone/>
            </a:pPr>
            <a:r>
              <a:rPr b="1" i="0" lang="en-US" sz="2200" u="none" cap="none" strike="noStrike">
                <a:solidFill>
                  <a:srgbClr val="000000"/>
                </a:solidFill>
                <a:latin typeface="Arial"/>
                <a:ea typeface="Arial"/>
                <a:cs typeface="Arial"/>
                <a:sym typeface="Arial"/>
              </a:rPr>
              <a:t>Profit Margin</a:t>
            </a:r>
            <a:endParaRPr/>
          </a:p>
        </p:txBody>
      </p:sp>
      <p:sp>
        <p:nvSpPr>
          <p:cNvPr id="244" name="Google Shape;244;p18"/>
          <p:cNvSpPr/>
          <p:nvPr/>
        </p:nvSpPr>
        <p:spPr>
          <a:xfrm>
            <a:off x="1355725" y="4648200"/>
            <a:ext cx="2698750" cy="1588"/>
          </a:xfrm>
          <a:custGeom>
            <a:rect b="b" l="l" r="r" t="t"/>
            <a:pathLst>
              <a:path extrusionOk="0" h="1" w="1700">
                <a:moveTo>
                  <a:pt x="0" y="0"/>
                </a:moveTo>
                <a:lnTo>
                  <a:pt x="1700" y="0"/>
                </a:lnTo>
              </a:path>
            </a:pathLst>
          </a:custGeom>
          <a:noFill/>
          <a:ln cap="flat" cmpd="sng" w="38100">
            <a:solidFill>
              <a:srgbClr val="CC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900" u="none" cap="none" strike="noStrike">
              <a:solidFill>
                <a:schemeClr val="folHlink"/>
              </a:solidFill>
              <a:latin typeface="Arial"/>
              <a:ea typeface="Arial"/>
              <a:cs typeface="Arial"/>
              <a:sym typeface="Arial"/>
            </a:endParaRPr>
          </a:p>
        </p:txBody>
      </p:sp>
      <p:sp>
        <p:nvSpPr>
          <p:cNvPr id="245" name="Google Shape;245;p18"/>
          <p:cNvSpPr/>
          <p:nvPr/>
        </p:nvSpPr>
        <p:spPr>
          <a:xfrm>
            <a:off x="1835150" y="5035550"/>
            <a:ext cx="1822450" cy="1136650"/>
          </a:xfrm>
          <a:prstGeom prst="rect">
            <a:avLst/>
          </a:prstGeom>
          <a:solidFill>
            <a:srgbClr val="FFFFFF"/>
          </a:solidFill>
          <a:ln cap="flat" cmpd="sng" w="28575">
            <a:solidFill>
              <a:schemeClr val="dk1"/>
            </a:solidFill>
            <a:prstDash val="solid"/>
            <a:miter lim="800000"/>
            <a:headEnd len="sm" w="sm" type="none"/>
            <a:tailEnd len="sm" w="sm" type="none"/>
          </a:ln>
          <a:effectLst>
            <a:outerShdw rotWithShape="0" algn="ctr" dir="2700000" dist="71842">
              <a:schemeClr val="lt2"/>
            </a:outerShdw>
          </a:effectLst>
        </p:spPr>
        <p:txBody>
          <a:bodyPr anchorCtr="0" anchor="ctr" bIns="44450" lIns="90475" spcFirstLastPara="1" rIns="90475" wrap="square" tIns="44450">
            <a:noAutofit/>
          </a:bodyPr>
          <a:lstStyle/>
          <a:p>
            <a:pPr indent="0" lvl="0" marL="0" marR="0" rtl="0" algn="ctr">
              <a:spcBef>
                <a:spcPts val="0"/>
              </a:spcBef>
              <a:spcAft>
                <a:spcPts val="0"/>
              </a:spcAft>
              <a:buClr>
                <a:srgbClr val="000000"/>
              </a:buClr>
              <a:buSzPts val="2600"/>
              <a:buFont typeface="Noto Sans Symbols"/>
              <a:buNone/>
            </a:pPr>
            <a:r>
              <a:rPr b="1" i="0" lang="en-US" sz="2600" u="sng" cap="none" strike="noStrike">
                <a:solidFill>
                  <a:srgbClr val="000000"/>
                </a:solidFill>
                <a:latin typeface="Arial"/>
                <a:ea typeface="Arial"/>
                <a:cs typeface="Arial"/>
                <a:sym typeface="Arial"/>
              </a:rPr>
              <a:t>GAAP</a:t>
            </a:r>
            <a:endParaRPr/>
          </a:p>
          <a:p>
            <a:pPr indent="0" lvl="0" marL="0" marR="0" rtl="0" algn="ctr">
              <a:spcBef>
                <a:spcPts val="0"/>
              </a:spcBef>
              <a:spcAft>
                <a:spcPts val="0"/>
              </a:spcAft>
              <a:buClr>
                <a:srgbClr val="000000"/>
              </a:buClr>
              <a:buSzPts val="2600"/>
              <a:buFont typeface="Noto Sans Symbols"/>
              <a:buNone/>
            </a:pPr>
            <a:r>
              <a:rPr b="1" i="0" lang="en-US" sz="2600" u="none" cap="none" strike="noStrike">
                <a:solidFill>
                  <a:srgbClr val="000000"/>
                </a:solidFill>
                <a:latin typeface="Arial"/>
                <a:ea typeface="Arial"/>
                <a:cs typeface="Arial"/>
                <a:sym typeface="Arial"/>
              </a:rPr>
              <a:t>LCM</a:t>
            </a:r>
            <a:endParaRPr/>
          </a:p>
        </p:txBody>
      </p:sp>
      <p:sp>
        <p:nvSpPr>
          <p:cNvPr id="246" name="Google Shape;246;p18"/>
          <p:cNvSpPr/>
          <p:nvPr/>
        </p:nvSpPr>
        <p:spPr>
          <a:xfrm>
            <a:off x="609600" y="1371600"/>
            <a:ext cx="4572000" cy="974626"/>
          </a:xfrm>
          <a:prstGeom prst="rect">
            <a:avLst/>
          </a:prstGeom>
          <a:noFill/>
          <a:ln>
            <a:noFill/>
          </a:ln>
        </p:spPr>
        <p:txBody>
          <a:bodyPr anchorCtr="0" anchor="t" bIns="44450" lIns="90475" spcFirstLastPara="1" rIns="90475" wrap="square" tIns="44450">
            <a:spAutoFit/>
          </a:bodyPr>
          <a:lstStyle/>
          <a:p>
            <a:pPr indent="0" lvl="0" marL="0" marR="0" rtl="0" algn="l">
              <a:lnSpc>
                <a:spcPct val="125000"/>
              </a:lnSpc>
              <a:spcBef>
                <a:spcPts val="0"/>
              </a:spcBef>
              <a:spcAft>
                <a:spcPts val="0"/>
              </a:spcAft>
              <a:buClr>
                <a:schemeClr val="dk1"/>
              </a:buClr>
              <a:buSzPts val="2300"/>
              <a:buFont typeface="Noto Sans Symbols"/>
              <a:buNone/>
            </a:pPr>
            <a:r>
              <a:rPr b="1" i="0" lang="en-US" sz="2300" u="none" cap="none" strike="noStrike">
                <a:solidFill>
                  <a:schemeClr val="dk1"/>
                </a:solidFill>
                <a:latin typeface="Arial"/>
                <a:ea typeface="Arial"/>
                <a:cs typeface="Arial"/>
                <a:sym typeface="Arial"/>
              </a:rPr>
              <a:t>What is the rationale </a:t>
            </a:r>
            <a:r>
              <a:rPr b="0" i="0" lang="en-US" sz="2300" u="none" cap="none" strike="noStrike">
                <a:solidFill>
                  <a:schemeClr val="dk1"/>
                </a:solidFill>
                <a:latin typeface="Arial"/>
                <a:ea typeface="Arial"/>
                <a:cs typeface="Arial"/>
                <a:sym typeface="Arial"/>
              </a:rPr>
              <a:t>for the</a:t>
            </a:r>
            <a:r>
              <a:rPr b="1" i="0" lang="en-US" sz="2300" u="none" cap="none" strike="noStrike">
                <a:solidFill>
                  <a:schemeClr val="dk1"/>
                </a:solidFill>
                <a:latin typeface="Arial"/>
                <a:ea typeface="Arial"/>
                <a:cs typeface="Arial"/>
                <a:sym typeface="Arial"/>
              </a:rPr>
              <a:t> Ceiling </a:t>
            </a:r>
            <a:r>
              <a:rPr b="0" i="0" lang="en-US" sz="2300" u="none" cap="none" strike="noStrike">
                <a:solidFill>
                  <a:schemeClr val="dk1"/>
                </a:solidFill>
                <a:latin typeface="Arial"/>
                <a:ea typeface="Arial"/>
                <a:cs typeface="Arial"/>
                <a:sym typeface="Arial"/>
              </a:rPr>
              <a:t>and</a:t>
            </a:r>
            <a:r>
              <a:rPr b="1" i="0" lang="en-US" sz="2300" u="none" cap="none" strike="noStrike">
                <a:solidFill>
                  <a:schemeClr val="dk1"/>
                </a:solidFill>
                <a:latin typeface="Arial"/>
                <a:ea typeface="Arial"/>
                <a:cs typeface="Arial"/>
                <a:sym typeface="Arial"/>
              </a:rPr>
              <a:t> Floor </a:t>
            </a:r>
            <a:r>
              <a:rPr b="0" i="0" lang="en-US" sz="2300" u="none" cap="none" strike="noStrike">
                <a:solidFill>
                  <a:schemeClr val="dk1"/>
                </a:solidFill>
                <a:latin typeface="Arial"/>
                <a:ea typeface="Arial"/>
                <a:cs typeface="Arial"/>
                <a:sym typeface="Arial"/>
              </a:rPr>
              <a:t>limitations?</a:t>
            </a:r>
            <a:endParaRPr/>
          </a:p>
        </p:txBody>
      </p:sp>
      <p:sp>
        <p:nvSpPr>
          <p:cNvPr id="247" name="Google Shape;247;p18"/>
          <p:cNvSpPr/>
          <p:nvPr/>
        </p:nvSpPr>
        <p:spPr>
          <a:xfrm>
            <a:off x="5334000" y="1559856"/>
            <a:ext cx="533400" cy="4495800"/>
          </a:xfrm>
          <a:prstGeom prst="leftBrace">
            <a:avLst>
              <a:gd fmla="val 70238" name="adj1"/>
              <a:gd fmla="val 50000" name="adj2"/>
            </a:avLst>
          </a:prstGeom>
          <a:noFill/>
          <a:ln cap="sq" cmpd="sng" w="38100">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900" u="none" cap="none" strike="noStrike">
              <a:solidFill>
                <a:schemeClr val="folHlink"/>
              </a:solidFill>
              <a:latin typeface="Arial"/>
              <a:ea typeface="Arial"/>
              <a:cs typeface="Arial"/>
              <a:sym typeface="Arial"/>
            </a:endParaRPr>
          </a:p>
        </p:txBody>
      </p:sp>
      <p:sp>
        <p:nvSpPr>
          <p:cNvPr id="248" name="Google Shape;248;p18"/>
          <p:cNvSpPr/>
          <p:nvPr/>
        </p:nvSpPr>
        <p:spPr>
          <a:xfrm>
            <a:off x="6858000" y="2286000"/>
            <a:ext cx="1066800" cy="838200"/>
          </a:xfrm>
          <a:prstGeom prst="upArrow">
            <a:avLst>
              <a:gd fmla="val 50000" name="adj1"/>
              <a:gd fmla="val 25000" name="adj2"/>
            </a:avLst>
          </a:prstGeom>
          <a:solidFill>
            <a:schemeClr val="lt1"/>
          </a:solidFill>
          <a:ln cap="sq" cmpd="sng" w="28575">
            <a:solidFill>
              <a:srgbClr val="CC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folHlink"/>
                </a:solidFill>
                <a:latin typeface="Arial"/>
                <a:ea typeface="Arial"/>
                <a:cs typeface="Arial"/>
                <a:sym typeface="Arial"/>
              </a:rPr>
              <a:t>Not</a:t>
            </a:r>
            <a:endParaRPr/>
          </a:p>
          <a:p>
            <a:pPr indent="0" lvl="0" marL="0" marR="0" rtl="0" algn="ctr">
              <a:spcBef>
                <a:spcPts val="0"/>
              </a:spcBef>
              <a:spcAft>
                <a:spcPts val="0"/>
              </a:spcAft>
              <a:buNone/>
            </a:pPr>
            <a:r>
              <a:rPr b="1" i="0" lang="en-US" sz="1600" u="none" cap="none" strike="noStrike">
                <a:solidFill>
                  <a:schemeClr val="folHlink"/>
                </a:solidFill>
                <a:latin typeface="Arial"/>
                <a:ea typeface="Arial"/>
                <a:cs typeface="Arial"/>
                <a:sym typeface="Arial"/>
              </a:rPr>
              <a:t>&gt;</a:t>
            </a:r>
            <a:endParaRPr/>
          </a:p>
        </p:txBody>
      </p:sp>
      <p:cxnSp>
        <p:nvCxnSpPr>
          <p:cNvPr id="249" name="Google Shape;249;p1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50" name="Google Shape;250;p18"/>
          <p:cNvSpPr txBox="1"/>
          <p:nvPr/>
        </p:nvSpPr>
        <p:spPr>
          <a:xfrm>
            <a:off x="609600" y="381000"/>
            <a:ext cx="65532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LOWER-OF-COST-OR-MARKET</a:t>
            </a:r>
            <a:endParaRPr b="1" i="0" sz="3200" u="none" cap="none" strike="noStrike">
              <a:solidFill>
                <a:srgbClr val="00007F"/>
              </a:solidFill>
              <a:latin typeface="Arial"/>
              <a:ea typeface="Arial"/>
              <a:cs typeface="Arial"/>
              <a:sym typeface="Arial"/>
            </a:endParaRPr>
          </a:p>
        </p:txBody>
      </p:sp>
      <p:sp>
        <p:nvSpPr>
          <p:cNvPr id="251" name="Google Shape;251;p18"/>
          <p:cNvSpPr/>
          <p:nvPr/>
        </p:nvSpPr>
        <p:spPr>
          <a:xfrm>
            <a:off x="7086600" y="692570"/>
            <a:ext cx="2049577" cy="646331"/>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rgbClr val="006600"/>
                </a:solidFill>
                <a:latin typeface="Arial"/>
                <a:ea typeface="Arial"/>
                <a:cs typeface="Arial"/>
                <a:sym typeface="Arial"/>
              </a:rPr>
              <a:t>ILLUSTRATION 9-10</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Inventory Valuation— Lower-of-Cost-or-Market</a:t>
            </a:r>
            <a:endParaRPr/>
          </a:p>
        </p:txBody>
      </p:sp>
      <p:sp>
        <p:nvSpPr>
          <p:cNvPr id="252" name="Google Shape;252;p1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2</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9"/>
          <p:cNvSpPr txBox="1"/>
          <p:nvPr/>
        </p:nvSpPr>
        <p:spPr>
          <a:xfrm>
            <a:off x="609600" y="2011363"/>
            <a:ext cx="8001000" cy="1834348"/>
          </a:xfrm>
          <a:prstGeom prst="rect">
            <a:avLst/>
          </a:prstGeom>
          <a:noFill/>
          <a:ln>
            <a:noFill/>
          </a:ln>
        </p:spPr>
        <p:txBody>
          <a:bodyPr anchorCtr="0" anchor="t" bIns="45700" lIns="91425" spcFirstLastPara="1" rIns="91425" wrap="square" tIns="45700">
            <a:spAutoFit/>
          </a:bodyPr>
          <a:lstStyle/>
          <a:p>
            <a:pPr indent="-457200" lvl="0" marL="692150" marR="0" rtl="0" algn="l">
              <a:lnSpc>
                <a:spcPct val="120000"/>
              </a:lnSpc>
              <a:spcBef>
                <a:spcPts val="0"/>
              </a:spcBef>
              <a:spcAft>
                <a:spcPts val="0"/>
              </a:spcAft>
              <a:buClr>
                <a:srgbClr val="CC0000"/>
              </a:buClr>
              <a:buSzPts val="1760"/>
              <a:buFont typeface="Noto Sans Symbols"/>
              <a:buChar char="◆"/>
            </a:pPr>
            <a:r>
              <a:rPr b="1" i="0" lang="en-US" sz="2200" u="none" cap="none" strike="noStrike">
                <a:solidFill>
                  <a:srgbClr val="CC0000"/>
                </a:solidFill>
                <a:latin typeface="Arial"/>
                <a:ea typeface="Arial"/>
                <a:cs typeface="Arial"/>
                <a:sym typeface="Arial"/>
              </a:rPr>
              <a:t>Ceiling</a:t>
            </a:r>
            <a:r>
              <a:rPr b="0" i="0" lang="en-US" sz="2100" u="none" cap="none" strike="noStrike">
                <a:solidFill>
                  <a:schemeClr val="dk1"/>
                </a:solidFill>
                <a:latin typeface="Arial"/>
                <a:ea typeface="Arial"/>
                <a:cs typeface="Arial"/>
                <a:sym typeface="Arial"/>
              </a:rPr>
              <a:t> – prevents overstatement of the value of obsolete, damaged, or shopworn inventories.</a:t>
            </a:r>
            <a:endParaRPr/>
          </a:p>
          <a:p>
            <a:pPr indent="-457200" lvl="0" marL="692150" marR="0" rtl="0" algn="l">
              <a:lnSpc>
                <a:spcPct val="120000"/>
              </a:lnSpc>
              <a:spcBef>
                <a:spcPts val="1200"/>
              </a:spcBef>
              <a:spcAft>
                <a:spcPts val="0"/>
              </a:spcAft>
              <a:buClr>
                <a:srgbClr val="CC0000"/>
              </a:buClr>
              <a:buSzPts val="1760"/>
              <a:buFont typeface="Noto Sans Symbols"/>
              <a:buChar char="◆"/>
            </a:pPr>
            <a:r>
              <a:rPr b="1" i="0" lang="en-US" sz="2200" u="none" cap="none" strike="noStrike">
                <a:solidFill>
                  <a:srgbClr val="CC0000"/>
                </a:solidFill>
                <a:latin typeface="Arial"/>
                <a:ea typeface="Arial"/>
                <a:cs typeface="Arial"/>
                <a:sym typeface="Arial"/>
              </a:rPr>
              <a:t>Floor</a:t>
            </a:r>
            <a:r>
              <a:rPr b="0" i="0" lang="en-US" sz="2100" u="none" cap="none" strike="noStrike">
                <a:solidFill>
                  <a:schemeClr val="dk1"/>
                </a:solidFill>
                <a:latin typeface="Arial"/>
                <a:ea typeface="Arial"/>
                <a:cs typeface="Arial"/>
                <a:sym typeface="Arial"/>
              </a:rPr>
              <a:t> – deters understatement of inventory and overstatement of the loss in the current period.</a:t>
            </a:r>
            <a:endParaRPr/>
          </a:p>
        </p:txBody>
      </p:sp>
      <p:cxnSp>
        <p:nvCxnSpPr>
          <p:cNvPr id="258" name="Google Shape;258;p1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59" name="Google Shape;259;p19"/>
          <p:cNvSpPr/>
          <p:nvPr/>
        </p:nvSpPr>
        <p:spPr>
          <a:xfrm>
            <a:off x="609600" y="1371600"/>
            <a:ext cx="8001000" cy="531813"/>
          </a:xfrm>
          <a:prstGeom prst="rect">
            <a:avLst/>
          </a:prstGeom>
          <a:noFill/>
          <a:ln>
            <a:noFill/>
          </a:ln>
        </p:spPr>
        <p:txBody>
          <a:bodyPr anchorCtr="0" anchor="t" bIns="44450" lIns="90475" spcFirstLastPara="1" rIns="90475" wrap="square" tIns="44450">
            <a:spAutoFit/>
          </a:bodyPr>
          <a:lstStyle/>
          <a:p>
            <a:pPr indent="0" lvl="0" marL="0" marR="0" rtl="0" algn="l">
              <a:lnSpc>
                <a:spcPct val="125000"/>
              </a:lnSpc>
              <a:spcBef>
                <a:spcPts val="0"/>
              </a:spcBef>
              <a:spcAft>
                <a:spcPts val="0"/>
              </a:spcAft>
              <a:buClr>
                <a:schemeClr val="dk1"/>
              </a:buClr>
              <a:buSzPts val="2300"/>
              <a:buFont typeface="Noto Sans Symbols"/>
              <a:buNone/>
            </a:pPr>
            <a:r>
              <a:rPr b="1" i="0" lang="en-US" sz="2300" u="none" cap="none" strike="noStrike">
                <a:solidFill>
                  <a:schemeClr val="dk1"/>
                </a:solidFill>
                <a:latin typeface="Arial"/>
                <a:ea typeface="Arial"/>
                <a:cs typeface="Arial"/>
                <a:sym typeface="Arial"/>
              </a:rPr>
              <a:t>What is the rationale </a:t>
            </a:r>
            <a:r>
              <a:rPr b="0" i="0" lang="en-US" sz="2300" u="none" cap="none" strike="noStrike">
                <a:solidFill>
                  <a:schemeClr val="dk1"/>
                </a:solidFill>
                <a:latin typeface="Arial"/>
                <a:ea typeface="Arial"/>
                <a:cs typeface="Arial"/>
                <a:sym typeface="Arial"/>
              </a:rPr>
              <a:t>for the</a:t>
            </a:r>
            <a:r>
              <a:rPr b="1" i="0" lang="en-US" sz="2300" u="none" cap="none" strike="noStrike">
                <a:solidFill>
                  <a:schemeClr val="dk1"/>
                </a:solidFill>
                <a:latin typeface="Arial"/>
                <a:ea typeface="Arial"/>
                <a:cs typeface="Arial"/>
                <a:sym typeface="Arial"/>
              </a:rPr>
              <a:t> Ceiling </a:t>
            </a:r>
            <a:r>
              <a:rPr b="0" i="0" lang="en-US" sz="2300" u="none" cap="none" strike="noStrike">
                <a:solidFill>
                  <a:schemeClr val="dk1"/>
                </a:solidFill>
                <a:latin typeface="Arial"/>
                <a:ea typeface="Arial"/>
                <a:cs typeface="Arial"/>
                <a:sym typeface="Arial"/>
              </a:rPr>
              <a:t>and</a:t>
            </a:r>
            <a:r>
              <a:rPr b="1" i="0" lang="en-US" sz="2300" u="none" cap="none" strike="noStrike">
                <a:solidFill>
                  <a:schemeClr val="dk1"/>
                </a:solidFill>
                <a:latin typeface="Arial"/>
                <a:ea typeface="Arial"/>
                <a:cs typeface="Arial"/>
                <a:sym typeface="Arial"/>
              </a:rPr>
              <a:t> Floor </a:t>
            </a:r>
            <a:r>
              <a:rPr b="0" i="0" lang="en-US" sz="2300" u="none" cap="none" strike="noStrike">
                <a:solidFill>
                  <a:schemeClr val="dk1"/>
                </a:solidFill>
                <a:latin typeface="Arial"/>
                <a:ea typeface="Arial"/>
                <a:cs typeface="Arial"/>
                <a:sym typeface="Arial"/>
              </a:rPr>
              <a:t>limitations?</a:t>
            </a:r>
            <a:endParaRPr/>
          </a:p>
        </p:txBody>
      </p:sp>
      <p:sp>
        <p:nvSpPr>
          <p:cNvPr id="260" name="Google Shape;260;p19"/>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LOWER-OF-COST-OR-MARKET</a:t>
            </a:r>
            <a:endParaRPr b="1" i="0" sz="3200" u="none" cap="none" strike="noStrike">
              <a:solidFill>
                <a:srgbClr val="00007F"/>
              </a:solidFill>
              <a:latin typeface="Arial"/>
              <a:ea typeface="Arial"/>
              <a:cs typeface="Arial"/>
              <a:sym typeface="Arial"/>
            </a:endParaRPr>
          </a:p>
        </p:txBody>
      </p:sp>
      <p:pic>
        <p:nvPicPr>
          <p:cNvPr id="261" name="Google Shape;261;p19"/>
          <p:cNvPicPr preferRelativeResize="0"/>
          <p:nvPr/>
        </p:nvPicPr>
        <p:blipFill rotWithShape="1">
          <a:blip r:embed="rId3">
            <a:alphaModFix/>
          </a:blip>
          <a:srcRect b="0" l="0" r="0" t="0"/>
          <a:stretch/>
        </p:blipFill>
        <p:spPr>
          <a:xfrm>
            <a:off x="5192519" y="4062504"/>
            <a:ext cx="2884681" cy="2364385"/>
          </a:xfrm>
          <a:prstGeom prst="rect">
            <a:avLst/>
          </a:prstGeom>
          <a:noFill/>
          <a:ln>
            <a:noFill/>
          </a:ln>
        </p:spPr>
      </p:pic>
      <p:sp>
        <p:nvSpPr>
          <p:cNvPr id="262" name="Google Shape;262;p1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2</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2"/>
          <p:cNvSpPr/>
          <p:nvPr/>
        </p:nvSpPr>
        <p:spPr>
          <a:xfrm>
            <a:off x="381000" y="454581"/>
            <a:ext cx="7772400" cy="721201"/>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i="0" lang="en-US" sz="3600" u="none" cap="none" strike="noStrike">
                <a:solidFill>
                  <a:srgbClr val="00007F"/>
                </a:solidFill>
                <a:latin typeface="Arial"/>
                <a:ea typeface="Arial"/>
                <a:cs typeface="Arial"/>
                <a:sym typeface="Arial"/>
              </a:rPr>
              <a:t>PREVIEW OF CHAPTER 9</a:t>
            </a:r>
            <a:endParaRPr b="1" i="0" sz="3600" u="none" cap="none" strike="noStrike">
              <a:solidFill>
                <a:srgbClr val="00007F"/>
              </a:solidFill>
              <a:latin typeface="Arial"/>
              <a:ea typeface="Arial"/>
              <a:cs typeface="Arial"/>
              <a:sym typeface="Arial"/>
            </a:endParaRPr>
          </a:p>
        </p:txBody>
      </p:sp>
      <p:sp>
        <p:nvSpPr>
          <p:cNvPr id="58" name="Google Shape;58;p2"/>
          <p:cNvSpPr txBox="1"/>
          <p:nvPr/>
        </p:nvSpPr>
        <p:spPr>
          <a:xfrm>
            <a:off x="2286000" y="5524500"/>
            <a:ext cx="4498975" cy="1041446"/>
          </a:xfrm>
          <a:prstGeom prst="rect">
            <a:avLst/>
          </a:prstGeom>
          <a:noFill/>
          <a:ln>
            <a:noFill/>
          </a:ln>
        </p:spPr>
        <p:txBody>
          <a:bodyPr anchorCtr="0" anchor="t" bIns="43225" lIns="86475" spcFirstLastPara="1" rIns="86475" wrap="square" tIns="43225">
            <a:spAutoFit/>
          </a:bodyPr>
          <a:lstStyle/>
          <a:p>
            <a:pPr indent="0" lvl="0" marL="0" marR="0" rtl="0" algn="ctr">
              <a:spcBef>
                <a:spcPts val="0"/>
              </a:spcBef>
              <a:spcAft>
                <a:spcPts val="0"/>
              </a:spcAft>
              <a:buNone/>
            </a:pPr>
            <a:r>
              <a:rPr b="1" i="0" lang="en-US" sz="1900" u="none" cap="none" strike="noStrike">
                <a:solidFill>
                  <a:schemeClr val="dk1"/>
                </a:solidFill>
                <a:latin typeface="Arial"/>
                <a:ea typeface="Arial"/>
                <a:cs typeface="Arial"/>
                <a:sym typeface="Arial"/>
              </a:rPr>
              <a:t>Intermediate Accounting</a:t>
            </a:r>
            <a:endParaRPr/>
          </a:p>
          <a:p>
            <a:pPr indent="0" lvl="0" marL="0" marR="0" rtl="0" algn="ctr">
              <a:spcBef>
                <a:spcPts val="300"/>
              </a:spcBef>
              <a:spcAft>
                <a:spcPts val="0"/>
              </a:spcAft>
              <a:buNone/>
            </a:pPr>
            <a:r>
              <a:rPr b="1" i="0" lang="en-US" sz="1900" u="none" cap="none" strike="noStrike">
                <a:solidFill>
                  <a:schemeClr val="dk1"/>
                </a:solidFill>
                <a:latin typeface="Arial"/>
                <a:ea typeface="Arial"/>
                <a:cs typeface="Arial"/>
                <a:sym typeface="Arial"/>
              </a:rPr>
              <a:t>16th Edition</a:t>
            </a:r>
            <a:endParaRPr/>
          </a:p>
          <a:p>
            <a:pPr indent="0" lvl="0" marL="0" marR="0" rtl="0" algn="ctr">
              <a:spcBef>
                <a:spcPts val="300"/>
              </a:spcBef>
              <a:spcAft>
                <a:spcPts val="0"/>
              </a:spcAft>
              <a:buNone/>
            </a:pPr>
            <a:r>
              <a:rPr b="1" i="0" lang="en-US" sz="1900" u="none" cap="none" strike="noStrike">
                <a:solidFill>
                  <a:schemeClr val="dk1"/>
                </a:solidFill>
                <a:latin typeface="Arial"/>
                <a:ea typeface="Arial"/>
                <a:cs typeface="Arial"/>
                <a:sym typeface="Arial"/>
              </a:rPr>
              <a:t>Kieso  ● Weygandt  ● Warfield</a:t>
            </a:r>
            <a:r>
              <a:rPr b="1" i="0" lang="en-US" sz="1700" u="none" cap="none" strike="noStrike">
                <a:solidFill>
                  <a:schemeClr val="dk1"/>
                </a:solidFill>
                <a:latin typeface="Arial"/>
                <a:ea typeface="Arial"/>
                <a:cs typeface="Arial"/>
                <a:sym typeface="Arial"/>
              </a:rPr>
              <a:t> </a:t>
            </a:r>
            <a:endParaRPr/>
          </a:p>
        </p:txBody>
      </p:sp>
      <p:pic>
        <p:nvPicPr>
          <p:cNvPr id="59" name="Google Shape;59;p2"/>
          <p:cNvPicPr preferRelativeResize="0"/>
          <p:nvPr/>
        </p:nvPicPr>
        <p:blipFill rotWithShape="1">
          <a:blip r:embed="rId3">
            <a:alphaModFix/>
          </a:blip>
          <a:srcRect b="0" l="0" r="0" t="0"/>
          <a:stretch/>
        </p:blipFill>
        <p:spPr>
          <a:xfrm>
            <a:off x="402716" y="1600200"/>
            <a:ext cx="8338570" cy="3206361"/>
          </a:xfrm>
          <a:prstGeom prst="rect">
            <a:avLst/>
          </a:prstGeom>
          <a:noFill/>
          <a:ln>
            <a:noFill/>
          </a:ln>
        </p:spPr>
      </p:pic>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20"/>
          <p:cNvPicPr preferRelativeResize="0"/>
          <p:nvPr/>
        </p:nvPicPr>
        <p:blipFill rotWithShape="1">
          <a:blip r:embed="rId3">
            <a:alphaModFix/>
          </a:blip>
          <a:srcRect b="0" l="0" r="0" t="0"/>
          <a:stretch/>
        </p:blipFill>
        <p:spPr>
          <a:xfrm>
            <a:off x="403894" y="1371600"/>
            <a:ext cx="8324741" cy="3022988"/>
          </a:xfrm>
          <a:prstGeom prst="rect">
            <a:avLst/>
          </a:prstGeom>
          <a:noFill/>
          <a:ln cap="flat" cmpd="sng" w="9525">
            <a:solidFill>
              <a:schemeClr val="dk1"/>
            </a:solidFill>
            <a:prstDash val="solid"/>
            <a:round/>
            <a:headEnd len="sm" w="sm" type="none"/>
            <a:tailEnd len="sm" w="sm" type="none"/>
          </a:ln>
        </p:spPr>
      </p:pic>
      <p:cxnSp>
        <p:nvCxnSpPr>
          <p:cNvPr id="268" name="Google Shape;268;p2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69" name="Google Shape;269;p20"/>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CC0000"/>
                </a:solidFill>
                <a:latin typeface="Arial"/>
                <a:ea typeface="Arial"/>
                <a:cs typeface="Arial"/>
                <a:sym typeface="Arial"/>
              </a:rPr>
              <a:t>How Lower-of-Cost-or-Market Works</a:t>
            </a:r>
            <a:endParaRPr/>
          </a:p>
        </p:txBody>
      </p:sp>
      <p:pic>
        <p:nvPicPr>
          <p:cNvPr id="270" name="Google Shape;270;p20"/>
          <p:cNvPicPr preferRelativeResize="0"/>
          <p:nvPr/>
        </p:nvPicPr>
        <p:blipFill rotWithShape="1">
          <a:blip r:embed="rId4">
            <a:alphaModFix/>
          </a:blip>
          <a:srcRect b="0" l="0" r="0" t="0"/>
          <a:stretch/>
        </p:blipFill>
        <p:spPr>
          <a:xfrm>
            <a:off x="6583080" y="2623542"/>
            <a:ext cx="1066828" cy="217720"/>
          </a:xfrm>
          <a:prstGeom prst="rect">
            <a:avLst/>
          </a:prstGeom>
          <a:noFill/>
          <a:ln>
            <a:noFill/>
          </a:ln>
        </p:spPr>
      </p:pic>
      <p:pic>
        <p:nvPicPr>
          <p:cNvPr id="271" name="Google Shape;271;p20"/>
          <p:cNvPicPr preferRelativeResize="0"/>
          <p:nvPr/>
        </p:nvPicPr>
        <p:blipFill rotWithShape="1">
          <a:blip r:embed="rId5">
            <a:alphaModFix/>
          </a:blip>
          <a:srcRect b="0" l="0" r="0" t="0"/>
          <a:stretch/>
        </p:blipFill>
        <p:spPr>
          <a:xfrm>
            <a:off x="7769000" y="2624614"/>
            <a:ext cx="881676" cy="217720"/>
          </a:xfrm>
          <a:prstGeom prst="rect">
            <a:avLst/>
          </a:prstGeom>
          <a:noFill/>
          <a:ln>
            <a:noFill/>
          </a:ln>
        </p:spPr>
      </p:pic>
      <p:pic>
        <p:nvPicPr>
          <p:cNvPr id="272" name="Google Shape;272;p20"/>
          <p:cNvPicPr preferRelativeResize="0"/>
          <p:nvPr/>
        </p:nvPicPr>
        <p:blipFill rotWithShape="1">
          <a:blip r:embed="rId6">
            <a:alphaModFix/>
          </a:blip>
          <a:srcRect b="0" l="0" r="0" t="0"/>
          <a:stretch/>
        </p:blipFill>
        <p:spPr>
          <a:xfrm>
            <a:off x="6577104" y="2857046"/>
            <a:ext cx="1066828" cy="217720"/>
          </a:xfrm>
          <a:prstGeom prst="rect">
            <a:avLst/>
          </a:prstGeom>
          <a:noFill/>
          <a:ln>
            <a:noFill/>
          </a:ln>
        </p:spPr>
      </p:pic>
      <p:pic>
        <p:nvPicPr>
          <p:cNvPr id="273" name="Google Shape;273;p20"/>
          <p:cNvPicPr preferRelativeResize="0"/>
          <p:nvPr/>
        </p:nvPicPr>
        <p:blipFill rotWithShape="1">
          <a:blip r:embed="rId6">
            <a:alphaModFix/>
          </a:blip>
          <a:srcRect b="0" l="0" r="0" t="0"/>
          <a:stretch/>
        </p:blipFill>
        <p:spPr>
          <a:xfrm>
            <a:off x="7763024" y="2858118"/>
            <a:ext cx="881676" cy="217720"/>
          </a:xfrm>
          <a:prstGeom prst="rect">
            <a:avLst/>
          </a:prstGeom>
          <a:noFill/>
          <a:ln>
            <a:noFill/>
          </a:ln>
        </p:spPr>
      </p:pic>
      <p:pic>
        <p:nvPicPr>
          <p:cNvPr id="274" name="Google Shape;274;p20"/>
          <p:cNvPicPr preferRelativeResize="0"/>
          <p:nvPr/>
        </p:nvPicPr>
        <p:blipFill rotWithShape="1">
          <a:blip r:embed="rId6">
            <a:alphaModFix/>
          </a:blip>
          <a:srcRect b="0" l="0" r="0" t="0"/>
          <a:stretch/>
        </p:blipFill>
        <p:spPr>
          <a:xfrm>
            <a:off x="6571128" y="3063230"/>
            <a:ext cx="1066828" cy="217720"/>
          </a:xfrm>
          <a:prstGeom prst="rect">
            <a:avLst/>
          </a:prstGeom>
          <a:noFill/>
          <a:ln>
            <a:noFill/>
          </a:ln>
        </p:spPr>
      </p:pic>
      <p:pic>
        <p:nvPicPr>
          <p:cNvPr id="275" name="Google Shape;275;p20"/>
          <p:cNvPicPr preferRelativeResize="0"/>
          <p:nvPr/>
        </p:nvPicPr>
        <p:blipFill rotWithShape="1">
          <a:blip r:embed="rId6">
            <a:alphaModFix/>
          </a:blip>
          <a:srcRect b="0" l="0" r="0" t="0"/>
          <a:stretch/>
        </p:blipFill>
        <p:spPr>
          <a:xfrm>
            <a:off x="7757048" y="3064302"/>
            <a:ext cx="881676" cy="217720"/>
          </a:xfrm>
          <a:prstGeom prst="rect">
            <a:avLst/>
          </a:prstGeom>
          <a:noFill/>
          <a:ln>
            <a:noFill/>
          </a:ln>
        </p:spPr>
      </p:pic>
      <p:pic>
        <p:nvPicPr>
          <p:cNvPr id="276" name="Google Shape;276;p20"/>
          <p:cNvPicPr preferRelativeResize="0"/>
          <p:nvPr/>
        </p:nvPicPr>
        <p:blipFill rotWithShape="1">
          <a:blip r:embed="rId6">
            <a:alphaModFix/>
          </a:blip>
          <a:srcRect b="0" l="0" r="0" t="0"/>
          <a:stretch/>
        </p:blipFill>
        <p:spPr>
          <a:xfrm>
            <a:off x="6565152" y="3293318"/>
            <a:ext cx="1066828" cy="217720"/>
          </a:xfrm>
          <a:prstGeom prst="rect">
            <a:avLst/>
          </a:prstGeom>
          <a:noFill/>
          <a:ln>
            <a:noFill/>
          </a:ln>
        </p:spPr>
      </p:pic>
      <p:pic>
        <p:nvPicPr>
          <p:cNvPr id="277" name="Google Shape;277;p20"/>
          <p:cNvPicPr preferRelativeResize="0"/>
          <p:nvPr/>
        </p:nvPicPr>
        <p:blipFill rotWithShape="1">
          <a:blip r:embed="rId6">
            <a:alphaModFix/>
          </a:blip>
          <a:srcRect b="0" l="0" r="0" t="0"/>
          <a:stretch/>
        </p:blipFill>
        <p:spPr>
          <a:xfrm>
            <a:off x="7751072" y="3294390"/>
            <a:ext cx="881676" cy="217720"/>
          </a:xfrm>
          <a:prstGeom prst="rect">
            <a:avLst/>
          </a:prstGeom>
          <a:noFill/>
          <a:ln>
            <a:noFill/>
          </a:ln>
        </p:spPr>
      </p:pic>
      <p:pic>
        <p:nvPicPr>
          <p:cNvPr id="278" name="Google Shape;278;p20"/>
          <p:cNvPicPr preferRelativeResize="0"/>
          <p:nvPr/>
        </p:nvPicPr>
        <p:blipFill rotWithShape="1">
          <a:blip r:embed="rId6">
            <a:alphaModFix/>
          </a:blip>
          <a:srcRect b="0" l="0" r="0" t="0"/>
          <a:stretch/>
        </p:blipFill>
        <p:spPr>
          <a:xfrm>
            <a:off x="6571128" y="3719150"/>
            <a:ext cx="1066828" cy="217720"/>
          </a:xfrm>
          <a:prstGeom prst="rect">
            <a:avLst/>
          </a:prstGeom>
          <a:noFill/>
          <a:ln>
            <a:noFill/>
          </a:ln>
        </p:spPr>
      </p:pic>
      <p:pic>
        <p:nvPicPr>
          <p:cNvPr id="279" name="Google Shape;279;p20"/>
          <p:cNvPicPr preferRelativeResize="0"/>
          <p:nvPr/>
        </p:nvPicPr>
        <p:blipFill rotWithShape="1">
          <a:blip r:embed="rId6">
            <a:alphaModFix/>
          </a:blip>
          <a:srcRect b="0" l="0" r="0" t="0"/>
          <a:stretch/>
        </p:blipFill>
        <p:spPr>
          <a:xfrm>
            <a:off x="7757048" y="3708270"/>
            <a:ext cx="881676" cy="217720"/>
          </a:xfrm>
          <a:prstGeom prst="rect">
            <a:avLst/>
          </a:prstGeom>
          <a:noFill/>
          <a:ln>
            <a:noFill/>
          </a:ln>
        </p:spPr>
      </p:pic>
      <p:pic>
        <p:nvPicPr>
          <p:cNvPr id="280" name="Google Shape;280;p20"/>
          <p:cNvPicPr preferRelativeResize="0"/>
          <p:nvPr/>
        </p:nvPicPr>
        <p:blipFill rotWithShape="1">
          <a:blip r:embed="rId6">
            <a:alphaModFix/>
          </a:blip>
          <a:srcRect b="0" l="0" r="0" t="0"/>
          <a:stretch/>
        </p:blipFill>
        <p:spPr>
          <a:xfrm>
            <a:off x="7766424" y="3995142"/>
            <a:ext cx="881676" cy="217720"/>
          </a:xfrm>
          <a:prstGeom prst="rect">
            <a:avLst/>
          </a:prstGeom>
          <a:noFill/>
          <a:ln>
            <a:noFill/>
          </a:ln>
        </p:spPr>
      </p:pic>
      <p:sp>
        <p:nvSpPr>
          <p:cNvPr id="281" name="Google Shape;281;p20"/>
          <p:cNvSpPr/>
          <p:nvPr/>
        </p:nvSpPr>
        <p:spPr>
          <a:xfrm>
            <a:off x="609600" y="4597858"/>
            <a:ext cx="7620000" cy="860557"/>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en-US" sz="2100" u="none" cap="none" strike="noStrike">
                <a:solidFill>
                  <a:schemeClr val="dk1"/>
                </a:solidFill>
                <a:latin typeface="Arial"/>
                <a:ea typeface="Arial"/>
                <a:cs typeface="Arial"/>
                <a:sym typeface="Arial"/>
              </a:rPr>
              <a:t>Regner makes the following entry (using the loss method) to record the decline in value.</a:t>
            </a:r>
            <a:endParaRPr/>
          </a:p>
        </p:txBody>
      </p:sp>
      <p:sp>
        <p:nvSpPr>
          <p:cNvPr id="282" name="Google Shape;282;p20"/>
          <p:cNvSpPr/>
          <p:nvPr/>
        </p:nvSpPr>
        <p:spPr>
          <a:xfrm>
            <a:off x="838200" y="5562600"/>
            <a:ext cx="7772400" cy="892552"/>
          </a:xfrm>
          <a:prstGeom prst="rect">
            <a:avLst/>
          </a:prstGeom>
          <a:noFill/>
          <a:ln>
            <a:noFill/>
          </a:ln>
        </p:spPr>
        <p:txBody>
          <a:bodyPr anchorCtr="0" anchor="t" bIns="45700" lIns="91425" spcFirstLastPara="1" rIns="91425" wrap="square" tIns="45700">
            <a:spAutoFit/>
          </a:bodyPr>
          <a:lstStyle/>
          <a:p>
            <a:pPr indent="-460375" lvl="0" marL="460375" marR="0" rtl="0" algn="l">
              <a:spcBef>
                <a:spcPts val="0"/>
              </a:spcBef>
              <a:spcAft>
                <a:spcPts val="0"/>
              </a:spcAft>
              <a:buNone/>
            </a:pPr>
            <a:r>
              <a:rPr b="0" i="0" lang="en-US" sz="2100" u="none" cap="none" strike="noStrike">
                <a:solidFill>
                  <a:schemeClr val="lt2"/>
                </a:solidFill>
                <a:latin typeface="Arial"/>
                <a:ea typeface="Arial"/>
                <a:cs typeface="Arial"/>
                <a:sym typeface="Arial"/>
              </a:rPr>
              <a:t>Loss Due to Decline of Inventory to Market 	65,000</a:t>
            </a:r>
            <a:endParaRPr/>
          </a:p>
          <a:p>
            <a:pPr indent="-460375" lvl="0" marL="460375" marR="0" rtl="0" algn="l">
              <a:spcBef>
                <a:spcPts val="1200"/>
              </a:spcBef>
              <a:spcAft>
                <a:spcPts val="0"/>
              </a:spcAft>
              <a:buNone/>
            </a:pPr>
            <a:r>
              <a:rPr b="0" i="0" lang="en-US" sz="2100" u="none" cap="none" strike="noStrike">
                <a:solidFill>
                  <a:schemeClr val="lt2"/>
                </a:solidFill>
                <a:latin typeface="Arial"/>
                <a:ea typeface="Arial"/>
                <a:cs typeface="Arial"/>
                <a:sym typeface="Arial"/>
              </a:rPr>
              <a:t>	Allowance to Reduce Inventory to Market		65,000</a:t>
            </a:r>
            <a:endParaRPr b="0" i="0" sz="2100" u="none" cap="none" strike="noStrike">
              <a:solidFill>
                <a:schemeClr val="lt2"/>
              </a:solidFill>
              <a:latin typeface="Arial"/>
              <a:ea typeface="Arial"/>
              <a:cs typeface="Arial"/>
              <a:sym typeface="Arial"/>
            </a:endParaRPr>
          </a:p>
        </p:txBody>
      </p:sp>
      <p:cxnSp>
        <p:nvCxnSpPr>
          <p:cNvPr id="283" name="Google Shape;283;p20"/>
          <p:cNvCxnSpPr/>
          <p:nvPr/>
        </p:nvCxnSpPr>
        <p:spPr>
          <a:xfrm>
            <a:off x="2743200" y="4114800"/>
            <a:ext cx="4900732" cy="0"/>
          </a:xfrm>
          <a:prstGeom prst="straightConnector1">
            <a:avLst/>
          </a:prstGeom>
          <a:solidFill>
            <a:schemeClr val="lt1"/>
          </a:solidFill>
          <a:ln cap="sq" cmpd="sng" w="28575">
            <a:solidFill>
              <a:srgbClr val="CC0000"/>
            </a:solidFill>
            <a:prstDash val="solid"/>
            <a:round/>
            <a:headEnd len="med" w="med" type="triangle"/>
            <a:tailEnd len="med" w="med" type="triangle"/>
          </a:ln>
        </p:spPr>
      </p:cxnSp>
      <p:pic>
        <p:nvPicPr>
          <p:cNvPr id="284" name="Google Shape;284;p20"/>
          <p:cNvPicPr preferRelativeResize="0"/>
          <p:nvPr/>
        </p:nvPicPr>
        <p:blipFill rotWithShape="1">
          <a:blip r:embed="rId6">
            <a:alphaModFix/>
          </a:blip>
          <a:srcRect b="0" l="0" r="0" t="0"/>
          <a:stretch/>
        </p:blipFill>
        <p:spPr>
          <a:xfrm>
            <a:off x="4395412" y="3984640"/>
            <a:ext cx="1419948" cy="289785"/>
          </a:xfrm>
          <a:prstGeom prst="rect">
            <a:avLst/>
          </a:prstGeom>
          <a:noFill/>
          <a:ln>
            <a:noFill/>
          </a:ln>
        </p:spPr>
      </p:pic>
      <p:sp>
        <p:nvSpPr>
          <p:cNvPr id="285" name="Google Shape;285;p20"/>
          <p:cNvSpPr txBox="1"/>
          <p:nvPr/>
        </p:nvSpPr>
        <p:spPr>
          <a:xfrm>
            <a:off x="4480853" y="3950448"/>
            <a:ext cx="124909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rgbClr val="CC0000"/>
                </a:solidFill>
                <a:latin typeface="Comic Sans MS"/>
                <a:ea typeface="Comic Sans MS"/>
                <a:cs typeface="Comic Sans MS"/>
                <a:sym typeface="Comic Sans MS"/>
              </a:rPr>
              <a:t>$65,000</a:t>
            </a:r>
            <a:endParaRPr b="1" sz="1800">
              <a:solidFill>
                <a:srgbClr val="CC0000"/>
              </a:solidFill>
              <a:latin typeface="Comic Sans MS"/>
              <a:ea typeface="Comic Sans MS"/>
              <a:cs typeface="Comic Sans MS"/>
              <a:sym typeface="Comic Sans MS"/>
            </a:endParaRPr>
          </a:p>
        </p:txBody>
      </p:sp>
      <p:sp>
        <p:nvSpPr>
          <p:cNvPr id="286" name="Google Shape;286;p20"/>
          <p:cNvSpPr/>
          <p:nvPr/>
        </p:nvSpPr>
        <p:spPr>
          <a:xfrm>
            <a:off x="439272" y="1401480"/>
            <a:ext cx="2590800" cy="461665"/>
          </a:xfrm>
          <a:prstGeom prst="rect">
            <a:avLst/>
          </a:prstGeom>
          <a:solidFill>
            <a:schemeClr val="accent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9-12</a:t>
            </a:r>
            <a:endParaRPr/>
          </a:p>
          <a:p>
            <a:pPr indent="0" lvl="0" marL="0" marR="0" rtl="0" algn="l">
              <a:spcBef>
                <a:spcPts val="0"/>
              </a:spcBef>
              <a:spcAft>
                <a:spcPts val="0"/>
              </a:spcAft>
              <a:buNone/>
            </a:pPr>
            <a:r>
              <a:rPr b="0" lang="en-US" sz="1200">
                <a:solidFill>
                  <a:schemeClr val="dk1"/>
                </a:solidFill>
                <a:latin typeface="Arial"/>
                <a:ea typeface="Arial"/>
                <a:cs typeface="Arial"/>
                <a:sym typeface="Arial"/>
              </a:rPr>
              <a:t>Determining Final Inventory Value</a:t>
            </a:r>
            <a:endParaRPr/>
          </a:p>
        </p:txBody>
      </p:sp>
      <p:sp>
        <p:nvSpPr>
          <p:cNvPr id="287" name="Google Shape;287;p2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a:solidFill>
                  <a:schemeClr val="lt2"/>
                </a:solidFill>
                <a:latin typeface="Arial"/>
                <a:ea typeface="Arial"/>
                <a:cs typeface="Arial"/>
                <a:sym typeface="Arial"/>
              </a:rPr>
              <a:t>LO 2</a:t>
            </a:r>
            <a:endParaRPr b="1" i="1" sz="1600" u="none">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0"/>
                                        </p:tgtEl>
                                      </p:cBhvr>
                                    </p:animEffect>
                                    <p:set>
                                      <p:cBhvr>
                                        <p:cTn dur="1" fill="hold">
                                          <p:stCondLst>
                                            <p:cond delay="500"/>
                                          </p:stCondLst>
                                        </p:cTn>
                                        <p:tgtEl>
                                          <p:spTgt spid="2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1"/>
                                        </p:tgtEl>
                                      </p:cBhvr>
                                    </p:animEffect>
                                    <p:set>
                                      <p:cBhvr>
                                        <p:cTn dur="1" fill="hold">
                                          <p:stCondLst>
                                            <p:cond delay="500"/>
                                          </p:stCondLst>
                                        </p:cTn>
                                        <p:tgtEl>
                                          <p:spTgt spid="2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2"/>
                                        </p:tgtEl>
                                      </p:cBhvr>
                                    </p:animEffect>
                                    <p:set>
                                      <p:cBhvr>
                                        <p:cTn dur="1" fill="hold">
                                          <p:stCondLst>
                                            <p:cond delay="500"/>
                                          </p:stCondLst>
                                        </p:cTn>
                                        <p:tgtEl>
                                          <p:spTgt spid="2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3"/>
                                        </p:tgtEl>
                                      </p:cBhvr>
                                    </p:animEffect>
                                    <p:set>
                                      <p:cBhvr>
                                        <p:cTn dur="1" fill="hold">
                                          <p:stCondLst>
                                            <p:cond delay="500"/>
                                          </p:stCondLst>
                                        </p:cTn>
                                        <p:tgtEl>
                                          <p:spTgt spid="2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4"/>
                                        </p:tgtEl>
                                      </p:cBhvr>
                                    </p:animEffect>
                                    <p:set>
                                      <p:cBhvr>
                                        <p:cTn dur="1" fill="hold">
                                          <p:stCondLst>
                                            <p:cond delay="500"/>
                                          </p:stCondLst>
                                        </p:cTn>
                                        <p:tgtEl>
                                          <p:spTgt spid="2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5"/>
                                        </p:tgtEl>
                                      </p:cBhvr>
                                    </p:animEffect>
                                    <p:set>
                                      <p:cBhvr>
                                        <p:cTn dur="1" fill="hold">
                                          <p:stCondLst>
                                            <p:cond delay="500"/>
                                          </p:stCondLst>
                                        </p:cTn>
                                        <p:tgtEl>
                                          <p:spTgt spid="2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6"/>
                                        </p:tgtEl>
                                      </p:cBhvr>
                                    </p:animEffect>
                                    <p:set>
                                      <p:cBhvr>
                                        <p:cTn dur="1" fill="hold">
                                          <p:stCondLst>
                                            <p:cond delay="500"/>
                                          </p:stCondLst>
                                        </p:cTn>
                                        <p:tgtEl>
                                          <p:spTgt spid="2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7"/>
                                        </p:tgtEl>
                                      </p:cBhvr>
                                    </p:animEffect>
                                    <p:set>
                                      <p:cBhvr>
                                        <p:cTn dur="1" fill="hold">
                                          <p:stCondLst>
                                            <p:cond delay="500"/>
                                          </p:stCondLst>
                                        </p:cTn>
                                        <p:tgtEl>
                                          <p:spTgt spid="2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8"/>
                                        </p:tgtEl>
                                      </p:cBhvr>
                                    </p:animEffect>
                                    <p:set>
                                      <p:cBhvr>
                                        <p:cTn dur="1" fill="hold">
                                          <p:stCondLst>
                                            <p:cond delay="500"/>
                                          </p:stCondLst>
                                        </p:cTn>
                                        <p:tgtEl>
                                          <p:spTgt spid="2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9"/>
                                        </p:tgtEl>
                                      </p:cBhvr>
                                    </p:animEffect>
                                    <p:set>
                                      <p:cBhvr>
                                        <p:cTn dur="1" fill="hold">
                                          <p:stCondLst>
                                            <p:cond delay="500"/>
                                          </p:stCondLst>
                                        </p:cTn>
                                        <p:tgtEl>
                                          <p:spTgt spid="27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80"/>
                                        </p:tgtEl>
                                      </p:cBhvr>
                                    </p:animEffect>
                                    <p:set>
                                      <p:cBhvr>
                                        <p:cTn dur="1" fill="hold">
                                          <p:stCondLst>
                                            <p:cond delay="500"/>
                                          </p:stCondLst>
                                        </p:cTn>
                                        <p:tgtEl>
                                          <p:spTgt spid="2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xEl>
                                              <p:pRg end="0" st="0"/>
                                            </p:txEl>
                                          </p:spTgt>
                                        </p:tgtEl>
                                        <p:attrNameLst>
                                          <p:attrName>style.visibility</p:attrName>
                                        </p:attrNameLst>
                                      </p:cBhvr>
                                      <p:to>
                                        <p:strVal val="visible"/>
                                      </p:to>
                                    </p:set>
                                    <p:animEffect filter="fade" transition="in">
                                      <p:cBhvr>
                                        <p:cTn dur="500"/>
                                        <p:tgtEl>
                                          <p:spTgt spid="2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xEl>
                                              <p:pRg end="1" st="1"/>
                                            </p:txEl>
                                          </p:spTgt>
                                        </p:tgtEl>
                                        <p:attrNameLst>
                                          <p:attrName>style.visibility</p:attrName>
                                        </p:attrNameLst>
                                      </p:cBhvr>
                                      <p:to>
                                        <p:strVal val="visible"/>
                                      </p:to>
                                    </p:set>
                                    <p:animEffect filter="fade" transition="in">
                                      <p:cBhvr>
                                        <p:cTn dur="500"/>
                                        <p:tgtEl>
                                          <p:spTgt spid="28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21"/>
          <p:cNvPicPr preferRelativeResize="0"/>
          <p:nvPr/>
        </p:nvPicPr>
        <p:blipFill rotWithShape="1">
          <a:blip r:embed="rId3">
            <a:alphaModFix/>
          </a:blip>
          <a:srcRect b="0" l="0" r="0" t="0"/>
          <a:stretch/>
        </p:blipFill>
        <p:spPr>
          <a:xfrm>
            <a:off x="351120" y="1828800"/>
            <a:ext cx="8458200" cy="3711575"/>
          </a:xfrm>
          <a:prstGeom prst="rect">
            <a:avLst/>
          </a:prstGeom>
          <a:noFill/>
          <a:ln>
            <a:noFill/>
          </a:ln>
        </p:spPr>
      </p:pic>
      <p:sp>
        <p:nvSpPr>
          <p:cNvPr id="293" name="Google Shape;293;p21"/>
          <p:cNvSpPr/>
          <p:nvPr/>
        </p:nvSpPr>
        <p:spPr>
          <a:xfrm>
            <a:off x="4923120" y="2873375"/>
            <a:ext cx="9144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900">
              <a:solidFill>
                <a:schemeClr val="folHlink"/>
              </a:solidFill>
              <a:latin typeface="Arial"/>
              <a:ea typeface="Arial"/>
              <a:cs typeface="Arial"/>
              <a:sym typeface="Arial"/>
            </a:endParaRPr>
          </a:p>
        </p:txBody>
      </p:sp>
      <p:sp>
        <p:nvSpPr>
          <p:cNvPr id="294" name="Google Shape;294;p21"/>
          <p:cNvSpPr/>
          <p:nvPr/>
        </p:nvSpPr>
        <p:spPr>
          <a:xfrm>
            <a:off x="4923120" y="3101975"/>
            <a:ext cx="9144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900">
              <a:solidFill>
                <a:schemeClr val="folHlink"/>
              </a:solidFill>
              <a:latin typeface="Arial"/>
              <a:ea typeface="Arial"/>
              <a:cs typeface="Arial"/>
              <a:sym typeface="Arial"/>
            </a:endParaRPr>
          </a:p>
        </p:txBody>
      </p:sp>
      <p:sp>
        <p:nvSpPr>
          <p:cNvPr id="295" name="Google Shape;295;p21"/>
          <p:cNvSpPr/>
          <p:nvPr/>
        </p:nvSpPr>
        <p:spPr>
          <a:xfrm>
            <a:off x="4923120" y="3330575"/>
            <a:ext cx="9144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900">
              <a:solidFill>
                <a:schemeClr val="folHlink"/>
              </a:solidFill>
              <a:latin typeface="Arial"/>
              <a:ea typeface="Arial"/>
              <a:cs typeface="Arial"/>
              <a:sym typeface="Arial"/>
            </a:endParaRPr>
          </a:p>
        </p:txBody>
      </p:sp>
      <p:sp>
        <p:nvSpPr>
          <p:cNvPr id="296" name="Google Shape;296;p21"/>
          <p:cNvSpPr/>
          <p:nvPr/>
        </p:nvSpPr>
        <p:spPr>
          <a:xfrm>
            <a:off x="4923120" y="4092575"/>
            <a:ext cx="9144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900">
              <a:solidFill>
                <a:schemeClr val="folHlink"/>
              </a:solidFill>
              <a:latin typeface="Arial"/>
              <a:ea typeface="Arial"/>
              <a:cs typeface="Arial"/>
              <a:sym typeface="Arial"/>
            </a:endParaRPr>
          </a:p>
        </p:txBody>
      </p:sp>
      <p:sp>
        <p:nvSpPr>
          <p:cNvPr id="297" name="Google Shape;297;p21"/>
          <p:cNvSpPr/>
          <p:nvPr/>
        </p:nvSpPr>
        <p:spPr>
          <a:xfrm>
            <a:off x="4923120" y="4555560"/>
            <a:ext cx="9144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900">
              <a:solidFill>
                <a:schemeClr val="folHlink"/>
              </a:solidFill>
              <a:latin typeface="Arial"/>
              <a:ea typeface="Arial"/>
              <a:cs typeface="Arial"/>
              <a:sym typeface="Arial"/>
            </a:endParaRPr>
          </a:p>
        </p:txBody>
      </p:sp>
      <p:sp>
        <p:nvSpPr>
          <p:cNvPr id="298" name="Google Shape;298;p21"/>
          <p:cNvSpPr/>
          <p:nvPr/>
        </p:nvSpPr>
        <p:spPr>
          <a:xfrm>
            <a:off x="4923120" y="4806767"/>
            <a:ext cx="9144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900">
              <a:solidFill>
                <a:schemeClr val="folHlink"/>
              </a:solidFill>
              <a:latin typeface="Arial"/>
              <a:ea typeface="Arial"/>
              <a:cs typeface="Arial"/>
              <a:sym typeface="Arial"/>
            </a:endParaRPr>
          </a:p>
        </p:txBody>
      </p:sp>
      <p:sp>
        <p:nvSpPr>
          <p:cNvPr id="299" name="Google Shape;299;p21"/>
          <p:cNvSpPr/>
          <p:nvPr/>
        </p:nvSpPr>
        <p:spPr>
          <a:xfrm>
            <a:off x="6294720" y="3635375"/>
            <a:ext cx="9144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900">
              <a:solidFill>
                <a:schemeClr val="folHlink"/>
              </a:solidFill>
              <a:latin typeface="Arial"/>
              <a:ea typeface="Arial"/>
              <a:cs typeface="Arial"/>
              <a:sym typeface="Arial"/>
            </a:endParaRPr>
          </a:p>
        </p:txBody>
      </p:sp>
      <p:sp>
        <p:nvSpPr>
          <p:cNvPr id="300" name="Google Shape;300;p21"/>
          <p:cNvSpPr/>
          <p:nvPr/>
        </p:nvSpPr>
        <p:spPr>
          <a:xfrm>
            <a:off x="6294720" y="4549775"/>
            <a:ext cx="9144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900">
              <a:solidFill>
                <a:schemeClr val="folHlink"/>
              </a:solidFill>
              <a:latin typeface="Arial"/>
              <a:ea typeface="Arial"/>
              <a:cs typeface="Arial"/>
              <a:sym typeface="Arial"/>
            </a:endParaRPr>
          </a:p>
        </p:txBody>
      </p:sp>
      <p:sp>
        <p:nvSpPr>
          <p:cNvPr id="301" name="Google Shape;301;p21"/>
          <p:cNvSpPr/>
          <p:nvPr/>
        </p:nvSpPr>
        <p:spPr>
          <a:xfrm>
            <a:off x="6294720" y="4806767"/>
            <a:ext cx="9144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900">
              <a:solidFill>
                <a:schemeClr val="folHlink"/>
              </a:solidFill>
              <a:latin typeface="Arial"/>
              <a:ea typeface="Arial"/>
              <a:cs typeface="Arial"/>
              <a:sym typeface="Arial"/>
            </a:endParaRPr>
          </a:p>
        </p:txBody>
      </p:sp>
      <p:sp>
        <p:nvSpPr>
          <p:cNvPr id="302" name="Google Shape;302;p21"/>
          <p:cNvSpPr/>
          <p:nvPr/>
        </p:nvSpPr>
        <p:spPr>
          <a:xfrm>
            <a:off x="7666320" y="4806767"/>
            <a:ext cx="9144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900">
              <a:solidFill>
                <a:schemeClr val="folHlink"/>
              </a:solidFill>
              <a:latin typeface="Arial"/>
              <a:ea typeface="Arial"/>
              <a:cs typeface="Arial"/>
              <a:sym typeface="Arial"/>
            </a:endParaRPr>
          </a:p>
        </p:txBody>
      </p:sp>
      <p:sp>
        <p:nvSpPr>
          <p:cNvPr id="303" name="Google Shape;303;p21"/>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CC0000"/>
                </a:solidFill>
                <a:latin typeface="Arial"/>
                <a:ea typeface="Arial"/>
                <a:cs typeface="Arial"/>
                <a:sym typeface="Arial"/>
              </a:rPr>
              <a:t>Methods of Applying Lower-of-Cost-or-Market</a:t>
            </a:r>
            <a:endParaRPr/>
          </a:p>
        </p:txBody>
      </p:sp>
      <p:cxnSp>
        <p:nvCxnSpPr>
          <p:cNvPr id="304" name="Google Shape;304;p21"/>
          <p:cNvCxnSpPr/>
          <p:nvPr/>
        </p:nvCxnSpPr>
        <p:spPr>
          <a:xfrm>
            <a:off x="381000" y="1524000"/>
            <a:ext cx="8382000" cy="0"/>
          </a:xfrm>
          <a:prstGeom prst="straightConnector1">
            <a:avLst/>
          </a:prstGeom>
          <a:noFill/>
          <a:ln cap="sq" cmpd="sng" w="57150">
            <a:solidFill>
              <a:schemeClr val="dk1"/>
            </a:solidFill>
            <a:prstDash val="solid"/>
            <a:round/>
            <a:headEnd len="sm" w="sm" type="none"/>
            <a:tailEnd len="sm" w="sm" type="none"/>
          </a:ln>
        </p:spPr>
      </p:cxnSp>
      <p:sp>
        <p:nvSpPr>
          <p:cNvPr id="305" name="Google Shape;305;p21"/>
          <p:cNvSpPr/>
          <p:nvPr/>
        </p:nvSpPr>
        <p:spPr>
          <a:xfrm>
            <a:off x="311135" y="5568576"/>
            <a:ext cx="484058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9-13</a:t>
            </a:r>
            <a:endParaRPr/>
          </a:p>
          <a:p>
            <a:pPr indent="0" lvl="0" marL="0" marR="0" rtl="0" algn="l">
              <a:spcBef>
                <a:spcPts val="0"/>
              </a:spcBef>
              <a:spcAft>
                <a:spcPts val="0"/>
              </a:spcAft>
              <a:buNone/>
            </a:pPr>
            <a:r>
              <a:rPr b="0" lang="en-US" sz="1200">
                <a:solidFill>
                  <a:schemeClr val="dk1"/>
                </a:solidFill>
                <a:latin typeface="Arial"/>
                <a:ea typeface="Arial"/>
                <a:cs typeface="Arial"/>
                <a:sym typeface="Arial"/>
              </a:rPr>
              <a:t>Alternative Applications of Lower-of-Cost-or-Market</a:t>
            </a:r>
            <a:endParaRPr/>
          </a:p>
        </p:txBody>
      </p:sp>
      <p:sp>
        <p:nvSpPr>
          <p:cNvPr id="306" name="Google Shape;306;p2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93"/>
                                        </p:tgtEl>
                                      </p:cBhvr>
                                    </p:animEffect>
                                    <p:set>
                                      <p:cBhvr>
                                        <p:cTn dur="1" fill="hold">
                                          <p:stCondLst>
                                            <p:cond delay="500"/>
                                          </p:stCondLst>
                                        </p:cTn>
                                        <p:tgtEl>
                                          <p:spTgt spid="2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94"/>
                                        </p:tgtEl>
                                      </p:cBhvr>
                                    </p:animEffect>
                                    <p:set>
                                      <p:cBhvr>
                                        <p:cTn dur="1" fill="hold">
                                          <p:stCondLst>
                                            <p:cond delay="500"/>
                                          </p:stCondLst>
                                        </p:cTn>
                                        <p:tgtEl>
                                          <p:spTgt spid="2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95"/>
                                        </p:tgtEl>
                                      </p:cBhvr>
                                    </p:animEffect>
                                    <p:set>
                                      <p:cBhvr>
                                        <p:cTn dur="1" fill="hold">
                                          <p:stCondLst>
                                            <p:cond delay="500"/>
                                          </p:stCondLst>
                                        </p:cTn>
                                        <p:tgtEl>
                                          <p:spTgt spid="2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96"/>
                                        </p:tgtEl>
                                      </p:cBhvr>
                                    </p:animEffect>
                                    <p:set>
                                      <p:cBhvr>
                                        <p:cTn dur="1" fill="hold">
                                          <p:stCondLst>
                                            <p:cond delay="500"/>
                                          </p:stCondLst>
                                        </p:cTn>
                                        <p:tgtEl>
                                          <p:spTgt spid="2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97"/>
                                        </p:tgtEl>
                                      </p:cBhvr>
                                    </p:animEffect>
                                    <p:set>
                                      <p:cBhvr>
                                        <p:cTn dur="1" fill="hold">
                                          <p:stCondLst>
                                            <p:cond delay="500"/>
                                          </p:stCondLst>
                                        </p:cTn>
                                        <p:tgtEl>
                                          <p:spTgt spid="2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98"/>
                                        </p:tgtEl>
                                      </p:cBhvr>
                                    </p:animEffect>
                                    <p:set>
                                      <p:cBhvr>
                                        <p:cTn dur="1" fill="hold">
                                          <p:stCondLst>
                                            <p:cond delay="500"/>
                                          </p:stCondLst>
                                        </p:cTn>
                                        <p:tgtEl>
                                          <p:spTgt spid="29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99"/>
                                        </p:tgtEl>
                                      </p:cBhvr>
                                    </p:animEffect>
                                    <p:set>
                                      <p:cBhvr>
                                        <p:cTn dur="1" fill="hold">
                                          <p:stCondLst>
                                            <p:cond delay="500"/>
                                          </p:stCondLst>
                                        </p:cTn>
                                        <p:tgtEl>
                                          <p:spTgt spid="2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00"/>
                                        </p:tgtEl>
                                      </p:cBhvr>
                                    </p:animEffect>
                                    <p:set>
                                      <p:cBhvr>
                                        <p:cTn dur="1" fill="hold">
                                          <p:stCondLst>
                                            <p:cond delay="500"/>
                                          </p:stCondLst>
                                        </p:cTn>
                                        <p:tgtEl>
                                          <p:spTgt spid="3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01"/>
                                        </p:tgtEl>
                                      </p:cBhvr>
                                    </p:animEffect>
                                    <p:set>
                                      <p:cBhvr>
                                        <p:cTn dur="1" fill="hold">
                                          <p:stCondLst>
                                            <p:cond delay="500"/>
                                          </p:stCondLst>
                                        </p:cTn>
                                        <p:tgtEl>
                                          <p:spTgt spid="3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02"/>
                                        </p:tgtEl>
                                      </p:cBhvr>
                                    </p:animEffect>
                                    <p:set>
                                      <p:cBhvr>
                                        <p:cTn dur="1" fill="hold">
                                          <p:stCondLst>
                                            <p:cond delay="500"/>
                                          </p:stCondLst>
                                        </p:cTn>
                                        <p:tgtEl>
                                          <p:spTgt spid="30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2"/>
          <p:cNvSpPr/>
          <p:nvPr/>
        </p:nvSpPr>
        <p:spPr>
          <a:xfrm>
            <a:off x="381000" y="990599"/>
            <a:ext cx="8382000" cy="5430205"/>
          </a:xfrm>
          <a:prstGeom prst="rect">
            <a:avLst/>
          </a:prstGeom>
          <a:solidFill>
            <a:srgbClr val="FDFCCC"/>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b="0" lang="en-US" sz="1800">
                <a:solidFill>
                  <a:schemeClr val="folHlink"/>
                </a:solidFill>
                <a:latin typeface="Arial"/>
                <a:ea typeface="Arial"/>
                <a:cs typeface="Arial"/>
                <a:sym typeface="Arial"/>
              </a:rPr>
              <a:t>The lower-of-cost-or-net-realizable value (market) rule is designed to provide timely information about the decline in the value of inventory. When the value of inventory declines, income takes a hit in the period of the write-down. What happens in the periods after the write-down? For some companies, gross margins and bottom lines get a boost when they sell inventory that had been written down in a previous period. For example, as the table below shows, </a:t>
            </a:r>
            <a:r>
              <a:rPr b="1" lang="en-US" sz="1800">
                <a:solidFill>
                  <a:srgbClr val="CC0000"/>
                </a:solidFill>
                <a:latin typeface="Arial"/>
                <a:ea typeface="Arial"/>
                <a:cs typeface="Arial"/>
                <a:sym typeface="Arial"/>
              </a:rPr>
              <a:t>Vishay</a:t>
            </a:r>
            <a:r>
              <a:rPr b="0" lang="en-US" sz="1800">
                <a:solidFill>
                  <a:schemeClr val="folHlink"/>
                </a:solidFill>
                <a:latin typeface="Arial"/>
                <a:ea typeface="Arial"/>
                <a:cs typeface="Arial"/>
                <a:sym typeface="Arial"/>
              </a:rPr>
              <a:t> </a:t>
            </a:r>
            <a:r>
              <a:rPr b="1" lang="en-US" sz="1800">
                <a:solidFill>
                  <a:srgbClr val="CC0000"/>
                </a:solidFill>
                <a:latin typeface="Arial"/>
                <a:ea typeface="Arial"/>
                <a:cs typeface="Arial"/>
                <a:sym typeface="Arial"/>
              </a:rPr>
              <a:t>Intertechnology</a:t>
            </a:r>
            <a:r>
              <a:rPr b="0" lang="en-US" sz="1800">
                <a:solidFill>
                  <a:schemeClr val="folHlink"/>
                </a:solidFill>
                <a:latin typeface="Arial"/>
                <a:ea typeface="Arial"/>
                <a:cs typeface="Arial"/>
                <a:sym typeface="Arial"/>
              </a:rPr>
              <a:t>, </a:t>
            </a:r>
            <a:r>
              <a:rPr b="1" lang="en-US" sz="1800">
                <a:solidFill>
                  <a:srgbClr val="CC0000"/>
                </a:solidFill>
                <a:latin typeface="Arial"/>
                <a:ea typeface="Arial"/>
                <a:cs typeface="Arial"/>
                <a:sym typeface="Arial"/>
              </a:rPr>
              <a:t>Transwitch</a:t>
            </a:r>
            <a:r>
              <a:rPr b="0" lang="en-US" sz="1800">
                <a:solidFill>
                  <a:schemeClr val="folHlink"/>
                </a:solidFill>
                <a:latin typeface="Arial"/>
                <a:ea typeface="Arial"/>
                <a:cs typeface="Arial"/>
                <a:sym typeface="Arial"/>
              </a:rPr>
              <a:t>, and </a:t>
            </a:r>
            <a:r>
              <a:rPr b="1" lang="en-US" sz="1800">
                <a:solidFill>
                  <a:srgbClr val="CC0000"/>
                </a:solidFill>
                <a:latin typeface="Arial"/>
                <a:ea typeface="Arial"/>
                <a:cs typeface="Arial"/>
                <a:sym typeface="Arial"/>
              </a:rPr>
              <a:t>Cisco</a:t>
            </a:r>
            <a:r>
              <a:rPr b="0" lang="en-US" sz="1800">
                <a:solidFill>
                  <a:schemeClr val="folHlink"/>
                </a:solidFill>
                <a:latin typeface="Arial"/>
                <a:ea typeface="Arial"/>
                <a:cs typeface="Arial"/>
                <a:sym typeface="Arial"/>
              </a:rPr>
              <a:t> </a:t>
            </a:r>
            <a:r>
              <a:rPr b="1" lang="en-US" sz="1800">
                <a:solidFill>
                  <a:srgbClr val="CC0000"/>
                </a:solidFill>
                <a:latin typeface="Arial"/>
                <a:ea typeface="Arial"/>
                <a:cs typeface="Arial"/>
                <a:sym typeface="Arial"/>
              </a:rPr>
              <a:t>Systems</a:t>
            </a:r>
            <a:r>
              <a:rPr b="0" lang="en-US" sz="1800">
                <a:solidFill>
                  <a:schemeClr val="folHlink"/>
                </a:solidFill>
                <a:latin typeface="Arial"/>
                <a:ea typeface="Arial"/>
                <a:cs typeface="Arial"/>
                <a:sym typeface="Arial"/>
              </a:rPr>
              <a:t> reported gains from selling inventory that had previously been written down. The table also evaluates how clearly these companies disclosed the effects of the reversal of inventory write-downs. For Transwitch, the reversal of fortunes amounted to 23 percent of net income. The problem is that the $600,000 credit had little to do with the company’s ongoing operations, and the company did not do a good job disclosing the effect of the reversal on current-year proﬁtability. Even when companies do disclose a reversal, it is sometimes hard to determine the impact on income. For example, </a:t>
            </a:r>
            <a:r>
              <a:rPr b="1" lang="en-US" sz="1800">
                <a:solidFill>
                  <a:srgbClr val="CC0000"/>
                </a:solidFill>
                <a:latin typeface="Arial"/>
                <a:ea typeface="Arial"/>
                <a:cs typeface="Arial"/>
                <a:sym typeface="Arial"/>
              </a:rPr>
              <a:t>Intel</a:t>
            </a:r>
            <a:r>
              <a:rPr b="0" lang="en-US" sz="1800">
                <a:solidFill>
                  <a:schemeClr val="folHlink"/>
                </a:solidFill>
                <a:latin typeface="Arial"/>
                <a:ea typeface="Arial"/>
                <a:cs typeface="Arial"/>
                <a:sym typeface="Arial"/>
              </a:rPr>
              <a:t> disclosed that it had sold inventory that had been written down in prior periods but did not specify how much reserved inventory was sold. Transparency of ﬁnancial reporting should be a top priority. </a:t>
            </a:r>
            <a:endParaRPr/>
          </a:p>
          <a:p>
            <a:pPr indent="0" lvl="0" marL="0" marR="0" rtl="0" algn="just">
              <a:lnSpc>
                <a:spcPct val="112000"/>
              </a:lnSpc>
              <a:spcBef>
                <a:spcPts val="600"/>
              </a:spcBef>
              <a:spcAft>
                <a:spcPts val="0"/>
              </a:spcAft>
              <a:buNone/>
            </a:pPr>
            <a:r>
              <a:t/>
            </a:r>
            <a:endParaRPr b="0" sz="1800">
              <a:solidFill>
                <a:schemeClr val="folHlink"/>
              </a:solidFill>
              <a:latin typeface="Arial"/>
              <a:ea typeface="Arial"/>
              <a:cs typeface="Arial"/>
              <a:sym typeface="Arial"/>
            </a:endParaRPr>
          </a:p>
        </p:txBody>
      </p:sp>
      <p:sp>
        <p:nvSpPr>
          <p:cNvPr id="312" name="Google Shape;312;p22"/>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2000">
                <a:solidFill>
                  <a:schemeClr val="lt1"/>
                </a:solidFill>
                <a:latin typeface="Arial"/>
                <a:ea typeface="Arial"/>
                <a:cs typeface="Arial"/>
                <a:sym typeface="Arial"/>
              </a:rPr>
              <a:t>WHAT’S YOUR PRINCIPLE</a:t>
            </a:r>
            <a:endParaRPr/>
          </a:p>
        </p:txBody>
      </p:sp>
      <p:sp>
        <p:nvSpPr>
          <p:cNvPr id="313" name="Google Shape;313;p22"/>
          <p:cNvSpPr/>
          <p:nvPr/>
        </p:nvSpPr>
        <p:spPr>
          <a:xfrm>
            <a:off x="457200" y="529372"/>
            <a:ext cx="8305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“PUT IT IN REVERSE”</a:t>
            </a:r>
            <a:endParaRPr b="1" sz="1900">
              <a:solidFill>
                <a:srgbClr val="660066"/>
              </a:solidFill>
              <a:latin typeface="Arial"/>
              <a:ea typeface="Arial"/>
              <a:cs typeface="Arial"/>
              <a:sym typeface="Arial"/>
            </a:endParaRPr>
          </a:p>
        </p:txBody>
      </p:sp>
      <p:cxnSp>
        <p:nvCxnSpPr>
          <p:cNvPr id="314" name="Google Shape;314;p22"/>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315" name="Google Shape;315;p22"/>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316" name="Google Shape;316;p22"/>
          <p:cNvSpPr txBox="1"/>
          <p:nvPr/>
        </p:nvSpPr>
        <p:spPr>
          <a:xfrm>
            <a:off x="6921858" y="6466536"/>
            <a:ext cx="107914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a:solidFill>
                  <a:schemeClr val="folHlink"/>
                </a:solidFill>
                <a:latin typeface="Arial"/>
                <a:ea typeface="Arial"/>
                <a:cs typeface="Arial"/>
                <a:sym typeface="Arial"/>
              </a:rPr>
              <a:t>(continued)</a:t>
            </a:r>
            <a:endParaRPr b="0" sz="1400">
              <a:solidFill>
                <a:schemeClr val="folHlink"/>
              </a:solidFill>
              <a:latin typeface="Arial"/>
              <a:ea typeface="Arial"/>
              <a:cs typeface="Arial"/>
              <a:sym typeface="Arial"/>
            </a:endParaRPr>
          </a:p>
        </p:txBody>
      </p:sp>
      <p:sp>
        <p:nvSpPr>
          <p:cNvPr id="317" name="Google Shape;317;p22"/>
          <p:cNvSpPr txBox="1"/>
          <p:nvPr/>
        </p:nvSpPr>
        <p:spPr>
          <a:xfrm>
            <a:off x="8229600" y="64452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3"/>
          <p:cNvSpPr txBox="1"/>
          <p:nvPr/>
        </p:nvSpPr>
        <p:spPr>
          <a:xfrm>
            <a:off x="8229600" y="64452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
        <p:nvSpPr>
          <p:cNvPr id="323" name="Google Shape;323;p23"/>
          <p:cNvSpPr/>
          <p:nvPr/>
        </p:nvSpPr>
        <p:spPr>
          <a:xfrm>
            <a:off x="381000" y="990600"/>
            <a:ext cx="8382000" cy="5486400"/>
          </a:xfrm>
          <a:prstGeom prst="rect">
            <a:avLst/>
          </a:prstGeom>
          <a:solidFill>
            <a:srgbClr val="FDFCCC"/>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b="0" lang="en-US" sz="1900">
                <a:solidFill>
                  <a:schemeClr val="folHlink"/>
                </a:solidFill>
                <a:latin typeface="Arial"/>
                <a:ea typeface="Arial"/>
                <a:cs typeface="Arial"/>
                <a:sym typeface="Arial"/>
              </a:rPr>
              <a:t>With better disclosure of the reversals that boost proﬁts in the current period, ﬁnancial transparency would also get a boost.</a:t>
            </a:r>
            <a:endParaRPr b="0" sz="1900">
              <a:solidFill>
                <a:schemeClr val="folHlink"/>
              </a:solidFill>
              <a:latin typeface="Arial"/>
              <a:ea typeface="Arial"/>
              <a:cs typeface="Arial"/>
              <a:sym typeface="Arial"/>
            </a:endParaRPr>
          </a:p>
        </p:txBody>
      </p:sp>
      <p:sp>
        <p:nvSpPr>
          <p:cNvPr id="324" name="Google Shape;324;p23"/>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2000">
                <a:solidFill>
                  <a:schemeClr val="lt1"/>
                </a:solidFill>
                <a:latin typeface="Arial"/>
                <a:ea typeface="Arial"/>
                <a:cs typeface="Arial"/>
                <a:sym typeface="Arial"/>
              </a:rPr>
              <a:t>WHAT’S YOUR PRINCIPLE</a:t>
            </a:r>
            <a:endParaRPr/>
          </a:p>
        </p:txBody>
      </p:sp>
      <p:sp>
        <p:nvSpPr>
          <p:cNvPr id="325" name="Google Shape;325;p23"/>
          <p:cNvSpPr/>
          <p:nvPr/>
        </p:nvSpPr>
        <p:spPr>
          <a:xfrm>
            <a:off x="457200" y="529372"/>
            <a:ext cx="8305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“PUT IT IN REVERSE”</a:t>
            </a:r>
            <a:endParaRPr b="1" sz="1900">
              <a:solidFill>
                <a:srgbClr val="660066"/>
              </a:solidFill>
              <a:latin typeface="Arial"/>
              <a:ea typeface="Arial"/>
              <a:cs typeface="Arial"/>
              <a:sym typeface="Arial"/>
            </a:endParaRPr>
          </a:p>
        </p:txBody>
      </p:sp>
      <p:cxnSp>
        <p:nvCxnSpPr>
          <p:cNvPr id="326" name="Google Shape;326;p23"/>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327" name="Google Shape;327;p23"/>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328" name="Google Shape;328;p23"/>
          <p:cNvSpPr/>
          <p:nvPr/>
        </p:nvSpPr>
        <p:spPr>
          <a:xfrm>
            <a:off x="609600" y="1940856"/>
            <a:ext cx="1752600" cy="677333"/>
          </a:xfrm>
          <a:prstGeom prst="rect">
            <a:avLst/>
          </a:prstGeom>
          <a:solidFill>
            <a:schemeClr val="lt1"/>
          </a:solidFill>
          <a:ln cap="sq"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700">
                <a:solidFill>
                  <a:schemeClr val="folHlink"/>
                </a:solidFill>
                <a:latin typeface="Arial"/>
                <a:ea typeface="Arial"/>
                <a:cs typeface="Arial"/>
                <a:sym typeface="Arial"/>
              </a:rPr>
              <a:t>Company</a:t>
            </a:r>
            <a:endParaRPr/>
          </a:p>
        </p:txBody>
      </p:sp>
      <p:sp>
        <p:nvSpPr>
          <p:cNvPr id="329" name="Google Shape;329;p23"/>
          <p:cNvSpPr/>
          <p:nvPr/>
        </p:nvSpPr>
        <p:spPr>
          <a:xfrm>
            <a:off x="2362200" y="1940856"/>
            <a:ext cx="1524000" cy="677333"/>
          </a:xfrm>
          <a:prstGeom prst="rect">
            <a:avLst/>
          </a:prstGeom>
          <a:solidFill>
            <a:schemeClr val="lt1"/>
          </a:solidFill>
          <a:ln cap="sq"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folHlink"/>
              </a:buClr>
              <a:buSzPts val="1700"/>
              <a:buFont typeface="Arial"/>
              <a:buNone/>
            </a:pPr>
            <a:r>
              <a:rPr b="1" i="0" lang="en-US" sz="1700" u="none" cap="none" strike="noStrike">
                <a:solidFill>
                  <a:schemeClr val="folHlink"/>
                </a:solidFill>
                <a:latin typeface="Arial"/>
                <a:ea typeface="Arial"/>
                <a:cs typeface="Arial"/>
                <a:sym typeface="Arial"/>
              </a:rPr>
              <a:t>Gain from Reversal</a:t>
            </a:r>
            <a:endParaRPr/>
          </a:p>
        </p:txBody>
      </p:sp>
      <p:sp>
        <p:nvSpPr>
          <p:cNvPr id="330" name="Google Shape;330;p23"/>
          <p:cNvSpPr/>
          <p:nvPr/>
        </p:nvSpPr>
        <p:spPr>
          <a:xfrm>
            <a:off x="3884707" y="1940855"/>
            <a:ext cx="4648200" cy="609598"/>
          </a:xfrm>
          <a:prstGeom prst="rect">
            <a:avLst/>
          </a:prstGeom>
          <a:solidFill>
            <a:schemeClr val="lt1"/>
          </a:solidFill>
          <a:ln cap="sq"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700">
                <a:solidFill>
                  <a:schemeClr val="folHlink"/>
                </a:solidFill>
                <a:latin typeface="Arial"/>
                <a:ea typeface="Arial"/>
                <a:cs typeface="Arial"/>
                <a:sym typeface="Arial"/>
              </a:rPr>
              <a:t>Disclosure</a:t>
            </a:r>
            <a:endParaRPr/>
          </a:p>
        </p:txBody>
      </p:sp>
      <p:sp>
        <p:nvSpPr>
          <p:cNvPr id="331" name="Google Shape;331;p23"/>
          <p:cNvSpPr/>
          <p:nvPr/>
        </p:nvSpPr>
        <p:spPr>
          <a:xfrm>
            <a:off x="609600" y="2550456"/>
            <a:ext cx="1752600" cy="3546955"/>
          </a:xfrm>
          <a:prstGeom prst="rect">
            <a:avLst/>
          </a:prstGeom>
          <a:solidFill>
            <a:schemeClr val="lt1"/>
          </a:solidFill>
          <a:ln cap="sq"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CC0000"/>
                </a:solidFill>
                <a:latin typeface="Arial"/>
                <a:ea typeface="Arial"/>
                <a:cs typeface="Arial"/>
                <a:sym typeface="Arial"/>
              </a:rPr>
              <a:t>Vishay Intertechnology</a:t>
            </a:r>
            <a:endParaRPr/>
          </a:p>
          <a:p>
            <a:pPr indent="0" lvl="0" marL="0" marR="0" rtl="0" algn="l">
              <a:spcBef>
                <a:spcPts val="0"/>
              </a:spcBef>
              <a:spcAft>
                <a:spcPts val="0"/>
              </a:spcAft>
              <a:buNone/>
            </a:pPr>
            <a:r>
              <a:t/>
            </a:r>
            <a:endParaRPr b="1" sz="1600">
              <a:solidFill>
                <a:srgbClr val="CC0000"/>
              </a:solidFill>
              <a:latin typeface="Arial"/>
              <a:ea typeface="Arial"/>
              <a:cs typeface="Arial"/>
              <a:sym typeface="Arial"/>
            </a:endParaRPr>
          </a:p>
          <a:p>
            <a:pPr indent="0" lvl="0" marL="0" marR="0" rtl="0" algn="l">
              <a:spcBef>
                <a:spcPts val="0"/>
              </a:spcBef>
              <a:spcAft>
                <a:spcPts val="0"/>
              </a:spcAft>
              <a:buNone/>
            </a:pPr>
            <a:r>
              <a:t/>
            </a:r>
            <a:endParaRPr b="1" sz="1600">
              <a:solidFill>
                <a:srgbClr val="CC0000"/>
              </a:solidFill>
              <a:latin typeface="Arial"/>
              <a:ea typeface="Arial"/>
              <a:cs typeface="Arial"/>
              <a:sym typeface="Arial"/>
            </a:endParaRPr>
          </a:p>
          <a:p>
            <a:pPr indent="0" lvl="0" marL="0" marR="0" rtl="0" algn="l">
              <a:spcBef>
                <a:spcPts val="0"/>
              </a:spcBef>
              <a:spcAft>
                <a:spcPts val="0"/>
              </a:spcAft>
              <a:buNone/>
            </a:pPr>
            <a:r>
              <a:t/>
            </a:r>
            <a:endParaRPr b="1" sz="1600">
              <a:solidFill>
                <a:srgbClr val="CC0000"/>
              </a:solidFill>
              <a:latin typeface="Arial"/>
              <a:ea typeface="Arial"/>
              <a:cs typeface="Arial"/>
              <a:sym typeface="Arial"/>
            </a:endParaRPr>
          </a:p>
          <a:p>
            <a:pPr indent="0" lvl="0" marL="0" marR="0" rtl="0" algn="l">
              <a:spcBef>
                <a:spcPts val="0"/>
              </a:spcBef>
              <a:spcAft>
                <a:spcPts val="0"/>
              </a:spcAft>
              <a:buNone/>
            </a:pPr>
            <a:r>
              <a:rPr b="1" lang="en-US" sz="1600">
                <a:solidFill>
                  <a:srgbClr val="CC0000"/>
                </a:solidFill>
                <a:latin typeface="Arial"/>
                <a:ea typeface="Arial"/>
                <a:cs typeface="Arial"/>
                <a:sym typeface="Arial"/>
              </a:rPr>
              <a:t>Transwitch</a:t>
            </a:r>
            <a:endParaRPr/>
          </a:p>
          <a:p>
            <a:pPr indent="0" lvl="0" marL="0" marR="0" rtl="0" algn="l">
              <a:spcBef>
                <a:spcPts val="0"/>
              </a:spcBef>
              <a:spcAft>
                <a:spcPts val="0"/>
              </a:spcAft>
              <a:buNone/>
            </a:pPr>
            <a:r>
              <a:t/>
            </a:r>
            <a:endParaRPr b="1" sz="1600">
              <a:solidFill>
                <a:srgbClr val="CC0000"/>
              </a:solidFill>
              <a:latin typeface="Arial"/>
              <a:ea typeface="Arial"/>
              <a:cs typeface="Arial"/>
              <a:sym typeface="Arial"/>
            </a:endParaRPr>
          </a:p>
          <a:p>
            <a:pPr indent="0" lvl="0" marL="0" marR="0" rtl="0" algn="l">
              <a:spcBef>
                <a:spcPts val="0"/>
              </a:spcBef>
              <a:spcAft>
                <a:spcPts val="0"/>
              </a:spcAft>
              <a:buNone/>
            </a:pPr>
            <a:r>
              <a:t/>
            </a:r>
            <a:endParaRPr b="1" sz="1600">
              <a:solidFill>
                <a:srgbClr val="CC0000"/>
              </a:solidFill>
              <a:latin typeface="Arial"/>
              <a:ea typeface="Arial"/>
              <a:cs typeface="Arial"/>
              <a:sym typeface="Arial"/>
            </a:endParaRPr>
          </a:p>
          <a:p>
            <a:pPr indent="0" lvl="0" marL="0" marR="0" rtl="0" algn="l">
              <a:spcBef>
                <a:spcPts val="0"/>
              </a:spcBef>
              <a:spcAft>
                <a:spcPts val="0"/>
              </a:spcAft>
              <a:buNone/>
            </a:pPr>
            <a:r>
              <a:t/>
            </a:r>
            <a:endParaRPr b="1" sz="1600">
              <a:solidFill>
                <a:srgbClr val="CC0000"/>
              </a:solidFill>
              <a:latin typeface="Arial"/>
              <a:ea typeface="Arial"/>
              <a:cs typeface="Arial"/>
              <a:sym typeface="Arial"/>
            </a:endParaRPr>
          </a:p>
          <a:p>
            <a:pPr indent="0" lvl="0" marL="0" marR="0" rtl="0" algn="l">
              <a:spcBef>
                <a:spcPts val="0"/>
              </a:spcBef>
              <a:spcAft>
                <a:spcPts val="0"/>
              </a:spcAft>
              <a:buNone/>
            </a:pPr>
            <a:r>
              <a:t/>
            </a:r>
            <a:endParaRPr b="1" sz="1600">
              <a:solidFill>
                <a:srgbClr val="CC0000"/>
              </a:solidFill>
              <a:latin typeface="Arial"/>
              <a:ea typeface="Arial"/>
              <a:cs typeface="Arial"/>
              <a:sym typeface="Arial"/>
            </a:endParaRPr>
          </a:p>
          <a:p>
            <a:pPr indent="0" lvl="0" marL="0" marR="0" rtl="0" algn="l">
              <a:spcBef>
                <a:spcPts val="0"/>
              </a:spcBef>
              <a:spcAft>
                <a:spcPts val="0"/>
              </a:spcAft>
              <a:buNone/>
            </a:pPr>
            <a:r>
              <a:rPr b="1" lang="en-US" sz="1600">
                <a:solidFill>
                  <a:srgbClr val="CC0000"/>
                </a:solidFill>
                <a:latin typeface="Arial"/>
                <a:ea typeface="Arial"/>
                <a:cs typeface="Arial"/>
                <a:sym typeface="Arial"/>
              </a:rPr>
              <a:t>Cisco Systems</a:t>
            </a:r>
            <a:endParaRPr b="1" sz="1600">
              <a:solidFill>
                <a:srgbClr val="CC0000"/>
              </a:solidFill>
              <a:latin typeface="Arial"/>
              <a:ea typeface="Arial"/>
              <a:cs typeface="Arial"/>
              <a:sym typeface="Arial"/>
            </a:endParaRPr>
          </a:p>
        </p:txBody>
      </p:sp>
      <p:sp>
        <p:nvSpPr>
          <p:cNvPr id="332" name="Google Shape;332;p23"/>
          <p:cNvSpPr/>
          <p:nvPr/>
        </p:nvSpPr>
        <p:spPr>
          <a:xfrm>
            <a:off x="2362200" y="2550456"/>
            <a:ext cx="1524000" cy="3546955"/>
          </a:xfrm>
          <a:prstGeom prst="rect">
            <a:avLst/>
          </a:prstGeom>
          <a:solidFill>
            <a:schemeClr val="lt1"/>
          </a:solidFill>
          <a:ln cap="sq"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lang="en-US" sz="1600">
                <a:solidFill>
                  <a:schemeClr val="folHlink"/>
                </a:solidFill>
                <a:latin typeface="Arial"/>
                <a:ea typeface="Arial"/>
                <a:cs typeface="Arial"/>
                <a:sym typeface="Arial"/>
              </a:rPr>
              <a:t>Not available</a:t>
            </a:r>
            <a:endParaRPr/>
          </a:p>
          <a:p>
            <a:pPr indent="0" lvl="0" marL="0" marR="0" rtl="0" algn="ctr">
              <a:spcBef>
                <a:spcPts val="0"/>
              </a:spcBef>
              <a:spcAft>
                <a:spcPts val="0"/>
              </a:spcAft>
              <a:buNone/>
            </a:pPr>
            <a:r>
              <a:t/>
            </a:r>
            <a:endParaRPr b="0" sz="1600">
              <a:solidFill>
                <a:schemeClr val="folHlink"/>
              </a:solidFill>
              <a:latin typeface="Arial"/>
              <a:ea typeface="Arial"/>
              <a:cs typeface="Arial"/>
              <a:sym typeface="Arial"/>
            </a:endParaRPr>
          </a:p>
          <a:p>
            <a:pPr indent="0" lvl="0" marL="0" marR="0" rtl="0" algn="ctr">
              <a:spcBef>
                <a:spcPts val="0"/>
              </a:spcBef>
              <a:spcAft>
                <a:spcPts val="0"/>
              </a:spcAft>
              <a:buNone/>
            </a:pPr>
            <a:r>
              <a:t/>
            </a:r>
            <a:endParaRPr b="0" sz="1600">
              <a:solidFill>
                <a:schemeClr val="folHlink"/>
              </a:solidFill>
              <a:latin typeface="Arial"/>
              <a:ea typeface="Arial"/>
              <a:cs typeface="Arial"/>
              <a:sym typeface="Arial"/>
            </a:endParaRPr>
          </a:p>
          <a:p>
            <a:pPr indent="0" lvl="0" marL="0" marR="0" rtl="0" algn="ctr">
              <a:spcBef>
                <a:spcPts val="0"/>
              </a:spcBef>
              <a:spcAft>
                <a:spcPts val="0"/>
              </a:spcAft>
              <a:buNone/>
            </a:pPr>
            <a:r>
              <a:t/>
            </a:r>
            <a:endParaRPr b="0" sz="1600">
              <a:solidFill>
                <a:schemeClr val="folHlink"/>
              </a:solidFill>
              <a:latin typeface="Arial"/>
              <a:ea typeface="Arial"/>
              <a:cs typeface="Arial"/>
              <a:sym typeface="Arial"/>
            </a:endParaRPr>
          </a:p>
          <a:p>
            <a:pPr indent="0" lvl="0" marL="0" marR="0" rtl="0" algn="ctr">
              <a:spcBef>
                <a:spcPts val="0"/>
              </a:spcBef>
              <a:spcAft>
                <a:spcPts val="0"/>
              </a:spcAft>
              <a:buNone/>
            </a:pPr>
            <a:r>
              <a:t/>
            </a:r>
            <a:endParaRPr b="0" sz="1600">
              <a:solidFill>
                <a:schemeClr val="folHlink"/>
              </a:solidFill>
              <a:latin typeface="Arial"/>
              <a:ea typeface="Arial"/>
              <a:cs typeface="Arial"/>
              <a:sym typeface="Arial"/>
            </a:endParaRPr>
          </a:p>
          <a:p>
            <a:pPr indent="0" lvl="0" marL="0" marR="0" rtl="0" algn="ctr">
              <a:spcBef>
                <a:spcPts val="0"/>
              </a:spcBef>
              <a:spcAft>
                <a:spcPts val="0"/>
              </a:spcAft>
              <a:buNone/>
            </a:pPr>
            <a:r>
              <a:rPr b="0" lang="en-US" sz="1600">
                <a:solidFill>
                  <a:schemeClr val="folHlink"/>
                </a:solidFill>
                <a:latin typeface="Arial"/>
                <a:ea typeface="Arial"/>
                <a:cs typeface="Arial"/>
                <a:sym typeface="Arial"/>
              </a:rPr>
              <a:t>$600,000</a:t>
            </a:r>
            <a:endParaRPr/>
          </a:p>
          <a:p>
            <a:pPr indent="0" lvl="0" marL="0" marR="0" rtl="0" algn="ctr">
              <a:spcBef>
                <a:spcPts val="0"/>
              </a:spcBef>
              <a:spcAft>
                <a:spcPts val="0"/>
              </a:spcAft>
              <a:buNone/>
            </a:pPr>
            <a:r>
              <a:t/>
            </a:r>
            <a:endParaRPr b="0" sz="1600">
              <a:solidFill>
                <a:schemeClr val="folHlink"/>
              </a:solidFill>
              <a:latin typeface="Arial"/>
              <a:ea typeface="Arial"/>
              <a:cs typeface="Arial"/>
              <a:sym typeface="Arial"/>
            </a:endParaRPr>
          </a:p>
          <a:p>
            <a:pPr indent="0" lvl="0" marL="0" marR="0" rtl="0" algn="ctr">
              <a:spcBef>
                <a:spcPts val="0"/>
              </a:spcBef>
              <a:spcAft>
                <a:spcPts val="0"/>
              </a:spcAft>
              <a:buNone/>
            </a:pPr>
            <a:r>
              <a:t/>
            </a:r>
            <a:endParaRPr b="0" sz="1600">
              <a:solidFill>
                <a:schemeClr val="folHlink"/>
              </a:solidFill>
              <a:latin typeface="Arial"/>
              <a:ea typeface="Arial"/>
              <a:cs typeface="Arial"/>
              <a:sym typeface="Arial"/>
            </a:endParaRPr>
          </a:p>
          <a:p>
            <a:pPr indent="0" lvl="0" marL="0" marR="0" rtl="0" algn="ctr">
              <a:spcBef>
                <a:spcPts val="0"/>
              </a:spcBef>
              <a:spcAft>
                <a:spcPts val="0"/>
              </a:spcAft>
              <a:buNone/>
            </a:pPr>
            <a:r>
              <a:t/>
            </a:r>
            <a:endParaRPr b="0" sz="1600">
              <a:solidFill>
                <a:schemeClr val="folHlink"/>
              </a:solidFill>
              <a:latin typeface="Arial"/>
              <a:ea typeface="Arial"/>
              <a:cs typeface="Arial"/>
              <a:sym typeface="Arial"/>
            </a:endParaRPr>
          </a:p>
          <a:p>
            <a:pPr indent="0" lvl="0" marL="0" marR="0" rtl="0" algn="ctr">
              <a:spcBef>
                <a:spcPts val="0"/>
              </a:spcBef>
              <a:spcAft>
                <a:spcPts val="0"/>
              </a:spcAft>
              <a:buNone/>
            </a:pPr>
            <a:r>
              <a:t/>
            </a:r>
            <a:endParaRPr b="0" sz="1600">
              <a:solidFill>
                <a:schemeClr val="folHlink"/>
              </a:solidFill>
              <a:latin typeface="Arial"/>
              <a:ea typeface="Arial"/>
              <a:cs typeface="Arial"/>
              <a:sym typeface="Arial"/>
            </a:endParaRPr>
          </a:p>
          <a:p>
            <a:pPr indent="0" lvl="0" marL="0" marR="0" rtl="0" algn="ctr">
              <a:spcBef>
                <a:spcPts val="0"/>
              </a:spcBef>
              <a:spcAft>
                <a:spcPts val="0"/>
              </a:spcAft>
              <a:buNone/>
            </a:pPr>
            <a:r>
              <a:rPr b="0" lang="en-US" sz="1600">
                <a:solidFill>
                  <a:schemeClr val="folHlink"/>
                </a:solidFill>
                <a:latin typeface="Arial"/>
                <a:ea typeface="Arial"/>
                <a:cs typeface="Arial"/>
                <a:sym typeface="Arial"/>
              </a:rPr>
              <a:t>$525 million</a:t>
            </a:r>
            <a:endParaRPr b="0" sz="1600">
              <a:solidFill>
                <a:schemeClr val="folHlink"/>
              </a:solidFill>
              <a:latin typeface="Arial"/>
              <a:ea typeface="Arial"/>
              <a:cs typeface="Arial"/>
              <a:sym typeface="Arial"/>
            </a:endParaRPr>
          </a:p>
        </p:txBody>
      </p:sp>
      <p:sp>
        <p:nvSpPr>
          <p:cNvPr id="333" name="Google Shape;333;p23"/>
          <p:cNvSpPr/>
          <p:nvPr/>
        </p:nvSpPr>
        <p:spPr>
          <a:xfrm>
            <a:off x="3886200" y="2550455"/>
            <a:ext cx="4648200" cy="3546957"/>
          </a:xfrm>
          <a:prstGeom prst="rect">
            <a:avLst/>
          </a:prstGeom>
          <a:solidFill>
            <a:schemeClr val="lt1"/>
          </a:solidFill>
          <a:ln cap="sq"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1600">
                <a:solidFill>
                  <a:schemeClr val="folHlink"/>
                </a:solidFill>
                <a:latin typeface="Arial"/>
                <a:ea typeface="Arial"/>
                <a:cs typeface="Arial"/>
                <a:sym typeface="Arial"/>
              </a:rPr>
              <a:t>Poor—The semiconductor company did not mention the gain in its earnings announcement. Two weeks later in an SEC ﬁling, Vishay disclosed the gain on the inventory that it had written down. </a:t>
            </a:r>
            <a:endParaRPr/>
          </a:p>
          <a:p>
            <a:pPr indent="0" lvl="0" marL="0" marR="0" rtl="0" algn="l">
              <a:spcBef>
                <a:spcPts val="0"/>
              </a:spcBef>
              <a:spcAft>
                <a:spcPts val="0"/>
              </a:spcAft>
              <a:buNone/>
            </a:pPr>
            <a:r>
              <a:t/>
            </a:r>
            <a:endParaRPr b="0" sz="1600">
              <a:solidFill>
                <a:schemeClr val="folHlink"/>
              </a:solidFill>
              <a:latin typeface="Arial"/>
              <a:ea typeface="Arial"/>
              <a:cs typeface="Arial"/>
              <a:sym typeface="Arial"/>
            </a:endParaRPr>
          </a:p>
          <a:p>
            <a:pPr indent="0" lvl="0" marL="0" marR="0" rtl="0" algn="l">
              <a:spcBef>
                <a:spcPts val="0"/>
              </a:spcBef>
              <a:spcAft>
                <a:spcPts val="0"/>
              </a:spcAft>
              <a:buNone/>
            </a:pPr>
            <a:r>
              <a:rPr b="0" lang="en-US" sz="1600">
                <a:solidFill>
                  <a:schemeClr val="folHlink"/>
                </a:solidFill>
                <a:latin typeface="Arial"/>
                <a:ea typeface="Arial"/>
                <a:cs typeface="Arial"/>
                <a:sym typeface="Arial"/>
              </a:rPr>
              <a:t>Poor—The company did not mention the gain in its earnings announcement. Three weeks later in an SEC ﬁling, the company disclosed the gain on the inventory that it had written down. </a:t>
            </a:r>
            <a:endParaRPr/>
          </a:p>
          <a:p>
            <a:pPr indent="0" lvl="0" marL="0" marR="0" rtl="0" algn="l">
              <a:spcBef>
                <a:spcPts val="0"/>
              </a:spcBef>
              <a:spcAft>
                <a:spcPts val="0"/>
              </a:spcAft>
              <a:buNone/>
            </a:pPr>
            <a:r>
              <a:t/>
            </a:r>
            <a:endParaRPr b="0" sz="1600">
              <a:solidFill>
                <a:schemeClr val="folHlink"/>
              </a:solidFill>
              <a:latin typeface="Arial"/>
              <a:ea typeface="Arial"/>
              <a:cs typeface="Arial"/>
              <a:sym typeface="Arial"/>
            </a:endParaRPr>
          </a:p>
          <a:p>
            <a:pPr indent="0" lvl="0" marL="0" marR="0" rtl="0" algn="l">
              <a:spcBef>
                <a:spcPts val="0"/>
              </a:spcBef>
              <a:spcAft>
                <a:spcPts val="0"/>
              </a:spcAft>
              <a:buNone/>
            </a:pPr>
            <a:r>
              <a:rPr b="0" lang="en-US" sz="1600">
                <a:solidFill>
                  <a:schemeClr val="folHlink"/>
                </a:solidFill>
                <a:latin typeface="Arial"/>
                <a:ea typeface="Arial"/>
                <a:cs typeface="Arial"/>
                <a:sym typeface="Arial"/>
              </a:rPr>
              <a:t>Good—The networking giant detailed in its earnings release and in SEC ﬁlings the gains from selling inventory it had previously written off.</a:t>
            </a:r>
            <a:endParaRPr/>
          </a:p>
          <a:p>
            <a:pPr indent="0" lvl="0" marL="0" marR="0" rtl="0" algn="l">
              <a:spcBef>
                <a:spcPts val="0"/>
              </a:spcBef>
              <a:spcAft>
                <a:spcPts val="0"/>
              </a:spcAft>
              <a:buNone/>
            </a:pPr>
            <a:r>
              <a:t/>
            </a:r>
            <a:endParaRPr b="0" sz="1400">
              <a:solidFill>
                <a:schemeClr val="folHlink"/>
              </a:solidFill>
              <a:latin typeface="Arial"/>
              <a:ea typeface="Arial"/>
              <a:cs typeface="Arial"/>
              <a:sym typeface="Arial"/>
            </a:endParaRPr>
          </a:p>
        </p:txBody>
      </p:sp>
      <p:sp>
        <p:nvSpPr>
          <p:cNvPr id="334" name="Google Shape;334;p23"/>
          <p:cNvSpPr/>
          <p:nvPr/>
        </p:nvSpPr>
        <p:spPr>
          <a:xfrm>
            <a:off x="545352" y="6160248"/>
            <a:ext cx="6858000"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50">
                <a:solidFill>
                  <a:schemeClr val="folHlink"/>
                </a:solidFill>
                <a:latin typeface="Arial"/>
                <a:ea typeface="Arial"/>
                <a:cs typeface="Arial"/>
                <a:sym typeface="Arial"/>
              </a:rPr>
              <a:t>Source: S. E. Ante, “The Secret Behind Those Profit Jumps,” BusinessWeek Online (December 8, 2003).</a:t>
            </a:r>
            <a:endParaRPr b="1" sz="1050">
              <a:solidFill>
                <a:schemeClr val="folHlink"/>
              </a:solidFill>
              <a:latin typeface="Arial"/>
              <a:ea typeface="Arial"/>
              <a:cs typeface="Arial"/>
              <a:sym typeface="Arial"/>
            </a:endParaRP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4"/>
          <p:cNvSpPr txBox="1"/>
          <p:nvPr/>
        </p:nvSpPr>
        <p:spPr>
          <a:xfrm>
            <a:off x="609600" y="2438400"/>
            <a:ext cx="8153400" cy="4098045"/>
          </a:xfrm>
          <a:prstGeom prst="rect">
            <a:avLst/>
          </a:prstGeom>
          <a:noFill/>
          <a:ln>
            <a:noFill/>
          </a:ln>
        </p:spPr>
        <p:txBody>
          <a:bodyPr anchorCtr="0" anchor="t" bIns="45700" lIns="91425" spcFirstLastPara="1" rIns="91425" wrap="square" tIns="45700">
            <a:spAutoFit/>
          </a:bodyPr>
          <a:lstStyle/>
          <a:p>
            <a:pPr indent="0" lvl="1" marL="0" marR="0" rtl="0" algn="l">
              <a:lnSpc>
                <a:spcPct val="115000"/>
              </a:lnSpc>
              <a:spcBef>
                <a:spcPts val="0"/>
              </a:spcBef>
              <a:spcAft>
                <a:spcPts val="0"/>
              </a:spcAft>
              <a:buClr>
                <a:srgbClr val="CC0000"/>
              </a:buClr>
              <a:buSzPts val="1760"/>
              <a:buFont typeface="Noto Sans Symbols"/>
              <a:buNone/>
            </a:pPr>
            <a:r>
              <a:rPr b="0" i="0" lang="en-US" sz="2200" u="none" cap="none" strike="noStrike">
                <a:solidFill>
                  <a:schemeClr val="dk1"/>
                </a:solidFill>
                <a:latin typeface="Arial"/>
                <a:ea typeface="Arial"/>
                <a:cs typeface="Arial"/>
                <a:sym typeface="Arial"/>
              </a:rPr>
              <a:t>Conceptual deficiencies:</a:t>
            </a:r>
            <a:endParaRPr/>
          </a:p>
          <a:p>
            <a:pPr indent="-457200" lvl="1" marL="685800" marR="0" rtl="0" algn="l">
              <a:lnSpc>
                <a:spcPct val="115000"/>
              </a:lnSpc>
              <a:spcBef>
                <a:spcPts val="700"/>
              </a:spcBef>
              <a:spcAft>
                <a:spcPts val="0"/>
              </a:spcAft>
              <a:buClr>
                <a:srgbClr val="CC0000"/>
              </a:buClr>
              <a:buSzPts val="1600"/>
              <a:buFont typeface="Noto Sans Symbols"/>
              <a:buChar char="◆"/>
            </a:pPr>
            <a:r>
              <a:rPr b="0" i="0" lang="en-US" sz="2000" u="none" cap="none" strike="noStrike">
                <a:solidFill>
                  <a:schemeClr val="dk1"/>
                </a:solidFill>
                <a:latin typeface="Arial"/>
                <a:ea typeface="Arial"/>
                <a:cs typeface="Arial"/>
                <a:sym typeface="Arial"/>
              </a:rPr>
              <a:t>Expense recorded when loss in utility occurs.  Profit on sale recognized at the point of sale.</a:t>
            </a:r>
            <a:endParaRPr/>
          </a:p>
          <a:p>
            <a:pPr indent="-457200" lvl="1" marL="685800" marR="0" rtl="0" algn="l">
              <a:lnSpc>
                <a:spcPct val="115000"/>
              </a:lnSpc>
              <a:spcBef>
                <a:spcPts val="700"/>
              </a:spcBef>
              <a:spcAft>
                <a:spcPts val="0"/>
              </a:spcAft>
              <a:buClr>
                <a:srgbClr val="CC0000"/>
              </a:buClr>
              <a:buSzPts val="1600"/>
              <a:buFont typeface="Noto Sans Symbols"/>
              <a:buChar char="◆"/>
            </a:pPr>
            <a:r>
              <a:rPr b="0" i="0" lang="en-US" sz="2000" u="none" cap="none" strike="noStrike">
                <a:solidFill>
                  <a:schemeClr val="dk1"/>
                </a:solidFill>
                <a:latin typeface="Arial"/>
                <a:ea typeface="Arial"/>
                <a:cs typeface="Arial"/>
                <a:sym typeface="Arial"/>
              </a:rPr>
              <a:t>Inventory valued at cost in one year and at market in the next year.</a:t>
            </a:r>
            <a:endParaRPr/>
          </a:p>
          <a:p>
            <a:pPr indent="-457200" lvl="1" marL="685800" marR="0" rtl="0" algn="l">
              <a:lnSpc>
                <a:spcPct val="115000"/>
              </a:lnSpc>
              <a:spcBef>
                <a:spcPts val="700"/>
              </a:spcBef>
              <a:spcAft>
                <a:spcPts val="0"/>
              </a:spcAft>
              <a:buClr>
                <a:srgbClr val="CC0000"/>
              </a:buClr>
              <a:buSzPts val="1600"/>
              <a:buFont typeface="Noto Sans Symbols"/>
              <a:buChar char="◆"/>
            </a:pPr>
            <a:r>
              <a:rPr b="0" i="0" lang="en-US" sz="2000" u="none" cap="none" strike="noStrike">
                <a:solidFill>
                  <a:schemeClr val="dk1"/>
                </a:solidFill>
                <a:latin typeface="Arial"/>
                <a:ea typeface="Arial"/>
                <a:cs typeface="Arial"/>
                <a:sym typeface="Arial"/>
              </a:rPr>
              <a:t>Net income in year of loss is lower. Net income in subsequent period may be higher than normal if expected reductions in sales price do not materialize.</a:t>
            </a:r>
            <a:endParaRPr/>
          </a:p>
          <a:p>
            <a:pPr indent="-457200" lvl="1" marL="685800" marR="0" rtl="0" algn="l">
              <a:lnSpc>
                <a:spcPct val="115000"/>
              </a:lnSpc>
              <a:spcBef>
                <a:spcPts val="700"/>
              </a:spcBef>
              <a:spcAft>
                <a:spcPts val="0"/>
              </a:spcAft>
              <a:buClr>
                <a:srgbClr val="CC0000"/>
              </a:buClr>
              <a:buSzPts val="1600"/>
              <a:buFont typeface="Noto Sans Symbols"/>
              <a:buChar char="◆"/>
            </a:pPr>
            <a:r>
              <a:rPr b="0" i="0" lang="en-US" sz="2000" u="none" cap="none" strike="noStrike">
                <a:solidFill>
                  <a:schemeClr val="dk1"/>
                </a:solidFill>
                <a:latin typeface="Arial"/>
                <a:ea typeface="Arial"/>
                <a:cs typeface="Arial"/>
                <a:sym typeface="Arial"/>
              </a:rPr>
              <a:t>Application of these rules uses a “normal profit” in determining inventory values, which is a subjective measure. </a:t>
            </a:r>
            <a:endParaRPr/>
          </a:p>
        </p:txBody>
      </p:sp>
      <p:sp>
        <p:nvSpPr>
          <p:cNvPr id="340" name="Google Shape;340;p24"/>
          <p:cNvSpPr txBox="1"/>
          <p:nvPr/>
        </p:nvSpPr>
        <p:spPr>
          <a:xfrm>
            <a:off x="609600" y="1371600"/>
            <a:ext cx="7772400" cy="997196"/>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CC0000"/>
              </a:buClr>
              <a:buSzPts val="2240"/>
              <a:buFont typeface="Noto Sans Symbols"/>
              <a:buNone/>
            </a:pPr>
            <a:r>
              <a:rPr b="1" lang="en-US" sz="2800">
                <a:solidFill>
                  <a:srgbClr val="CC0000"/>
                </a:solidFill>
                <a:latin typeface="Arial"/>
                <a:ea typeface="Arial"/>
                <a:cs typeface="Arial"/>
                <a:sym typeface="Arial"/>
              </a:rPr>
              <a:t>Evaluation of LCNRV and Lower-of-Cost-or-Market Rule</a:t>
            </a:r>
            <a:endParaRPr/>
          </a:p>
        </p:txBody>
      </p:sp>
      <p:sp>
        <p:nvSpPr>
          <p:cNvPr id="341" name="Google Shape;341;p24"/>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LOWER-OF-COST-OR-MARKET</a:t>
            </a:r>
            <a:endParaRPr b="1" i="0" sz="3200">
              <a:solidFill>
                <a:srgbClr val="00007F"/>
              </a:solidFill>
              <a:latin typeface="Arial"/>
              <a:ea typeface="Arial"/>
              <a:cs typeface="Arial"/>
              <a:sym typeface="Arial"/>
            </a:endParaRPr>
          </a:p>
        </p:txBody>
      </p:sp>
      <p:cxnSp>
        <p:nvCxnSpPr>
          <p:cNvPr id="342" name="Google Shape;342;p2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343" name="Google Shape;343;p2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5"/>
          <p:cNvSpPr txBox="1"/>
          <p:nvPr>
            <p:ph idx="1" type="body"/>
          </p:nvPr>
        </p:nvSpPr>
        <p:spPr>
          <a:xfrm>
            <a:off x="560696" y="28713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5000"/>
              </a:lnSpc>
              <a:spcBef>
                <a:spcPts val="0"/>
              </a:spcBef>
              <a:spcAft>
                <a:spcPts val="0"/>
              </a:spcAft>
              <a:buClr>
                <a:srgbClr val="CC0000"/>
              </a:buClr>
              <a:buSzPts val="1900"/>
              <a:buAutoNum type="arabicPlain"/>
            </a:pPr>
            <a:r>
              <a:rPr b="0" lang="en-US" sz="1900">
                <a:latin typeface="Arial"/>
                <a:ea typeface="Arial"/>
                <a:cs typeface="Arial"/>
                <a:sym typeface="Arial"/>
              </a:rPr>
              <a:t>Understand and apply the lower-of-cost-or-net realizable value rule.</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Understand and apply the lower-of-cost-or-market rule.</a:t>
            </a:r>
            <a:endParaRPr/>
          </a:p>
          <a:p>
            <a:pPr indent="-341313" lvl="0" marL="341313" rtl="0" algn="l">
              <a:lnSpc>
                <a:spcPct val="115000"/>
              </a:lnSpc>
              <a:spcBef>
                <a:spcPts val="855"/>
              </a:spcBef>
              <a:spcAft>
                <a:spcPts val="0"/>
              </a:spcAft>
              <a:buClr>
                <a:srgbClr val="CC0000"/>
              </a:buClr>
              <a:buSzPts val="1900"/>
              <a:buAutoNum type="arabicPlain"/>
            </a:pPr>
            <a:r>
              <a:rPr lang="en-US" sz="1900">
                <a:solidFill>
                  <a:srgbClr val="CC0000"/>
                </a:solidFill>
                <a:latin typeface="Arial"/>
                <a:ea typeface="Arial"/>
                <a:cs typeface="Arial"/>
                <a:sym typeface="Arial"/>
              </a:rPr>
              <a:t>Understand other inventory valuation issues.</a:t>
            </a:r>
            <a:endParaRPr/>
          </a:p>
        </p:txBody>
      </p:sp>
      <p:sp>
        <p:nvSpPr>
          <p:cNvPr id="349" name="Google Shape;349;p25"/>
          <p:cNvSpPr txBox="1"/>
          <p:nvPr>
            <p:ph type="title"/>
          </p:nvPr>
        </p:nvSpPr>
        <p:spPr>
          <a:xfrm>
            <a:off x="560696" y="1828800"/>
            <a:ext cx="3886200" cy="484909"/>
          </a:xfrm>
          <a:prstGeom prst="rect">
            <a:avLst/>
          </a:prstGeom>
          <a:noFill/>
          <a:ln>
            <a:noFill/>
          </a:ln>
        </p:spPr>
        <p:txBody>
          <a:bodyPr anchorCtr="0" anchor="t" bIns="44450" lIns="90475" spcFirstLastPara="1" rIns="90475" wrap="square" tIns="44450">
            <a:noAutofit/>
          </a:bodyPr>
          <a:lstStyle/>
          <a:p>
            <a:pPr indent="0" lvl="0" marL="0" marR="0" rtl="0" algn="l">
              <a:lnSpc>
                <a:spcPct val="110000"/>
              </a:lnSpc>
              <a:spcBef>
                <a:spcPts val="0"/>
              </a:spcBef>
              <a:spcAft>
                <a:spcPts val="0"/>
              </a:spcAft>
              <a:buNone/>
            </a:pPr>
            <a:r>
              <a:rPr b="1" i="0" lang="en-US" sz="2400" u="none" cap="none" strike="noStrike">
                <a:solidFill>
                  <a:srgbClr val="CC0000"/>
                </a:solidFill>
                <a:latin typeface="Arial"/>
                <a:ea typeface="Arial"/>
                <a:cs typeface="Arial"/>
                <a:sym typeface="Arial"/>
              </a:rPr>
              <a:t>LEARNING OBJECTIVES</a:t>
            </a:r>
            <a:endParaRPr/>
          </a:p>
        </p:txBody>
      </p:sp>
      <p:sp>
        <p:nvSpPr>
          <p:cNvPr id="350" name="Google Shape;350;p25"/>
          <p:cNvSpPr/>
          <p:nvPr/>
        </p:nvSpPr>
        <p:spPr>
          <a:xfrm>
            <a:off x="4800600" y="2871354"/>
            <a:ext cx="4114800" cy="2895600"/>
          </a:xfrm>
          <a:prstGeom prst="rect">
            <a:avLst/>
          </a:prstGeom>
          <a:noFill/>
          <a:ln>
            <a:noFill/>
          </a:ln>
        </p:spPr>
        <p:txBody>
          <a:bodyPr anchorCtr="0" anchor="t" bIns="44450" lIns="90475" spcFirstLastPara="1" rIns="90475" wrap="square" tIns="44450">
            <a:noAutofit/>
          </a:bodyPr>
          <a:lstStyle/>
          <a:p>
            <a:pPr indent="-341313" lvl="0" marL="341313" marR="0" rtl="0" algn="l">
              <a:lnSpc>
                <a:spcPct val="115000"/>
              </a:lnSpc>
              <a:spcBef>
                <a:spcPts val="0"/>
              </a:spcBef>
              <a:spcAft>
                <a:spcPts val="0"/>
              </a:spcAft>
              <a:buClr>
                <a:srgbClr val="CC0000"/>
              </a:buClr>
              <a:buSzPts val="1900"/>
              <a:buFont typeface="Arial"/>
              <a:buAutoNum type="arabicPlain" startAt="4"/>
            </a:pPr>
            <a:r>
              <a:rPr b="0" lang="en-US" sz="1900">
                <a:solidFill>
                  <a:schemeClr val="lt2"/>
                </a:solidFill>
                <a:latin typeface="Arial"/>
                <a:ea typeface="Arial"/>
                <a:cs typeface="Arial"/>
                <a:sym typeface="Arial"/>
              </a:rPr>
              <a:t>Determine ending inventory by applying the gross profit method.</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b="0" lang="en-US" sz="1900">
                <a:solidFill>
                  <a:schemeClr val="lt2"/>
                </a:solidFill>
                <a:latin typeface="Arial"/>
                <a:ea typeface="Arial"/>
                <a:cs typeface="Arial"/>
                <a:sym typeface="Arial"/>
              </a:rPr>
              <a:t>Determine ending inventory by applying the retail inventory method.</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b="0" lang="en-US" sz="1900">
                <a:solidFill>
                  <a:schemeClr val="lt2"/>
                </a:solidFill>
                <a:latin typeface="Arial"/>
                <a:ea typeface="Arial"/>
                <a:cs typeface="Arial"/>
                <a:sym typeface="Arial"/>
              </a:rPr>
              <a:t>Explain how to report and analyze inventory.</a:t>
            </a:r>
            <a:endParaRPr/>
          </a:p>
        </p:txBody>
      </p:sp>
      <p:sp>
        <p:nvSpPr>
          <p:cNvPr id="351" name="Google Shape;351;p25"/>
          <p:cNvSpPr/>
          <p:nvPr/>
        </p:nvSpPr>
        <p:spPr>
          <a:xfrm>
            <a:off x="560696" y="24141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lang="en-US" sz="1900">
                <a:solidFill>
                  <a:schemeClr val="lt2"/>
                </a:solidFill>
                <a:latin typeface="Arial"/>
                <a:ea typeface="Arial"/>
                <a:cs typeface="Arial"/>
                <a:sym typeface="Arial"/>
              </a:rPr>
              <a:t>After studying this chapter, you should be able to:</a:t>
            </a:r>
            <a:endParaRPr/>
          </a:p>
        </p:txBody>
      </p:sp>
      <p:sp>
        <p:nvSpPr>
          <p:cNvPr id="352" name="Google Shape;352;p25"/>
          <p:cNvSpPr/>
          <p:nvPr/>
        </p:nvSpPr>
        <p:spPr>
          <a:xfrm>
            <a:off x="1600200" y="155057"/>
            <a:ext cx="6096000"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rgbClr val="00007F"/>
                </a:solidFill>
                <a:latin typeface="Arial"/>
                <a:ea typeface="Arial"/>
                <a:cs typeface="Arial"/>
                <a:sym typeface="Arial"/>
              </a:rPr>
              <a:t>Inventories: Additional Valuation Issues</a:t>
            </a:r>
            <a:endParaRPr/>
          </a:p>
        </p:txBody>
      </p:sp>
      <p:sp>
        <p:nvSpPr>
          <p:cNvPr id="353" name="Google Shape;353;p25"/>
          <p:cNvSpPr txBox="1"/>
          <p:nvPr/>
        </p:nvSpPr>
        <p:spPr>
          <a:xfrm>
            <a:off x="457200" y="76200"/>
            <a:ext cx="1066800" cy="17224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0700">
                <a:solidFill>
                  <a:srgbClr val="006600"/>
                </a:solidFill>
                <a:latin typeface="Arial"/>
                <a:ea typeface="Arial"/>
                <a:cs typeface="Arial"/>
                <a:sym typeface="Arial"/>
              </a:rPr>
              <a:t>9</a:t>
            </a:r>
            <a:endParaRPr/>
          </a:p>
        </p:txBody>
      </p:sp>
      <p:cxnSp>
        <p:nvCxnSpPr>
          <p:cNvPr id="354" name="Google Shape;354;p25"/>
          <p:cNvCxnSpPr/>
          <p:nvPr/>
        </p:nvCxnSpPr>
        <p:spPr>
          <a:xfrm>
            <a:off x="340056" y="-4592"/>
            <a:ext cx="0" cy="6086944"/>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355" name="Google Shape;355;p25"/>
          <p:cNvCxnSpPr/>
          <p:nvPr/>
        </p:nvCxnSpPr>
        <p:spPr>
          <a:xfrm>
            <a:off x="152400" y="60960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356" name="Google Shape;356;p2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6"/>
          <p:cNvSpPr txBox="1"/>
          <p:nvPr/>
        </p:nvSpPr>
        <p:spPr>
          <a:xfrm>
            <a:off x="609600" y="2590800"/>
            <a:ext cx="7480300" cy="2492375"/>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0000"/>
              </a:lnSpc>
              <a:spcBef>
                <a:spcPts val="0"/>
              </a:spcBef>
              <a:spcAft>
                <a:spcPts val="0"/>
              </a:spcAft>
              <a:buClr>
                <a:srgbClr val="CC0000"/>
              </a:buClr>
              <a:buSzPts val="2100"/>
              <a:buFont typeface="Arial"/>
              <a:buAutoNum type="arabicParenBoth"/>
            </a:pPr>
            <a:r>
              <a:rPr b="0" i="0" lang="en-US" sz="2100" u="none" cap="none" strike="noStrike">
                <a:solidFill>
                  <a:schemeClr val="dk1"/>
                </a:solidFill>
                <a:latin typeface="Arial"/>
                <a:ea typeface="Arial"/>
                <a:cs typeface="Arial"/>
                <a:sym typeface="Arial"/>
              </a:rPr>
              <a:t>a controlled market with a quoted price applicable to all quantities, and </a:t>
            </a:r>
            <a:endParaRPr/>
          </a:p>
          <a:p>
            <a:pPr indent="-457200" lvl="1" marL="685800" marR="0" rtl="0" algn="l">
              <a:lnSpc>
                <a:spcPct val="120000"/>
              </a:lnSpc>
              <a:spcBef>
                <a:spcPts val="1200"/>
              </a:spcBef>
              <a:spcAft>
                <a:spcPts val="0"/>
              </a:spcAft>
              <a:buClr>
                <a:srgbClr val="CC0000"/>
              </a:buClr>
              <a:buSzPts val="2100"/>
              <a:buFont typeface="Arial"/>
              <a:buAutoNum type="arabicParenBoth"/>
            </a:pPr>
            <a:r>
              <a:rPr b="0" i="0" lang="en-US" sz="2100" u="none" cap="none" strike="noStrike">
                <a:solidFill>
                  <a:schemeClr val="dk1"/>
                </a:solidFill>
                <a:latin typeface="Arial"/>
                <a:ea typeface="Arial"/>
                <a:cs typeface="Arial"/>
                <a:sym typeface="Arial"/>
              </a:rPr>
              <a:t>no significant costs of disposal </a:t>
            </a:r>
            <a:endParaRPr/>
          </a:p>
          <a:p>
            <a:pPr indent="0" lvl="1" marL="228600" marR="0" rtl="0" algn="l">
              <a:lnSpc>
                <a:spcPct val="120000"/>
              </a:lnSpc>
              <a:spcBef>
                <a:spcPts val="1200"/>
              </a:spcBef>
              <a:spcAft>
                <a:spcPts val="0"/>
              </a:spcAft>
              <a:buNone/>
            </a:pPr>
            <a:r>
              <a:rPr b="0" i="0" lang="en-US" sz="2100" u="none" cap="none" strike="noStrike">
                <a:solidFill>
                  <a:schemeClr val="dk1"/>
                </a:solidFill>
                <a:latin typeface="Arial"/>
                <a:ea typeface="Arial"/>
                <a:cs typeface="Arial"/>
                <a:sym typeface="Arial"/>
              </a:rPr>
              <a:t>	or</a:t>
            </a:r>
            <a:endParaRPr/>
          </a:p>
          <a:p>
            <a:pPr indent="-457200" lvl="1" marL="685800" marR="0" rtl="0" algn="l">
              <a:lnSpc>
                <a:spcPct val="120000"/>
              </a:lnSpc>
              <a:spcBef>
                <a:spcPts val="1200"/>
              </a:spcBef>
              <a:spcAft>
                <a:spcPts val="0"/>
              </a:spcAft>
              <a:buClr>
                <a:srgbClr val="CC0000"/>
              </a:buClr>
              <a:buSzPts val="2100"/>
              <a:buFont typeface="Arial"/>
              <a:buAutoNum type="arabicParenBoth" startAt="3"/>
            </a:pPr>
            <a:r>
              <a:rPr b="0" i="0" lang="en-US" sz="2100" u="none" cap="none" strike="noStrike">
                <a:solidFill>
                  <a:schemeClr val="dk1"/>
                </a:solidFill>
                <a:latin typeface="Arial"/>
                <a:ea typeface="Arial"/>
                <a:cs typeface="Arial"/>
                <a:sym typeface="Arial"/>
              </a:rPr>
              <a:t>too difficult to obtain cost figures.</a:t>
            </a:r>
            <a:endParaRPr/>
          </a:p>
        </p:txBody>
      </p:sp>
      <p:sp>
        <p:nvSpPr>
          <p:cNvPr id="362" name="Google Shape;362;p26"/>
          <p:cNvSpPr txBox="1"/>
          <p:nvPr/>
        </p:nvSpPr>
        <p:spPr>
          <a:xfrm>
            <a:off x="609600" y="1981200"/>
            <a:ext cx="8001000" cy="46474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chemeClr val="dk1"/>
              </a:buClr>
              <a:buSzPts val="1760"/>
              <a:buFont typeface="Noto Sans Symbols"/>
              <a:buNone/>
            </a:pPr>
            <a:r>
              <a:rPr b="0" lang="en-US" sz="2200">
                <a:solidFill>
                  <a:schemeClr val="dk1"/>
                </a:solidFill>
                <a:latin typeface="Arial"/>
                <a:ea typeface="Arial"/>
                <a:cs typeface="Arial"/>
                <a:sym typeface="Arial"/>
              </a:rPr>
              <a:t>Permitted by GAAP under the following conditions:</a:t>
            </a:r>
            <a:endParaRPr/>
          </a:p>
        </p:txBody>
      </p:sp>
      <p:sp>
        <p:nvSpPr>
          <p:cNvPr id="363" name="Google Shape;363;p26"/>
          <p:cNvSpPr txBox="1"/>
          <p:nvPr>
            <p:ph type="title"/>
          </p:nvPr>
        </p:nvSpPr>
        <p:spPr>
          <a:xfrm>
            <a:off x="609600" y="381000"/>
            <a:ext cx="78613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OTHER VALUATION APPOACHES </a:t>
            </a:r>
            <a:endParaRPr b="1" i="0" sz="3200" u="none" cap="none" strike="noStrike">
              <a:solidFill>
                <a:srgbClr val="00007F"/>
              </a:solidFill>
              <a:latin typeface="Arial"/>
              <a:ea typeface="Arial"/>
              <a:cs typeface="Arial"/>
              <a:sym typeface="Arial"/>
            </a:endParaRPr>
          </a:p>
        </p:txBody>
      </p:sp>
      <p:sp>
        <p:nvSpPr>
          <p:cNvPr id="364" name="Google Shape;364;p26"/>
          <p:cNvSpPr txBox="1"/>
          <p:nvPr/>
        </p:nvSpPr>
        <p:spPr>
          <a:xfrm>
            <a:off x="609600" y="1371600"/>
            <a:ext cx="7391400" cy="53975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CC0000"/>
              </a:buClr>
              <a:buSzPts val="2240"/>
              <a:buFont typeface="Noto Sans Symbols"/>
              <a:buNone/>
            </a:pPr>
            <a:r>
              <a:rPr b="1" lang="en-US" sz="2800">
                <a:solidFill>
                  <a:srgbClr val="CC0000"/>
                </a:solidFill>
                <a:latin typeface="Arial"/>
                <a:ea typeface="Arial"/>
                <a:cs typeface="Arial"/>
                <a:sym typeface="Arial"/>
              </a:rPr>
              <a:t>Valuation at Net Realizable Value</a:t>
            </a:r>
            <a:endParaRPr/>
          </a:p>
        </p:txBody>
      </p:sp>
      <p:cxnSp>
        <p:nvCxnSpPr>
          <p:cNvPr id="365" name="Google Shape;365;p2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pic>
        <p:nvPicPr>
          <p:cNvPr id="366" name="Google Shape;366;p26"/>
          <p:cNvPicPr preferRelativeResize="0"/>
          <p:nvPr/>
        </p:nvPicPr>
        <p:blipFill rotWithShape="1">
          <a:blip r:embed="rId3">
            <a:alphaModFix/>
          </a:blip>
          <a:srcRect b="0" l="0" r="0" t="0"/>
          <a:stretch/>
        </p:blipFill>
        <p:spPr>
          <a:xfrm>
            <a:off x="5918121" y="3581400"/>
            <a:ext cx="2538417" cy="2454298"/>
          </a:xfrm>
          <a:prstGeom prst="rect">
            <a:avLst/>
          </a:prstGeom>
          <a:noFill/>
          <a:ln>
            <a:noFill/>
          </a:ln>
        </p:spPr>
      </p:pic>
      <p:sp>
        <p:nvSpPr>
          <p:cNvPr id="367" name="Google Shape;367;p2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7"/>
          <p:cNvSpPr txBox="1"/>
          <p:nvPr/>
        </p:nvSpPr>
        <p:spPr>
          <a:xfrm>
            <a:off x="609600" y="1984375"/>
            <a:ext cx="8382000" cy="465138"/>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lang="en-US" sz="2200">
                <a:solidFill>
                  <a:schemeClr val="dk1"/>
                </a:solidFill>
                <a:latin typeface="Arial"/>
                <a:ea typeface="Arial"/>
                <a:cs typeface="Arial"/>
                <a:sym typeface="Arial"/>
              </a:rPr>
              <a:t>Used when buying varying units in a single </a:t>
            </a:r>
            <a:r>
              <a:rPr b="1" lang="en-US" sz="2200">
                <a:solidFill>
                  <a:srgbClr val="00007F"/>
                </a:solidFill>
                <a:latin typeface="Arial"/>
                <a:ea typeface="Arial"/>
                <a:cs typeface="Arial"/>
                <a:sym typeface="Arial"/>
              </a:rPr>
              <a:t>lump-sum purchase</a:t>
            </a:r>
            <a:r>
              <a:rPr b="0" lang="en-US" sz="2200">
                <a:solidFill>
                  <a:schemeClr val="dk1"/>
                </a:solidFill>
                <a:latin typeface="Arial"/>
                <a:ea typeface="Arial"/>
                <a:cs typeface="Arial"/>
                <a:sym typeface="Arial"/>
              </a:rPr>
              <a:t>.</a:t>
            </a:r>
            <a:endParaRPr/>
          </a:p>
        </p:txBody>
      </p:sp>
      <p:sp>
        <p:nvSpPr>
          <p:cNvPr id="373" name="Google Shape;373;p27"/>
          <p:cNvSpPr txBox="1"/>
          <p:nvPr/>
        </p:nvSpPr>
        <p:spPr>
          <a:xfrm>
            <a:off x="609600" y="1371600"/>
            <a:ext cx="7391400" cy="51341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CC0000"/>
              </a:buClr>
              <a:buSzPts val="2240"/>
              <a:buFont typeface="Arial"/>
              <a:buNone/>
            </a:pPr>
            <a:r>
              <a:rPr b="1" lang="en-US" sz="2800">
                <a:solidFill>
                  <a:srgbClr val="CC0000"/>
                </a:solidFill>
                <a:latin typeface="Arial"/>
                <a:ea typeface="Arial"/>
                <a:cs typeface="Arial"/>
                <a:sym typeface="Arial"/>
              </a:rPr>
              <a:t>Valuation Using Relative Sales Value</a:t>
            </a:r>
            <a:endParaRPr/>
          </a:p>
        </p:txBody>
      </p:sp>
      <p:sp>
        <p:nvSpPr>
          <p:cNvPr id="374" name="Google Shape;374;p27"/>
          <p:cNvSpPr txBox="1"/>
          <p:nvPr/>
        </p:nvSpPr>
        <p:spPr>
          <a:xfrm>
            <a:off x="609600" y="2749550"/>
            <a:ext cx="8153400" cy="241935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dk1"/>
              </a:buClr>
              <a:buSzPts val="1680"/>
              <a:buFont typeface="Noto Sans Symbols"/>
              <a:buNone/>
            </a:pPr>
            <a:r>
              <a:rPr b="1" lang="en-US" sz="2100">
                <a:solidFill>
                  <a:schemeClr val="dk1"/>
                </a:solidFill>
                <a:latin typeface="Arial"/>
                <a:ea typeface="Arial"/>
                <a:cs typeface="Arial"/>
                <a:sym typeface="Arial"/>
              </a:rPr>
              <a:t>Illustration: </a:t>
            </a:r>
            <a:r>
              <a:rPr b="0" lang="en-US" sz="2100">
                <a:solidFill>
                  <a:schemeClr val="dk1"/>
                </a:solidFill>
                <a:latin typeface="Arial"/>
                <a:ea typeface="Arial"/>
                <a:cs typeface="Arial"/>
                <a:sym typeface="Arial"/>
              </a:rPr>
              <a:t>Woodland Developers purchases land for $1 million that it will subdivide into 400 lots. These lots are of different sizes and shapes but can be roughly sorted into three groups graded A, B, and C. As Woodland sells the lots, it apportions the purchase cost of $1 million among the lots sold and the lots remaining on hand.  Calculate the cost of lots sold and gross profit.</a:t>
            </a:r>
            <a:endParaRPr/>
          </a:p>
        </p:txBody>
      </p:sp>
      <p:cxnSp>
        <p:nvCxnSpPr>
          <p:cNvPr id="375" name="Google Shape;375;p27"/>
          <p:cNvCxnSpPr/>
          <p:nvPr/>
        </p:nvCxnSpPr>
        <p:spPr>
          <a:xfrm>
            <a:off x="533400" y="2578100"/>
            <a:ext cx="8229600" cy="0"/>
          </a:xfrm>
          <a:prstGeom prst="straightConnector1">
            <a:avLst/>
          </a:prstGeom>
          <a:noFill/>
          <a:ln cap="sq" cmpd="sng" w="28575">
            <a:solidFill>
              <a:schemeClr val="dk1"/>
            </a:solidFill>
            <a:prstDash val="solid"/>
            <a:round/>
            <a:headEnd len="med" w="med" type="none"/>
            <a:tailEnd len="med" w="med" type="none"/>
          </a:ln>
        </p:spPr>
      </p:cxnSp>
      <p:cxnSp>
        <p:nvCxnSpPr>
          <p:cNvPr id="376" name="Google Shape;376;p2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377" name="Google Shape;377;p27"/>
          <p:cNvSpPr txBox="1"/>
          <p:nvPr/>
        </p:nvSpPr>
        <p:spPr>
          <a:xfrm>
            <a:off x="609600" y="381000"/>
            <a:ext cx="78613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OTHER VALUATION APPOACHES </a:t>
            </a:r>
            <a:endParaRPr/>
          </a:p>
        </p:txBody>
      </p:sp>
      <p:sp>
        <p:nvSpPr>
          <p:cNvPr id="378" name="Google Shape;378;p2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cxnSp>
        <p:nvCxnSpPr>
          <p:cNvPr id="383" name="Google Shape;383;p2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pic>
        <p:nvPicPr>
          <p:cNvPr id="384" name="Google Shape;384;p28"/>
          <p:cNvPicPr preferRelativeResize="0"/>
          <p:nvPr/>
        </p:nvPicPr>
        <p:blipFill rotWithShape="1">
          <a:blip r:embed="rId3">
            <a:alphaModFix/>
          </a:blip>
          <a:srcRect b="0" l="0" r="0" t="0"/>
          <a:stretch/>
        </p:blipFill>
        <p:spPr>
          <a:xfrm>
            <a:off x="381000" y="1411288"/>
            <a:ext cx="8382000" cy="2017712"/>
          </a:xfrm>
          <a:prstGeom prst="rect">
            <a:avLst/>
          </a:prstGeom>
          <a:noFill/>
          <a:ln>
            <a:noFill/>
          </a:ln>
        </p:spPr>
      </p:pic>
      <p:pic>
        <p:nvPicPr>
          <p:cNvPr id="385" name="Google Shape;385;p28"/>
          <p:cNvPicPr preferRelativeResize="0"/>
          <p:nvPr/>
        </p:nvPicPr>
        <p:blipFill rotWithShape="1">
          <a:blip r:embed="rId4">
            <a:alphaModFix/>
          </a:blip>
          <a:srcRect b="0" l="0" r="0" t="0"/>
          <a:stretch/>
        </p:blipFill>
        <p:spPr>
          <a:xfrm>
            <a:off x="333375" y="4114800"/>
            <a:ext cx="8429625" cy="1800225"/>
          </a:xfrm>
          <a:prstGeom prst="rect">
            <a:avLst/>
          </a:prstGeom>
          <a:noFill/>
          <a:ln>
            <a:noFill/>
          </a:ln>
        </p:spPr>
      </p:pic>
      <p:sp>
        <p:nvSpPr>
          <p:cNvPr id="386" name="Google Shape;386;p28"/>
          <p:cNvSpPr/>
          <p:nvPr/>
        </p:nvSpPr>
        <p:spPr>
          <a:xfrm>
            <a:off x="357096" y="3456407"/>
            <a:ext cx="37338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740000"/>
                </a:solidFill>
                <a:latin typeface="Arial"/>
                <a:ea typeface="Arial"/>
                <a:cs typeface="Arial"/>
                <a:sym typeface="Arial"/>
              </a:rPr>
              <a:t>I</a:t>
            </a:r>
            <a:r>
              <a:rPr b="1" lang="en-US" sz="1200">
                <a:solidFill>
                  <a:srgbClr val="006600"/>
                </a:solidFill>
                <a:latin typeface="Arial"/>
                <a:ea typeface="Arial"/>
                <a:cs typeface="Arial"/>
                <a:sym typeface="Arial"/>
              </a:rPr>
              <a:t>LLUSTRATION 9-14</a:t>
            </a:r>
            <a:endParaRPr/>
          </a:p>
          <a:p>
            <a:pPr indent="0" lvl="0" marL="0" marR="0" rtl="0" algn="l">
              <a:spcBef>
                <a:spcPts val="0"/>
              </a:spcBef>
              <a:spcAft>
                <a:spcPts val="0"/>
              </a:spcAft>
              <a:buNone/>
            </a:pPr>
            <a:r>
              <a:rPr b="0" lang="en-US" sz="1200">
                <a:solidFill>
                  <a:schemeClr val="folHlink"/>
                </a:solidFill>
                <a:latin typeface="Arial"/>
                <a:ea typeface="Arial"/>
                <a:cs typeface="Arial"/>
                <a:sym typeface="Arial"/>
              </a:rPr>
              <a:t>Allocation of Costs, Using Relative Sales Value</a:t>
            </a:r>
            <a:endParaRPr b="1" sz="1200">
              <a:solidFill>
                <a:schemeClr val="folHlink"/>
              </a:solidFill>
              <a:latin typeface="Arial"/>
              <a:ea typeface="Arial"/>
              <a:cs typeface="Arial"/>
              <a:sym typeface="Arial"/>
            </a:endParaRPr>
          </a:p>
        </p:txBody>
      </p:sp>
      <p:sp>
        <p:nvSpPr>
          <p:cNvPr id="387" name="Google Shape;387;p28"/>
          <p:cNvSpPr/>
          <p:nvPr/>
        </p:nvSpPr>
        <p:spPr>
          <a:xfrm>
            <a:off x="310776" y="5950904"/>
            <a:ext cx="4800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9-15</a:t>
            </a:r>
            <a:endParaRPr/>
          </a:p>
          <a:p>
            <a:pPr indent="0" lvl="0" marL="0" marR="0" rtl="0" algn="l">
              <a:spcBef>
                <a:spcPts val="0"/>
              </a:spcBef>
              <a:spcAft>
                <a:spcPts val="0"/>
              </a:spcAft>
              <a:buNone/>
            </a:pPr>
            <a:r>
              <a:rPr b="0" lang="en-US" sz="1200">
                <a:solidFill>
                  <a:schemeClr val="dk1"/>
                </a:solidFill>
                <a:latin typeface="Arial"/>
                <a:ea typeface="Arial"/>
                <a:cs typeface="Arial"/>
                <a:sym typeface="Arial"/>
              </a:rPr>
              <a:t>Determination of Gross Profit, Using Relative Sales Value</a:t>
            </a:r>
            <a:endParaRPr/>
          </a:p>
        </p:txBody>
      </p:sp>
      <p:cxnSp>
        <p:nvCxnSpPr>
          <p:cNvPr id="388" name="Google Shape;388;p28"/>
          <p:cNvCxnSpPr/>
          <p:nvPr/>
        </p:nvCxnSpPr>
        <p:spPr>
          <a:xfrm flipH="1">
            <a:off x="4090896" y="3124200"/>
            <a:ext cx="4214904" cy="1219200"/>
          </a:xfrm>
          <a:prstGeom prst="straightConnector1">
            <a:avLst/>
          </a:prstGeom>
          <a:noFill/>
          <a:ln cap="sq" cmpd="sng" w="28575">
            <a:solidFill>
              <a:srgbClr val="CC0000"/>
            </a:solidFill>
            <a:prstDash val="solid"/>
            <a:round/>
            <a:headEnd len="med" w="med" type="none"/>
            <a:tailEnd len="med" w="med" type="triangle"/>
          </a:ln>
        </p:spPr>
      </p:cxnSp>
      <p:cxnSp>
        <p:nvCxnSpPr>
          <p:cNvPr id="389" name="Google Shape;389;p28"/>
          <p:cNvCxnSpPr/>
          <p:nvPr/>
        </p:nvCxnSpPr>
        <p:spPr>
          <a:xfrm rot="10800000">
            <a:off x="8305800" y="2971800"/>
            <a:ext cx="0" cy="152400"/>
          </a:xfrm>
          <a:prstGeom prst="straightConnector1">
            <a:avLst/>
          </a:prstGeom>
          <a:noFill/>
          <a:ln cap="sq" cmpd="sng" w="28575">
            <a:solidFill>
              <a:srgbClr val="CC0000"/>
            </a:solidFill>
            <a:prstDash val="solid"/>
            <a:round/>
            <a:headEnd len="med" w="med" type="none"/>
            <a:tailEnd len="med" w="med" type="none"/>
          </a:ln>
        </p:spPr>
      </p:cxnSp>
      <p:sp>
        <p:nvSpPr>
          <p:cNvPr id="390" name="Google Shape;390;p28"/>
          <p:cNvSpPr txBox="1"/>
          <p:nvPr/>
        </p:nvSpPr>
        <p:spPr>
          <a:xfrm>
            <a:off x="609600" y="381000"/>
            <a:ext cx="78613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OTHER VALUATION APPOACHES </a:t>
            </a:r>
            <a:endParaRPr/>
          </a:p>
        </p:txBody>
      </p:sp>
      <p:sp>
        <p:nvSpPr>
          <p:cNvPr id="391" name="Google Shape;391;p2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9"/>
          <p:cNvSpPr txBox="1"/>
          <p:nvPr/>
        </p:nvSpPr>
        <p:spPr>
          <a:xfrm>
            <a:off x="609600" y="1981200"/>
            <a:ext cx="7620000" cy="4008438"/>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0000"/>
              </a:lnSpc>
              <a:spcBef>
                <a:spcPts val="0"/>
              </a:spcBef>
              <a:spcAft>
                <a:spcPts val="0"/>
              </a:spcAft>
              <a:buClr>
                <a:srgbClr val="CC0000"/>
              </a:buClr>
              <a:buSzPts val="1890"/>
              <a:buFont typeface="Arial"/>
              <a:buChar char="►"/>
            </a:pPr>
            <a:r>
              <a:rPr b="0" i="0" lang="en-US" sz="2100" u="none" cap="none" strike="noStrike">
                <a:solidFill>
                  <a:schemeClr val="dk1"/>
                </a:solidFill>
                <a:latin typeface="Arial"/>
                <a:ea typeface="Arial"/>
                <a:cs typeface="Arial"/>
                <a:sym typeface="Arial"/>
              </a:rPr>
              <a:t>Generally seller retains title to the merchandise.</a:t>
            </a:r>
            <a:endParaRPr/>
          </a:p>
          <a:p>
            <a:pPr indent="-457200" lvl="1" marL="685800" marR="0" rtl="0" algn="l">
              <a:lnSpc>
                <a:spcPct val="120000"/>
              </a:lnSpc>
              <a:spcBef>
                <a:spcPts val="1200"/>
              </a:spcBef>
              <a:spcAft>
                <a:spcPts val="0"/>
              </a:spcAft>
              <a:buClr>
                <a:srgbClr val="CC0000"/>
              </a:buClr>
              <a:buSzPts val="1890"/>
              <a:buFont typeface="Arial"/>
              <a:buChar char="►"/>
            </a:pPr>
            <a:r>
              <a:rPr b="0" i="0" lang="en-US" sz="2100" u="none" cap="none" strike="noStrike">
                <a:solidFill>
                  <a:schemeClr val="dk1"/>
                </a:solidFill>
                <a:latin typeface="Arial"/>
                <a:ea typeface="Arial"/>
                <a:cs typeface="Arial"/>
                <a:sym typeface="Arial"/>
              </a:rPr>
              <a:t>Buyer recognizes no asset or liability. </a:t>
            </a:r>
            <a:endParaRPr/>
          </a:p>
          <a:p>
            <a:pPr indent="-457200" lvl="1" marL="685800" marR="0" rtl="0" algn="l">
              <a:lnSpc>
                <a:spcPct val="120000"/>
              </a:lnSpc>
              <a:spcBef>
                <a:spcPts val="1200"/>
              </a:spcBef>
              <a:spcAft>
                <a:spcPts val="0"/>
              </a:spcAft>
              <a:buClr>
                <a:srgbClr val="CC0000"/>
              </a:buClr>
              <a:buSzPts val="1890"/>
              <a:buFont typeface="Arial"/>
              <a:buChar char="►"/>
            </a:pPr>
            <a:r>
              <a:rPr b="0" i="0" lang="en-US" sz="2100" u="none" cap="none" strike="noStrike">
                <a:solidFill>
                  <a:schemeClr val="dk1"/>
                </a:solidFill>
                <a:latin typeface="Arial"/>
                <a:ea typeface="Arial"/>
                <a:cs typeface="Arial"/>
                <a:sym typeface="Arial"/>
              </a:rPr>
              <a:t>If material, the buyer should disclose contract details in note in the financial statements.</a:t>
            </a:r>
            <a:endParaRPr/>
          </a:p>
          <a:p>
            <a:pPr indent="-457200" lvl="1" marL="685800" marR="0" rtl="0" algn="l">
              <a:lnSpc>
                <a:spcPct val="120000"/>
              </a:lnSpc>
              <a:spcBef>
                <a:spcPts val="1200"/>
              </a:spcBef>
              <a:spcAft>
                <a:spcPts val="0"/>
              </a:spcAft>
              <a:buClr>
                <a:srgbClr val="CC0000"/>
              </a:buClr>
              <a:buSzPts val="1890"/>
              <a:buFont typeface="Arial"/>
              <a:buChar char="►"/>
            </a:pPr>
            <a:r>
              <a:rPr b="0" i="0" lang="en-US" sz="2100" u="none" cap="none" strike="noStrike">
                <a:solidFill>
                  <a:schemeClr val="dk1"/>
                </a:solidFill>
                <a:latin typeface="Arial"/>
                <a:ea typeface="Arial"/>
                <a:cs typeface="Arial"/>
                <a:sym typeface="Arial"/>
              </a:rPr>
              <a:t>If the contract price is </a:t>
            </a:r>
            <a:r>
              <a:rPr b="1" i="0" lang="en-US" sz="2100" u="none" cap="none" strike="noStrike">
                <a:solidFill>
                  <a:schemeClr val="dk1"/>
                </a:solidFill>
                <a:latin typeface="Arial"/>
                <a:ea typeface="Arial"/>
                <a:cs typeface="Arial"/>
                <a:sym typeface="Arial"/>
              </a:rPr>
              <a:t>greater than the market price</a:t>
            </a:r>
            <a:r>
              <a:rPr b="0" i="0" lang="en-US" sz="2100" u="none" cap="none" strike="noStrike">
                <a:solidFill>
                  <a:schemeClr val="dk1"/>
                </a:solidFill>
                <a:latin typeface="Arial"/>
                <a:ea typeface="Arial"/>
                <a:cs typeface="Arial"/>
                <a:sym typeface="Arial"/>
              </a:rPr>
              <a:t>, and the </a:t>
            </a:r>
            <a:r>
              <a:rPr b="1" i="0" lang="en-US" sz="2100" u="none" cap="none" strike="noStrike">
                <a:solidFill>
                  <a:schemeClr val="dk1"/>
                </a:solidFill>
                <a:latin typeface="Arial"/>
                <a:ea typeface="Arial"/>
                <a:cs typeface="Arial"/>
                <a:sym typeface="Arial"/>
              </a:rPr>
              <a:t>buyer expects that losses will occur</a:t>
            </a:r>
            <a:r>
              <a:rPr b="0" i="0" lang="en-US" sz="2100" u="none" cap="none" strike="noStrike">
                <a:solidFill>
                  <a:schemeClr val="dk1"/>
                </a:solidFill>
                <a:latin typeface="Arial"/>
                <a:ea typeface="Arial"/>
                <a:cs typeface="Arial"/>
                <a:sym typeface="Arial"/>
              </a:rPr>
              <a:t> when the purchase is effected, the buyer should recognize losses in the period during which such declines in market prices take place.</a:t>
            </a:r>
            <a:endParaRPr/>
          </a:p>
        </p:txBody>
      </p:sp>
      <p:sp>
        <p:nvSpPr>
          <p:cNvPr id="397" name="Google Shape;397;p29"/>
          <p:cNvSpPr txBox="1"/>
          <p:nvPr/>
        </p:nvSpPr>
        <p:spPr>
          <a:xfrm>
            <a:off x="609600" y="1371600"/>
            <a:ext cx="8229600" cy="53975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CC0000"/>
              </a:buClr>
              <a:buSzPts val="2240"/>
              <a:buFont typeface="Noto Sans Symbols"/>
              <a:buNone/>
            </a:pPr>
            <a:r>
              <a:rPr b="1" lang="en-US" sz="2800">
                <a:solidFill>
                  <a:srgbClr val="CC0000"/>
                </a:solidFill>
                <a:latin typeface="Arial"/>
                <a:ea typeface="Arial"/>
                <a:cs typeface="Arial"/>
                <a:sym typeface="Arial"/>
              </a:rPr>
              <a:t>Purchase Commitments—A Special Problem</a:t>
            </a:r>
            <a:endParaRPr/>
          </a:p>
        </p:txBody>
      </p:sp>
      <p:cxnSp>
        <p:nvCxnSpPr>
          <p:cNvPr id="398" name="Google Shape;398;p2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399" name="Google Shape;399;p29"/>
          <p:cNvSpPr txBox="1"/>
          <p:nvPr/>
        </p:nvSpPr>
        <p:spPr>
          <a:xfrm>
            <a:off x="609600" y="381000"/>
            <a:ext cx="78613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OTHER VALUATION APPOACHES </a:t>
            </a:r>
            <a:endParaRPr/>
          </a:p>
        </p:txBody>
      </p:sp>
      <p:sp>
        <p:nvSpPr>
          <p:cNvPr id="400" name="Google Shape;400;p2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3"/>
          <p:cNvSpPr txBox="1"/>
          <p:nvPr>
            <p:ph idx="1" type="body"/>
          </p:nvPr>
        </p:nvSpPr>
        <p:spPr>
          <a:xfrm>
            <a:off x="560696" y="28713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5000"/>
              </a:lnSpc>
              <a:spcBef>
                <a:spcPts val="0"/>
              </a:spcBef>
              <a:spcAft>
                <a:spcPts val="0"/>
              </a:spcAft>
              <a:buClr>
                <a:srgbClr val="CC0000"/>
              </a:buClr>
              <a:buSzPts val="1900"/>
              <a:buAutoNum type="arabicPlain"/>
            </a:pPr>
            <a:r>
              <a:rPr lang="en-US" sz="1900">
                <a:solidFill>
                  <a:srgbClr val="CC0000"/>
                </a:solidFill>
                <a:latin typeface="Arial"/>
                <a:ea typeface="Arial"/>
                <a:cs typeface="Arial"/>
                <a:sym typeface="Arial"/>
              </a:rPr>
              <a:t>Understand and apply the lower-of-cost-or-net realizable value rule.</a:t>
            </a:r>
            <a:endParaRPr sz="1900">
              <a:solidFill>
                <a:srgbClr val="CC0000"/>
              </a:solidFill>
              <a:latin typeface="Arial"/>
              <a:ea typeface="Arial"/>
              <a:cs typeface="Arial"/>
              <a:sym typeface="Arial"/>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Understand and apply the lower-of-cost-or-market rule.</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Understand other inventory valuation issues.</a:t>
            </a:r>
            <a:endParaRPr/>
          </a:p>
        </p:txBody>
      </p:sp>
      <p:sp>
        <p:nvSpPr>
          <p:cNvPr id="65" name="Google Shape;65;p3"/>
          <p:cNvSpPr txBox="1"/>
          <p:nvPr>
            <p:ph type="title"/>
          </p:nvPr>
        </p:nvSpPr>
        <p:spPr>
          <a:xfrm>
            <a:off x="560696" y="1828800"/>
            <a:ext cx="3886200" cy="484909"/>
          </a:xfrm>
          <a:prstGeom prst="rect">
            <a:avLst/>
          </a:prstGeom>
          <a:noFill/>
          <a:ln>
            <a:noFill/>
          </a:ln>
        </p:spPr>
        <p:txBody>
          <a:bodyPr anchorCtr="0" anchor="t" bIns="44450" lIns="90475" spcFirstLastPara="1" rIns="90475" wrap="square" tIns="44450">
            <a:noAutofit/>
          </a:bodyPr>
          <a:lstStyle/>
          <a:p>
            <a:pPr indent="0" lvl="0" marL="0" marR="0" rtl="0" algn="l">
              <a:lnSpc>
                <a:spcPct val="110000"/>
              </a:lnSpc>
              <a:spcBef>
                <a:spcPts val="0"/>
              </a:spcBef>
              <a:spcAft>
                <a:spcPts val="0"/>
              </a:spcAft>
              <a:buNone/>
            </a:pPr>
            <a:r>
              <a:rPr b="1" i="0" lang="en-US" sz="2400" u="none" cap="none" strike="noStrike">
                <a:solidFill>
                  <a:srgbClr val="CC0000"/>
                </a:solidFill>
                <a:latin typeface="Arial"/>
                <a:ea typeface="Arial"/>
                <a:cs typeface="Arial"/>
                <a:sym typeface="Arial"/>
              </a:rPr>
              <a:t>LEARNING OBJECTIVES</a:t>
            </a:r>
            <a:endParaRPr/>
          </a:p>
        </p:txBody>
      </p:sp>
      <p:sp>
        <p:nvSpPr>
          <p:cNvPr id="66" name="Google Shape;66;p3"/>
          <p:cNvSpPr/>
          <p:nvPr/>
        </p:nvSpPr>
        <p:spPr>
          <a:xfrm>
            <a:off x="4800600" y="2871354"/>
            <a:ext cx="4114800" cy="2895600"/>
          </a:xfrm>
          <a:prstGeom prst="rect">
            <a:avLst/>
          </a:prstGeom>
          <a:noFill/>
          <a:ln>
            <a:noFill/>
          </a:ln>
        </p:spPr>
        <p:txBody>
          <a:bodyPr anchorCtr="0" anchor="t" bIns="44450" lIns="90475" spcFirstLastPara="1" rIns="90475" wrap="square" tIns="44450">
            <a:noAutofit/>
          </a:bodyPr>
          <a:lstStyle/>
          <a:p>
            <a:pPr indent="-341313" lvl="0" marL="341313" marR="0" rtl="0" algn="l">
              <a:lnSpc>
                <a:spcPct val="115000"/>
              </a:lnSpc>
              <a:spcBef>
                <a:spcPts val="0"/>
              </a:spcBef>
              <a:spcAft>
                <a:spcPts val="0"/>
              </a:spcAft>
              <a:buClr>
                <a:srgbClr val="CC0000"/>
              </a:buClr>
              <a:buSzPts val="1900"/>
              <a:buFont typeface="Arial"/>
              <a:buAutoNum type="arabicPlain" startAt="4"/>
            </a:pPr>
            <a:r>
              <a:rPr b="0" i="0" lang="en-US" sz="1900" u="none" cap="none" strike="noStrike">
                <a:solidFill>
                  <a:schemeClr val="lt2"/>
                </a:solidFill>
                <a:latin typeface="Arial"/>
                <a:ea typeface="Arial"/>
                <a:cs typeface="Arial"/>
                <a:sym typeface="Arial"/>
              </a:rPr>
              <a:t>Determine ending inventory by applying the gross profit method.</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b="0" i="0" lang="en-US" sz="1900" u="none" cap="none" strike="noStrike">
                <a:solidFill>
                  <a:schemeClr val="lt2"/>
                </a:solidFill>
                <a:latin typeface="Arial"/>
                <a:ea typeface="Arial"/>
                <a:cs typeface="Arial"/>
                <a:sym typeface="Arial"/>
              </a:rPr>
              <a:t>Determine ending inventory by applying the retail inventory method.</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b="0" i="0" lang="en-US" sz="1900" u="none" cap="none" strike="noStrike">
                <a:solidFill>
                  <a:schemeClr val="lt2"/>
                </a:solidFill>
                <a:latin typeface="Arial"/>
                <a:ea typeface="Arial"/>
                <a:cs typeface="Arial"/>
                <a:sym typeface="Arial"/>
              </a:rPr>
              <a:t>Explain how to report and analyze inventory.</a:t>
            </a:r>
            <a:endParaRPr/>
          </a:p>
        </p:txBody>
      </p:sp>
      <p:sp>
        <p:nvSpPr>
          <p:cNvPr id="67" name="Google Shape;67;p3"/>
          <p:cNvSpPr/>
          <p:nvPr/>
        </p:nvSpPr>
        <p:spPr>
          <a:xfrm>
            <a:off x="560696" y="24141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i="0" lang="en-US" sz="1900" u="none" cap="none" strike="noStrike">
                <a:solidFill>
                  <a:schemeClr val="lt2"/>
                </a:solidFill>
                <a:latin typeface="Arial"/>
                <a:ea typeface="Arial"/>
                <a:cs typeface="Arial"/>
                <a:sym typeface="Arial"/>
              </a:rPr>
              <a:t>After studying this chapter, you should be able to:</a:t>
            </a:r>
            <a:endParaRPr/>
          </a:p>
        </p:txBody>
      </p:sp>
      <p:sp>
        <p:nvSpPr>
          <p:cNvPr id="68" name="Google Shape;68;p3"/>
          <p:cNvSpPr/>
          <p:nvPr/>
        </p:nvSpPr>
        <p:spPr>
          <a:xfrm>
            <a:off x="1600200" y="155057"/>
            <a:ext cx="6096000"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rgbClr val="00007F"/>
                </a:solidFill>
                <a:latin typeface="Arial"/>
                <a:ea typeface="Arial"/>
                <a:cs typeface="Arial"/>
                <a:sym typeface="Arial"/>
              </a:rPr>
              <a:t>Inventories: Additional Valuation Issues</a:t>
            </a:r>
            <a:endParaRPr/>
          </a:p>
        </p:txBody>
      </p:sp>
      <p:sp>
        <p:nvSpPr>
          <p:cNvPr id="69" name="Google Shape;69;p3"/>
          <p:cNvSpPr txBox="1"/>
          <p:nvPr/>
        </p:nvSpPr>
        <p:spPr>
          <a:xfrm>
            <a:off x="457200" y="76200"/>
            <a:ext cx="1066800" cy="17224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0700" u="none" cap="none" strike="noStrike">
                <a:solidFill>
                  <a:srgbClr val="006600"/>
                </a:solidFill>
                <a:latin typeface="Arial"/>
                <a:ea typeface="Arial"/>
                <a:cs typeface="Arial"/>
                <a:sym typeface="Arial"/>
              </a:rPr>
              <a:t>9</a:t>
            </a:r>
            <a:endParaRPr/>
          </a:p>
        </p:txBody>
      </p:sp>
      <p:cxnSp>
        <p:nvCxnSpPr>
          <p:cNvPr id="70" name="Google Shape;70;p3"/>
          <p:cNvCxnSpPr/>
          <p:nvPr/>
        </p:nvCxnSpPr>
        <p:spPr>
          <a:xfrm>
            <a:off x="340056" y="-4592"/>
            <a:ext cx="0" cy="6086944"/>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71" name="Google Shape;71;p3"/>
          <p:cNvCxnSpPr/>
          <p:nvPr/>
        </p:nvCxnSpPr>
        <p:spPr>
          <a:xfrm>
            <a:off x="152400" y="60960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72" name="Google Shape;72;p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30"/>
          <p:cNvSpPr/>
          <p:nvPr/>
        </p:nvSpPr>
        <p:spPr>
          <a:xfrm>
            <a:off x="609600" y="1371600"/>
            <a:ext cx="7848600" cy="2100263"/>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chemeClr val="dk1"/>
              </a:buClr>
              <a:buSzPts val="2100"/>
              <a:buFont typeface="Noto Sans Symbols"/>
              <a:buNone/>
            </a:pPr>
            <a:r>
              <a:rPr b="1" lang="en-US" sz="2100">
                <a:solidFill>
                  <a:schemeClr val="dk1"/>
                </a:solidFill>
                <a:latin typeface="Arial"/>
                <a:ea typeface="Arial"/>
                <a:cs typeface="Arial"/>
                <a:sym typeface="Arial"/>
              </a:rPr>
              <a:t>Illustration: </a:t>
            </a:r>
            <a:r>
              <a:rPr b="0" lang="en-US" sz="2100">
                <a:solidFill>
                  <a:schemeClr val="dk1"/>
                </a:solidFill>
                <a:latin typeface="Arial"/>
                <a:ea typeface="Arial"/>
                <a:cs typeface="Arial"/>
                <a:sym typeface="Arial"/>
              </a:rPr>
              <a:t>St. Regis Paper Co. signed timber-cutting contracts to be executed in 2018 at a price of $10,000,000. Assume further that the market price of the timber cutting rights on December 31, 2017, dropped to $7,000,000. St. Regis would make the following entry on December 31, 2017.</a:t>
            </a:r>
            <a:endParaRPr b="0" sz="2100">
              <a:solidFill>
                <a:schemeClr val="dk1"/>
              </a:solidFill>
              <a:latin typeface="Arial"/>
              <a:ea typeface="Arial"/>
              <a:cs typeface="Arial"/>
              <a:sym typeface="Arial"/>
            </a:endParaRPr>
          </a:p>
        </p:txBody>
      </p:sp>
      <p:sp>
        <p:nvSpPr>
          <p:cNvPr id="406" name="Google Shape;406;p30"/>
          <p:cNvSpPr/>
          <p:nvPr/>
        </p:nvSpPr>
        <p:spPr>
          <a:xfrm>
            <a:off x="609600" y="3722688"/>
            <a:ext cx="8229600" cy="460375"/>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5000"/>
              </a:lnSpc>
              <a:spcBef>
                <a:spcPts val="0"/>
              </a:spcBef>
              <a:spcAft>
                <a:spcPts val="0"/>
              </a:spcAft>
              <a:buClr>
                <a:schemeClr val="folHlink"/>
              </a:buClr>
              <a:buSzPts val="2100"/>
              <a:buFont typeface="Noto Sans Symbols"/>
              <a:buNone/>
            </a:pPr>
            <a:r>
              <a:rPr b="0" lang="en-US" sz="2100">
                <a:solidFill>
                  <a:schemeClr val="folHlink"/>
                </a:solidFill>
                <a:latin typeface="Arial"/>
                <a:ea typeface="Arial"/>
                <a:cs typeface="Arial"/>
                <a:sym typeface="Arial"/>
              </a:rPr>
              <a:t>Unrealized Holding Gain or Loss—Income	3,000,000</a:t>
            </a:r>
            <a:endParaRPr/>
          </a:p>
        </p:txBody>
      </p:sp>
      <p:sp>
        <p:nvSpPr>
          <p:cNvPr id="407" name="Google Shape;407;p30"/>
          <p:cNvSpPr/>
          <p:nvPr/>
        </p:nvSpPr>
        <p:spPr>
          <a:xfrm>
            <a:off x="609600" y="4256088"/>
            <a:ext cx="8001000" cy="463973"/>
          </a:xfrm>
          <a:prstGeom prst="rect">
            <a:avLst/>
          </a:prstGeom>
          <a:noFill/>
          <a:ln>
            <a:noFill/>
          </a:ln>
        </p:spPr>
        <p:txBody>
          <a:bodyPr anchorCtr="0" anchor="t" bIns="45700" lIns="91425" spcFirstLastPara="1" rIns="91425" wrap="square" tIns="45700">
            <a:spAutoFit/>
          </a:bodyPr>
          <a:lstStyle/>
          <a:p>
            <a:pPr indent="-285750" lvl="0" marL="285750" marR="0" rtl="0" algn="l">
              <a:lnSpc>
                <a:spcPct val="115000"/>
              </a:lnSpc>
              <a:spcBef>
                <a:spcPts val="0"/>
              </a:spcBef>
              <a:spcAft>
                <a:spcPts val="0"/>
              </a:spcAft>
              <a:buClr>
                <a:schemeClr val="folHlink"/>
              </a:buClr>
              <a:buSzPts val="2100"/>
              <a:buFont typeface="Noto Sans Symbols"/>
              <a:buNone/>
            </a:pPr>
            <a:r>
              <a:rPr b="0" lang="en-US" sz="2100">
                <a:solidFill>
                  <a:schemeClr val="folHlink"/>
                </a:solidFill>
                <a:latin typeface="Arial"/>
                <a:ea typeface="Arial"/>
                <a:cs typeface="Arial"/>
                <a:sym typeface="Arial"/>
              </a:rPr>
              <a:t>	Estimated Liability on Purchase Commitment	3,000,000</a:t>
            </a:r>
            <a:endParaRPr/>
          </a:p>
        </p:txBody>
      </p:sp>
      <p:sp>
        <p:nvSpPr>
          <p:cNvPr id="408" name="Google Shape;408;p30"/>
          <p:cNvSpPr/>
          <p:nvPr/>
        </p:nvSpPr>
        <p:spPr>
          <a:xfrm>
            <a:off x="685800" y="5018088"/>
            <a:ext cx="6019800" cy="369887"/>
          </a:xfrm>
          <a:prstGeom prst="rect">
            <a:avLst/>
          </a:prstGeom>
          <a:noFill/>
          <a:ln cap="sq" cmpd="sng" w="28575">
            <a:solidFill>
              <a:srgbClr val="CC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folHlink"/>
              </a:buClr>
              <a:buSzPts val="1800"/>
              <a:buFont typeface="Noto Sans Symbols"/>
              <a:buNone/>
            </a:pPr>
            <a:r>
              <a:rPr b="1" lang="en-US" sz="1800">
                <a:solidFill>
                  <a:schemeClr val="folHlink"/>
                </a:solidFill>
                <a:latin typeface="Arial"/>
                <a:ea typeface="Arial"/>
                <a:cs typeface="Arial"/>
                <a:sym typeface="Arial"/>
              </a:rPr>
              <a:t>Other expenses and losses</a:t>
            </a:r>
            <a:r>
              <a:rPr b="0" lang="en-US" sz="1800">
                <a:solidFill>
                  <a:schemeClr val="folHlink"/>
                </a:solidFill>
                <a:latin typeface="Arial"/>
                <a:ea typeface="Arial"/>
                <a:cs typeface="Arial"/>
                <a:sym typeface="Arial"/>
              </a:rPr>
              <a:t> in the Income statement.</a:t>
            </a:r>
            <a:endParaRPr/>
          </a:p>
        </p:txBody>
      </p:sp>
      <p:sp>
        <p:nvSpPr>
          <p:cNvPr id="409" name="Google Shape;409;p30"/>
          <p:cNvSpPr/>
          <p:nvPr/>
        </p:nvSpPr>
        <p:spPr>
          <a:xfrm>
            <a:off x="685800" y="5668963"/>
            <a:ext cx="6019800" cy="369887"/>
          </a:xfrm>
          <a:prstGeom prst="rect">
            <a:avLst/>
          </a:prstGeom>
          <a:noFill/>
          <a:ln cap="sq" cmpd="sng" w="28575">
            <a:solidFill>
              <a:srgbClr val="CC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folHlink"/>
                </a:solidFill>
                <a:latin typeface="Arial"/>
                <a:ea typeface="Arial"/>
                <a:cs typeface="Arial"/>
                <a:sym typeface="Arial"/>
              </a:rPr>
              <a:t>Current liabilities on the balance sheet.</a:t>
            </a:r>
            <a:endParaRPr/>
          </a:p>
        </p:txBody>
      </p:sp>
      <p:cxnSp>
        <p:nvCxnSpPr>
          <p:cNvPr id="410" name="Google Shape;410;p30"/>
          <p:cNvCxnSpPr>
            <a:stCxn id="406" idx="1"/>
            <a:endCxn id="408" idx="1"/>
          </p:cNvCxnSpPr>
          <p:nvPr/>
        </p:nvCxnSpPr>
        <p:spPr>
          <a:xfrm>
            <a:off x="609600" y="3952876"/>
            <a:ext cx="76200" cy="1250100"/>
          </a:xfrm>
          <a:prstGeom prst="bentConnector3">
            <a:avLst>
              <a:gd fmla="val -300000" name="adj1"/>
            </a:avLst>
          </a:prstGeom>
          <a:noFill/>
          <a:ln cap="sq" cmpd="sng" w="28575">
            <a:solidFill>
              <a:srgbClr val="CC0000"/>
            </a:solidFill>
            <a:prstDash val="solid"/>
            <a:miter lim="800000"/>
            <a:headEnd len="med" w="med" type="none"/>
            <a:tailEnd len="med" w="med" type="triangle"/>
          </a:ln>
        </p:spPr>
      </p:cxnSp>
      <p:cxnSp>
        <p:nvCxnSpPr>
          <p:cNvPr id="411" name="Google Shape;411;p30"/>
          <p:cNvCxnSpPr>
            <a:stCxn id="407" idx="3"/>
            <a:endCxn id="409" idx="3"/>
          </p:cNvCxnSpPr>
          <p:nvPr/>
        </p:nvCxnSpPr>
        <p:spPr>
          <a:xfrm flipH="1">
            <a:off x="6705600" y="4488075"/>
            <a:ext cx="1905000" cy="1365900"/>
          </a:xfrm>
          <a:prstGeom prst="bentConnector3">
            <a:avLst>
              <a:gd fmla="val -12000" name="adj1"/>
            </a:avLst>
          </a:prstGeom>
          <a:noFill/>
          <a:ln cap="sq" cmpd="sng" w="28575">
            <a:solidFill>
              <a:srgbClr val="CC0000"/>
            </a:solidFill>
            <a:prstDash val="solid"/>
            <a:miter lim="800000"/>
            <a:headEnd len="med" w="med" type="none"/>
            <a:tailEnd len="med" w="med" type="triangle"/>
          </a:ln>
        </p:spPr>
      </p:cxnSp>
      <p:cxnSp>
        <p:nvCxnSpPr>
          <p:cNvPr id="412" name="Google Shape;412;p3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13" name="Google Shape;413;p30"/>
          <p:cNvSpPr txBox="1"/>
          <p:nvPr/>
        </p:nvSpPr>
        <p:spPr>
          <a:xfrm>
            <a:off x="609600" y="381000"/>
            <a:ext cx="78613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OTHER VALUATION APPOACHES </a:t>
            </a:r>
            <a:endParaRPr/>
          </a:p>
        </p:txBody>
      </p:sp>
      <p:sp>
        <p:nvSpPr>
          <p:cNvPr id="414" name="Google Shape;414;p3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xEl>
                                              <p:pRg end="0" st="0"/>
                                            </p:txEl>
                                          </p:spTgt>
                                        </p:tgtEl>
                                        <p:attrNameLst>
                                          <p:attrName>style.visibility</p:attrName>
                                        </p:attrNameLst>
                                      </p:cBhvr>
                                      <p:to>
                                        <p:strVal val="visible"/>
                                      </p:to>
                                    </p:set>
                                    <p:animEffect filter="fade" transition="in">
                                      <p:cBhvr>
                                        <p:cTn dur="500"/>
                                        <p:tgtEl>
                                          <p:spTgt spid="4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xEl>
                                              <p:pRg end="0" st="0"/>
                                            </p:txEl>
                                          </p:spTgt>
                                        </p:tgtEl>
                                        <p:attrNameLst>
                                          <p:attrName>style.visibility</p:attrName>
                                        </p:attrNameLst>
                                      </p:cBhvr>
                                      <p:to>
                                        <p:strVal val="visible"/>
                                      </p:to>
                                    </p:set>
                                    <p:animEffect filter="fade" transition="in">
                                      <p:cBhvr>
                                        <p:cTn dur="500"/>
                                        <p:tgtEl>
                                          <p:spTgt spid="4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500"/>
                                        <p:tgtEl>
                                          <p:spTgt spid="41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500"/>
                                        <p:tgtEl>
                                          <p:spTgt spid="41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1"/>
          <p:cNvSpPr/>
          <p:nvPr/>
        </p:nvSpPr>
        <p:spPr>
          <a:xfrm>
            <a:off x="609600" y="2386013"/>
            <a:ext cx="8153400" cy="13589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5000"/>
              </a:lnSpc>
              <a:spcBef>
                <a:spcPts val="0"/>
              </a:spcBef>
              <a:spcAft>
                <a:spcPts val="0"/>
              </a:spcAft>
              <a:buClr>
                <a:schemeClr val="folHlink"/>
              </a:buClr>
              <a:buSzPts val="2100"/>
              <a:buFont typeface="Noto Sans Symbols"/>
              <a:buNone/>
            </a:pPr>
            <a:r>
              <a:rPr b="0" lang="en-US" sz="2100">
                <a:solidFill>
                  <a:schemeClr val="folHlink"/>
                </a:solidFill>
                <a:latin typeface="Arial"/>
                <a:ea typeface="Arial"/>
                <a:cs typeface="Arial"/>
                <a:sym typeface="Arial"/>
              </a:rPr>
              <a:t>Purchases (Inventory) 	7,000,000</a:t>
            </a:r>
            <a:endParaRPr/>
          </a:p>
          <a:p>
            <a:pPr indent="-457200" lvl="0" marL="457200" marR="0" rtl="0" algn="l">
              <a:lnSpc>
                <a:spcPct val="115000"/>
              </a:lnSpc>
              <a:spcBef>
                <a:spcPts val="525"/>
              </a:spcBef>
              <a:spcAft>
                <a:spcPts val="0"/>
              </a:spcAft>
              <a:buClr>
                <a:schemeClr val="folHlink"/>
              </a:buClr>
              <a:buSzPts val="2100"/>
              <a:buFont typeface="Noto Sans Symbols"/>
              <a:buNone/>
            </a:pPr>
            <a:r>
              <a:rPr b="0" lang="en-US" sz="2100">
                <a:solidFill>
                  <a:schemeClr val="folHlink"/>
                </a:solidFill>
                <a:latin typeface="Arial"/>
                <a:ea typeface="Arial"/>
                <a:cs typeface="Arial"/>
                <a:sym typeface="Arial"/>
              </a:rPr>
              <a:t>Est. Liability on Purchase Commitment  	3,000,000</a:t>
            </a:r>
            <a:endParaRPr/>
          </a:p>
          <a:p>
            <a:pPr indent="-457200" lvl="0" marL="457200" marR="0" rtl="0" algn="l">
              <a:lnSpc>
                <a:spcPct val="115000"/>
              </a:lnSpc>
              <a:spcBef>
                <a:spcPts val="525"/>
              </a:spcBef>
              <a:spcAft>
                <a:spcPts val="0"/>
              </a:spcAft>
              <a:buClr>
                <a:schemeClr val="folHlink"/>
              </a:buClr>
              <a:buSzPts val="2100"/>
              <a:buFont typeface="Noto Sans Symbols"/>
              <a:buNone/>
            </a:pPr>
            <a:r>
              <a:rPr b="0" lang="en-US" sz="2100">
                <a:solidFill>
                  <a:schemeClr val="folHlink"/>
                </a:solidFill>
                <a:latin typeface="Arial"/>
                <a:ea typeface="Arial"/>
                <a:cs typeface="Arial"/>
                <a:sym typeface="Arial"/>
              </a:rPr>
              <a:t>	Cash 		10,000,000</a:t>
            </a:r>
            <a:endParaRPr/>
          </a:p>
        </p:txBody>
      </p:sp>
      <p:sp>
        <p:nvSpPr>
          <p:cNvPr id="420" name="Google Shape;420;p31"/>
          <p:cNvSpPr/>
          <p:nvPr/>
        </p:nvSpPr>
        <p:spPr>
          <a:xfrm>
            <a:off x="609600" y="4089400"/>
            <a:ext cx="8077200" cy="82867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folHlink"/>
              </a:buClr>
              <a:buSzPts val="2100"/>
              <a:buFont typeface="Noto Sans Symbols"/>
              <a:buNone/>
            </a:pPr>
            <a:r>
              <a:rPr b="0" lang="en-US" sz="2100">
                <a:solidFill>
                  <a:schemeClr val="folHlink"/>
                </a:solidFill>
                <a:latin typeface="Arial"/>
                <a:ea typeface="Arial"/>
                <a:cs typeface="Arial"/>
                <a:sym typeface="Arial"/>
              </a:rPr>
              <a:t>Assume the Congress permitted St. Regis to reduce its contract price and therefore its commitment by $1,000,000.  </a:t>
            </a:r>
            <a:endParaRPr/>
          </a:p>
        </p:txBody>
      </p:sp>
      <p:sp>
        <p:nvSpPr>
          <p:cNvPr id="421" name="Google Shape;421;p31"/>
          <p:cNvSpPr/>
          <p:nvPr/>
        </p:nvSpPr>
        <p:spPr>
          <a:xfrm>
            <a:off x="609600" y="5110163"/>
            <a:ext cx="8305800" cy="90963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5000"/>
              </a:lnSpc>
              <a:spcBef>
                <a:spcPts val="0"/>
              </a:spcBef>
              <a:spcAft>
                <a:spcPts val="0"/>
              </a:spcAft>
              <a:buNone/>
            </a:pPr>
            <a:r>
              <a:rPr b="0" lang="en-US" sz="2100">
                <a:solidFill>
                  <a:schemeClr val="folHlink"/>
                </a:solidFill>
                <a:latin typeface="Arial"/>
                <a:ea typeface="Arial"/>
                <a:cs typeface="Arial"/>
                <a:sym typeface="Arial"/>
              </a:rPr>
              <a:t>Est. Liability on Purchase Commitment</a:t>
            </a:r>
            <a:r>
              <a:rPr b="1" lang="en-US" sz="1800">
                <a:solidFill>
                  <a:schemeClr val="folHlink"/>
                </a:solidFill>
                <a:latin typeface="Arial"/>
                <a:ea typeface="Arial"/>
                <a:cs typeface="Arial"/>
                <a:sym typeface="Arial"/>
              </a:rPr>
              <a:t> </a:t>
            </a:r>
            <a:r>
              <a:rPr b="0" lang="en-US" sz="2100">
                <a:solidFill>
                  <a:schemeClr val="folHlink"/>
                </a:solidFill>
                <a:latin typeface="Arial"/>
                <a:ea typeface="Arial"/>
                <a:cs typeface="Arial"/>
                <a:sym typeface="Arial"/>
              </a:rPr>
              <a:t>	1,000,000</a:t>
            </a:r>
            <a:endParaRPr/>
          </a:p>
          <a:p>
            <a:pPr indent="-457200" lvl="0" marL="457200" marR="0" rtl="0" algn="l">
              <a:lnSpc>
                <a:spcPct val="115000"/>
              </a:lnSpc>
              <a:spcBef>
                <a:spcPts val="525"/>
              </a:spcBef>
              <a:spcAft>
                <a:spcPts val="0"/>
              </a:spcAft>
              <a:buNone/>
            </a:pPr>
            <a:r>
              <a:rPr b="0" lang="en-US" sz="2100">
                <a:solidFill>
                  <a:schemeClr val="folHlink"/>
                </a:solidFill>
                <a:latin typeface="Arial"/>
                <a:ea typeface="Arial"/>
                <a:cs typeface="Arial"/>
                <a:sym typeface="Arial"/>
              </a:rPr>
              <a:t>	Unrealized Holding Gain or Loss—Income		1,000,000</a:t>
            </a:r>
            <a:endParaRPr/>
          </a:p>
        </p:txBody>
      </p:sp>
      <p:cxnSp>
        <p:nvCxnSpPr>
          <p:cNvPr id="422" name="Google Shape;422;p31"/>
          <p:cNvCxnSpPr/>
          <p:nvPr/>
        </p:nvCxnSpPr>
        <p:spPr>
          <a:xfrm>
            <a:off x="304800" y="3886200"/>
            <a:ext cx="8458200" cy="0"/>
          </a:xfrm>
          <a:prstGeom prst="straightConnector1">
            <a:avLst/>
          </a:prstGeom>
          <a:noFill/>
          <a:ln cap="sq" cmpd="sng" w="28575">
            <a:solidFill>
              <a:srgbClr val="800000"/>
            </a:solidFill>
            <a:prstDash val="solid"/>
            <a:round/>
            <a:headEnd len="med" w="med" type="none"/>
            <a:tailEnd len="med" w="med" type="none"/>
          </a:ln>
        </p:spPr>
      </p:cxnSp>
      <p:sp>
        <p:nvSpPr>
          <p:cNvPr id="423" name="Google Shape;423;p31"/>
          <p:cNvSpPr/>
          <p:nvPr/>
        </p:nvSpPr>
        <p:spPr>
          <a:xfrm>
            <a:off x="609600" y="1371600"/>
            <a:ext cx="7848600" cy="860557"/>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chemeClr val="dk1"/>
              </a:buClr>
              <a:buSzPts val="2100"/>
              <a:buFont typeface="Noto Sans Symbols"/>
              <a:buNone/>
            </a:pPr>
            <a:r>
              <a:rPr b="1" lang="en-US" sz="2100">
                <a:solidFill>
                  <a:schemeClr val="dk1"/>
                </a:solidFill>
                <a:latin typeface="Arial"/>
                <a:ea typeface="Arial"/>
                <a:cs typeface="Arial"/>
                <a:sym typeface="Arial"/>
              </a:rPr>
              <a:t>Illustration</a:t>
            </a:r>
            <a:r>
              <a:rPr b="0" lang="en-US" sz="2100">
                <a:solidFill>
                  <a:schemeClr val="dk1"/>
                </a:solidFill>
                <a:latin typeface="Arial"/>
                <a:ea typeface="Arial"/>
                <a:cs typeface="Arial"/>
                <a:sym typeface="Arial"/>
              </a:rPr>
              <a:t>: When St. Regis cuts the timber at a cost of $10 million, it would make the following entry.</a:t>
            </a:r>
            <a:endParaRPr/>
          </a:p>
        </p:txBody>
      </p:sp>
      <p:cxnSp>
        <p:nvCxnSpPr>
          <p:cNvPr id="424" name="Google Shape;424;p3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25" name="Google Shape;425;p31"/>
          <p:cNvSpPr txBox="1"/>
          <p:nvPr/>
        </p:nvSpPr>
        <p:spPr>
          <a:xfrm>
            <a:off x="609600" y="381000"/>
            <a:ext cx="78613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OTHER VALUATION APPOACHES </a:t>
            </a:r>
            <a:endParaRPr/>
          </a:p>
        </p:txBody>
      </p:sp>
      <p:sp>
        <p:nvSpPr>
          <p:cNvPr id="426" name="Google Shape;426;p3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xEl>
                                              <p:pRg end="0" st="0"/>
                                            </p:txEl>
                                          </p:spTgt>
                                        </p:tgtEl>
                                        <p:attrNameLst>
                                          <p:attrName>style.visibility</p:attrName>
                                        </p:attrNameLst>
                                      </p:cBhvr>
                                      <p:to>
                                        <p:strVal val="visible"/>
                                      </p:to>
                                    </p:set>
                                    <p:animEffect filter="fade" transition="in">
                                      <p:cBhvr>
                                        <p:cTn dur="500"/>
                                        <p:tgtEl>
                                          <p:spTgt spid="4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xEl>
                                              <p:pRg end="1" st="1"/>
                                            </p:txEl>
                                          </p:spTgt>
                                        </p:tgtEl>
                                        <p:attrNameLst>
                                          <p:attrName>style.visibility</p:attrName>
                                        </p:attrNameLst>
                                      </p:cBhvr>
                                      <p:to>
                                        <p:strVal val="visible"/>
                                      </p:to>
                                    </p:set>
                                    <p:animEffect filter="fade" transition="in">
                                      <p:cBhvr>
                                        <p:cTn dur="500"/>
                                        <p:tgtEl>
                                          <p:spTgt spid="41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xEl>
                                              <p:pRg end="2" st="2"/>
                                            </p:txEl>
                                          </p:spTgt>
                                        </p:tgtEl>
                                        <p:attrNameLst>
                                          <p:attrName>style.visibility</p:attrName>
                                        </p:attrNameLst>
                                      </p:cBhvr>
                                      <p:to>
                                        <p:strVal val="visible"/>
                                      </p:to>
                                    </p:set>
                                    <p:animEffect filter="fade" transition="in">
                                      <p:cBhvr>
                                        <p:cTn dur="500"/>
                                        <p:tgtEl>
                                          <p:spTgt spid="41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0" st="0"/>
                                            </p:txEl>
                                          </p:spTgt>
                                        </p:tgtEl>
                                        <p:attrNameLst>
                                          <p:attrName>style.visibility</p:attrName>
                                        </p:attrNameLst>
                                      </p:cBhvr>
                                      <p:to>
                                        <p:strVal val="visible"/>
                                      </p:to>
                                    </p:set>
                                    <p:animEffect filter="fade" transition="in">
                                      <p:cBhvr>
                                        <p:cTn dur="500"/>
                                        <p:tgtEl>
                                          <p:spTgt spid="4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1" st="1"/>
                                            </p:txEl>
                                          </p:spTgt>
                                        </p:tgtEl>
                                        <p:attrNameLst>
                                          <p:attrName>style.visibility</p:attrName>
                                        </p:attrNameLst>
                                      </p:cBhvr>
                                      <p:to>
                                        <p:strVal val="visible"/>
                                      </p:to>
                                    </p:set>
                                    <p:animEffect filter="fade" transition="in">
                                      <p:cBhvr>
                                        <p:cTn dur="500"/>
                                        <p:tgtEl>
                                          <p:spTgt spid="42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32"/>
          <p:cNvSpPr txBox="1"/>
          <p:nvPr>
            <p:ph idx="1" type="body"/>
          </p:nvPr>
        </p:nvSpPr>
        <p:spPr>
          <a:xfrm>
            <a:off x="560696" y="28713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5000"/>
              </a:lnSpc>
              <a:spcBef>
                <a:spcPts val="0"/>
              </a:spcBef>
              <a:spcAft>
                <a:spcPts val="0"/>
              </a:spcAft>
              <a:buClr>
                <a:srgbClr val="CC0000"/>
              </a:buClr>
              <a:buSzPts val="1900"/>
              <a:buAutoNum type="arabicPlain"/>
            </a:pPr>
            <a:r>
              <a:rPr b="0" lang="en-US" sz="1900">
                <a:latin typeface="Arial"/>
                <a:ea typeface="Arial"/>
                <a:cs typeface="Arial"/>
                <a:sym typeface="Arial"/>
              </a:rPr>
              <a:t>Understand and apply the lower-of-cost-or-net realizable value rule.</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Understand and apply the lower-of-cost-or-market rule.</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Understand other inventory valuation issues.</a:t>
            </a:r>
            <a:endParaRPr/>
          </a:p>
        </p:txBody>
      </p:sp>
      <p:sp>
        <p:nvSpPr>
          <p:cNvPr id="432" name="Google Shape;432;p32"/>
          <p:cNvSpPr txBox="1"/>
          <p:nvPr>
            <p:ph type="title"/>
          </p:nvPr>
        </p:nvSpPr>
        <p:spPr>
          <a:xfrm>
            <a:off x="560696" y="1828800"/>
            <a:ext cx="3886200" cy="484909"/>
          </a:xfrm>
          <a:prstGeom prst="rect">
            <a:avLst/>
          </a:prstGeom>
          <a:noFill/>
          <a:ln>
            <a:noFill/>
          </a:ln>
        </p:spPr>
        <p:txBody>
          <a:bodyPr anchorCtr="0" anchor="t" bIns="44450" lIns="90475" spcFirstLastPara="1" rIns="90475" wrap="square" tIns="44450">
            <a:noAutofit/>
          </a:bodyPr>
          <a:lstStyle/>
          <a:p>
            <a:pPr indent="0" lvl="0" marL="0" marR="0" rtl="0" algn="l">
              <a:lnSpc>
                <a:spcPct val="110000"/>
              </a:lnSpc>
              <a:spcBef>
                <a:spcPts val="0"/>
              </a:spcBef>
              <a:spcAft>
                <a:spcPts val="0"/>
              </a:spcAft>
              <a:buNone/>
            </a:pPr>
            <a:r>
              <a:rPr b="1" i="0" lang="en-US" sz="2400" u="none" cap="none" strike="noStrike">
                <a:solidFill>
                  <a:srgbClr val="CC0000"/>
                </a:solidFill>
                <a:latin typeface="Arial"/>
                <a:ea typeface="Arial"/>
                <a:cs typeface="Arial"/>
                <a:sym typeface="Arial"/>
              </a:rPr>
              <a:t>LEARNING OBJECTIVES</a:t>
            </a:r>
            <a:endParaRPr/>
          </a:p>
        </p:txBody>
      </p:sp>
      <p:sp>
        <p:nvSpPr>
          <p:cNvPr id="433" name="Google Shape;433;p32"/>
          <p:cNvSpPr/>
          <p:nvPr/>
        </p:nvSpPr>
        <p:spPr>
          <a:xfrm>
            <a:off x="4800600" y="2871354"/>
            <a:ext cx="4114800" cy="2895600"/>
          </a:xfrm>
          <a:prstGeom prst="rect">
            <a:avLst/>
          </a:prstGeom>
          <a:noFill/>
          <a:ln>
            <a:noFill/>
          </a:ln>
        </p:spPr>
        <p:txBody>
          <a:bodyPr anchorCtr="0" anchor="t" bIns="44450" lIns="90475" spcFirstLastPara="1" rIns="90475" wrap="square" tIns="44450">
            <a:noAutofit/>
          </a:bodyPr>
          <a:lstStyle/>
          <a:p>
            <a:pPr indent="-341313" lvl="0" marL="341313" marR="0" rtl="0" algn="l">
              <a:lnSpc>
                <a:spcPct val="115000"/>
              </a:lnSpc>
              <a:spcBef>
                <a:spcPts val="0"/>
              </a:spcBef>
              <a:spcAft>
                <a:spcPts val="0"/>
              </a:spcAft>
              <a:buClr>
                <a:srgbClr val="CC0000"/>
              </a:buClr>
              <a:buSzPts val="1900"/>
              <a:buFont typeface="Arial"/>
              <a:buAutoNum type="arabicPlain" startAt="4"/>
            </a:pPr>
            <a:r>
              <a:rPr b="1" lang="en-US" sz="1900">
                <a:solidFill>
                  <a:srgbClr val="CC0000"/>
                </a:solidFill>
                <a:latin typeface="Arial"/>
                <a:ea typeface="Arial"/>
                <a:cs typeface="Arial"/>
                <a:sym typeface="Arial"/>
              </a:rPr>
              <a:t>Determine ending inventory by applying the gross profit method.</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b="0" lang="en-US" sz="1900">
                <a:solidFill>
                  <a:schemeClr val="lt2"/>
                </a:solidFill>
                <a:latin typeface="Arial"/>
                <a:ea typeface="Arial"/>
                <a:cs typeface="Arial"/>
                <a:sym typeface="Arial"/>
              </a:rPr>
              <a:t>Determine ending inventory by applying the retail inventory method.</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b="0" lang="en-US" sz="1900">
                <a:solidFill>
                  <a:schemeClr val="lt2"/>
                </a:solidFill>
                <a:latin typeface="Arial"/>
                <a:ea typeface="Arial"/>
                <a:cs typeface="Arial"/>
                <a:sym typeface="Arial"/>
              </a:rPr>
              <a:t>Explain how to report and analyze inventory.</a:t>
            </a:r>
            <a:endParaRPr/>
          </a:p>
        </p:txBody>
      </p:sp>
      <p:sp>
        <p:nvSpPr>
          <p:cNvPr id="434" name="Google Shape;434;p32"/>
          <p:cNvSpPr/>
          <p:nvPr/>
        </p:nvSpPr>
        <p:spPr>
          <a:xfrm>
            <a:off x="560696" y="24141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lang="en-US" sz="1900">
                <a:solidFill>
                  <a:schemeClr val="lt2"/>
                </a:solidFill>
                <a:latin typeface="Arial"/>
                <a:ea typeface="Arial"/>
                <a:cs typeface="Arial"/>
                <a:sym typeface="Arial"/>
              </a:rPr>
              <a:t>After studying this chapter, you should be able to:</a:t>
            </a:r>
            <a:endParaRPr/>
          </a:p>
        </p:txBody>
      </p:sp>
      <p:sp>
        <p:nvSpPr>
          <p:cNvPr id="435" name="Google Shape;435;p32"/>
          <p:cNvSpPr/>
          <p:nvPr/>
        </p:nvSpPr>
        <p:spPr>
          <a:xfrm>
            <a:off x="1600200" y="155057"/>
            <a:ext cx="6096000"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rgbClr val="00007F"/>
                </a:solidFill>
                <a:latin typeface="Arial"/>
                <a:ea typeface="Arial"/>
                <a:cs typeface="Arial"/>
                <a:sym typeface="Arial"/>
              </a:rPr>
              <a:t>Inventories: Additional Valuation Issues</a:t>
            </a:r>
            <a:endParaRPr/>
          </a:p>
        </p:txBody>
      </p:sp>
      <p:sp>
        <p:nvSpPr>
          <p:cNvPr id="436" name="Google Shape;436;p32"/>
          <p:cNvSpPr txBox="1"/>
          <p:nvPr/>
        </p:nvSpPr>
        <p:spPr>
          <a:xfrm>
            <a:off x="457200" y="76200"/>
            <a:ext cx="1066800" cy="17224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0700">
                <a:solidFill>
                  <a:srgbClr val="006600"/>
                </a:solidFill>
                <a:latin typeface="Arial"/>
                <a:ea typeface="Arial"/>
                <a:cs typeface="Arial"/>
                <a:sym typeface="Arial"/>
              </a:rPr>
              <a:t>9</a:t>
            </a:r>
            <a:endParaRPr/>
          </a:p>
        </p:txBody>
      </p:sp>
      <p:cxnSp>
        <p:nvCxnSpPr>
          <p:cNvPr id="437" name="Google Shape;437;p32"/>
          <p:cNvCxnSpPr/>
          <p:nvPr/>
        </p:nvCxnSpPr>
        <p:spPr>
          <a:xfrm>
            <a:off x="340056" y="-4592"/>
            <a:ext cx="0" cy="6086944"/>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438" name="Google Shape;438;p32"/>
          <p:cNvCxnSpPr/>
          <p:nvPr/>
        </p:nvCxnSpPr>
        <p:spPr>
          <a:xfrm>
            <a:off x="152400" y="60960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439" name="Google Shape;439;p3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33"/>
          <p:cNvSpPr txBox="1"/>
          <p:nvPr/>
        </p:nvSpPr>
        <p:spPr>
          <a:xfrm>
            <a:off x="609600" y="1828800"/>
            <a:ext cx="8305800" cy="49629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000"/>
              <a:buFont typeface="Noto Sans Symbols"/>
              <a:buNone/>
            </a:pPr>
            <a:r>
              <a:rPr b="1" lang="en-US" sz="2500">
                <a:solidFill>
                  <a:schemeClr val="dk1"/>
                </a:solidFill>
                <a:latin typeface="Arial"/>
                <a:ea typeface="Arial"/>
                <a:cs typeface="Arial"/>
                <a:sym typeface="Arial"/>
              </a:rPr>
              <a:t>Substitute Measure to Approximate Inventory</a:t>
            </a:r>
            <a:endParaRPr/>
          </a:p>
        </p:txBody>
      </p:sp>
      <p:sp>
        <p:nvSpPr>
          <p:cNvPr id="445" name="Google Shape;445;p33"/>
          <p:cNvSpPr txBox="1"/>
          <p:nvPr/>
        </p:nvSpPr>
        <p:spPr>
          <a:xfrm>
            <a:off x="596900" y="2438400"/>
            <a:ext cx="7937500" cy="2996141"/>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5000"/>
              </a:lnSpc>
              <a:spcBef>
                <a:spcPts val="0"/>
              </a:spcBef>
              <a:spcAft>
                <a:spcPts val="0"/>
              </a:spcAft>
              <a:buClr>
                <a:schemeClr val="dk1"/>
              </a:buClr>
              <a:buSzPts val="2200"/>
              <a:buFont typeface="Comic Sans MS"/>
              <a:buAutoNum type="arabicPeriod"/>
            </a:pPr>
            <a:r>
              <a:rPr b="0" i="0" lang="en-US" sz="2200" u="none" cap="none" strike="noStrike">
                <a:solidFill>
                  <a:schemeClr val="dk1"/>
                </a:solidFill>
                <a:latin typeface="Arial"/>
                <a:ea typeface="Arial"/>
                <a:cs typeface="Arial"/>
                <a:sym typeface="Arial"/>
              </a:rPr>
              <a:t>Beginning inventory plus purchases equal total goods to be accounted for.</a:t>
            </a:r>
            <a:endParaRPr/>
          </a:p>
          <a:p>
            <a:pPr indent="-457200" lvl="1" marL="685800" marR="0" rtl="0" algn="l">
              <a:lnSpc>
                <a:spcPct val="125000"/>
              </a:lnSpc>
              <a:spcBef>
                <a:spcPts val="1320"/>
              </a:spcBef>
              <a:spcAft>
                <a:spcPts val="0"/>
              </a:spcAft>
              <a:buClr>
                <a:schemeClr val="dk1"/>
              </a:buClr>
              <a:buSzPts val="2200"/>
              <a:buFont typeface="Comic Sans MS"/>
              <a:buAutoNum type="arabicPeriod"/>
            </a:pPr>
            <a:r>
              <a:rPr b="0" i="0" lang="en-US" sz="2200" u="none" cap="none" strike="noStrike">
                <a:solidFill>
                  <a:schemeClr val="dk1"/>
                </a:solidFill>
                <a:latin typeface="Arial"/>
                <a:ea typeface="Arial"/>
                <a:cs typeface="Arial"/>
                <a:sym typeface="Arial"/>
              </a:rPr>
              <a:t>Goods not sold must be on hand.</a:t>
            </a:r>
            <a:endParaRPr/>
          </a:p>
          <a:p>
            <a:pPr indent="-457200" lvl="1" marL="685800" marR="0" rtl="0" algn="l">
              <a:lnSpc>
                <a:spcPct val="125000"/>
              </a:lnSpc>
              <a:spcBef>
                <a:spcPts val="1320"/>
              </a:spcBef>
              <a:spcAft>
                <a:spcPts val="0"/>
              </a:spcAft>
              <a:buClr>
                <a:schemeClr val="dk1"/>
              </a:buClr>
              <a:buSzPts val="2200"/>
              <a:buFont typeface="Comic Sans MS"/>
              <a:buAutoNum type="arabicPeriod"/>
            </a:pPr>
            <a:r>
              <a:rPr b="0" i="0" lang="en-US" sz="2200" u="none" cap="none" strike="noStrike">
                <a:solidFill>
                  <a:schemeClr val="dk1"/>
                </a:solidFill>
                <a:latin typeface="Arial"/>
                <a:ea typeface="Arial"/>
                <a:cs typeface="Arial"/>
                <a:sym typeface="Arial"/>
              </a:rPr>
              <a:t>The sales, reduced to cost, deducted from the sum of the opening inventory plus purchases, equal ending inventory.</a:t>
            </a:r>
            <a:endParaRPr/>
          </a:p>
        </p:txBody>
      </p:sp>
      <p:sp>
        <p:nvSpPr>
          <p:cNvPr id="446" name="Google Shape;446;p33"/>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GROSS PROFIT METHOD OF ESTIMATING INVENTORY</a:t>
            </a:r>
            <a:endParaRPr/>
          </a:p>
        </p:txBody>
      </p:sp>
      <p:cxnSp>
        <p:nvCxnSpPr>
          <p:cNvPr id="447" name="Google Shape;447;p33"/>
          <p:cNvCxnSpPr/>
          <p:nvPr/>
        </p:nvCxnSpPr>
        <p:spPr>
          <a:xfrm>
            <a:off x="381000" y="1524000"/>
            <a:ext cx="8382000" cy="0"/>
          </a:xfrm>
          <a:prstGeom prst="straightConnector1">
            <a:avLst/>
          </a:prstGeom>
          <a:noFill/>
          <a:ln cap="sq" cmpd="sng" w="57150">
            <a:solidFill>
              <a:schemeClr val="dk1"/>
            </a:solidFill>
            <a:prstDash val="solid"/>
            <a:round/>
            <a:headEnd len="sm" w="sm" type="none"/>
            <a:tailEnd len="sm" w="sm" type="none"/>
          </a:ln>
        </p:spPr>
      </p:cxnSp>
      <p:sp>
        <p:nvSpPr>
          <p:cNvPr id="448" name="Google Shape;448;p3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pic>
        <p:nvPicPr>
          <p:cNvPr id="453" name="Google Shape;453;p34"/>
          <p:cNvPicPr preferRelativeResize="0"/>
          <p:nvPr/>
        </p:nvPicPr>
        <p:blipFill rotWithShape="1">
          <a:blip r:embed="rId3">
            <a:alphaModFix/>
          </a:blip>
          <a:srcRect b="0" l="0" r="0" t="0"/>
          <a:stretch/>
        </p:blipFill>
        <p:spPr>
          <a:xfrm>
            <a:off x="533400" y="3276600"/>
            <a:ext cx="8153400" cy="2662237"/>
          </a:xfrm>
          <a:prstGeom prst="rect">
            <a:avLst/>
          </a:prstGeom>
          <a:noFill/>
          <a:ln>
            <a:noFill/>
          </a:ln>
        </p:spPr>
      </p:pic>
      <p:sp>
        <p:nvSpPr>
          <p:cNvPr id="454" name="Google Shape;454;p34"/>
          <p:cNvSpPr txBox="1"/>
          <p:nvPr>
            <p:ph type="title"/>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GROSS PROFIT METHOD</a:t>
            </a:r>
            <a:endParaRPr/>
          </a:p>
        </p:txBody>
      </p:sp>
      <p:sp>
        <p:nvSpPr>
          <p:cNvPr id="455" name="Google Shape;455;p34"/>
          <p:cNvSpPr/>
          <p:nvPr/>
        </p:nvSpPr>
        <p:spPr>
          <a:xfrm>
            <a:off x="609600" y="1371600"/>
            <a:ext cx="8001000" cy="1698625"/>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chemeClr val="dk1"/>
              </a:buClr>
              <a:buSzPts val="2100"/>
              <a:buFont typeface="Noto Sans Symbols"/>
              <a:buNone/>
            </a:pPr>
            <a:r>
              <a:rPr b="1" lang="en-US" sz="2100">
                <a:solidFill>
                  <a:schemeClr val="dk1"/>
                </a:solidFill>
                <a:latin typeface="Arial"/>
                <a:ea typeface="Arial"/>
                <a:cs typeface="Arial"/>
                <a:sym typeface="Arial"/>
              </a:rPr>
              <a:t>Illustration: </a:t>
            </a:r>
            <a:r>
              <a:rPr b="0" lang="en-US" sz="2100">
                <a:solidFill>
                  <a:schemeClr val="dk1"/>
                </a:solidFill>
                <a:latin typeface="Arial"/>
                <a:ea typeface="Arial"/>
                <a:cs typeface="Arial"/>
                <a:sym typeface="Arial"/>
              </a:rPr>
              <a:t>Cetus Corp. has a beginning inventory of $60,000 and purchases of $200,000, both at cost. Sales at selling price amount to $280,000. The gross profit on selling price is 30 percent. Cetus applies the gross margin method as follows.</a:t>
            </a:r>
            <a:endParaRPr/>
          </a:p>
        </p:txBody>
      </p:sp>
      <p:cxnSp>
        <p:nvCxnSpPr>
          <p:cNvPr id="456" name="Google Shape;456;p3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57" name="Google Shape;457;p34"/>
          <p:cNvSpPr/>
          <p:nvPr/>
        </p:nvSpPr>
        <p:spPr>
          <a:xfrm>
            <a:off x="475128" y="5952300"/>
            <a:ext cx="4800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9-17</a:t>
            </a:r>
            <a:endParaRPr/>
          </a:p>
          <a:p>
            <a:pPr indent="0" lvl="0" marL="0" marR="0" rtl="0" algn="l">
              <a:spcBef>
                <a:spcPts val="0"/>
              </a:spcBef>
              <a:spcAft>
                <a:spcPts val="0"/>
              </a:spcAft>
              <a:buNone/>
            </a:pPr>
            <a:r>
              <a:rPr b="0" lang="en-US" sz="1200">
                <a:solidFill>
                  <a:schemeClr val="dk1"/>
                </a:solidFill>
                <a:latin typeface="Arial"/>
                <a:ea typeface="Arial"/>
                <a:cs typeface="Arial"/>
                <a:sym typeface="Arial"/>
              </a:rPr>
              <a:t>Application of Gross Proﬁt Method</a:t>
            </a:r>
            <a:endParaRPr/>
          </a:p>
        </p:txBody>
      </p:sp>
      <p:sp>
        <p:nvSpPr>
          <p:cNvPr id="458" name="Google Shape;458;p3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35"/>
          <p:cNvSpPr/>
          <p:nvPr/>
        </p:nvSpPr>
        <p:spPr>
          <a:xfrm>
            <a:off x="609600" y="1981200"/>
            <a:ext cx="8001000" cy="1708160"/>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chemeClr val="dk1"/>
              </a:buClr>
              <a:buSzPts val="2100"/>
              <a:buFont typeface="Noto Sans Symbols"/>
              <a:buNone/>
            </a:pPr>
            <a:r>
              <a:rPr b="1" lang="en-US" sz="2100">
                <a:solidFill>
                  <a:schemeClr val="dk1"/>
                </a:solidFill>
                <a:latin typeface="Arial"/>
                <a:ea typeface="Arial"/>
                <a:cs typeface="Arial"/>
                <a:sym typeface="Arial"/>
              </a:rPr>
              <a:t>Illustration: </a:t>
            </a:r>
            <a:r>
              <a:rPr b="0" lang="en-US" sz="2100">
                <a:solidFill>
                  <a:schemeClr val="dk1"/>
                </a:solidFill>
                <a:latin typeface="Arial"/>
                <a:ea typeface="Arial"/>
                <a:cs typeface="Arial"/>
                <a:sym typeface="Arial"/>
              </a:rPr>
              <a:t>In Illustration 9-17, the gross profit was a given. But how did Cetus derive that figure? To see how to compute a gross profit percentage, assume that an article cost $15 and sells for $20, a gross profit of $5.</a:t>
            </a:r>
            <a:endParaRPr/>
          </a:p>
        </p:txBody>
      </p:sp>
      <p:cxnSp>
        <p:nvCxnSpPr>
          <p:cNvPr id="464" name="Google Shape;464;p3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65" name="Google Shape;465;p35"/>
          <p:cNvSpPr txBox="1"/>
          <p:nvPr/>
        </p:nvSpPr>
        <p:spPr>
          <a:xfrm>
            <a:off x="609600" y="1371600"/>
            <a:ext cx="8305800" cy="53975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CC0000"/>
              </a:buClr>
              <a:buSzPts val="2240"/>
              <a:buFont typeface="Noto Sans Symbols"/>
              <a:buNone/>
            </a:pPr>
            <a:r>
              <a:rPr b="1" lang="en-US" sz="2800">
                <a:solidFill>
                  <a:srgbClr val="CC0000"/>
                </a:solidFill>
                <a:latin typeface="Arial"/>
                <a:ea typeface="Arial"/>
                <a:cs typeface="Arial"/>
                <a:sym typeface="Arial"/>
              </a:rPr>
              <a:t>Computation of Gross Profit Percentage</a:t>
            </a:r>
            <a:endParaRPr/>
          </a:p>
        </p:txBody>
      </p:sp>
      <p:sp>
        <p:nvSpPr>
          <p:cNvPr id="466" name="Google Shape;466;p35"/>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GROSS PROFIT METHOD</a:t>
            </a:r>
            <a:endParaRPr/>
          </a:p>
        </p:txBody>
      </p:sp>
      <p:pic>
        <p:nvPicPr>
          <p:cNvPr id="467" name="Google Shape;467;p35"/>
          <p:cNvPicPr preferRelativeResize="0"/>
          <p:nvPr/>
        </p:nvPicPr>
        <p:blipFill rotWithShape="1">
          <a:blip r:embed="rId3">
            <a:alphaModFix/>
          </a:blip>
          <a:srcRect b="0" l="0" r="0" t="0"/>
          <a:stretch/>
        </p:blipFill>
        <p:spPr>
          <a:xfrm>
            <a:off x="516741" y="3962400"/>
            <a:ext cx="8110519" cy="881676"/>
          </a:xfrm>
          <a:prstGeom prst="rect">
            <a:avLst/>
          </a:prstGeom>
          <a:noFill/>
          <a:ln>
            <a:noFill/>
          </a:ln>
        </p:spPr>
      </p:pic>
      <p:sp>
        <p:nvSpPr>
          <p:cNvPr id="468" name="Google Shape;468;p35"/>
          <p:cNvSpPr/>
          <p:nvPr/>
        </p:nvSpPr>
        <p:spPr>
          <a:xfrm>
            <a:off x="475128" y="4888752"/>
            <a:ext cx="4800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9-18</a:t>
            </a:r>
            <a:endParaRPr/>
          </a:p>
          <a:p>
            <a:pPr indent="0" lvl="0" marL="0" marR="0" rtl="0" algn="l">
              <a:spcBef>
                <a:spcPts val="0"/>
              </a:spcBef>
              <a:spcAft>
                <a:spcPts val="0"/>
              </a:spcAft>
              <a:buNone/>
            </a:pPr>
            <a:r>
              <a:rPr b="0" lang="en-US" sz="1200">
                <a:solidFill>
                  <a:schemeClr val="dk1"/>
                </a:solidFill>
                <a:latin typeface="Arial"/>
                <a:ea typeface="Arial"/>
                <a:cs typeface="Arial"/>
                <a:sym typeface="Arial"/>
              </a:rPr>
              <a:t>Computation of Gross Proﬁt Percentage</a:t>
            </a:r>
            <a:endParaRPr/>
          </a:p>
        </p:txBody>
      </p:sp>
      <p:sp>
        <p:nvSpPr>
          <p:cNvPr id="469" name="Google Shape;469;p3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cxnSp>
        <p:nvCxnSpPr>
          <p:cNvPr id="474" name="Google Shape;474;p3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pic>
        <p:nvPicPr>
          <p:cNvPr id="475" name="Google Shape;475;p36"/>
          <p:cNvPicPr preferRelativeResize="0"/>
          <p:nvPr/>
        </p:nvPicPr>
        <p:blipFill rotWithShape="1">
          <a:blip r:embed="rId3">
            <a:alphaModFix/>
          </a:blip>
          <a:srcRect b="0" l="0" r="0" t="0"/>
          <a:stretch/>
        </p:blipFill>
        <p:spPr>
          <a:xfrm>
            <a:off x="381000" y="1447799"/>
            <a:ext cx="8382000" cy="1597306"/>
          </a:xfrm>
          <a:prstGeom prst="rect">
            <a:avLst/>
          </a:prstGeom>
          <a:noFill/>
          <a:ln>
            <a:noFill/>
          </a:ln>
        </p:spPr>
      </p:pic>
      <p:sp>
        <p:nvSpPr>
          <p:cNvPr id="476" name="Google Shape;476;p36"/>
          <p:cNvSpPr txBox="1"/>
          <p:nvPr/>
        </p:nvSpPr>
        <p:spPr>
          <a:xfrm>
            <a:off x="7150848" y="773952"/>
            <a:ext cx="1676400" cy="646331"/>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9-19 </a:t>
            </a:r>
            <a:r>
              <a:rPr b="0" lang="en-US" sz="1200">
                <a:solidFill>
                  <a:schemeClr val="dk1"/>
                </a:solidFill>
                <a:latin typeface="Arial"/>
                <a:ea typeface="Arial"/>
                <a:cs typeface="Arial"/>
                <a:sym typeface="Arial"/>
              </a:rPr>
              <a:t>Formulas Relating to Gross Profit</a:t>
            </a:r>
            <a:endParaRPr/>
          </a:p>
        </p:txBody>
      </p:sp>
      <p:sp>
        <p:nvSpPr>
          <p:cNvPr id="477" name="Google Shape;477;p36"/>
          <p:cNvSpPr txBox="1"/>
          <p:nvPr/>
        </p:nvSpPr>
        <p:spPr>
          <a:xfrm>
            <a:off x="844176" y="6197615"/>
            <a:ext cx="37338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9-20</a:t>
            </a:r>
            <a:endParaRPr/>
          </a:p>
          <a:p>
            <a:pPr indent="0" lvl="0" marL="0" marR="0" rtl="0" algn="l">
              <a:spcBef>
                <a:spcPts val="0"/>
              </a:spcBef>
              <a:spcAft>
                <a:spcPts val="0"/>
              </a:spcAft>
              <a:buNone/>
            </a:pPr>
            <a:r>
              <a:rPr b="0" lang="en-US" sz="1200">
                <a:solidFill>
                  <a:schemeClr val="dk1"/>
                </a:solidFill>
                <a:latin typeface="Arial"/>
                <a:ea typeface="Arial"/>
                <a:cs typeface="Arial"/>
                <a:sym typeface="Arial"/>
              </a:rPr>
              <a:t>Application of Gross Profit Formulas</a:t>
            </a:r>
            <a:endParaRPr/>
          </a:p>
        </p:txBody>
      </p:sp>
      <p:sp>
        <p:nvSpPr>
          <p:cNvPr id="478" name="Google Shape;478;p36"/>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GROSS PROFIT METHOD</a:t>
            </a:r>
            <a:endParaRPr/>
          </a:p>
        </p:txBody>
      </p:sp>
      <p:pic>
        <p:nvPicPr>
          <p:cNvPr id="479" name="Google Shape;479;p36"/>
          <p:cNvPicPr preferRelativeResize="0"/>
          <p:nvPr/>
        </p:nvPicPr>
        <p:blipFill rotWithShape="1">
          <a:blip r:embed="rId4">
            <a:alphaModFix/>
          </a:blip>
          <a:srcRect b="0" l="0" r="0" t="0"/>
          <a:stretch/>
        </p:blipFill>
        <p:spPr>
          <a:xfrm>
            <a:off x="914400" y="3236518"/>
            <a:ext cx="7086600" cy="2935682"/>
          </a:xfrm>
          <a:prstGeom prst="rect">
            <a:avLst/>
          </a:prstGeom>
          <a:noFill/>
          <a:ln>
            <a:noFill/>
          </a:ln>
        </p:spPr>
      </p:pic>
      <p:sp>
        <p:nvSpPr>
          <p:cNvPr id="480" name="Google Shape;480;p3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37"/>
          <p:cNvSpPr txBox="1"/>
          <p:nvPr/>
        </p:nvSpPr>
        <p:spPr>
          <a:xfrm>
            <a:off x="609600" y="1371600"/>
            <a:ext cx="8153400" cy="1246495"/>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chemeClr val="dk1"/>
              </a:buClr>
              <a:buSzPts val="1600"/>
              <a:buFont typeface="Noto Sans Symbols"/>
              <a:buNone/>
            </a:pPr>
            <a:r>
              <a:rPr b="1" lang="en-US" sz="2000">
                <a:solidFill>
                  <a:schemeClr val="dk1"/>
                </a:solidFill>
                <a:latin typeface="Arial"/>
                <a:ea typeface="Arial"/>
                <a:cs typeface="Arial"/>
                <a:sym typeface="Arial"/>
              </a:rPr>
              <a:t>Illustration: </a:t>
            </a:r>
            <a:r>
              <a:rPr b="0" lang="en-US" sz="2000">
                <a:solidFill>
                  <a:schemeClr val="dk1"/>
                </a:solidFill>
                <a:latin typeface="Arial"/>
                <a:ea typeface="Arial"/>
                <a:cs typeface="Arial"/>
                <a:sym typeface="Arial"/>
              </a:rPr>
              <a:t>Astaire Company uses the gross profit method to estimate inventory for monthly reporting purposes. Presented below is information for the month of May.</a:t>
            </a:r>
            <a:endParaRPr/>
          </a:p>
        </p:txBody>
      </p:sp>
      <p:sp>
        <p:nvSpPr>
          <p:cNvPr id="486" name="Google Shape;486;p37"/>
          <p:cNvSpPr txBox="1"/>
          <p:nvPr/>
        </p:nvSpPr>
        <p:spPr>
          <a:xfrm>
            <a:off x="609600" y="4521200"/>
            <a:ext cx="8229600" cy="2169825"/>
          </a:xfrm>
          <a:prstGeom prst="rect">
            <a:avLst/>
          </a:prstGeom>
          <a:noFill/>
          <a:ln>
            <a:noFill/>
          </a:ln>
        </p:spPr>
        <p:txBody>
          <a:bodyPr anchorCtr="0" anchor="t" bIns="45700" lIns="91425" spcFirstLastPara="1" rIns="91425" wrap="square" tIns="45700">
            <a:spAutoFit/>
          </a:bodyPr>
          <a:lstStyle/>
          <a:p>
            <a:pPr indent="-401638" lvl="0" marL="401638" marR="0" rtl="0" algn="l">
              <a:lnSpc>
                <a:spcPct val="125000"/>
              </a:lnSpc>
              <a:spcBef>
                <a:spcPts val="0"/>
              </a:spcBef>
              <a:spcAft>
                <a:spcPts val="0"/>
              </a:spcAft>
              <a:buClr>
                <a:schemeClr val="dk1"/>
              </a:buClr>
              <a:buSzPts val="1600"/>
              <a:buFont typeface="Noto Sans Symbols"/>
              <a:buNone/>
            </a:pPr>
            <a:r>
              <a:rPr b="1" lang="en-US" sz="2000">
                <a:solidFill>
                  <a:schemeClr val="dk1"/>
                </a:solidFill>
                <a:latin typeface="Arial"/>
                <a:ea typeface="Arial"/>
                <a:cs typeface="Arial"/>
                <a:sym typeface="Arial"/>
              </a:rPr>
              <a:t>Instructions:</a:t>
            </a:r>
            <a:endParaRPr/>
          </a:p>
          <a:p>
            <a:pPr indent="-401638" lvl="0" marL="401638" marR="0" rtl="0" algn="l">
              <a:lnSpc>
                <a:spcPct val="125000"/>
              </a:lnSpc>
              <a:spcBef>
                <a:spcPts val="600"/>
              </a:spcBef>
              <a:spcAft>
                <a:spcPts val="0"/>
              </a:spcAft>
              <a:buClr>
                <a:schemeClr val="dk1"/>
              </a:buClr>
              <a:buSzPts val="1600"/>
              <a:buFont typeface="Noto Sans Symbols"/>
              <a:buNone/>
            </a:pPr>
            <a:r>
              <a:rPr b="0" lang="en-US" sz="2000">
                <a:solidFill>
                  <a:schemeClr val="dk1"/>
                </a:solidFill>
                <a:latin typeface="Arial"/>
                <a:ea typeface="Arial"/>
                <a:cs typeface="Arial"/>
                <a:sym typeface="Arial"/>
              </a:rPr>
              <a:t>(a)</a:t>
            </a:r>
            <a:r>
              <a:rPr b="1" lang="en-US" sz="2000">
                <a:solidFill>
                  <a:schemeClr val="dk1"/>
                </a:solidFill>
                <a:latin typeface="Arial"/>
                <a:ea typeface="Arial"/>
                <a:cs typeface="Arial"/>
                <a:sym typeface="Arial"/>
              </a:rPr>
              <a:t>  </a:t>
            </a:r>
            <a:r>
              <a:rPr b="0" lang="en-US" sz="2000">
                <a:solidFill>
                  <a:schemeClr val="dk1"/>
                </a:solidFill>
                <a:latin typeface="Arial"/>
                <a:ea typeface="Arial"/>
                <a:cs typeface="Arial"/>
                <a:sym typeface="Arial"/>
              </a:rPr>
              <a:t>Compute the estimated inventory at May 31, assuming that the gross profit is 25% of </a:t>
            </a:r>
            <a:r>
              <a:rPr b="1" lang="en-US" sz="2000">
                <a:solidFill>
                  <a:schemeClr val="dk1"/>
                </a:solidFill>
                <a:latin typeface="Arial"/>
                <a:ea typeface="Arial"/>
                <a:cs typeface="Arial"/>
                <a:sym typeface="Arial"/>
              </a:rPr>
              <a:t>sales</a:t>
            </a:r>
            <a:r>
              <a:rPr b="0" lang="en-US" sz="2000">
                <a:solidFill>
                  <a:schemeClr val="dk1"/>
                </a:solidFill>
                <a:latin typeface="Arial"/>
                <a:ea typeface="Arial"/>
                <a:cs typeface="Arial"/>
                <a:sym typeface="Arial"/>
              </a:rPr>
              <a:t>.</a:t>
            </a:r>
            <a:endParaRPr/>
          </a:p>
          <a:p>
            <a:pPr indent="-401638" lvl="0" marL="401638" marR="0" rtl="0" algn="l">
              <a:lnSpc>
                <a:spcPct val="125000"/>
              </a:lnSpc>
              <a:spcBef>
                <a:spcPts val="600"/>
              </a:spcBef>
              <a:spcAft>
                <a:spcPts val="0"/>
              </a:spcAft>
              <a:buClr>
                <a:schemeClr val="dk1"/>
              </a:buClr>
              <a:buSzPts val="1600"/>
              <a:buFont typeface="Noto Sans Symbols"/>
              <a:buNone/>
            </a:pPr>
            <a:r>
              <a:rPr b="0" lang="en-US" sz="2000">
                <a:solidFill>
                  <a:schemeClr val="dk1"/>
                </a:solidFill>
                <a:latin typeface="Arial"/>
                <a:ea typeface="Arial"/>
                <a:cs typeface="Arial"/>
                <a:sym typeface="Arial"/>
              </a:rPr>
              <a:t>(b)</a:t>
            </a:r>
            <a:r>
              <a:rPr b="1" lang="en-US" sz="2000">
                <a:solidFill>
                  <a:schemeClr val="dk1"/>
                </a:solidFill>
                <a:latin typeface="Arial"/>
                <a:ea typeface="Arial"/>
                <a:cs typeface="Arial"/>
                <a:sym typeface="Arial"/>
              </a:rPr>
              <a:t>  </a:t>
            </a:r>
            <a:r>
              <a:rPr b="0" lang="en-US" sz="2000">
                <a:solidFill>
                  <a:schemeClr val="dk1"/>
                </a:solidFill>
                <a:latin typeface="Arial"/>
                <a:ea typeface="Arial"/>
                <a:cs typeface="Arial"/>
                <a:sym typeface="Arial"/>
              </a:rPr>
              <a:t>Compute the estimated inventory at May 31, assuming that the gross profit is 25% of </a:t>
            </a:r>
            <a:r>
              <a:rPr b="1" lang="en-US" sz="2000">
                <a:solidFill>
                  <a:schemeClr val="dk1"/>
                </a:solidFill>
                <a:latin typeface="Arial"/>
                <a:ea typeface="Arial"/>
                <a:cs typeface="Arial"/>
                <a:sym typeface="Arial"/>
              </a:rPr>
              <a:t>cost</a:t>
            </a:r>
            <a:r>
              <a:rPr b="0" lang="en-US" sz="2000">
                <a:solidFill>
                  <a:schemeClr val="dk1"/>
                </a:solidFill>
                <a:latin typeface="Arial"/>
                <a:ea typeface="Arial"/>
                <a:cs typeface="Arial"/>
                <a:sym typeface="Arial"/>
              </a:rPr>
              <a:t>.</a:t>
            </a:r>
            <a:endParaRPr/>
          </a:p>
        </p:txBody>
      </p:sp>
      <p:graphicFrame>
        <p:nvGraphicFramePr>
          <p:cNvPr id="487" name="Google Shape;487;p37"/>
          <p:cNvGraphicFramePr/>
          <p:nvPr/>
        </p:nvGraphicFramePr>
        <p:xfrm>
          <a:off x="3597275" y="2744788"/>
          <a:ext cx="4546600" cy="2012950"/>
        </p:xfrm>
        <a:graphic>
          <a:graphicData uri="http://schemas.openxmlformats.org/presentationml/2006/ole">
            <mc:AlternateContent>
              <mc:Choice Requires="v">
                <p:oleObj r:id="rId4" imgH="2012950" imgW="4546600" progId="Excel.Sheet.8" spid="_x0000_s1">
                  <p:embed/>
                </p:oleObj>
              </mc:Choice>
              <mc:Fallback>
                <p:oleObj r:id="rId5" imgH="2012950" imgW="4546600" progId="Excel.Sheet.8">
                  <p:embed/>
                  <p:pic>
                    <p:nvPicPr>
                      <p:cNvPr id="487" name="Google Shape;487;p37"/>
                      <p:cNvPicPr preferRelativeResize="0"/>
                      <p:nvPr/>
                    </p:nvPicPr>
                    <p:blipFill rotWithShape="1">
                      <a:blip r:embed="rId6">
                        <a:alphaModFix/>
                      </a:blip>
                      <a:srcRect b="0" l="0" r="0" t="0"/>
                      <a:stretch/>
                    </p:blipFill>
                    <p:spPr>
                      <a:xfrm>
                        <a:off x="3597275" y="2744788"/>
                        <a:ext cx="4546600" cy="2012950"/>
                      </a:xfrm>
                      <a:prstGeom prst="rect">
                        <a:avLst/>
                      </a:prstGeom>
                      <a:solidFill>
                        <a:srgbClr val="FFFFCC"/>
                      </a:solidFill>
                      <a:ln cap="flat" cmpd="sng" w="28575">
                        <a:solidFill>
                          <a:schemeClr val="dk1"/>
                        </a:solidFill>
                        <a:prstDash val="solid"/>
                        <a:miter lim="800000"/>
                        <a:headEnd len="sm" w="sm" type="none"/>
                        <a:tailEnd len="sm" w="sm" type="none"/>
                      </a:ln>
                    </p:spPr>
                  </p:pic>
                </p:oleObj>
              </mc:Fallback>
            </mc:AlternateContent>
          </a:graphicData>
        </a:graphic>
      </p:graphicFrame>
      <p:cxnSp>
        <p:nvCxnSpPr>
          <p:cNvPr id="488" name="Google Shape;488;p3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89" name="Google Shape;489;p37"/>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GROSS PROFIT METHOD</a:t>
            </a:r>
            <a:endParaRPr/>
          </a:p>
        </p:txBody>
      </p:sp>
      <p:sp>
        <p:nvSpPr>
          <p:cNvPr id="490" name="Google Shape;490;p3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graphicFrame>
        <p:nvGraphicFramePr>
          <p:cNvPr id="495" name="Google Shape;495;p38"/>
          <p:cNvGraphicFramePr/>
          <p:nvPr/>
        </p:nvGraphicFramePr>
        <p:xfrm>
          <a:off x="228600" y="2209800"/>
          <a:ext cx="8734425" cy="4065588"/>
        </p:xfrm>
        <a:graphic>
          <a:graphicData uri="http://schemas.openxmlformats.org/presentationml/2006/ole">
            <mc:AlternateContent>
              <mc:Choice Requires="v">
                <p:oleObj r:id="rId4" imgH="4065588" imgW="8734425" progId="Excel.Sheet.8" spid="_x0000_s1">
                  <p:embed/>
                </p:oleObj>
              </mc:Choice>
              <mc:Fallback>
                <p:oleObj r:id="rId5" imgH="4065588" imgW="8734425" progId="Excel.Sheet.8">
                  <p:embed/>
                  <p:pic>
                    <p:nvPicPr>
                      <p:cNvPr id="495" name="Google Shape;495;p38"/>
                      <p:cNvPicPr preferRelativeResize="0"/>
                      <p:nvPr/>
                    </p:nvPicPr>
                    <p:blipFill rotWithShape="1">
                      <a:blip r:embed="rId6">
                        <a:alphaModFix/>
                      </a:blip>
                      <a:srcRect b="0" l="0" r="0" t="0"/>
                      <a:stretch/>
                    </p:blipFill>
                    <p:spPr>
                      <a:xfrm>
                        <a:off x="228600" y="2209800"/>
                        <a:ext cx="8734425" cy="4065588"/>
                      </a:xfrm>
                      <a:prstGeom prst="rect">
                        <a:avLst/>
                      </a:prstGeom>
                      <a:noFill/>
                      <a:ln cap="sq" cmpd="sng" w="28575">
                        <a:solidFill>
                          <a:schemeClr val="dk1"/>
                        </a:solidFill>
                        <a:prstDash val="solid"/>
                        <a:miter lim="800000"/>
                        <a:headEnd len="sm" w="sm" type="none"/>
                        <a:tailEnd len="sm" w="sm" type="none"/>
                      </a:ln>
                    </p:spPr>
                  </p:pic>
                </p:oleObj>
              </mc:Fallback>
            </mc:AlternateContent>
          </a:graphicData>
        </a:graphic>
      </p:graphicFrame>
      <p:sp>
        <p:nvSpPr>
          <p:cNvPr id="496" name="Google Shape;496;p38"/>
          <p:cNvSpPr/>
          <p:nvPr/>
        </p:nvSpPr>
        <p:spPr>
          <a:xfrm>
            <a:off x="609600" y="1295400"/>
            <a:ext cx="8001000" cy="738664"/>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None/>
            </a:pPr>
            <a:r>
              <a:rPr b="0" lang="en-US" sz="2000">
                <a:solidFill>
                  <a:schemeClr val="dk1"/>
                </a:solidFill>
                <a:latin typeface="Arial"/>
                <a:ea typeface="Arial"/>
                <a:cs typeface="Arial"/>
                <a:sym typeface="Arial"/>
              </a:rPr>
              <a:t>(a)	</a:t>
            </a:r>
            <a:r>
              <a:rPr b="0" lang="en-US" sz="2000">
                <a:solidFill>
                  <a:srgbClr val="000000"/>
                </a:solidFill>
                <a:latin typeface="Arial"/>
                <a:ea typeface="Arial"/>
                <a:cs typeface="Arial"/>
                <a:sym typeface="Arial"/>
              </a:rPr>
              <a:t>Compute the estimated inventory at May 31, assuming that the 	gross profit is 25% of </a:t>
            </a:r>
            <a:r>
              <a:rPr b="1" lang="en-US" sz="2000">
                <a:solidFill>
                  <a:srgbClr val="CC0000"/>
                </a:solidFill>
                <a:latin typeface="Arial"/>
                <a:ea typeface="Arial"/>
                <a:cs typeface="Arial"/>
                <a:sym typeface="Arial"/>
              </a:rPr>
              <a:t>sales</a:t>
            </a:r>
            <a:r>
              <a:rPr b="0" lang="en-US" sz="2000">
                <a:solidFill>
                  <a:srgbClr val="000000"/>
                </a:solidFill>
                <a:latin typeface="Arial"/>
                <a:ea typeface="Arial"/>
                <a:cs typeface="Arial"/>
                <a:sym typeface="Arial"/>
              </a:rPr>
              <a:t>.</a:t>
            </a:r>
            <a:endParaRPr/>
          </a:p>
        </p:txBody>
      </p:sp>
      <p:cxnSp>
        <p:nvCxnSpPr>
          <p:cNvPr id="497" name="Google Shape;497;p3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98" name="Google Shape;498;p38"/>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GROSS PROFIT METHOD</a:t>
            </a:r>
            <a:endParaRPr/>
          </a:p>
        </p:txBody>
      </p:sp>
      <p:sp>
        <p:nvSpPr>
          <p:cNvPr id="499" name="Google Shape;499;p3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graphicFrame>
        <p:nvGraphicFramePr>
          <p:cNvPr id="504" name="Google Shape;504;p39"/>
          <p:cNvGraphicFramePr/>
          <p:nvPr/>
        </p:nvGraphicFramePr>
        <p:xfrm>
          <a:off x="228600" y="2209800"/>
          <a:ext cx="8734425" cy="4065588"/>
        </p:xfrm>
        <a:graphic>
          <a:graphicData uri="http://schemas.openxmlformats.org/presentationml/2006/ole">
            <mc:AlternateContent>
              <mc:Choice Requires="v">
                <p:oleObj r:id="rId4" imgH="4065588" imgW="8734425" progId="Excel.Sheet.8" spid="_x0000_s1">
                  <p:embed/>
                </p:oleObj>
              </mc:Choice>
              <mc:Fallback>
                <p:oleObj r:id="rId5" imgH="4065588" imgW="8734425" progId="Excel.Sheet.8">
                  <p:embed/>
                  <p:pic>
                    <p:nvPicPr>
                      <p:cNvPr id="504" name="Google Shape;504;p39"/>
                      <p:cNvPicPr preferRelativeResize="0"/>
                      <p:nvPr/>
                    </p:nvPicPr>
                    <p:blipFill rotWithShape="1">
                      <a:blip r:embed="rId6">
                        <a:alphaModFix/>
                      </a:blip>
                      <a:srcRect b="0" l="0" r="0" t="0"/>
                      <a:stretch/>
                    </p:blipFill>
                    <p:spPr>
                      <a:xfrm>
                        <a:off x="228600" y="2209800"/>
                        <a:ext cx="8734425" cy="4065588"/>
                      </a:xfrm>
                      <a:prstGeom prst="rect">
                        <a:avLst/>
                      </a:prstGeom>
                      <a:noFill/>
                      <a:ln cap="sq" cmpd="sng" w="28575">
                        <a:solidFill>
                          <a:schemeClr val="dk1"/>
                        </a:solidFill>
                        <a:prstDash val="solid"/>
                        <a:miter lim="800000"/>
                        <a:headEnd len="sm" w="sm" type="none"/>
                        <a:tailEnd len="sm" w="sm" type="none"/>
                      </a:ln>
                    </p:spPr>
                  </p:pic>
                </p:oleObj>
              </mc:Fallback>
            </mc:AlternateContent>
          </a:graphicData>
        </a:graphic>
      </p:graphicFrame>
      <p:sp>
        <p:nvSpPr>
          <p:cNvPr id="505" name="Google Shape;505;p39"/>
          <p:cNvSpPr/>
          <p:nvPr/>
        </p:nvSpPr>
        <p:spPr>
          <a:xfrm>
            <a:off x="3733800" y="2667000"/>
            <a:ext cx="3505200" cy="685800"/>
          </a:xfrm>
          <a:prstGeom prst="rect">
            <a:avLst/>
          </a:prstGeom>
          <a:solidFill>
            <a:schemeClr val="lt1"/>
          </a:solid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900">
              <a:solidFill>
                <a:schemeClr val="folHlink"/>
              </a:solidFill>
              <a:latin typeface="Arial"/>
              <a:ea typeface="Arial"/>
              <a:cs typeface="Arial"/>
              <a:sym typeface="Arial"/>
            </a:endParaRPr>
          </a:p>
        </p:txBody>
      </p:sp>
      <p:sp>
        <p:nvSpPr>
          <p:cNvPr id="506" name="Google Shape;506;p39"/>
          <p:cNvSpPr/>
          <p:nvPr/>
        </p:nvSpPr>
        <p:spPr>
          <a:xfrm>
            <a:off x="3733800" y="2667000"/>
            <a:ext cx="16002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folHlink"/>
              </a:buClr>
              <a:buSzPts val="1600"/>
              <a:buFont typeface="Noto Sans Symbols"/>
              <a:buNone/>
            </a:pPr>
            <a:r>
              <a:rPr b="1" lang="en-US" sz="1600">
                <a:solidFill>
                  <a:schemeClr val="folHlink"/>
                </a:solidFill>
                <a:latin typeface="Arial"/>
                <a:ea typeface="Arial"/>
                <a:cs typeface="Arial"/>
                <a:sym typeface="Arial"/>
              </a:rPr>
              <a:t>25%</a:t>
            </a:r>
            <a:endParaRPr/>
          </a:p>
          <a:p>
            <a:pPr indent="0" lvl="0" marL="0" marR="0" rtl="0" algn="ctr">
              <a:spcBef>
                <a:spcPts val="320"/>
              </a:spcBef>
              <a:spcAft>
                <a:spcPts val="0"/>
              </a:spcAft>
              <a:buClr>
                <a:schemeClr val="folHlink"/>
              </a:buClr>
              <a:buSzPts val="1600"/>
              <a:buFont typeface="Noto Sans Symbols"/>
              <a:buNone/>
            </a:pPr>
            <a:r>
              <a:rPr b="1" lang="en-US" sz="1600">
                <a:solidFill>
                  <a:schemeClr val="folHlink"/>
                </a:solidFill>
                <a:latin typeface="Arial"/>
                <a:ea typeface="Arial"/>
                <a:cs typeface="Arial"/>
                <a:sym typeface="Arial"/>
              </a:rPr>
              <a:t>100% + 25%</a:t>
            </a:r>
            <a:endParaRPr/>
          </a:p>
        </p:txBody>
      </p:sp>
      <p:sp>
        <p:nvSpPr>
          <p:cNvPr id="507" name="Google Shape;507;p39"/>
          <p:cNvSpPr/>
          <p:nvPr/>
        </p:nvSpPr>
        <p:spPr>
          <a:xfrm>
            <a:off x="5105400" y="2667000"/>
            <a:ext cx="20574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folHlink"/>
              </a:buClr>
              <a:buSzPts val="1600"/>
              <a:buFont typeface="Noto Sans Symbols"/>
              <a:buNone/>
            </a:pPr>
            <a:r>
              <a:rPr b="1" lang="en-US" sz="1600">
                <a:solidFill>
                  <a:schemeClr val="folHlink"/>
                </a:solidFill>
                <a:latin typeface="Arial"/>
                <a:ea typeface="Arial"/>
                <a:cs typeface="Arial"/>
                <a:sym typeface="Arial"/>
              </a:rPr>
              <a:t>=   20% of sales</a:t>
            </a:r>
            <a:endParaRPr/>
          </a:p>
        </p:txBody>
      </p:sp>
      <p:sp>
        <p:nvSpPr>
          <p:cNvPr id="508" name="Google Shape;508;p39"/>
          <p:cNvSpPr/>
          <p:nvPr/>
        </p:nvSpPr>
        <p:spPr>
          <a:xfrm>
            <a:off x="3878263" y="2994025"/>
            <a:ext cx="1319212" cy="1588"/>
          </a:xfrm>
          <a:custGeom>
            <a:rect b="b" l="l" r="r" t="t"/>
            <a:pathLst>
              <a:path extrusionOk="0" h="1" w="831">
                <a:moveTo>
                  <a:pt x="0" y="0"/>
                </a:moveTo>
                <a:lnTo>
                  <a:pt x="831" y="0"/>
                </a:lnTo>
              </a:path>
            </a:pathLst>
          </a:custGeom>
          <a:noFill/>
          <a:ln cap="sq" cmpd="sng" w="2857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900">
              <a:solidFill>
                <a:schemeClr val="folHlink"/>
              </a:solidFill>
              <a:latin typeface="Arial"/>
              <a:ea typeface="Arial"/>
              <a:cs typeface="Arial"/>
              <a:sym typeface="Arial"/>
            </a:endParaRPr>
          </a:p>
        </p:txBody>
      </p:sp>
      <p:cxnSp>
        <p:nvCxnSpPr>
          <p:cNvPr id="509" name="Google Shape;509;p39"/>
          <p:cNvCxnSpPr/>
          <p:nvPr/>
        </p:nvCxnSpPr>
        <p:spPr>
          <a:xfrm flipH="1">
            <a:off x="3581400" y="3200400"/>
            <a:ext cx="2133600" cy="1752600"/>
          </a:xfrm>
          <a:prstGeom prst="straightConnector1">
            <a:avLst/>
          </a:prstGeom>
          <a:noFill/>
          <a:ln cap="sq" cmpd="sng" w="28575">
            <a:solidFill>
              <a:srgbClr val="CC0000"/>
            </a:solidFill>
            <a:prstDash val="solid"/>
            <a:round/>
            <a:headEnd len="med" w="med" type="none"/>
            <a:tailEnd len="med" w="med" type="triangle"/>
          </a:ln>
        </p:spPr>
      </p:cxnSp>
      <p:cxnSp>
        <p:nvCxnSpPr>
          <p:cNvPr id="510" name="Google Shape;510;p3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11" name="Google Shape;511;p39"/>
          <p:cNvSpPr/>
          <p:nvPr/>
        </p:nvSpPr>
        <p:spPr>
          <a:xfrm>
            <a:off x="609600" y="1295400"/>
            <a:ext cx="8001000" cy="738188"/>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None/>
            </a:pPr>
            <a:r>
              <a:rPr b="0" lang="en-US" sz="2000">
                <a:solidFill>
                  <a:schemeClr val="dk1"/>
                </a:solidFill>
                <a:latin typeface="Arial"/>
                <a:ea typeface="Arial"/>
                <a:cs typeface="Arial"/>
                <a:sym typeface="Arial"/>
              </a:rPr>
              <a:t>(b)	</a:t>
            </a:r>
            <a:r>
              <a:rPr b="0" lang="en-US" sz="2000">
                <a:solidFill>
                  <a:srgbClr val="000000"/>
                </a:solidFill>
                <a:latin typeface="Arial"/>
                <a:ea typeface="Arial"/>
                <a:cs typeface="Arial"/>
                <a:sym typeface="Arial"/>
              </a:rPr>
              <a:t>Compute the estimated inventory at May 31, assuming that the 	gross profit is 25% of </a:t>
            </a:r>
            <a:r>
              <a:rPr b="1" lang="en-US" sz="2000">
                <a:solidFill>
                  <a:srgbClr val="CC0000"/>
                </a:solidFill>
                <a:latin typeface="Arial"/>
                <a:ea typeface="Arial"/>
                <a:cs typeface="Arial"/>
                <a:sym typeface="Arial"/>
              </a:rPr>
              <a:t>cost</a:t>
            </a:r>
            <a:r>
              <a:rPr b="0" lang="en-US" sz="2000">
                <a:solidFill>
                  <a:srgbClr val="000000"/>
                </a:solidFill>
                <a:latin typeface="Arial"/>
                <a:ea typeface="Arial"/>
                <a:cs typeface="Arial"/>
                <a:sym typeface="Arial"/>
              </a:rPr>
              <a:t>.</a:t>
            </a:r>
            <a:endParaRPr/>
          </a:p>
        </p:txBody>
      </p:sp>
      <p:sp>
        <p:nvSpPr>
          <p:cNvPr id="512" name="Google Shape;512;p39"/>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GROSS PROFIT METHOD</a:t>
            </a:r>
            <a:endParaRPr/>
          </a:p>
        </p:txBody>
      </p:sp>
      <p:sp>
        <p:nvSpPr>
          <p:cNvPr id="513" name="Google Shape;513;p3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4"/>
          <p:cNvSpPr txBox="1"/>
          <p:nvPr/>
        </p:nvSpPr>
        <p:spPr>
          <a:xfrm>
            <a:off x="596900" y="3919690"/>
            <a:ext cx="7556500" cy="1643527"/>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0000"/>
              </a:lnSpc>
              <a:spcBef>
                <a:spcPts val="0"/>
              </a:spcBef>
              <a:spcAft>
                <a:spcPts val="0"/>
              </a:spcAft>
              <a:buClr>
                <a:srgbClr val="CC0000"/>
              </a:buClr>
              <a:buSzPts val="1680"/>
              <a:buFont typeface="Noto Sans Symbols"/>
              <a:buChar char="◆"/>
            </a:pPr>
            <a:r>
              <a:rPr b="1" i="0" lang="en-US" sz="2100" u="none" cap="none" strike="noStrike">
                <a:solidFill>
                  <a:srgbClr val="00007F"/>
                </a:solidFill>
                <a:latin typeface="Arial"/>
                <a:ea typeface="Arial"/>
                <a:cs typeface="Arial"/>
                <a:sym typeface="Arial"/>
              </a:rPr>
              <a:t>Net realizable value (NRV)</a:t>
            </a:r>
            <a:r>
              <a:rPr b="0" i="0" lang="en-US" sz="2100" u="none" cap="none" strike="noStrike">
                <a:solidFill>
                  <a:schemeClr val="dk1"/>
                </a:solidFill>
                <a:latin typeface="Arial"/>
                <a:ea typeface="Arial"/>
                <a:cs typeface="Arial"/>
                <a:sym typeface="Arial"/>
              </a:rPr>
              <a:t> is the estimated selling price in the ordinary course of business, less reasonably predictable costs of completion, disposal, and transportation.</a:t>
            </a:r>
            <a:endParaRPr b="0" i="0" sz="2100" u="none" cap="none" strike="noStrike">
              <a:solidFill>
                <a:schemeClr val="dk1"/>
              </a:solidFill>
              <a:latin typeface="Arial"/>
              <a:ea typeface="Arial"/>
              <a:cs typeface="Arial"/>
              <a:sym typeface="Arial"/>
            </a:endParaRPr>
          </a:p>
        </p:txBody>
      </p:sp>
      <p:sp>
        <p:nvSpPr>
          <p:cNvPr id="78" name="Google Shape;78;p4"/>
          <p:cNvSpPr txBox="1"/>
          <p:nvPr/>
        </p:nvSpPr>
        <p:spPr>
          <a:xfrm>
            <a:off x="609600" y="1828800"/>
            <a:ext cx="8001000" cy="132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dk1"/>
              </a:buClr>
              <a:buSzPts val="1760"/>
              <a:buFont typeface="Noto Sans Symbols"/>
              <a:buNone/>
            </a:pPr>
            <a:r>
              <a:rPr b="0" i="0" lang="en-US" sz="2200" u="none" cap="none" strike="noStrike">
                <a:solidFill>
                  <a:schemeClr val="dk1"/>
                </a:solidFill>
                <a:latin typeface="Arial"/>
                <a:ea typeface="Arial"/>
                <a:cs typeface="Arial"/>
                <a:sym typeface="Arial"/>
              </a:rPr>
              <a:t>A company abandons the historical cost principle when the future utility (revenue-producing ability) of the asset drops below its original cost.</a:t>
            </a:r>
            <a:endParaRPr/>
          </a:p>
        </p:txBody>
      </p:sp>
      <p:sp>
        <p:nvSpPr>
          <p:cNvPr id="79" name="Google Shape;79;p4"/>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LOWER-OF-COST-OR-NET REALIZABLE VALUE </a:t>
            </a:r>
            <a:endParaRPr/>
          </a:p>
        </p:txBody>
      </p:sp>
      <p:cxnSp>
        <p:nvCxnSpPr>
          <p:cNvPr id="80" name="Google Shape;80;p4"/>
          <p:cNvCxnSpPr/>
          <p:nvPr/>
        </p:nvCxnSpPr>
        <p:spPr>
          <a:xfrm>
            <a:off x="381000" y="1524000"/>
            <a:ext cx="8382000" cy="0"/>
          </a:xfrm>
          <a:prstGeom prst="straightConnector1">
            <a:avLst/>
          </a:prstGeom>
          <a:noFill/>
          <a:ln cap="sq" cmpd="sng" w="57150">
            <a:solidFill>
              <a:schemeClr val="dk1"/>
            </a:solidFill>
            <a:prstDash val="solid"/>
            <a:round/>
            <a:headEnd len="sm" w="sm" type="none"/>
            <a:tailEnd len="sm" w="sm" type="none"/>
          </a:ln>
        </p:spPr>
      </p:cxnSp>
      <p:sp>
        <p:nvSpPr>
          <p:cNvPr id="81" name="Google Shape;81;p4"/>
          <p:cNvSpPr txBox="1"/>
          <p:nvPr/>
        </p:nvSpPr>
        <p:spPr>
          <a:xfrm>
            <a:off x="8305800" y="6369050"/>
            <a:ext cx="6858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Clr>
                <a:schemeClr val="lt2"/>
              </a:buClr>
              <a:buSzPts val="1600"/>
              <a:buFont typeface="Noto Sans Symbols"/>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
        <p:nvSpPr>
          <p:cNvPr id="82" name="Google Shape;82;p4"/>
          <p:cNvSpPr txBox="1"/>
          <p:nvPr/>
        </p:nvSpPr>
        <p:spPr>
          <a:xfrm>
            <a:off x="609600" y="3270250"/>
            <a:ext cx="7391400" cy="51341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CC0000"/>
              </a:buClr>
              <a:buSzPts val="2240"/>
              <a:buFont typeface="Noto Sans Symbols"/>
              <a:buNone/>
            </a:pPr>
            <a:r>
              <a:rPr b="1" i="0" lang="en-US" sz="2800" u="none" cap="none" strike="noStrike">
                <a:solidFill>
                  <a:srgbClr val="CC0000"/>
                </a:solidFill>
                <a:latin typeface="Arial"/>
                <a:ea typeface="Arial"/>
                <a:cs typeface="Arial"/>
                <a:sym typeface="Arial"/>
              </a:rPr>
              <a:t>Deﬁnition of Net Realizable Value </a:t>
            </a:r>
            <a:endParaRPr b="1" i="0" sz="2800" u="none" cap="none" strike="noStrike">
              <a:solidFill>
                <a:srgbClr val="CC0000"/>
              </a:solidFill>
              <a:latin typeface="Arial"/>
              <a:ea typeface="Arial"/>
              <a:cs typeface="Arial"/>
              <a:sym typeface="Arial"/>
            </a:endParaRPr>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40"/>
          <p:cNvSpPr txBox="1"/>
          <p:nvPr/>
        </p:nvSpPr>
        <p:spPr>
          <a:xfrm>
            <a:off x="609600" y="1981200"/>
            <a:ext cx="8001000" cy="48167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chemeClr val="dk1"/>
              </a:buClr>
              <a:buSzPts val="1840"/>
              <a:buFont typeface="Noto Sans Symbols"/>
              <a:buNone/>
            </a:pPr>
            <a:r>
              <a:rPr b="0" lang="en-US" sz="2300">
                <a:solidFill>
                  <a:schemeClr val="dk1"/>
                </a:solidFill>
                <a:latin typeface="Arial"/>
                <a:ea typeface="Arial"/>
                <a:cs typeface="Arial"/>
                <a:sym typeface="Arial"/>
              </a:rPr>
              <a:t>Disadvantages:</a:t>
            </a:r>
            <a:endParaRPr/>
          </a:p>
        </p:txBody>
      </p:sp>
      <p:sp>
        <p:nvSpPr>
          <p:cNvPr id="519" name="Google Shape;519;p40"/>
          <p:cNvSpPr txBox="1"/>
          <p:nvPr/>
        </p:nvSpPr>
        <p:spPr>
          <a:xfrm>
            <a:off x="609600" y="2581275"/>
            <a:ext cx="7937500" cy="3268587"/>
          </a:xfrm>
          <a:prstGeom prst="rect">
            <a:avLst/>
          </a:prstGeom>
          <a:noFill/>
          <a:ln>
            <a:noFill/>
          </a:ln>
        </p:spPr>
        <p:txBody>
          <a:bodyPr anchorCtr="0" anchor="t" bIns="45700" lIns="91425" spcFirstLastPara="1" rIns="91425" wrap="square" tIns="45700">
            <a:spAutoFit/>
          </a:bodyPr>
          <a:lstStyle/>
          <a:p>
            <a:pPr indent="-514350" lvl="1" marL="742950" marR="0" rtl="0" algn="l">
              <a:lnSpc>
                <a:spcPct val="120000"/>
              </a:lnSpc>
              <a:spcBef>
                <a:spcPts val="0"/>
              </a:spcBef>
              <a:spcAft>
                <a:spcPts val="0"/>
              </a:spcAft>
              <a:buClr>
                <a:srgbClr val="CC0000"/>
              </a:buClr>
              <a:buSzPts val="2100"/>
              <a:buFont typeface="Noto Sans Symbols"/>
              <a:buAutoNum type="arabicParenBoth"/>
            </a:pPr>
            <a:r>
              <a:rPr b="0" i="0" lang="en-US" sz="2100" u="none" cap="none" strike="noStrike">
                <a:solidFill>
                  <a:schemeClr val="dk1"/>
                </a:solidFill>
                <a:latin typeface="Arial"/>
                <a:ea typeface="Arial"/>
                <a:cs typeface="Arial"/>
                <a:sym typeface="Arial"/>
              </a:rPr>
              <a:t>It is an estimate.</a:t>
            </a:r>
            <a:endParaRPr/>
          </a:p>
          <a:p>
            <a:pPr indent="-514350" lvl="1" marL="742950" marR="0" rtl="0" algn="l">
              <a:lnSpc>
                <a:spcPct val="120000"/>
              </a:lnSpc>
              <a:spcBef>
                <a:spcPts val="1200"/>
              </a:spcBef>
              <a:spcAft>
                <a:spcPts val="0"/>
              </a:spcAft>
              <a:buClr>
                <a:srgbClr val="CC0000"/>
              </a:buClr>
              <a:buSzPts val="2100"/>
              <a:buFont typeface="Noto Sans Symbols"/>
              <a:buAutoNum type="arabicParenBoth"/>
            </a:pPr>
            <a:r>
              <a:rPr b="0" i="0" lang="en-US" sz="2100" u="none" cap="none" strike="noStrike">
                <a:solidFill>
                  <a:schemeClr val="dk1"/>
                </a:solidFill>
                <a:latin typeface="Arial"/>
                <a:ea typeface="Arial"/>
                <a:cs typeface="Arial"/>
                <a:sym typeface="Arial"/>
              </a:rPr>
              <a:t>It generally relies on past percentages in determining the markup.</a:t>
            </a:r>
            <a:endParaRPr/>
          </a:p>
          <a:p>
            <a:pPr indent="-514350" lvl="1" marL="742950" marR="0" rtl="0" algn="l">
              <a:lnSpc>
                <a:spcPct val="120000"/>
              </a:lnSpc>
              <a:spcBef>
                <a:spcPts val="1200"/>
              </a:spcBef>
              <a:spcAft>
                <a:spcPts val="0"/>
              </a:spcAft>
              <a:buClr>
                <a:srgbClr val="CC0000"/>
              </a:buClr>
              <a:buSzPts val="2100"/>
              <a:buFont typeface="Noto Sans Symbols"/>
              <a:buAutoNum type="arabicParenBoth"/>
            </a:pPr>
            <a:r>
              <a:rPr b="0" i="0" lang="en-US" sz="2100" u="none" cap="none" strike="noStrike">
                <a:solidFill>
                  <a:schemeClr val="dk1"/>
                </a:solidFill>
                <a:latin typeface="Arial"/>
                <a:ea typeface="Arial"/>
                <a:cs typeface="Arial"/>
                <a:sym typeface="Arial"/>
              </a:rPr>
              <a:t>Care must be exercised when applying a blanket gross profit rate when there are varying gross profits.</a:t>
            </a:r>
            <a:endParaRPr b="0" i="0" sz="2100" u="none" cap="none" strike="noStrike">
              <a:solidFill>
                <a:schemeClr val="dk1"/>
              </a:solidFill>
              <a:latin typeface="Arial"/>
              <a:ea typeface="Arial"/>
              <a:cs typeface="Arial"/>
              <a:sym typeface="Arial"/>
            </a:endParaRPr>
          </a:p>
          <a:p>
            <a:pPr indent="0" lvl="1" marL="0" marR="0" rtl="0" algn="l">
              <a:lnSpc>
                <a:spcPct val="120000"/>
              </a:lnSpc>
              <a:spcBef>
                <a:spcPts val="1200"/>
              </a:spcBef>
              <a:spcAft>
                <a:spcPts val="0"/>
              </a:spcAft>
              <a:buClr>
                <a:srgbClr val="CC0000"/>
              </a:buClr>
              <a:buSzPts val="2100"/>
              <a:buFont typeface="Noto Sans Symbols"/>
              <a:buNone/>
            </a:pPr>
            <a:r>
              <a:rPr b="0" i="0" lang="en-US" sz="2100" u="none" cap="none" strike="noStrike">
                <a:solidFill>
                  <a:schemeClr val="dk1"/>
                </a:solidFill>
                <a:latin typeface="Arial"/>
                <a:ea typeface="Arial"/>
                <a:cs typeface="Arial"/>
                <a:sym typeface="Arial"/>
              </a:rPr>
              <a:t>Normally unacceptable for financial reporting purposes.  GAAP requires a physical inventory as additional verification.</a:t>
            </a:r>
            <a:endParaRPr/>
          </a:p>
        </p:txBody>
      </p:sp>
      <p:sp>
        <p:nvSpPr>
          <p:cNvPr id="520" name="Google Shape;520;p40"/>
          <p:cNvSpPr txBox="1"/>
          <p:nvPr/>
        </p:nvSpPr>
        <p:spPr>
          <a:xfrm>
            <a:off x="609600" y="1371600"/>
            <a:ext cx="8305800" cy="53975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CC0000"/>
              </a:buClr>
              <a:buSzPts val="2240"/>
              <a:buFont typeface="Noto Sans Symbols"/>
              <a:buNone/>
            </a:pPr>
            <a:r>
              <a:rPr b="1" lang="en-US" sz="2800">
                <a:solidFill>
                  <a:srgbClr val="CC0000"/>
                </a:solidFill>
                <a:latin typeface="Arial"/>
                <a:ea typeface="Arial"/>
                <a:cs typeface="Arial"/>
                <a:sym typeface="Arial"/>
              </a:rPr>
              <a:t>Evaluation of Gross Profit Method</a:t>
            </a:r>
            <a:endParaRPr/>
          </a:p>
        </p:txBody>
      </p:sp>
      <p:cxnSp>
        <p:nvCxnSpPr>
          <p:cNvPr id="521" name="Google Shape;521;p4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22" name="Google Shape;522;p40"/>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GROSS PROFIT METHOD</a:t>
            </a:r>
            <a:endParaRPr/>
          </a:p>
        </p:txBody>
      </p:sp>
      <p:sp>
        <p:nvSpPr>
          <p:cNvPr id="523" name="Google Shape;523;p4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41"/>
          <p:cNvSpPr/>
          <p:nvPr/>
        </p:nvSpPr>
        <p:spPr>
          <a:xfrm>
            <a:off x="381000" y="990599"/>
            <a:ext cx="8382000" cy="5430205"/>
          </a:xfrm>
          <a:prstGeom prst="rect">
            <a:avLst/>
          </a:prstGeom>
          <a:solidFill>
            <a:srgbClr val="FDFCCC"/>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b="0" lang="en-US" sz="1700">
                <a:solidFill>
                  <a:schemeClr val="folHlink"/>
                </a:solidFill>
                <a:latin typeface="Arial"/>
                <a:ea typeface="Arial"/>
                <a:cs typeface="Arial"/>
                <a:sym typeface="Arial"/>
              </a:rPr>
              <a:t>Managers and analysts closely follow gross proﬁts. A small change in the gross proﬁt rate can signiﬁcantly affect the bottom line. At one time, Apple suffered a textbook case of shrinking gross proﬁts. In response to pricing wars in the personal computer market, Apple had to reduce prices more quickly than it could reduce its costs. As a result, gross proﬁt declined and so did its stock price. However, times are now changing. Apple’s stock price is increasing, and one of the key drivers behind the high stock valuations is Apple’s improved gross proﬁt. Perhaps this is not so surprising when you consider the success of its iPhone 6, its upgrades, and now the Apple watch! Here are two other examples of how gross proﬁt and stock price are very much correlated. Nike—the largest global manufacturer of athletic footwear—at one time reported earnings that indicated falling gross proﬁt, leading market analysts to adjust Nike’s stock price downward. The cause—continuing downward pressure on its gross proﬁt. On the positive side, an increase in the gross proﬁt rate provides a positive signal to the market. For example, just a 1 percent boost in Dr. Pepper’s gross proﬁt rate cheered the market, indicating the company was able to avoid the squeeze of increased commodity costs by raising its prices.</a:t>
            </a:r>
            <a:endParaRPr/>
          </a:p>
        </p:txBody>
      </p:sp>
      <p:sp>
        <p:nvSpPr>
          <p:cNvPr id="529" name="Google Shape;529;p41"/>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2000">
                <a:solidFill>
                  <a:schemeClr val="lt1"/>
                </a:solidFill>
                <a:latin typeface="Arial"/>
                <a:ea typeface="Arial"/>
                <a:cs typeface="Arial"/>
                <a:sym typeface="Arial"/>
              </a:rPr>
              <a:t>WHAT’S YOUR PRINCIPLE</a:t>
            </a:r>
            <a:endParaRPr/>
          </a:p>
        </p:txBody>
      </p:sp>
      <p:sp>
        <p:nvSpPr>
          <p:cNvPr id="530" name="Google Shape;530;p41"/>
          <p:cNvSpPr/>
          <p:nvPr/>
        </p:nvSpPr>
        <p:spPr>
          <a:xfrm>
            <a:off x="457200" y="529372"/>
            <a:ext cx="8305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THE SQUEEZE</a:t>
            </a:r>
            <a:endParaRPr b="1" sz="1900">
              <a:solidFill>
                <a:srgbClr val="660066"/>
              </a:solidFill>
              <a:latin typeface="Arial"/>
              <a:ea typeface="Arial"/>
              <a:cs typeface="Arial"/>
              <a:sym typeface="Arial"/>
            </a:endParaRPr>
          </a:p>
        </p:txBody>
      </p:sp>
      <p:cxnSp>
        <p:nvCxnSpPr>
          <p:cNvPr id="531" name="Google Shape;531;p41"/>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532" name="Google Shape;532;p41"/>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533" name="Google Shape;533;p41"/>
          <p:cNvSpPr/>
          <p:nvPr/>
        </p:nvSpPr>
        <p:spPr>
          <a:xfrm>
            <a:off x="762000" y="6084048"/>
            <a:ext cx="8001000" cy="646331"/>
          </a:xfrm>
          <a:prstGeom prst="rect">
            <a:avLst/>
          </a:prstGeom>
          <a:solidFill>
            <a:srgbClr val="FDFC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200">
                <a:solidFill>
                  <a:schemeClr val="folHlink"/>
                </a:solidFill>
                <a:latin typeface="Arial"/>
                <a:ea typeface="Arial"/>
                <a:cs typeface="Arial"/>
                <a:sym typeface="Arial"/>
              </a:rPr>
              <a:t>Sources: Trefis, “Nike’s Earnings Reiterate Gross Margin Pressure,” http://seekingalpha.com (March 23, 2011); D. Kardous, “Higher Pricing Helps Boost Dr. Pepper Snapple’s Net,” Wall Street Journal Online (June 5, 2008); and D. Sparks, “Will Apple Inc.’s Profit Margin Continue Upward?” The Motley Fool (December 4, 2014).</a:t>
            </a:r>
            <a:endParaRPr/>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42"/>
          <p:cNvSpPr txBox="1"/>
          <p:nvPr>
            <p:ph idx="1" type="body"/>
          </p:nvPr>
        </p:nvSpPr>
        <p:spPr>
          <a:xfrm>
            <a:off x="560696" y="28713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5000"/>
              </a:lnSpc>
              <a:spcBef>
                <a:spcPts val="0"/>
              </a:spcBef>
              <a:spcAft>
                <a:spcPts val="0"/>
              </a:spcAft>
              <a:buClr>
                <a:srgbClr val="CC0000"/>
              </a:buClr>
              <a:buSzPts val="1900"/>
              <a:buAutoNum type="arabicPlain"/>
            </a:pPr>
            <a:r>
              <a:rPr b="0" lang="en-US" sz="1900">
                <a:latin typeface="Arial"/>
                <a:ea typeface="Arial"/>
                <a:cs typeface="Arial"/>
                <a:sym typeface="Arial"/>
              </a:rPr>
              <a:t>Understand and apply the lower-of-cost-or-net realizable value rule.</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Understand and apply the lower-of-cost-or-market rule.</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Understand other inventory valuation issues.</a:t>
            </a:r>
            <a:endParaRPr/>
          </a:p>
        </p:txBody>
      </p:sp>
      <p:sp>
        <p:nvSpPr>
          <p:cNvPr id="539" name="Google Shape;539;p42"/>
          <p:cNvSpPr txBox="1"/>
          <p:nvPr>
            <p:ph type="title"/>
          </p:nvPr>
        </p:nvSpPr>
        <p:spPr>
          <a:xfrm>
            <a:off x="560696" y="1828800"/>
            <a:ext cx="3886200" cy="484909"/>
          </a:xfrm>
          <a:prstGeom prst="rect">
            <a:avLst/>
          </a:prstGeom>
          <a:noFill/>
          <a:ln>
            <a:noFill/>
          </a:ln>
        </p:spPr>
        <p:txBody>
          <a:bodyPr anchorCtr="0" anchor="t" bIns="44450" lIns="90475" spcFirstLastPara="1" rIns="90475" wrap="square" tIns="44450">
            <a:noAutofit/>
          </a:bodyPr>
          <a:lstStyle/>
          <a:p>
            <a:pPr indent="0" lvl="0" marL="0" marR="0" rtl="0" algn="l">
              <a:lnSpc>
                <a:spcPct val="110000"/>
              </a:lnSpc>
              <a:spcBef>
                <a:spcPts val="0"/>
              </a:spcBef>
              <a:spcAft>
                <a:spcPts val="0"/>
              </a:spcAft>
              <a:buNone/>
            </a:pPr>
            <a:r>
              <a:rPr b="1" i="0" lang="en-US" sz="2400" u="none" cap="none" strike="noStrike">
                <a:solidFill>
                  <a:srgbClr val="CC0000"/>
                </a:solidFill>
                <a:latin typeface="Arial"/>
                <a:ea typeface="Arial"/>
                <a:cs typeface="Arial"/>
                <a:sym typeface="Arial"/>
              </a:rPr>
              <a:t>LEARNING OBJECTIVES</a:t>
            </a:r>
            <a:endParaRPr/>
          </a:p>
        </p:txBody>
      </p:sp>
      <p:sp>
        <p:nvSpPr>
          <p:cNvPr id="540" name="Google Shape;540;p42"/>
          <p:cNvSpPr/>
          <p:nvPr/>
        </p:nvSpPr>
        <p:spPr>
          <a:xfrm>
            <a:off x="4800600" y="2871354"/>
            <a:ext cx="4114800" cy="2895600"/>
          </a:xfrm>
          <a:prstGeom prst="rect">
            <a:avLst/>
          </a:prstGeom>
          <a:noFill/>
          <a:ln>
            <a:noFill/>
          </a:ln>
        </p:spPr>
        <p:txBody>
          <a:bodyPr anchorCtr="0" anchor="t" bIns="44450" lIns="90475" spcFirstLastPara="1" rIns="90475" wrap="square" tIns="44450">
            <a:noAutofit/>
          </a:bodyPr>
          <a:lstStyle/>
          <a:p>
            <a:pPr indent="-341313" lvl="0" marL="341313" marR="0" rtl="0" algn="l">
              <a:lnSpc>
                <a:spcPct val="115000"/>
              </a:lnSpc>
              <a:spcBef>
                <a:spcPts val="0"/>
              </a:spcBef>
              <a:spcAft>
                <a:spcPts val="0"/>
              </a:spcAft>
              <a:buClr>
                <a:srgbClr val="CC0000"/>
              </a:buClr>
              <a:buSzPts val="1900"/>
              <a:buFont typeface="Arial"/>
              <a:buAutoNum type="arabicPlain" startAt="4"/>
            </a:pPr>
            <a:r>
              <a:rPr b="0" lang="en-US" sz="1900">
                <a:solidFill>
                  <a:schemeClr val="lt2"/>
                </a:solidFill>
                <a:latin typeface="Arial"/>
                <a:ea typeface="Arial"/>
                <a:cs typeface="Arial"/>
                <a:sym typeface="Arial"/>
              </a:rPr>
              <a:t>Determine ending inventory by applying the gross profit method.</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b="1" lang="en-US" sz="1900">
                <a:solidFill>
                  <a:srgbClr val="CC0000"/>
                </a:solidFill>
                <a:latin typeface="Arial"/>
                <a:ea typeface="Arial"/>
                <a:cs typeface="Arial"/>
                <a:sym typeface="Arial"/>
              </a:rPr>
              <a:t>Determine ending inventory by applying the retail inventory method.</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b="0" lang="en-US" sz="1900">
                <a:solidFill>
                  <a:schemeClr val="lt2"/>
                </a:solidFill>
                <a:latin typeface="Arial"/>
                <a:ea typeface="Arial"/>
                <a:cs typeface="Arial"/>
                <a:sym typeface="Arial"/>
              </a:rPr>
              <a:t>Explain how to report and analyze inventory.</a:t>
            </a:r>
            <a:endParaRPr/>
          </a:p>
        </p:txBody>
      </p:sp>
      <p:sp>
        <p:nvSpPr>
          <p:cNvPr id="541" name="Google Shape;541;p42"/>
          <p:cNvSpPr/>
          <p:nvPr/>
        </p:nvSpPr>
        <p:spPr>
          <a:xfrm>
            <a:off x="560696" y="24141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lang="en-US" sz="1900">
                <a:solidFill>
                  <a:schemeClr val="lt2"/>
                </a:solidFill>
                <a:latin typeface="Arial"/>
                <a:ea typeface="Arial"/>
                <a:cs typeface="Arial"/>
                <a:sym typeface="Arial"/>
              </a:rPr>
              <a:t>After studying this chapter, you should be able to:</a:t>
            </a:r>
            <a:endParaRPr/>
          </a:p>
        </p:txBody>
      </p:sp>
      <p:sp>
        <p:nvSpPr>
          <p:cNvPr id="542" name="Google Shape;542;p42"/>
          <p:cNvSpPr/>
          <p:nvPr/>
        </p:nvSpPr>
        <p:spPr>
          <a:xfrm>
            <a:off x="1600200" y="155057"/>
            <a:ext cx="6096000"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rgbClr val="00007F"/>
                </a:solidFill>
                <a:latin typeface="Arial"/>
                <a:ea typeface="Arial"/>
                <a:cs typeface="Arial"/>
                <a:sym typeface="Arial"/>
              </a:rPr>
              <a:t>Inventories: Additional Valuation Issues</a:t>
            </a:r>
            <a:endParaRPr/>
          </a:p>
        </p:txBody>
      </p:sp>
      <p:sp>
        <p:nvSpPr>
          <p:cNvPr id="543" name="Google Shape;543;p42"/>
          <p:cNvSpPr txBox="1"/>
          <p:nvPr/>
        </p:nvSpPr>
        <p:spPr>
          <a:xfrm>
            <a:off x="457200" y="76200"/>
            <a:ext cx="1066800" cy="17224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0700">
                <a:solidFill>
                  <a:srgbClr val="006600"/>
                </a:solidFill>
                <a:latin typeface="Arial"/>
                <a:ea typeface="Arial"/>
                <a:cs typeface="Arial"/>
                <a:sym typeface="Arial"/>
              </a:rPr>
              <a:t>9</a:t>
            </a:r>
            <a:endParaRPr/>
          </a:p>
        </p:txBody>
      </p:sp>
      <p:cxnSp>
        <p:nvCxnSpPr>
          <p:cNvPr id="544" name="Google Shape;544;p42"/>
          <p:cNvCxnSpPr/>
          <p:nvPr/>
        </p:nvCxnSpPr>
        <p:spPr>
          <a:xfrm>
            <a:off x="340056" y="-4592"/>
            <a:ext cx="0" cy="6086944"/>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545" name="Google Shape;545;p42"/>
          <p:cNvCxnSpPr/>
          <p:nvPr/>
        </p:nvCxnSpPr>
        <p:spPr>
          <a:xfrm>
            <a:off x="152400" y="60960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546" name="Google Shape;546;p4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43"/>
          <p:cNvSpPr txBox="1"/>
          <p:nvPr>
            <p:ph type="title"/>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RETAIL INVENTORY METHOD</a:t>
            </a:r>
            <a:endParaRPr b="1" i="0" sz="3200" u="none" cap="none" strike="noStrike">
              <a:solidFill>
                <a:srgbClr val="00007F"/>
              </a:solidFill>
              <a:latin typeface="Arial"/>
              <a:ea typeface="Arial"/>
              <a:cs typeface="Arial"/>
              <a:sym typeface="Arial"/>
            </a:endParaRPr>
          </a:p>
        </p:txBody>
      </p:sp>
      <p:sp>
        <p:nvSpPr>
          <p:cNvPr id="552" name="Google Shape;552;p43"/>
          <p:cNvSpPr txBox="1"/>
          <p:nvPr/>
        </p:nvSpPr>
        <p:spPr>
          <a:xfrm>
            <a:off x="609600" y="1371600"/>
            <a:ext cx="8077200" cy="1465016"/>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dk1"/>
              </a:buClr>
              <a:buSzPts val="1760"/>
              <a:buFont typeface="Noto Sans Symbols"/>
              <a:buNone/>
            </a:pPr>
            <a:r>
              <a:rPr b="0" lang="en-US" sz="2200">
                <a:solidFill>
                  <a:schemeClr val="dk1"/>
                </a:solidFill>
                <a:latin typeface="Arial"/>
                <a:ea typeface="Arial"/>
                <a:cs typeface="Arial"/>
                <a:sym typeface="Arial"/>
              </a:rPr>
              <a:t>A method used by retailers, to value inventory without a physical count, by converting retail prices to cost.</a:t>
            </a:r>
            <a:endParaRPr/>
          </a:p>
          <a:p>
            <a:pPr indent="0" lvl="0" marL="0" marR="0" rtl="0" algn="l">
              <a:lnSpc>
                <a:spcPct val="120000"/>
              </a:lnSpc>
              <a:spcBef>
                <a:spcPts val="1200"/>
              </a:spcBef>
              <a:spcAft>
                <a:spcPts val="0"/>
              </a:spcAft>
              <a:buClr>
                <a:schemeClr val="dk1"/>
              </a:buClr>
              <a:buSzPts val="1760"/>
              <a:buFont typeface="Noto Sans Symbols"/>
              <a:buNone/>
            </a:pPr>
            <a:r>
              <a:rPr b="0" lang="en-US" sz="2200">
                <a:solidFill>
                  <a:schemeClr val="dk1"/>
                </a:solidFill>
                <a:latin typeface="Arial"/>
                <a:ea typeface="Arial"/>
                <a:cs typeface="Arial"/>
                <a:sym typeface="Arial"/>
              </a:rPr>
              <a:t>Requires retailers to keep:</a:t>
            </a:r>
            <a:endParaRPr/>
          </a:p>
        </p:txBody>
      </p:sp>
      <p:sp>
        <p:nvSpPr>
          <p:cNvPr id="553" name="Google Shape;553;p43"/>
          <p:cNvSpPr txBox="1"/>
          <p:nvPr/>
        </p:nvSpPr>
        <p:spPr>
          <a:xfrm>
            <a:off x="596900" y="2895600"/>
            <a:ext cx="7937500" cy="1587500"/>
          </a:xfrm>
          <a:prstGeom prst="rect">
            <a:avLst/>
          </a:prstGeom>
          <a:noFill/>
          <a:ln>
            <a:noFill/>
          </a:ln>
        </p:spPr>
        <p:txBody>
          <a:bodyPr anchorCtr="0" anchor="t" bIns="45700" lIns="91425" spcFirstLastPara="1" rIns="91425" wrap="square" tIns="45700">
            <a:spAutoFit/>
          </a:bodyPr>
          <a:lstStyle/>
          <a:p>
            <a:pPr indent="-514350" lvl="1" marL="742950" marR="0" rtl="0" algn="l">
              <a:lnSpc>
                <a:spcPct val="120000"/>
              </a:lnSpc>
              <a:spcBef>
                <a:spcPts val="0"/>
              </a:spcBef>
              <a:spcAft>
                <a:spcPts val="0"/>
              </a:spcAft>
              <a:buClr>
                <a:srgbClr val="CC0000"/>
              </a:buClr>
              <a:buSzPts val="2100"/>
              <a:buFont typeface="Noto Sans Symbols"/>
              <a:buAutoNum type="arabicParenBoth"/>
            </a:pPr>
            <a:r>
              <a:rPr b="0" i="0" lang="en-US" sz="2100" u="none" cap="none" strike="noStrike">
                <a:solidFill>
                  <a:schemeClr val="dk1"/>
                </a:solidFill>
                <a:latin typeface="Arial"/>
                <a:ea typeface="Arial"/>
                <a:cs typeface="Arial"/>
                <a:sym typeface="Arial"/>
              </a:rPr>
              <a:t>Total cost and retail value of goods purchased. </a:t>
            </a:r>
            <a:endParaRPr/>
          </a:p>
          <a:p>
            <a:pPr indent="-514350" lvl="1" marL="742950" marR="0" rtl="0" algn="l">
              <a:lnSpc>
                <a:spcPct val="120000"/>
              </a:lnSpc>
              <a:spcBef>
                <a:spcPts val="1200"/>
              </a:spcBef>
              <a:spcAft>
                <a:spcPts val="0"/>
              </a:spcAft>
              <a:buClr>
                <a:srgbClr val="CC0000"/>
              </a:buClr>
              <a:buSzPts val="2100"/>
              <a:buFont typeface="Noto Sans Symbols"/>
              <a:buAutoNum type="arabicParenBoth"/>
            </a:pPr>
            <a:r>
              <a:rPr b="0" i="0" lang="en-US" sz="2100" u="none" cap="none" strike="noStrike">
                <a:solidFill>
                  <a:schemeClr val="dk1"/>
                </a:solidFill>
                <a:latin typeface="Arial"/>
                <a:ea typeface="Arial"/>
                <a:cs typeface="Arial"/>
                <a:sym typeface="Arial"/>
              </a:rPr>
              <a:t>Total cost and retail value of the goods available for sale. </a:t>
            </a:r>
            <a:endParaRPr/>
          </a:p>
          <a:p>
            <a:pPr indent="-514350" lvl="1" marL="742950" marR="0" rtl="0" algn="l">
              <a:lnSpc>
                <a:spcPct val="120000"/>
              </a:lnSpc>
              <a:spcBef>
                <a:spcPts val="1200"/>
              </a:spcBef>
              <a:spcAft>
                <a:spcPts val="0"/>
              </a:spcAft>
              <a:buClr>
                <a:srgbClr val="CC0000"/>
              </a:buClr>
              <a:buSzPts val="2100"/>
              <a:buFont typeface="Noto Sans Symbols"/>
              <a:buAutoNum type="arabicParenBoth"/>
            </a:pPr>
            <a:r>
              <a:rPr b="0" i="0" lang="en-US" sz="2100" u="none" cap="none" strike="noStrike">
                <a:solidFill>
                  <a:schemeClr val="dk1"/>
                </a:solidFill>
                <a:latin typeface="Arial"/>
                <a:ea typeface="Arial"/>
                <a:cs typeface="Arial"/>
                <a:sym typeface="Arial"/>
              </a:rPr>
              <a:t>Sales for the period.</a:t>
            </a:r>
            <a:endParaRPr/>
          </a:p>
        </p:txBody>
      </p:sp>
      <p:sp>
        <p:nvSpPr>
          <p:cNvPr id="554" name="Google Shape;554;p43"/>
          <p:cNvSpPr txBox="1"/>
          <p:nvPr/>
        </p:nvSpPr>
        <p:spPr>
          <a:xfrm>
            <a:off x="4495800" y="4232275"/>
            <a:ext cx="3352800" cy="2031325"/>
          </a:xfrm>
          <a:prstGeom prst="rect">
            <a:avLst/>
          </a:prstGeom>
          <a:solidFill>
            <a:schemeClr val="accent3"/>
          </a:solidFill>
          <a:ln cap="sq" cmpd="sng" w="1905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t" bIns="91425" lIns="91425" spcFirstLastPara="1" rIns="91425" wrap="square" tIns="91425">
            <a:spAutoFit/>
          </a:bodyPr>
          <a:lstStyle/>
          <a:p>
            <a:pPr indent="0" lvl="0" marL="55563" marR="0" rtl="0" algn="l">
              <a:spcBef>
                <a:spcPts val="0"/>
              </a:spcBef>
              <a:spcAft>
                <a:spcPts val="0"/>
              </a:spcAft>
              <a:buClr>
                <a:srgbClr val="800000"/>
              </a:buClr>
              <a:buSzPts val="1600"/>
              <a:buFont typeface="Noto Sans Symbols"/>
              <a:buNone/>
            </a:pPr>
            <a:r>
              <a:rPr b="1" lang="en-US" sz="2000">
                <a:solidFill>
                  <a:schemeClr val="folHlink"/>
                </a:solidFill>
                <a:latin typeface="Arial"/>
                <a:ea typeface="Arial"/>
                <a:cs typeface="Arial"/>
                <a:sym typeface="Arial"/>
              </a:rPr>
              <a:t>Methods</a:t>
            </a:r>
            <a:endParaRPr/>
          </a:p>
          <a:p>
            <a:pPr indent="-333375" lvl="0" marL="568325" marR="0" rtl="0" algn="l">
              <a:spcBef>
                <a:spcPts val="500"/>
              </a:spcBef>
              <a:spcAft>
                <a:spcPts val="0"/>
              </a:spcAft>
              <a:buClr>
                <a:srgbClr val="CC0000"/>
              </a:buClr>
              <a:buSzPts val="1600"/>
              <a:buFont typeface="Noto Sans Symbols"/>
              <a:buChar char="◆"/>
            </a:pPr>
            <a:r>
              <a:rPr b="0" lang="en-US" sz="2000">
                <a:solidFill>
                  <a:schemeClr val="folHlink"/>
                </a:solidFill>
                <a:latin typeface="Arial"/>
                <a:ea typeface="Arial"/>
                <a:cs typeface="Arial"/>
                <a:sym typeface="Arial"/>
              </a:rPr>
              <a:t>Conventional</a:t>
            </a:r>
            <a:endParaRPr/>
          </a:p>
          <a:p>
            <a:pPr indent="-333375" lvl="0" marL="568325" marR="0" rtl="0" algn="l">
              <a:spcBef>
                <a:spcPts val="500"/>
              </a:spcBef>
              <a:spcAft>
                <a:spcPts val="0"/>
              </a:spcAft>
              <a:buClr>
                <a:srgbClr val="CC0000"/>
              </a:buClr>
              <a:buSzPts val="1600"/>
              <a:buFont typeface="Noto Sans Symbols"/>
              <a:buChar char="◆"/>
            </a:pPr>
            <a:r>
              <a:rPr b="0" lang="en-US" sz="2000">
                <a:solidFill>
                  <a:schemeClr val="folHlink"/>
                </a:solidFill>
                <a:latin typeface="Arial"/>
                <a:ea typeface="Arial"/>
                <a:cs typeface="Arial"/>
                <a:sym typeface="Arial"/>
              </a:rPr>
              <a:t>Cost</a:t>
            </a:r>
            <a:endParaRPr/>
          </a:p>
          <a:p>
            <a:pPr indent="-333375" lvl="0" marL="568325" marR="0" rtl="0" algn="l">
              <a:spcBef>
                <a:spcPts val="500"/>
              </a:spcBef>
              <a:spcAft>
                <a:spcPts val="0"/>
              </a:spcAft>
              <a:buClr>
                <a:srgbClr val="CC0000"/>
              </a:buClr>
              <a:buSzPts val="1600"/>
              <a:buFont typeface="Noto Sans Symbols"/>
              <a:buChar char="◆"/>
            </a:pPr>
            <a:r>
              <a:rPr b="0" lang="en-US" sz="2000">
                <a:solidFill>
                  <a:schemeClr val="folHlink"/>
                </a:solidFill>
                <a:latin typeface="Arial"/>
                <a:ea typeface="Arial"/>
                <a:cs typeface="Arial"/>
                <a:sym typeface="Arial"/>
              </a:rPr>
              <a:t>LIFO Retail</a:t>
            </a:r>
            <a:endParaRPr/>
          </a:p>
          <a:p>
            <a:pPr indent="-333375" lvl="0" marL="568325" marR="0" rtl="0" algn="l">
              <a:spcBef>
                <a:spcPts val="500"/>
              </a:spcBef>
              <a:spcAft>
                <a:spcPts val="0"/>
              </a:spcAft>
              <a:buClr>
                <a:srgbClr val="CC0000"/>
              </a:buClr>
              <a:buSzPts val="1600"/>
              <a:buFont typeface="Noto Sans Symbols"/>
              <a:buChar char="◆"/>
            </a:pPr>
            <a:r>
              <a:rPr b="0" lang="en-US" sz="2000">
                <a:solidFill>
                  <a:schemeClr val="folHlink"/>
                </a:solidFill>
                <a:latin typeface="Arial"/>
                <a:ea typeface="Arial"/>
                <a:cs typeface="Arial"/>
                <a:sym typeface="Arial"/>
              </a:rPr>
              <a:t>Dollar-value LIFO</a:t>
            </a:r>
            <a:endParaRPr/>
          </a:p>
        </p:txBody>
      </p:sp>
      <p:cxnSp>
        <p:nvCxnSpPr>
          <p:cNvPr id="555" name="Google Shape;555;p4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56" name="Google Shape;556;p4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44"/>
          <p:cNvSpPr txBox="1"/>
          <p:nvPr/>
        </p:nvSpPr>
        <p:spPr>
          <a:xfrm>
            <a:off x="609600" y="1381125"/>
            <a:ext cx="8153400" cy="1514475"/>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chemeClr val="dk1"/>
              </a:buClr>
              <a:buSzPts val="1680"/>
              <a:buFont typeface="Noto Sans Symbols"/>
              <a:buNone/>
            </a:pPr>
            <a:r>
              <a:rPr b="1" lang="en-US" sz="2100">
                <a:solidFill>
                  <a:schemeClr val="dk1"/>
                </a:solidFill>
                <a:latin typeface="Arial"/>
                <a:ea typeface="Arial"/>
                <a:cs typeface="Arial"/>
                <a:sym typeface="Arial"/>
              </a:rPr>
              <a:t>Illustration: </a:t>
            </a:r>
            <a:r>
              <a:rPr b="0" lang="en-US" sz="2100">
                <a:solidFill>
                  <a:schemeClr val="dk1"/>
                </a:solidFill>
                <a:latin typeface="Arial"/>
                <a:ea typeface="Arial"/>
                <a:cs typeface="Arial"/>
                <a:sym typeface="Arial"/>
              </a:rPr>
              <a:t>Fuque Inc. uses the retail inventory method to estimate ending inventory for its monthly financial statements. The following data pertain to a single department for the month of October.</a:t>
            </a:r>
            <a:endParaRPr/>
          </a:p>
        </p:txBody>
      </p:sp>
      <p:graphicFrame>
        <p:nvGraphicFramePr>
          <p:cNvPr id="562" name="Google Shape;562;p44"/>
          <p:cNvGraphicFramePr/>
          <p:nvPr/>
        </p:nvGraphicFramePr>
        <p:xfrm>
          <a:off x="457200" y="3124200"/>
          <a:ext cx="5503863" cy="2663825"/>
        </p:xfrm>
        <a:graphic>
          <a:graphicData uri="http://schemas.openxmlformats.org/presentationml/2006/ole">
            <mc:AlternateContent>
              <mc:Choice Requires="v">
                <p:oleObj r:id="rId4" imgH="2663825" imgW="5503863" progId="Excel.Sheet.8" spid="_x0000_s1">
                  <p:embed/>
                </p:oleObj>
              </mc:Choice>
              <mc:Fallback>
                <p:oleObj r:id="rId5" imgH="2663825" imgW="5503863" progId="Excel.Sheet.8">
                  <p:embed/>
                  <p:pic>
                    <p:nvPicPr>
                      <p:cNvPr id="562" name="Google Shape;562;p44"/>
                      <p:cNvPicPr preferRelativeResize="0"/>
                      <p:nvPr/>
                    </p:nvPicPr>
                    <p:blipFill rotWithShape="1">
                      <a:blip r:embed="rId6">
                        <a:alphaModFix/>
                      </a:blip>
                      <a:srcRect b="0" l="0" r="0" t="0"/>
                      <a:stretch/>
                    </p:blipFill>
                    <p:spPr>
                      <a:xfrm>
                        <a:off x="457200" y="3124200"/>
                        <a:ext cx="5503863" cy="2663825"/>
                      </a:xfrm>
                      <a:prstGeom prst="rect">
                        <a:avLst/>
                      </a:prstGeom>
                      <a:noFill/>
                      <a:ln cap="sq" cmpd="sng" w="28575">
                        <a:solidFill>
                          <a:schemeClr val="lt2"/>
                        </a:solidFill>
                        <a:prstDash val="solid"/>
                        <a:miter lim="800000"/>
                        <a:headEnd len="sm" w="sm" type="none"/>
                        <a:tailEnd len="sm" w="sm" type="none"/>
                      </a:ln>
                    </p:spPr>
                  </p:pic>
                </p:oleObj>
              </mc:Fallback>
            </mc:AlternateContent>
          </a:graphicData>
        </a:graphic>
      </p:graphicFrame>
      <p:sp>
        <p:nvSpPr>
          <p:cNvPr id="563" name="Google Shape;563;p44"/>
          <p:cNvSpPr txBox="1"/>
          <p:nvPr/>
        </p:nvSpPr>
        <p:spPr>
          <a:xfrm>
            <a:off x="6172200" y="3117850"/>
            <a:ext cx="2819400" cy="252095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1600"/>
              <a:buFont typeface="Noto Sans Symbols"/>
              <a:buNone/>
            </a:pPr>
            <a:r>
              <a:rPr b="1" lang="en-US" sz="2000">
                <a:solidFill>
                  <a:schemeClr val="dk1"/>
                </a:solidFill>
                <a:latin typeface="Arial"/>
                <a:ea typeface="Arial"/>
                <a:cs typeface="Arial"/>
                <a:sym typeface="Arial"/>
              </a:rPr>
              <a:t>Instructions: </a:t>
            </a:r>
            <a:endParaRPr/>
          </a:p>
          <a:p>
            <a:pPr indent="0" lvl="0" marL="0" marR="0" rtl="0" algn="l">
              <a:lnSpc>
                <a:spcPct val="105000"/>
              </a:lnSpc>
              <a:spcBef>
                <a:spcPts val="570"/>
              </a:spcBef>
              <a:spcAft>
                <a:spcPts val="0"/>
              </a:spcAft>
              <a:buClr>
                <a:schemeClr val="dk1"/>
              </a:buClr>
              <a:buSzPts val="1520"/>
              <a:buFont typeface="Noto Sans Symbols"/>
              <a:buNone/>
            </a:pPr>
            <a:r>
              <a:rPr b="0" lang="en-US" sz="1900">
                <a:solidFill>
                  <a:schemeClr val="dk1"/>
                </a:solidFill>
                <a:latin typeface="Arial"/>
                <a:ea typeface="Arial"/>
                <a:cs typeface="Arial"/>
                <a:sym typeface="Arial"/>
              </a:rPr>
              <a:t>Prepare a schedule computing retail inventory using the following methods: </a:t>
            </a:r>
            <a:endParaRPr/>
          </a:p>
          <a:p>
            <a:pPr indent="0" lvl="0" marL="0" marR="0" rtl="0" algn="l">
              <a:lnSpc>
                <a:spcPct val="105000"/>
              </a:lnSpc>
              <a:spcBef>
                <a:spcPts val="570"/>
              </a:spcBef>
              <a:spcAft>
                <a:spcPts val="0"/>
              </a:spcAft>
              <a:buClr>
                <a:schemeClr val="dk1"/>
              </a:buClr>
              <a:buSzPts val="1520"/>
              <a:buFont typeface="Noto Sans Symbols"/>
              <a:buNone/>
            </a:pPr>
            <a:r>
              <a:rPr b="0" lang="en-US" sz="1900">
                <a:solidFill>
                  <a:schemeClr val="dk1"/>
                </a:solidFill>
                <a:latin typeface="Arial"/>
                <a:ea typeface="Arial"/>
                <a:cs typeface="Arial"/>
                <a:sym typeface="Arial"/>
              </a:rPr>
              <a:t>(1) Conventional (LCM)</a:t>
            </a:r>
            <a:endParaRPr/>
          </a:p>
          <a:p>
            <a:pPr indent="0" lvl="0" marL="0" marR="0" rtl="0" algn="l">
              <a:lnSpc>
                <a:spcPct val="105000"/>
              </a:lnSpc>
              <a:spcBef>
                <a:spcPts val="570"/>
              </a:spcBef>
              <a:spcAft>
                <a:spcPts val="0"/>
              </a:spcAft>
              <a:buClr>
                <a:schemeClr val="dk1"/>
              </a:buClr>
              <a:buSzPts val="1520"/>
              <a:buFont typeface="Noto Sans Symbols"/>
              <a:buNone/>
            </a:pPr>
            <a:r>
              <a:rPr b="0" lang="en-US" sz="1900">
                <a:solidFill>
                  <a:schemeClr val="dk1"/>
                </a:solidFill>
                <a:latin typeface="Arial"/>
                <a:ea typeface="Arial"/>
                <a:cs typeface="Arial"/>
                <a:sym typeface="Arial"/>
              </a:rPr>
              <a:t>(2) Cost</a:t>
            </a:r>
            <a:endParaRPr/>
          </a:p>
        </p:txBody>
      </p:sp>
      <p:cxnSp>
        <p:nvCxnSpPr>
          <p:cNvPr id="564" name="Google Shape;564;p4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65" name="Google Shape;565;p44"/>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RETAIL INVENTORY METHOD</a:t>
            </a:r>
            <a:endParaRPr b="1" i="0" sz="3200">
              <a:solidFill>
                <a:srgbClr val="00007F"/>
              </a:solidFill>
              <a:latin typeface="Arial"/>
              <a:ea typeface="Arial"/>
              <a:cs typeface="Arial"/>
              <a:sym typeface="Arial"/>
            </a:endParaRPr>
          </a:p>
        </p:txBody>
      </p:sp>
      <p:sp>
        <p:nvSpPr>
          <p:cNvPr id="566" name="Google Shape;566;p4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graphicFrame>
        <p:nvGraphicFramePr>
          <p:cNvPr id="571" name="Google Shape;571;p45"/>
          <p:cNvGraphicFramePr/>
          <p:nvPr/>
        </p:nvGraphicFramePr>
        <p:xfrm>
          <a:off x="381397" y="1295400"/>
          <a:ext cx="8373269" cy="5072857"/>
        </p:xfrm>
        <a:graphic>
          <a:graphicData uri="http://schemas.openxmlformats.org/presentationml/2006/ole">
            <mc:AlternateContent>
              <mc:Choice Requires="v">
                <p:oleObj r:id="rId4" imgH="5072857" imgW="8373269" progId="Excel.Sheet.8" spid="_x0000_s1">
                  <p:embed/>
                </p:oleObj>
              </mc:Choice>
              <mc:Fallback>
                <p:oleObj r:id="rId5" imgH="5072857" imgW="8373269" progId="Excel.Sheet.8">
                  <p:embed/>
                  <p:pic>
                    <p:nvPicPr>
                      <p:cNvPr id="571" name="Google Shape;571;p45"/>
                      <p:cNvPicPr preferRelativeResize="0"/>
                      <p:nvPr/>
                    </p:nvPicPr>
                    <p:blipFill rotWithShape="1">
                      <a:blip r:embed="rId6">
                        <a:alphaModFix/>
                      </a:blip>
                      <a:srcRect b="0" l="0" r="0" t="0"/>
                      <a:stretch/>
                    </p:blipFill>
                    <p:spPr>
                      <a:xfrm>
                        <a:off x="381397" y="1295400"/>
                        <a:ext cx="8373269" cy="5072857"/>
                      </a:xfrm>
                      <a:prstGeom prst="rect">
                        <a:avLst/>
                      </a:prstGeom>
                      <a:noFill/>
                      <a:ln cap="sq" cmpd="sng" w="28575">
                        <a:solidFill>
                          <a:schemeClr val="lt2"/>
                        </a:solidFill>
                        <a:prstDash val="solid"/>
                        <a:miter lim="800000"/>
                        <a:headEnd len="sm" w="sm" type="none"/>
                        <a:tailEnd len="sm" w="sm" type="none"/>
                      </a:ln>
                    </p:spPr>
                  </p:pic>
                </p:oleObj>
              </mc:Fallback>
            </mc:AlternateContent>
          </a:graphicData>
        </a:graphic>
      </p:graphicFrame>
      <p:cxnSp>
        <p:nvCxnSpPr>
          <p:cNvPr id="572" name="Google Shape;572;p4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73" name="Google Shape;573;p45"/>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RETAIL INVENTORY METHOD</a:t>
            </a:r>
            <a:endParaRPr b="1" i="0" sz="3200">
              <a:solidFill>
                <a:srgbClr val="00007F"/>
              </a:solidFill>
              <a:latin typeface="Arial"/>
              <a:ea typeface="Arial"/>
              <a:cs typeface="Arial"/>
              <a:sym typeface="Arial"/>
            </a:endParaRPr>
          </a:p>
        </p:txBody>
      </p:sp>
      <p:sp>
        <p:nvSpPr>
          <p:cNvPr id="574" name="Google Shape;574;p45"/>
          <p:cNvSpPr txBox="1"/>
          <p:nvPr/>
        </p:nvSpPr>
        <p:spPr>
          <a:xfrm>
            <a:off x="8229600" y="64452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graphicFrame>
        <p:nvGraphicFramePr>
          <p:cNvPr id="579" name="Google Shape;579;p46"/>
          <p:cNvGraphicFramePr/>
          <p:nvPr/>
        </p:nvGraphicFramePr>
        <p:xfrm>
          <a:off x="381000" y="1295400"/>
          <a:ext cx="8374063" cy="5072063"/>
        </p:xfrm>
        <a:graphic>
          <a:graphicData uri="http://schemas.openxmlformats.org/presentationml/2006/ole">
            <mc:AlternateContent>
              <mc:Choice Requires="v">
                <p:oleObj r:id="rId4" imgH="5072063" imgW="8374063" progId="Excel.Sheet.8" spid="_x0000_s1">
                  <p:embed/>
                </p:oleObj>
              </mc:Choice>
              <mc:Fallback>
                <p:oleObj r:id="rId5" imgH="5072063" imgW="8374063" progId="Excel.Sheet.8">
                  <p:embed/>
                  <p:pic>
                    <p:nvPicPr>
                      <p:cNvPr id="579" name="Google Shape;579;p46"/>
                      <p:cNvPicPr preferRelativeResize="0"/>
                      <p:nvPr/>
                    </p:nvPicPr>
                    <p:blipFill rotWithShape="1">
                      <a:blip r:embed="rId6">
                        <a:alphaModFix/>
                      </a:blip>
                      <a:srcRect b="0" l="0" r="0" t="0"/>
                      <a:stretch/>
                    </p:blipFill>
                    <p:spPr>
                      <a:xfrm>
                        <a:off x="381000" y="1295400"/>
                        <a:ext cx="8374063" cy="5072063"/>
                      </a:xfrm>
                      <a:prstGeom prst="rect">
                        <a:avLst/>
                      </a:prstGeom>
                      <a:noFill/>
                      <a:ln cap="sq" cmpd="sng" w="28575">
                        <a:solidFill>
                          <a:schemeClr val="lt2"/>
                        </a:solidFill>
                        <a:prstDash val="solid"/>
                        <a:miter lim="800000"/>
                        <a:headEnd len="sm" w="sm" type="none"/>
                        <a:tailEnd len="sm" w="sm" type="none"/>
                      </a:ln>
                    </p:spPr>
                  </p:pic>
                </p:oleObj>
              </mc:Fallback>
            </mc:AlternateContent>
          </a:graphicData>
        </a:graphic>
      </p:graphicFrame>
      <p:cxnSp>
        <p:nvCxnSpPr>
          <p:cNvPr id="580" name="Google Shape;580;p4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81" name="Google Shape;581;p46"/>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RETAIL INVENTORY METHOD</a:t>
            </a:r>
            <a:endParaRPr b="1" i="0" sz="3200">
              <a:solidFill>
                <a:srgbClr val="00007F"/>
              </a:solidFill>
              <a:latin typeface="Arial"/>
              <a:ea typeface="Arial"/>
              <a:cs typeface="Arial"/>
              <a:sym typeface="Arial"/>
            </a:endParaRPr>
          </a:p>
        </p:txBody>
      </p:sp>
      <p:sp>
        <p:nvSpPr>
          <p:cNvPr id="582" name="Google Shape;582;p46"/>
          <p:cNvSpPr txBox="1"/>
          <p:nvPr/>
        </p:nvSpPr>
        <p:spPr>
          <a:xfrm>
            <a:off x="8229600" y="64452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47"/>
          <p:cNvSpPr/>
          <p:nvPr/>
        </p:nvSpPr>
        <p:spPr>
          <a:xfrm>
            <a:off x="381000" y="990599"/>
            <a:ext cx="8382000" cy="5430205"/>
          </a:xfrm>
          <a:prstGeom prst="rect">
            <a:avLst/>
          </a:prstGeom>
          <a:solidFill>
            <a:srgbClr val="FDFCCC"/>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b="0" lang="en-US" sz="1700">
                <a:solidFill>
                  <a:schemeClr val="folHlink"/>
                </a:solidFill>
                <a:latin typeface="Arial"/>
                <a:ea typeface="Arial"/>
                <a:cs typeface="Arial"/>
                <a:sym typeface="Arial"/>
              </a:rPr>
              <a:t>Markups, markdowns, cancellations… how can retailers keep up? Well, it can be pretty tough, but it may be getting more manageable with some innovative technology. It used to be that a company like </a:t>
            </a:r>
            <a:r>
              <a:rPr b="1" lang="en-US" sz="1700">
                <a:solidFill>
                  <a:srgbClr val="CC0000"/>
                </a:solidFill>
                <a:latin typeface="Arial"/>
                <a:ea typeface="Arial"/>
                <a:cs typeface="Arial"/>
                <a:sym typeface="Arial"/>
              </a:rPr>
              <a:t>Nebraska Furniture Mart </a:t>
            </a:r>
            <a:r>
              <a:rPr b="0" lang="en-US" sz="1700">
                <a:solidFill>
                  <a:schemeClr val="folHlink"/>
                </a:solidFill>
                <a:latin typeface="Arial"/>
                <a:ea typeface="Arial"/>
                <a:cs typeface="Arial"/>
                <a:sym typeface="Arial"/>
              </a:rPr>
              <a:t>would have to dispatch an army of employees each morning to update printed price labels throughout its stores, to maintain its pledge to offer the lowest prices on televisions, dishwashers, sofas, and ﬂooring. But after a major investment in digital price displays, a single worker can now quickly update the prices for thousands of products at multiple locations. This helps Nebraska match price changes at competitors, like </a:t>
            </a:r>
            <a:r>
              <a:rPr b="1" lang="en-US" sz="1700">
                <a:solidFill>
                  <a:srgbClr val="CC0000"/>
                </a:solidFill>
                <a:latin typeface="Arial"/>
                <a:ea typeface="Arial"/>
                <a:cs typeface="Arial"/>
                <a:sym typeface="Arial"/>
              </a:rPr>
              <a:t>Home</a:t>
            </a:r>
            <a:r>
              <a:rPr b="0" lang="en-US" sz="1700">
                <a:solidFill>
                  <a:schemeClr val="folHlink"/>
                </a:solidFill>
                <a:latin typeface="Arial"/>
                <a:ea typeface="Arial"/>
                <a:cs typeface="Arial"/>
                <a:sym typeface="Arial"/>
              </a:rPr>
              <a:t> </a:t>
            </a:r>
            <a:r>
              <a:rPr b="1" lang="en-US" sz="1700">
                <a:solidFill>
                  <a:srgbClr val="CC0000"/>
                </a:solidFill>
                <a:latin typeface="Arial"/>
                <a:ea typeface="Arial"/>
                <a:cs typeface="Arial"/>
                <a:sym typeface="Arial"/>
              </a:rPr>
              <a:t>Depot</a:t>
            </a:r>
            <a:r>
              <a:rPr b="0" lang="en-US" sz="1700">
                <a:solidFill>
                  <a:schemeClr val="folHlink"/>
                </a:solidFill>
                <a:latin typeface="Arial"/>
                <a:ea typeface="Arial"/>
                <a:cs typeface="Arial"/>
                <a:sym typeface="Arial"/>
              </a:rPr>
              <a:t> and </a:t>
            </a:r>
            <a:r>
              <a:rPr b="1" lang="en-US" sz="1700">
                <a:solidFill>
                  <a:srgbClr val="CC0000"/>
                </a:solidFill>
                <a:latin typeface="Arial"/>
                <a:ea typeface="Arial"/>
                <a:cs typeface="Arial"/>
                <a:sym typeface="Arial"/>
              </a:rPr>
              <a:t>Sears</a:t>
            </a:r>
            <a:r>
              <a:rPr b="0" lang="en-US" sz="1700">
                <a:solidFill>
                  <a:schemeClr val="folHlink"/>
                </a:solidFill>
                <a:latin typeface="Arial"/>
                <a:ea typeface="Arial"/>
                <a:cs typeface="Arial"/>
                <a:sym typeface="Arial"/>
              </a:rPr>
              <a:t>. At present, Nebraska resets prices at the beginning of each day, so the investment in inventory technology may not be as effective in competing with online retailers, such as </a:t>
            </a:r>
            <a:r>
              <a:rPr b="1" lang="en-US" sz="1700">
                <a:solidFill>
                  <a:srgbClr val="CC0000"/>
                </a:solidFill>
                <a:latin typeface="Arial"/>
                <a:ea typeface="Arial"/>
                <a:cs typeface="Arial"/>
                <a:sym typeface="Arial"/>
              </a:rPr>
              <a:t>eBay</a:t>
            </a:r>
            <a:r>
              <a:rPr b="0" lang="en-US" sz="1700">
                <a:solidFill>
                  <a:schemeClr val="folHlink"/>
                </a:solidFill>
                <a:latin typeface="Arial"/>
                <a:ea typeface="Arial"/>
                <a:cs typeface="Arial"/>
                <a:sym typeface="Arial"/>
              </a:rPr>
              <a:t> and </a:t>
            </a:r>
            <a:r>
              <a:rPr b="1" lang="en-US" sz="1700">
                <a:solidFill>
                  <a:srgbClr val="CC0000"/>
                </a:solidFill>
                <a:latin typeface="Arial"/>
                <a:ea typeface="Arial"/>
                <a:cs typeface="Arial"/>
                <a:sym typeface="Arial"/>
              </a:rPr>
              <a:t>Amazon.com</a:t>
            </a:r>
            <a:r>
              <a:rPr b="0" lang="en-US" sz="1700">
                <a:solidFill>
                  <a:schemeClr val="folHlink"/>
                </a:solidFill>
                <a:latin typeface="Arial"/>
                <a:ea typeface="Arial"/>
                <a:cs typeface="Arial"/>
                <a:sym typeface="Arial"/>
              </a:rPr>
              <a:t>, which commonly change prices throughout the day (Nebraska does not want the price of a product to change as a customer is walking up to the checkout). Nonetheless, digital price displays help Nebraska (and other brick-and-mortar retailers) stay competitive and should reduce the cost of implementing the retail inventory method in its accounting system.</a:t>
            </a:r>
            <a:endParaRPr b="0" sz="1700">
              <a:solidFill>
                <a:schemeClr val="folHlink"/>
              </a:solidFill>
              <a:latin typeface="Arial"/>
              <a:ea typeface="Arial"/>
              <a:cs typeface="Arial"/>
              <a:sym typeface="Arial"/>
            </a:endParaRPr>
          </a:p>
          <a:p>
            <a:pPr indent="0" lvl="0" marL="0" marR="0" rtl="0" algn="just">
              <a:lnSpc>
                <a:spcPct val="112000"/>
              </a:lnSpc>
              <a:spcBef>
                <a:spcPts val="600"/>
              </a:spcBef>
              <a:spcAft>
                <a:spcPts val="0"/>
              </a:spcAft>
              <a:buNone/>
            </a:pPr>
            <a:r>
              <a:rPr b="0" lang="en-US" sz="1400">
                <a:solidFill>
                  <a:schemeClr val="folHlink"/>
                </a:solidFill>
                <a:latin typeface="Arial"/>
                <a:ea typeface="Arial"/>
                <a:cs typeface="Arial"/>
                <a:sym typeface="Arial"/>
              </a:rPr>
              <a:t>Source: Anonymous, “Stores Try Fixed Prices That Aren’t So Fixed,” Businessweek (August 2, 2015), p. 22.</a:t>
            </a:r>
            <a:endParaRPr/>
          </a:p>
          <a:p>
            <a:pPr indent="0" lvl="0" marL="0" marR="0" rtl="0" algn="just">
              <a:lnSpc>
                <a:spcPct val="112000"/>
              </a:lnSpc>
              <a:spcBef>
                <a:spcPts val="600"/>
              </a:spcBef>
              <a:spcAft>
                <a:spcPts val="0"/>
              </a:spcAft>
              <a:buNone/>
            </a:pPr>
            <a:r>
              <a:t/>
            </a:r>
            <a:endParaRPr b="0" sz="1700">
              <a:solidFill>
                <a:schemeClr val="folHlink"/>
              </a:solidFill>
              <a:latin typeface="Arial"/>
              <a:ea typeface="Arial"/>
              <a:cs typeface="Arial"/>
              <a:sym typeface="Arial"/>
            </a:endParaRPr>
          </a:p>
        </p:txBody>
      </p:sp>
      <p:sp>
        <p:nvSpPr>
          <p:cNvPr id="588" name="Google Shape;588;p47"/>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2000">
                <a:solidFill>
                  <a:schemeClr val="lt1"/>
                </a:solidFill>
                <a:latin typeface="Arial"/>
                <a:ea typeface="Arial"/>
                <a:cs typeface="Arial"/>
                <a:sym typeface="Arial"/>
              </a:rPr>
              <a:t>WHAT’S YOUR PRINCIPLE</a:t>
            </a:r>
            <a:endParaRPr/>
          </a:p>
        </p:txBody>
      </p:sp>
      <p:sp>
        <p:nvSpPr>
          <p:cNvPr id="589" name="Google Shape;589;p47"/>
          <p:cNvSpPr/>
          <p:nvPr/>
        </p:nvSpPr>
        <p:spPr>
          <a:xfrm>
            <a:off x="457200" y="529372"/>
            <a:ext cx="8305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PRICE FIXING</a:t>
            </a:r>
            <a:endParaRPr b="1" sz="1900">
              <a:solidFill>
                <a:srgbClr val="660066"/>
              </a:solidFill>
              <a:latin typeface="Arial"/>
              <a:ea typeface="Arial"/>
              <a:cs typeface="Arial"/>
              <a:sym typeface="Arial"/>
            </a:endParaRPr>
          </a:p>
        </p:txBody>
      </p:sp>
      <p:cxnSp>
        <p:nvCxnSpPr>
          <p:cNvPr id="590" name="Google Shape;590;p47"/>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591" name="Google Shape;591;p47"/>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592" name="Google Shape;592;p47"/>
          <p:cNvSpPr txBox="1"/>
          <p:nvPr/>
        </p:nvSpPr>
        <p:spPr>
          <a:xfrm>
            <a:off x="8229600" y="64452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48"/>
          <p:cNvSpPr txBox="1"/>
          <p:nvPr/>
        </p:nvSpPr>
        <p:spPr>
          <a:xfrm>
            <a:off x="609600" y="1981200"/>
            <a:ext cx="6553200" cy="3859213"/>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0000"/>
              </a:lnSpc>
              <a:spcBef>
                <a:spcPts val="0"/>
              </a:spcBef>
              <a:spcAft>
                <a:spcPts val="0"/>
              </a:spcAft>
              <a:buClr>
                <a:srgbClr val="CC0000"/>
              </a:buClr>
              <a:buSzPts val="1760"/>
              <a:buFont typeface="Noto Sans Symbols"/>
              <a:buChar char="◆"/>
            </a:pPr>
            <a:r>
              <a:rPr b="0" i="0" lang="en-US" sz="2200" u="none" cap="none" strike="noStrike">
                <a:solidFill>
                  <a:schemeClr val="folHlink"/>
                </a:solidFill>
                <a:latin typeface="Arial"/>
                <a:ea typeface="Arial"/>
                <a:cs typeface="Arial"/>
                <a:sym typeface="Arial"/>
              </a:rPr>
              <a:t>Freight costs</a:t>
            </a:r>
            <a:endParaRPr/>
          </a:p>
          <a:p>
            <a:pPr indent="-457200" lvl="1" marL="685800" marR="0" rtl="0" algn="l">
              <a:lnSpc>
                <a:spcPct val="120000"/>
              </a:lnSpc>
              <a:spcBef>
                <a:spcPts val="1200"/>
              </a:spcBef>
              <a:spcAft>
                <a:spcPts val="0"/>
              </a:spcAft>
              <a:buClr>
                <a:srgbClr val="CC0000"/>
              </a:buClr>
              <a:buSzPts val="1760"/>
              <a:buFont typeface="Noto Sans Symbols"/>
              <a:buChar char="◆"/>
            </a:pPr>
            <a:r>
              <a:rPr b="0" i="0" lang="en-US" sz="2200" u="none" cap="none" strike="noStrike">
                <a:solidFill>
                  <a:schemeClr val="folHlink"/>
                </a:solidFill>
                <a:latin typeface="Arial"/>
                <a:ea typeface="Arial"/>
                <a:cs typeface="Arial"/>
                <a:sym typeface="Arial"/>
              </a:rPr>
              <a:t>Purchase returns</a:t>
            </a:r>
            <a:endParaRPr/>
          </a:p>
          <a:p>
            <a:pPr indent="-457200" lvl="1" marL="685800" marR="0" rtl="0" algn="l">
              <a:lnSpc>
                <a:spcPct val="120000"/>
              </a:lnSpc>
              <a:spcBef>
                <a:spcPts val="1200"/>
              </a:spcBef>
              <a:spcAft>
                <a:spcPts val="0"/>
              </a:spcAft>
              <a:buClr>
                <a:srgbClr val="CC0000"/>
              </a:buClr>
              <a:buSzPts val="1760"/>
              <a:buFont typeface="Noto Sans Symbols"/>
              <a:buChar char="◆"/>
            </a:pPr>
            <a:r>
              <a:rPr b="0" i="0" lang="en-US" sz="2200" u="none" cap="none" strike="noStrike">
                <a:solidFill>
                  <a:schemeClr val="folHlink"/>
                </a:solidFill>
                <a:latin typeface="Arial"/>
                <a:ea typeface="Arial"/>
                <a:cs typeface="Arial"/>
                <a:sym typeface="Arial"/>
              </a:rPr>
              <a:t>Purchase discounts and allowances</a:t>
            </a:r>
            <a:endParaRPr/>
          </a:p>
          <a:p>
            <a:pPr indent="-457200" lvl="1" marL="685800" marR="0" rtl="0" algn="l">
              <a:lnSpc>
                <a:spcPct val="120000"/>
              </a:lnSpc>
              <a:spcBef>
                <a:spcPts val="1200"/>
              </a:spcBef>
              <a:spcAft>
                <a:spcPts val="0"/>
              </a:spcAft>
              <a:buClr>
                <a:srgbClr val="CC0000"/>
              </a:buClr>
              <a:buSzPts val="1760"/>
              <a:buFont typeface="Noto Sans Symbols"/>
              <a:buChar char="◆"/>
            </a:pPr>
            <a:r>
              <a:rPr b="0" i="0" lang="en-US" sz="2200" u="none" cap="none" strike="noStrike">
                <a:solidFill>
                  <a:schemeClr val="folHlink"/>
                </a:solidFill>
                <a:latin typeface="Arial"/>
                <a:ea typeface="Arial"/>
                <a:cs typeface="Arial"/>
                <a:sym typeface="Arial"/>
              </a:rPr>
              <a:t>Transfers-in</a:t>
            </a:r>
            <a:endParaRPr/>
          </a:p>
          <a:p>
            <a:pPr indent="-457200" lvl="1" marL="685800" marR="0" rtl="0" algn="l">
              <a:lnSpc>
                <a:spcPct val="120000"/>
              </a:lnSpc>
              <a:spcBef>
                <a:spcPts val="1200"/>
              </a:spcBef>
              <a:spcAft>
                <a:spcPts val="0"/>
              </a:spcAft>
              <a:buClr>
                <a:srgbClr val="CC0000"/>
              </a:buClr>
              <a:buSzPts val="1760"/>
              <a:buFont typeface="Noto Sans Symbols"/>
              <a:buChar char="◆"/>
            </a:pPr>
            <a:r>
              <a:rPr b="0" i="0" lang="en-US" sz="2200" u="none" cap="none" strike="noStrike">
                <a:solidFill>
                  <a:schemeClr val="folHlink"/>
                </a:solidFill>
                <a:latin typeface="Arial"/>
                <a:ea typeface="Arial"/>
                <a:cs typeface="Arial"/>
                <a:sym typeface="Arial"/>
              </a:rPr>
              <a:t>Normal shortages</a:t>
            </a:r>
            <a:endParaRPr/>
          </a:p>
          <a:p>
            <a:pPr indent="-457200" lvl="1" marL="685800" marR="0" rtl="0" algn="l">
              <a:lnSpc>
                <a:spcPct val="120000"/>
              </a:lnSpc>
              <a:spcBef>
                <a:spcPts val="1200"/>
              </a:spcBef>
              <a:spcAft>
                <a:spcPts val="0"/>
              </a:spcAft>
              <a:buClr>
                <a:srgbClr val="CC0000"/>
              </a:buClr>
              <a:buSzPts val="1760"/>
              <a:buFont typeface="Noto Sans Symbols"/>
              <a:buChar char="◆"/>
            </a:pPr>
            <a:r>
              <a:rPr b="0" i="0" lang="en-US" sz="2200" u="none" cap="none" strike="noStrike">
                <a:solidFill>
                  <a:schemeClr val="folHlink"/>
                </a:solidFill>
                <a:latin typeface="Arial"/>
                <a:ea typeface="Arial"/>
                <a:cs typeface="Arial"/>
                <a:sym typeface="Arial"/>
              </a:rPr>
              <a:t>Abnormal shortages</a:t>
            </a:r>
            <a:endParaRPr/>
          </a:p>
          <a:p>
            <a:pPr indent="-457200" lvl="1" marL="685800" marR="0" rtl="0" algn="l">
              <a:lnSpc>
                <a:spcPct val="120000"/>
              </a:lnSpc>
              <a:spcBef>
                <a:spcPts val="1200"/>
              </a:spcBef>
              <a:spcAft>
                <a:spcPts val="0"/>
              </a:spcAft>
              <a:buClr>
                <a:srgbClr val="CC0000"/>
              </a:buClr>
              <a:buSzPts val="1760"/>
              <a:buFont typeface="Noto Sans Symbols"/>
              <a:buChar char="◆"/>
            </a:pPr>
            <a:r>
              <a:rPr b="0" i="0" lang="en-US" sz="2200" u="none" cap="none" strike="noStrike">
                <a:solidFill>
                  <a:schemeClr val="folHlink"/>
                </a:solidFill>
                <a:latin typeface="Arial"/>
                <a:ea typeface="Arial"/>
                <a:cs typeface="Arial"/>
                <a:sym typeface="Arial"/>
              </a:rPr>
              <a:t>Employee discounts</a:t>
            </a:r>
            <a:endParaRPr/>
          </a:p>
        </p:txBody>
      </p:sp>
      <p:sp>
        <p:nvSpPr>
          <p:cNvPr id="598" name="Google Shape;598;p48"/>
          <p:cNvSpPr txBox="1"/>
          <p:nvPr/>
        </p:nvSpPr>
        <p:spPr>
          <a:xfrm>
            <a:off x="609600" y="1371600"/>
            <a:ext cx="8305800" cy="53975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CC0000"/>
              </a:buClr>
              <a:buSzPts val="2240"/>
              <a:buFont typeface="Noto Sans Symbols"/>
              <a:buNone/>
            </a:pPr>
            <a:r>
              <a:rPr b="1" lang="en-US" sz="2800">
                <a:solidFill>
                  <a:srgbClr val="CC0000"/>
                </a:solidFill>
                <a:latin typeface="Arial"/>
                <a:ea typeface="Arial"/>
                <a:cs typeface="Arial"/>
                <a:sym typeface="Arial"/>
              </a:rPr>
              <a:t>Special Items Relating to Retail Method</a:t>
            </a:r>
            <a:endParaRPr/>
          </a:p>
        </p:txBody>
      </p:sp>
      <p:cxnSp>
        <p:nvCxnSpPr>
          <p:cNvPr id="599" name="Google Shape;599;p4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00" name="Google Shape;600;p48"/>
          <p:cNvSpPr/>
          <p:nvPr/>
        </p:nvSpPr>
        <p:spPr>
          <a:xfrm>
            <a:off x="4876800" y="4057650"/>
            <a:ext cx="3429000" cy="1200150"/>
          </a:xfrm>
          <a:prstGeom prst="rect">
            <a:avLst/>
          </a:prstGeom>
          <a:solidFill>
            <a:schemeClr val="accent3"/>
          </a:solidFill>
          <a:ln cap="sq" cmpd="sng" w="2857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0" lang="en-US" sz="2000">
                <a:solidFill>
                  <a:schemeClr val="dk1"/>
                </a:solidFill>
                <a:latin typeface="Arial"/>
                <a:ea typeface="Arial"/>
                <a:cs typeface="Arial"/>
                <a:sym typeface="Arial"/>
              </a:rPr>
              <a:t>When sales are recorded gross, companies </a:t>
            </a:r>
            <a:r>
              <a:rPr b="1" lang="en-US" sz="2000">
                <a:solidFill>
                  <a:schemeClr val="dk1"/>
                </a:solidFill>
                <a:latin typeface="Arial"/>
                <a:ea typeface="Arial"/>
                <a:cs typeface="Arial"/>
                <a:sym typeface="Arial"/>
              </a:rPr>
              <a:t>do not </a:t>
            </a:r>
            <a:r>
              <a:rPr b="0" lang="en-US" sz="2000">
                <a:solidFill>
                  <a:schemeClr val="dk1"/>
                </a:solidFill>
                <a:latin typeface="Arial"/>
                <a:ea typeface="Arial"/>
                <a:cs typeface="Arial"/>
                <a:sym typeface="Arial"/>
              </a:rPr>
              <a:t>recognize </a:t>
            </a:r>
            <a:r>
              <a:rPr b="1" lang="en-US" sz="2000">
                <a:solidFill>
                  <a:schemeClr val="dk1"/>
                </a:solidFill>
                <a:latin typeface="Arial"/>
                <a:ea typeface="Arial"/>
                <a:cs typeface="Arial"/>
                <a:sym typeface="Arial"/>
              </a:rPr>
              <a:t>sales discounts</a:t>
            </a:r>
            <a:r>
              <a:rPr b="0" lang="en-US" sz="2000">
                <a:solidFill>
                  <a:schemeClr val="dk1"/>
                </a:solidFill>
                <a:latin typeface="Arial"/>
                <a:ea typeface="Arial"/>
                <a:cs typeface="Arial"/>
                <a:sym typeface="Arial"/>
              </a:rPr>
              <a:t>.</a:t>
            </a:r>
            <a:endParaRPr/>
          </a:p>
        </p:txBody>
      </p:sp>
      <p:sp>
        <p:nvSpPr>
          <p:cNvPr id="601" name="Google Shape;601;p48"/>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RETAIL INVENTORY METHOD</a:t>
            </a:r>
            <a:endParaRPr b="1" i="0" sz="3200">
              <a:solidFill>
                <a:srgbClr val="00007F"/>
              </a:solidFill>
              <a:latin typeface="Arial"/>
              <a:ea typeface="Arial"/>
              <a:cs typeface="Arial"/>
              <a:sym typeface="Arial"/>
            </a:endParaRPr>
          </a:p>
        </p:txBody>
      </p:sp>
      <p:sp>
        <p:nvSpPr>
          <p:cNvPr id="602" name="Google Shape;602;p4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pic>
        <p:nvPicPr>
          <p:cNvPr id="607" name="Google Shape;607;p49"/>
          <p:cNvPicPr preferRelativeResize="0"/>
          <p:nvPr/>
        </p:nvPicPr>
        <p:blipFill rotWithShape="1">
          <a:blip r:embed="rId3">
            <a:alphaModFix/>
          </a:blip>
          <a:srcRect b="0" l="0" r="0" t="0"/>
          <a:stretch/>
        </p:blipFill>
        <p:spPr>
          <a:xfrm>
            <a:off x="865632" y="228600"/>
            <a:ext cx="7744968" cy="6383068"/>
          </a:xfrm>
          <a:prstGeom prst="rect">
            <a:avLst/>
          </a:prstGeom>
          <a:noFill/>
          <a:ln>
            <a:noFill/>
          </a:ln>
        </p:spPr>
      </p:pic>
      <p:sp>
        <p:nvSpPr>
          <p:cNvPr id="608" name="Google Shape;608;p49"/>
          <p:cNvSpPr txBox="1"/>
          <p:nvPr/>
        </p:nvSpPr>
        <p:spPr>
          <a:xfrm>
            <a:off x="228600" y="314389"/>
            <a:ext cx="2667000" cy="646331"/>
          </a:xfrm>
          <a:prstGeom prst="rect">
            <a:avLst/>
          </a:prstGeom>
          <a:solidFill>
            <a:schemeClr val="accent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9-27 </a:t>
            </a:r>
            <a:endParaRPr/>
          </a:p>
          <a:p>
            <a:pPr indent="0" lvl="0" marL="0" marR="0" rtl="0" algn="l">
              <a:spcBef>
                <a:spcPts val="0"/>
              </a:spcBef>
              <a:spcAft>
                <a:spcPts val="0"/>
              </a:spcAft>
              <a:buNone/>
            </a:pPr>
            <a:r>
              <a:rPr b="0" lang="en-US" sz="1200">
                <a:solidFill>
                  <a:schemeClr val="dk1"/>
                </a:solidFill>
                <a:latin typeface="Arial"/>
                <a:ea typeface="Arial"/>
                <a:cs typeface="Arial"/>
                <a:sym typeface="Arial"/>
              </a:rPr>
              <a:t>Conventional Retail Inventory Method— Special Items Included</a:t>
            </a:r>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5"/>
          <p:cNvSpPr txBox="1"/>
          <p:nvPr/>
        </p:nvSpPr>
        <p:spPr>
          <a:xfrm>
            <a:off x="609600" y="1371600"/>
            <a:ext cx="8001000" cy="1607876"/>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dk1"/>
              </a:buClr>
              <a:buSzPts val="1680"/>
              <a:buFont typeface="Noto Sans Symbols"/>
              <a:buNone/>
            </a:pPr>
            <a:r>
              <a:rPr b="1" i="0" lang="en-US" sz="2100" u="none" cap="none" strike="noStrike">
                <a:solidFill>
                  <a:schemeClr val="dk1"/>
                </a:solidFill>
                <a:latin typeface="Arial"/>
                <a:ea typeface="Arial"/>
                <a:cs typeface="Arial"/>
                <a:sym typeface="Arial"/>
              </a:rPr>
              <a:t>Illustration:</a:t>
            </a:r>
            <a:r>
              <a:rPr b="0" i="0" lang="en-US" sz="2100" u="none" cap="none" strike="noStrike">
                <a:solidFill>
                  <a:schemeClr val="dk1"/>
                </a:solidFill>
                <a:latin typeface="Arial"/>
                <a:ea typeface="Arial"/>
                <a:cs typeface="Arial"/>
                <a:sym typeface="Arial"/>
              </a:rPr>
              <a:t> Assume that Mander Corp. has unfinished inventory with a cost of $950, a sales value of $1,000, estimated cost of completion of $50, and estimated selling costs of $200. Mander’s net realizable value is computed as follows.</a:t>
            </a:r>
            <a:endParaRPr b="0" i="0" sz="2100" u="none" cap="none" strike="noStrike">
              <a:solidFill>
                <a:schemeClr val="dk1"/>
              </a:solidFill>
              <a:latin typeface="Arial"/>
              <a:ea typeface="Arial"/>
              <a:cs typeface="Arial"/>
              <a:sym typeface="Arial"/>
            </a:endParaRPr>
          </a:p>
        </p:txBody>
      </p:sp>
      <p:sp>
        <p:nvSpPr>
          <p:cNvPr id="88" name="Google Shape;88;p5"/>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lnSpc>
                <a:spcPct val="105000"/>
              </a:lnSpc>
              <a:spcBef>
                <a:spcPts val="0"/>
              </a:spcBef>
              <a:spcAft>
                <a:spcPts val="0"/>
              </a:spcAft>
              <a:buClr>
                <a:srgbClr val="CC0000"/>
              </a:buClr>
              <a:buSzPts val="2560"/>
              <a:buFont typeface="Arial"/>
              <a:buNone/>
            </a:pPr>
            <a:r>
              <a:rPr b="1" i="0" lang="en-US" sz="3200" u="none" cap="none" strike="noStrike">
                <a:solidFill>
                  <a:srgbClr val="CC0000"/>
                </a:solidFill>
                <a:latin typeface="Arial"/>
                <a:ea typeface="Arial"/>
                <a:cs typeface="Arial"/>
                <a:sym typeface="Arial"/>
              </a:rPr>
              <a:t>Deﬁnition of Net Realizable Value </a:t>
            </a:r>
            <a:endParaRPr/>
          </a:p>
        </p:txBody>
      </p:sp>
      <p:sp>
        <p:nvSpPr>
          <p:cNvPr id="89" name="Google Shape;89;p5"/>
          <p:cNvSpPr txBox="1"/>
          <p:nvPr/>
        </p:nvSpPr>
        <p:spPr>
          <a:xfrm>
            <a:off x="8305800" y="6369050"/>
            <a:ext cx="6858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Clr>
                <a:schemeClr val="lt2"/>
              </a:buClr>
              <a:buSzPts val="1600"/>
              <a:buFont typeface="Noto Sans Symbols"/>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pic>
        <p:nvPicPr>
          <p:cNvPr id="90" name="Google Shape;90;p5"/>
          <p:cNvPicPr preferRelativeResize="0"/>
          <p:nvPr/>
        </p:nvPicPr>
        <p:blipFill rotWithShape="1">
          <a:blip r:embed="rId3">
            <a:alphaModFix/>
          </a:blip>
          <a:srcRect b="0" l="0" r="0" t="0"/>
          <a:stretch/>
        </p:blipFill>
        <p:spPr>
          <a:xfrm>
            <a:off x="381000" y="3231791"/>
            <a:ext cx="8382000" cy="1637594"/>
          </a:xfrm>
          <a:prstGeom prst="rect">
            <a:avLst/>
          </a:prstGeom>
          <a:noFill/>
          <a:ln>
            <a:noFill/>
          </a:ln>
        </p:spPr>
      </p:pic>
      <p:sp>
        <p:nvSpPr>
          <p:cNvPr id="91" name="Google Shape;91;p5"/>
          <p:cNvSpPr txBox="1"/>
          <p:nvPr/>
        </p:nvSpPr>
        <p:spPr>
          <a:xfrm>
            <a:off x="310776" y="4872335"/>
            <a:ext cx="3346824" cy="461665"/>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rgbClr val="006600"/>
                </a:solidFill>
                <a:latin typeface="Arial"/>
                <a:ea typeface="Arial"/>
                <a:cs typeface="Arial"/>
                <a:sym typeface="Arial"/>
              </a:rPr>
              <a:t>ILLUSTRATION 9-1 </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Computation of Net Realizable Value</a:t>
            </a:r>
            <a:endParaRPr/>
          </a:p>
        </p:txBody>
      </p:sp>
      <p:cxnSp>
        <p:nvCxnSpPr>
          <p:cNvPr id="92" name="Google Shape;92;p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50"/>
          <p:cNvSpPr txBox="1"/>
          <p:nvPr/>
        </p:nvSpPr>
        <p:spPr>
          <a:xfrm>
            <a:off x="609600" y="1981200"/>
            <a:ext cx="8001000" cy="46474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chemeClr val="dk1"/>
              </a:buClr>
              <a:buSzPts val="1760"/>
              <a:buFont typeface="Noto Sans Symbols"/>
              <a:buNone/>
            </a:pPr>
            <a:r>
              <a:rPr b="0" lang="en-US" sz="2200">
                <a:solidFill>
                  <a:schemeClr val="dk1"/>
                </a:solidFill>
                <a:latin typeface="Arial"/>
                <a:ea typeface="Arial"/>
                <a:cs typeface="Arial"/>
                <a:sym typeface="Arial"/>
              </a:rPr>
              <a:t>Used for the following reasons:</a:t>
            </a:r>
            <a:endParaRPr/>
          </a:p>
        </p:txBody>
      </p:sp>
      <p:sp>
        <p:nvSpPr>
          <p:cNvPr id="614" name="Google Shape;614;p50"/>
          <p:cNvSpPr txBox="1"/>
          <p:nvPr/>
        </p:nvSpPr>
        <p:spPr>
          <a:xfrm>
            <a:off x="609600" y="2514600"/>
            <a:ext cx="7937500" cy="2492375"/>
          </a:xfrm>
          <a:prstGeom prst="rect">
            <a:avLst/>
          </a:prstGeom>
          <a:noFill/>
          <a:ln>
            <a:noFill/>
          </a:ln>
        </p:spPr>
        <p:txBody>
          <a:bodyPr anchorCtr="0" anchor="t" bIns="45700" lIns="91425" spcFirstLastPara="1" rIns="91425" wrap="square" tIns="45700">
            <a:spAutoFit/>
          </a:bodyPr>
          <a:lstStyle/>
          <a:p>
            <a:pPr indent="-457200" lvl="0" marL="692150" marR="0" rtl="0" algn="l">
              <a:lnSpc>
                <a:spcPct val="120000"/>
              </a:lnSpc>
              <a:spcBef>
                <a:spcPts val="0"/>
              </a:spcBef>
              <a:spcAft>
                <a:spcPts val="0"/>
              </a:spcAft>
              <a:buClr>
                <a:srgbClr val="CC0000"/>
              </a:buClr>
              <a:buSzPts val="2100"/>
              <a:buFont typeface="Comic Sans MS"/>
              <a:buAutoNum type="arabicParenR"/>
            </a:pPr>
            <a:r>
              <a:rPr b="0" lang="en-US" sz="2100">
                <a:solidFill>
                  <a:schemeClr val="dk1"/>
                </a:solidFill>
                <a:latin typeface="Arial"/>
                <a:ea typeface="Arial"/>
                <a:cs typeface="Arial"/>
                <a:sym typeface="Arial"/>
              </a:rPr>
              <a:t>To permit the computation of net income without a physical count of inventory.</a:t>
            </a:r>
            <a:endParaRPr/>
          </a:p>
          <a:p>
            <a:pPr indent="-457200" lvl="0" marL="692150" marR="0" rtl="0" algn="l">
              <a:lnSpc>
                <a:spcPct val="120000"/>
              </a:lnSpc>
              <a:spcBef>
                <a:spcPts val="1200"/>
              </a:spcBef>
              <a:spcAft>
                <a:spcPts val="0"/>
              </a:spcAft>
              <a:buClr>
                <a:srgbClr val="CC0000"/>
              </a:buClr>
              <a:buSzPts val="2100"/>
              <a:buFont typeface="Comic Sans MS"/>
              <a:buAutoNum type="arabicParenR"/>
            </a:pPr>
            <a:r>
              <a:rPr b="0" lang="en-US" sz="2100">
                <a:solidFill>
                  <a:schemeClr val="dk1"/>
                </a:solidFill>
                <a:latin typeface="Arial"/>
                <a:ea typeface="Arial"/>
                <a:cs typeface="Arial"/>
                <a:sym typeface="Arial"/>
              </a:rPr>
              <a:t>Control measure in determining inventory shortages. </a:t>
            </a:r>
            <a:endParaRPr/>
          </a:p>
          <a:p>
            <a:pPr indent="-457200" lvl="0" marL="692150" marR="0" rtl="0" algn="l">
              <a:lnSpc>
                <a:spcPct val="120000"/>
              </a:lnSpc>
              <a:spcBef>
                <a:spcPts val="1200"/>
              </a:spcBef>
              <a:spcAft>
                <a:spcPts val="0"/>
              </a:spcAft>
              <a:buClr>
                <a:srgbClr val="CC0000"/>
              </a:buClr>
              <a:buSzPts val="2100"/>
              <a:buFont typeface="Comic Sans MS"/>
              <a:buAutoNum type="arabicParenR"/>
            </a:pPr>
            <a:r>
              <a:rPr b="0" lang="en-US" sz="2100">
                <a:solidFill>
                  <a:schemeClr val="dk1"/>
                </a:solidFill>
                <a:latin typeface="Arial"/>
                <a:ea typeface="Arial"/>
                <a:cs typeface="Arial"/>
                <a:sym typeface="Arial"/>
              </a:rPr>
              <a:t>Regulating quantities of merchandise on hand. </a:t>
            </a:r>
            <a:endParaRPr/>
          </a:p>
          <a:p>
            <a:pPr indent="-457200" lvl="0" marL="692150" marR="0" rtl="0" algn="l">
              <a:lnSpc>
                <a:spcPct val="120000"/>
              </a:lnSpc>
              <a:spcBef>
                <a:spcPts val="1200"/>
              </a:spcBef>
              <a:spcAft>
                <a:spcPts val="0"/>
              </a:spcAft>
              <a:buClr>
                <a:srgbClr val="CC0000"/>
              </a:buClr>
              <a:buSzPts val="2100"/>
              <a:buFont typeface="Comic Sans MS"/>
              <a:buAutoNum type="arabicParenR"/>
            </a:pPr>
            <a:r>
              <a:rPr b="0" lang="en-US" sz="2100">
                <a:solidFill>
                  <a:schemeClr val="dk1"/>
                </a:solidFill>
                <a:latin typeface="Arial"/>
                <a:ea typeface="Arial"/>
                <a:cs typeface="Arial"/>
                <a:sym typeface="Arial"/>
              </a:rPr>
              <a:t>Insurance information.</a:t>
            </a:r>
            <a:endParaRPr/>
          </a:p>
        </p:txBody>
      </p:sp>
      <p:sp>
        <p:nvSpPr>
          <p:cNvPr id="615" name="Google Shape;615;p50"/>
          <p:cNvSpPr txBox="1"/>
          <p:nvPr/>
        </p:nvSpPr>
        <p:spPr>
          <a:xfrm>
            <a:off x="381000" y="5273675"/>
            <a:ext cx="8382000" cy="757238"/>
          </a:xfrm>
          <a:prstGeom prst="rect">
            <a:avLst/>
          </a:prstGeom>
          <a:solidFill>
            <a:srgbClr val="FDFCCC"/>
          </a:solidFill>
          <a:ln cap="sq" cmpd="sng" w="28575">
            <a:solidFill>
              <a:schemeClr val="l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800000"/>
              </a:buClr>
              <a:buSzPts val="1800"/>
              <a:buFont typeface="Noto Sans Symbols"/>
              <a:buNone/>
            </a:pPr>
            <a:r>
              <a:rPr b="0" lang="en-US" sz="1800">
                <a:solidFill>
                  <a:schemeClr val="dk1"/>
                </a:solidFill>
                <a:latin typeface="Arial"/>
                <a:ea typeface="Arial"/>
                <a:cs typeface="Arial"/>
                <a:sym typeface="Arial"/>
              </a:rPr>
              <a:t>Some companies refine the retail method by computing inventory separately by departments or class of merchandise with similar gross profits.</a:t>
            </a:r>
            <a:endParaRPr/>
          </a:p>
        </p:txBody>
      </p:sp>
      <p:sp>
        <p:nvSpPr>
          <p:cNvPr id="616" name="Google Shape;616;p50"/>
          <p:cNvSpPr txBox="1"/>
          <p:nvPr/>
        </p:nvSpPr>
        <p:spPr>
          <a:xfrm>
            <a:off x="609600" y="1371600"/>
            <a:ext cx="8305800" cy="51341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CC0000"/>
              </a:buClr>
              <a:buSzPts val="2240"/>
              <a:buFont typeface="Noto Sans Symbols"/>
              <a:buNone/>
            </a:pPr>
            <a:r>
              <a:rPr b="1" lang="en-US" sz="2800">
                <a:solidFill>
                  <a:srgbClr val="CC0000"/>
                </a:solidFill>
                <a:latin typeface="Arial"/>
                <a:ea typeface="Arial"/>
                <a:cs typeface="Arial"/>
                <a:sym typeface="Arial"/>
              </a:rPr>
              <a:t>Evaluation of Retail Inventory Method</a:t>
            </a:r>
            <a:endParaRPr/>
          </a:p>
        </p:txBody>
      </p:sp>
      <p:cxnSp>
        <p:nvCxnSpPr>
          <p:cNvPr id="617" name="Google Shape;617;p5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18" name="Google Shape;618;p50"/>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RETAIL INVENTORY METHOD</a:t>
            </a:r>
            <a:endParaRPr b="1" i="0" sz="3200">
              <a:solidFill>
                <a:srgbClr val="00007F"/>
              </a:solidFill>
              <a:latin typeface="Arial"/>
              <a:ea typeface="Arial"/>
              <a:cs typeface="Arial"/>
              <a:sym typeface="Arial"/>
            </a:endParaRPr>
          </a:p>
        </p:txBody>
      </p:sp>
      <p:sp>
        <p:nvSpPr>
          <p:cNvPr id="619" name="Google Shape;619;p5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51"/>
          <p:cNvSpPr txBox="1"/>
          <p:nvPr>
            <p:ph idx="1" type="body"/>
          </p:nvPr>
        </p:nvSpPr>
        <p:spPr>
          <a:xfrm>
            <a:off x="560696" y="28713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5000"/>
              </a:lnSpc>
              <a:spcBef>
                <a:spcPts val="0"/>
              </a:spcBef>
              <a:spcAft>
                <a:spcPts val="0"/>
              </a:spcAft>
              <a:buClr>
                <a:srgbClr val="CC0000"/>
              </a:buClr>
              <a:buSzPts val="1900"/>
              <a:buAutoNum type="arabicPlain"/>
            </a:pPr>
            <a:r>
              <a:rPr b="0" lang="en-US" sz="1900">
                <a:latin typeface="Arial"/>
                <a:ea typeface="Arial"/>
                <a:cs typeface="Arial"/>
                <a:sym typeface="Arial"/>
              </a:rPr>
              <a:t>Understand and apply the lower-of-cost-or-net realizable value rule.</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Understand and apply the lower-of-cost-or-market rule.</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Understand other inventory valuation issues.</a:t>
            </a:r>
            <a:endParaRPr/>
          </a:p>
        </p:txBody>
      </p:sp>
      <p:sp>
        <p:nvSpPr>
          <p:cNvPr id="625" name="Google Shape;625;p51"/>
          <p:cNvSpPr txBox="1"/>
          <p:nvPr>
            <p:ph type="title"/>
          </p:nvPr>
        </p:nvSpPr>
        <p:spPr>
          <a:xfrm>
            <a:off x="560696" y="1828800"/>
            <a:ext cx="3886200" cy="484909"/>
          </a:xfrm>
          <a:prstGeom prst="rect">
            <a:avLst/>
          </a:prstGeom>
          <a:noFill/>
          <a:ln>
            <a:noFill/>
          </a:ln>
        </p:spPr>
        <p:txBody>
          <a:bodyPr anchorCtr="0" anchor="t" bIns="44450" lIns="90475" spcFirstLastPara="1" rIns="90475" wrap="square" tIns="44450">
            <a:noAutofit/>
          </a:bodyPr>
          <a:lstStyle/>
          <a:p>
            <a:pPr indent="0" lvl="0" marL="0" marR="0" rtl="0" algn="l">
              <a:lnSpc>
                <a:spcPct val="110000"/>
              </a:lnSpc>
              <a:spcBef>
                <a:spcPts val="0"/>
              </a:spcBef>
              <a:spcAft>
                <a:spcPts val="0"/>
              </a:spcAft>
              <a:buNone/>
            </a:pPr>
            <a:r>
              <a:rPr b="1" i="0" lang="en-US" sz="2400" u="none" cap="none" strike="noStrike">
                <a:solidFill>
                  <a:srgbClr val="CC0000"/>
                </a:solidFill>
                <a:latin typeface="Arial"/>
                <a:ea typeface="Arial"/>
                <a:cs typeface="Arial"/>
                <a:sym typeface="Arial"/>
              </a:rPr>
              <a:t>LEARNING OBJECTIVES</a:t>
            </a:r>
            <a:endParaRPr/>
          </a:p>
        </p:txBody>
      </p:sp>
      <p:sp>
        <p:nvSpPr>
          <p:cNvPr id="626" name="Google Shape;626;p51"/>
          <p:cNvSpPr/>
          <p:nvPr/>
        </p:nvSpPr>
        <p:spPr>
          <a:xfrm>
            <a:off x="4800600" y="2871354"/>
            <a:ext cx="4114800" cy="2895600"/>
          </a:xfrm>
          <a:prstGeom prst="rect">
            <a:avLst/>
          </a:prstGeom>
          <a:noFill/>
          <a:ln>
            <a:noFill/>
          </a:ln>
        </p:spPr>
        <p:txBody>
          <a:bodyPr anchorCtr="0" anchor="t" bIns="44450" lIns="90475" spcFirstLastPara="1" rIns="90475" wrap="square" tIns="44450">
            <a:noAutofit/>
          </a:bodyPr>
          <a:lstStyle/>
          <a:p>
            <a:pPr indent="-341313" lvl="0" marL="341313" marR="0" rtl="0" algn="l">
              <a:lnSpc>
                <a:spcPct val="115000"/>
              </a:lnSpc>
              <a:spcBef>
                <a:spcPts val="0"/>
              </a:spcBef>
              <a:spcAft>
                <a:spcPts val="0"/>
              </a:spcAft>
              <a:buClr>
                <a:srgbClr val="CC0000"/>
              </a:buClr>
              <a:buSzPts val="1900"/>
              <a:buFont typeface="Arial"/>
              <a:buAutoNum type="arabicPlain" startAt="4"/>
            </a:pPr>
            <a:r>
              <a:rPr b="0" lang="en-US" sz="1900">
                <a:solidFill>
                  <a:schemeClr val="lt2"/>
                </a:solidFill>
                <a:latin typeface="Arial"/>
                <a:ea typeface="Arial"/>
                <a:cs typeface="Arial"/>
                <a:sym typeface="Arial"/>
              </a:rPr>
              <a:t>Determine ending inventory by applying the gross profit method.</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b="0" lang="en-US" sz="1900">
                <a:solidFill>
                  <a:schemeClr val="lt2"/>
                </a:solidFill>
                <a:latin typeface="Arial"/>
                <a:ea typeface="Arial"/>
                <a:cs typeface="Arial"/>
                <a:sym typeface="Arial"/>
              </a:rPr>
              <a:t>Determine ending inventory by applying the retail inventory method.</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b="1" lang="en-US" sz="1900">
                <a:solidFill>
                  <a:srgbClr val="CC0000"/>
                </a:solidFill>
                <a:latin typeface="Arial"/>
                <a:ea typeface="Arial"/>
                <a:cs typeface="Arial"/>
                <a:sym typeface="Arial"/>
              </a:rPr>
              <a:t>Explain how to report and analyze inventory.</a:t>
            </a:r>
            <a:endParaRPr/>
          </a:p>
        </p:txBody>
      </p:sp>
      <p:sp>
        <p:nvSpPr>
          <p:cNvPr id="627" name="Google Shape;627;p51"/>
          <p:cNvSpPr/>
          <p:nvPr/>
        </p:nvSpPr>
        <p:spPr>
          <a:xfrm>
            <a:off x="560696" y="24141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lang="en-US" sz="1900">
                <a:solidFill>
                  <a:schemeClr val="lt2"/>
                </a:solidFill>
                <a:latin typeface="Arial"/>
                <a:ea typeface="Arial"/>
                <a:cs typeface="Arial"/>
                <a:sym typeface="Arial"/>
              </a:rPr>
              <a:t>After studying this chapter, you should be able to:</a:t>
            </a:r>
            <a:endParaRPr/>
          </a:p>
        </p:txBody>
      </p:sp>
      <p:sp>
        <p:nvSpPr>
          <p:cNvPr id="628" name="Google Shape;628;p51"/>
          <p:cNvSpPr/>
          <p:nvPr/>
        </p:nvSpPr>
        <p:spPr>
          <a:xfrm>
            <a:off x="1600200" y="155057"/>
            <a:ext cx="6096000"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rgbClr val="00007F"/>
                </a:solidFill>
                <a:latin typeface="Arial"/>
                <a:ea typeface="Arial"/>
                <a:cs typeface="Arial"/>
                <a:sym typeface="Arial"/>
              </a:rPr>
              <a:t>Inventories: Additional Valuation Issues</a:t>
            </a:r>
            <a:endParaRPr/>
          </a:p>
        </p:txBody>
      </p:sp>
      <p:sp>
        <p:nvSpPr>
          <p:cNvPr id="629" name="Google Shape;629;p51"/>
          <p:cNvSpPr txBox="1"/>
          <p:nvPr/>
        </p:nvSpPr>
        <p:spPr>
          <a:xfrm>
            <a:off x="457200" y="76200"/>
            <a:ext cx="1066800" cy="17224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0700">
                <a:solidFill>
                  <a:srgbClr val="006600"/>
                </a:solidFill>
                <a:latin typeface="Arial"/>
                <a:ea typeface="Arial"/>
                <a:cs typeface="Arial"/>
                <a:sym typeface="Arial"/>
              </a:rPr>
              <a:t>9</a:t>
            </a:r>
            <a:endParaRPr/>
          </a:p>
        </p:txBody>
      </p:sp>
      <p:cxnSp>
        <p:nvCxnSpPr>
          <p:cNvPr id="630" name="Google Shape;630;p51"/>
          <p:cNvCxnSpPr/>
          <p:nvPr/>
        </p:nvCxnSpPr>
        <p:spPr>
          <a:xfrm>
            <a:off x="340056" y="-4592"/>
            <a:ext cx="0" cy="6086944"/>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631" name="Google Shape;631;p51"/>
          <p:cNvCxnSpPr/>
          <p:nvPr/>
        </p:nvCxnSpPr>
        <p:spPr>
          <a:xfrm>
            <a:off x="152400" y="60960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632" name="Google Shape;632;p5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52"/>
          <p:cNvSpPr txBox="1"/>
          <p:nvPr/>
        </p:nvSpPr>
        <p:spPr>
          <a:xfrm>
            <a:off x="609600" y="1981200"/>
            <a:ext cx="7758113" cy="46474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chemeClr val="dk1"/>
              </a:buClr>
              <a:buSzPts val="1760"/>
              <a:buFont typeface="Noto Sans Symbols"/>
              <a:buNone/>
            </a:pPr>
            <a:r>
              <a:rPr b="0" lang="en-US" sz="2200">
                <a:solidFill>
                  <a:schemeClr val="dk1"/>
                </a:solidFill>
                <a:latin typeface="Arial"/>
                <a:ea typeface="Arial"/>
                <a:cs typeface="Arial"/>
                <a:sym typeface="Arial"/>
              </a:rPr>
              <a:t>Accounting standards require disclosure of:</a:t>
            </a:r>
            <a:endParaRPr/>
          </a:p>
        </p:txBody>
      </p:sp>
      <p:sp>
        <p:nvSpPr>
          <p:cNvPr id="638" name="Google Shape;638;p52"/>
          <p:cNvSpPr txBox="1"/>
          <p:nvPr>
            <p:ph type="title"/>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PRESENTATION AND ANALYSIS</a:t>
            </a:r>
            <a:endParaRPr b="1" i="0" sz="3200" u="none" cap="none" strike="noStrike">
              <a:solidFill>
                <a:srgbClr val="00007F"/>
              </a:solidFill>
              <a:latin typeface="Arial"/>
              <a:ea typeface="Arial"/>
              <a:cs typeface="Arial"/>
              <a:sym typeface="Arial"/>
            </a:endParaRPr>
          </a:p>
        </p:txBody>
      </p:sp>
      <p:sp>
        <p:nvSpPr>
          <p:cNvPr id="639" name="Google Shape;639;p52"/>
          <p:cNvSpPr txBox="1"/>
          <p:nvPr/>
        </p:nvSpPr>
        <p:spPr>
          <a:xfrm>
            <a:off x="609600" y="1371600"/>
            <a:ext cx="7543800" cy="53975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CC0000"/>
              </a:buClr>
              <a:buSzPts val="2240"/>
              <a:buFont typeface="Noto Sans Symbols"/>
              <a:buNone/>
            </a:pPr>
            <a:r>
              <a:rPr b="1" lang="en-US" sz="2800">
                <a:solidFill>
                  <a:srgbClr val="CC0000"/>
                </a:solidFill>
                <a:latin typeface="Arial"/>
                <a:ea typeface="Arial"/>
                <a:cs typeface="Arial"/>
                <a:sym typeface="Arial"/>
              </a:rPr>
              <a:t>Presentation of Inventories</a:t>
            </a:r>
            <a:endParaRPr/>
          </a:p>
        </p:txBody>
      </p:sp>
      <p:sp>
        <p:nvSpPr>
          <p:cNvPr id="640" name="Google Shape;640;p52"/>
          <p:cNvSpPr txBox="1"/>
          <p:nvPr/>
        </p:nvSpPr>
        <p:spPr>
          <a:xfrm>
            <a:off x="609600" y="2517775"/>
            <a:ext cx="8001000" cy="3114675"/>
          </a:xfrm>
          <a:prstGeom prst="rect">
            <a:avLst/>
          </a:prstGeom>
          <a:noFill/>
          <a:ln>
            <a:noFill/>
          </a:ln>
        </p:spPr>
        <p:txBody>
          <a:bodyPr anchorCtr="0" anchor="t" bIns="45700" lIns="91425" spcFirstLastPara="1" rIns="91425" wrap="square" tIns="45700">
            <a:spAutoFit/>
          </a:bodyPr>
          <a:lstStyle/>
          <a:p>
            <a:pPr indent="-457200" lvl="0" marL="692150" marR="0" rtl="0" algn="l">
              <a:lnSpc>
                <a:spcPct val="120000"/>
              </a:lnSpc>
              <a:spcBef>
                <a:spcPts val="0"/>
              </a:spcBef>
              <a:spcAft>
                <a:spcPts val="0"/>
              </a:spcAft>
              <a:buClr>
                <a:srgbClr val="CC0000"/>
              </a:buClr>
              <a:buSzPts val="2100"/>
              <a:buFont typeface="Comic Sans MS"/>
              <a:buAutoNum type="arabicParenR"/>
            </a:pPr>
            <a:r>
              <a:rPr b="0" lang="en-US" sz="2100">
                <a:solidFill>
                  <a:schemeClr val="dk1"/>
                </a:solidFill>
                <a:latin typeface="Arial"/>
                <a:ea typeface="Arial"/>
                <a:cs typeface="Arial"/>
                <a:sym typeface="Arial"/>
              </a:rPr>
              <a:t>Composition of the inventory, inventory financing arrangements, and the inventory costing methods employed. </a:t>
            </a:r>
            <a:endParaRPr/>
          </a:p>
          <a:p>
            <a:pPr indent="-457200" lvl="0" marL="692150" marR="0" rtl="0" algn="l">
              <a:lnSpc>
                <a:spcPct val="120000"/>
              </a:lnSpc>
              <a:spcBef>
                <a:spcPts val="1200"/>
              </a:spcBef>
              <a:spcAft>
                <a:spcPts val="0"/>
              </a:spcAft>
              <a:buClr>
                <a:srgbClr val="CC0000"/>
              </a:buClr>
              <a:buSzPts val="2100"/>
              <a:buFont typeface="Comic Sans MS"/>
              <a:buAutoNum type="arabicParenR"/>
            </a:pPr>
            <a:r>
              <a:rPr b="0" lang="en-US" sz="2100">
                <a:solidFill>
                  <a:schemeClr val="dk1"/>
                </a:solidFill>
                <a:latin typeface="Arial"/>
                <a:ea typeface="Arial"/>
                <a:cs typeface="Arial"/>
                <a:sym typeface="Arial"/>
              </a:rPr>
              <a:t>Consistent application of costing methods from one period to another.</a:t>
            </a:r>
            <a:endParaRPr/>
          </a:p>
          <a:p>
            <a:pPr indent="-457200" lvl="0" marL="692150" marR="0" rtl="0" algn="l">
              <a:lnSpc>
                <a:spcPct val="120000"/>
              </a:lnSpc>
              <a:spcBef>
                <a:spcPts val="1200"/>
              </a:spcBef>
              <a:spcAft>
                <a:spcPts val="0"/>
              </a:spcAft>
              <a:buClr>
                <a:srgbClr val="CC0000"/>
              </a:buClr>
              <a:buSzPts val="2100"/>
              <a:buFont typeface="Comic Sans MS"/>
              <a:buAutoNum type="arabicParenR"/>
            </a:pPr>
            <a:r>
              <a:rPr b="0" lang="en-US" sz="2100">
                <a:solidFill>
                  <a:schemeClr val="dk1"/>
                </a:solidFill>
                <a:latin typeface="Arial"/>
                <a:ea typeface="Arial"/>
                <a:cs typeface="Arial"/>
                <a:sym typeface="Arial"/>
              </a:rPr>
              <a:t>Inventory composition either in the balance sheet or in a separate schedule in the notes.</a:t>
            </a:r>
            <a:endParaRPr/>
          </a:p>
        </p:txBody>
      </p:sp>
      <p:cxnSp>
        <p:nvCxnSpPr>
          <p:cNvPr id="641" name="Google Shape;641;p5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42" name="Google Shape;642;p5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53"/>
          <p:cNvSpPr txBox="1"/>
          <p:nvPr/>
        </p:nvSpPr>
        <p:spPr>
          <a:xfrm>
            <a:off x="609600" y="2514600"/>
            <a:ext cx="7696200" cy="3114675"/>
          </a:xfrm>
          <a:prstGeom prst="rect">
            <a:avLst/>
          </a:prstGeom>
          <a:noFill/>
          <a:ln>
            <a:noFill/>
          </a:ln>
        </p:spPr>
        <p:txBody>
          <a:bodyPr anchorCtr="0" anchor="t" bIns="45700" lIns="91425" spcFirstLastPara="1" rIns="91425" wrap="square" tIns="45700">
            <a:spAutoFit/>
          </a:bodyPr>
          <a:lstStyle/>
          <a:p>
            <a:pPr indent="-457200" lvl="0" marL="692150" marR="0" rtl="0" algn="l">
              <a:lnSpc>
                <a:spcPct val="120000"/>
              </a:lnSpc>
              <a:spcBef>
                <a:spcPts val="0"/>
              </a:spcBef>
              <a:spcAft>
                <a:spcPts val="0"/>
              </a:spcAft>
              <a:buClr>
                <a:srgbClr val="CC0000"/>
              </a:buClr>
              <a:buSzPts val="2100"/>
              <a:buFont typeface="Comic Sans MS"/>
              <a:buAutoNum type="arabicParenR" startAt="4"/>
            </a:pPr>
            <a:r>
              <a:rPr b="0" lang="en-US" sz="2100">
                <a:solidFill>
                  <a:schemeClr val="dk1"/>
                </a:solidFill>
                <a:latin typeface="Arial"/>
                <a:ea typeface="Arial"/>
                <a:cs typeface="Arial"/>
                <a:sym typeface="Arial"/>
              </a:rPr>
              <a:t>Significant or unusual financing arrangements relating to inventories. </a:t>
            </a:r>
            <a:endParaRPr/>
          </a:p>
          <a:p>
            <a:pPr indent="-457200" lvl="0" marL="692150" marR="0" rtl="0" algn="l">
              <a:lnSpc>
                <a:spcPct val="120000"/>
              </a:lnSpc>
              <a:spcBef>
                <a:spcPts val="1200"/>
              </a:spcBef>
              <a:spcAft>
                <a:spcPts val="0"/>
              </a:spcAft>
              <a:buClr>
                <a:srgbClr val="CC0000"/>
              </a:buClr>
              <a:buSzPts val="2100"/>
              <a:buFont typeface="Comic Sans MS"/>
              <a:buAutoNum type="arabicParenR" startAt="4"/>
            </a:pPr>
            <a:r>
              <a:rPr b="0" lang="en-US" sz="2100">
                <a:solidFill>
                  <a:schemeClr val="dk1"/>
                </a:solidFill>
                <a:latin typeface="Arial"/>
                <a:ea typeface="Arial"/>
                <a:cs typeface="Arial"/>
                <a:sym typeface="Arial"/>
              </a:rPr>
              <a:t>Inventories pledged as collateral for a loan in the current assets section rather than as an offset to the liability.</a:t>
            </a:r>
            <a:endParaRPr/>
          </a:p>
          <a:p>
            <a:pPr indent="-457200" lvl="0" marL="692150" marR="0" rtl="0" algn="l">
              <a:lnSpc>
                <a:spcPct val="120000"/>
              </a:lnSpc>
              <a:spcBef>
                <a:spcPts val="1200"/>
              </a:spcBef>
              <a:spcAft>
                <a:spcPts val="0"/>
              </a:spcAft>
              <a:buClr>
                <a:srgbClr val="CC0000"/>
              </a:buClr>
              <a:buSzPts val="2100"/>
              <a:buFont typeface="Comic Sans MS"/>
              <a:buAutoNum type="arabicParenR" startAt="4"/>
            </a:pPr>
            <a:r>
              <a:rPr b="0" lang="en-US" sz="2100">
                <a:solidFill>
                  <a:schemeClr val="dk1"/>
                </a:solidFill>
                <a:latin typeface="Arial"/>
                <a:ea typeface="Arial"/>
                <a:cs typeface="Arial"/>
                <a:sym typeface="Arial"/>
              </a:rPr>
              <a:t>Basis on which it states inventory amounts (lower of-cost-or-market) and the method used in determining cost (LIFO, FIFO, average cost, etc.).</a:t>
            </a:r>
            <a:endParaRPr/>
          </a:p>
        </p:txBody>
      </p:sp>
      <p:cxnSp>
        <p:nvCxnSpPr>
          <p:cNvPr id="648" name="Google Shape;648;p5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49" name="Google Shape;649;p53"/>
          <p:cNvSpPr txBox="1"/>
          <p:nvPr/>
        </p:nvSpPr>
        <p:spPr>
          <a:xfrm>
            <a:off x="609600" y="1981200"/>
            <a:ext cx="7758113" cy="46474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chemeClr val="dk1"/>
              </a:buClr>
              <a:buSzPts val="1760"/>
              <a:buFont typeface="Noto Sans Symbols"/>
              <a:buNone/>
            </a:pPr>
            <a:r>
              <a:rPr b="0" lang="en-US" sz="2200">
                <a:solidFill>
                  <a:schemeClr val="dk1"/>
                </a:solidFill>
                <a:latin typeface="Arial"/>
                <a:ea typeface="Arial"/>
                <a:cs typeface="Arial"/>
                <a:sym typeface="Arial"/>
              </a:rPr>
              <a:t>Accounting standards require disclosure of:</a:t>
            </a:r>
            <a:endParaRPr/>
          </a:p>
        </p:txBody>
      </p:sp>
      <p:sp>
        <p:nvSpPr>
          <p:cNvPr id="650" name="Google Shape;650;p53"/>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PRESENTATION AND ANALYSIS</a:t>
            </a:r>
            <a:endParaRPr b="1" i="0" sz="3200">
              <a:solidFill>
                <a:srgbClr val="00007F"/>
              </a:solidFill>
              <a:latin typeface="Arial"/>
              <a:ea typeface="Arial"/>
              <a:cs typeface="Arial"/>
              <a:sym typeface="Arial"/>
            </a:endParaRPr>
          </a:p>
        </p:txBody>
      </p:sp>
      <p:sp>
        <p:nvSpPr>
          <p:cNvPr id="651" name="Google Shape;651;p53"/>
          <p:cNvSpPr txBox="1"/>
          <p:nvPr/>
        </p:nvSpPr>
        <p:spPr>
          <a:xfrm>
            <a:off x="609600" y="1371600"/>
            <a:ext cx="7543800" cy="53975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CC0000"/>
              </a:buClr>
              <a:buSzPts val="2240"/>
              <a:buFont typeface="Noto Sans Symbols"/>
              <a:buNone/>
            </a:pPr>
            <a:r>
              <a:rPr b="1" lang="en-US" sz="2800">
                <a:solidFill>
                  <a:srgbClr val="CC0000"/>
                </a:solidFill>
                <a:latin typeface="Arial"/>
                <a:ea typeface="Arial"/>
                <a:cs typeface="Arial"/>
                <a:sym typeface="Arial"/>
              </a:rPr>
              <a:t>Presentation of Inventories</a:t>
            </a:r>
            <a:endParaRPr/>
          </a:p>
        </p:txBody>
      </p:sp>
      <p:sp>
        <p:nvSpPr>
          <p:cNvPr id="652" name="Google Shape;652;p5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54"/>
          <p:cNvSpPr/>
          <p:nvPr/>
        </p:nvSpPr>
        <p:spPr>
          <a:xfrm>
            <a:off x="487080" y="4864848"/>
            <a:ext cx="332292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9-28</a:t>
            </a:r>
            <a:endParaRPr/>
          </a:p>
          <a:p>
            <a:pPr indent="0" lvl="0" marL="0" marR="0" rtl="0" algn="l">
              <a:spcBef>
                <a:spcPts val="0"/>
              </a:spcBef>
              <a:spcAft>
                <a:spcPts val="0"/>
              </a:spcAft>
              <a:buClr>
                <a:schemeClr val="folHlink"/>
              </a:buClr>
              <a:buSzPts val="1200"/>
              <a:buFont typeface="Noto Sans Symbols"/>
              <a:buNone/>
            </a:pPr>
            <a:r>
              <a:rPr b="0" lang="en-US" sz="1200">
                <a:solidFill>
                  <a:schemeClr val="folHlink"/>
                </a:solidFill>
                <a:latin typeface="Arial"/>
                <a:ea typeface="Arial"/>
                <a:cs typeface="Arial"/>
                <a:sym typeface="Arial"/>
              </a:rPr>
              <a:t>Disclosure of Inventory Methods</a:t>
            </a:r>
            <a:endParaRPr b="0" sz="1200">
              <a:solidFill>
                <a:schemeClr val="folHlink"/>
              </a:solidFill>
              <a:latin typeface="Arial"/>
              <a:ea typeface="Arial"/>
              <a:cs typeface="Arial"/>
              <a:sym typeface="Arial"/>
            </a:endParaRPr>
          </a:p>
        </p:txBody>
      </p:sp>
      <p:cxnSp>
        <p:nvCxnSpPr>
          <p:cNvPr id="658" name="Google Shape;658;p5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59" name="Google Shape;659;p54"/>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PRESENTATION AND ANALYSIS</a:t>
            </a:r>
            <a:endParaRPr b="1" i="0" sz="3200">
              <a:solidFill>
                <a:srgbClr val="00007F"/>
              </a:solidFill>
              <a:latin typeface="Arial"/>
              <a:ea typeface="Arial"/>
              <a:cs typeface="Arial"/>
              <a:sym typeface="Arial"/>
            </a:endParaRPr>
          </a:p>
        </p:txBody>
      </p:sp>
      <p:sp>
        <p:nvSpPr>
          <p:cNvPr id="660" name="Google Shape;660;p54"/>
          <p:cNvSpPr txBox="1"/>
          <p:nvPr/>
        </p:nvSpPr>
        <p:spPr>
          <a:xfrm>
            <a:off x="609600" y="1371600"/>
            <a:ext cx="7543800" cy="53975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CC0000"/>
              </a:buClr>
              <a:buSzPts val="2240"/>
              <a:buFont typeface="Noto Sans Symbols"/>
              <a:buNone/>
            </a:pPr>
            <a:r>
              <a:rPr b="1" lang="en-US" sz="2800">
                <a:solidFill>
                  <a:srgbClr val="CC0000"/>
                </a:solidFill>
                <a:latin typeface="Arial"/>
                <a:ea typeface="Arial"/>
                <a:cs typeface="Arial"/>
                <a:sym typeface="Arial"/>
              </a:rPr>
              <a:t>Presentation of Inventories</a:t>
            </a:r>
            <a:endParaRPr/>
          </a:p>
        </p:txBody>
      </p:sp>
      <p:pic>
        <p:nvPicPr>
          <p:cNvPr id="661" name="Google Shape;661;p54"/>
          <p:cNvPicPr preferRelativeResize="0"/>
          <p:nvPr/>
        </p:nvPicPr>
        <p:blipFill rotWithShape="1">
          <a:blip r:embed="rId3">
            <a:alphaModFix/>
          </a:blip>
          <a:srcRect b="0" l="0" r="0" t="0"/>
          <a:stretch/>
        </p:blipFill>
        <p:spPr>
          <a:xfrm>
            <a:off x="333883" y="2021242"/>
            <a:ext cx="8476235" cy="2815515"/>
          </a:xfrm>
          <a:prstGeom prst="rect">
            <a:avLst/>
          </a:prstGeom>
          <a:noFill/>
          <a:ln>
            <a:noFill/>
          </a:ln>
        </p:spPr>
      </p:pic>
      <p:sp>
        <p:nvSpPr>
          <p:cNvPr id="662" name="Google Shape;662;p5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5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b="1" i="1" sz="1600">
              <a:solidFill>
                <a:schemeClr val="lt2"/>
              </a:solidFill>
              <a:latin typeface="Arial"/>
              <a:ea typeface="Arial"/>
              <a:cs typeface="Arial"/>
              <a:sym typeface="Arial"/>
            </a:endParaRPr>
          </a:p>
        </p:txBody>
      </p:sp>
      <p:pic>
        <p:nvPicPr>
          <p:cNvPr id="668" name="Google Shape;668;p55"/>
          <p:cNvPicPr preferRelativeResize="0"/>
          <p:nvPr/>
        </p:nvPicPr>
        <p:blipFill rotWithShape="1">
          <a:blip r:embed="rId3">
            <a:alphaModFix/>
          </a:blip>
          <a:srcRect b="0" l="0" r="0" t="0"/>
          <a:stretch/>
        </p:blipFill>
        <p:spPr>
          <a:xfrm>
            <a:off x="657988" y="1744561"/>
            <a:ext cx="7828023" cy="4656239"/>
          </a:xfrm>
          <a:prstGeom prst="rect">
            <a:avLst/>
          </a:prstGeom>
          <a:noFill/>
          <a:ln>
            <a:noFill/>
          </a:ln>
        </p:spPr>
      </p:pic>
      <p:sp>
        <p:nvSpPr>
          <p:cNvPr id="669" name="Google Shape;669;p55"/>
          <p:cNvSpPr/>
          <p:nvPr/>
        </p:nvSpPr>
        <p:spPr>
          <a:xfrm>
            <a:off x="6858000" y="1243104"/>
            <a:ext cx="1752600" cy="8302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9-29</a:t>
            </a:r>
            <a:endParaRPr/>
          </a:p>
          <a:p>
            <a:pPr indent="0" lvl="0" marL="0" marR="0" rtl="0" algn="l">
              <a:spcBef>
                <a:spcPts val="0"/>
              </a:spcBef>
              <a:spcAft>
                <a:spcPts val="0"/>
              </a:spcAft>
              <a:buClr>
                <a:schemeClr val="folHlink"/>
              </a:buClr>
              <a:buSzPts val="1200"/>
              <a:buFont typeface="Noto Sans Symbols"/>
              <a:buNone/>
            </a:pPr>
            <a:r>
              <a:rPr b="0" lang="en-US" sz="1200">
                <a:solidFill>
                  <a:schemeClr val="folHlink"/>
                </a:solidFill>
                <a:latin typeface="Arial"/>
                <a:ea typeface="Arial"/>
                <a:cs typeface="Arial"/>
                <a:sym typeface="Arial"/>
              </a:rPr>
              <a:t>Disclosure of Trade Practice in Valuing Inventories</a:t>
            </a:r>
            <a:endParaRPr/>
          </a:p>
        </p:txBody>
      </p:sp>
      <p:sp>
        <p:nvSpPr>
          <p:cNvPr id="670" name="Google Shape;670;p55"/>
          <p:cNvSpPr txBox="1"/>
          <p:nvPr/>
        </p:nvSpPr>
        <p:spPr>
          <a:xfrm>
            <a:off x="1524000" y="1371600"/>
            <a:ext cx="5105400" cy="51341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CC0000"/>
              </a:buClr>
              <a:buSzPts val="2240"/>
              <a:buFont typeface="Arial"/>
              <a:buNone/>
            </a:pPr>
            <a:r>
              <a:rPr b="1" lang="en-US" sz="2800">
                <a:solidFill>
                  <a:srgbClr val="CC0000"/>
                </a:solidFill>
                <a:latin typeface="Arial"/>
                <a:ea typeface="Arial"/>
                <a:cs typeface="Arial"/>
                <a:sym typeface="Arial"/>
              </a:rPr>
              <a:t>Presentation of Inventories</a:t>
            </a:r>
            <a:endParaRPr/>
          </a:p>
        </p:txBody>
      </p:sp>
      <p:cxnSp>
        <p:nvCxnSpPr>
          <p:cNvPr id="671" name="Google Shape;671;p5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pic>
        <p:nvPicPr>
          <p:cNvPr id="672" name="Google Shape;672;p55"/>
          <p:cNvPicPr preferRelativeResize="0"/>
          <p:nvPr/>
        </p:nvPicPr>
        <p:blipFill rotWithShape="1">
          <a:blip r:embed="rId4">
            <a:alphaModFix/>
          </a:blip>
          <a:srcRect b="0" l="0" r="0" t="0"/>
          <a:stretch/>
        </p:blipFill>
        <p:spPr>
          <a:xfrm>
            <a:off x="1447800" y="2514600"/>
            <a:ext cx="381000" cy="762000"/>
          </a:xfrm>
          <a:prstGeom prst="rect">
            <a:avLst/>
          </a:prstGeom>
          <a:noFill/>
          <a:ln>
            <a:noFill/>
          </a:ln>
        </p:spPr>
      </p:pic>
      <p:sp>
        <p:nvSpPr>
          <p:cNvPr id="673" name="Google Shape;673;p55"/>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PRESENTATION AND ANALYSIS</a:t>
            </a:r>
            <a:endParaRPr b="1" i="0" sz="3200">
              <a:solidFill>
                <a:srgbClr val="00007F"/>
              </a:solidFill>
              <a:latin typeface="Arial"/>
              <a:ea typeface="Arial"/>
              <a:cs typeface="Arial"/>
              <a:sym typeface="Arial"/>
            </a:endParaRPr>
          </a:p>
        </p:txBody>
      </p:sp>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56"/>
          <p:cNvSpPr txBox="1"/>
          <p:nvPr/>
        </p:nvSpPr>
        <p:spPr>
          <a:xfrm>
            <a:off x="609600" y="1981200"/>
            <a:ext cx="7758113" cy="1412875"/>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chemeClr val="dk1"/>
              </a:buClr>
              <a:buSzPts val="1760"/>
              <a:buFont typeface="Noto Sans Symbols"/>
              <a:buNone/>
            </a:pPr>
            <a:r>
              <a:rPr b="0" lang="en-US" sz="2200">
                <a:solidFill>
                  <a:schemeClr val="dk1"/>
                </a:solidFill>
                <a:latin typeface="Arial"/>
                <a:ea typeface="Arial"/>
                <a:cs typeface="Arial"/>
                <a:sym typeface="Arial"/>
              </a:rPr>
              <a:t>Common ratios used in the management and evaluation of inventory levels are </a:t>
            </a:r>
            <a:r>
              <a:rPr b="1" lang="en-US" sz="2200">
                <a:solidFill>
                  <a:srgbClr val="00007F"/>
                </a:solidFill>
                <a:latin typeface="Arial"/>
                <a:ea typeface="Arial"/>
                <a:cs typeface="Arial"/>
                <a:sym typeface="Arial"/>
              </a:rPr>
              <a:t>inventory turnover</a:t>
            </a:r>
            <a:r>
              <a:rPr b="0" lang="en-US" sz="2200">
                <a:solidFill>
                  <a:srgbClr val="00007F"/>
                </a:solidFill>
                <a:latin typeface="Arial"/>
                <a:ea typeface="Arial"/>
                <a:cs typeface="Arial"/>
                <a:sym typeface="Arial"/>
              </a:rPr>
              <a:t> </a:t>
            </a:r>
            <a:r>
              <a:rPr b="0" lang="en-US" sz="2200">
                <a:solidFill>
                  <a:schemeClr val="dk1"/>
                </a:solidFill>
                <a:latin typeface="Arial"/>
                <a:ea typeface="Arial"/>
                <a:cs typeface="Arial"/>
                <a:sym typeface="Arial"/>
              </a:rPr>
              <a:t>and </a:t>
            </a:r>
            <a:r>
              <a:rPr b="1" lang="en-US" sz="2200">
                <a:solidFill>
                  <a:srgbClr val="00007F"/>
                </a:solidFill>
                <a:latin typeface="Arial"/>
                <a:ea typeface="Arial"/>
                <a:cs typeface="Arial"/>
                <a:sym typeface="Arial"/>
              </a:rPr>
              <a:t>average</a:t>
            </a:r>
            <a:r>
              <a:rPr b="1" lang="en-US" sz="2200">
                <a:solidFill>
                  <a:schemeClr val="dk1"/>
                </a:solidFill>
                <a:latin typeface="Arial"/>
                <a:ea typeface="Arial"/>
                <a:cs typeface="Arial"/>
                <a:sym typeface="Arial"/>
              </a:rPr>
              <a:t> </a:t>
            </a:r>
            <a:r>
              <a:rPr b="1" lang="en-US" sz="2200">
                <a:solidFill>
                  <a:srgbClr val="00007F"/>
                </a:solidFill>
                <a:latin typeface="Arial"/>
                <a:ea typeface="Arial"/>
                <a:cs typeface="Arial"/>
                <a:sym typeface="Arial"/>
              </a:rPr>
              <a:t>days</a:t>
            </a:r>
            <a:r>
              <a:rPr b="1" lang="en-US" sz="2200">
                <a:solidFill>
                  <a:schemeClr val="dk1"/>
                </a:solidFill>
                <a:latin typeface="Arial"/>
                <a:ea typeface="Arial"/>
                <a:cs typeface="Arial"/>
                <a:sym typeface="Arial"/>
              </a:rPr>
              <a:t> </a:t>
            </a:r>
            <a:r>
              <a:rPr b="1" lang="en-US" sz="2200">
                <a:solidFill>
                  <a:srgbClr val="00007F"/>
                </a:solidFill>
                <a:latin typeface="Arial"/>
                <a:ea typeface="Arial"/>
                <a:cs typeface="Arial"/>
                <a:sym typeface="Arial"/>
              </a:rPr>
              <a:t>to</a:t>
            </a:r>
            <a:r>
              <a:rPr b="1" lang="en-US" sz="2200">
                <a:solidFill>
                  <a:schemeClr val="dk1"/>
                </a:solidFill>
                <a:latin typeface="Arial"/>
                <a:ea typeface="Arial"/>
                <a:cs typeface="Arial"/>
                <a:sym typeface="Arial"/>
              </a:rPr>
              <a:t> </a:t>
            </a:r>
            <a:r>
              <a:rPr b="1" lang="en-US" sz="2200">
                <a:solidFill>
                  <a:srgbClr val="00007F"/>
                </a:solidFill>
                <a:latin typeface="Arial"/>
                <a:ea typeface="Arial"/>
                <a:cs typeface="Arial"/>
                <a:sym typeface="Arial"/>
              </a:rPr>
              <a:t>sell</a:t>
            </a:r>
            <a:r>
              <a:rPr b="1" lang="en-US" sz="2200">
                <a:solidFill>
                  <a:schemeClr val="dk1"/>
                </a:solidFill>
                <a:latin typeface="Arial"/>
                <a:ea typeface="Arial"/>
                <a:cs typeface="Arial"/>
                <a:sym typeface="Arial"/>
              </a:rPr>
              <a:t> </a:t>
            </a:r>
            <a:r>
              <a:rPr b="1" lang="en-US" sz="2200">
                <a:solidFill>
                  <a:srgbClr val="00007F"/>
                </a:solidFill>
                <a:latin typeface="Arial"/>
                <a:ea typeface="Arial"/>
                <a:cs typeface="Arial"/>
                <a:sym typeface="Arial"/>
              </a:rPr>
              <a:t>the</a:t>
            </a:r>
            <a:r>
              <a:rPr b="1" lang="en-US" sz="2200">
                <a:solidFill>
                  <a:schemeClr val="dk1"/>
                </a:solidFill>
                <a:latin typeface="Arial"/>
                <a:ea typeface="Arial"/>
                <a:cs typeface="Arial"/>
                <a:sym typeface="Arial"/>
              </a:rPr>
              <a:t> </a:t>
            </a:r>
            <a:r>
              <a:rPr b="1" lang="en-US" sz="2200">
                <a:solidFill>
                  <a:srgbClr val="00007F"/>
                </a:solidFill>
                <a:latin typeface="Arial"/>
                <a:ea typeface="Arial"/>
                <a:cs typeface="Arial"/>
                <a:sym typeface="Arial"/>
              </a:rPr>
              <a:t>inventory</a:t>
            </a:r>
            <a:r>
              <a:rPr b="0" lang="en-US" sz="2200">
                <a:solidFill>
                  <a:schemeClr val="dk1"/>
                </a:solidFill>
                <a:latin typeface="Arial"/>
                <a:ea typeface="Arial"/>
                <a:cs typeface="Arial"/>
                <a:sym typeface="Arial"/>
              </a:rPr>
              <a:t>.</a:t>
            </a:r>
            <a:endParaRPr/>
          </a:p>
        </p:txBody>
      </p:sp>
      <p:sp>
        <p:nvSpPr>
          <p:cNvPr id="679" name="Google Shape;679;p56"/>
          <p:cNvSpPr txBox="1"/>
          <p:nvPr/>
        </p:nvSpPr>
        <p:spPr>
          <a:xfrm>
            <a:off x="609600" y="1371600"/>
            <a:ext cx="7543800" cy="51341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CC0000"/>
              </a:buClr>
              <a:buSzPts val="2240"/>
              <a:buFont typeface="Arial"/>
              <a:buNone/>
            </a:pPr>
            <a:r>
              <a:rPr b="1" lang="en-US" sz="2800">
                <a:solidFill>
                  <a:srgbClr val="CC0000"/>
                </a:solidFill>
                <a:latin typeface="Arial"/>
                <a:ea typeface="Arial"/>
                <a:cs typeface="Arial"/>
                <a:sym typeface="Arial"/>
              </a:rPr>
              <a:t>Analysis of Inventories</a:t>
            </a:r>
            <a:endParaRPr/>
          </a:p>
        </p:txBody>
      </p:sp>
      <p:cxnSp>
        <p:nvCxnSpPr>
          <p:cNvPr id="680" name="Google Shape;680;p5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81" name="Google Shape;681;p56"/>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PRESENTATION AND ANALYSIS</a:t>
            </a:r>
            <a:endParaRPr b="1" i="0" sz="3200">
              <a:solidFill>
                <a:srgbClr val="00007F"/>
              </a:solidFill>
              <a:latin typeface="Arial"/>
              <a:ea typeface="Arial"/>
              <a:cs typeface="Arial"/>
              <a:sym typeface="Arial"/>
            </a:endParaRPr>
          </a:p>
        </p:txBody>
      </p:sp>
      <p:sp>
        <p:nvSpPr>
          <p:cNvPr id="682" name="Google Shape;682;p5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57"/>
          <p:cNvSpPr txBox="1"/>
          <p:nvPr/>
        </p:nvSpPr>
        <p:spPr>
          <a:xfrm>
            <a:off x="609600" y="1981200"/>
            <a:ext cx="7758113" cy="93871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chemeClr val="dk1"/>
              </a:buClr>
              <a:buSzPts val="1760"/>
              <a:buFont typeface="Noto Sans Symbols"/>
              <a:buNone/>
            </a:pPr>
            <a:r>
              <a:rPr b="0" lang="en-US" sz="2200">
                <a:solidFill>
                  <a:schemeClr val="dk1"/>
                </a:solidFill>
                <a:latin typeface="Arial"/>
                <a:ea typeface="Arial"/>
                <a:cs typeface="Arial"/>
                <a:sym typeface="Arial"/>
              </a:rPr>
              <a:t>Measures the number of times on average a company sells the inventory during the period. </a:t>
            </a:r>
            <a:endParaRPr/>
          </a:p>
        </p:txBody>
      </p:sp>
      <p:sp>
        <p:nvSpPr>
          <p:cNvPr id="688" name="Google Shape;688;p57"/>
          <p:cNvSpPr txBox="1"/>
          <p:nvPr/>
        </p:nvSpPr>
        <p:spPr>
          <a:xfrm>
            <a:off x="609600" y="1371600"/>
            <a:ext cx="7543800" cy="51341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006600"/>
              </a:buClr>
              <a:buSzPts val="2240"/>
              <a:buFont typeface="Noto Sans Symbols"/>
              <a:buNone/>
            </a:pPr>
            <a:r>
              <a:rPr b="1" lang="en-US" sz="2800">
                <a:solidFill>
                  <a:srgbClr val="006600"/>
                </a:solidFill>
                <a:latin typeface="Arial"/>
                <a:ea typeface="Arial"/>
                <a:cs typeface="Arial"/>
                <a:sym typeface="Arial"/>
              </a:rPr>
              <a:t>Inventory Turnover</a:t>
            </a:r>
            <a:endParaRPr b="1" sz="2800">
              <a:solidFill>
                <a:srgbClr val="006600"/>
              </a:solidFill>
              <a:latin typeface="Arial"/>
              <a:ea typeface="Arial"/>
              <a:cs typeface="Arial"/>
              <a:sym typeface="Arial"/>
            </a:endParaRPr>
          </a:p>
        </p:txBody>
      </p:sp>
      <p:sp>
        <p:nvSpPr>
          <p:cNvPr id="689" name="Google Shape;689;p57"/>
          <p:cNvSpPr/>
          <p:nvPr/>
        </p:nvSpPr>
        <p:spPr>
          <a:xfrm>
            <a:off x="609600" y="3124200"/>
            <a:ext cx="8153400" cy="1304925"/>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1" lang="en-US" sz="2100">
                <a:solidFill>
                  <a:schemeClr val="dk1"/>
                </a:solidFill>
                <a:latin typeface="Arial"/>
                <a:ea typeface="Arial"/>
                <a:cs typeface="Arial"/>
                <a:sym typeface="Arial"/>
              </a:rPr>
              <a:t>Illustration:</a:t>
            </a:r>
            <a:r>
              <a:rPr b="0" lang="en-US" sz="2100">
                <a:solidFill>
                  <a:schemeClr val="dk1"/>
                </a:solidFill>
                <a:latin typeface="Arial"/>
                <a:ea typeface="Arial"/>
                <a:cs typeface="Arial"/>
                <a:sym typeface="Arial"/>
              </a:rPr>
              <a:t> In its 2014 annual report </a:t>
            </a:r>
            <a:r>
              <a:rPr b="1" lang="en-US" sz="2100">
                <a:solidFill>
                  <a:schemeClr val="dk1"/>
                </a:solidFill>
                <a:latin typeface="Arial"/>
                <a:ea typeface="Arial"/>
                <a:cs typeface="Arial"/>
                <a:sym typeface="Arial"/>
              </a:rPr>
              <a:t>Kellogg Company </a:t>
            </a:r>
            <a:r>
              <a:rPr b="0" lang="en-US" sz="2100">
                <a:solidFill>
                  <a:schemeClr val="dk1"/>
                </a:solidFill>
                <a:latin typeface="Arial"/>
                <a:ea typeface="Arial"/>
                <a:cs typeface="Arial"/>
                <a:sym typeface="Arial"/>
              </a:rPr>
              <a:t>reported a beginning inventory of $1,248 million, an ending inventory of $1,279 million, and cost of goods sold of $9,517 million for the year. </a:t>
            </a:r>
            <a:endParaRPr/>
          </a:p>
        </p:txBody>
      </p:sp>
      <p:cxnSp>
        <p:nvCxnSpPr>
          <p:cNvPr id="690" name="Google Shape;690;p5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91" name="Google Shape;691;p57"/>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PRESENTATION AND ANALYSIS</a:t>
            </a:r>
            <a:endParaRPr b="1" i="0" sz="3200">
              <a:solidFill>
                <a:srgbClr val="00007F"/>
              </a:solidFill>
              <a:latin typeface="Arial"/>
              <a:ea typeface="Arial"/>
              <a:cs typeface="Arial"/>
              <a:sym typeface="Arial"/>
            </a:endParaRPr>
          </a:p>
        </p:txBody>
      </p:sp>
      <p:pic>
        <p:nvPicPr>
          <p:cNvPr id="692" name="Google Shape;692;p57"/>
          <p:cNvPicPr preferRelativeResize="0"/>
          <p:nvPr/>
        </p:nvPicPr>
        <p:blipFill rotWithShape="1">
          <a:blip r:embed="rId3">
            <a:alphaModFix/>
          </a:blip>
          <a:srcRect b="0" l="0" r="0" t="0"/>
          <a:stretch/>
        </p:blipFill>
        <p:spPr>
          <a:xfrm>
            <a:off x="521239" y="4657095"/>
            <a:ext cx="8101523" cy="859185"/>
          </a:xfrm>
          <a:prstGeom prst="rect">
            <a:avLst/>
          </a:prstGeom>
          <a:noFill/>
          <a:ln>
            <a:noFill/>
          </a:ln>
        </p:spPr>
      </p:pic>
      <p:sp>
        <p:nvSpPr>
          <p:cNvPr id="693" name="Google Shape;693;p57"/>
          <p:cNvSpPr/>
          <p:nvPr/>
        </p:nvSpPr>
        <p:spPr>
          <a:xfrm>
            <a:off x="469152" y="5558135"/>
            <a:ext cx="332292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9-30</a:t>
            </a:r>
            <a:endParaRPr/>
          </a:p>
          <a:p>
            <a:pPr indent="0" lvl="0" marL="0" marR="0" rtl="0" algn="l">
              <a:spcBef>
                <a:spcPts val="0"/>
              </a:spcBef>
              <a:spcAft>
                <a:spcPts val="0"/>
              </a:spcAft>
              <a:buClr>
                <a:schemeClr val="folHlink"/>
              </a:buClr>
              <a:buSzPts val="1200"/>
              <a:buFont typeface="Noto Sans Symbols"/>
              <a:buNone/>
            </a:pPr>
            <a:r>
              <a:rPr b="0" lang="en-US" sz="1200">
                <a:solidFill>
                  <a:schemeClr val="folHlink"/>
                </a:solidFill>
                <a:latin typeface="Arial"/>
                <a:ea typeface="Arial"/>
                <a:cs typeface="Arial"/>
                <a:sym typeface="Arial"/>
              </a:rPr>
              <a:t>Inventory Turnover</a:t>
            </a:r>
            <a:endParaRPr b="0" sz="1200">
              <a:solidFill>
                <a:schemeClr val="folHlink"/>
              </a:solidFill>
              <a:latin typeface="Arial"/>
              <a:ea typeface="Arial"/>
              <a:cs typeface="Arial"/>
              <a:sym typeface="Arial"/>
            </a:endParaRPr>
          </a:p>
        </p:txBody>
      </p:sp>
      <p:sp>
        <p:nvSpPr>
          <p:cNvPr id="694" name="Google Shape;694;p5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pic>
        <p:nvPicPr>
          <p:cNvPr id="699" name="Google Shape;699;p58"/>
          <p:cNvPicPr preferRelativeResize="0"/>
          <p:nvPr/>
        </p:nvPicPr>
        <p:blipFill rotWithShape="1">
          <a:blip r:embed="rId3">
            <a:alphaModFix/>
          </a:blip>
          <a:srcRect b="0" l="0" r="0" t="0"/>
          <a:stretch/>
        </p:blipFill>
        <p:spPr>
          <a:xfrm>
            <a:off x="521239" y="3276600"/>
            <a:ext cx="8101523" cy="859185"/>
          </a:xfrm>
          <a:prstGeom prst="rect">
            <a:avLst/>
          </a:prstGeom>
          <a:noFill/>
          <a:ln>
            <a:noFill/>
          </a:ln>
        </p:spPr>
      </p:pic>
      <p:sp>
        <p:nvSpPr>
          <p:cNvPr id="700" name="Google Shape;700;p58"/>
          <p:cNvSpPr txBox="1"/>
          <p:nvPr/>
        </p:nvSpPr>
        <p:spPr>
          <a:xfrm>
            <a:off x="6858000" y="2953872"/>
            <a:ext cx="18288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9-30</a:t>
            </a:r>
            <a:endParaRPr b="1" sz="1200">
              <a:solidFill>
                <a:srgbClr val="006600"/>
              </a:solidFill>
              <a:latin typeface="Arial"/>
              <a:ea typeface="Arial"/>
              <a:cs typeface="Arial"/>
              <a:sym typeface="Arial"/>
            </a:endParaRPr>
          </a:p>
        </p:txBody>
      </p:sp>
      <p:sp>
        <p:nvSpPr>
          <p:cNvPr id="701" name="Google Shape;701;p58"/>
          <p:cNvSpPr txBox="1"/>
          <p:nvPr/>
        </p:nvSpPr>
        <p:spPr>
          <a:xfrm>
            <a:off x="609600" y="1981200"/>
            <a:ext cx="7758113" cy="93871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chemeClr val="dk1"/>
              </a:buClr>
              <a:buSzPts val="1760"/>
              <a:buFont typeface="Noto Sans Symbols"/>
              <a:buNone/>
            </a:pPr>
            <a:r>
              <a:rPr b="0" lang="en-US" sz="2200">
                <a:solidFill>
                  <a:schemeClr val="dk1"/>
                </a:solidFill>
                <a:latin typeface="Arial"/>
                <a:ea typeface="Arial"/>
                <a:cs typeface="Arial"/>
                <a:sym typeface="Arial"/>
              </a:rPr>
              <a:t>Measure represents the average number of days’ sales for which a company has inventory on hand.</a:t>
            </a:r>
            <a:endParaRPr/>
          </a:p>
        </p:txBody>
      </p:sp>
      <p:sp>
        <p:nvSpPr>
          <p:cNvPr id="702" name="Google Shape;702;p58"/>
          <p:cNvSpPr txBox="1"/>
          <p:nvPr/>
        </p:nvSpPr>
        <p:spPr>
          <a:xfrm>
            <a:off x="609600" y="1371600"/>
            <a:ext cx="7543800" cy="51341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006600"/>
              </a:buClr>
              <a:buSzPts val="2240"/>
              <a:buFont typeface="Arial"/>
              <a:buNone/>
            </a:pPr>
            <a:r>
              <a:rPr b="1" lang="en-US" sz="2800">
                <a:solidFill>
                  <a:srgbClr val="006600"/>
                </a:solidFill>
                <a:latin typeface="Arial"/>
                <a:ea typeface="Arial"/>
                <a:cs typeface="Arial"/>
                <a:sym typeface="Arial"/>
              </a:rPr>
              <a:t>Average Days to Sell Inventory</a:t>
            </a:r>
            <a:endParaRPr/>
          </a:p>
        </p:txBody>
      </p:sp>
      <p:sp>
        <p:nvSpPr>
          <p:cNvPr id="703" name="Google Shape;703;p58"/>
          <p:cNvSpPr txBox="1"/>
          <p:nvPr/>
        </p:nvSpPr>
        <p:spPr>
          <a:xfrm>
            <a:off x="1143000" y="5486400"/>
            <a:ext cx="6858000" cy="461963"/>
          </a:xfrm>
          <a:prstGeom prst="rect">
            <a:avLst/>
          </a:prstGeom>
          <a:solidFill>
            <a:srgbClr val="FDFCCC"/>
          </a:solidFill>
          <a:ln cap="flat" cmpd="sng" w="2857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400"/>
              <a:buFont typeface="Noto Sans Symbols"/>
              <a:buNone/>
            </a:pPr>
            <a:r>
              <a:rPr b="0" lang="en-US" sz="2400">
                <a:solidFill>
                  <a:schemeClr val="dk1"/>
                </a:solidFill>
                <a:latin typeface="Arial"/>
                <a:ea typeface="Arial"/>
                <a:cs typeface="Arial"/>
                <a:sym typeface="Arial"/>
              </a:rPr>
              <a:t>365 days / 7.53 times = every 48.5 days</a:t>
            </a:r>
            <a:endParaRPr/>
          </a:p>
        </p:txBody>
      </p:sp>
      <p:sp>
        <p:nvSpPr>
          <p:cNvPr id="704" name="Google Shape;704;p58"/>
          <p:cNvSpPr txBox="1"/>
          <p:nvPr/>
        </p:nvSpPr>
        <p:spPr>
          <a:xfrm>
            <a:off x="457200" y="4416425"/>
            <a:ext cx="3124200" cy="460375"/>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chemeClr val="dk1"/>
              </a:buClr>
              <a:buSzPts val="1760"/>
              <a:buFont typeface="Noto Sans Symbols"/>
              <a:buNone/>
            </a:pPr>
            <a:r>
              <a:rPr b="0" lang="en-US" sz="2200">
                <a:solidFill>
                  <a:schemeClr val="dk1"/>
                </a:solidFill>
                <a:latin typeface="Arial"/>
                <a:ea typeface="Arial"/>
                <a:cs typeface="Arial"/>
                <a:sym typeface="Arial"/>
              </a:rPr>
              <a:t>Average Days to Sell</a:t>
            </a:r>
            <a:endParaRPr/>
          </a:p>
        </p:txBody>
      </p:sp>
      <p:cxnSp>
        <p:nvCxnSpPr>
          <p:cNvPr id="705" name="Google Shape;705;p58"/>
          <p:cNvCxnSpPr/>
          <p:nvPr/>
        </p:nvCxnSpPr>
        <p:spPr>
          <a:xfrm>
            <a:off x="2286000" y="4876800"/>
            <a:ext cx="457200" cy="457200"/>
          </a:xfrm>
          <a:prstGeom prst="straightConnector1">
            <a:avLst/>
          </a:prstGeom>
          <a:noFill/>
          <a:ln cap="sq" cmpd="sng" w="28575">
            <a:solidFill>
              <a:srgbClr val="CC0000"/>
            </a:solidFill>
            <a:prstDash val="solid"/>
            <a:round/>
            <a:headEnd len="med" w="med" type="none"/>
            <a:tailEnd len="med" w="med" type="triangle"/>
          </a:ln>
        </p:spPr>
      </p:cxnSp>
      <p:cxnSp>
        <p:nvCxnSpPr>
          <p:cNvPr id="706" name="Google Shape;706;p58"/>
          <p:cNvCxnSpPr/>
          <p:nvPr/>
        </p:nvCxnSpPr>
        <p:spPr>
          <a:xfrm flipH="1">
            <a:off x="4724400" y="3962400"/>
            <a:ext cx="2743200" cy="1371600"/>
          </a:xfrm>
          <a:prstGeom prst="straightConnector1">
            <a:avLst/>
          </a:prstGeom>
          <a:noFill/>
          <a:ln cap="sq" cmpd="sng" w="28575">
            <a:solidFill>
              <a:srgbClr val="CC0000"/>
            </a:solidFill>
            <a:prstDash val="solid"/>
            <a:round/>
            <a:headEnd len="med" w="med" type="none"/>
            <a:tailEnd len="med" w="med" type="triangle"/>
          </a:ln>
        </p:spPr>
      </p:cxnSp>
      <p:cxnSp>
        <p:nvCxnSpPr>
          <p:cNvPr id="707" name="Google Shape;707;p5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708" name="Google Shape;708;p58"/>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PRESENTATION AND ANALYSIS</a:t>
            </a:r>
            <a:endParaRPr b="1" i="0" sz="3200">
              <a:solidFill>
                <a:srgbClr val="00007F"/>
              </a:solidFill>
              <a:latin typeface="Arial"/>
              <a:ea typeface="Arial"/>
              <a:cs typeface="Arial"/>
              <a:sym typeface="Arial"/>
            </a:endParaRPr>
          </a:p>
        </p:txBody>
      </p:sp>
      <p:sp>
        <p:nvSpPr>
          <p:cNvPr id="709" name="Google Shape;709;p5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500"/>
                                        <p:tgtEl>
                                          <p:spTgt spid="7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59"/>
          <p:cNvSpPr/>
          <p:nvPr/>
        </p:nvSpPr>
        <p:spPr>
          <a:xfrm>
            <a:off x="609600" y="1371600"/>
            <a:ext cx="7772400" cy="3481388"/>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chemeClr val="folHlink"/>
              </a:buClr>
              <a:buSzPts val="2500"/>
              <a:buFont typeface="Noto Sans Symbols"/>
              <a:buNone/>
            </a:pPr>
            <a:r>
              <a:rPr b="1" lang="en-US" sz="2500">
                <a:solidFill>
                  <a:schemeClr val="folHlink"/>
                </a:solidFill>
                <a:latin typeface="Arial"/>
                <a:ea typeface="Arial"/>
                <a:cs typeface="Arial"/>
                <a:sym typeface="Arial"/>
              </a:rPr>
              <a:t>Primary reason to use LIFO</a:t>
            </a:r>
            <a:endParaRPr/>
          </a:p>
          <a:p>
            <a:pPr indent="-457200" lvl="1" marL="685800" marR="0" rtl="0" algn="l">
              <a:lnSpc>
                <a:spcPct val="125000"/>
              </a:lnSpc>
              <a:spcBef>
                <a:spcPts val="1100"/>
              </a:spcBef>
              <a:spcAft>
                <a:spcPts val="0"/>
              </a:spcAft>
              <a:buClr>
                <a:srgbClr val="CC0000"/>
              </a:buClr>
              <a:buSzPts val="1760"/>
              <a:buFont typeface="Noto Sans Symbols"/>
              <a:buChar char="◆"/>
            </a:pPr>
            <a:r>
              <a:rPr b="0" i="0" lang="en-US" sz="2200" u="none" cap="none" strike="noStrike">
                <a:solidFill>
                  <a:schemeClr val="folHlink"/>
                </a:solidFill>
                <a:latin typeface="Arial"/>
                <a:ea typeface="Arial"/>
                <a:cs typeface="Arial"/>
                <a:sym typeface="Arial"/>
              </a:rPr>
              <a:t>Tax advantages.</a:t>
            </a:r>
            <a:endParaRPr/>
          </a:p>
          <a:p>
            <a:pPr indent="-457200" lvl="1" marL="685800" marR="0" rtl="0" algn="l">
              <a:lnSpc>
                <a:spcPct val="125000"/>
              </a:lnSpc>
              <a:spcBef>
                <a:spcPts val="1100"/>
              </a:spcBef>
              <a:spcAft>
                <a:spcPts val="0"/>
              </a:spcAft>
              <a:buClr>
                <a:srgbClr val="CC0000"/>
              </a:buClr>
              <a:buSzPts val="1760"/>
              <a:buFont typeface="Noto Sans Symbols"/>
              <a:buChar char="◆"/>
            </a:pPr>
            <a:r>
              <a:rPr b="0" i="0" lang="en-US" sz="2200" u="none" cap="none" strike="noStrike">
                <a:solidFill>
                  <a:schemeClr val="folHlink"/>
                </a:solidFill>
                <a:latin typeface="Arial"/>
                <a:ea typeface="Arial"/>
                <a:cs typeface="Arial"/>
                <a:sym typeface="Arial"/>
              </a:rPr>
              <a:t>Results in a better matching of costs and revenues.</a:t>
            </a:r>
            <a:endParaRPr/>
          </a:p>
          <a:p>
            <a:pPr indent="-457200" lvl="1" marL="685800" marR="0" rtl="0" algn="l">
              <a:lnSpc>
                <a:spcPct val="125000"/>
              </a:lnSpc>
              <a:spcBef>
                <a:spcPts val="1100"/>
              </a:spcBef>
              <a:spcAft>
                <a:spcPts val="0"/>
              </a:spcAft>
              <a:buClr>
                <a:srgbClr val="CC0000"/>
              </a:buClr>
              <a:buSzPts val="1760"/>
              <a:buFont typeface="Noto Sans Symbols"/>
              <a:buChar char="◆"/>
            </a:pPr>
            <a:r>
              <a:rPr b="0" i="0" lang="en-US" sz="2200" u="none" cap="none" strike="noStrike">
                <a:solidFill>
                  <a:schemeClr val="folHlink"/>
                </a:solidFill>
                <a:latin typeface="Arial"/>
                <a:ea typeface="Arial"/>
                <a:cs typeface="Arial"/>
                <a:sym typeface="Arial"/>
              </a:rPr>
              <a:t>The use of LIFO retail is made under two assumptions: </a:t>
            </a:r>
            <a:endParaRPr/>
          </a:p>
          <a:p>
            <a:pPr indent="-457200" lvl="2" marL="1371600" marR="0" rtl="0" algn="l">
              <a:lnSpc>
                <a:spcPct val="125000"/>
              </a:lnSpc>
              <a:spcBef>
                <a:spcPts val="1050"/>
              </a:spcBef>
              <a:spcAft>
                <a:spcPts val="0"/>
              </a:spcAft>
              <a:buClr>
                <a:schemeClr val="folHlink"/>
              </a:buClr>
              <a:buSzPts val="2100"/>
              <a:buFont typeface="Noto Sans Symbols"/>
              <a:buAutoNum type="arabicPeriod"/>
            </a:pPr>
            <a:r>
              <a:rPr b="0" i="0" lang="en-US" sz="2100" u="none" cap="none" strike="noStrike">
                <a:solidFill>
                  <a:schemeClr val="folHlink"/>
                </a:solidFill>
                <a:latin typeface="Arial"/>
                <a:ea typeface="Arial"/>
                <a:cs typeface="Arial"/>
                <a:sym typeface="Arial"/>
              </a:rPr>
              <a:t>stable prices and </a:t>
            </a:r>
            <a:endParaRPr/>
          </a:p>
          <a:p>
            <a:pPr indent="-457200" lvl="2" marL="1371600" marR="0" rtl="0" algn="l">
              <a:lnSpc>
                <a:spcPct val="125000"/>
              </a:lnSpc>
              <a:spcBef>
                <a:spcPts val="1050"/>
              </a:spcBef>
              <a:spcAft>
                <a:spcPts val="0"/>
              </a:spcAft>
              <a:buClr>
                <a:schemeClr val="folHlink"/>
              </a:buClr>
              <a:buSzPts val="2100"/>
              <a:buFont typeface="Noto Sans Symbols"/>
              <a:buAutoNum type="arabicPeriod"/>
            </a:pPr>
            <a:r>
              <a:rPr b="0" i="0" lang="en-US" sz="2100" u="none" cap="none" strike="noStrike">
                <a:solidFill>
                  <a:schemeClr val="folHlink"/>
                </a:solidFill>
                <a:latin typeface="Arial"/>
                <a:ea typeface="Arial"/>
                <a:cs typeface="Arial"/>
                <a:sym typeface="Arial"/>
              </a:rPr>
              <a:t>fluctuating prices.</a:t>
            </a:r>
            <a:endParaRPr/>
          </a:p>
        </p:txBody>
      </p:sp>
      <p:sp>
        <p:nvSpPr>
          <p:cNvPr id="715" name="Google Shape;715;p59"/>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b="1" lang="en-US" sz="1900">
                <a:solidFill>
                  <a:srgbClr val="00007F"/>
                </a:solidFill>
                <a:latin typeface="Arial"/>
                <a:ea typeface="Arial"/>
                <a:cs typeface="Arial"/>
                <a:sym typeface="Arial"/>
              </a:rPr>
              <a:t> </a:t>
            </a:r>
            <a:r>
              <a:rPr b="1" lang="en-US" sz="2800">
                <a:solidFill>
                  <a:srgbClr val="00007F"/>
                </a:solidFill>
                <a:latin typeface="Arial"/>
                <a:ea typeface="Arial"/>
                <a:cs typeface="Arial"/>
                <a:sym typeface="Arial"/>
              </a:rPr>
              <a:t>9A</a:t>
            </a:r>
            <a:endParaRPr b="1" sz="2800">
              <a:solidFill>
                <a:srgbClr val="00007F"/>
              </a:solidFill>
              <a:latin typeface="Arial"/>
              <a:ea typeface="Arial"/>
              <a:cs typeface="Arial"/>
              <a:sym typeface="Arial"/>
            </a:endParaRPr>
          </a:p>
        </p:txBody>
      </p:sp>
      <p:sp>
        <p:nvSpPr>
          <p:cNvPr id="716" name="Google Shape;716;p59"/>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Clr>
                <a:schemeClr val="lt1"/>
              </a:buClr>
              <a:buSzPts val="2300"/>
              <a:buFont typeface="Noto Sans Symbols"/>
              <a:buNone/>
            </a:pPr>
            <a:r>
              <a:rPr b="1" lang="en-US" sz="2300">
                <a:solidFill>
                  <a:schemeClr val="lt1"/>
                </a:solidFill>
                <a:latin typeface="Arial"/>
                <a:ea typeface="Arial"/>
                <a:cs typeface="Arial"/>
                <a:sym typeface="Arial"/>
              </a:rPr>
              <a:t>LIFO RETAIL METHODS</a:t>
            </a:r>
            <a:endParaRPr b="1" sz="2300">
              <a:solidFill>
                <a:schemeClr val="lt1"/>
              </a:solidFill>
              <a:latin typeface="Arial"/>
              <a:ea typeface="Arial"/>
              <a:cs typeface="Arial"/>
              <a:sym typeface="Arial"/>
            </a:endParaRPr>
          </a:p>
        </p:txBody>
      </p:sp>
      <p:sp>
        <p:nvSpPr>
          <p:cNvPr id="717" name="Google Shape;717;p59"/>
          <p:cNvSpPr txBox="1"/>
          <p:nvPr/>
        </p:nvSpPr>
        <p:spPr>
          <a:xfrm>
            <a:off x="1752600" y="6367046"/>
            <a:ext cx="7239000" cy="338554"/>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Clr>
                <a:schemeClr val="lt2"/>
              </a:buClr>
              <a:buSzPts val="1600"/>
              <a:buFont typeface="Noto Sans Symbols"/>
              <a:buNone/>
            </a:pPr>
            <a:r>
              <a:rPr b="1" i="1" lang="en-US" sz="1600">
                <a:solidFill>
                  <a:schemeClr val="lt2"/>
                </a:solidFill>
                <a:latin typeface="Arial"/>
                <a:ea typeface="Arial"/>
                <a:cs typeface="Arial"/>
                <a:sym typeface="Arial"/>
              </a:rPr>
              <a:t>LO 7 Determine ending inventory by applying the LIFO retail methods.</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6"/>
          <p:cNvSpPr txBox="1"/>
          <p:nvPr/>
        </p:nvSpPr>
        <p:spPr>
          <a:xfrm>
            <a:off x="609600" y="3170520"/>
            <a:ext cx="7937500" cy="1465786"/>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5000"/>
              </a:lnSpc>
              <a:spcBef>
                <a:spcPts val="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Mander reports inventory on its balance sheet at $750. </a:t>
            </a:r>
            <a:endParaRPr/>
          </a:p>
          <a:p>
            <a:pPr indent="-457200" lvl="1" marL="685800" marR="0" rtl="0" algn="l">
              <a:lnSpc>
                <a:spcPct val="125000"/>
              </a:lnSpc>
              <a:spcBef>
                <a:spcPts val="105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In its income statement, Mander reports a Loss Due to Decline of Inventory to NRV of $200 ($950 − $750). </a:t>
            </a:r>
            <a:endParaRPr/>
          </a:p>
        </p:txBody>
      </p:sp>
      <p:cxnSp>
        <p:nvCxnSpPr>
          <p:cNvPr id="98" name="Google Shape;98;p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99" name="Google Shape;99;p6"/>
          <p:cNvSpPr txBox="1"/>
          <p:nvPr/>
        </p:nvSpPr>
        <p:spPr>
          <a:xfrm>
            <a:off x="8305800" y="6369050"/>
            <a:ext cx="6858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Clr>
                <a:schemeClr val="lt2"/>
              </a:buClr>
              <a:buSzPts val="1600"/>
              <a:buFont typeface="Noto Sans Symbols"/>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
        <p:nvSpPr>
          <p:cNvPr id="100" name="Google Shape;100;p6"/>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lnSpc>
                <a:spcPct val="105000"/>
              </a:lnSpc>
              <a:spcBef>
                <a:spcPts val="0"/>
              </a:spcBef>
              <a:spcAft>
                <a:spcPts val="0"/>
              </a:spcAft>
              <a:buClr>
                <a:srgbClr val="CC0000"/>
              </a:buClr>
              <a:buSzPts val="2560"/>
              <a:buFont typeface="Arial"/>
              <a:buNone/>
            </a:pPr>
            <a:r>
              <a:rPr b="1" i="0" lang="en-US" sz="3200" u="none" cap="none" strike="noStrike">
                <a:solidFill>
                  <a:srgbClr val="CC0000"/>
                </a:solidFill>
                <a:latin typeface="Arial"/>
                <a:ea typeface="Arial"/>
                <a:cs typeface="Arial"/>
                <a:sym typeface="Arial"/>
              </a:rPr>
              <a:t>Deﬁnition of Net Realizable Value </a:t>
            </a:r>
            <a:endParaRPr/>
          </a:p>
        </p:txBody>
      </p:sp>
      <p:pic>
        <p:nvPicPr>
          <p:cNvPr id="101" name="Google Shape;101;p6"/>
          <p:cNvPicPr preferRelativeResize="0"/>
          <p:nvPr/>
        </p:nvPicPr>
        <p:blipFill rotWithShape="1">
          <a:blip r:embed="rId3">
            <a:alphaModFix/>
          </a:blip>
          <a:srcRect b="0" l="0" r="0" t="0"/>
          <a:stretch/>
        </p:blipFill>
        <p:spPr>
          <a:xfrm>
            <a:off x="381000" y="1371600"/>
            <a:ext cx="8382000" cy="1637594"/>
          </a:xfrm>
          <a:prstGeom prst="rect">
            <a:avLst/>
          </a:prstGeom>
          <a:noFill/>
          <a:ln>
            <a:noFill/>
          </a:ln>
        </p:spPr>
      </p:pic>
      <p:sp>
        <p:nvSpPr>
          <p:cNvPr id="102" name="Google Shape;102;p6"/>
          <p:cNvSpPr txBox="1"/>
          <p:nvPr/>
        </p:nvSpPr>
        <p:spPr>
          <a:xfrm>
            <a:off x="7115774" y="995781"/>
            <a:ext cx="1717450" cy="335169"/>
          </a:xfrm>
          <a:prstGeom prst="rect">
            <a:avLst/>
          </a:prstGeom>
          <a:solidFill>
            <a:schemeClr val="accent3"/>
          </a:solid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i="0" lang="en-US" sz="1200" u="none" cap="none" strike="noStrike">
                <a:solidFill>
                  <a:srgbClr val="006600"/>
                </a:solidFill>
                <a:latin typeface="Arial"/>
                <a:ea typeface="Arial"/>
                <a:cs typeface="Arial"/>
                <a:sym typeface="Arial"/>
              </a:rPr>
              <a:t>ILLUSTRATION 9-1 </a:t>
            </a:r>
            <a:endParaRPr/>
          </a:p>
        </p:txBody>
      </p:sp>
      <p:pic>
        <p:nvPicPr>
          <p:cNvPr id="103" name="Google Shape;103;p6"/>
          <p:cNvPicPr preferRelativeResize="0"/>
          <p:nvPr/>
        </p:nvPicPr>
        <p:blipFill rotWithShape="1">
          <a:blip r:embed="rId4">
            <a:alphaModFix/>
          </a:blip>
          <a:srcRect b="0" l="0" r="0" t="0"/>
          <a:stretch/>
        </p:blipFill>
        <p:spPr>
          <a:xfrm>
            <a:off x="312156" y="4724400"/>
            <a:ext cx="8519687" cy="1695244"/>
          </a:xfrm>
          <a:prstGeom prst="rect">
            <a:avLst/>
          </a:prstGeom>
          <a:noFill/>
          <a:ln>
            <a:noFill/>
          </a:ln>
        </p:spPr>
      </p:pic>
      <p:sp>
        <p:nvSpPr>
          <p:cNvPr id="104" name="Google Shape;104;p6"/>
          <p:cNvSpPr/>
          <p:nvPr/>
        </p:nvSpPr>
        <p:spPr>
          <a:xfrm>
            <a:off x="7327152" y="4654176"/>
            <a:ext cx="1762705" cy="461665"/>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rgbClr val="006600"/>
                </a:solidFill>
                <a:latin typeface="Arial"/>
                <a:ea typeface="Arial"/>
                <a:cs typeface="Arial"/>
                <a:sym typeface="Arial"/>
              </a:rPr>
              <a:t>ILLUSTRATION 9-2 </a:t>
            </a:r>
            <a:endParaRPr b="1" i="0" sz="1200" u="none" cap="none" strike="noStrike">
              <a:solidFill>
                <a:srgbClr val="006600"/>
              </a:solidFill>
              <a:latin typeface="Arial"/>
              <a:ea typeface="Arial"/>
              <a:cs typeface="Arial"/>
              <a:sym typeface="Arial"/>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LCNRV Disclosures </a:t>
            </a:r>
            <a:endParaRPr/>
          </a:p>
        </p:txBody>
      </p:sp>
    </p:spTree>
  </p:cSld>
  <p:clrMapOvr>
    <a:masterClrMapping/>
  </p:clrMapOvr>
  <p:transition>
    <p:wipe dir="r"/>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60"/>
          <p:cNvSpPr txBox="1"/>
          <p:nvPr/>
        </p:nvSpPr>
        <p:spPr>
          <a:xfrm>
            <a:off x="609600" y="1371600"/>
            <a:ext cx="7620000" cy="53975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00007F"/>
              </a:buClr>
              <a:buSzPts val="2240"/>
              <a:buFont typeface="Noto Sans Symbols"/>
              <a:buNone/>
            </a:pPr>
            <a:r>
              <a:rPr b="1" lang="en-US" sz="2800">
                <a:solidFill>
                  <a:srgbClr val="00007F"/>
                </a:solidFill>
                <a:latin typeface="Arial"/>
                <a:ea typeface="Arial"/>
                <a:cs typeface="Arial"/>
                <a:sym typeface="Arial"/>
              </a:rPr>
              <a:t>STABLE PRICES—LIFO RETAIL METHOD</a:t>
            </a:r>
            <a:endParaRPr b="1" sz="2800">
              <a:solidFill>
                <a:srgbClr val="00007F"/>
              </a:solidFill>
              <a:latin typeface="Arial"/>
              <a:ea typeface="Arial"/>
              <a:cs typeface="Arial"/>
              <a:sym typeface="Arial"/>
            </a:endParaRPr>
          </a:p>
        </p:txBody>
      </p:sp>
      <p:sp>
        <p:nvSpPr>
          <p:cNvPr id="723" name="Google Shape;723;p60"/>
          <p:cNvSpPr/>
          <p:nvPr/>
        </p:nvSpPr>
        <p:spPr>
          <a:xfrm>
            <a:off x="609600" y="2001838"/>
            <a:ext cx="8153400" cy="1361911"/>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lang="en-US" sz="2200">
                <a:solidFill>
                  <a:schemeClr val="folHlink"/>
                </a:solidFill>
                <a:latin typeface="Arial"/>
                <a:ea typeface="Arial"/>
                <a:cs typeface="Arial"/>
                <a:sym typeface="Arial"/>
              </a:rPr>
              <a:t>A major assumption of the </a:t>
            </a:r>
            <a:r>
              <a:rPr b="1" lang="en-US" sz="2200">
                <a:solidFill>
                  <a:srgbClr val="00007F"/>
                </a:solidFill>
                <a:latin typeface="Arial"/>
                <a:ea typeface="Arial"/>
                <a:cs typeface="Arial"/>
                <a:sym typeface="Arial"/>
              </a:rPr>
              <a:t>LIFO retail method </a:t>
            </a:r>
            <a:r>
              <a:rPr b="0" lang="en-US" sz="2200">
                <a:solidFill>
                  <a:schemeClr val="folHlink"/>
                </a:solidFill>
                <a:latin typeface="Arial"/>
                <a:ea typeface="Arial"/>
                <a:cs typeface="Arial"/>
                <a:sym typeface="Arial"/>
              </a:rPr>
              <a:t>is that the </a:t>
            </a:r>
            <a:r>
              <a:rPr b="1" lang="en-US" sz="2200">
                <a:solidFill>
                  <a:schemeClr val="folHlink"/>
                </a:solidFill>
                <a:latin typeface="Arial"/>
                <a:ea typeface="Arial"/>
                <a:cs typeface="Arial"/>
                <a:sym typeface="Arial"/>
              </a:rPr>
              <a:t>markups</a:t>
            </a:r>
            <a:r>
              <a:rPr b="0" lang="en-US" sz="2200">
                <a:solidFill>
                  <a:schemeClr val="folHlink"/>
                </a:solidFill>
                <a:latin typeface="Arial"/>
                <a:ea typeface="Arial"/>
                <a:cs typeface="Arial"/>
                <a:sym typeface="Arial"/>
              </a:rPr>
              <a:t> and </a:t>
            </a:r>
            <a:r>
              <a:rPr b="1" lang="en-US" sz="2200">
                <a:solidFill>
                  <a:schemeClr val="folHlink"/>
                </a:solidFill>
                <a:latin typeface="Arial"/>
                <a:ea typeface="Arial"/>
                <a:cs typeface="Arial"/>
                <a:sym typeface="Arial"/>
              </a:rPr>
              <a:t>markdowns</a:t>
            </a:r>
            <a:r>
              <a:rPr b="0" lang="en-US" sz="2200">
                <a:solidFill>
                  <a:schemeClr val="folHlink"/>
                </a:solidFill>
                <a:latin typeface="Arial"/>
                <a:ea typeface="Arial"/>
                <a:cs typeface="Arial"/>
                <a:sym typeface="Arial"/>
              </a:rPr>
              <a:t> apply only to the goods purchased during the current period and not to the beginning inventory.</a:t>
            </a:r>
            <a:endParaRPr/>
          </a:p>
        </p:txBody>
      </p:sp>
      <p:sp>
        <p:nvSpPr>
          <p:cNvPr id="724" name="Google Shape;724;p60"/>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b="1" lang="en-US" sz="1900">
                <a:solidFill>
                  <a:srgbClr val="00007F"/>
                </a:solidFill>
                <a:latin typeface="Arial"/>
                <a:ea typeface="Arial"/>
                <a:cs typeface="Arial"/>
                <a:sym typeface="Arial"/>
              </a:rPr>
              <a:t> </a:t>
            </a:r>
            <a:r>
              <a:rPr b="1" lang="en-US" sz="2800">
                <a:solidFill>
                  <a:srgbClr val="00007F"/>
                </a:solidFill>
                <a:latin typeface="Arial"/>
                <a:ea typeface="Arial"/>
                <a:cs typeface="Arial"/>
                <a:sym typeface="Arial"/>
              </a:rPr>
              <a:t>9A</a:t>
            </a:r>
            <a:endParaRPr b="1" sz="2800">
              <a:solidFill>
                <a:srgbClr val="00007F"/>
              </a:solidFill>
              <a:latin typeface="Arial"/>
              <a:ea typeface="Arial"/>
              <a:cs typeface="Arial"/>
              <a:sym typeface="Arial"/>
            </a:endParaRPr>
          </a:p>
        </p:txBody>
      </p:sp>
      <p:sp>
        <p:nvSpPr>
          <p:cNvPr id="725" name="Google Shape;725;p60"/>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Clr>
                <a:schemeClr val="lt1"/>
              </a:buClr>
              <a:buSzPts val="2300"/>
              <a:buFont typeface="Noto Sans Symbols"/>
              <a:buNone/>
            </a:pPr>
            <a:r>
              <a:rPr b="1" lang="en-US" sz="2300">
                <a:solidFill>
                  <a:schemeClr val="lt1"/>
                </a:solidFill>
                <a:latin typeface="Arial"/>
                <a:ea typeface="Arial"/>
                <a:cs typeface="Arial"/>
                <a:sym typeface="Arial"/>
              </a:rPr>
              <a:t>LIFO RETAIL METHODS</a:t>
            </a:r>
            <a:endParaRPr b="1" sz="2300">
              <a:solidFill>
                <a:schemeClr val="lt1"/>
              </a:solidFill>
              <a:latin typeface="Arial"/>
              <a:ea typeface="Arial"/>
              <a:cs typeface="Arial"/>
              <a:sym typeface="Arial"/>
            </a:endParaRPr>
          </a:p>
        </p:txBody>
      </p:sp>
      <p:sp>
        <p:nvSpPr>
          <p:cNvPr id="726" name="Google Shape;726;p6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61"/>
          <p:cNvSpPr txBox="1"/>
          <p:nvPr/>
        </p:nvSpPr>
        <p:spPr>
          <a:xfrm>
            <a:off x="609600" y="1381125"/>
            <a:ext cx="8153400" cy="1514475"/>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chemeClr val="dk1"/>
              </a:buClr>
              <a:buSzPts val="1680"/>
              <a:buFont typeface="Noto Sans Symbols"/>
              <a:buNone/>
            </a:pPr>
            <a:r>
              <a:rPr b="1" lang="en-US" sz="2100">
                <a:solidFill>
                  <a:schemeClr val="dk1"/>
                </a:solidFill>
                <a:latin typeface="Arial"/>
                <a:ea typeface="Arial"/>
                <a:cs typeface="Arial"/>
                <a:sym typeface="Arial"/>
              </a:rPr>
              <a:t>Illustration: </a:t>
            </a:r>
            <a:r>
              <a:rPr b="0" lang="en-US" sz="2100">
                <a:solidFill>
                  <a:schemeClr val="dk1"/>
                </a:solidFill>
                <a:latin typeface="Arial"/>
                <a:ea typeface="Arial"/>
                <a:cs typeface="Arial"/>
                <a:sym typeface="Arial"/>
              </a:rPr>
              <a:t>Fuque Inc. uses the retail inventory method to estimate ending inventory for its monthly financial statements. The following data pertain to a single department for the month of October.</a:t>
            </a:r>
            <a:endParaRPr/>
          </a:p>
        </p:txBody>
      </p:sp>
      <p:graphicFrame>
        <p:nvGraphicFramePr>
          <p:cNvPr id="732" name="Google Shape;732;p61"/>
          <p:cNvGraphicFramePr/>
          <p:nvPr/>
        </p:nvGraphicFramePr>
        <p:xfrm>
          <a:off x="457200" y="3124200"/>
          <a:ext cx="5503863" cy="2663825"/>
        </p:xfrm>
        <a:graphic>
          <a:graphicData uri="http://schemas.openxmlformats.org/presentationml/2006/ole">
            <mc:AlternateContent>
              <mc:Choice Requires="v">
                <p:oleObj r:id="rId4" imgH="2663825" imgW="5503863" progId="Excel.Sheet.8" spid="_x0000_s1">
                  <p:embed/>
                </p:oleObj>
              </mc:Choice>
              <mc:Fallback>
                <p:oleObj r:id="rId5" imgH="2663825" imgW="5503863" progId="Excel.Sheet.8">
                  <p:embed/>
                  <p:pic>
                    <p:nvPicPr>
                      <p:cNvPr id="732" name="Google Shape;732;p61"/>
                      <p:cNvPicPr preferRelativeResize="0"/>
                      <p:nvPr/>
                    </p:nvPicPr>
                    <p:blipFill rotWithShape="1">
                      <a:blip r:embed="rId6">
                        <a:alphaModFix/>
                      </a:blip>
                      <a:srcRect b="0" l="0" r="0" t="0"/>
                      <a:stretch/>
                    </p:blipFill>
                    <p:spPr>
                      <a:xfrm>
                        <a:off x="457200" y="3124200"/>
                        <a:ext cx="5503863" cy="2663825"/>
                      </a:xfrm>
                      <a:prstGeom prst="rect">
                        <a:avLst/>
                      </a:prstGeom>
                      <a:noFill/>
                      <a:ln cap="sq" cmpd="sng" w="28575">
                        <a:solidFill>
                          <a:schemeClr val="lt2"/>
                        </a:solidFill>
                        <a:prstDash val="solid"/>
                        <a:miter lim="800000"/>
                        <a:headEnd len="sm" w="sm" type="none"/>
                        <a:tailEnd len="sm" w="sm" type="none"/>
                      </a:ln>
                    </p:spPr>
                  </p:pic>
                </p:oleObj>
              </mc:Fallback>
            </mc:AlternateContent>
          </a:graphicData>
        </a:graphic>
      </p:graphicFrame>
      <p:sp>
        <p:nvSpPr>
          <p:cNvPr id="733" name="Google Shape;733;p61"/>
          <p:cNvSpPr txBox="1"/>
          <p:nvPr/>
        </p:nvSpPr>
        <p:spPr>
          <a:xfrm>
            <a:off x="6172200" y="3117850"/>
            <a:ext cx="2819400" cy="1731963"/>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1600"/>
              <a:buFont typeface="Noto Sans Symbols"/>
              <a:buNone/>
            </a:pPr>
            <a:r>
              <a:rPr b="1" lang="en-US" sz="2000">
                <a:solidFill>
                  <a:schemeClr val="dk1"/>
                </a:solidFill>
                <a:latin typeface="Arial"/>
                <a:ea typeface="Arial"/>
                <a:cs typeface="Arial"/>
                <a:sym typeface="Arial"/>
              </a:rPr>
              <a:t>Instructions: </a:t>
            </a:r>
            <a:endParaRPr/>
          </a:p>
          <a:p>
            <a:pPr indent="0" lvl="0" marL="0" marR="0" rtl="0" algn="l">
              <a:lnSpc>
                <a:spcPct val="105000"/>
              </a:lnSpc>
              <a:spcBef>
                <a:spcPts val="570"/>
              </a:spcBef>
              <a:spcAft>
                <a:spcPts val="0"/>
              </a:spcAft>
              <a:buClr>
                <a:schemeClr val="dk1"/>
              </a:buClr>
              <a:buSzPts val="1520"/>
              <a:buFont typeface="Noto Sans Symbols"/>
              <a:buNone/>
            </a:pPr>
            <a:r>
              <a:rPr b="0" lang="en-US" sz="1900">
                <a:solidFill>
                  <a:schemeClr val="dk1"/>
                </a:solidFill>
                <a:latin typeface="Arial"/>
                <a:ea typeface="Arial"/>
                <a:cs typeface="Arial"/>
                <a:sym typeface="Arial"/>
              </a:rPr>
              <a:t>Prepare a schedule computing estimate retail inventory using the LIFO Retail method.</a:t>
            </a:r>
            <a:endParaRPr/>
          </a:p>
        </p:txBody>
      </p:sp>
      <p:sp>
        <p:nvSpPr>
          <p:cNvPr id="734" name="Google Shape;734;p61"/>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b="1" lang="en-US" sz="1900">
                <a:solidFill>
                  <a:srgbClr val="00007F"/>
                </a:solidFill>
                <a:latin typeface="Arial"/>
                <a:ea typeface="Arial"/>
                <a:cs typeface="Arial"/>
                <a:sym typeface="Arial"/>
              </a:rPr>
              <a:t> </a:t>
            </a:r>
            <a:r>
              <a:rPr b="1" lang="en-US" sz="2800">
                <a:solidFill>
                  <a:srgbClr val="00007F"/>
                </a:solidFill>
                <a:latin typeface="Arial"/>
                <a:ea typeface="Arial"/>
                <a:cs typeface="Arial"/>
                <a:sym typeface="Arial"/>
              </a:rPr>
              <a:t>9A</a:t>
            </a:r>
            <a:endParaRPr b="1" sz="2800">
              <a:solidFill>
                <a:srgbClr val="00007F"/>
              </a:solidFill>
              <a:latin typeface="Arial"/>
              <a:ea typeface="Arial"/>
              <a:cs typeface="Arial"/>
              <a:sym typeface="Arial"/>
            </a:endParaRPr>
          </a:p>
        </p:txBody>
      </p:sp>
      <p:sp>
        <p:nvSpPr>
          <p:cNvPr id="735" name="Google Shape;735;p61"/>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Clr>
                <a:schemeClr val="lt1"/>
              </a:buClr>
              <a:buSzPts val="2300"/>
              <a:buFont typeface="Noto Sans Symbols"/>
              <a:buNone/>
            </a:pPr>
            <a:r>
              <a:rPr b="1" lang="en-US" sz="2300">
                <a:solidFill>
                  <a:schemeClr val="lt1"/>
                </a:solidFill>
                <a:latin typeface="Arial"/>
                <a:ea typeface="Arial"/>
                <a:cs typeface="Arial"/>
                <a:sym typeface="Arial"/>
              </a:rPr>
              <a:t>LIFO RETAIL METHODS</a:t>
            </a:r>
            <a:endParaRPr b="1" sz="2300">
              <a:solidFill>
                <a:schemeClr val="lt1"/>
              </a:solidFill>
              <a:latin typeface="Arial"/>
              <a:ea typeface="Arial"/>
              <a:cs typeface="Arial"/>
              <a:sym typeface="Arial"/>
            </a:endParaRPr>
          </a:p>
        </p:txBody>
      </p:sp>
      <p:sp>
        <p:nvSpPr>
          <p:cNvPr id="736" name="Google Shape;736;p6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graphicFrame>
        <p:nvGraphicFramePr>
          <p:cNvPr id="741" name="Google Shape;741;p62"/>
          <p:cNvGraphicFramePr/>
          <p:nvPr/>
        </p:nvGraphicFramePr>
        <p:xfrm>
          <a:off x="381397" y="1265079"/>
          <a:ext cx="8373269" cy="5135721"/>
        </p:xfrm>
        <a:graphic>
          <a:graphicData uri="http://schemas.openxmlformats.org/presentationml/2006/ole">
            <mc:AlternateContent>
              <mc:Choice Requires="v">
                <p:oleObj r:id="rId4" imgH="5135721" imgW="8373269" progId="Excel.Sheet.8" spid="_x0000_s1">
                  <p:embed/>
                </p:oleObj>
              </mc:Choice>
              <mc:Fallback>
                <p:oleObj r:id="rId5" imgH="5135721" imgW="8373269" progId="Excel.Sheet.8">
                  <p:embed/>
                  <p:pic>
                    <p:nvPicPr>
                      <p:cNvPr id="741" name="Google Shape;741;p62"/>
                      <p:cNvPicPr preferRelativeResize="0"/>
                      <p:nvPr/>
                    </p:nvPicPr>
                    <p:blipFill rotWithShape="1">
                      <a:blip r:embed="rId6">
                        <a:alphaModFix/>
                      </a:blip>
                      <a:srcRect b="0" l="0" r="0" t="0"/>
                      <a:stretch/>
                    </p:blipFill>
                    <p:spPr>
                      <a:xfrm>
                        <a:off x="381397" y="1265079"/>
                        <a:ext cx="8373269" cy="5135721"/>
                      </a:xfrm>
                      <a:prstGeom prst="rect">
                        <a:avLst/>
                      </a:prstGeom>
                      <a:noFill/>
                      <a:ln cap="sq" cmpd="sng" w="28575">
                        <a:solidFill>
                          <a:schemeClr val="lt2"/>
                        </a:solidFill>
                        <a:prstDash val="solid"/>
                        <a:miter lim="800000"/>
                        <a:headEnd len="sm" w="sm" type="none"/>
                        <a:tailEnd len="sm" w="sm" type="none"/>
                      </a:ln>
                    </p:spPr>
                  </p:pic>
                </p:oleObj>
              </mc:Fallback>
            </mc:AlternateContent>
          </a:graphicData>
        </a:graphic>
      </p:graphicFrame>
      <p:sp>
        <p:nvSpPr>
          <p:cNvPr id="742" name="Google Shape;742;p62"/>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b="1" lang="en-US" sz="1900">
                <a:solidFill>
                  <a:srgbClr val="00007F"/>
                </a:solidFill>
                <a:latin typeface="Arial"/>
                <a:ea typeface="Arial"/>
                <a:cs typeface="Arial"/>
                <a:sym typeface="Arial"/>
              </a:rPr>
              <a:t> </a:t>
            </a:r>
            <a:r>
              <a:rPr b="1" lang="en-US" sz="2800">
                <a:solidFill>
                  <a:srgbClr val="00007F"/>
                </a:solidFill>
                <a:latin typeface="Arial"/>
                <a:ea typeface="Arial"/>
                <a:cs typeface="Arial"/>
                <a:sym typeface="Arial"/>
              </a:rPr>
              <a:t>9A</a:t>
            </a:r>
            <a:endParaRPr b="1" sz="2800">
              <a:solidFill>
                <a:srgbClr val="00007F"/>
              </a:solidFill>
              <a:latin typeface="Arial"/>
              <a:ea typeface="Arial"/>
              <a:cs typeface="Arial"/>
              <a:sym typeface="Arial"/>
            </a:endParaRPr>
          </a:p>
        </p:txBody>
      </p:sp>
      <p:sp>
        <p:nvSpPr>
          <p:cNvPr id="743" name="Google Shape;743;p62"/>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Clr>
                <a:schemeClr val="lt1"/>
              </a:buClr>
              <a:buSzPts val="2300"/>
              <a:buFont typeface="Noto Sans Symbols"/>
              <a:buNone/>
            </a:pPr>
            <a:r>
              <a:rPr b="1" lang="en-US" sz="2300">
                <a:solidFill>
                  <a:schemeClr val="lt1"/>
                </a:solidFill>
                <a:latin typeface="Arial"/>
                <a:ea typeface="Arial"/>
                <a:cs typeface="Arial"/>
                <a:sym typeface="Arial"/>
              </a:rPr>
              <a:t>LIFO RETAIL METHODS</a:t>
            </a:r>
            <a:endParaRPr b="1" sz="2300">
              <a:solidFill>
                <a:schemeClr val="lt1"/>
              </a:solidFill>
              <a:latin typeface="Arial"/>
              <a:ea typeface="Arial"/>
              <a:cs typeface="Arial"/>
              <a:sym typeface="Arial"/>
            </a:endParaRPr>
          </a:p>
        </p:txBody>
      </p:sp>
      <p:sp>
        <p:nvSpPr>
          <p:cNvPr id="744" name="Google Shape;744;p62"/>
          <p:cNvSpPr txBox="1"/>
          <p:nvPr/>
        </p:nvSpPr>
        <p:spPr>
          <a:xfrm>
            <a:off x="8229600" y="64452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63"/>
          <p:cNvSpPr/>
          <p:nvPr/>
        </p:nvSpPr>
        <p:spPr>
          <a:xfrm>
            <a:off x="545352" y="5891327"/>
            <a:ext cx="4572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9A-1</a:t>
            </a:r>
            <a:endParaRPr/>
          </a:p>
          <a:p>
            <a:pPr indent="0" lvl="0" marL="0" marR="0" rtl="0" algn="l">
              <a:spcBef>
                <a:spcPts val="0"/>
              </a:spcBef>
              <a:spcAft>
                <a:spcPts val="0"/>
              </a:spcAft>
              <a:buClr>
                <a:schemeClr val="folHlink"/>
              </a:buClr>
              <a:buSzPts val="1200"/>
              <a:buFont typeface="Noto Sans Symbols"/>
              <a:buNone/>
            </a:pPr>
            <a:r>
              <a:rPr b="0" lang="en-US" sz="1200">
                <a:solidFill>
                  <a:schemeClr val="folHlink"/>
                </a:solidFill>
                <a:latin typeface="Arial"/>
                <a:ea typeface="Arial"/>
                <a:cs typeface="Arial"/>
                <a:sym typeface="Arial"/>
              </a:rPr>
              <a:t>LIFO Retail Method—Stable Prices</a:t>
            </a:r>
            <a:endParaRPr/>
          </a:p>
        </p:txBody>
      </p:sp>
      <p:sp>
        <p:nvSpPr>
          <p:cNvPr id="750" name="Google Shape;750;p63"/>
          <p:cNvSpPr/>
          <p:nvPr/>
        </p:nvSpPr>
        <p:spPr>
          <a:xfrm>
            <a:off x="3429000" y="2514600"/>
            <a:ext cx="647700" cy="258763"/>
          </a:xfrm>
          <a:prstGeom prst="rect">
            <a:avLst/>
          </a:prstGeom>
          <a:solidFill>
            <a:srgbClr val="F7F7F7"/>
          </a:solidFill>
          <a:ln>
            <a:noFill/>
          </a:ln>
        </p:spPr>
        <p:txBody>
          <a:bodyPr anchorCtr="0" anchor="ctr" bIns="45700" lIns="0" spcFirstLastPara="1" rIns="91425" wrap="square" tIns="45700">
            <a:noAutofit/>
          </a:bodyPr>
          <a:lstStyle/>
          <a:p>
            <a:pPr indent="0" lvl="0" marL="0" marR="0" rtl="0" algn="l">
              <a:spcBef>
                <a:spcPts val="0"/>
              </a:spcBef>
              <a:spcAft>
                <a:spcPts val="0"/>
              </a:spcAft>
              <a:buNone/>
            </a:pPr>
            <a:r>
              <a:rPr b="0" lang="en-US" sz="1700">
                <a:solidFill>
                  <a:schemeClr val="folHlink"/>
                </a:solidFill>
                <a:latin typeface="Arial"/>
                <a:ea typeface="Arial"/>
                <a:cs typeface="Arial"/>
                <a:sym typeface="Arial"/>
              </a:rPr>
              <a:t>2014</a:t>
            </a:r>
            <a:endParaRPr/>
          </a:p>
        </p:txBody>
      </p:sp>
      <p:sp>
        <p:nvSpPr>
          <p:cNvPr id="751" name="Google Shape;751;p63"/>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b="1" lang="en-US" sz="1900">
                <a:solidFill>
                  <a:srgbClr val="00007F"/>
                </a:solidFill>
                <a:latin typeface="Arial"/>
                <a:ea typeface="Arial"/>
                <a:cs typeface="Arial"/>
                <a:sym typeface="Arial"/>
              </a:rPr>
              <a:t> </a:t>
            </a:r>
            <a:r>
              <a:rPr b="1" lang="en-US" sz="2800">
                <a:solidFill>
                  <a:srgbClr val="00007F"/>
                </a:solidFill>
                <a:latin typeface="Arial"/>
                <a:ea typeface="Arial"/>
                <a:cs typeface="Arial"/>
                <a:sym typeface="Arial"/>
              </a:rPr>
              <a:t>9A</a:t>
            </a:r>
            <a:endParaRPr b="1" sz="2800">
              <a:solidFill>
                <a:srgbClr val="00007F"/>
              </a:solidFill>
              <a:latin typeface="Arial"/>
              <a:ea typeface="Arial"/>
              <a:cs typeface="Arial"/>
              <a:sym typeface="Arial"/>
            </a:endParaRPr>
          </a:p>
        </p:txBody>
      </p:sp>
      <p:sp>
        <p:nvSpPr>
          <p:cNvPr id="752" name="Google Shape;752;p63"/>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Clr>
                <a:schemeClr val="lt1"/>
              </a:buClr>
              <a:buSzPts val="2300"/>
              <a:buFont typeface="Noto Sans Symbols"/>
              <a:buNone/>
            </a:pPr>
            <a:r>
              <a:rPr b="1" lang="en-US" sz="2300">
                <a:solidFill>
                  <a:schemeClr val="lt1"/>
                </a:solidFill>
                <a:latin typeface="Arial"/>
                <a:ea typeface="Arial"/>
                <a:cs typeface="Arial"/>
                <a:sym typeface="Arial"/>
              </a:rPr>
              <a:t>LIFO RETAIL METHODS</a:t>
            </a:r>
            <a:endParaRPr b="1" sz="2300">
              <a:solidFill>
                <a:schemeClr val="lt1"/>
              </a:solidFill>
              <a:latin typeface="Arial"/>
              <a:ea typeface="Arial"/>
              <a:cs typeface="Arial"/>
              <a:sym typeface="Arial"/>
            </a:endParaRPr>
          </a:p>
        </p:txBody>
      </p:sp>
      <p:pic>
        <p:nvPicPr>
          <p:cNvPr id="753" name="Google Shape;753;p63"/>
          <p:cNvPicPr preferRelativeResize="0"/>
          <p:nvPr/>
        </p:nvPicPr>
        <p:blipFill rotWithShape="1">
          <a:blip r:embed="rId3">
            <a:alphaModFix/>
          </a:blip>
          <a:srcRect b="0" l="0" r="0" t="0"/>
          <a:stretch/>
        </p:blipFill>
        <p:spPr>
          <a:xfrm>
            <a:off x="590745" y="1355968"/>
            <a:ext cx="7962510" cy="4511432"/>
          </a:xfrm>
          <a:prstGeom prst="rect">
            <a:avLst/>
          </a:prstGeom>
          <a:noFill/>
          <a:ln>
            <a:noFill/>
          </a:ln>
        </p:spPr>
      </p:pic>
      <p:sp>
        <p:nvSpPr>
          <p:cNvPr id="754" name="Google Shape;754;p6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pic>
        <p:nvPicPr>
          <p:cNvPr id="759" name="Google Shape;759;p64"/>
          <p:cNvPicPr preferRelativeResize="0"/>
          <p:nvPr/>
        </p:nvPicPr>
        <p:blipFill rotWithShape="1">
          <a:blip r:embed="rId3">
            <a:alphaModFix/>
          </a:blip>
          <a:srcRect b="0" l="0" r="0" t="0"/>
          <a:stretch/>
        </p:blipFill>
        <p:spPr>
          <a:xfrm>
            <a:off x="304688" y="1447800"/>
            <a:ext cx="8534623" cy="2835803"/>
          </a:xfrm>
          <a:prstGeom prst="rect">
            <a:avLst/>
          </a:prstGeom>
          <a:noFill/>
          <a:ln>
            <a:noFill/>
          </a:ln>
        </p:spPr>
      </p:pic>
      <p:sp>
        <p:nvSpPr>
          <p:cNvPr id="760" name="Google Shape;760;p64"/>
          <p:cNvSpPr/>
          <p:nvPr/>
        </p:nvSpPr>
        <p:spPr>
          <a:xfrm>
            <a:off x="6916272" y="4301568"/>
            <a:ext cx="22098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9A-2</a:t>
            </a:r>
            <a:endParaRPr/>
          </a:p>
          <a:p>
            <a:pPr indent="0" lvl="0" marL="0" marR="0" rtl="0" algn="l">
              <a:spcBef>
                <a:spcPts val="0"/>
              </a:spcBef>
              <a:spcAft>
                <a:spcPts val="0"/>
              </a:spcAft>
              <a:buClr>
                <a:schemeClr val="folHlink"/>
              </a:buClr>
              <a:buSzPts val="1200"/>
              <a:buFont typeface="Noto Sans Symbols"/>
              <a:buNone/>
            </a:pPr>
            <a:r>
              <a:rPr b="0" lang="en-US" sz="1200">
                <a:solidFill>
                  <a:schemeClr val="folHlink"/>
                </a:solidFill>
                <a:latin typeface="Arial"/>
                <a:ea typeface="Arial"/>
                <a:cs typeface="Arial"/>
                <a:sym typeface="Arial"/>
              </a:rPr>
              <a:t>Ending Inventory at LIFO Cost, 2017—Stable Prices</a:t>
            </a:r>
            <a:endParaRPr/>
          </a:p>
        </p:txBody>
      </p:sp>
      <p:sp>
        <p:nvSpPr>
          <p:cNvPr id="761" name="Google Shape;761;p64"/>
          <p:cNvSpPr/>
          <p:nvPr/>
        </p:nvSpPr>
        <p:spPr>
          <a:xfrm>
            <a:off x="685800" y="4491335"/>
            <a:ext cx="55880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folHlink"/>
              </a:buClr>
              <a:buSzPts val="2000"/>
              <a:buFont typeface="Noto Sans Symbols"/>
              <a:buNone/>
            </a:pPr>
            <a:r>
              <a:rPr b="0" lang="en-US" sz="2000">
                <a:solidFill>
                  <a:schemeClr val="folHlink"/>
                </a:solidFill>
                <a:latin typeface="Arial"/>
                <a:ea typeface="Arial"/>
                <a:cs typeface="Arial"/>
                <a:sym typeface="Arial"/>
              </a:rPr>
              <a:t>Inventory is composed of two layers.</a:t>
            </a:r>
            <a:endParaRPr/>
          </a:p>
        </p:txBody>
      </p:sp>
      <p:pic>
        <p:nvPicPr>
          <p:cNvPr id="762" name="Google Shape;762;p64"/>
          <p:cNvPicPr preferRelativeResize="0"/>
          <p:nvPr/>
        </p:nvPicPr>
        <p:blipFill rotWithShape="1">
          <a:blip r:embed="rId4">
            <a:alphaModFix/>
          </a:blip>
          <a:srcRect b="0" l="0" r="0" t="0"/>
          <a:stretch/>
        </p:blipFill>
        <p:spPr>
          <a:xfrm>
            <a:off x="3733800" y="2514600"/>
            <a:ext cx="933450" cy="261938"/>
          </a:xfrm>
          <a:prstGeom prst="rect">
            <a:avLst/>
          </a:prstGeom>
          <a:noFill/>
          <a:ln>
            <a:noFill/>
          </a:ln>
        </p:spPr>
      </p:pic>
      <p:pic>
        <p:nvPicPr>
          <p:cNvPr id="763" name="Google Shape;763;p64"/>
          <p:cNvPicPr preferRelativeResize="0"/>
          <p:nvPr/>
        </p:nvPicPr>
        <p:blipFill rotWithShape="1">
          <a:blip r:embed="rId4">
            <a:alphaModFix/>
          </a:blip>
          <a:srcRect b="0" l="0" r="0" t="0"/>
          <a:stretch/>
        </p:blipFill>
        <p:spPr>
          <a:xfrm>
            <a:off x="3733800" y="2743200"/>
            <a:ext cx="933450" cy="261938"/>
          </a:xfrm>
          <a:prstGeom prst="rect">
            <a:avLst/>
          </a:prstGeom>
          <a:noFill/>
          <a:ln>
            <a:noFill/>
          </a:ln>
        </p:spPr>
      </p:pic>
      <p:pic>
        <p:nvPicPr>
          <p:cNvPr id="764" name="Google Shape;764;p64"/>
          <p:cNvPicPr preferRelativeResize="0"/>
          <p:nvPr/>
        </p:nvPicPr>
        <p:blipFill rotWithShape="1">
          <a:blip r:embed="rId4">
            <a:alphaModFix/>
          </a:blip>
          <a:srcRect b="0" l="0" r="0" t="0"/>
          <a:stretch/>
        </p:blipFill>
        <p:spPr>
          <a:xfrm>
            <a:off x="3733800" y="3061011"/>
            <a:ext cx="933450" cy="260228"/>
          </a:xfrm>
          <a:prstGeom prst="rect">
            <a:avLst/>
          </a:prstGeom>
          <a:noFill/>
          <a:ln>
            <a:noFill/>
          </a:ln>
        </p:spPr>
      </p:pic>
      <p:pic>
        <p:nvPicPr>
          <p:cNvPr id="765" name="Google Shape;765;p64"/>
          <p:cNvPicPr preferRelativeResize="0"/>
          <p:nvPr/>
        </p:nvPicPr>
        <p:blipFill rotWithShape="1">
          <a:blip r:embed="rId4">
            <a:alphaModFix/>
          </a:blip>
          <a:srcRect b="0" l="0" r="0" t="0"/>
          <a:stretch/>
        </p:blipFill>
        <p:spPr>
          <a:xfrm>
            <a:off x="5257800" y="2514600"/>
            <a:ext cx="933450" cy="261938"/>
          </a:xfrm>
          <a:prstGeom prst="rect">
            <a:avLst/>
          </a:prstGeom>
          <a:noFill/>
          <a:ln>
            <a:noFill/>
          </a:ln>
        </p:spPr>
      </p:pic>
      <p:pic>
        <p:nvPicPr>
          <p:cNvPr id="766" name="Google Shape;766;p64"/>
          <p:cNvPicPr preferRelativeResize="0"/>
          <p:nvPr/>
        </p:nvPicPr>
        <p:blipFill rotWithShape="1">
          <a:blip r:embed="rId4">
            <a:alphaModFix/>
          </a:blip>
          <a:srcRect b="0" l="0" r="0" t="0"/>
          <a:stretch/>
        </p:blipFill>
        <p:spPr>
          <a:xfrm>
            <a:off x="7296150" y="2514600"/>
            <a:ext cx="933450" cy="261938"/>
          </a:xfrm>
          <a:prstGeom prst="rect">
            <a:avLst/>
          </a:prstGeom>
          <a:noFill/>
          <a:ln>
            <a:noFill/>
          </a:ln>
        </p:spPr>
      </p:pic>
      <p:pic>
        <p:nvPicPr>
          <p:cNvPr id="767" name="Google Shape;767;p64"/>
          <p:cNvPicPr preferRelativeResize="0"/>
          <p:nvPr/>
        </p:nvPicPr>
        <p:blipFill rotWithShape="1">
          <a:blip r:embed="rId4">
            <a:alphaModFix/>
          </a:blip>
          <a:srcRect b="0" l="0" r="0" t="0"/>
          <a:stretch/>
        </p:blipFill>
        <p:spPr>
          <a:xfrm>
            <a:off x="5257800" y="2743200"/>
            <a:ext cx="933450" cy="261938"/>
          </a:xfrm>
          <a:prstGeom prst="rect">
            <a:avLst/>
          </a:prstGeom>
          <a:noFill/>
          <a:ln>
            <a:noFill/>
          </a:ln>
        </p:spPr>
      </p:pic>
      <p:pic>
        <p:nvPicPr>
          <p:cNvPr id="768" name="Google Shape;768;p64"/>
          <p:cNvPicPr preferRelativeResize="0"/>
          <p:nvPr/>
        </p:nvPicPr>
        <p:blipFill rotWithShape="1">
          <a:blip r:embed="rId4">
            <a:alphaModFix/>
          </a:blip>
          <a:srcRect b="0" l="0" r="0" t="0"/>
          <a:stretch/>
        </p:blipFill>
        <p:spPr>
          <a:xfrm>
            <a:off x="7296150" y="2743200"/>
            <a:ext cx="933450" cy="261938"/>
          </a:xfrm>
          <a:prstGeom prst="rect">
            <a:avLst/>
          </a:prstGeom>
          <a:noFill/>
          <a:ln>
            <a:noFill/>
          </a:ln>
        </p:spPr>
      </p:pic>
      <p:pic>
        <p:nvPicPr>
          <p:cNvPr id="769" name="Google Shape;769;p64"/>
          <p:cNvPicPr preferRelativeResize="0"/>
          <p:nvPr/>
        </p:nvPicPr>
        <p:blipFill rotWithShape="1">
          <a:blip r:embed="rId4">
            <a:alphaModFix/>
          </a:blip>
          <a:srcRect b="0" l="0" r="0" t="0"/>
          <a:stretch/>
        </p:blipFill>
        <p:spPr>
          <a:xfrm>
            <a:off x="7296150" y="3059952"/>
            <a:ext cx="933450" cy="260228"/>
          </a:xfrm>
          <a:prstGeom prst="rect">
            <a:avLst/>
          </a:prstGeom>
          <a:noFill/>
          <a:ln>
            <a:noFill/>
          </a:ln>
        </p:spPr>
      </p:pic>
      <p:sp>
        <p:nvSpPr>
          <p:cNvPr id="770" name="Google Shape;770;p64"/>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b="1" lang="en-US" sz="1900">
                <a:solidFill>
                  <a:srgbClr val="00007F"/>
                </a:solidFill>
                <a:latin typeface="Arial"/>
                <a:ea typeface="Arial"/>
                <a:cs typeface="Arial"/>
                <a:sym typeface="Arial"/>
              </a:rPr>
              <a:t> </a:t>
            </a:r>
            <a:r>
              <a:rPr b="1" lang="en-US" sz="2800">
                <a:solidFill>
                  <a:srgbClr val="00007F"/>
                </a:solidFill>
                <a:latin typeface="Arial"/>
                <a:ea typeface="Arial"/>
                <a:cs typeface="Arial"/>
                <a:sym typeface="Arial"/>
              </a:rPr>
              <a:t>9A</a:t>
            </a:r>
            <a:endParaRPr b="1" sz="2800">
              <a:solidFill>
                <a:srgbClr val="00007F"/>
              </a:solidFill>
              <a:latin typeface="Arial"/>
              <a:ea typeface="Arial"/>
              <a:cs typeface="Arial"/>
              <a:sym typeface="Arial"/>
            </a:endParaRPr>
          </a:p>
        </p:txBody>
      </p:sp>
      <p:sp>
        <p:nvSpPr>
          <p:cNvPr id="771" name="Google Shape;771;p64"/>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Clr>
                <a:schemeClr val="lt1"/>
              </a:buClr>
              <a:buSzPts val="2300"/>
              <a:buFont typeface="Noto Sans Symbols"/>
              <a:buNone/>
            </a:pPr>
            <a:r>
              <a:rPr b="1" lang="en-US" sz="2300">
                <a:solidFill>
                  <a:schemeClr val="lt1"/>
                </a:solidFill>
                <a:latin typeface="Arial"/>
                <a:ea typeface="Arial"/>
                <a:cs typeface="Arial"/>
                <a:sym typeface="Arial"/>
              </a:rPr>
              <a:t>LIFO RETAIL METHODS</a:t>
            </a:r>
            <a:endParaRPr b="1" sz="2300">
              <a:solidFill>
                <a:schemeClr val="lt1"/>
              </a:solidFill>
              <a:latin typeface="Arial"/>
              <a:ea typeface="Arial"/>
              <a:cs typeface="Arial"/>
              <a:sym typeface="Arial"/>
            </a:endParaRPr>
          </a:p>
        </p:txBody>
      </p:sp>
      <p:sp>
        <p:nvSpPr>
          <p:cNvPr id="772" name="Google Shape;772;p6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62"/>
                                        </p:tgtEl>
                                      </p:cBhvr>
                                    </p:animEffect>
                                    <p:set>
                                      <p:cBhvr>
                                        <p:cTn dur="1" fill="hold">
                                          <p:stCondLst>
                                            <p:cond delay="500"/>
                                          </p:stCondLst>
                                        </p:cTn>
                                        <p:tgtEl>
                                          <p:spTgt spid="7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63"/>
                                        </p:tgtEl>
                                      </p:cBhvr>
                                    </p:animEffect>
                                    <p:set>
                                      <p:cBhvr>
                                        <p:cTn dur="1" fill="hold">
                                          <p:stCondLst>
                                            <p:cond delay="500"/>
                                          </p:stCondLst>
                                        </p:cTn>
                                        <p:tgtEl>
                                          <p:spTgt spid="7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64"/>
                                        </p:tgtEl>
                                      </p:cBhvr>
                                    </p:animEffect>
                                    <p:set>
                                      <p:cBhvr>
                                        <p:cTn dur="1" fill="hold">
                                          <p:stCondLst>
                                            <p:cond delay="500"/>
                                          </p:stCondLst>
                                        </p:cTn>
                                        <p:tgtEl>
                                          <p:spTgt spid="7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65"/>
                                        </p:tgtEl>
                                      </p:cBhvr>
                                    </p:animEffect>
                                    <p:set>
                                      <p:cBhvr>
                                        <p:cTn dur="1" fill="hold">
                                          <p:stCondLst>
                                            <p:cond delay="500"/>
                                          </p:stCondLst>
                                        </p:cTn>
                                        <p:tgtEl>
                                          <p:spTgt spid="7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66"/>
                                        </p:tgtEl>
                                      </p:cBhvr>
                                    </p:animEffect>
                                    <p:set>
                                      <p:cBhvr>
                                        <p:cTn dur="1" fill="hold">
                                          <p:stCondLst>
                                            <p:cond delay="500"/>
                                          </p:stCondLst>
                                        </p:cTn>
                                        <p:tgtEl>
                                          <p:spTgt spid="7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67"/>
                                        </p:tgtEl>
                                      </p:cBhvr>
                                    </p:animEffect>
                                    <p:set>
                                      <p:cBhvr>
                                        <p:cTn dur="1" fill="hold">
                                          <p:stCondLst>
                                            <p:cond delay="500"/>
                                          </p:stCondLst>
                                        </p:cTn>
                                        <p:tgtEl>
                                          <p:spTgt spid="7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68"/>
                                        </p:tgtEl>
                                      </p:cBhvr>
                                    </p:animEffect>
                                    <p:set>
                                      <p:cBhvr>
                                        <p:cTn dur="1" fill="hold">
                                          <p:stCondLst>
                                            <p:cond delay="500"/>
                                          </p:stCondLst>
                                        </p:cTn>
                                        <p:tgtEl>
                                          <p:spTgt spid="7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69"/>
                                        </p:tgtEl>
                                      </p:cBhvr>
                                    </p:animEffect>
                                    <p:set>
                                      <p:cBhvr>
                                        <p:cTn dur="1" fill="hold">
                                          <p:stCondLst>
                                            <p:cond delay="500"/>
                                          </p:stCondLst>
                                        </p:cTn>
                                        <p:tgtEl>
                                          <p:spTgt spid="76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pic>
        <p:nvPicPr>
          <p:cNvPr id="777" name="Google Shape;777;p65"/>
          <p:cNvPicPr preferRelativeResize="0"/>
          <p:nvPr/>
        </p:nvPicPr>
        <p:blipFill rotWithShape="1">
          <a:blip r:embed="rId3">
            <a:alphaModFix/>
          </a:blip>
          <a:srcRect b="0" l="0" r="0" t="0"/>
          <a:stretch/>
        </p:blipFill>
        <p:spPr>
          <a:xfrm>
            <a:off x="304688" y="1447800"/>
            <a:ext cx="8534511" cy="2169234"/>
          </a:xfrm>
          <a:prstGeom prst="rect">
            <a:avLst/>
          </a:prstGeom>
          <a:noFill/>
          <a:ln>
            <a:noFill/>
          </a:ln>
        </p:spPr>
      </p:pic>
      <p:sp>
        <p:nvSpPr>
          <p:cNvPr id="778" name="Google Shape;778;p65"/>
          <p:cNvSpPr/>
          <p:nvPr/>
        </p:nvSpPr>
        <p:spPr>
          <a:xfrm>
            <a:off x="6629400" y="3667367"/>
            <a:ext cx="24384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9A-3</a:t>
            </a:r>
            <a:endParaRPr/>
          </a:p>
          <a:p>
            <a:pPr indent="0" lvl="0" marL="0" marR="0" rtl="0" algn="l">
              <a:spcBef>
                <a:spcPts val="0"/>
              </a:spcBef>
              <a:spcAft>
                <a:spcPts val="0"/>
              </a:spcAft>
              <a:buClr>
                <a:schemeClr val="folHlink"/>
              </a:buClr>
              <a:buSzPts val="1200"/>
              <a:buFont typeface="Noto Sans Symbols"/>
              <a:buNone/>
            </a:pPr>
            <a:r>
              <a:rPr b="0" lang="en-US" sz="1200">
                <a:solidFill>
                  <a:schemeClr val="folHlink"/>
                </a:solidFill>
                <a:latin typeface="Arial"/>
                <a:ea typeface="Arial"/>
                <a:cs typeface="Arial"/>
                <a:sym typeface="Arial"/>
              </a:rPr>
              <a:t>Ending Inventory at LIFO Cost, 2018—Stable Prices</a:t>
            </a:r>
            <a:endParaRPr/>
          </a:p>
        </p:txBody>
      </p:sp>
      <p:sp>
        <p:nvSpPr>
          <p:cNvPr id="779" name="Google Shape;779;p65"/>
          <p:cNvSpPr/>
          <p:nvPr/>
        </p:nvSpPr>
        <p:spPr>
          <a:xfrm>
            <a:off x="584200" y="3810000"/>
            <a:ext cx="4064000" cy="83099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folHlink"/>
              </a:buClr>
              <a:buSzPts val="2000"/>
              <a:buFont typeface="Noto Sans Symbols"/>
              <a:buNone/>
            </a:pPr>
            <a:r>
              <a:rPr b="0" lang="en-US" sz="2000">
                <a:solidFill>
                  <a:schemeClr val="folHlink"/>
                </a:solidFill>
                <a:latin typeface="Arial"/>
                <a:ea typeface="Arial"/>
                <a:cs typeface="Arial"/>
                <a:sym typeface="Arial"/>
              </a:rPr>
              <a:t>Notice that the 2017 layer is reduced from $11,000 to $5,000.</a:t>
            </a:r>
            <a:endParaRPr/>
          </a:p>
        </p:txBody>
      </p:sp>
      <p:pic>
        <p:nvPicPr>
          <p:cNvPr id="780" name="Google Shape;780;p65"/>
          <p:cNvPicPr preferRelativeResize="0"/>
          <p:nvPr/>
        </p:nvPicPr>
        <p:blipFill rotWithShape="1">
          <a:blip r:embed="rId4">
            <a:alphaModFix/>
          </a:blip>
          <a:srcRect b="0" l="0" r="0" t="0"/>
          <a:stretch/>
        </p:blipFill>
        <p:spPr>
          <a:xfrm>
            <a:off x="3733800" y="3059952"/>
            <a:ext cx="933450" cy="261938"/>
          </a:xfrm>
          <a:prstGeom prst="rect">
            <a:avLst/>
          </a:prstGeom>
          <a:noFill/>
          <a:ln>
            <a:noFill/>
          </a:ln>
        </p:spPr>
      </p:pic>
      <p:pic>
        <p:nvPicPr>
          <p:cNvPr id="781" name="Google Shape;781;p65"/>
          <p:cNvPicPr preferRelativeResize="0"/>
          <p:nvPr/>
        </p:nvPicPr>
        <p:blipFill rotWithShape="1">
          <a:blip r:embed="rId4">
            <a:alphaModFix/>
          </a:blip>
          <a:srcRect b="0" l="0" r="0" t="0"/>
          <a:stretch/>
        </p:blipFill>
        <p:spPr>
          <a:xfrm>
            <a:off x="3733800" y="2496672"/>
            <a:ext cx="933450" cy="261938"/>
          </a:xfrm>
          <a:prstGeom prst="rect">
            <a:avLst/>
          </a:prstGeom>
          <a:noFill/>
          <a:ln>
            <a:noFill/>
          </a:ln>
        </p:spPr>
      </p:pic>
      <p:pic>
        <p:nvPicPr>
          <p:cNvPr id="782" name="Google Shape;782;p65"/>
          <p:cNvPicPr preferRelativeResize="0"/>
          <p:nvPr/>
        </p:nvPicPr>
        <p:blipFill rotWithShape="1">
          <a:blip r:embed="rId4">
            <a:alphaModFix/>
          </a:blip>
          <a:srcRect b="0" l="0" r="0" t="0"/>
          <a:stretch/>
        </p:blipFill>
        <p:spPr>
          <a:xfrm>
            <a:off x="3638550" y="2731248"/>
            <a:ext cx="933450" cy="286251"/>
          </a:xfrm>
          <a:prstGeom prst="rect">
            <a:avLst/>
          </a:prstGeom>
          <a:noFill/>
          <a:ln>
            <a:noFill/>
          </a:ln>
        </p:spPr>
      </p:pic>
      <p:pic>
        <p:nvPicPr>
          <p:cNvPr id="783" name="Google Shape;783;p65"/>
          <p:cNvPicPr preferRelativeResize="0"/>
          <p:nvPr/>
        </p:nvPicPr>
        <p:blipFill rotWithShape="1">
          <a:blip r:embed="rId4">
            <a:alphaModFix/>
          </a:blip>
          <a:srcRect b="0" l="0" r="0" t="0"/>
          <a:stretch/>
        </p:blipFill>
        <p:spPr>
          <a:xfrm>
            <a:off x="5257800" y="2743200"/>
            <a:ext cx="933450" cy="261938"/>
          </a:xfrm>
          <a:prstGeom prst="rect">
            <a:avLst/>
          </a:prstGeom>
          <a:noFill/>
          <a:ln>
            <a:noFill/>
          </a:ln>
        </p:spPr>
      </p:pic>
      <p:pic>
        <p:nvPicPr>
          <p:cNvPr id="784" name="Google Shape;784;p65"/>
          <p:cNvPicPr preferRelativeResize="0"/>
          <p:nvPr/>
        </p:nvPicPr>
        <p:blipFill rotWithShape="1">
          <a:blip r:embed="rId4">
            <a:alphaModFix/>
          </a:blip>
          <a:srcRect b="0" l="0" r="0" t="0"/>
          <a:stretch/>
        </p:blipFill>
        <p:spPr>
          <a:xfrm>
            <a:off x="7296150" y="3065928"/>
            <a:ext cx="933450" cy="261938"/>
          </a:xfrm>
          <a:prstGeom prst="rect">
            <a:avLst/>
          </a:prstGeom>
          <a:noFill/>
          <a:ln>
            <a:noFill/>
          </a:ln>
        </p:spPr>
      </p:pic>
      <p:pic>
        <p:nvPicPr>
          <p:cNvPr id="785" name="Google Shape;785;p65"/>
          <p:cNvPicPr preferRelativeResize="0"/>
          <p:nvPr/>
        </p:nvPicPr>
        <p:blipFill rotWithShape="1">
          <a:blip r:embed="rId4">
            <a:alphaModFix/>
          </a:blip>
          <a:srcRect b="0" l="0" r="0" t="0"/>
          <a:stretch/>
        </p:blipFill>
        <p:spPr>
          <a:xfrm>
            <a:off x="5257800" y="2496672"/>
            <a:ext cx="933450" cy="261938"/>
          </a:xfrm>
          <a:prstGeom prst="rect">
            <a:avLst/>
          </a:prstGeom>
          <a:noFill/>
          <a:ln>
            <a:noFill/>
          </a:ln>
        </p:spPr>
      </p:pic>
      <p:pic>
        <p:nvPicPr>
          <p:cNvPr id="786" name="Google Shape;786;p65"/>
          <p:cNvPicPr preferRelativeResize="0"/>
          <p:nvPr/>
        </p:nvPicPr>
        <p:blipFill rotWithShape="1">
          <a:blip r:embed="rId4">
            <a:alphaModFix/>
          </a:blip>
          <a:srcRect b="0" l="0" r="0" t="0"/>
          <a:stretch/>
        </p:blipFill>
        <p:spPr>
          <a:xfrm>
            <a:off x="7296150" y="2496672"/>
            <a:ext cx="933450" cy="261938"/>
          </a:xfrm>
          <a:prstGeom prst="rect">
            <a:avLst/>
          </a:prstGeom>
          <a:noFill/>
          <a:ln>
            <a:noFill/>
          </a:ln>
        </p:spPr>
      </p:pic>
      <p:pic>
        <p:nvPicPr>
          <p:cNvPr id="787" name="Google Shape;787;p65"/>
          <p:cNvPicPr preferRelativeResize="0"/>
          <p:nvPr/>
        </p:nvPicPr>
        <p:blipFill rotWithShape="1">
          <a:blip r:embed="rId4">
            <a:alphaModFix/>
          </a:blip>
          <a:srcRect b="0" l="0" r="0" t="0"/>
          <a:stretch/>
        </p:blipFill>
        <p:spPr>
          <a:xfrm>
            <a:off x="7296150" y="2755152"/>
            <a:ext cx="933450" cy="260228"/>
          </a:xfrm>
          <a:prstGeom prst="rect">
            <a:avLst/>
          </a:prstGeom>
          <a:noFill/>
          <a:ln>
            <a:noFill/>
          </a:ln>
        </p:spPr>
      </p:pic>
      <p:sp>
        <p:nvSpPr>
          <p:cNvPr id="788" name="Google Shape;788;p65"/>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b="1" lang="en-US" sz="1900">
                <a:solidFill>
                  <a:srgbClr val="00007F"/>
                </a:solidFill>
                <a:latin typeface="Arial"/>
                <a:ea typeface="Arial"/>
                <a:cs typeface="Arial"/>
                <a:sym typeface="Arial"/>
              </a:rPr>
              <a:t> </a:t>
            </a:r>
            <a:r>
              <a:rPr b="1" lang="en-US" sz="2800">
                <a:solidFill>
                  <a:srgbClr val="00007F"/>
                </a:solidFill>
                <a:latin typeface="Arial"/>
                <a:ea typeface="Arial"/>
                <a:cs typeface="Arial"/>
                <a:sym typeface="Arial"/>
              </a:rPr>
              <a:t>9A</a:t>
            </a:r>
            <a:endParaRPr b="1" sz="2800">
              <a:solidFill>
                <a:srgbClr val="00007F"/>
              </a:solidFill>
              <a:latin typeface="Arial"/>
              <a:ea typeface="Arial"/>
              <a:cs typeface="Arial"/>
              <a:sym typeface="Arial"/>
            </a:endParaRPr>
          </a:p>
        </p:txBody>
      </p:sp>
      <p:sp>
        <p:nvSpPr>
          <p:cNvPr id="789" name="Google Shape;789;p65"/>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Clr>
                <a:schemeClr val="lt1"/>
              </a:buClr>
              <a:buSzPts val="2300"/>
              <a:buFont typeface="Noto Sans Symbols"/>
              <a:buNone/>
            </a:pPr>
            <a:r>
              <a:rPr b="1" lang="en-US" sz="2300">
                <a:solidFill>
                  <a:schemeClr val="lt1"/>
                </a:solidFill>
                <a:latin typeface="Arial"/>
                <a:ea typeface="Arial"/>
                <a:cs typeface="Arial"/>
                <a:sym typeface="Arial"/>
              </a:rPr>
              <a:t>LIFO RETAIL METHODS</a:t>
            </a:r>
            <a:endParaRPr b="1" sz="2300">
              <a:solidFill>
                <a:schemeClr val="lt1"/>
              </a:solidFill>
              <a:latin typeface="Arial"/>
              <a:ea typeface="Arial"/>
              <a:cs typeface="Arial"/>
              <a:sym typeface="Arial"/>
            </a:endParaRPr>
          </a:p>
        </p:txBody>
      </p:sp>
      <p:sp>
        <p:nvSpPr>
          <p:cNvPr id="790" name="Google Shape;790;p6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81"/>
                                        </p:tgtEl>
                                      </p:cBhvr>
                                    </p:animEffect>
                                    <p:set>
                                      <p:cBhvr>
                                        <p:cTn dur="1" fill="hold">
                                          <p:stCondLst>
                                            <p:cond delay="500"/>
                                          </p:stCondLst>
                                        </p:cTn>
                                        <p:tgtEl>
                                          <p:spTgt spid="78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82"/>
                                        </p:tgtEl>
                                      </p:cBhvr>
                                    </p:animEffect>
                                    <p:set>
                                      <p:cBhvr>
                                        <p:cTn dur="1" fill="hold">
                                          <p:stCondLst>
                                            <p:cond delay="500"/>
                                          </p:stCondLst>
                                        </p:cTn>
                                        <p:tgtEl>
                                          <p:spTgt spid="7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80"/>
                                        </p:tgtEl>
                                      </p:cBhvr>
                                    </p:animEffect>
                                    <p:set>
                                      <p:cBhvr>
                                        <p:cTn dur="1" fill="hold">
                                          <p:stCondLst>
                                            <p:cond delay="500"/>
                                          </p:stCondLst>
                                        </p:cTn>
                                        <p:tgtEl>
                                          <p:spTgt spid="7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9"/>
                                        </p:tgtEl>
                                        <p:attrNameLst>
                                          <p:attrName>style.visibility</p:attrName>
                                        </p:attrNameLst>
                                      </p:cBhvr>
                                      <p:to>
                                        <p:strVal val="visible"/>
                                      </p:to>
                                    </p:set>
                                    <p:animEffect filter="fade" transition="in">
                                      <p:cBhvr>
                                        <p:cTn dur="500"/>
                                        <p:tgtEl>
                                          <p:spTgt spid="7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85"/>
                                        </p:tgtEl>
                                      </p:cBhvr>
                                    </p:animEffect>
                                    <p:set>
                                      <p:cBhvr>
                                        <p:cTn dur="1" fill="hold">
                                          <p:stCondLst>
                                            <p:cond delay="500"/>
                                          </p:stCondLst>
                                        </p:cTn>
                                        <p:tgtEl>
                                          <p:spTgt spid="78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86"/>
                                        </p:tgtEl>
                                      </p:cBhvr>
                                    </p:animEffect>
                                    <p:set>
                                      <p:cBhvr>
                                        <p:cTn dur="1" fill="hold">
                                          <p:stCondLst>
                                            <p:cond delay="500"/>
                                          </p:stCondLst>
                                        </p:cTn>
                                        <p:tgtEl>
                                          <p:spTgt spid="78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83"/>
                                        </p:tgtEl>
                                      </p:cBhvr>
                                    </p:animEffect>
                                    <p:set>
                                      <p:cBhvr>
                                        <p:cTn dur="1" fill="hold">
                                          <p:stCondLst>
                                            <p:cond delay="500"/>
                                          </p:stCondLst>
                                        </p:cTn>
                                        <p:tgtEl>
                                          <p:spTgt spid="7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87"/>
                                        </p:tgtEl>
                                      </p:cBhvr>
                                    </p:animEffect>
                                    <p:set>
                                      <p:cBhvr>
                                        <p:cTn dur="1" fill="hold">
                                          <p:stCondLst>
                                            <p:cond delay="500"/>
                                          </p:stCondLst>
                                        </p:cTn>
                                        <p:tgtEl>
                                          <p:spTgt spid="78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84"/>
                                        </p:tgtEl>
                                      </p:cBhvr>
                                    </p:animEffect>
                                    <p:set>
                                      <p:cBhvr>
                                        <p:cTn dur="1" fill="hold">
                                          <p:stCondLst>
                                            <p:cond delay="500"/>
                                          </p:stCondLst>
                                        </p:cTn>
                                        <p:tgtEl>
                                          <p:spTgt spid="78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66"/>
          <p:cNvSpPr txBox="1"/>
          <p:nvPr/>
        </p:nvSpPr>
        <p:spPr>
          <a:xfrm>
            <a:off x="685800" y="1371600"/>
            <a:ext cx="8153400" cy="997196"/>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00007F"/>
              </a:buClr>
              <a:buSzPts val="2240"/>
              <a:buFont typeface="Noto Sans Symbols"/>
              <a:buNone/>
            </a:pPr>
            <a:r>
              <a:rPr b="1" lang="en-US" sz="2800">
                <a:solidFill>
                  <a:srgbClr val="00007F"/>
                </a:solidFill>
                <a:latin typeface="Arial"/>
                <a:ea typeface="Arial"/>
                <a:cs typeface="Arial"/>
                <a:sym typeface="Arial"/>
              </a:rPr>
              <a:t>FLUCTUATING PRICES—DOLLAR-VALUE LIFO RETAIL</a:t>
            </a:r>
            <a:endParaRPr b="1" sz="2800">
              <a:solidFill>
                <a:srgbClr val="00007F"/>
              </a:solidFill>
              <a:latin typeface="Arial"/>
              <a:ea typeface="Arial"/>
              <a:cs typeface="Arial"/>
              <a:sym typeface="Arial"/>
            </a:endParaRPr>
          </a:p>
        </p:txBody>
      </p:sp>
      <p:sp>
        <p:nvSpPr>
          <p:cNvPr id="796" name="Google Shape;796;p66"/>
          <p:cNvSpPr/>
          <p:nvPr/>
        </p:nvSpPr>
        <p:spPr>
          <a:xfrm>
            <a:off x="685800" y="2371889"/>
            <a:ext cx="7924800" cy="1361911"/>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chemeClr val="folHlink"/>
              </a:buClr>
              <a:buSzPts val="2200"/>
              <a:buFont typeface="Noto Sans Symbols"/>
              <a:buNone/>
            </a:pPr>
            <a:r>
              <a:rPr b="0" lang="en-US" sz="2200">
                <a:solidFill>
                  <a:schemeClr val="folHlink"/>
                </a:solidFill>
                <a:latin typeface="Arial"/>
                <a:ea typeface="Arial"/>
                <a:cs typeface="Arial"/>
                <a:sym typeface="Arial"/>
              </a:rPr>
              <a:t>If the price level does change, the company must </a:t>
            </a:r>
            <a:r>
              <a:rPr b="1" lang="en-US" sz="2200">
                <a:solidFill>
                  <a:schemeClr val="folHlink"/>
                </a:solidFill>
                <a:latin typeface="Arial"/>
                <a:ea typeface="Arial"/>
                <a:cs typeface="Arial"/>
                <a:sym typeface="Arial"/>
              </a:rPr>
              <a:t>eliminate the price change </a:t>
            </a:r>
            <a:r>
              <a:rPr b="0" lang="en-US" sz="2200">
                <a:solidFill>
                  <a:schemeClr val="folHlink"/>
                </a:solidFill>
                <a:latin typeface="Arial"/>
                <a:ea typeface="Arial"/>
                <a:cs typeface="Arial"/>
                <a:sym typeface="Arial"/>
              </a:rPr>
              <a:t>so as to measure the real increase in inventory, not the dollar increase.</a:t>
            </a:r>
            <a:endParaRPr/>
          </a:p>
        </p:txBody>
      </p:sp>
      <p:sp>
        <p:nvSpPr>
          <p:cNvPr id="797" name="Google Shape;797;p66"/>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b="1" lang="en-US" sz="1900">
                <a:solidFill>
                  <a:srgbClr val="00007F"/>
                </a:solidFill>
                <a:latin typeface="Arial"/>
                <a:ea typeface="Arial"/>
                <a:cs typeface="Arial"/>
                <a:sym typeface="Arial"/>
              </a:rPr>
              <a:t> </a:t>
            </a:r>
            <a:r>
              <a:rPr b="1" lang="en-US" sz="2800">
                <a:solidFill>
                  <a:srgbClr val="00007F"/>
                </a:solidFill>
                <a:latin typeface="Arial"/>
                <a:ea typeface="Arial"/>
                <a:cs typeface="Arial"/>
                <a:sym typeface="Arial"/>
              </a:rPr>
              <a:t>9A</a:t>
            </a:r>
            <a:endParaRPr b="1" sz="2800">
              <a:solidFill>
                <a:srgbClr val="00007F"/>
              </a:solidFill>
              <a:latin typeface="Arial"/>
              <a:ea typeface="Arial"/>
              <a:cs typeface="Arial"/>
              <a:sym typeface="Arial"/>
            </a:endParaRPr>
          </a:p>
        </p:txBody>
      </p:sp>
      <p:sp>
        <p:nvSpPr>
          <p:cNvPr id="798" name="Google Shape;798;p66"/>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Clr>
                <a:schemeClr val="lt1"/>
              </a:buClr>
              <a:buSzPts val="2300"/>
              <a:buFont typeface="Noto Sans Symbols"/>
              <a:buNone/>
            </a:pPr>
            <a:r>
              <a:rPr b="1" lang="en-US" sz="2300">
                <a:solidFill>
                  <a:schemeClr val="lt1"/>
                </a:solidFill>
                <a:latin typeface="Arial"/>
                <a:ea typeface="Arial"/>
                <a:cs typeface="Arial"/>
                <a:sym typeface="Arial"/>
              </a:rPr>
              <a:t>LIFO RETAIL METHODS</a:t>
            </a:r>
            <a:endParaRPr b="1" sz="2300">
              <a:solidFill>
                <a:schemeClr val="lt1"/>
              </a:solidFill>
              <a:latin typeface="Arial"/>
              <a:ea typeface="Arial"/>
              <a:cs typeface="Arial"/>
              <a:sym typeface="Arial"/>
            </a:endParaRPr>
          </a:p>
        </p:txBody>
      </p:sp>
      <p:sp>
        <p:nvSpPr>
          <p:cNvPr id="799" name="Google Shape;799;p6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67"/>
          <p:cNvSpPr/>
          <p:nvPr/>
        </p:nvSpPr>
        <p:spPr>
          <a:xfrm>
            <a:off x="685800" y="1371600"/>
            <a:ext cx="7924800" cy="230822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dk1"/>
              </a:buClr>
              <a:buSzPts val="2000"/>
              <a:buFont typeface="Noto Sans Symbols"/>
              <a:buNone/>
            </a:pPr>
            <a:r>
              <a:rPr b="1" lang="en-US" sz="2000">
                <a:solidFill>
                  <a:schemeClr val="dk1"/>
                </a:solidFill>
                <a:latin typeface="Arial"/>
                <a:ea typeface="Arial"/>
                <a:cs typeface="Arial"/>
                <a:sym typeface="Arial"/>
              </a:rPr>
              <a:t>Illustration:</a:t>
            </a:r>
            <a:r>
              <a:rPr b="0" lang="en-US" sz="2000">
                <a:solidFill>
                  <a:schemeClr val="dk1"/>
                </a:solidFill>
                <a:latin typeface="Arial"/>
                <a:ea typeface="Arial"/>
                <a:cs typeface="Arial"/>
                <a:sym typeface="Arial"/>
              </a:rPr>
              <a:t> Assume that the beginning inventory had a retail market value of $10,000 and the ending inventory had a retail market value of $15,000. Assume further that the price level has risen from 100 to 125.  It is inappropriate to suggest that a real increase in inventory of $5,000 has occurred. Instead, the company must deflate the ending inventory at retail.</a:t>
            </a:r>
            <a:endParaRPr/>
          </a:p>
        </p:txBody>
      </p:sp>
      <p:pic>
        <p:nvPicPr>
          <p:cNvPr id="805" name="Google Shape;805;p67"/>
          <p:cNvPicPr preferRelativeResize="0"/>
          <p:nvPr/>
        </p:nvPicPr>
        <p:blipFill rotWithShape="1">
          <a:blip r:embed="rId3">
            <a:alphaModFix/>
          </a:blip>
          <a:srcRect b="0" l="0" r="0" t="0"/>
          <a:stretch/>
        </p:blipFill>
        <p:spPr>
          <a:xfrm>
            <a:off x="762000" y="3900488"/>
            <a:ext cx="7696200" cy="1890712"/>
          </a:xfrm>
          <a:prstGeom prst="rect">
            <a:avLst/>
          </a:prstGeom>
          <a:noFill/>
          <a:ln>
            <a:noFill/>
          </a:ln>
        </p:spPr>
      </p:pic>
      <p:sp>
        <p:nvSpPr>
          <p:cNvPr id="806" name="Google Shape;806;p67"/>
          <p:cNvSpPr/>
          <p:nvPr/>
        </p:nvSpPr>
        <p:spPr>
          <a:xfrm>
            <a:off x="1009650" y="5834063"/>
            <a:ext cx="1809750" cy="3381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folHlink"/>
              </a:buClr>
              <a:buSzPts val="1600"/>
              <a:buFont typeface="Noto Sans Symbols"/>
              <a:buNone/>
            </a:pPr>
            <a:r>
              <a:rPr b="0" lang="en-US" sz="1600">
                <a:solidFill>
                  <a:schemeClr val="folHlink"/>
                </a:solidFill>
                <a:latin typeface="Arial"/>
                <a:ea typeface="Arial"/>
                <a:cs typeface="Arial"/>
                <a:sym typeface="Arial"/>
              </a:rPr>
              <a:t>*1.25 = 125 ÷ 100</a:t>
            </a:r>
            <a:endParaRPr b="1" sz="1600">
              <a:solidFill>
                <a:schemeClr val="folHlink"/>
              </a:solidFill>
              <a:latin typeface="Arial"/>
              <a:ea typeface="Arial"/>
              <a:cs typeface="Arial"/>
              <a:sym typeface="Arial"/>
            </a:endParaRPr>
          </a:p>
        </p:txBody>
      </p:sp>
      <p:sp>
        <p:nvSpPr>
          <p:cNvPr id="807" name="Google Shape;807;p67"/>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b="1" lang="en-US" sz="1900">
                <a:solidFill>
                  <a:srgbClr val="00007F"/>
                </a:solidFill>
                <a:latin typeface="Arial"/>
                <a:ea typeface="Arial"/>
                <a:cs typeface="Arial"/>
                <a:sym typeface="Arial"/>
              </a:rPr>
              <a:t> </a:t>
            </a:r>
            <a:r>
              <a:rPr b="1" lang="en-US" sz="2800">
                <a:solidFill>
                  <a:srgbClr val="00007F"/>
                </a:solidFill>
                <a:latin typeface="Arial"/>
                <a:ea typeface="Arial"/>
                <a:cs typeface="Arial"/>
                <a:sym typeface="Arial"/>
              </a:rPr>
              <a:t>9A</a:t>
            </a:r>
            <a:endParaRPr b="1" sz="2800">
              <a:solidFill>
                <a:srgbClr val="00007F"/>
              </a:solidFill>
              <a:latin typeface="Arial"/>
              <a:ea typeface="Arial"/>
              <a:cs typeface="Arial"/>
              <a:sym typeface="Arial"/>
            </a:endParaRPr>
          </a:p>
        </p:txBody>
      </p:sp>
      <p:sp>
        <p:nvSpPr>
          <p:cNvPr id="808" name="Google Shape;808;p67"/>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Clr>
                <a:schemeClr val="lt1"/>
              </a:buClr>
              <a:buSzPts val="2300"/>
              <a:buFont typeface="Noto Sans Symbols"/>
              <a:buNone/>
            </a:pPr>
            <a:r>
              <a:rPr b="1" lang="en-US" sz="2300">
                <a:solidFill>
                  <a:schemeClr val="lt1"/>
                </a:solidFill>
                <a:latin typeface="Arial"/>
                <a:ea typeface="Arial"/>
                <a:cs typeface="Arial"/>
                <a:sym typeface="Arial"/>
              </a:rPr>
              <a:t>LIFO RETAIL METHODS</a:t>
            </a:r>
            <a:endParaRPr b="1" sz="2300">
              <a:solidFill>
                <a:schemeClr val="lt1"/>
              </a:solidFill>
              <a:latin typeface="Arial"/>
              <a:ea typeface="Arial"/>
              <a:cs typeface="Arial"/>
              <a:sym typeface="Arial"/>
            </a:endParaRPr>
          </a:p>
        </p:txBody>
      </p:sp>
      <p:sp>
        <p:nvSpPr>
          <p:cNvPr id="809" name="Google Shape;809;p67"/>
          <p:cNvSpPr/>
          <p:nvPr/>
        </p:nvSpPr>
        <p:spPr>
          <a:xfrm>
            <a:off x="6453096" y="5802277"/>
            <a:ext cx="21336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9A-4</a:t>
            </a:r>
            <a:endParaRPr/>
          </a:p>
          <a:p>
            <a:pPr indent="0" lvl="0" marL="0" marR="0" rtl="0" algn="l">
              <a:spcBef>
                <a:spcPts val="0"/>
              </a:spcBef>
              <a:spcAft>
                <a:spcPts val="0"/>
              </a:spcAft>
              <a:buClr>
                <a:schemeClr val="folHlink"/>
              </a:buClr>
              <a:buSzPts val="1200"/>
              <a:buFont typeface="Noto Sans Symbols"/>
              <a:buNone/>
            </a:pPr>
            <a:r>
              <a:rPr b="0" lang="en-US" sz="1200">
                <a:solidFill>
                  <a:schemeClr val="folHlink"/>
                </a:solidFill>
                <a:latin typeface="Arial"/>
                <a:ea typeface="Arial"/>
                <a:cs typeface="Arial"/>
                <a:sym typeface="Arial"/>
              </a:rPr>
              <a:t>Ending Inventory at Retail— Deﬂated and Restated</a:t>
            </a:r>
            <a:endParaRPr/>
          </a:p>
        </p:txBody>
      </p:sp>
      <p:sp>
        <p:nvSpPr>
          <p:cNvPr id="810" name="Google Shape;810;p6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68"/>
          <p:cNvSpPr/>
          <p:nvPr/>
        </p:nvSpPr>
        <p:spPr>
          <a:xfrm>
            <a:off x="685800" y="1371600"/>
            <a:ext cx="815340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dk1"/>
              </a:buClr>
              <a:buSzPts val="2000"/>
              <a:buFont typeface="Noto Sans Symbols"/>
              <a:buNone/>
            </a:pPr>
            <a:r>
              <a:rPr b="1" lang="en-US" sz="2000">
                <a:solidFill>
                  <a:schemeClr val="dk1"/>
                </a:solidFill>
                <a:latin typeface="Arial"/>
                <a:ea typeface="Arial"/>
                <a:cs typeface="Arial"/>
                <a:sym typeface="Arial"/>
              </a:rPr>
              <a:t>Illustration:</a:t>
            </a:r>
            <a:r>
              <a:rPr b="0" lang="en-US" sz="2000">
                <a:solidFill>
                  <a:schemeClr val="dk1"/>
                </a:solidFill>
                <a:latin typeface="Arial"/>
                <a:ea typeface="Arial"/>
                <a:cs typeface="Arial"/>
                <a:sym typeface="Arial"/>
              </a:rPr>
              <a:t> Assume that the current 2017 price index is 112</a:t>
            </a:r>
            <a:endParaRPr/>
          </a:p>
          <a:p>
            <a:pPr indent="0" lvl="0" marL="0" marR="0" rtl="0" algn="l">
              <a:lnSpc>
                <a:spcPct val="120000"/>
              </a:lnSpc>
              <a:spcBef>
                <a:spcPts val="0"/>
              </a:spcBef>
              <a:spcAft>
                <a:spcPts val="0"/>
              </a:spcAft>
              <a:buClr>
                <a:schemeClr val="dk1"/>
              </a:buClr>
              <a:buSzPts val="2000"/>
              <a:buFont typeface="Noto Sans Symbols"/>
              <a:buNone/>
            </a:pPr>
            <a:r>
              <a:rPr b="0" lang="en-US" sz="2000">
                <a:solidFill>
                  <a:schemeClr val="dk1"/>
                </a:solidFill>
                <a:latin typeface="Arial"/>
                <a:ea typeface="Arial"/>
                <a:cs typeface="Arial"/>
                <a:sym typeface="Arial"/>
              </a:rPr>
              <a:t>(prior year = 100) and that the inventory ($56,000) has remained unchanged.</a:t>
            </a:r>
            <a:endParaRPr/>
          </a:p>
        </p:txBody>
      </p:sp>
      <p:sp>
        <p:nvSpPr>
          <p:cNvPr id="816" name="Google Shape;816;p68"/>
          <p:cNvSpPr txBox="1"/>
          <p:nvPr/>
        </p:nvSpPr>
        <p:spPr>
          <a:xfrm>
            <a:off x="304800" y="2819400"/>
            <a:ext cx="1981200" cy="914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9A-5</a:t>
            </a:r>
            <a:endParaRPr/>
          </a:p>
          <a:p>
            <a:pPr indent="0" lvl="0" marL="0" marR="0" rtl="0" algn="l">
              <a:lnSpc>
                <a:spcPct val="115000"/>
              </a:lnSpc>
              <a:spcBef>
                <a:spcPts val="0"/>
              </a:spcBef>
              <a:spcAft>
                <a:spcPts val="0"/>
              </a:spcAft>
              <a:buClr>
                <a:schemeClr val="folHlink"/>
              </a:buClr>
              <a:buSzPts val="1200"/>
              <a:buFont typeface="Noto Sans Symbols"/>
              <a:buNone/>
            </a:pPr>
            <a:r>
              <a:rPr b="0" lang="en-US" sz="1200">
                <a:solidFill>
                  <a:schemeClr val="folHlink"/>
                </a:solidFill>
                <a:latin typeface="Arial"/>
                <a:ea typeface="Arial"/>
                <a:cs typeface="Arial"/>
                <a:sym typeface="Arial"/>
              </a:rPr>
              <a:t>Dollar-Value LIFO Retail Method—Fluctuating</a:t>
            </a:r>
            <a:endParaRPr/>
          </a:p>
          <a:p>
            <a:pPr indent="0" lvl="0" marL="0" marR="0" rtl="0" algn="l">
              <a:lnSpc>
                <a:spcPct val="115000"/>
              </a:lnSpc>
              <a:spcBef>
                <a:spcPts val="0"/>
              </a:spcBef>
              <a:spcAft>
                <a:spcPts val="0"/>
              </a:spcAft>
              <a:buClr>
                <a:schemeClr val="folHlink"/>
              </a:buClr>
              <a:buSzPts val="1200"/>
              <a:buFont typeface="Noto Sans Symbols"/>
              <a:buNone/>
            </a:pPr>
            <a:r>
              <a:rPr b="0" lang="en-US" sz="1200">
                <a:solidFill>
                  <a:schemeClr val="folHlink"/>
                </a:solidFill>
                <a:latin typeface="Arial"/>
                <a:ea typeface="Arial"/>
                <a:cs typeface="Arial"/>
                <a:sym typeface="Arial"/>
              </a:rPr>
              <a:t>Prices</a:t>
            </a:r>
            <a:endParaRPr/>
          </a:p>
        </p:txBody>
      </p:sp>
      <p:sp>
        <p:nvSpPr>
          <p:cNvPr id="817" name="Google Shape;817;p68"/>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b="1" lang="en-US" sz="1900">
                <a:solidFill>
                  <a:srgbClr val="00007F"/>
                </a:solidFill>
                <a:latin typeface="Arial"/>
                <a:ea typeface="Arial"/>
                <a:cs typeface="Arial"/>
                <a:sym typeface="Arial"/>
              </a:rPr>
              <a:t> </a:t>
            </a:r>
            <a:r>
              <a:rPr b="1" lang="en-US" sz="2800">
                <a:solidFill>
                  <a:srgbClr val="00007F"/>
                </a:solidFill>
                <a:latin typeface="Arial"/>
                <a:ea typeface="Arial"/>
                <a:cs typeface="Arial"/>
                <a:sym typeface="Arial"/>
              </a:rPr>
              <a:t>9A</a:t>
            </a:r>
            <a:endParaRPr b="1" sz="2800">
              <a:solidFill>
                <a:srgbClr val="00007F"/>
              </a:solidFill>
              <a:latin typeface="Arial"/>
              <a:ea typeface="Arial"/>
              <a:cs typeface="Arial"/>
              <a:sym typeface="Arial"/>
            </a:endParaRPr>
          </a:p>
        </p:txBody>
      </p:sp>
      <p:sp>
        <p:nvSpPr>
          <p:cNvPr id="818" name="Google Shape;818;p68"/>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Clr>
                <a:schemeClr val="lt1"/>
              </a:buClr>
              <a:buSzPts val="2300"/>
              <a:buFont typeface="Noto Sans Symbols"/>
              <a:buNone/>
            </a:pPr>
            <a:r>
              <a:rPr b="1" lang="en-US" sz="2300">
                <a:solidFill>
                  <a:schemeClr val="lt1"/>
                </a:solidFill>
                <a:latin typeface="Arial"/>
                <a:ea typeface="Arial"/>
                <a:cs typeface="Arial"/>
                <a:sym typeface="Arial"/>
              </a:rPr>
              <a:t>LIFO RETAIL METHODS</a:t>
            </a:r>
            <a:endParaRPr b="1" sz="2300">
              <a:solidFill>
                <a:schemeClr val="lt1"/>
              </a:solidFill>
              <a:latin typeface="Arial"/>
              <a:ea typeface="Arial"/>
              <a:cs typeface="Arial"/>
              <a:sym typeface="Arial"/>
            </a:endParaRPr>
          </a:p>
        </p:txBody>
      </p:sp>
      <p:pic>
        <p:nvPicPr>
          <p:cNvPr id="819" name="Google Shape;819;p68"/>
          <p:cNvPicPr preferRelativeResize="0"/>
          <p:nvPr/>
        </p:nvPicPr>
        <p:blipFill rotWithShape="1">
          <a:blip r:embed="rId3">
            <a:alphaModFix/>
          </a:blip>
          <a:srcRect b="0" l="0" r="0" t="0"/>
          <a:stretch/>
        </p:blipFill>
        <p:spPr>
          <a:xfrm>
            <a:off x="2363998" y="2494697"/>
            <a:ext cx="6430610" cy="3906103"/>
          </a:xfrm>
          <a:prstGeom prst="rect">
            <a:avLst/>
          </a:prstGeom>
          <a:noFill/>
          <a:ln>
            <a:noFill/>
          </a:ln>
        </p:spPr>
      </p:pic>
      <p:sp>
        <p:nvSpPr>
          <p:cNvPr id="820" name="Google Shape;820;p68"/>
          <p:cNvSpPr txBox="1"/>
          <p:nvPr/>
        </p:nvSpPr>
        <p:spPr>
          <a:xfrm>
            <a:off x="8229600" y="64452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pic>
        <p:nvPicPr>
          <p:cNvPr id="825" name="Google Shape;825;p69"/>
          <p:cNvPicPr preferRelativeResize="0"/>
          <p:nvPr/>
        </p:nvPicPr>
        <p:blipFill rotWithShape="1">
          <a:blip r:embed="rId3">
            <a:alphaModFix/>
          </a:blip>
          <a:srcRect b="0" l="0" r="0" t="0"/>
          <a:stretch/>
        </p:blipFill>
        <p:spPr>
          <a:xfrm>
            <a:off x="366046" y="2438400"/>
            <a:ext cx="8411908" cy="1848412"/>
          </a:xfrm>
          <a:prstGeom prst="rect">
            <a:avLst/>
          </a:prstGeom>
          <a:noFill/>
          <a:ln>
            <a:noFill/>
          </a:ln>
        </p:spPr>
      </p:pic>
      <p:sp>
        <p:nvSpPr>
          <p:cNvPr id="826" name="Google Shape;826;p69"/>
          <p:cNvSpPr/>
          <p:nvPr/>
        </p:nvSpPr>
        <p:spPr>
          <a:xfrm>
            <a:off x="685800" y="1371600"/>
            <a:ext cx="8153400" cy="79707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dk1"/>
              </a:buClr>
              <a:buSzPts val="2000"/>
              <a:buFont typeface="Noto Sans Symbols"/>
              <a:buNone/>
            </a:pPr>
            <a:r>
              <a:rPr b="1" lang="en-US" sz="2000">
                <a:solidFill>
                  <a:schemeClr val="dk1"/>
                </a:solidFill>
                <a:latin typeface="Arial"/>
                <a:ea typeface="Arial"/>
                <a:cs typeface="Arial"/>
                <a:sym typeface="Arial"/>
              </a:rPr>
              <a:t>Illustration: </a:t>
            </a:r>
            <a:r>
              <a:rPr b="0" lang="en-US" sz="2000">
                <a:solidFill>
                  <a:schemeClr val="dk1"/>
                </a:solidFill>
                <a:latin typeface="Arial"/>
                <a:ea typeface="Arial"/>
                <a:cs typeface="Arial"/>
                <a:sym typeface="Arial"/>
              </a:rPr>
              <a:t>From this information, we compute the inventory amount at cost:</a:t>
            </a:r>
            <a:endParaRPr/>
          </a:p>
        </p:txBody>
      </p:sp>
      <p:sp>
        <p:nvSpPr>
          <p:cNvPr id="827" name="Google Shape;827;p69"/>
          <p:cNvSpPr/>
          <p:nvPr/>
        </p:nvSpPr>
        <p:spPr>
          <a:xfrm>
            <a:off x="685800" y="4495800"/>
            <a:ext cx="510540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folHlink"/>
              </a:buClr>
              <a:buSzPts val="2000"/>
              <a:buFont typeface="Noto Sans Symbols"/>
              <a:buNone/>
            </a:pPr>
            <a:r>
              <a:rPr b="0" lang="en-US" sz="2000">
                <a:solidFill>
                  <a:schemeClr val="folHlink"/>
                </a:solidFill>
                <a:latin typeface="Arial"/>
                <a:ea typeface="Arial"/>
                <a:cs typeface="Arial"/>
                <a:sym typeface="Arial"/>
              </a:rPr>
              <a:t>Hernandez must restate layers of a particular year to the prices in effect in the year when the layer was added.</a:t>
            </a:r>
            <a:endParaRPr/>
          </a:p>
        </p:txBody>
      </p:sp>
      <p:sp>
        <p:nvSpPr>
          <p:cNvPr id="828" name="Google Shape;828;p69"/>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b="1" lang="en-US" sz="1900">
                <a:solidFill>
                  <a:srgbClr val="00007F"/>
                </a:solidFill>
                <a:latin typeface="Arial"/>
                <a:ea typeface="Arial"/>
                <a:cs typeface="Arial"/>
                <a:sym typeface="Arial"/>
              </a:rPr>
              <a:t> </a:t>
            </a:r>
            <a:r>
              <a:rPr b="1" lang="en-US" sz="2800">
                <a:solidFill>
                  <a:srgbClr val="00007F"/>
                </a:solidFill>
                <a:latin typeface="Arial"/>
                <a:ea typeface="Arial"/>
                <a:cs typeface="Arial"/>
                <a:sym typeface="Arial"/>
              </a:rPr>
              <a:t>9A</a:t>
            </a:r>
            <a:endParaRPr b="1" sz="2800">
              <a:solidFill>
                <a:srgbClr val="00007F"/>
              </a:solidFill>
              <a:latin typeface="Arial"/>
              <a:ea typeface="Arial"/>
              <a:cs typeface="Arial"/>
              <a:sym typeface="Arial"/>
            </a:endParaRPr>
          </a:p>
        </p:txBody>
      </p:sp>
      <p:sp>
        <p:nvSpPr>
          <p:cNvPr id="829" name="Google Shape;829;p69"/>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Clr>
                <a:schemeClr val="lt1"/>
              </a:buClr>
              <a:buSzPts val="2300"/>
              <a:buFont typeface="Noto Sans Symbols"/>
              <a:buNone/>
            </a:pPr>
            <a:r>
              <a:rPr b="1" lang="en-US" sz="2300">
                <a:solidFill>
                  <a:schemeClr val="lt1"/>
                </a:solidFill>
                <a:latin typeface="Arial"/>
                <a:ea typeface="Arial"/>
                <a:cs typeface="Arial"/>
                <a:sym typeface="Arial"/>
              </a:rPr>
              <a:t>LIFO RETAIL METHODS</a:t>
            </a:r>
            <a:endParaRPr b="1" sz="2300">
              <a:solidFill>
                <a:schemeClr val="lt1"/>
              </a:solidFill>
              <a:latin typeface="Arial"/>
              <a:ea typeface="Arial"/>
              <a:cs typeface="Arial"/>
              <a:sym typeface="Arial"/>
            </a:endParaRPr>
          </a:p>
        </p:txBody>
      </p:sp>
      <p:sp>
        <p:nvSpPr>
          <p:cNvPr id="830" name="Google Shape;830;p69"/>
          <p:cNvSpPr txBox="1"/>
          <p:nvPr/>
        </p:nvSpPr>
        <p:spPr>
          <a:xfrm>
            <a:off x="6858000" y="4319496"/>
            <a:ext cx="1981200" cy="914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9A-6</a:t>
            </a:r>
            <a:endParaRPr/>
          </a:p>
          <a:p>
            <a:pPr indent="0" lvl="0" marL="0" marR="0" rtl="0" algn="l">
              <a:lnSpc>
                <a:spcPct val="115000"/>
              </a:lnSpc>
              <a:spcBef>
                <a:spcPts val="0"/>
              </a:spcBef>
              <a:spcAft>
                <a:spcPts val="0"/>
              </a:spcAft>
              <a:buClr>
                <a:schemeClr val="folHlink"/>
              </a:buClr>
              <a:buSzPts val="1200"/>
              <a:buFont typeface="Noto Sans Symbols"/>
              <a:buNone/>
            </a:pPr>
            <a:r>
              <a:rPr b="0" lang="en-US" sz="1200">
                <a:solidFill>
                  <a:schemeClr val="folHlink"/>
                </a:solidFill>
                <a:latin typeface="Arial"/>
                <a:ea typeface="Arial"/>
                <a:cs typeface="Arial"/>
                <a:sym typeface="Arial"/>
              </a:rPr>
              <a:t>Ending Inventory at LIFO Cost, 2017—Fluctuating Prices</a:t>
            </a:r>
            <a:endParaRPr/>
          </a:p>
        </p:txBody>
      </p:sp>
      <p:sp>
        <p:nvSpPr>
          <p:cNvPr id="831" name="Google Shape;831;p6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7"/>
          <p:cNvSpPr txBox="1"/>
          <p:nvPr/>
        </p:nvSpPr>
        <p:spPr>
          <a:xfrm>
            <a:off x="609600" y="1371600"/>
            <a:ext cx="6934200" cy="860557"/>
          </a:xfrm>
          <a:prstGeom prst="rect">
            <a:avLst/>
          </a:prstGeom>
          <a:noFill/>
          <a:ln>
            <a:noFill/>
          </a:ln>
        </p:spPr>
        <p:txBody>
          <a:bodyPr anchorCtr="0" anchor="t" bIns="45700" lIns="91425" spcFirstLastPara="1" rIns="91425" wrap="square" tIns="45700">
            <a:spAutoFit/>
          </a:bodyPr>
          <a:lstStyle/>
          <a:p>
            <a:pPr indent="0" lvl="1" marL="0" marR="0" rtl="0" algn="l">
              <a:lnSpc>
                <a:spcPct val="125000"/>
              </a:lnSpc>
              <a:spcBef>
                <a:spcPts val="0"/>
              </a:spcBef>
              <a:spcAft>
                <a:spcPts val="0"/>
              </a:spcAft>
              <a:buClr>
                <a:srgbClr val="CC0000"/>
              </a:buClr>
              <a:buSzPts val="1680"/>
              <a:buFont typeface="Noto Sans Symbols"/>
              <a:buNone/>
            </a:pPr>
            <a:r>
              <a:rPr b="0" i="0" lang="en-US" sz="2100" u="none" cap="none" strike="noStrike">
                <a:solidFill>
                  <a:schemeClr val="dk1"/>
                </a:solidFill>
                <a:latin typeface="Arial"/>
                <a:ea typeface="Arial"/>
                <a:cs typeface="Arial"/>
                <a:sym typeface="Arial"/>
              </a:rPr>
              <a:t>Regner Foods computes its inventory at LCNRV, as shown in Illustration 9-3 (amounts in thousands).</a:t>
            </a:r>
            <a:endParaRPr/>
          </a:p>
        </p:txBody>
      </p:sp>
      <p:cxnSp>
        <p:nvCxnSpPr>
          <p:cNvPr id="110" name="Google Shape;110;p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11" name="Google Shape;111;p7"/>
          <p:cNvSpPr txBox="1"/>
          <p:nvPr/>
        </p:nvSpPr>
        <p:spPr>
          <a:xfrm>
            <a:off x="8305800" y="6369050"/>
            <a:ext cx="6858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Clr>
                <a:schemeClr val="lt2"/>
              </a:buClr>
              <a:buSzPts val="1600"/>
              <a:buFont typeface="Noto Sans Symbols"/>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
        <p:nvSpPr>
          <p:cNvPr id="112" name="Google Shape;112;p7"/>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lnSpc>
                <a:spcPct val="105000"/>
              </a:lnSpc>
              <a:spcBef>
                <a:spcPts val="0"/>
              </a:spcBef>
              <a:spcAft>
                <a:spcPts val="0"/>
              </a:spcAft>
              <a:buClr>
                <a:srgbClr val="CC0000"/>
              </a:buClr>
              <a:buSzPts val="2560"/>
              <a:buFont typeface="Arial"/>
              <a:buNone/>
            </a:pPr>
            <a:r>
              <a:rPr b="1" i="0" lang="en-US" sz="3200" u="none" cap="none" strike="noStrike">
                <a:solidFill>
                  <a:srgbClr val="CC0000"/>
                </a:solidFill>
                <a:latin typeface="Arial"/>
                <a:ea typeface="Arial"/>
                <a:cs typeface="Arial"/>
                <a:sym typeface="Arial"/>
              </a:rPr>
              <a:t>Illustration of LCNRV</a:t>
            </a:r>
            <a:endParaRPr b="1" i="0" sz="3200" u="none" cap="none" strike="noStrike">
              <a:solidFill>
                <a:srgbClr val="CC0000"/>
              </a:solidFill>
              <a:latin typeface="Arial"/>
              <a:ea typeface="Arial"/>
              <a:cs typeface="Arial"/>
              <a:sym typeface="Arial"/>
            </a:endParaRPr>
          </a:p>
        </p:txBody>
      </p:sp>
      <p:pic>
        <p:nvPicPr>
          <p:cNvPr id="113" name="Google Shape;113;p7"/>
          <p:cNvPicPr preferRelativeResize="0"/>
          <p:nvPr/>
        </p:nvPicPr>
        <p:blipFill rotWithShape="1">
          <a:blip r:embed="rId3">
            <a:alphaModFix/>
          </a:blip>
          <a:srcRect b="0" l="0" r="0" t="0"/>
          <a:stretch/>
        </p:blipFill>
        <p:spPr>
          <a:xfrm>
            <a:off x="709214" y="2438400"/>
            <a:ext cx="7633208" cy="3945032"/>
          </a:xfrm>
          <a:prstGeom prst="rect">
            <a:avLst/>
          </a:prstGeom>
          <a:noFill/>
          <a:ln cap="flat" cmpd="sng" w="9525">
            <a:solidFill>
              <a:schemeClr val="dk1"/>
            </a:solidFill>
            <a:prstDash val="solid"/>
            <a:round/>
            <a:headEnd len="sm" w="sm" type="none"/>
            <a:tailEnd len="sm" w="sm" type="none"/>
          </a:ln>
        </p:spPr>
      </p:pic>
      <p:sp>
        <p:nvSpPr>
          <p:cNvPr id="114" name="Google Shape;114;p7"/>
          <p:cNvSpPr/>
          <p:nvPr/>
        </p:nvSpPr>
        <p:spPr>
          <a:xfrm>
            <a:off x="7076495" y="1738285"/>
            <a:ext cx="1762705" cy="646331"/>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rgbClr val="006600"/>
                </a:solidFill>
                <a:latin typeface="Arial"/>
                <a:ea typeface="Arial"/>
                <a:cs typeface="Arial"/>
                <a:sym typeface="Arial"/>
              </a:rPr>
              <a:t>ILLUSTRATION 9-3</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Determining Final Inventory Value</a:t>
            </a:r>
            <a:endParaRPr/>
          </a:p>
        </p:txBody>
      </p:sp>
    </p:spTree>
  </p:cSld>
  <p:clrMapOvr>
    <a:masterClrMapping/>
  </p:clrMapOvr>
  <p:transition>
    <p:wipe dir="r"/>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pic>
        <p:nvPicPr>
          <p:cNvPr id="836" name="Google Shape;836;p70"/>
          <p:cNvPicPr preferRelativeResize="0"/>
          <p:nvPr/>
        </p:nvPicPr>
        <p:blipFill rotWithShape="1">
          <a:blip r:embed="rId3">
            <a:alphaModFix/>
          </a:blip>
          <a:srcRect b="0" l="0" r="0" t="0"/>
          <a:stretch/>
        </p:blipFill>
        <p:spPr>
          <a:xfrm>
            <a:off x="533400" y="2482850"/>
            <a:ext cx="8153400" cy="1631950"/>
          </a:xfrm>
          <a:prstGeom prst="rect">
            <a:avLst/>
          </a:prstGeom>
          <a:noFill/>
          <a:ln>
            <a:noFill/>
          </a:ln>
        </p:spPr>
      </p:pic>
      <p:sp>
        <p:nvSpPr>
          <p:cNvPr id="837" name="Google Shape;837;p70"/>
          <p:cNvSpPr txBox="1"/>
          <p:nvPr/>
        </p:nvSpPr>
        <p:spPr>
          <a:xfrm>
            <a:off x="7010400" y="1797050"/>
            <a:ext cx="1905000" cy="646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9A-7 </a:t>
            </a:r>
            <a:r>
              <a:rPr b="0" lang="en-US" sz="1200">
                <a:solidFill>
                  <a:schemeClr val="folHlink"/>
                </a:solidFill>
                <a:latin typeface="Arial"/>
                <a:ea typeface="Arial"/>
                <a:cs typeface="Arial"/>
                <a:sym typeface="Arial"/>
              </a:rPr>
              <a:t>Comparison of Effect of Price Assumptions</a:t>
            </a:r>
            <a:endParaRPr/>
          </a:p>
        </p:txBody>
      </p:sp>
      <p:sp>
        <p:nvSpPr>
          <p:cNvPr id="838" name="Google Shape;838;p70"/>
          <p:cNvSpPr/>
          <p:nvPr/>
        </p:nvSpPr>
        <p:spPr>
          <a:xfrm>
            <a:off x="685800" y="1371600"/>
            <a:ext cx="6172200" cy="830263"/>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dk1"/>
              </a:buClr>
              <a:buSzPts val="2000"/>
              <a:buFont typeface="Noto Sans Symbols"/>
              <a:buNone/>
            </a:pPr>
            <a:r>
              <a:rPr b="0" lang="en-US" sz="2000">
                <a:solidFill>
                  <a:schemeClr val="dk1"/>
                </a:solidFill>
                <a:latin typeface="Arial"/>
                <a:ea typeface="Arial"/>
                <a:cs typeface="Arial"/>
                <a:sym typeface="Arial"/>
              </a:rPr>
              <a:t>Difference between the LIFO approach (stable prices) and the dollar-value LIFO method.</a:t>
            </a:r>
            <a:endParaRPr/>
          </a:p>
        </p:txBody>
      </p:sp>
      <p:sp>
        <p:nvSpPr>
          <p:cNvPr id="839" name="Google Shape;839;p70"/>
          <p:cNvSpPr/>
          <p:nvPr/>
        </p:nvSpPr>
        <p:spPr>
          <a:xfrm>
            <a:off x="685800" y="4503738"/>
            <a:ext cx="80010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dk1"/>
              </a:buClr>
              <a:buSzPts val="2000"/>
              <a:buFont typeface="Noto Sans Symbols"/>
              <a:buNone/>
            </a:pPr>
            <a:r>
              <a:rPr b="0" lang="en-US" sz="2000">
                <a:solidFill>
                  <a:schemeClr val="dk1"/>
                </a:solidFill>
                <a:latin typeface="Arial"/>
                <a:ea typeface="Arial"/>
                <a:cs typeface="Arial"/>
                <a:sym typeface="Arial"/>
              </a:rPr>
              <a:t>The difference of $3,780  results from an increase in the </a:t>
            </a:r>
            <a:r>
              <a:rPr b="1" lang="en-US" sz="2000">
                <a:solidFill>
                  <a:schemeClr val="dk1"/>
                </a:solidFill>
                <a:latin typeface="Arial"/>
                <a:ea typeface="Arial"/>
                <a:cs typeface="Arial"/>
                <a:sym typeface="Arial"/>
              </a:rPr>
              <a:t>price</a:t>
            </a:r>
            <a:r>
              <a:rPr b="0" lang="en-US" sz="2000">
                <a:solidFill>
                  <a:schemeClr val="dk1"/>
                </a:solidFill>
                <a:latin typeface="Arial"/>
                <a:ea typeface="Arial"/>
                <a:cs typeface="Arial"/>
                <a:sym typeface="Arial"/>
              </a:rPr>
              <a:t> of goods, not from an increase in the </a:t>
            </a:r>
            <a:r>
              <a:rPr b="1" lang="en-US" sz="2000">
                <a:solidFill>
                  <a:schemeClr val="dk1"/>
                </a:solidFill>
                <a:latin typeface="Arial"/>
                <a:ea typeface="Arial"/>
                <a:cs typeface="Arial"/>
                <a:sym typeface="Arial"/>
              </a:rPr>
              <a:t>quantity</a:t>
            </a:r>
            <a:r>
              <a:rPr b="0" lang="en-US" sz="2000">
                <a:solidFill>
                  <a:schemeClr val="dk1"/>
                </a:solidFill>
                <a:latin typeface="Arial"/>
                <a:ea typeface="Arial"/>
                <a:cs typeface="Arial"/>
                <a:sym typeface="Arial"/>
              </a:rPr>
              <a:t> of goods.</a:t>
            </a:r>
            <a:endParaRPr/>
          </a:p>
        </p:txBody>
      </p:sp>
      <p:sp>
        <p:nvSpPr>
          <p:cNvPr id="840" name="Google Shape;840;p70"/>
          <p:cNvSpPr/>
          <p:nvPr/>
        </p:nvSpPr>
        <p:spPr>
          <a:xfrm>
            <a:off x="7162800" y="3810000"/>
            <a:ext cx="114300" cy="114300"/>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900">
              <a:solidFill>
                <a:schemeClr val="folHlink"/>
              </a:solidFill>
              <a:latin typeface="Arial"/>
              <a:ea typeface="Arial"/>
              <a:cs typeface="Arial"/>
              <a:sym typeface="Arial"/>
            </a:endParaRPr>
          </a:p>
        </p:txBody>
      </p:sp>
      <p:sp>
        <p:nvSpPr>
          <p:cNvPr id="841" name="Google Shape;841;p70"/>
          <p:cNvSpPr/>
          <p:nvPr/>
        </p:nvSpPr>
        <p:spPr>
          <a:xfrm>
            <a:off x="4533900" y="3924300"/>
            <a:ext cx="114300" cy="114300"/>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900">
              <a:solidFill>
                <a:schemeClr val="folHlink"/>
              </a:solidFill>
              <a:latin typeface="Arial"/>
              <a:ea typeface="Arial"/>
              <a:cs typeface="Arial"/>
              <a:sym typeface="Arial"/>
            </a:endParaRPr>
          </a:p>
        </p:txBody>
      </p:sp>
      <p:sp>
        <p:nvSpPr>
          <p:cNvPr id="842" name="Google Shape;842;p70"/>
          <p:cNvSpPr/>
          <p:nvPr/>
        </p:nvSpPr>
        <p:spPr>
          <a:xfrm>
            <a:off x="3162300" y="4533900"/>
            <a:ext cx="114300" cy="114300"/>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900">
              <a:solidFill>
                <a:schemeClr val="folHlink"/>
              </a:solidFill>
              <a:latin typeface="Arial"/>
              <a:ea typeface="Arial"/>
              <a:cs typeface="Arial"/>
              <a:sym typeface="Arial"/>
            </a:endParaRPr>
          </a:p>
        </p:txBody>
      </p:sp>
      <p:cxnSp>
        <p:nvCxnSpPr>
          <p:cNvPr id="843" name="Google Shape;843;p70"/>
          <p:cNvCxnSpPr/>
          <p:nvPr/>
        </p:nvCxnSpPr>
        <p:spPr>
          <a:xfrm flipH="1">
            <a:off x="3179850" y="3930276"/>
            <a:ext cx="1411200" cy="627000"/>
          </a:xfrm>
          <a:prstGeom prst="bentConnector3">
            <a:avLst>
              <a:gd fmla="val 0" name="adj1"/>
            </a:avLst>
          </a:prstGeom>
          <a:noFill/>
          <a:ln cap="sq" cmpd="sng" w="28575">
            <a:solidFill>
              <a:srgbClr val="CC0000"/>
            </a:solidFill>
            <a:prstDash val="solid"/>
            <a:round/>
            <a:headEnd len="med" w="med" type="none"/>
            <a:tailEnd len="med" w="med" type="stealth"/>
          </a:ln>
        </p:spPr>
      </p:cxnSp>
      <p:cxnSp>
        <p:nvCxnSpPr>
          <p:cNvPr id="844" name="Google Shape;844;p70"/>
          <p:cNvCxnSpPr>
            <a:stCxn id="840" idx="4"/>
            <a:endCxn id="842" idx="1"/>
          </p:cNvCxnSpPr>
          <p:nvPr/>
        </p:nvCxnSpPr>
        <p:spPr>
          <a:xfrm rot="5400000">
            <a:off x="4886250" y="2217000"/>
            <a:ext cx="626400" cy="4041000"/>
          </a:xfrm>
          <a:prstGeom prst="bentConnector3">
            <a:avLst>
              <a:gd fmla="val 56597" name="adj1"/>
            </a:avLst>
          </a:prstGeom>
          <a:noFill/>
          <a:ln cap="sq" cmpd="sng" w="28575">
            <a:solidFill>
              <a:srgbClr val="CC0000"/>
            </a:solidFill>
            <a:prstDash val="solid"/>
            <a:round/>
            <a:headEnd len="med" w="med" type="none"/>
            <a:tailEnd len="med" w="med" type="stealth"/>
          </a:ln>
        </p:spPr>
      </p:cxnSp>
      <p:sp>
        <p:nvSpPr>
          <p:cNvPr id="845" name="Google Shape;845;p70"/>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b="1" lang="en-US" sz="1900">
                <a:solidFill>
                  <a:srgbClr val="00007F"/>
                </a:solidFill>
                <a:latin typeface="Arial"/>
                <a:ea typeface="Arial"/>
                <a:cs typeface="Arial"/>
                <a:sym typeface="Arial"/>
              </a:rPr>
              <a:t> </a:t>
            </a:r>
            <a:r>
              <a:rPr b="1" lang="en-US" sz="2800">
                <a:solidFill>
                  <a:srgbClr val="00007F"/>
                </a:solidFill>
                <a:latin typeface="Arial"/>
                <a:ea typeface="Arial"/>
                <a:cs typeface="Arial"/>
                <a:sym typeface="Arial"/>
              </a:rPr>
              <a:t>9A</a:t>
            </a:r>
            <a:endParaRPr b="1" sz="2800">
              <a:solidFill>
                <a:srgbClr val="00007F"/>
              </a:solidFill>
              <a:latin typeface="Arial"/>
              <a:ea typeface="Arial"/>
              <a:cs typeface="Arial"/>
              <a:sym typeface="Arial"/>
            </a:endParaRPr>
          </a:p>
        </p:txBody>
      </p:sp>
      <p:sp>
        <p:nvSpPr>
          <p:cNvPr id="846" name="Google Shape;846;p70"/>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Clr>
                <a:schemeClr val="lt1"/>
              </a:buClr>
              <a:buSzPts val="2300"/>
              <a:buFont typeface="Noto Sans Symbols"/>
              <a:buNone/>
            </a:pPr>
            <a:r>
              <a:rPr b="1" lang="en-US" sz="2300">
                <a:solidFill>
                  <a:schemeClr val="lt1"/>
                </a:solidFill>
                <a:latin typeface="Arial"/>
                <a:ea typeface="Arial"/>
                <a:cs typeface="Arial"/>
                <a:sym typeface="Arial"/>
              </a:rPr>
              <a:t>LIFO RETAIL METHODS</a:t>
            </a:r>
            <a:endParaRPr b="1" sz="2300">
              <a:solidFill>
                <a:schemeClr val="lt1"/>
              </a:solidFill>
              <a:latin typeface="Arial"/>
              <a:ea typeface="Arial"/>
              <a:cs typeface="Arial"/>
              <a:sym typeface="Arial"/>
            </a:endParaRPr>
          </a:p>
        </p:txBody>
      </p:sp>
      <p:sp>
        <p:nvSpPr>
          <p:cNvPr id="847" name="Google Shape;847;p7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pic>
        <p:nvPicPr>
          <p:cNvPr id="852" name="Google Shape;852;p71"/>
          <p:cNvPicPr preferRelativeResize="0"/>
          <p:nvPr/>
        </p:nvPicPr>
        <p:blipFill rotWithShape="1">
          <a:blip r:embed="rId3">
            <a:alphaModFix/>
          </a:blip>
          <a:srcRect b="0" l="0" r="0" t="0"/>
          <a:stretch/>
        </p:blipFill>
        <p:spPr>
          <a:xfrm>
            <a:off x="631858" y="4191000"/>
            <a:ext cx="7880285" cy="1926111"/>
          </a:xfrm>
          <a:prstGeom prst="rect">
            <a:avLst/>
          </a:prstGeom>
          <a:noFill/>
          <a:ln>
            <a:noFill/>
          </a:ln>
        </p:spPr>
      </p:pic>
      <p:sp>
        <p:nvSpPr>
          <p:cNvPr id="853" name="Google Shape;853;p71"/>
          <p:cNvSpPr/>
          <p:nvPr/>
        </p:nvSpPr>
        <p:spPr>
          <a:xfrm>
            <a:off x="685800" y="2425700"/>
            <a:ext cx="8153400" cy="156966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dk1"/>
              </a:buClr>
              <a:buSzPts val="2000"/>
              <a:buFont typeface="Noto Sans Symbols"/>
              <a:buNone/>
            </a:pPr>
            <a:r>
              <a:rPr b="1" lang="en-US" sz="2000">
                <a:solidFill>
                  <a:schemeClr val="dk1"/>
                </a:solidFill>
                <a:latin typeface="Arial"/>
                <a:ea typeface="Arial"/>
                <a:cs typeface="Arial"/>
                <a:sym typeface="Arial"/>
              </a:rPr>
              <a:t>Illustration:</a:t>
            </a:r>
            <a:r>
              <a:rPr b="0" lang="en-US" sz="2000">
                <a:solidFill>
                  <a:schemeClr val="dk1"/>
                </a:solidFill>
                <a:latin typeface="Arial"/>
                <a:ea typeface="Arial"/>
                <a:cs typeface="Arial"/>
                <a:sym typeface="Arial"/>
              </a:rPr>
              <a:t> Using the data from the previous example, assume that the retail value of the 2018 ending inventory at current prices is $64,800, the 2018 price index is 120 percent of base-year, and the cost-to-retail percentage is 75 percent.  </a:t>
            </a:r>
            <a:endParaRPr/>
          </a:p>
        </p:txBody>
      </p:sp>
      <p:sp>
        <p:nvSpPr>
          <p:cNvPr id="854" name="Google Shape;854;p71"/>
          <p:cNvSpPr/>
          <p:nvPr/>
        </p:nvSpPr>
        <p:spPr>
          <a:xfrm>
            <a:off x="685800" y="1371600"/>
            <a:ext cx="8458200" cy="997196"/>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00007F"/>
              </a:buClr>
              <a:buSzPts val="2240"/>
              <a:buFont typeface="Noto Sans Symbols"/>
              <a:buNone/>
            </a:pPr>
            <a:r>
              <a:rPr b="1" lang="en-US" sz="2800">
                <a:solidFill>
                  <a:srgbClr val="00007F"/>
                </a:solidFill>
                <a:latin typeface="Arial"/>
                <a:ea typeface="Arial"/>
                <a:cs typeface="Arial"/>
                <a:sym typeface="Arial"/>
              </a:rPr>
              <a:t>SUBSEQUENT ADJUSTMENTS UNDER DOLLAR-VALUE LIFO RETAIL</a:t>
            </a:r>
            <a:endParaRPr b="1" sz="2800">
              <a:solidFill>
                <a:srgbClr val="00007F"/>
              </a:solidFill>
              <a:latin typeface="Arial"/>
              <a:ea typeface="Arial"/>
              <a:cs typeface="Arial"/>
              <a:sym typeface="Arial"/>
            </a:endParaRPr>
          </a:p>
        </p:txBody>
      </p:sp>
      <p:sp>
        <p:nvSpPr>
          <p:cNvPr id="855" name="Google Shape;855;p71"/>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b="1" lang="en-US" sz="1900">
                <a:solidFill>
                  <a:srgbClr val="00007F"/>
                </a:solidFill>
                <a:latin typeface="Arial"/>
                <a:ea typeface="Arial"/>
                <a:cs typeface="Arial"/>
                <a:sym typeface="Arial"/>
              </a:rPr>
              <a:t> </a:t>
            </a:r>
            <a:r>
              <a:rPr b="1" lang="en-US" sz="2800">
                <a:solidFill>
                  <a:srgbClr val="00007F"/>
                </a:solidFill>
                <a:latin typeface="Arial"/>
                <a:ea typeface="Arial"/>
                <a:cs typeface="Arial"/>
                <a:sym typeface="Arial"/>
              </a:rPr>
              <a:t>9A</a:t>
            </a:r>
            <a:endParaRPr b="1" sz="2800">
              <a:solidFill>
                <a:srgbClr val="00007F"/>
              </a:solidFill>
              <a:latin typeface="Arial"/>
              <a:ea typeface="Arial"/>
              <a:cs typeface="Arial"/>
              <a:sym typeface="Arial"/>
            </a:endParaRPr>
          </a:p>
        </p:txBody>
      </p:sp>
      <p:sp>
        <p:nvSpPr>
          <p:cNvPr id="856" name="Google Shape;856;p71"/>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Clr>
                <a:schemeClr val="lt1"/>
              </a:buClr>
              <a:buSzPts val="2300"/>
              <a:buFont typeface="Noto Sans Symbols"/>
              <a:buNone/>
            </a:pPr>
            <a:r>
              <a:rPr b="1" lang="en-US" sz="2300">
                <a:solidFill>
                  <a:schemeClr val="lt1"/>
                </a:solidFill>
                <a:latin typeface="Arial"/>
                <a:ea typeface="Arial"/>
                <a:cs typeface="Arial"/>
                <a:sym typeface="Arial"/>
              </a:rPr>
              <a:t>LIFO RETAIL METHODS</a:t>
            </a:r>
            <a:endParaRPr b="1" sz="2300">
              <a:solidFill>
                <a:schemeClr val="lt1"/>
              </a:solidFill>
              <a:latin typeface="Arial"/>
              <a:ea typeface="Arial"/>
              <a:cs typeface="Arial"/>
              <a:sym typeface="Arial"/>
            </a:endParaRPr>
          </a:p>
        </p:txBody>
      </p:sp>
      <p:sp>
        <p:nvSpPr>
          <p:cNvPr id="857" name="Google Shape;857;p71"/>
          <p:cNvSpPr txBox="1"/>
          <p:nvPr/>
        </p:nvSpPr>
        <p:spPr>
          <a:xfrm>
            <a:off x="762000" y="6149807"/>
            <a:ext cx="52578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9A-8</a:t>
            </a:r>
            <a:endParaRPr/>
          </a:p>
          <a:p>
            <a:pPr indent="0" lvl="0" marL="0" marR="0" rtl="0" algn="l">
              <a:spcBef>
                <a:spcPts val="0"/>
              </a:spcBef>
              <a:spcAft>
                <a:spcPts val="0"/>
              </a:spcAft>
              <a:buClr>
                <a:schemeClr val="folHlink"/>
              </a:buClr>
              <a:buSzPts val="1200"/>
              <a:buFont typeface="Noto Sans Symbols"/>
              <a:buNone/>
            </a:pPr>
            <a:r>
              <a:rPr b="0" lang="en-US" sz="1200">
                <a:solidFill>
                  <a:schemeClr val="folHlink"/>
                </a:solidFill>
                <a:latin typeface="Arial"/>
                <a:ea typeface="Arial"/>
                <a:cs typeface="Arial"/>
                <a:sym typeface="Arial"/>
              </a:rPr>
              <a:t>Ending Inventory at LIFO Cost, 2018—Fluctuating Prices</a:t>
            </a:r>
            <a:endParaRPr/>
          </a:p>
        </p:txBody>
      </p:sp>
      <p:sp>
        <p:nvSpPr>
          <p:cNvPr id="858" name="Google Shape;858;p7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pic>
        <p:nvPicPr>
          <p:cNvPr id="863" name="Google Shape;863;p72"/>
          <p:cNvPicPr preferRelativeResize="0"/>
          <p:nvPr/>
        </p:nvPicPr>
        <p:blipFill rotWithShape="1">
          <a:blip r:embed="rId3">
            <a:alphaModFix/>
          </a:blip>
          <a:srcRect b="0" l="0" r="0" t="0"/>
          <a:stretch/>
        </p:blipFill>
        <p:spPr>
          <a:xfrm>
            <a:off x="523487" y="3810000"/>
            <a:ext cx="8097024" cy="1754355"/>
          </a:xfrm>
          <a:prstGeom prst="rect">
            <a:avLst/>
          </a:prstGeom>
          <a:noFill/>
          <a:ln>
            <a:noFill/>
          </a:ln>
        </p:spPr>
      </p:pic>
      <p:sp>
        <p:nvSpPr>
          <p:cNvPr id="864" name="Google Shape;864;p72"/>
          <p:cNvSpPr/>
          <p:nvPr/>
        </p:nvSpPr>
        <p:spPr>
          <a:xfrm>
            <a:off x="685800" y="2425700"/>
            <a:ext cx="815340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dk1"/>
              </a:buClr>
              <a:buSzPts val="2000"/>
              <a:buFont typeface="Noto Sans Symbols"/>
              <a:buNone/>
            </a:pPr>
            <a:r>
              <a:rPr b="1" lang="en-US" sz="2000">
                <a:solidFill>
                  <a:schemeClr val="dk1"/>
                </a:solidFill>
                <a:latin typeface="Arial"/>
                <a:ea typeface="Arial"/>
                <a:cs typeface="Arial"/>
                <a:sym typeface="Arial"/>
              </a:rPr>
              <a:t>Illustration:</a:t>
            </a:r>
            <a:r>
              <a:rPr b="0" lang="en-US" sz="2000">
                <a:solidFill>
                  <a:schemeClr val="dk1"/>
                </a:solidFill>
                <a:latin typeface="Arial"/>
                <a:ea typeface="Arial"/>
                <a:cs typeface="Arial"/>
                <a:sym typeface="Arial"/>
              </a:rPr>
              <a:t> Conversely assume that in 2018 the ending inventory in base-year prices is $48,000.  Compute the ending inventory at LIFO cost.</a:t>
            </a:r>
            <a:endParaRPr/>
          </a:p>
        </p:txBody>
      </p:sp>
      <p:sp>
        <p:nvSpPr>
          <p:cNvPr id="865" name="Google Shape;865;p72"/>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b="1" lang="en-US" sz="1900">
                <a:solidFill>
                  <a:srgbClr val="00007F"/>
                </a:solidFill>
                <a:latin typeface="Arial"/>
                <a:ea typeface="Arial"/>
                <a:cs typeface="Arial"/>
                <a:sym typeface="Arial"/>
              </a:rPr>
              <a:t> </a:t>
            </a:r>
            <a:r>
              <a:rPr b="1" lang="en-US" sz="2800">
                <a:solidFill>
                  <a:srgbClr val="00007F"/>
                </a:solidFill>
                <a:latin typeface="Arial"/>
                <a:ea typeface="Arial"/>
                <a:cs typeface="Arial"/>
                <a:sym typeface="Arial"/>
              </a:rPr>
              <a:t>9A</a:t>
            </a:r>
            <a:endParaRPr b="1" sz="2800">
              <a:solidFill>
                <a:srgbClr val="00007F"/>
              </a:solidFill>
              <a:latin typeface="Arial"/>
              <a:ea typeface="Arial"/>
              <a:cs typeface="Arial"/>
              <a:sym typeface="Arial"/>
            </a:endParaRPr>
          </a:p>
        </p:txBody>
      </p:sp>
      <p:sp>
        <p:nvSpPr>
          <p:cNvPr id="866" name="Google Shape;866;p72"/>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Clr>
                <a:schemeClr val="lt1"/>
              </a:buClr>
              <a:buSzPts val="2300"/>
              <a:buFont typeface="Noto Sans Symbols"/>
              <a:buNone/>
            </a:pPr>
            <a:r>
              <a:rPr b="1" lang="en-US" sz="2300">
                <a:solidFill>
                  <a:schemeClr val="lt1"/>
                </a:solidFill>
                <a:latin typeface="Arial"/>
                <a:ea typeface="Arial"/>
                <a:cs typeface="Arial"/>
                <a:sym typeface="Arial"/>
              </a:rPr>
              <a:t>LIFO RETAIL METHODS</a:t>
            </a:r>
            <a:endParaRPr b="1" sz="2300">
              <a:solidFill>
                <a:schemeClr val="lt1"/>
              </a:solidFill>
              <a:latin typeface="Arial"/>
              <a:ea typeface="Arial"/>
              <a:cs typeface="Arial"/>
              <a:sym typeface="Arial"/>
            </a:endParaRPr>
          </a:p>
        </p:txBody>
      </p:sp>
      <p:sp>
        <p:nvSpPr>
          <p:cNvPr id="867" name="Google Shape;867;p72"/>
          <p:cNvSpPr/>
          <p:nvPr/>
        </p:nvSpPr>
        <p:spPr>
          <a:xfrm>
            <a:off x="685800" y="1371600"/>
            <a:ext cx="8458200" cy="997196"/>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00007F"/>
              </a:buClr>
              <a:buSzPts val="2240"/>
              <a:buFont typeface="Noto Sans Symbols"/>
              <a:buNone/>
            </a:pPr>
            <a:r>
              <a:rPr b="1" lang="en-US" sz="2800">
                <a:solidFill>
                  <a:srgbClr val="00007F"/>
                </a:solidFill>
                <a:latin typeface="Arial"/>
                <a:ea typeface="Arial"/>
                <a:cs typeface="Arial"/>
                <a:sym typeface="Arial"/>
              </a:rPr>
              <a:t>SUBSEQUENT ADJUSTMENTS UNDER DOLLAR-VALUE LIFO RETAIL</a:t>
            </a:r>
            <a:endParaRPr b="1" sz="2800">
              <a:solidFill>
                <a:srgbClr val="00007F"/>
              </a:solidFill>
              <a:latin typeface="Arial"/>
              <a:ea typeface="Arial"/>
              <a:cs typeface="Arial"/>
              <a:sym typeface="Arial"/>
            </a:endParaRPr>
          </a:p>
        </p:txBody>
      </p:sp>
      <p:sp>
        <p:nvSpPr>
          <p:cNvPr id="868" name="Google Shape;868;p72"/>
          <p:cNvSpPr txBox="1"/>
          <p:nvPr/>
        </p:nvSpPr>
        <p:spPr>
          <a:xfrm>
            <a:off x="497544" y="5598479"/>
            <a:ext cx="52578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9A-9</a:t>
            </a:r>
            <a:endParaRPr/>
          </a:p>
          <a:p>
            <a:pPr indent="0" lvl="0" marL="0" marR="0" rtl="0" algn="l">
              <a:spcBef>
                <a:spcPts val="0"/>
              </a:spcBef>
              <a:spcAft>
                <a:spcPts val="0"/>
              </a:spcAft>
              <a:buClr>
                <a:schemeClr val="folHlink"/>
              </a:buClr>
              <a:buSzPts val="1200"/>
              <a:buFont typeface="Noto Sans Symbols"/>
              <a:buNone/>
            </a:pPr>
            <a:r>
              <a:rPr b="0" lang="en-US" sz="1200">
                <a:solidFill>
                  <a:schemeClr val="folHlink"/>
                </a:solidFill>
                <a:latin typeface="Arial"/>
                <a:ea typeface="Arial"/>
                <a:cs typeface="Arial"/>
                <a:sym typeface="Arial"/>
              </a:rPr>
              <a:t>Ending Inventory at LIFO Cost, 2018—Fluctuating Prices</a:t>
            </a:r>
            <a:endParaRPr/>
          </a:p>
        </p:txBody>
      </p:sp>
      <p:sp>
        <p:nvSpPr>
          <p:cNvPr id="869" name="Google Shape;869;p7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pic>
        <p:nvPicPr>
          <p:cNvPr id="874" name="Google Shape;874;p73"/>
          <p:cNvPicPr preferRelativeResize="0"/>
          <p:nvPr/>
        </p:nvPicPr>
        <p:blipFill rotWithShape="1">
          <a:blip r:embed="rId3">
            <a:alphaModFix/>
          </a:blip>
          <a:srcRect b="0" l="0" r="0" t="0"/>
          <a:stretch/>
        </p:blipFill>
        <p:spPr>
          <a:xfrm>
            <a:off x="682977" y="3831712"/>
            <a:ext cx="7778046" cy="2264288"/>
          </a:xfrm>
          <a:prstGeom prst="rect">
            <a:avLst/>
          </a:prstGeom>
          <a:noFill/>
          <a:ln>
            <a:noFill/>
          </a:ln>
        </p:spPr>
      </p:pic>
      <p:sp>
        <p:nvSpPr>
          <p:cNvPr id="875" name="Google Shape;875;p73"/>
          <p:cNvSpPr txBox="1"/>
          <p:nvPr/>
        </p:nvSpPr>
        <p:spPr>
          <a:xfrm>
            <a:off x="685800" y="1371600"/>
            <a:ext cx="7620000" cy="997196"/>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00007F"/>
              </a:buClr>
              <a:buSzPts val="2240"/>
              <a:buFont typeface="Noto Sans Symbols"/>
              <a:buNone/>
            </a:pPr>
            <a:r>
              <a:rPr b="1" lang="en-US" sz="2800">
                <a:solidFill>
                  <a:srgbClr val="00007F"/>
                </a:solidFill>
                <a:latin typeface="Arial"/>
                <a:ea typeface="Arial"/>
                <a:cs typeface="Arial"/>
                <a:sym typeface="Arial"/>
              </a:rPr>
              <a:t>CHANGING FROM CONVENTIONAL RETAIL TO LIFO</a:t>
            </a:r>
            <a:endParaRPr b="1" sz="2800">
              <a:solidFill>
                <a:srgbClr val="00007F"/>
              </a:solidFill>
              <a:latin typeface="Arial"/>
              <a:ea typeface="Arial"/>
              <a:cs typeface="Arial"/>
              <a:sym typeface="Arial"/>
            </a:endParaRPr>
          </a:p>
        </p:txBody>
      </p:sp>
      <p:sp>
        <p:nvSpPr>
          <p:cNvPr id="876" name="Google Shape;876;p73"/>
          <p:cNvSpPr/>
          <p:nvPr/>
        </p:nvSpPr>
        <p:spPr>
          <a:xfrm>
            <a:off x="685800" y="2411105"/>
            <a:ext cx="8001000" cy="1246495"/>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chemeClr val="dk1"/>
              </a:buClr>
              <a:buSzPts val="2000"/>
              <a:buFont typeface="Noto Sans Symbols"/>
              <a:buNone/>
            </a:pPr>
            <a:r>
              <a:rPr b="1" lang="en-US" sz="2000">
                <a:solidFill>
                  <a:schemeClr val="dk1"/>
                </a:solidFill>
                <a:latin typeface="Arial"/>
                <a:ea typeface="Arial"/>
                <a:cs typeface="Arial"/>
                <a:sym typeface="Arial"/>
              </a:rPr>
              <a:t>Illustration:</a:t>
            </a:r>
            <a:r>
              <a:rPr b="0" lang="en-US" sz="2000">
                <a:solidFill>
                  <a:schemeClr val="dk1"/>
                </a:solidFill>
                <a:latin typeface="Arial"/>
                <a:ea typeface="Arial"/>
                <a:cs typeface="Arial"/>
                <a:sym typeface="Arial"/>
              </a:rPr>
              <a:t> Hackman Clothing Store employs the conventional retail method but wishes to change to the LIFO retail method beginning in 2018. The amounts shown by the firm’s books are as follows.</a:t>
            </a:r>
            <a:endParaRPr/>
          </a:p>
        </p:txBody>
      </p:sp>
      <p:sp>
        <p:nvSpPr>
          <p:cNvPr id="877" name="Google Shape;877;p73"/>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b="1" lang="en-US" sz="1900">
                <a:solidFill>
                  <a:srgbClr val="00007F"/>
                </a:solidFill>
                <a:latin typeface="Arial"/>
                <a:ea typeface="Arial"/>
                <a:cs typeface="Arial"/>
                <a:sym typeface="Arial"/>
              </a:rPr>
              <a:t> </a:t>
            </a:r>
            <a:r>
              <a:rPr b="1" lang="en-US" sz="2800">
                <a:solidFill>
                  <a:srgbClr val="00007F"/>
                </a:solidFill>
                <a:latin typeface="Arial"/>
                <a:ea typeface="Arial"/>
                <a:cs typeface="Arial"/>
                <a:sym typeface="Arial"/>
              </a:rPr>
              <a:t>9A</a:t>
            </a:r>
            <a:endParaRPr b="1" sz="2800">
              <a:solidFill>
                <a:srgbClr val="00007F"/>
              </a:solidFill>
              <a:latin typeface="Arial"/>
              <a:ea typeface="Arial"/>
              <a:cs typeface="Arial"/>
              <a:sym typeface="Arial"/>
            </a:endParaRPr>
          </a:p>
        </p:txBody>
      </p:sp>
      <p:sp>
        <p:nvSpPr>
          <p:cNvPr id="878" name="Google Shape;878;p73"/>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Clr>
                <a:schemeClr val="lt1"/>
              </a:buClr>
              <a:buSzPts val="2300"/>
              <a:buFont typeface="Noto Sans Symbols"/>
              <a:buNone/>
            </a:pPr>
            <a:r>
              <a:rPr b="1" lang="en-US" sz="2300">
                <a:solidFill>
                  <a:schemeClr val="lt1"/>
                </a:solidFill>
                <a:latin typeface="Arial"/>
                <a:ea typeface="Arial"/>
                <a:cs typeface="Arial"/>
                <a:sym typeface="Arial"/>
              </a:rPr>
              <a:t>LIFO RETAIL METHODS</a:t>
            </a:r>
            <a:endParaRPr b="1" sz="2300">
              <a:solidFill>
                <a:schemeClr val="lt1"/>
              </a:solidFill>
              <a:latin typeface="Arial"/>
              <a:ea typeface="Arial"/>
              <a:cs typeface="Arial"/>
              <a:sym typeface="Arial"/>
            </a:endParaRPr>
          </a:p>
        </p:txBody>
      </p:sp>
      <p:sp>
        <p:nvSpPr>
          <p:cNvPr id="879" name="Google Shape;879;p7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7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pic>
        <p:nvPicPr>
          <p:cNvPr id="885" name="Google Shape;885;p74"/>
          <p:cNvPicPr preferRelativeResize="0"/>
          <p:nvPr/>
        </p:nvPicPr>
        <p:blipFill rotWithShape="1">
          <a:blip r:embed="rId3">
            <a:alphaModFix/>
          </a:blip>
          <a:srcRect b="0" l="0" r="0" t="0"/>
          <a:stretch/>
        </p:blipFill>
        <p:spPr>
          <a:xfrm>
            <a:off x="768569" y="1981200"/>
            <a:ext cx="7606863" cy="4662909"/>
          </a:xfrm>
          <a:prstGeom prst="rect">
            <a:avLst/>
          </a:prstGeom>
          <a:noFill/>
          <a:ln>
            <a:noFill/>
          </a:ln>
        </p:spPr>
      </p:pic>
      <p:sp>
        <p:nvSpPr>
          <p:cNvPr id="886" name="Google Shape;886;p74"/>
          <p:cNvSpPr/>
          <p:nvPr/>
        </p:nvSpPr>
        <p:spPr>
          <a:xfrm>
            <a:off x="685800" y="1371600"/>
            <a:ext cx="6248400" cy="46474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folHlink"/>
              </a:buClr>
              <a:buSzPts val="2300"/>
              <a:buFont typeface="Noto Sans Symbols"/>
              <a:buNone/>
            </a:pPr>
            <a:r>
              <a:rPr b="1" lang="en-US" sz="2300">
                <a:solidFill>
                  <a:schemeClr val="folHlink"/>
                </a:solidFill>
                <a:latin typeface="Arial"/>
                <a:ea typeface="Arial"/>
                <a:cs typeface="Arial"/>
                <a:sym typeface="Arial"/>
              </a:rPr>
              <a:t>Conventional Retail Inventory Method</a:t>
            </a:r>
            <a:endParaRPr/>
          </a:p>
        </p:txBody>
      </p:sp>
      <p:sp>
        <p:nvSpPr>
          <p:cNvPr id="887" name="Google Shape;887;p74"/>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b="1" lang="en-US" sz="1900">
                <a:solidFill>
                  <a:srgbClr val="00007F"/>
                </a:solidFill>
                <a:latin typeface="Arial"/>
                <a:ea typeface="Arial"/>
                <a:cs typeface="Arial"/>
                <a:sym typeface="Arial"/>
              </a:rPr>
              <a:t> </a:t>
            </a:r>
            <a:r>
              <a:rPr b="1" lang="en-US" sz="2800">
                <a:solidFill>
                  <a:srgbClr val="00007F"/>
                </a:solidFill>
                <a:latin typeface="Arial"/>
                <a:ea typeface="Arial"/>
                <a:cs typeface="Arial"/>
                <a:sym typeface="Arial"/>
              </a:rPr>
              <a:t>9A</a:t>
            </a:r>
            <a:endParaRPr b="1" sz="2800">
              <a:solidFill>
                <a:srgbClr val="00007F"/>
              </a:solidFill>
              <a:latin typeface="Arial"/>
              <a:ea typeface="Arial"/>
              <a:cs typeface="Arial"/>
              <a:sym typeface="Arial"/>
            </a:endParaRPr>
          </a:p>
        </p:txBody>
      </p:sp>
      <p:sp>
        <p:nvSpPr>
          <p:cNvPr id="888" name="Google Shape;888;p74"/>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Clr>
                <a:schemeClr val="lt1"/>
              </a:buClr>
              <a:buSzPts val="2300"/>
              <a:buFont typeface="Noto Sans Symbols"/>
              <a:buNone/>
            </a:pPr>
            <a:r>
              <a:rPr b="1" lang="en-US" sz="2300">
                <a:solidFill>
                  <a:schemeClr val="lt1"/>
                </a:solidFill>
                <a:latin typeface="Arial"/>
                <a:ea typeface="Arial"/>
                <a:cs typeface="Arial"/>
                <a:sym typeface="Arial"/>
              </a:rPr>
              <a:t>LIFO RETAIL METHODS</a:t>
            </a:r>
            <a:endParaRPr b="1" sz="2300">
              <a:solidFill>
                <a:schemeClr val="lt1"/>
              </a:solidFill>
              <a:latin typeface="Arial"/>
              <a:ea typeface="Arial"/>
              <a:cs typeface="Arial"/>
              <a:sym typeface="Arial"/>
            </a:endParaRPr>
          </a:p>
        </p:txBody>
      </p:sp>
      <p:sp>
        <p:nvSpPr>
          <p:cNvPr id="889" name="Google Shape;889;p74"/>
          <p:cNvSpPr txBox="1"/>
          <p:nvPr/>
        </p:nvSpPr>
        <p:spPr>
          <a:xfrm>
            <a:off x="6705600" y="1327528"/>
            <a:ext cx="19812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9A-10</a:t>
            </a:r>
            <a:endParaRPr/>
          </a:p>
          <a:p>
            <a:pPr indent="0" lvl="0" marL="0" marR="0" rtl="0" algn="l">
              <a:spcBef>
                <a:spcPts val="0"/>
              </a:spcBef>
              <a:spcAft>
                <a:spcPts val="0"/>
              </a:spcAft>
              <a:buClr>
                <a:schemeClr val="folHlink"/>
              </a:buClr>
              <a:buSzPts val="1200"/>
              <a:buFont typeface="Noto Sans Symbols"/>
              <a:buNone/>
            </a:pPr>
            <a:r>
              <a:rPr b="0" lang="en-US" sz="1200">
                <a:solidFill>
                  <a:schemeClr val="folHlink"/>
                </a:solidFill>
                <a:latin typeface="Arial"/>
                <a:ea typeface="Arial"/>
                <a:cs typeface="Arial"/>
                <a:sym typeface="Arial"/>
              </a:rPr>
              <a:t>Conventional Retail Inventory Method</a:t>
            </a:r>
            <a:endParaRPr b="0" sz="1200">
              <a:solidFill>
                <a:schemeClr val="folHlink"/>
              </a:solidFill>
              <a:latin typeface="Arial"/>
              <a:ea typeface="Arial"/>
              <a:cs typeface="Arial"/>
              <a:sym typeface="Arial"/>
            </a:endParaRPr>
          </a:p>
        </p:txBody>
      </p:sp>
    </p:spTree>
  </p:cSld>
  <p:clrMapOvr>
    <a:masterClrMapping/>
  </p:clrMapOvr>
  <p:transition>
    <p:wipe dir="r"/>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75"/>
          <p:cNvSpPr/>
          <p:nvPr/>
        </p:nvSpPr>
        <p:spPr>
          <a:xfrm>
            <a:off x="685800" y="1371600"/>
            <a:ext cx="6477000" cy="794064"/>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dk1"/>
              </a:buClr>
              <a:buSzPts val="1900"/>
              <a:buFont typeface="Noto Sans Symbols"/>
              <a:buNone/>
            </a:pPr>
            <a:r>
              <a:rPr b="0" lang="en-US" sz="1900">
                <a:solidFill>
                  <a:schemeClr val="dk1"/>
                </a:solidFill>
                <a:latin typeface="Arial"/>
                <a:ea typeface="Arial"/>
                <a:cs typeface="Arial"/>
                <a:sym typeface="Arial"/>
              </a:rPr>
              <a:t>Hakeman Clothing can then quickly approximate the ending inventory for 2017 under the </a:t>
            </a:r>
            <a:r>
              <a:rPr b="1" lang="en-US" sz="1900">
                <a:solidFill>
                  <a:schemeClr val="dk1"/>
                </a:solidFill>
                <a:latin typeface="Arial"/>
                <a:ea typeface="Arial"/>
                <a:cs typeface="Arial"/>
                <a:sym typeface="Arial"/>
              </a:rPr>
              <a:t>LIFO retail method</a:t>
            </a:r>
            <a:r>
              <a:rPr b="0" lang="en-US" sz="1900">
                <a:solidFill>
                  <a:schemeClr val="dk1"/>
                </a:solidFill>
                <a:latin typeface="Arial"/>
                <a:ea typeface="Arial"/>
                <a:cs typeface="Arial"/>
                <a:sym typeface="Arial"/>
              </a:rPr>
              <a:t>.</a:t>
            </a:r>
            <a:endParaRPr/>
          </a:p>
        </p:txBody>
      </p:sp>
      <p:sp>
        <p:nvSpPr>
          <p:cNvPr id="895" name="Google Shape;895;p75"/>
          <p:cNvSpPr/>
          <p:nvPr/>
        </p:nvSpPr>
        <p:spPr>
          <a:xfrm>
            <a:off x="762000" y="5029200"/>
            <a:ext cx="8001000" cy="114458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dk1"/>
              </a:buClr>
              <a:buSzPts val="1900"/>
              <a:buFont typeface="Noto Sans Symbols"/>
              <a:buNone/>
            </a:pPr>
            <a:r>
              <a:rPr b="0" lang="en-US" sz="1900">
                <a:solidFill>
                  <a:schemeClr val="dk1"/>
                </a:solidFill>
                <a:latin typeface="Arial"/>
                <a:ea typeface="Arial"/>
                <a:cs typeface="Arial"/>
                <a:sym typeface="Arial"/>
              </a:rPr>
              <a:t>The difference of $500 ($11,250 - $10,750) between the LIFO retail method and the conventional retail method is the amount by which the company must adjust beginning inventory for 2018.</a:t>
            </a:r>
            <a:endParaRPr b="0" sz="1900">
              <a:solidFill>
                <a:schemeClr val="dk1"/>
              </a:solidFill>
              <a:latin typeface="Arial"/>
              <a:ea typeface="Arial"/>
              <a:cs typeface="Arial"/>
              <a:sym typeface="Arial"/>
            </a:endParaRPr>
          </a:p>
        </p:txBody>
      </p:sp>
      <p:sp>
        <p:nvSpPr>
          <p:cNvPr id="896" name="Google Shape;896;p75"/>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b="1" lang="en-US" sz="1900">
                <a:solidFill>
                  <a:srgbClr val="00007F"/>
                </a:solidFill>
                <a:latin typeface="Arial"/>
                <a:ea typeface="Arial"/>
                <a:cs typeface="Arial"/>
                <a:sym typeface="Arial"/>
              </a:rPr>
              <a:t> </a:t>
            </a:r>
            <a:r>
              <a:rPr b="1" lang="en-US" sz="2800">
                <a:solidFill>
                  <a:srgbClr val="00007F"/>
                </a:solidFill>
                <a:latin typeface="Arial"/>
                <a:ea typeface="Arial"/>
                <a:cs typeface="Arial"/>
                <a:sym typeface="Arial"/>
              </a:rPr>
              <a:t>9A</a:t>
            </a:r>
            <a:endParaRPr b="1" sz="2800">
              <a:solidFill>
                <a:srgbClr val="00007F"/>
              </a:solidFill>
              <a:latin typeface="Arial"/>
              <a:ea typeface="Arial"/>
              <a:cs typeface="Arial"/>
              <a:sym typeface="Arial"/>
            </a:endParaRPr>
          </a:p>
        </p:txBody>
      </p:sp>
      <p:sp>
        <p:nvSpPr>
          <p:cNvPr id="897" name="Google Shape;897;p75"/>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Clr>
                <a:schemeClr val="lt1"/>
              </a:buClr>
              <a:buSzPts val="2300"/>
              <a:buFont typeface="Noto Sans Symbols"/>
              <a:buNone/>
            </a:pPr>
            <a:r>
              <a:rPr b="1" lang="en-US" sz="2300">
                <a:solidFill>
                  <a:schemeClr val="lt1"/>
                </a:solidFill>
                <a:latin typeface="Arial"/>
                <a:ea typeface="Arial"/>
                <a:cs typeface="Arial"/>
                <a:sym typeface="Arial"/>
              </a:rPr>
              <a:t>LIFO RETAIL METHODS</a:t>
            </a:r>
            <a:endParaRPr b="1" sz="2300">
              <a:solidFill>
                <a:schemeClr val="lt1"/>
              </a:solidFill>
              <a:latin typeface="Arial"/>
              <a:ea typeface="Arial"/>
              <a:cs typeface="Arial"/>
              <a:sym typeface="Arial"/>
            </a:endParaRPr>
          </a:p>
        </p:txBody>
      </p:sp>
      <p:pic>
        <p:nvPicPr>
          <p:cNvPr id="898" name="Google Shape;898;p75"/>
          <p:cNvPicPr preferRelativeResize="0"/>
          <p:nvPr/>
        </p:nvPicPr>
        <p:blipFill rotWithShape="1">
          <a:blip r:embed="rId3">
            <a:alphaModFix/>
          </a:blip>
          <a:srcRect b="0" l="0" r="0" t="0"/>
          <a:stretch/>
        </p:blipFill>
        <p:spPr>
          <a:xfrm>
            <a:off x="603154" y="2362200"/>
            <a:ext cx="8007446" cy="2500626"/>
          </a:xfrm>
          <a:prstGeom prst="rect">
            <a:avLst/>
          </a:prstGeom>
          <a:noFill/>
          <a:ln>
            <a:noFill/>
          </a:ln>
        </p:spPr>
      </p:pic>
      <p:sp>
        <p:nvSpPr>
          <p:cNvPr id="899" name="Google Shape;899;p75"/>
          <p:cNvSpPr txBox="1"/>
          <p:nvPr/>
        </p:nvSpPr>
        <p:spPr>
          <a:xfrm>
            <a:off x="7086600" y="1680013"/>
            <a:ext cx="19812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9A-11</a:t>
            </a:r>
            <a:endParaRPr/>
          </a:p>
          <a:p>
            <a:pPr indent="0" lvl="0" marL="0" marR="0" rtl="0" algn="l">
              <a:spcBef>
                <a:spcPts val="0"/>
              </a:spcBef>
              <a:spcAft>
                <a:spcPts val="0"/>
              </a:spcAft>
              <a:buClr>
                <a:schemeClr val="folHlink"/>
              </a:buClr>
              <a:buSzPts val="1200"/>
              <a:buFont typeface="Noto Sans Symbols"/>
              <a:buNone/>
            </a:pPr>
            <a:r>
              <a:rPr b="0" lang="en-US" sz="1200">
                <a:solidFill>
                  <a:schemeClr val="folHlink"/>
                </a:solidFill>
                <a:latin typeface="Arial"/>
                <a:ea typeface="Arial"/>
                <a:cs typeface="Arial"/>
                <a:sym typeface="Arial"/>
              </a:rPr>
              <a:t>Conventional to LIFO Retail Inventory Method</a:t>
            </a:r>
            <a:endParaRPr b="0" sz="1200">
              <a:solidFill>
                <a:schemeClr val="folHlink"/>
              </a:solidFill>
              <a:latin typeface="Arial"/>
              <a:ea typeface="Arial"/>
              <a:cs typeface="Arial"/>
              <a:sym typeface="Arial"/>
            </a:endParaRPr>
          </a:p>
        </p:txBody>
      </p:sp>
      <p:sp>
        <p:nvSpPr>
          <p:cNvPr id="900" name="Google Shape;900;p7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76"/>
          <p:cNvSpPr txBox="1"/>
          <p:nvPr/>
        </p:nvSpPr>
        <p:spPr>
          <a:xfrm>
            <a:off x="533400" y="1447800"/>
            <a:ext cx="4724400" cy="400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7F"/>
              </a:buClr>
              <a:buSzPts val="2000"/>
              <a:buFont typeface="Noto Sans Symbols"/>
              <a:buNone/>
            </a:pPr>
            <a:r>
              <a:rPr b="1" lang="en-US" sz="2000">
                <a:solidFill>
                  <a:srgbClr val="00007F"/>
                </a:solidFill>
                <a:latin typeface="Arial"/>
                <a:ea typeface="Arial"/>
                <a:cs typeface="Arial"/>
                <a:sym typeface="Arial"/>
              </a:rPr>
              <a:t>RELEVANT FACTS </a:t>
            </a:r>
            <a:r>
              <a:rPr b="1" lang="en-US" sz="2000">
                <a:solidFill>
                  <a:schemeClr val="dk1"/>
                </a:solidFill>
                <a:latin typeface="Arial"/>
                <a:ea typeface="Arial"/>
                <a:cs typeface="Arial"/>
                <a:sym typeface="Arial"/>
              </a:rPr>
              <a:t>- </a:t>
            </a:r>
            <a:r>
              <a:rPr b="1" lang="en-US" sz="2000">
                <a:solidFill>
                  <a:srgbClr val="006600"/>
                </a:solidFill>
                <a:latin typeface="Arial"/>
                <a:ea typeface="Arial"/>
                <a:cs typeface="Arial"/>
                <a:sym typeface="Arial"/>
              </a:rPr>
              <a:t>Similarities</a:t>
            </a:r>
            <a:endParaRPr/>
          </a:p>
        </p:txBody>
      </p:sp>
      <p:sp>
        <p:nvSpPr>
          <p:cNvPr id="906" name="Google Shape;906;p76"/>
          <p:cNvSpPr/>
          <p:nvPr/>
        </p:nvSpPr>
        <p:spPr>
          <a:xfrm>
            <a:off x="457200" y="1933575"/>
            <a:ext cx="8229600" cy="1823576"/>
          </a:xfrm>
          <a:prstGeom prst="rect">
            <a:avLst/>
          </a:prstGeom>
          <a:noFill/>
          <a:ln>
            <a:noFill/>
          </a:ln>
        </p:spPr>
        <p:txBody>
          <a:bodyPr anchorCtr="0" anchor="t" bIns="45700" lIns="91425" spcFirstLastPara="1" rIns="91425" wrap="square" tIns="45700">
            <a:spAutoFit/>
          </a:bodyPr>
          <a:lstStyle/>
          <a:p>
            <a:pPr indent="-457200" lvl="1" marL="685800" marR="0" rtl="0" algn="l">
              <a:lnSpc>
                <a:spcPct val="115000"/>
              </a:lnSpc>
              <a:spcBef>
                <a:spcPts val="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IFRS and GAAP account for inventory acquisitions at historical cost and evaluate inventory for LCNRV subsequent to acquisition.</a:t>
            </a:r>
            <a:endParaRPr/>
          </a:p>
          <a:p>
            <a:pPr indent="-457200" lvl="1" marL="685800" marR="0" rtl="0" algn="l">
              <a:lnSpc>
                <a:spcPct val="115000"/>
              </a:lnSpc>
              <a:spcBef>
                <a:spcPts val="90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Who owns the goods—goods in transit, consigned goods, special sales agreements—as well as the costs to include in inventory are essentially accounted for the same under IFRS and GAAP. </a:t>
            </a:r>
            <a:endParaRPr/>
          </a:p>
        </p:txBody>
      </p:sp>
      <p:pic>
        <p:nvPicPr>
          <p:cNvPr id="907" name="Google Shape;907;p76"/>
          <p:cNvPicPr preferRelativeResize="0"/>
          <p:nvPr/>
        </p:nvPicPr>
        <p:blipFill rotWithShape="1">
          <a:blip r:embed="rId3">
            <a:alphaModFix/>
          </a:blip>
          <a:srcRect b="0" l="0" r="0" t="0"/>
          <a:stretch/>
        </p:blipFill>
        <p:spPr>
          <a:xfrm>
            <a:off x="-11953" y="397716"/>
            <a:ext cx="9155954" cy="728955"/>
          </a:xfrm>
          <a:prstGeom prst="rect">
            <a:avLst/>
          </a:prstGeom>
          <a:noFill/>
          <a:ln>
            <a:noFill/>
          </a:ln>
        </p:spPr>
      </p:pic>
      <p:sp>
        <p:nvSpPr>
          <p:cNvPr id="908" name="Google Shape;908;p76"/>
          <p:cNvSpPr txBox="1"/>
          <p:nvPr/>
        </p:nvSpPr>
        <p:spPr>
          <a:xfrm>
            <a:off x="3581400" y="6197600"/>
            <a:ext cx="5410200" cy="58420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Clr>
                <a:schemeClr val="lt2"/>
              </a:buClr>
              <a:buSzPts val="1600"/>
              <a:buFont typeface="Noto Sans Symbols"/>
              <a:buNone/>
            </a:pPr>
            <a:r>
              <a:rPr b="1" i="1" lang="en-US" sz="1600">
                <a:solidFill>
                  <a:schemeClr val="lt2"/>
                </a:solidFill>
                <a:latin typeface="Arial"/>
                <a:ea typeface="Arial"/>
                <a:cs typeface="Arial"/>
                <a:sym typeface="Arial"/>
              </a:rPr>
              <a:t>LO 8 Compare the accounting procedures related to valuation of inventories under GAAP and IFRS.</a:t>
            </a:r>
            <a:endParaRPr/>
          </a:p>
        </p:txBody>
      </p:sp>
    </p:spTree>
  </p:cSld>
  <p:clrMapOvr>
    <a:masterClrMapping/>
  </p:clrMapOvr>
  <p:transition>
    <p:wipe dir="r"/>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77"/>
          <p:cNvSpPr txBox="1"/>
          <p:nvPr/>
        </p:nvSpPr>
        <p:spPr>
          <a:xfrm>
            <a:off x="533400" y="1447800"/>
            <a:ext cx="4724400" cy="400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7F"/>
              </a:buClr>
              <a:buSzPts val="2000"/>
              <a:buFont typeface="Noto Sans Symbols"/>
              <a:buNone/>
            </a:pPr>
            <a:r>
              <a:rPr b="1" lang="en-US" sz="2000">
                <a:solidFill>
                  <a:srgbClr val="00007F"/>
                </a:solidFill>
                <a:latin typeface="Arial"/>
                <a:ea typeface="Arial"/>
                <a:cs typeface="Arial"/>
                <a:sym typeface="Arial"/>
              </a:rPr>
              <a:t>RELEVANT</a:t>
            </a:r>
            <a:r>
              <a:rPr b="1" lang="en-US" sz="2000">
                <a:solidFill>
                  <a:srgbClr val="800000"/>
                </a:solidFill>
                <a:latin typeface="Arial"/>
                <a:ea typeface="Arial"/>
                <a:cs typeface="Arial"/>
                <a:sym typeface="Arial"/>
              </a:rPr>
              <a:t> </a:t>
            </a:r>
            <a:r>
              <a:rPr b="1" lang="en-US" sz="2000">
                <a:solidFill>
                  <a:srgbClr val="00007F"/>
                </a:solidFill>
                <a:latin typeface="Arial"/>
                <a:ea typeface="Arial"/>
                <a:cs typeface="Arial"/>
                <a:sym typeface="Arial"/>
              </a:rPr>
              <a:t>FACTS</a:t>
            </a:r>
            <a:r>
              <a:rPr b="1" lang="en-US" sz="2000">
                <a:solidFill>
                  <a:srgbClr val="800000"/>
                </a:solidFill>
                <a:latin typeface="Arial"/>
                <a:ea typeface="Arial"/>
                <a:cs typeface="Arial"/>
                <a:sym typeface="Arial"/>
              </a:rPr>
              <a:t> </a:t>
            </a:r>
            <a:r>
              <a:rPr b="1" lang="en-US" sz="2000">
                <a:solidFill>
                  <a:schemeClr val="dk1"/>
                </a:solidFill>
                <a:latin typeface="Arial"/>
                <a:ea typeface="Arial"/>
                <a:cs typeface="Arial"/>
                <a:sym typeface="Arial"/>
              </a:rPr>
              <a:t>- </a:t>
            </a:r>
            <a:r>
              <a:rPr b="1" lang="en-US" sz="2000">
                <a:solidFill>
                  <a:srgbClr val="006600"/>
                </a:solidFill>
                <a:latin typeface="Arial"/>
                <a:ea typeface="Arial"/>
                <a:cs typeface="Arial"/>
                <a:sym typeface="Arial"/>
              </a:rPr>
              <a:t>Differences</a:t>
            </a:r>
            <a:endParaRPr/>
          </a:p>
        </p:txBody>
      </p:sp>
      <p:sp>
        <p:nvSpPr>
          <p:cNvPr id="914" name="Google Shape;914;p77"/>
          <p:cNvSpPr/>
          <p:nvPr/>
        </p:nvSpPr>
        <p:spPr>
          <a:xfrm>
            <a:off x="457200" y="1933575"/>
            <a:ext cx="8229600" cy="4829014"/>
          </a:xfrm>
          <a:prstGeom prst="rect">
            <a:avLst/>
          </a:prstGeom>
          <a:noFill/>
          <a:ln>
            <a:noFill/>
          </a:ln>
        </p:spPr>
        <p:txBody>
          <a:bodyPr anchorCtr="0" anchor="t" bIns="45700" lIns="91425" spcFirstLastPara="1" rIns="91425" wrap="square" tIns="45700">
            <a:spAutoFit/>
          </a:bodyPr>
          <a:lstStyle/>
          <a:p>
            <a:pPr indent="-457200" lvl="1" marL="685800" marR="0" rtl="0" algn="just">
              <a:lnSpc>
                <a:spcPct val="115000"/>
              </a:lnSpc>
              <a:spcBef>
                <a:spcPts val="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The requirements for accounting for and reporting inventories are more principles-based under IFRS. That is, GAAP provides more detailed guidelines in inventory accounting.</a:t>
            </a:r>
            <a:endParaRPr/>
          </a:p>
          <a:p>
            <a:pPr indent="-457200" lvl="1" marL="685800" marR="0" rtl="0" algn="just">
              <a:lnSpc>
                <a:spcPct val="115000"/>
              </a:lnSpc>
              <a:spcBef>
                <a:spcPts val="90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A major difference between IFRS and GAAP relates to the LIFO cost flow assumption. GAAP permits the use of LIFO for inventory valuation. IFRS prohibits its use. FIFO and average-cost are the only two acceptable cost flow assumptions permitted under IFRS. Both sets of standards permit specific identification where appropriate.</a:t>
            </a:r>
            <a:endParaRPr b="0" i="0" sz="1800" u="none" cap="none" strike="noStrike">
              <a:solidFill>
                <a:schemeClr val="folHlink"/>
              </a:solidFill>
              <a:latin typeface="Arial"/>
              <a:ea typeface="Arial"/>
              <a:cs typeface="Arial"/>
              <a:sym typeface="Arial"/>
            </a:endParaRPr>
          </a:p>
          <a:p>
            <a:pPr indent="-457200" lvl="1" marL="685800" marR="0" rtl="0" algn="just">
              <a:lnSpc>
                <a:spcPct val="115000"/>
              </a:lnSpc>
              <a:spcBef>
                <a:spcPts val="90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IFRS does not have an exception to the LCNRV rule for the LIFO/retail inventory methods (IFRS does not allow LIFO). GAAP, on the other hand, for LIFO/retail inventory method companies, defines market as replacement cost subject to the constraints of net realizable value (the ceiling) and net realizable value less a normal markup (the floor). IFRS does not use a ceiling or a floor to determine lower-of-cost-or-market. </a:t>
            </a:r>
            <a:endParaRPr/>
          </a:p>
        </p:txBody>
      </p:sp>
      <p:pic>
        <p:nvPicPr>
          <p:cNvPr id="915" name="Google Shape;915;p77"/>
          <p:cNvPicPr preferRelativeResize="0"/>
          <p:nvPr/>
        </p:nvPicPr>
        <p:blipFill rotWithShape="1">
          <a:blip r:embed="rId3">
            <a:alphaModFix/>
          </a:blip>
          <a:srcRect b="0" l="0" r="0" t="0"/>
          <a:stretch/>
        </p:blipFill>
        <p:spPr>
          <a:xfrm>
            <a:off x="-11953" y="397716"/>
            <a:ext cx="9155954" cy="728955"/>
          </a:xfrm>
          <a:prstGeom prst="rect">
            <a:avLst/>
          </a:prstGeom>
          <a:noFill/>
          <a:ln>
            <a:noFill/>
          </a:ln>
        </p:spPr>
      </p:pic>
    </p:spTree>
  </p:cSld>
  <p:clrMapOvr>
    <a:masterClrMapping/>
  </p:clrMapOvr>
  <p:transition>
    <p:wipe dir="r"/>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p78"/>
          <p:cNvSpPr txBox="1"/>
          <p:nvPr/>
        </p:nvSpPr>
        <p:spPr>
          <a:xfrm>
            <a:off x="533400" y="1447800"/>
            <a:ext cx="4724400" cy="400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7F"/>
              </a:buClr>
              <a:buSzPts val="2000"/>
              <a:buFont typeface="Noto Sans Symbols"/>
              <a:buNone/>
            </a:pPr>
            <a:r>
              <a:rPr b="1" lang="en-US" sz="2000">
                <a:solidFill>
                  <a:srgbClr val="00007F"/>
                </a:solidFill>
                <a:latin typeface="Arial"/>
                <a:ea typeface="Arial"/>
                <a:cs typeface="Arial"/>
                <a:sym typeface="Arial"/>
              </a:rPr>
              <a:t>RELEVANT</a:t>
            </a:r>
            <a:r>
              <a:rPr b="1" lang="en-US" sz="2000">
                <a:solidFill>
                  <a:srgbClr val="800000"/>
                </a:solidFill>
                <a:latin typeface="Arial"/>
                <a:ea typeface="Arial"/>
                <a:cs typeface="Arial"/>
                <a:sym typeface="Arial"/>
              </a:rPr>
              <a:t> </a:t>
            </a:r>
            <a:r>
              <a:rPr b="1" lang="en-US" sz="2000">
                <a:solidFill>
                  <a:srgbClr val="00007F"/>
                </a:solidFill>
                <a:latin typeface="Arial"/>
                <a:ea typeface="Arial"/>
                <a:cs typeface="Arial"/>
                <a:sym typeface="Arial"/>
              </a:rPr>
              <a:t>FACTS</a:t>
            </a:r>
            <a:r>
              <a:rPr b="1" lang="en-US" sz="2000">
                <a:solidFill>
                  <a:srgbClr val="800000"/>
                </a:solidFill>
                <a:latin typeface="Arial"/>
                <a:ea typeface="Arial"/>
                <a:cs typeface="Arial"/>
                <a:sym typeface="Arial"/>
              </a:rPr>
              <a:t> </a:t>
            </a:r>
            <a:r>
              <a:rPr b="1" lang="en-US" sz="2000">
                <a:solidFill>
                  <a:schemeClr val="dk1"/>
                </a:solidFill>
                <a:latin typeface="Arial"/>
                <a:ea typeface="Arial"/>
                <a:cs typeface="Arial"/>
                <a:sym typeface="Arial"/>
              </a:rPr>
              <a:t>- </a:t>
            </a:r>
            <a:r>
              <a:rPr b="1" lang="en-US" sz="2000">
                <a:solidFill>
                  <a:srgbClr val="006600"/>
                </a:solidFill>
                <a:latin typeface="Arial"/>
                <a:ea typeface="Arial"/>
                <a:cs typeface="Arial"/>
                <a:sym typeface="Arial"/>
              </a:rPr>
              <a:t>Differences</a:t>
            </a:r>
            <a:endParaRPr/>
          </a:p>
        </p:txBody>
      </p:sp>
      <p:sp>
        <p:nvSpPr>
          <p:cNvPr id="921" name="Google Shape;921;p78"/>
          <p:cNvSpPr/>
          <p:nvPr/>
        </p:nvSpPr>
        <p:spPr>
          <a:xfrm>
            <a:off x="457200" y="1933575"/>
            <a:ext cx="8229600" cy="4344907"/>
          </a:xfrm>
          <a:prstGeom prst="rect">
            <a:avLst/>
          </a:prstGeom>
          <a:noFill/>
          <a:ln>
            <a:noFill/>
          </a:ln>
        </p:spPr>
        <p:txBody>
          <a:bodyPr anchorCtr="0" anchor="t" bIns="45700" lIns="91425" spcFirstLastPara="1" rIns="91425" wrap="square" tIns="45700">
            <a:spAutoFit/>
          </a:bodyPr>
          <a:lstStyle/>
          <a:p>
            <a:pPr indent="-457200" lvl="1" marL="685800" marR="0" rtl="0" algn="just">
              <a:lnSpc>
                <a:spcPct val="115000"/>
              </a:lnSpc>
              <a:spcBef>
                <a:spcPts val="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Under GAAP, if inventory is written down under the LCNRV or lower-of-cost-or-market valuation, the new basis is now considered its cost. As a result, the inventory may not be written back up to its original cost in a subsequent period. Under IFRS, the write-down may be reversed in a subsequent period up to the amount of the previous write-down. Both the write-down and any subsequent reversal should be reported on the income statement. </a:t>
            </a:r>
            <a:endParaRPr/>
          </a:p>
          <a:p>
            <a:pPr indent="-457200" lvl="1" marL="685800" marR="0" rtl="0" algn="just">
              <a:lnSpc>
                <a:spcPct val="115000"/>
              </a:lnSpc>
              <a:spcBef>
                <a:spcPts val="90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IFRS requires both biological assets and agricultural produce at the point of harvest to be reported at net realizable value. GAAP does not require companies to account for all biological assets in the same way. Furthermore, these assets generally are not reported at net realizable value. Disclosure requirements also differ between the two sets of standards.</a:t>
            </a:r>
            <a:endParaRPr b="0" i="0" sz="1800" u="none" cap="none" strike="noStrike">
              <a:solidFill>
                <a:schemeClr val="folHlink"/>
              </a:solidFill>
              <a:latin typeface="Arial"/>
              <a:ea typeface="Arial"/>
              <a:cs typeface="Arial"/>
              <a:sym typeface="Arial"/>
            </a:endParaRPr>
          </a:p>
        </p:txBody>
      </p:sp>
      <p:pic>
        <p:nvPicPr>
          <p:cNvPr id="922" name="Google Shape;922;p78"/>
          <p:cNvPicPr preferRelativeResize="0"/>
          <p:nvPr/>
        </p:nvPicPr>
        <p:blipFill rotWithShape="1">
          <a:blip r:embed="rId3">
            <a:alphaModFix/>
          </a:blip>
          <a:srcRect b="0" l="0" r="0" t="0"/>
          <a:stretch/>
        </p:blipFill>
        <p:spPr>
          <a:xfrm>
            <a:off x="-11953" y="397716"/>
            <a:ext cx="9155954" cy="728955"/>
          </a:xfrm>
          <a:prstGeom prst="rect">
            <a:avLst/>
          </a:prstGeom>
          <a:noFill/>
          <a:ln>
            <a:noFill/>
          </a:ln>
        </p:spPr>
      </p:pic>
    </p:spTree>
  </p:cSld>
  <p:clrMapOvr>
    <a:masterClrMapping/>
  </p:clrMapOvr>
  <p:transition>
    <p:wipe dir="r"/>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79"/>
          <p:cNvSpPr txBox="1"/>
          <p:nvPr/>
        </p:nvSpPr>
        <p:spPr>
          <a:xfrm>
            <a:off x="533400" y="1447800"/>
            <a:ext cx="4267200" cy="400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7F"/>
              </a:buClr>
              <a:buSzPts val="2000"/>
              <a:buFont typeface="Noto Sans Symbols"/>
              <a:buNone/>
            </a:pPr>
            <a:r>
              <a:rPr b="1" lang="en-US" sz="2000">
                <a:solidFill>
                  <a:srgbClr val="00007F"/>
                </a:solidFill>
                <a:latin typeface="Arial"/>
                <a:ea typeface="Arial"/>
                <a:cs typeface="Arial"/>
                <a:sym typeface="Arial"/>
              </a:rPr>
              <a:t>ON</a:t>
            </a:r>
            <a:r>
              <a:rPr b="1" lang="en-US" sz="2000">
                <a:solidFill>
                  <a:srgbClr val="800000"/>
                </a:solidFill>
                <a:latin typeface="Arial"/>
                <a:ea typeface="Arial"/>
                <a:cs typeface="Arial"/>
                <a:sym typeface="Arial"/>
              </a:rPr>
              <a:t> </a:t>
            </a:r>
            <a:r>
              <a:rPr b="1" lang="en-US" sz="2000">
                <a:solidFill>
                  <a:srgbClr val="00007F"/>
                </a:solidFill>
                <a:latin typeface="Arial"/>
                <a:ea typeface="Arial"/>
                <a:cs typeface="Arial"/>
                <a:sym typeface="Arial"/>
              </a:rPr>
              <a:t>THE</a:t>
            </a:r>
            <a:r>
              <a:rPr b="1" lang="en-US" sz="2000">
                <a:solidFill>
                  <a:srgbClr val="800000"/>
                </a:solidFill>
                <a:latin typeface="Arial"/>
                <a:ea typeface="Arial"/>
                <a:cs typeface="Arial"/>
                <a:sym typeface="Arial"/>
              </a:rPr>
              <a:t> </a:t>
            </a:r>
            <a:r>
              <a:rPr b="1" lang="en-US" sz="2000">
                <a:solidFill>
                  <a:srgbClr val="00007F"/>
                </a:solidFill>
                <a:latin typeface="Arial"/>
                <a:ea typeface="Arial"/>
                <a:cs typeface="Arial"/>
                <a:sym typeface="Arial"/>
              </a:rPr>
              <a:t>HORIZON</a:t>
            </a:r>
            <a:endParaRPr/>
          </a:p>
        </p:txBody>
      </p:sp>
      <p:sp>
        <p:nvSpPr>
          <p:cNvPr id="928" name="Google Shape;928;p79"/>
          <p:cNvSpPr txBox="1"/>
          <p:nvPr/>
        </p:nvSpPr>
        <p:spPr>
          <a:xfrm>
            <a:off x="533400" y="1905000"/>
            <a:ext cx="8229600" cy="2086725"/>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Clr>
                <a:schemeClr val="folHlink"/>
              </a:buClr>
              <a:buSzPts val="1800"/>
              <a:buFont typeface="Noto Sans Symbols"/>
              <a:buNone/>
            </a:pPr>
            <a:r>
              <a:rPr b="0" lang="en-US" sz="1800">
                <a:solidFill>
                  <a:schemeClr val="folHlink"/>
                </a:solidFill>
                <a:latin typeface="Arial"/>
                <a:ea typeface="Arial"/>
                <a:cs typeface="Arial"/>
                <a:sym typeface="Arial"/>
              </a:rPr>
              <a:t>One issue that will be difficult to resolve relates to the use of the LIFO cost flow assumption. As indicated, IFRS specifically prohibits its use. Conversely, the LIFO cost flow assumption is widely used in the United States because of its favorable tax advantages. In addition, many argue that LIFO from a financial reporting point of view provides a better matching of current costs against revenue and therefore enables companies to compute a more realistic income.</a:t>
            </a:r>
            <a:endParaRPr/>
          </a:p>
        </p:txBody>
      </p:sp>
      <p:pic>
        <p:nvPicPr>
          <p:cNvPr id="929" name="Google Shape;929;p79"/>
          <p:cNvPicPr preferRelativeResize="0"/>
          <p:nvPr/>
        </p:nvPicPr>
        <p:blipFill rotWithShape="1">
          <a:blip r:embed="rId3">
            <a:alphaModFix/>
          </a:blip>
          <a:srcRect b="0" l="0" r="0" t="0"/>
          <a:stretch/>
        </p:blipFill>
        <p:spPr>
          <a:xfrm>
            <a:off x="-11953" y="397716"/>
            <a:ext cx="9155954" cy="728955"/>
          </a:xfrm>
          <a:prstGeom prst="rect">
            <a:avLst/>
          </a:prstGeom>
          <a:noFill/>
          <a:ln>
            <a:noFill/>
          </a:ln>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8"/>
          <p:cNvPicPr preferRelativeResize="0"/>
          <p:nvPr/>
        </p:nvPicPr>
        <p:blipFill rotWithShape="1">
          <a:blip r:embed="rId3">
            <a:alphaModFix/>
          </a:blip>
          <a:srcRect b="0" l="0" r="0" t="0"/>
          <a:stretch/>
        </p:blipFill>
        <p:spPr>
          <a:xfrm>
            <a:off x="380980" y="1549415"/>
            <a:ext cx="8382040" cy="3752719"/>
          </a:xfrm>
          <a:prstGeom prst="rect">
            <a:avLst/>
          </a:prstGeom>
          <a:noFill/>
          <a:ln>
            <a:noFill/>
          </a:ln>
        </p:spPr>
      </p:pic>
      <p:cxnSp>
        <p:nvCxnSpPr>
          <p:cNvPr id="120" name="Google Shape;120;p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21" name="Google Shape;121;p8"/>
          <p:cNvSpPr txBox="1"/>
          <p:nvPr/>
        </p:nvSpPr>
        <p:spPr>
          <a:xfrm>
            <a:off x="8305800" y="6369050"/>
            <a:ext cx="6858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Clr>
                <a:schemeClr val="lt2"/>
              </a:buClr>
              <a:buSzPts val="1600"/>
              <a:buFont typeface="Noto Sans Symbols"/>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
        <p:nvSpPr>
          <p:cNvPr id="122" name="Google Shape;122;p8"/>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lnSpc>
                <a:spcPct val="105000"/>
              </a:lnSpc>
              <a:spcBef>
                <a:spcPts val="0"/>
              </a:spcBef>
              <a:spcAft>
                <a:spcPts val="0"/>
              </a:spcAft>
              <a:buClr>
                <a:srgbClr val="CC0000"/>
              </a:buClr>
              <a:buSzPts val="2560"/>
              <a:buFont typeface="Arial"/>
              <a:buNone/>
            </a:pPr>
            <a:r>
              <a:rPr b="1" i="0" lang="en-US" sz="3200" u="none" cap="none" strike="noStrike">
                <a:solidFill>
                  <a:srgbClr val="CC0000"/>
                </a:solidFill>
                <a:latin typeface="Arial"/>
                <a:ea typeface="Arial"/>
                <a:cs typeface="Arial"/>
                <a:sym typeface="Arial"/>
              </a:rPr>
              <a:t>Methods of Applying LCNRV</a:t>
            </a:r>
            <a:endParaRPr b="1" i="0" sz="3200" u="none" cap="none" strike="noStrike">
              <a:solidFill>
                <a:srgbClr val="CC0000"/>
              </a:solidFill>
              <a:latin typeface="Arial"/>
              <a:ea typeface="Arial"/>
              <a:cs typeface="Arial"/>
              <a:sym typeface="Arial"/>
            </a:endParaRPr>
          </a:p>
        </p:txBody>
      </p:sp>
      <p:sp>
        <p:nvSpPr>
          <p:cNvPr id="123" name="Google Shape;123;p8"/>
          <p:cNvSpPr/>
          <p:nvPr/>
        </p:nvSpPr>
        <p:spPr>
          <a:xfrm>
            <a:off x="322728" y="5329535"/>
            <a:ext cx="3487272" cy="461665"/>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rgbClr val="006600"/>
                </a:solidFill>
                <a:latin typeface="Arial"/>
                <a:ea typeface="Arial"/>
                <a:cs typeface="Arial"/>
                <a:sym typeface="Arial"/>
              </a:rPr>
              <a:t>ILLUSTRATION 9-4</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Alternative Applications of LCNRV</a:t>
            </a:r>
            <a:endParaRPr/>
          </a:p>
        </p:txBody>
      </p:sp>
      <p:sp>
        <p:nvSpPr>
          <p:cNvPr id="124" name="Google Shape;124;p8"/>
          <p:cNvSpPr/>
          <p:nvPr/>
        </p:nvSpPr>
        <p:spPr>
          <a:xfrm>
            <a:off x="609600" y="5867400"/>
            <a:ext cx="7772400"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100" u="none" cap="none" strike="noStrike">
                <a:solidFill>
                  <a:schemeClr val="lt2"/>
                </a:solidFill>
                <a:latin typeface="Arial"/>
                <a:ea typeface="Arial"/>
                <a:cs typeface="Arial"/>
                <a:sym typeface="Arial"/>
              </a:rPr>
              <a:t>Companies usually price inventory on an item-by-item basis. </a:t>
            </a:r>
            <a:endParaRPr/>
          </a:p>
        </p:txBody>
      </p:sp>
    </p:spTree>
  </p:cSld>
  <p:clrMapOvr>
    <a:masterClrMapping/>
  </p:clrMapOvr>
  <p:transition>
    <p:wipe dir="r"/>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sp>
        <p:nvSpPr>
          <p:cNvPr id="934" name="Google Shape;934;p80"/>
          <p:cNvSpPr/>
          <p:nvPr/>
        </p:nvSpPr>
        <p:spPr>
          <a:xfrm>
            <a:off x="533400" y="1981200"/>
            <a:ext cx="8077200" cy="3600986"/>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chemeClr val="dk1"/>
              </a:buClr>
              <a:buSzPts val="2000"/>
              <a:buFont typeface="Noto Sans Symbols"/>
              <a:buNone/>
            </a:pPr>
            <a:r>
              <a:rPr b="0" lang="en-US" sz="2000">
                <a:solidFill>
                  <a:schemeClr val="dk1"/>
                </a:solidFill>
                <a:latin typeface="Arial"/>
                <a:ea typeface="Arial"/>
                <a:cs typeface="Arial"/>
                <a:sym typeface="Arial"/>
              </a:rPr>
              <a:t>All of the following are key similarities between GAAP and IFRS with respect to accounting for inventories except:</a:t>
            </a:r>
            <a:endParaRPr/>
          </a:p>
          <a:p>
            <a:pPr indent="-457200" lvl="1" marL="685800" marR="0" rtl="0" algn="l">
              <a:lnSpc>
                <a:spcPct val="125000"/>
              </a:lnSpc>
              <a:spcBef>
                <a:spcPts val="700"/>
              </a:spcBef>
              <a:spcAft>
                <a:spcPts val="0"/>
              </a:spcAft>
              <a:buClr>
                <a:schemeClr val="dk1"/>
              </a:buClr>
              <a:buSzPts val="2000"/>
              <a:buFont typeface="Noto Sans Symbols"/>
              <a:buAutoNum type="alphaLcPeriod"/>
            </a:pPr>
            <a:r>
              <a:rPr b="0" i="0" lang="en-US" sz="2000" u="none" cap="none" strike="noStrike">
                <a:solidFill>
                  <a:schemeClr val="dk1"/>
                </a:solidFill>
                <a:latin typeface="Arial"/>
                <a:ea typeface="Arial"/>
                <a:cs typeface="Arial"/>
                <a:sym typeface="Arial"/>
              </a:rPr>
              <a:t>costs to include in inventories are similar.</a:t>
            </a:r>
            <a:endParaRPr/>
          </a:p>
          <a:p>
            <a:pPr indent="-457200" lvl="1" marL="685800" marR="0" rtl="0" algn="l">
              <a:lnSpc>
                <a:spcPct val="125000"/>
              </a:lnSpc>
              <a:spcBef>
                <a:spcPts val="700"/>
              </a:spcBef>
              <a:spcAft>
                <a:spcPts val="0"/>
              </a:spcAft>
              <a:buClr>
                <a:schemeClr val="dk1"/>
              </a:buClr>
              <a:buSzPts val="2000"/>
              <a:buFont typeface="Noto Sans Symbols"/>
              <a:buAutoNum type="alphaLcPeriod"/>
            </a:pPr>
            <a:r>
              <a:rPr b="0" i="0" lang="en-US" sz="2000" u="none" cap="none" strike="noStrike">
                <a:solidFill>
                  <a:schemeClr val="dk1"/>
                </a:solidFill>
                <a:latin typeface="Arial"/>
                <a:ea typeface="Arial"/>
                <a:cs typeface="Arial"/>
                <a:sym typeface="Arial"/>
              </a:rPr>
              <a:t>LIFO cost flow assumption where appropriate is used by both sets of standards.</a:t>
            </a:r>
            <a:endParaRPr/>
          </a:p>
          <a:p>
            <a:pPr indent="-457200" lvl="1" marL="685800" marR="0" rtl="0" algn="l">
              <a:lnSpc>
                <a:spcPct val="125000"/>
              </a:lnSpc>
              <a:spcBef>
                <a:spcPts val="700"/>
              </a:spcBef>
              <a:spcAft>
                <a:spcPts val="0"/>
              </a:spcAft>
              <a:buClr>
                <a:schemeClr val="dk1"/>
              </a:buClr>
              <a:buSzPts val="2000"/>
              <a:buFont typeface="Noto Sans Symbols"/>
              <a:buAutoNum type="alphaLcPeriod"/>
            </a:pPr>
            <a:r>
              <a:rPr b="0" i="0" lang="en-US" sz="2000" u="none" cap="none" strike="noStrike">
                <a:solidFill>
                  <a:schemeClr val="dk1"/>
                </a:solidFill>
                <a:latin typeface="Arial"/>
                <a:ea typeface="Arial"/>
                <a:cs typeface="Arial"/>
                <a:sym typeface="Arial"/>
              </a:rPr>
              <a:t>fair value valuation of inventories is prohibited by both sets of standards.</a:t>
            </a:r>
            <a:endParaRPr/>
          </a:p>
          <a:p>
            <a:pPr indent="-457200" lvl="1" marL="685800" marR="0" rtl="0" algn="l">
              <a:lnSpc>
                <a:spcPct val="125000"/>
              </a:lnSpc>
              <a:spcBef>
                <a:spcPts val="700"/>
              </a:spcBef>
              <a:spcAft>
                <a:spcPts val="0"/>
              </a:spcAft>
              <a:buClr>
                <a:schemeClr val="dk1"/>
              </a:buClr>
              <a:buSzPts val="2000"/>
              <a:buFont typeface="Noto Sans Symbols"/>
              <a:buAutoNum type="alphaLcPeriod"/>
            </a:pPr>
            <a:r>
              <a:rPr b="0" i="0" lang="en-US" sz="2000" u="none" cap="none" strike="noStrike">
                <a:solidFill>
                  <a:schemeClr val="dk1"/>
                </a:solidFill>
                <a:latin typeface="Arial"/>
                <a:ea typeface="Arial"/>
                <a:cs typeface="Arial"/>
                <a:sym typeface="Arial"/>
              </a:rPr>
              <a:t>guidelines on ownership of goods are similar.</a:t>
            </a:r>
            <a:endParaRPr/>
          </a:p>
        </p:txBody>
      </p:sp>
      <p:sp>
        <p:nvSpPr>
          <p:cNvPr id="935" name="Google Shape;935;p80"/>
          <p:cNvSpPr/>
          <p:nvPr/>
        </p:nvSpPr>
        <p:spPr>
          <a:xfrm>
            <a:off x="685800" y="6248400"/>
            <a:ext cx="19050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900">
              <a:solidFill>
                <a:schemeClr val="folHlink"/>
              </a:solidFill>
              <a:latin typeface="Arial"/>
              <a:ea typeface="Arial"/>
              <a:cs typeface="Arial"/>
              <a:sym typeface="Arial"/>
            </a:endParaRPr>
          </a:p>
        </p:txBody>
      </p:sp>
      <p:sp>
        <p:nvSpPr>
          <p:cNvPr id="936" name="Google Shape;936;p80"/>
          <p:cNvSpP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900">
              <a:solidFill>
                <a:schemeClr val="folHlink"/>
              </a:solidFill>
              <a:latin typeface="Arial"/>
              <a:ea typeface="Arial"/>
              <a:cs typeface="Arial"/>
              <a:sym typeface="Arial"/>
            </a:endParaRPr>
          </a:p>
        </p:txBody>
      </p:sp>
      <p:sp>
        <p:nvSpPr>
          <p:cNvPr id="937" name="Google Shape;937;p80"/>
          <p:cNvSpPr txBox="1"/>
          <p:nvPr/>
        </p:nvSpPr>
        <p:spPr>
          <a:xfrm>
            <a:off x="533400" y="1447800"/>
            <a:ext cx="5181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CC0000"/>
              </a:buClr>
              <a:buSzPts val="2400"/>
              <a:buFont typeface="Noto Sans Symbols"/>
              <a:buNone/>
            </a:pPr>
            <a:r>
              <a:rPr b="1" lang="en-US" sz="2400">
                <a:solidFill>
                  <a:srgbClr val="CC0000"/>
                </a:solidFill>
                <a:latin typeface="Arial"/>
                <a:ea typeface="Arial"/>
                <a:cs typeface="Arial"/>
                <a:sym typeface="Arial"/>
              </a:rPr>
              <a:t>IFRS SELF-TEST QUESTION</a:t>
            </a:r>
            <a:endParaRPr/>
          </a:p>
        </p:txBody>
      </p:sp>
      <p:pic>
        <p:nvPicPr>
          <p:cNvPr id="938" name="Google Shape;938;p80"/>
          <p:cNvPicPr preferRelativeResize="0"/>
          <p:nvPr/>
        </p:nvPicPr>
        <p:blipFill rotWithShape="1">
          <a:blip r:embed="rId3">
            <a:alphaModFix/>
          </a:blip>
          <a:srcRect b="0" l="0" r="0" t="0"/>
          <a:stretch/>
        </p:blipFill>
        <p:spPr>
          <a:xfrm>
            <a:off x="-11953" y="397716"/>
            <a:ext cx="9155954" cy="728955"/>
          </a:xfrm>
          <a:prstGeom prst="rect">
            <a:avLst/>
          </a:prstGeom>
          <a:noFill/>
          <a:ln>
            <a:noFill/>
          </a:ln>
        </p:spPr>
      </p:pic>
      <p:sp>
        <p:nvSpPr>
          <p:cNvPr id="939" name="Google Shape;939;p80"/>
          <p:cNvSpPr/>
          <p:nvPr/>
        </p:nvSpPr>
        <p:spPr>
          <a:xfrm>
            <a:off x="228600" y="3376704"/>
            <a:ext cx="533400" cy="416718"/>
          </a:xfrm>
          <a:prstGeom prst="notchedRightArrow">
            <a:avLst>
              <a:gd fmla="val 50000" name="adj1"/>
              <a:gd fmla="val 50000" name="adj2"/>
            </a:avLst>
          </a:prstGeom>
          <a:solidFill>
            <a:srgbClr val="E20000"/>
          </a:solidFill>
          <a:ln cap="sq"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folHlink"/>
              </a:buClr>
              <a:buSzPts val="2400"/>
              <a:buFont typeface="Comic Sans MS"/>
              <a:buNone/>
            </a:pPr>
            <a:r>
              <a:t/>
            </a:r>
            <a:endParaRPr b="0" i="0" sz="2400" u="none" cap="none" strike="noStrike">
              <a:solidFill>
                <a:schemeClr val="dk1"/>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9"/>
                                        </p:tgtEl>
                                        <p:attrNameLst>
                                          <p:attrName>style.visibility</p:attrName>
                                        </p:attrNameLst>
                                      </p:cBhvr>
                                      <p:to>
                                        <p:strVal val="visible"/>
                                      </p:to>
                                    </p:set>
                                    <p:animEffect filter="fade" transition="in">
                                      <p:cBhvr>
                                        <p:cTn dur="500"/>
                                        <p:tgtEl>
                                          <p:spTgt spid="9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81"/>
          <p:cNvSpPr/>
          <p:nvPr/>
        </p:nvSpPr>
        <p:spPr>
          <a:xfrm>
            <a:off x="533400" y="1981200"/>
            <a:ext cx="8077200" cy="3985706"/>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chemeClr val="dk1"/>
              </a:buClr>
              <a:buSzPts val="2000"/>
              <a:buFont typeface="Noto Sans Symbols"/>
              <a:buNone/>
            </a:pPr>
            <a:r>
              <a:rPr b="0" lang="en-US" sz="2000">
                <a:solidFill>
                  <a:schemeClr val="dk1"/>
                </a:solidFill>
                <a:latin typeface="Arial"/>
                <a:ea typeface="Arial"/>
                <a:cs typeface="Arial"/>
                <a:sym typeface="Arial"/>
              </a:rPr>
              <a:t>All of the following are key differences between GAAP and IFRS with respect to accounting for inventories </a:t>
            </a:r>
            <a:r>
              <a:rPr b="1" lang="en-US" sz="2000">
                <a:solidFill>
                  <a:schemeClr val="dk1"/>
                </a:solidFill>
                <a:latin typeface="Arial"/>
                <a:ea typeface="Arial"/>
                <a:cs typeface="Arial"/>
                <a:sym typeface="Arial"/>
              </a:rPr>
              <a:t>except </a:t>
            </a:r>
            <a:r>
              <a:rPr b="0" lang="en-US" sz="2000">
                <a:solidFill>
                  <a:schemeClr val="dk1"/>
                </a:solidFill>
                <a:latin typeface="Arial"/>
                <a:ea typeface="Arial"/>
                <a:cs typeface="Arial"/>
                <a:sym typeface="Arial"/>
              </a:rPr>
              <a:t>the:</a:t>
            </a:r>
            <a:endParaRPr/>
          </a:p>
          <a:p>
            <a:pPr indent="-457200" lvl="1" marL="685800" marR="0" rtl="0" algn="l">
              <a:lnSpc>
                <a:spcPct val="125000"/>
              </a:lnSpc>
              <a:spcBef>
                <a:spcPts val="700"/>
              </a:spcBef>
              <a:spcAft>
                <a:spcPts val="0"/>
              </a:spcAft>
              <a:buClr>
                <a:schemeClr val="dk1"/>
              </a:buClr>
              <a:buSzPts val="2000"/>
              <a:buFont typeface="Noto Sans Symbols"/>
              <a:buAutoNum type="alphaLcPeriod"/>
            </a:pPr>
            <a:r>
              <a:rPr b="0" i="0" lang="en-US" sz="2000" u="none" cap="none" strike="noStrike">
                <a:solidFill>
                  <a:schemeClr val="dk1"/>
                </a:solidFill>
                <a:latin typeface="Arial"/>
                <a:ea typeface="Arial"/>
                <a:cs typeface="Arial"/>
                <a:sym typeface="Arial"/>
              </a:rPr>
              <a:t>definition of the lower-of-cost-or-market test for inventory valuation differs between GAAP and IFRS.</a:t>
            </a:r>
            <a:endParaRPr/>
          </a:p>
          <a:p>
            <a:pPr indent="-457200" lvl="1" marL="685800" marR="0" rtl="0" algn="l">
              <a:lnSpc>
                <a:spcPct val="125000"/>
              </a:lnSpc>
              <a:spcBef>
                <a:spcPts val="700"/>
              </a:spcBef>
              <a:spcAft>
                <a:spcPts val="0"/>
              </a:spcAft>
              <a:buClr>
                <a:schemeClr val="dk1"/>
              </a:buClr>
              <a:buSzPts val="2000"/>
              <a:buFont typeface="Noto Sans Symbols"/>
              <a:buAutoNum type="alphaLcPeriod"/>
            </a:pPr>
            <a:r>
              <a:rPr b="0" i="0" lang="en-US" sz="2000" u="none" cap="none" strike="noStrike">
                <a:solidFill>
                  <a:schemeClr val="dk1"/>
                </a:solidFill>
                <a:latin typeface="Arial"/>
                <a:ea typeface="Arial"/>
                <a:cs typeface="Arial"/>
                <a:sym typeface="Arial"/>
              </a:rPr>
              <a:t>average cost method is prohibited under IFRS.</a:t>
            </a:r>
            <a:endParaRPr/>
          </a:p>
          <a:p>
            <a:pPr indent="-457200" lvl="1" marL="685800" marR="0" rtl="0" algn="l">
              <a:lnSpc>
                <a:spcPct val="125000"/>
              </a:lnSpc>
              <a:spcBef>
                <a:spcPts val="700"/>
              </a:spcBef>
              <a:spcAft>
                <a:spcPts val="0"/>
              </a:spcAft>
              <a:buClr>
                <a:schemeClr val="dk1"/>
              </a:buClr>
              <a:buSzPts val="2000"/>
              <a:buFont typeface="Noto Sans Symbols"/>
              <a:buAutoNum type="alphaLcPeriod"/>
            </a:pPr>
            <a:r>
              <a:rPr b="0" i="0" lang="en-US" sz="2000" u="none" cap="none" strike="noStrike">
                <a:solidFill>
                  <a:schemeClr val="dk1"/>
                </a:solidFill>
                <a:latin typeface="Arial"/>
                <a:ea typeface="Arial"/>
                <a:cs typeface="Arial"/>
                <a:sym typeface="Arial"/>
              </a:rPr>
              <a:t>inventory basis determination for write-downs differs between GAAP and IFRS.</a:t>
            </a:r>
            <a:endParaRPr/>
          </a:p>
          <a:p>
            <a:pPr indent="-457200" lvl="1" marL="685800" marR="0" rtl="0" algn="l">
              <a:lnSpc>
                <a:spcPct val="125000"/>
              </a:lnSpc>
              <a:spcBef>
                <a:spcPts val="700"/>
              </a:spcBef>
              <a:spcAft>
                <a:spcPts val="0"/>
              </a:spcAft>
              <a:buClr>
                <a:schemeClr val="dk1"/>
              </a:buClr>
              <a:buSzPts val="2000"/>
              <a:buFont typeface="Noto Sans Symbols"/>
              <a:buAutoNum type="alphaLcPeriod"/>
            </a:pPr>
            <a:r>
              <a:rPr b="0" i="0" lang="en-US" sz="2000" u="none" cap="none" strike="noStrike">
                <a:solidFill>
                  <a:schemeClr val="dk1"/>
                </a:solidFill>
                <a:latin typeface="Arial"/>
                <a:ea typeface="Arial"/>
                <a:cs typeface="Arial"/>
                <a:sym typeface="Arial"/>
              </a:rPr>
              <a:t>guidelines are more principles based under IFRS than they are under GAAP.</a:t>
            </a:r>
            <a:endParaRPr/>
          </a:p>
        </p:txBody>
      </p:sp>
      <p:sp>
        <p:nvSpPr>
          <p:cNvPr id="945" name="Google Shape;945;p81"/>
          <p:cNvSpP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900">
              <a:solidFill>
                <a:schemeClr val="folHlink"/>
              </a:solidFill>
              <a:latin typeface="Arial"/>
              <a:ea typeface="Arial"/>
              <a:cs typeface="Arial"/>
              <a:sym typeface="Arial"/>
            </a:endParaRPr>
          </a:p>
        </p:txBody>
      </p:sp>
      <p:sp>
        <p:nvSpPr>
          <p:cNvPr id="946" name="Google Shape;946;p81"/>
          <p:cNvSpPr txBox="1"/>
          <p:nvPr/>
        </p:nvSpPr>
        <p:spPr>
          <a:xfrm>
            <a:off x="533400" y="1447800"/>
            <a:ext cx="5181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CC0000"/>
              </a:buClr>
              <a:buSzPts val="2400"/>
              <a:buFont typeface="Arial"/>
              <a:buNone/>
            </a:pPr>
            <a:r>
              <a:rPr b="1" lang="en-US" sz="2400">
                <a:solidFill>
                  <a:srgbClr val="CC0000"/>
                </a:solidFill>
                <a:latin typeface="Arial"/>
                <a:ea typeface="Arial"/>
                <a:cs typeface="Arial"/>
                <a:sym typeface="Arial"/>
              </a:rPr>
              <a:t>IFRS SELF-TEST QUESTION</a:t>
            </a:r>
            <a:endParaRPr/>
          </a:p>
        </p:txBody>
      </p:sp>
      <p:pic>
        <p:nvPicPr>
          <p:cNvPr id="947" name="Google Shape;947;p81"/>
          <p:cNvPicPr preferRelativeResize="0"/>
          <p:nvPr/>
        </p:nvPicPr>
        <p:blipFill rotWithShape="1">
          <a:blip r:embed="rId3">
            <a:alphaModFix/>
          </a:blip>
          <a:srcRect b="0" l="0" r="0" t="0"/>
          <a:stretch/>
        </p:blipFill>
        <p:spPr>
          <a:xfrm>
            <a:off x="-11953" y="397716"/>
            <a:ext cx="9155954" cy="728955"/>
          </a:xfrm>
          <a:prstGeom prst="rect">
            <a:avLst/>
          </a:prstGeom>
          <a:noFill/>
          <a:ln>
            <a:noFill/>
          </a:ln>
        </p:spPr>
      </p:pic>
      <p:sp>
        <p:nvSpPr>
          <p:cNvPr id="948" name="Google Shape;948;p81"/>
          <p:cNvSpPr/>
          <p:nvPr/>
        </p:nvSpPr>
        <p:spPr>
          <a:xfrm>
            <a:off x="228600" y="3774282"/>
            <a:ext cx="533400" cy="416718"/>
          </a:xfrm>
          <a:prstGeom prst="notchedRightArrow">
            <a:avLst>
              <a:gd fmla="val 50000" name="adj1"/>
              <a:gd fmla="val 50000" name="adj2"/>
            </a:avLst>
          </a:prstGeom>
          <a:solidFill>
            <a:srgbClr val="E20000"/>
          </a:solidFill>
          <a:ln cap="sq"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folHlink"/>
              </a:buClr>
              <a:buSzPts val="2400"/>
              <a:buFont typeface="Comic Sans MS"/>
              <a:buNone/>
            </a:pPr>
            <a:r>
              <a:t/>
            </a:r>
            <a:endParaRPr b="0" i="0" sz="2400" u="none" cap="none" strike="noStrike">
              <a:solidFill>
                <a:schemeClr val="dk1"/>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8"/>
                                        </p:tgtEl>
                                        <p:attrNameLst>
                                          <p:attrName>style.visibility</p:attrName>
                                        </p:attrNameLst>
                                      </p:cBhvr>
                                      <p:to>
                                        <p:strVal val="visible"/>
                                      </p:to>
                                    </p:set>
                                    <p:animEffect filter="fade" transition="in">
                                      <p:cBhvr>
                                        <p:cTn dur="500"/>
                                        <p:tgtEl>
                                          <p:spTgt spid="9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82"/>
          <p:cNvSpPr/>
          <p:nvPr/>
        </p:nvSpPr>
        <p:spPr>
          <a:xfrm>
            <a:off x="533400" y="1981200"/>
            <a:ext cx="8077200" cy="3786188"/>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chemeClr val="dk1"/>
              </a:buClr>
              <a:buSzPts val="2000"/>
              <a:buFont typeface="Noto Sans Symbols"/>
              <a:buNone/>
            </a:pPr>
            <a:r>
              <a:rPr b="0" lang="en-US" sz="2000">
                <a:solidFill>
                  <a:schemeClr val="dk1"/>
                </a:solidFill>
                <a:latin typeface="Arial"/>
                <a:ea typeface="Arial"/>
                <a:cs typeface="Arial"/>
                <a:sym typeface="Arial"/>
              </a:rPr>
              <a:t>Under IFRS, agricultural activity results in which of the following types of assets?</a:t>
            </a:r>
            <a:endParaRPr/>
          </a:p>
          <a:p>
            <a:pPr indent="0" lvl="0" marL="0" marR="0" rtl="0" algn="l">
              <a:lnSpc>
                <a:spcPct val="125000"/>
              </a:lnSpc>
              <a:spcBef>
                <a:spcPts val="800"/>
              </a:spcBef>
              <a:spcAft>
                <a:spcPts val="0"/>
              </a:spcAft>
              <a:buClr>
                <a:schemeClr val="dk1"/>
              </a:buClr>
              <a:buSzPts val="2000"/>
              <a:buFont typeface="Noto Sans Symbols"/>
              <a:buNone/>
            </a:pPr>
            <a:r>
              <a:rPr b="0" lang="en-US" sz="2000">
                <a:solidFill>
                  <a:schemeClr val="dk1"/>
                </a:solidFill>
                <a:latin typeface="Arial"/>
                <a:ea typeface="Arial"/>
                <a:cs typeface="Arial"/>
                <a:sym typeface="Arial"/>
              </a:rPr>
              <a:t>I. Agricultural produce</a:t>
            </a:r>
            <a:endParaRPr/>
          </a:p>
          <a:p>
            <a:pPr indent="0" lvl="0" marL="0" marR="0" rtl="0" algn="l">
              <a:lnSpc>
                <a:spcPct val="125000"/>
              </a:lnSpc>
              <a:spcBef>
                <a:spcPts val="800"/>
              </a:spcBef>
              <a:spcAft>
                <a:spcPts val="0"/>
              </a:spcAft>
              <a:buClr>
                <a:schemeClr val="dk1"/>
              </a:buClr>
              <a:buSzPts val="2000"/>
              <a:buFont typeface="Noto Sans Symbols"/>
              <a:buNone/>
            </a:pPr>
            <a:r>
              <a:rPr b="0" lang="en-US" sz="2000">
                <a:solidFill>
                  <a:schemeClr val="dk1"/>
                </a:solidFill>
                <a:latin typeface="Arial"/>
                <a:ea typeface="Arial"/>
                <a:cs typeface="Arial"/>
                <a:sym typeface="Arial"/>
              </a:rPr>
              <a:t>II. Biological assets</a:t>
            </a:r>
            <a:endParaRPr/>
          </a:p>
          <a:p>
            <a:pPr indent="-457200" lvl="1" marL="685800" marR="0" rtl="0" algn="l">
              <a:lnSpc>
                <a:spcPct val="125000"/>
              </a:lnSpc>
              <a:spcBef>
                <a:spcPts val="800"/>
              </a:spcBef>
              <a:spcAft>
                <a:spcPts val="0"/>
              </a:spcAft>
              <a:buClr>
                <a:schemeClr val="dk1"/>
              </a:buClr>
              <a:buSzPts val="2000"/>
              <a:buFont typeface="Noto Sans Symbols"/>
              <a:buAutoNum type="alphaLcPeriod"/>
            </a:pPr>
            <a:r>
              <a:rPr b="0" i="0" lang="en-US" sz="2000" u="none" cap="none" strike="noStrike">
                <a:solidFill>
                  <a:schemeClr val="dk1"/>
                </a:solidFill>
                <a:latin typeface="Arial"/>
                <a:ea typeface="Arial"/>
                <a:cs typeface="Arial"/>
                <a:sym typeface="Arial"/>
              </a:rPr>
              <a:t>I only.</a:t>
            </a:r>
            <a:endParaRPr/>
          </a:p>
          <a:p>
            <a:pPr indent="-457200" lvl="1" marL="685800" marR="0" rtl="0" algn="l">
              <a:lnSpc>
                <a:spcPct val="125000"/>
              </a:lnSpc>
              <a:spcBef>
                <a:spcPts val="800"/>
              </a:spcBef>
              <a:spcAft>
                <a:spcPts val="0"/>
              </a:spcAft>
              <a:buClr>
                <a:schemeClr val="dk1"/>
              </a:buClr>
              <a:buSzPts val="2000"/>
              <a:buFont typeface="Noto Sans Symbols"/>
              <a:buAutoNum type="alphaLcPeriod"/>
            </a:pPr>
            <a:r>
              <a:rPr b="0" i="0" lang="en-US" sz="2000" u="none" cap="none" strike="noStrike">
                <a:solidFill>
                  <a:schemeClr val="dk1"/>
                </a:solidFill>
                <a:latin typeface="Arial"/>
                <a:ea typeface="Arial"/>
                <a:cs typeface="Arial"/>
                <a:sym typeface="Arial"/>
              </a:rPr>
              <a:t>II only.</a:t>
            </a:r>
            <a:endParaRPr/>
          </a:p>
          <a:p>
            <a:pPr indent="-457200" lvl="1" marL="685800" marR="0" rtl="0" algn="l">
              <a:lnSpc>
                <a:spcPct val="125000"/>
              </a:lnSpc>
              <a:spcBef>
                <a:spcPts val="800"/>
              </a:spcBef>
              <a:spcAft>
                <a:spcPts val="0"/>
              </a:spcAft>
              <a:buClr>
                <a:schemeClr val="dk1"/>
              </a:buClr>
              <a:buSzPts val="2000"/>
              <a:buFont typeface="Noto Sans Symbols"/>
              <a:buAutoNum type="alphaLcPeriod"/>
            </a:pPr>
            <a:r>
              <a:rPr b="0" i="0" lang="en-US" sz="2000" u="none" cap="none" strike="noStrike">
                <a:solidFill>
                  <a:schemeClr val="dk1"/>
                </a:solidFill>
                <a:latin typeface="Arial"/>
                <a:ea typeface="Arial"/>
                <a:cs typeface="Arial"/>
                <a:sym typeface="Arial"/>
              </a:rPr>
              <a:t>I and II.</a:t>
            </a:r>
            <a:endParaRPr/>
          </a:p>
          <a:p>
            <a:pPr indent="-457200" lvl="1" marL="685800" marR="0" rtl="0" algn="l">
              <a:lnSpc>
                <a:spcPct val="125000"/>
              </a:lnSpc>
              <a:spcBef>
                <a:spcPts val="800"/>
              </a:spcBef>
              <a:spcAft>
                <a:spcPts val="0"/>
              </a:spcAft>
              <a:buClr>
                <a:schemeClr val="dk1"/>
              </a:buClr>
              <a:buSzPts val="2000"/>
              <a:buFont typeface="Noto Sans Symbols"/>
              <a:buAutoNum type="alphaLcPeriod"/>
            </a:pPr>
            <a:r>
              <a:rPr b="0" i="0" lang="en-US" sz="2000" u="none" cap="none" strike="noStrike">
                <a:solidFill>
                  <a:schemeClr val="dk1"/>
                </a:solidFill>
                <a:latin typeface="Arial"/>
                <a:ea typeface="Arial"/>
                <a:cs typeface="Arial"/>
                <a:sym typeface="Arial"/>
              </a:rPr>
              <a:t>Neither I nor II.</a:t>
            </a:r>
            <a:endParaRPr/>
          </a:p>
        </p:txBody>
      </p:sp>
      <p:sp>
        <p:nvSpPr>
          <p:cNvPr id="954" name="Google Shape;954;p82"/>
          <p:cNvSpP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900">
              <a:solidFill>
                <a:schemeClr val="folHlink"/>
              </a:solidFill>
              <a:latin typeface="Arial"/>
              <a:ea typeface="Arial"/>
              <a:cs typeface="Arial"/>
              <a:sym typeface="Arial"/>
            </a:endParaRPr>
          </a:p>
        </p:txBody>
      </p:sp>
      <p:sp>
        <p:nvSpPr>
          <p:cNvPr id="955" name="Google Shape;955;p82"/>
          <p:cNvSpPr txBox="1"/>
          <p:nvPr/>
        </p:nvSpPr>
        <p:spPr>
          <a:xfrm>
            <a:off x="533400" y="1447800"/>
            <a:ext cx="5181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CC0000"/>
              </a:buClr>
              <a:buSzPts val="2400"/>
              <a:buFont typeface="Arial"/>
              <a:buNone/>
            </a:pPr>
            <a:r>
              <a:rPr b="1" lang="en-US" sz="2400">
                <a:solidFill>
                  <a:srgbClr val="CC0000"/>
                </a:solidFill>
                <a:latin typeface="Arial"/>
                <a:ea typeface="Arial"/>
                <a:cs typeface="Arial"/>
                <a:sym typeface="Arial"/>
              </a:rPr>
              <a:t>IFRS SELF-TEST QUESTION</a:t>
            </a:r>
            <a:endParaRPr/>
          </a:p>
        </p:txBody>
      </p:sp>
      <p:pic>
        <p:nvPicPr>
          <p:cNvPr id="956" name="Google Shape;956;p82"/>
          <p:cNvPicPr preferRelativeResize="0"/>
          <p:nvPr/>
        </p:nvPicPr>
        <p:blipFill rotWithShape="1">
          <a:blip r:embed="rId3">
            <a:alphaModFix/>
          </a:blip>
          <a:srcRect b="0" l="0" r="0" t="0"/>
          <a:stretch/>
        </p:blipFill>
        <p:spPr>
          <a:xfrm>
            <a:off x="-11953" y="397716"/>
            <a:ext cx="9155954" cy="728955"/>
          </a:xfrm>
          <a:prstGeom prst="rect">
            <a:avLst/>
          </a:prstGeom>
          <a:noFill/>
          <a:ln>
            <a:noFill/>
          </a:ln>
        </p:spPr>
      </p:pic>
      <p:sp>
        <p:nvSpPr>
          <p:cNvPr id="957" name="Google Shape;957;p82"/>
          <p:cNvSpPr/>
          <p:nvPr/>
        </p:nvSpPr>
        <p:spPr>
          <a:xfrm>
            <a:off x="228600" y="4817178"/>
            <a:ext cx="533400" cy="416718"/>
          </a:xfrm>
          <a:prstGeom prst="notchedRightArrow">
            <a:avLst>
              <a:gd fmla="val 50000" name="adj1"/>
              <a:gd fmla="val 50000" name="adj2"/>
            </a:avLst>
          </a:prstGeom>
          <a:solidFill>
            <a:srgbClr val="E20000"/>
          </a:solidFill>
          <a:ln cap="sq"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folHlink"/>
              </a:buClr>
              <a:buSzPts val="2400"/>
              <a:buFont typeface="Comic Sans MS"/>
              <a:buNone/>
            </a:pPr>
            <a:r>
              <a:t/>
            </a:r>
            <a:endParaRPr b="0" i="0" sz="2400" u="none" cap="none" strike="noStrike">
              <a:solidFill>
                <a:schemeClr val="dk1"/>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7"/>
                                        </p:tgtEl>
                                        <p:attrNameLst>
                                          <p:attrName>style.visibility</p:attrName>
                                        </p:attrNameLst>
                                      </p:cBhvr>
                                      <p:to>
                                        <p:strVal val="visible"/>
                                      </p:to>
                                    </p:set>
                                    <p:animEffect filter="fade" transition="in">
                                      <p:cBhvr>
                                        <p:cTn dur="500"/>
                                        <p:tgtEl>
                                          <p:spTgt spid="9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p83"/>
          <p:cNvSpPr/>
          <p:nvPr/>
        </p:nvSpPr>
        <p:spPr>
          <a:xfrm>
            <a:off x="609600" y="1371600"/>
            <a:ext cx="8001000" cy="4060825"/>
          </a:xfrm>
          <a:prstGeom prst="rect">
            <a:avLst/>
          </a:prstGeom>
          <a:noFill/>
          <a:ln>
            <a:noFill/>
          </a:ln>
        </p:spPr>
        <p:txBody>
          <a:bodyPr anchorCtr="0" anchor="t" bIns="46025" lIns="92075" spcFirstLastPara="1" rIns="92075" wrap="square" tIns="46025">
            <a:spAutoFit/>
          </a:bodyPr>
          <a:lstStyle/>
          <a:p>
            <a:pPr indent="0" lvl="0" marL="0" marR="0" rtl="0" algn="just">
              <a:lnSpc>
                <a:spcPct val="130000"/>
              </a:lnSpc>
              <a:spcBef>
                <a:spcPts val="0"/>
              </a:spcBef>
              <a:spcAft>
                <a:spcPts val="0"/>
              </a:spcAft>
              <a:buNone/>
            </a:pPr>
            <a:r>
              <a:rPr b="0" i="0" lang="en-US" sz="2000">
                <a:solidFill>
                  <a:schemeClr val="dk1"/>
                </a:solidFill>
                <a:latin typeface="Arial"/>
                <a:ea typeface="Arial"/>
                <a:cs typeface="Arial"/>
                <a:sym typeface="Arial"/>
              </a:rPr>
              <a:t>“Copyright © 2016 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endParaRPr/>
          </a:p>
        </p:txBody>
      </p:sp>
      <p:sp>
        <p:nvSpPr>
          <p:cNvPr id="963" name="Google Shape;963;p83"/>
          <p:cNvSpPr/>
          <p:nvPr/>
        </p:nvSpPr>
        <p:spPr>
          <a:xfrm>
            <a:off x="609600" y="304800"/>
            <a:ext cx="8229600" cy="56038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COPYRIGHT</a:t>
            </a:r>
            <a:endParaRPr b="1" i="0" sz="3200">
              <a:solidFill>
                <a:srgbClr val="00007F"/>
              </a:solidFill>
              <a:latin typeface="Arial"/>
              <a:ea typeface="Arial"/>
              <a:cs typeface="Arial"/>
              <a:sym typeface="Arial"/>
            </a:endParaRPr>
          </a:p>
        </p:txBody>
      </p:sp>
      <p:cxnSp>
        <p:nvCxnSpPr>
          <p:cNvPr id="964" name="Google Shape;964;p83"/>
          <p:cNvCxnSpPr/>
          <p:nvPr/>
        </p:nvCxnSpPr>
        <p:spPr>
          <a:xfrm>
            <a:off x="304800" y="990600"/>
            <a:ext cx="8534400" cy="0"/>
          </a:xfrm>
          <a:prstGeom prst="straightConnector1">
            <a:avLst/>
          </a:prstGeom>
          <a:noFill/>
          <a:ln cap="sq" cmpd="sng" w="57150">
            <a:solidFill>
              <a:schemeClr val="dk1"/>
            </a:solidFill>
            <a:prstDash val="solid"/>
            <a:round/>
            <a:headEnd len="sm" w="sm" type="none"/>
            <a:tailEnd len="sm" w="sm" type="none"/>
          </a:ln>
        </p:spPr>
      </p:cxn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9"/>
          <p:cNvSpPr txBox="1"/>
          <p:nvPr/>
        </p:nvSpPr>
        <p:spPr>
          <a:xfrm>
            <a:off x="1295400" y="6369050"/>
            <a:ext cx="76962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Clr>
                <a:schemeClr val="lt2"/>
              </a:buClr>
              <a:buSzPts val="1600"/>
              <a:buFont typeface="Noto Sans Symbols"/>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
        <p:nvSpPr>
          <p:cNvPr id="130" name="Google Shape;130;p9"/>
          <p:cNvSpPr txBox="1"/>
          <p:nvPr/>
        </p:nvSpPr>
        <p:spPr>
          <a:xfrm>
            <a:off x="609600" y="2092325"/>
            <a:ext cx="8001000" cy="1288045"/>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chemeClr val="dk1"/>
              </a:buClr>
              <a:buSzPts val="1680"/>
              <a:buFont typeface="Noto Sans Symbols"/>
              <a:buNone/>
            </a:pPr>
            <a:r>
              <a:rPr b="0" i="0" lang="en-US" sz="2100" u="none" cap="none" strike="noStrike">
                <a:solidFill>
                  <a:schemeClr val="dk1"/>
                </a:solidFill>
                <a:latin typeface="Arial"/>
                <a:ea typeface="Arial"/>
                <a:cs typeface="Arial"/>
                <a:sym typeface="Arial"/>
              </a:rPr>
              <a:t>Ending inventory (cost) 	$ 82,000 </a:t>
            </a:r>
            <a:endParaRPr/>
          </a:p>
          <a:p>
            <a:pPr indent="0" lvl="0" marL="0" marR="0" rtl="0" algn="l">
              <a:lnSpc>
                <a:spcPct val="110000"/>
              </a:lnSpc>
              <a:spcBef>
                <a:spcPts val="420"/>
              </a:spcBef>
              <a:spcAft>
                <a:spcPts val="0"/>
              </a:spcAft>
              <a:buClr>
                <a:schemeClr val="dk1"/>
              </a:buClr>
              <a:buSzPts val="1680"/>
              <a:buFont typeface="Noto Sans Symbols"/>
              <a:buNone/>
            </a:pPr>
            <a:r>
              <a:rPr b="0" i="0" lang="en-US" sz="2100" u="none" cap="none" strike="noStrike">
                <a:solidFill>
                  <a:schemeClr val="dk1"/>
                </a:solidFill>
                <a:latin typeface="Arial"/>
                <a:ea typeface="Arial"/>
                <a:cs typeface="Arial"/>
                <a:sym typeface="Arial"/>
              </a:rPr>
              <a:t>Ending inventory (at NRV)	70,000</a:t>
            </a:r>
            <a:endParaRPr/>
          </a:p>
          <a:p>
            <a:pPr indent="0" lvl="0" marL="0" marR="0" rtl="0" algn="l">
              <a:lnSpc>
                <a:spcPct val="110000"/>
              </a:lnSpc>
              <a:spcBef>
                <a:spcPts val="420"/>
              </a:spcBef>
              <a:spcAft>
                <a:spcPts val="0"/>
              </a:spcAft>
              <a:buClr>
                <a:schemeClr val="dk1"/>
              </a:buClr>
              <a:buSzPts val="1680"/>
              <a:buFont typeface="Noto Sans Symbols"/>
              <a:buNone/>
            </a:pPr>
            <a:r>
              <a:rPr b="0" i="0" lang="en-US" sz="2100" u="none" cap="none" strike="noStrike">
                <a:solidFill>
                  <a:schemeClr val="dk1"/>
                </a:solidFill>
                <a:latin typeface="Arial"/>
                <a:ea typeface="Arial"/>
                <a:cs typeface="Arial"/>
                <a:sym typeface="Arial"/>
              </a:rPr>
              <a:t>Adjustment to LCNRV 	$  12,000</a:t>
            </a:r>
            <a:endParaRPr/>
          </a:p>
        </p:txBody>
      </p:sp>
      <p:sp>
        <p:nvSpPr>
          <p:cNvPr id="131" name="Google Shape;131;p9"/>
          <p:cNvSpPr/>
          <p:nvPr/>
        </p:nvSpPr>
        <p:spPr>
          <a:xfrm>
            <a:off x="6248400" y="2930525"/>
            <a:ext cx="1295400" cy="1588"/>
          </a:xfrm>
          <a:custGeom>
            <a:rect b="b" l="l" r="r" t="t"/>
            <a:pathLst>
              <a:path extrusionOk="0" h="1" w="816">
                <a:moveTo>
                  <a:pt x="0" y="0"/>
                </a:moveTo>
                <a:lnTo>
                  <a:pt x="816" y="0"/>
                </a:lnTo>
              </a:path>
            </a:pathLst>
          </a:custGeom>
          <a:noFill/>
          <a:ln cap="sq"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900" u="none" cap="none" strike="noStrike">
              <a:solidFill>
                <a:schemeClr val="folHlink"/>
              </a:solidFill>
              <a:latin typeface="Arial"/>
              <a:ea typeface="Arial"/>
              <a:cs typeface="Arial"/>
              <a:sym typeface="Arial"/>
            </a:endParaRPr>
          </a:p>
        </p:txBody>
      </p:sp>
      <p:sp>
        <p:nvSpPr>
          <p:cNvPr id="132" name="Google Shape;132;p9"/>
          <p:cNvSpPr/>
          <p:nvPr/>
        </p:nvSpPr>
        <p:spPr>
          <a:xfrm>
            <a:off x="6248400" y="3325813"/>
            <a:ext cx="1295400" cy="1587"/>
          </a:xfrm>
          <a:custGeom>
            <a:rect b="b" l="l" r="r" t="t"/>
            <a:pathLst>
              <a:path extrusionOk="0" h="1" w="816">
                <a:moveTo>
                  <a:pt x="0" y="0"/>
                </a:moveTo>
                <a:lnTo>
                  <a:pt x="816" y="0"/>
                </a:lnTo>
              </a:path>
            </a:pathLst>
          </a:custGeom>
          <a:noFill/>
          <a:ln cap="sq"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900" u="none" cap="none" strike="noStrike">
              <a:solidFill>
                <a:schemeClr val="folHlink"/>
              </a:solidFill>
              <a:latin typeface="Arial"/>
              <a:ea typeface="Arial"/>
              <a:cs typeface="Arial"/>
              <a:sym typeface="Arial"/>
            </a:endParaRPr>
          </a:p>
        </p:txBody>
      </p:sp>
      <p:sp>
        <p:nvSpPr>
          <p:cNvPr id="133" name="Google Shape;133;p9"/>
          <p:cNvSpPr txBox="1"/>
          <p:nvPr/>
        </p:nvSpPr>
        <p:spPr>
          <a:xfrm>
            <a:off x="1828800" y="4297363"/>
            <a:ext cx="7010400" cy="427037"/>
          </a:xfrm>
          <a:prstGeom prst="rect">
            <a:avLst/>
          </a:prstGeom>
          <a:noFill/>
          <a:ln>
            <a:noFill/>
          </a:ln>
        </p:spPr>
        <p:txBody>
          <a:bodyPr anchorCtr="0" anchor="t" bIns="45700" lIns="91425" spcFirstLastPara="1" rIns="91425" wrap="square" tIns="45700">
            <a:spAutoFit/>
          </a:bodyPr>
          <a:lstStyle/>
          <a:p>
            <a:pPr indent="0" lvl="0" marL="285750" marR="0" rtl="0" algn="l">
              <a:spcBef>
                <a:spcPts val="0"/>
              </a:spcBef>
              <a:spcAft>
                <a:spcPts val="0"/>
              </a:spcAft>
              <a:buClr>
                <a:schemeClr val="dk1"/>
              </a:buClr>
              <a:buSzPts val="2100"/>
              <a:buFont typeface="Noto Sans Symbols"/>
              <a:buNone/>
            </a:pPr>
            <a:r>
              <a:rPr b="0" i="0" lang="en-US" sz="2100" u="none" cap="none" strike="noStrike">
                <a:solidFill>
                  <a:schemeClr val="dk1"/>
                </a:solidFill>
                <a:latin typeface="Arial"/>
                <a:ea typeface="Arial"/>
                <a:cs typeface="Arial"/>
                <a:sym typeface="Arial"/>
              </a:rPr>
              <a:t>Inventory	12,000</a:t>
            </a:r>
            <a:endParaRPr/>
          </a:p>
        </p:txBody>
      </p:sp>
      <p:sp>
        <p:nvSpPr>
          <p:cNvPr id="134" name="Google Shape;134;p9"/>
          <p:cNvSpPr txBox="1"/>
          <p:nvPr/>
        </p:nvSpPr>
        <p:spPr>
          <a:xfrm>
            <a:off x="1828800" y="3838575"/>
            <a:ext cx="70104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100"/>
              <a:buFont typeface="Noto Sans Symbols"/>
              <a:buNone/>
            </a:pPr>
            <a:r>
              <a:rPr b="0" i="0" lang="en-US" sz="2100" u="none" cap="none" strike="noStrike">
                <a:solidFill>
                  <a:schemeClr val="dk1"/>
                </a:solidFill>
                <a:latin typeface="Arial"/>
                <a:ea typeface="Arial"/>
                <a:cs typeface="Arial"/>
                <a:sym typeface="Arial"/>
              </a:rPr>
              <a:t>Loss Due to Decline in Inventory	12,000</a:t>
            </a:r>
            <a:endParaRPr/>
          </a:p>
        </p:txBody>
      </p:sp>
      <p:sp>
        <p:nvSpPr>
          <p:cNvPr id="135" name="Google Shape;135;p9"/>
          <p:cNvSpPr txBox="1"/>
          <p:nvPr/>
        </p:nvSpPr>
        <p:spPr>
          <a:xfrm>
            <a:off x="1828800" y="5668963"/>
            <a:ext cx="7010400" cy="427037"/>
          </a:xfrm>
          <a:prstGeom prst="rect">
            <a:avLst/>
          </a:prstGeom>
          <a:noFill/>
          <a:ln>
            <a:noFill/>
          </a:ln>
        </p:spPr>
        <p:txBody>
          <a:bodyPr anchorCtr="0" anchor="t" bIns="45700" lIns="91425" spcFirstLastPara="1" rIns="91425" wrap="square" tIns="45700">
            <a:spAutoFit/>
          </a:bodyPr>
          <a:lstStyle/>
          <a:p>
            <a:pPr indent="0" lvl="0" marL="284163" marR="0" rtl="0" algn="l">
              <a:spcBef>
                <a:spcPts val="0"/>
              </a:spcBef>
              <a:spcAft>
                <a:spcPts val="0"/>
              </a:spcAft>
              <a:buClr>
                <a:schemeClr val="dk1"/>
              </a:buClr>
              <a:buSzPts val="2100"/>
              <a:buFont typeface="Noto Sans Symbols"/>
              <a:buNone/>
            </a:pPr>
            <a:r>
              <a:rPr b="0" i="0" lang="en-US" sz="2100" u="none" cap="none" strike="noStrike">
                <a:solidFill>
                  <a:schemeClr val="dk1"/>
                </a:solidFill>
                <a:latin typeface="Arial"/>
                <a:ea typeface="Arial"/>
                <a:cs typeface="Arial"/>
                <a:sym typeface="Arial"/>
              </a:rPr>
              <a:t>Inventory 	12,000</a:t>
            </a:r>
            <a:endParaRPr/>
          </a:p>
        </p:txBody>
      </p:sp>
      <p:sp>
        <p:nvSpPr>
          <p:cNvPr id="136" name="Google Shape;136;p9"/>
          <p:cNvSpPr txBox="1"/>
          <p:nvPr/>
        </p:nvSpPr>
        <p:spPr>
          <a:xfrm>
            <a:off x="1828800" y="5210175"/>
            <a:ext cx="70104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100"/>
              <a:buFont typeface="Noto Sans Symbols"/>
              <a:buNone/>
            </a:pPr>
            <a:r>
              <a:rPr b="0" i="0" lang="en-US" sz="2100" u="none" cap="none" strike="noStrike">
                <a:solidFill>
                  <a:schemeClr val="dk1"/>
                </a:solidFill>
                <a:latin typeface="Arial"/>
                <a:ea typeface="Arial"/>
                <a:cs typeface="Arial"/>
                <a:sym typeface="Arial"/>
              </a:rPr>
              <a:t>Cost of Goods Sold	12,000</a:t>
            </a:r>
            <a:endParaRPr/>
          </a:p>
        </p:txBody>
      </p:sp>
      <p:sp>
        <p:nvSpPr>
          <p:cNvPr id="137" name="Google Shape;137;p9"/>
          <p:cNvSpPr/>
          <p:nvPr/>
        </p:nvSpPr>
        <p:spPr>
          <a:xfrm>
            <a:off x="311150" y="3816350"/>
            <a:ext cx="1295400" cy="831850"/>
          </a:xfrm>
          <a:prstGeom prst="rect">
            <a:avLst/>
          </a:prstGeom>
          <a:solidFill>
            <a:srgbClr val="FFFF99"/>
          </a:solidFill>
          <a:ln cap="flat" cmpd="sng" w="28575">
            <a:solidFill>
              <a:schemeClr val="dk1"/>
            </a:solidFill>
            <a:prstDash val="solid"/>
            <a:miter lim="800000"/>
            <a:headEnd len="sm" w="sm" type="none"/>
            <a:tailEnd len="sm" w="sm" type="none"/>
          </a:ln>
          <a:effectLst>
            <a:outerShdw rotWithShape="0" algn="ctr" dir="2700000" dist="71842">
              <a:schemeClr val="lt2"/>
            </a:outerShdw>
          </a:effectLst>
        </p:spPr>
        <p:txBody>
          <a:bodyPr anchorCtr="0" anchor="ctr" bIns="44450" lIns="90475" spcFirstLastPara="1" rIns="90475" wrap="square" tIns="44450">
            <a:noAutofit/>
          </a:bodyPr>
          <a:lstStyle/>
          <a:p>
            <a:pPr indent="0" lvl="0" marL="0" marR="0" rtl="0" algn="ctr">
              <a:lnSpc>
                <a:spcPct val="90000"/>
              </a:lnSpc>
              <a:spcBef>
                <a:spcPts val="0"/>
              </a:spcBef>
              <a:spcAft>
                <a:spcPts val="0"/>
              </a:spcAft>
              <a:buClr>
                <a:srgbClr val="000000"/>
              </a:buClr>
              <a:buSzPts val="2100"/>
              <a:buFont typeface="Noto Sans Symbols"/>
              <a:buNone/>
            </a:pPr>
            <a:r>
              <a:rPr b="0" i="0" lang="en-US" sz="2100" u="none" cap="none" strike="noStrike">
                <a:solidFill>
                  <a:srgbClr val="000000"/>
                </a:solidFill>
                <a:latin typeface="Arial"/>
                <a:ea typeface="Arial"/>
                <a:cs typeface="Arial"/>
                <a:sym typeface="Arial"/>
              </a:rPr>
              <a:t>Loss Method</a:t>
            </a:r>
            <a:endParaRPr/>
          </a:p>
        </p:txBody>
      </p:sp>
      <p:sp>
        <p:nvSpPr>
          <p:cNvPr id="138" name="Google Shape;138;p9"/>
          <p:cNvSpPr/>
          <p:nvPr/>
        </p:nvSpPr>
        <p:spPr>
          <a:xfrm>
            <a:off x="304800" y="5181600"/>
            <a:ext cx="1295400" cy="831850"/>
          </a:xfrm>
          <a:prstGeom prst="rect">
            <a:avLst/>
          </a:prstGeom>
          <a:solidFill>
            <a:srgbClr val="FFFF99"/>
          </a:solidFill>
          <a:ln cap="flat" cmpd="sng" w="28575">
            <a:solidFill>
              <a:schemeClr val="dk1"/>
            </a:solidFill>
            <a:prstDash val="solid"/>
            <a:miter lim="800000"/>
            <a:headEnd len="sm" w="sm" type="none"/>
            <a:tailEnd len="sm" w="sm" type="none"/>
          </a:ln>
          <a:effectLst>
            <a:outerShdw rotWithShape="0" algn="ctr" dir="2700000" dist="71842">
              <a:schemeClr val="lt2"/>
            </a:outerShdw>
          </a:effectLst>
        </p:spPr>
        <p:txBody>
          <a:bodyPr anchorCtr="0" anchor="ctr" bIns="44450" lIns="90475" spcFirstLastPara="1" rIns="90475" wrap="square" tIns="44450">
            <a:noAutofit/>
          </a:bodyPr>
          <a:lstStyle/>
          <a:p>
            <a:pPr indent="0" lvl="0" marL="0" marR="0" rtl="0" algn="ctr">
              <a:lnSpc>
                <a:spcPct val="90000"/>
              </a:lnSpc>
              <a:spcBef>
                <a:spcPts val="0"/>
              </a:spcBef>
              <a:spcAft>
                <a:spcPts val="0"/>
              </a:spcAft>
              <a:buClr>
                <a:srgbClr val="000000"/>
              </a:buClr>
              <a:buSzPts val="2100"/>
              <a:buFont typeface="Noto Sans Symbols"/>
              <a:buNone/>
            </a:pPr>
            <a:r>
              <a:rPr b="0" i="0" lang="en-US" sz="2100" u="none" cap="none" strike="noStrike">
                <a:solidFill>
                  <a:srgbClr val="000000"/>
                </a:solidFill>
                <a:latin typeface="Arial"/>
                <a:ea typeface="Arial"/>
                <a:cs typeface="Arial"/>
                <a:sym typeface="Arial"/>
              </a:rPr>
              <a:t>COGS</a:t>
            </a:r>
            <a:endParaRPr/>
          </a:p>
          <a:p>
            <a:pPr indent="0" lvl="0" marL="0" marR="0" rtl="0" algn="ctr">
              <a:lnSpc>
                <a:spcPct val="90000"/>
              </a:lnSpc>
              <a:spcBef>
                <a:spcPts val="0"/>
              </a:spcBef>
              <a:spcAft>
                <a:spcPts val="0"/>
              </a:spcAft>
              <a:buClr>
                <a:srgbClr val="000000"/>
              </a:buClr>
              <a:buSzPts val="2100"/>
              <a:buFont typeface="Noto Sans Symbols"/>
              <a:buNone/>
            </a:pPr>
            <a:r>
              <a:rPr b="0" i="0" lang="en-US" sz="2100" u="none" cap="none" strike="noStrike">
                <a:solidFill>
                  <a:srgbClr val="000000"/>
                </a:solidFill>
                <a:latin typeface="Arial"/>
                <a:ea typeface="Arial"/>
                <a:cs typeface="Arial"/>
                <a:sym typeface="Arial"/>
              </a:rPr>
              <a:t>Method</a:t>
            </a:r>
            <a:endParaRPr/>
          </a:p>
        </p:txBody>
      </p:sp>
      <p:sp>
        <p:nvSpPr>
          <p:cNvPr id="139" name="Google Shape;139;p9"/>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lnSpc>
                <a:spcPct val="105000"/>
              </a:lnSpc>
              <a:spcBef>
                <a:spcPts val="0"/>
              </a:spcBef>
              <a:spcAft>
                <a:spcPts val="0"/>
              </a:spcAft>
              <a:buClr>
                <a:srgbClr val="CC0000"/>
              </a:buClr>
              <a:buSzPts val="2560"/>
              <a:buFont typeface="Arial"/>
              <a:buNone/>
            </a:pPr>
            <a:r>
              <a:rPr b="1" i="0" lang="en-US" sz="3200" u="none" cap="none" strike="noStrike">
                <a:solidFill>
                  <a:srgbClr val="CC0000"/>
                </a:solidFill>
                <a:latin typeface="Arial"/>
                <a:ea typeface="Arial"/>
                <a:cs typeface="Arial"/>
                <a:sym typeface="Arial"/>
              </a:rPr>
              <a:t>Recording NRV Instead of Cost </a:t>
            </a:r>
            <a:endParaRPr/>
          </a:p>
        </p:txBody>
      </p:sp>
      <p:cxnSp>
        <p:nvCxnSpPr>
          <p:cNvPr id="140" name="Google Shape;140;p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41" name="Google Shape;141;p9"/>
          <p:cNvSpPr txBox="1"/>
          <p:nvPr/>
        </p:nvSpPr>
        <p:spPr>
          <a:xfrm>
            <a:off x="826025" y="1279913"/>
            <a:ext cx="6934200" cy="430800"/>
          </a:xfrm>
          <a:prstGeom prst="rect">
            <a:avLst/>
          </a:prstGeom>
          <a:noFill/>
          <a:ln>
            <a:noFill/>
          </a:ln>
        </p:spPr>
        <p:txBody>
          <a:bodyPr anchorCtr="0" anchor="t" bIns="45700" lIns="91425" spcFirstLastPara="1" rIns="91425" wrap="square" tIns="45700">
            <a:spAutoFit/>
          </a:bodyPr>
          <a:lstStyle/>
          <a:p>
            <a:pPr indent="0" lvl="1" marL="0" marR="0" rtl="0" algn="l">
              <a:lnSpc>
                <a:spcPct val="125000"/>
              </a:lnSpc>
              <a:spcBef>
                <a:spcPts val="0"/>
              </a:spcBef>
              <a:spcAft>
                <a:spcPts val="0"/>
              </a:spcAft>
              <a:buClr>
                <a:srgbClr val="CC0000"/>
              </a:buClr>
              <a:buSzPts val="1760"/>
              <a:buFont typeface="Noto Sans Symbols"/>
              <a:buNone/>
            </a:pPr>
            <a:r>
              <a:rPr b="0" i="0" lang="en-US" sz="2200" u="none" cap="none" strike="noStrike">
                <a:solidFill>
                  <a:schemeClr val="dk1"/>
                </a:solidFill>
                <a:latin typeface="Arial"/>
                <a:ea typeface="Arial"/>
                <a:cs typeface="Arial"/>
                <a:sym typeface="Arial"/>
              </a:rPr>
              <a:t>The following inventory data is for Ricardo Company. </a:t>
            </a:r>
            <a:endParaRPr b="0" i="0" sz="2200" u="none" cap="none" strike="noStrike">
              <a:solidFill>
                <a:schemeClr val="dk1"/>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1997-03-28T18:03:02Z</dcterms:created>
  <dc:creator>Coby Harmon</dc:creator>
</cp:coreProperties>
</file>