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76" r:id="rId1"/>
  </p:sldMasterIdLst>
  <p:notesMasterIdLst>
    <p:notesMasterId r:id="rId25"/>
  </p:notesMasterIdLst>
  <p:sldIdLst>
    <p:sldId id="280" r:id="rId2"/>
    <p:sldId id="281" r:id="rId3"/>
    <p:sldId id="274" r:id="rId4"/>
    <p:sldId id="282" r:id="rId5"/>
    <p:sldId id="275" r:id="rId6"/>
    <p:sldId id="276" r:id="rId7"/>
    <p:sldId id="277" r:id="rId8"/>
    <p:sldId id="257"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8" r:id="rId24"/>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94069-396B-4D4C-B7D6-E02920C72FF3}" type="datetimeFigureOut">
              <a:rPr lang="en-US" smtClean="0"/>
              <a:t>1/20/2018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71B558-EEC7-4826-B5AF-BE508AC1667B}" type="slidenum">
              <a:rPr lang="en-US" smtClean="0"/>
              <a:t>‹#›</a:t>
            </a:fld>
            <a:endParaRPr lang="en-US"/>
          </a:p>
        </p:txBody>
      </p:sp>
    </p:spTree>
    <p:extLst>
      <p:ext uri="{BB962C8B-B14F-4D97-AF65-F5344CB8AC3E}">
        <p14:creationId xmlns:p14="http://schemas.microsoft.com/office/powerpoint/2010/main" val="3271006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71B558-EEC7-4826-B5AF-BE508AC1667B}" type="slidenum">
              <a:rPr lang="en-US" smtClean="0"/>
              <a:t>3</a:t>
            </a:fld>
            <a:endParaRPr lang="en-US"/>
          </a:p>
        </p:txBody>
      </p:sp>
    </p:spTree>
    <p:extLst>
      <p:ext uri="{BB962C8B-B14F-4D97-AF65-F5344CB8AC3E}">
        <p14:creationId xmlns:p14="http://schemas.microsoft.com/office/powerpoint/2010/main" val="14816921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D68A9F3-571F-4794-91FC-C0F39218E841}" type="datetimeFigureOut">
              <a:rPr lang="he-IL" smtClean="0"/>
              <a:pPr/>
              <a:t>ד'/שבט/תשע"ח</a:t>
            </a:fld>
            <a:endParaRPr lang="he-IL"/>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he-IL"/>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9BFD333-15F9-4C32-B12D-03CCB8877A00}"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68A9F3-571F-4794-91FC-C0F39218E841}" type="datetimeFigureOut">
              <a:rPr lang="he-IL" smtClean="0"/>
              <a:pPr/>
              <a:t>ד'/שבט/תשע"ח</a:t>
            </a:fld>
            <a:endParaRPr lang="he-IL"/>
          </a:p>
        </p:txBody>
      </p:sp>
      <p:sp>
        <p:nvSpPr>
          <p:cNvPr id="5" name="Footer Placeholder 4"/>
          <p:cNvSpPr>
            <a:spLocks noGrp="1"/>
          </p:cNvSpPr>
          <p:nvPr>
            <p:ph type="ftr" sz="quarter" idx="11"/>
          </p:nvPr>
        </p:nvSpPr>
        <p:spPr/>
        <p:txBody>
          <a:bodyPr/>
          <a:lstStyle>
            <a:extLst/>
          </a:lstStyle>
          <a:p>
            <a:endParaRPr lang="he-IL"/>
          </a:p>
        </p:txBody>
      </p:sp>
      <p:sp>
        <p:nvSpPr>
          <p:cNvPr id="6" name="Slide Number Placeholder 5"/>
          <p:cNvSpPr>
            <a:spLocks noGrp="1"/>
          </p:cNvSpPr>
          <p:nvPr>
            <p:ph type="sldNum" sz="quarter" idx="12"/>
          </p:nvPr>
        </p:nvSpPr>
        <p:spPr/>
        <p:txBody>
          <a:bodyPr/>
          <a:lstStyle>
            <a:extLst/>
          </a:lstStyle>
          <a:p>
            <a:fld id="{69BFD333-15F9-4C32-B12D-03CCB8877A00}"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68A9F3-571F-4794-91FC-C0F39218E841}" type="datetimeFigureOut">
              <a:rPr lang="he-IL" smtClean="0"/>
              <a:pPr/>
              <a:t>ד'/שבט/תשע"ח</a:t>
            </a:fld>
            <a:endParaRPr lang="he-IL"/>
          </a:p>
        </p:txBody>
      </p:sp>
      <p:sp>
        <p:nvSpPr>
          <p:cNvPr id="5" name="Footer Placeholder 4"/>
          <p:cNvSpPr>
            <a:spLocks noGrp="1"/>
          </p:cNvSpPr>
          <p:nvPr>
            <p:ph type="ftr" sz="quarter" idx="11"/>
          </p:nvPr>
        </p:nvSpPr>
        <p:spPr/>
        <p:txBody>
          <a:bodyPr/>
          <a:lstStyle>
            <a:extLst/>
          </a:lstStyle>
          <a:p>
            <a:endParaRPr lang="he-IL"/>
          </a:p>
        </p:txBody>
      </p:sp>
      <p:sp>
        <p:nvSpPr>
          <p:cNvPr id="6" name="Slide Number Placeholder 5"/>
          <p:cNvSpPr>
            <a:spLocks noGrp="1"/>
          </p:cNvSpPr>
          <p:nvPr>
            <p:ph type="sldNum" sz="quarter" idx="12"/>
          </p:nvPr>
        </p:nvSpPr>
        <p:spPr/>
        <p:txBody>
          <a:bodyPr/>
          <a:lstStyle>
            <a:extLst/>
          </a:lstStyle>
          <a:p>
            <a:fld id="{69BFD333-15F9-4C32-B12D-03CCB8877A00}"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68A9F3-571F-4794-91FC-C0F39218E841}" type="datetimeFigureOut">
              <a:rPr lang="he-IL" smtClean="0"/>
              <a:pPr/>
              <a:t>ד'/שבט/תשע"ח</a:t>
            </a:fld>
            <a:endParaRPr lang="he-IL"/>
          </a:p>
        </p:txBody>
      </p:sp>
      <p:sp>
        <p:nvSpPr>
          <p:cNvPr id="5" name="Footer Placeholder 4"/>
          <p:cNvSpPr>
            <a:spLocks noGrp="1"/>
          </p:cNvSpPr>
          <p:nvPr>
            <p:ph type="ftr" sz="quarter" idx="11"/>
          </p:nvPr>
        </p:nvSpPr>
        <p:spPr/>
        <p:txBody>
          <a:bodyPr/>
          <a:lstStyle>
            <a:extLst/>
          </a:lstStyle>
          <a:p>
            <a:endParaRPr lang="he-IL"/>
          </a:p>
        </p:txBody>
      </p:sp>
      <p:sp>
        <p:nvSpPr>
          <p:cNvPr id="6" name="Slide Number Placeholder 5"/>
          <p:cNvSpPr>
            <a:spLocks noGrp="1"/>
          </p:cNvSpPr>
          <p:nvPr>
            <p:ph type="sldNum" sz="quarter" idx="12"/>
          </p:nvPr>
        </p:nvSpPr>
        <p:spPr/>
        <p:txBody>
          <a:bodyPr/>
          <a:lstStyle>
            <a:extLst/>
          </a:lstStyle>
          <a:p>
            <a:fld id="{69BFD333-15F9-4C32-B12D-03CCB8877A00}" type="slidenum">
              <a:rPr lang="he-IL" smtClean="0"/>
              <a:pPr/>
              <a:t>‹#›</a:t>
            </a:fld>
            <a:endParaRPr lang="he-IL"/>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D68A9F3-571F-4794-91FC-C0F39218E841}" type="datetimeFigureOut">
              <a:rPr lang="he-IL" smtClean="0"/>
              <a:pPr/>
              <a:t>ד'/שבט/תשע"ח</a:t>
            </a:fld>
            <a:endParaRPr lang="he-IL"/>
          </a:p>
        </p:txBody>
      </p:sp>
      <p:sp>
        <p:nvSpPr>
          <p:cNvPr id="5" name="Footer Placeholder 4"/>
          <p:cNvSpPr>
            <a:spLocks noGrp="1"/>
          </p:cNvSpPr>
          <p:nvPr>
            <p:ph type="ftr" sz="quarter" idx="11"/>
          </p:nvPr>
        </p:nvSpPr>
        <p:spPr/>
        <p:txBody>
          <a:bodyPr/>
          <a:lstStyle>
            <a:extLst/>
          </a:lstStyle>
          <a:p>
            <a:endParaRPr lang="he-IL"/>
          </a:p>
        </p:txBody>
      </p:sp>
      <p:sp>
        <p:nvSpPr>
          <p:cNvPr id="6" name="Slide Number Placeholder 5"/>
          <p:cNvSpPr>
            <a:spLocks noGrp="1"/>
          </p:cNvSpPr>
          <p:nvPr>
            <p:ph type="sldNum" sz="quarter" idx="12"/>
          </p:nvPr>
        </p:nvSpPr>
        <p:spPr/>
        <p:txBody>
          <a:bodyPr/>
          <a:lstStyle>
            <a:extLst/>
          </a:lstStyle>
          <a:p>
            <a:fld id="{69BFD333-15F9-4C32-B12D-03CCB8877A00}" type="slidenum">
              <a:rPr lang="he-IL" smtClean="0"/>
              <a:pPr/>
              <a:t>‹#›</a:t>
            </a:fld>
            <a:endParaRPr lang="he-IL"/>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68A9F3-571F-4794-91FC-C0F39218E841}" type="datetimeFigureOut">
              <a:rPr lang="he-IL" smtClean="0"/>
              <a:pPr/>
              <a:t>ד'/שבט/תשע"ח</a:t>
            </a:fld>
            <a:endParaRPr lang="he-IL"/>
          </a:p>
        </p:txBody>
      </p:sp>
      <p:sp>
        <p:nvSpPr>
          <p:cNvPr id="6" name="Footer Placeholder 5"/>
          <p:cNvSpPr>
            <a:spLocks noGrp="1"/>
          </p:cNvSpPr>
          <p:nvPr>
            <p:ph type="ftr" sz="quarter" idx="11"/>
          </p:nvPr>
        </p:nvSpPr>
        <p:spPr/>
        <p:txBody>
          <a:bodyPr/>
          <a:lstStyle>
            <a:extLst/>
          </a:lstStyle>
          <a:p>
            <a:endParaRPr lang="he-IL"/>
          </a:p>
        </p:txBody>
      </p:sp>
      <p:sp>
        <p:nvSpPr>
          <p:cNvPr id="7" name="Slide Number Placeholder 6"/>
          <p:cNvSpPr>
            <a:spLocks noGrp="1"/>
          </p:cNvSpPr>
          <p:nvPr>
            <p:ph type="sldNum" sz="quarter" idx="12"/>
          </p:nvPr>
        </p:nvSpPr>
        <p:spPr/>
        <p:txBody>
          <a:bodyPr/>
          <a:lstStyle>
            <a:extLst/>
          </a:lstStyle>
          <a:p>
            <a:fld id="{69BFD333-15F9-4C32-B12D-03CCB8877A00}" type="slidenum">
              <a:rPr lang="he-IL" smtClean="0"/>
              <a:pPr/>
              <a:t>‹#›</a:t>
            </a:fld>
            <a:endParaRPr lang="he-IL"/>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D68A9F3-571F-4794-91FC-C0F39218E841}" type="datetimeFigureOut">
              <a:rPr lang="he-IL" smtClean="0"/>
              <a:pPr/>
              <a:t>ד'/שבט/תשע"ח</a:t>
            </a:fld>
            <a:endParaRPr lang="he-IL"/>
          </a:p>
        </p:txBody>
      </p:sp>
      <p:sp>
        <p:nvSpPr>
          <p:cNvPr id="8" name="Footer Placeholder 7"/>
          <p:cNvSpPr>
            <a:spLocks noGrp="1"/>
          </p:cNvSpPr>
          <p:nvPr>
            <p:ph type="ftr" sz="quarter" idx="11"/>
          </p:nvPr>
        </p:nvSpPr>
        <p:spPr/>
        <p:txBody>
          <a:bodyPr/>
          <a:lstStyle>
            <a:extLst/>
          </a:lstStyle>
          <a:p>
            <a:endParaRPr lang="he-IL"/>
          </a:p>
        </p:txBody>
      </p:sp>
      <p:sp>
        <p:nvSpPr>
          <p:cNvPr id="9" name="Slide Number Placeholder 8"/>
          <p:cNvSpPr>
            <a:spLocks noGrp="1"/>
          </p:cNvSpPr>
          <p:nvPr>
            <p:ph type="sldNum" sz="quarter" idx="12"/>
          </p:nvPr>
        </p:nvSpPr>
        <p:spPr/>
        <p:txBody>
          <a:bodyPr/>
          <a:lstStyle>
            <a:extLst/>
          </a:lstStyle>
          <a:p>
            <a:fld id="{69BFD333-15F9-4C32-B12D-03CCB8877A00}" type="slidenum">
              <a:rPr lang="he-IL" smtClean="0"/>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D68A9F3-571F-4794-91FC-C0F39218E841}" type="datetimeFigureOut">
              <a:rPr lang="he-IL" smtClean="0"/>
              <a:pPr/>
              <a:t>ד'/שבט/תשע"ח</a:t>
            </a:fld>
            <a:endParaRPr lang="he-IL"/>
          </a:p>
        </p:txBody>
      </p:sp>
      <p:sp>
        <p:nvSpPr>
          <p:cNvPr id="4" name="Footer Placeholder 3"/>
          <p:cNvSpPr>
            <a:spLocks noGrp="1"/>
          </p:cNvSpPr>
          <p:nvPr>
            <p:ph type="ftr" sz="quarter" idx="11"/>
          </p:nvPr>
        </p:nvSpPr>
        <p:spPr/>
        <p:txBody>
          <a:bodyPr/>
          <a:lstStyle>
            <a:extLst/>
          </a:lstStyle>
          <a:p>
            <a:endParaRPr lang="he-IL"/>
          </a:p>
        </p:txBody>
      </p:sp>
      <p:sp>
        <p:nvSpPr>
          <p:cNvPr id="5" name="Slide Number Placeholder 4"/>
          <p:cNvSpPr>
            <a:spLocks noGrp="1"/>
          </p:cNvSpPr>
          <p:nvPr>
            <p:ph type="sldNum" sz="quarter" idx="12"/>
          </p:nvPr>
        </p:nvSpPr>
        <p:spPr/>
        <p:txBody>
          <a:bodyPr/>
          <a:lstStyle>
            <a:extLst/>
          </a:lstStyle>
          <a:p>
            <a:fld id="{69BFD333-15F9-4C32-B12D-03CCB8877A00}" type="slidenum">
              <a:rPr lang="he-IL" smtClean="0"/>
              <a:pPr/>
              <a:t>‹#›</a:t>
            </a:fld>
            <a:endParaRPr lang="he-IL"/>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D68A9F3-571F-4794-91FC-C0F39218E841}" type="datetimeFigureOut">
              <a:rPr lang="he-IL" smtClean="0"/>
              <a:pPr/>
              <a:t>ד'/שבט/תשע"ח</a:t>
            </a:fld>
            <a:endParaRPr lang="he-IL"/>
          </a:p>
        </p:txBody>
      </p:sp>
      <p:sp>
        <p:nvSpPr>
          <p:cNvPr id="3" name="Footer Placeholder 2"/>
          <p:cNvSpPr>
            <a:spLocks noGrp="1"/>
          </p:cNvSpPr>
          <p:nvPr>
            <p:ph type="ftr" sz="quarter" idx="11"/>
          </p:nvPr>
        </p:nvSpPr>
        <p:spPr/>
        <p:txBody>
          <a:bodyPr/>
          <a:lstStyle>
            <a:extLst/>
          </a:lstStyle>
          <a:p>
            <a:endParaRPr lang="he-IL"/>
          </a:p>
        </p:txBody>
      </p:sp>
      <p:sp>
        <p:nvSpPr>
          <p:cNvPr id="4" name="Slide Number Placeholder 3"/>
          <p:cNvSpPr>
            <a:spLocks noGrp="1"/>
          </p:cNvSpPr>
          <p:nvPr>
            <p:ph type="sldNum" sz="quarter" idx="12"/>
          </p:nvPr>
        </p:nvSpPr>
        <p:spPr/>
        <p:txBody>
          <a:bodyPr/>
          <a:lstStyle>
            <a:extLst/>
          </a:lstStyle>
          <a:p>
            <a:fld id="{69BFD333-15F9-4C32-B12D-03CCB8877A00}"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D68A9F3-571F-4794-91FC-C0F39218E841}" type="datetimeFigureOut">
              <a:rPr lang="he-IL" smtClean="0"/>
              <a:pPr/>
              <a:t>ד'/שבט/תשע"ח</a:t>
            </a:fld>
            <a:endParaRPr lang="he-IL"/>
          </a:p>
        </p:txBody>
      </p:sp>
      <p:sp>
        <p:nvSpPr>
          <p:cNvPr id="6" name="Footer Placeholder 5"/>
          <p:cNvSpPr>
            <a:spLocks noGrp="1"/>
          </p:cNvSpPr>
          <p:nvPr>
            <p:ph type="ftr" sz="quarter" idx="11"/>
          </p:nvPr>
        </p:nvSpPr>
        <p:spPr/>
        <p:txBody>
          <a:bodyPr/>
          <a:lstStyle>
            <a:extLst/>
          </a:lstStyle>
          <a:p>
            <a:endParaRPr lang="he-IL"/>
          </a:p>
        </p:txBody>
      </p:sp>
      <p:sp>
        <p:nvSpPr>
          <p:cNvPr id="7" name="Slide Number Placeholder 6"/>
          <p:cNvSpPr>
            <a:spLocks noGrp="1"/>
          </p:cNvSpPr>
          <p:nvPr>
            <p:ph type="sldNum" sz="quarter" idx="12"/>
          </p:nvPr>
        </p:nvSpPr>
        <p:spPr/>
        <p:txBody>
          <a:bodyPr/>
          <a:lstStyle>
            <a:extLst/>
          </a:lstStyle>
          <a:p>
            <a:fld id="{69BFD333-15F9-4C32-B12D-03CCB8877A00}" type="slidenum">
              <a:rPr lang="he-IL" smtClean="0"/>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D68A9F3-571F-4794-91FC-C0F39218E841}" type="datetimeFigureOut">
              <a:rPr lang="he-IL" smtClean="0"/>
              <a:pPr/>
              <a:t>ד'/שבט/תשע"ח</a:t>
            </a:fld>
            <a:endParaRPr lang="he-IL"/>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he-IL"/>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9BFD333-15F9-4C32-B12D-03CCB8877A00}" type="slidenum">
              <a:rPr lang="he-IL" smtClean="0"/>
              <a:pPr/>
              <a:t>‹#›</a:t>
            </a:fld>
            <a:endParaRPr lang="he-IL"/>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D68A9F3-571F-4794-91FC-C0F39218E841}" type="datetimeFigureOut">
              <a:rPr lang="he-IL" smtClean="0"/>
              <a:pPr/>
              <a:t>ד'/שבט/תשע"ח</a:t>
            </a:fld>
            <a:endParaRPr lang="he-IL"/>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he-IL"/>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9BFD333-15F9-4C32-B12D-03CCB8877A00}"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1560" y="620688"/>
            <a:ext cx="8322128" cy="5256584"/>
          </a:xfrm>
        </p:spPr>
        <p:txBody>
          <a:bodyPr>
            <a:normAutofit fontScale="90000"/>
          </a:bodyPr>
          <a:lstStyle/>
          <a:p>
            <a:pPr algn="ctr"/>
            <a:r>
              <a:rPr lang="ar-AE" sz="5300" b="1" dirty="0" smtClean="0">
                <a:solidFill>
                  <a:schemeClr val="bg2">
                    <a:lumMod val="25000"/>
                  </a:schemeClr>
                </a:solidFill>
              </a:rPr>
              <a:t/>
            </a:r>
            <a:br>
              <a:rPr lang="ar-AE" sz="5300" b="1" dirty="0" smtClean="0">
                <a:solidFill>
                  <a:schemeClr val="bg2">
                    <a:lumMod val="25000"/>
                  </a:schemeClr>
                </a:solidFill>
              </a:rPr>
            </a:br>
            <a:r>
              <a:rPr lang="ar-AE" sz="5300" b="1" dirty="0" smtClean="0">
                <a:solidFill>
                  <a:schemeClr val="bg2">
                    <a:lumMod val="25000"/>
                  </a:schemeClr>
                </a:solidFill>
              </a:rPr>
              <a:t/>
            </a:r>
            <a:br>
              <a:rPr lang="ar-AE" sz="5300" b="1" dirty="0" smtClean="0">
                <a:solidFill>
                  <a:schemeClr val="bg2">
                    <a:lumMod val="25000"/>
                  </a:schemeClr>
                </a:solidFill>
              </a:rPr>
            </a:br>
            <a:r>
              <a:rPr lang="ar-AE" sz="5300" b="1" dirty="0" smtClean="0">
                <a:solidFill>
                  <a:schemeClr val="bg2">
                    <a:lumMod val="25000"/>
                  </a:schemeClr>
                </a:solidFill>
              </a:rPr>
              <a:t>نظرية الجشطالت وأساليبها الإرشادية</a:t>
            </a:r>
            <a:r>
              <a:rPr lang="ar-AE" b="1" smtClean="0">
                <a:solidFill>
                  <a:schemeClr val="bg2">
                    <a:lumMod val="25000"/>
                  </a:schemeClr>
                </a:solidFill>
              </a:rPr>
              <a:t/>
            </a:r>
            <a:br>
              <a:rPr lang="ar-AE" b="1" smtClean="0">
                <a:solidFill>
                  <a:schemeClr val="bg2">
                    <a:lumMod val="25000"/>
                  </a:schemeClr>
                </a:solidFill>
              </a:rPr>
            </a:br>
            <a:r>
              <a:rPr lang="ar-AE" b="1" dirty="0" smtClean="0">
                <a:solidFill>
                  <a:schemeClr val="bg2">
                    <a:lumMod val="25000"/>
                  </a:schemeClr>
                </a:solidFill>
              </a:rPr>
              <a:t/>
            </a:r>
            <a:br>
              <a:rPr lang="ar-AE" b="1" dirty="0" smtClean="0">
                <a:solidFill>
                  <a:schemeClr val="bg2">
                    <a:lumMod val="25000"/>
                  </a:schemeClr>
                </a:solidFill>
              </a:rPr>
            </a:br>
            <a:r>
              <a:rPr lang="ar-AE" dirty="0" smtClean="0">
                <a:solidFill>
                  <a:schemeClr val="bg2">
                    <a:lumMod val="25000"/>
                  </a:schemeClr>
                </a:solidFill>
              </a:rPr>
              <a:t/>
            </a:r>
            <a:br>
              <a:rPr lang="ar-AE" dirty="0" smtClean="0">
                <a:solidFill>
                  <a:schemeClr val="bg2">
                    <a:lumMod val="25000"/>
                  </a:schemeClr>
                </a:solidFill>
              </a:rPr>
            </a:br>
            <a:r>
              <a:rPr lang="ar-AE" dirty="0" smtClean="0"/>
              <a:t/>
            </a:r>
            <a:br>
              <a:rPr lang="ar-AE" dirty="0" smtClean="0"/>
            </a:br>
            <a:r>
              <a:rPr lang="ar-AE" dirty="0" smtClean="0"/>
              <a:t/>
            </a:r>
            <a:br>
              <a:rPr lang="ar-AE" dirty="0" smtClean="0"/>
            </a:br>
            <a:r>
              <a:rPr lang="ar-AE" dirty="0" smtClean="0"/>
              <a:t/>
            </a:r>
            <a:br>
              <a:rPr lang="ar-AE" dirty="0" smtClean="0"/>
            </a:br>
            <a:r>
              <a:rPr lang="ar-AE" dirty="0" smtClean="0"/>
              <a:t/>
            </a:r>
            <a:br>
              <a:rPr lang="ar-AE" dirty="0" smtClean="0"/>
            </a:br>
            <a:r>
              <a:rPr lang="ar-AE" dirty="0" smtClean="0"/>
              <a:t/>
            </a:r>
            <a:br>
              <a:rPr lang="ar-AE"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buNone/>
            </a:pPr>
            <a:r>
              <a:rPr lang="ar-SA" sz="3200" b="1" dirty="0" smtClean="0"/>
              <a:t>وهو استخدام أسلوب المواجهة الصريحة المباشرة من خلال طرح الأسئلة </a:t>
            </a:r>
            <a:r>
              <a:rPr lang="ar-SA" sz="3200" b="1" dirty="0" err="1" smtClean="0"/>
              <a:t>ب</a:t>
            </a:r>
            <a:r>
              <a:rPr lang="ar-SA" sz="3200" b="1" dirty="0" smtClean="0"/>
              <a:t> ” كيف وماذا ” حيث أن ” كيف ” الخبرة ويتمثل في التركيز على الأحاسيس والمشاعر والإنفعالات والإستجابات المستمرة من خبرة الفرد بذاته وبالبيئة، وذلك باعتبار أن العلاج الجشتالتي يرتكز على الخبرة للمسترشد كما يعيبها وهذا يعيد له مرونته وأصالته التي أعاقتها توقعات المستقبل وذكريات الماضي.</a:t>
            </a:r>
            <a:endParaRPr lang="he-IL" sz="3200" b="1" dirty="0"/>
          </a:p>
        </p:txBody>
      </p:sp>
      <p:sp>
        <p:nvSpPr>
          <p:cNvPr id="2" name="Title 1"/>
          <p:cNvSpPr>
            <a:spLocks noGrp="1"/>
          </p:cNvSpPr>
          <p:nvPr>
            <p:ph type="title"/>
          </p:nvPr>
        </p:nvSpPr>
        <p:spPr/>
        <p:txBody>
          <a:bodyPr>
            <a:normAutofit/>
          </a:bodyPr>
          <a:lstStyle/>
          <a:p>
            <a:pPr algn="r"/>
            <a:r>
              <a:rPr lang="ar-SA" dirty="0" smtClean="0">
                <a:solidFill>
                  <a:schemeClr val="bg2">
                    <a:lumMod val="25000"/>
                  </a:schemeClr>
                </a:solidFill>
              </a:rPr>
              <a:t>3_ استخدام أسلوب متصل بالوعي :</a:t>
            </a:r>
            <a:endParaRPr lang="he-IL"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buNone/>
            </a:pPr>
            <a:r>
              <a:rPr lang="ar-SA" sz="2800" b="1" dirty="0" smtClean="0"/>
              <a:t>يرفض المعالج الجشطالتي الإجابة عن أسئلة المسترشد لأنها تعبر عن كسله في الحصول على المعلومات بنفسه ورغبته في ال</a:t>
            </a:r>
            <a:r>
              <a:rPr lang="ar-AE" sz="2800" b="1" dirty="0" smtClean="0"/>
              <a:t>ا</a:t>
            </a:r>
            <a:r>
              <a:rPr lang="ar-SA" sz="2800" b="1" dirty="0" smtClean="0"/>
              <a:t>عتماد على غيره في ذلك بدلاً من ال</a:t>
            </a:r>
            <a:r>
              <a:rPr lang="ar-AE" sz="2800" b="1" dirty="0" smtClean="0"/>
              <a:t>ا</a:t>
            </a:r>
            <a:r>
              <a:rPr lang="ar-SA" sz="2800" b="1" dirty="0" smtClean="0"/>
              <a:t>عتماد على نفسه الأمر الذي يؤدي إلى إعاقة النمو عنده، ويطلب المعالج تحويل الجمل الإستفهامية التي يسألها إلى جمل تتعلق بالخبرة الحية للمسترشد.</a:t>
            </a:r>
          </a:p>
          <a:p>
            <a:pPr algn="r">
              <a:buNone/>
            </a:pPr>
            <a:r>
              <a:rPr lang="ar-SA" sz="2800" b="1" dirty="0" smtClean="0"/>
              <a:t>أما إذا كان التساؤل يعبر عن نقص </a:t>
            </a:r>
            <a:r>
              <a:rPr lang="ar-SA" sz="2800" b="1" dirty="0" err="1" smtClean="0"/>
              <a:t>حقيقي</a:t>
            </a:r>
            <a:r>
              <a:rPr lang="ar-SA" sz="2800" b="1" dirty="0" smtClean="0"/>
              <a:t> في معلومات المسترشد ويخدم تقدم العلاج فإن المعالج لا يتوانى في تقديم المعلومات والإجابة عن الأسئلة، وهذه الطريقة تساعد المسترشد في التعبير الإيجابي عن أفكاره ومشاعره ويقول: ” أظن أنني يجب أن أحسن العلاقة بيني وبين زملائي ”.</a:t>
            </a:r>
            <a:endParaRPr lang="he-IL" sz="2800" b="1" dirty="0"/>
          </a:p>
        </p:txBody>
      </p:sp>
      <p:sp>
        <p:nvSpPr>
          <p:cNvPr id="2" name="Title 1"/>
          <p:cNvSpPr>
            <a:spLocks noGrp="1"/>
          </p:cNvSpPr>
          <p:nvPr>
            <p:ph type="title"/>
          </p:nvPr>
        </p:nvSpPr>
        <p:spPr/>
        <p:txBody>
          <a:bodyPr>
            <a:normAutofit/>
          </a:bodyPr>
          <a:lstStyle/>
          <a:p>
            <a:pPr algn="r"/>
            <a:r>
              <a:rPr lang="ar-SA" dirty="0" smtClean="0">
                <a:solidFill>
                  <a:schemeClr val="bg2">
                    <a:lumMod val="25000"/>
                  </a:schemeClr>
                </a:solidFill>
              </a:rPr>
              <a:t>4_ استخدام الجمل بدلاً من الأسئلة :</a:t>
            </a:r>
            <a:endParaRPr lang="he-IL"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r">
              <a:buNone/>
            </a:pPr>
            <a:r>
              <a:rPr lang="ar-SA" sz="2800" b="1" dirty="0" smtClean="0"/>
              <a:t>يستخدم المعالج هذا الأسلوب لزيادة سرعة العملية العلاجية عن طريق استخدام تكنيكات تنطوي على نشاط درامي وخيال بواسطة المسترشد، فيستطيع المعالج أن يتعامل مع سلوك المسترشد وخبرته من خلال الخيال كما يتعامل مع ذلك في الواقع، ولتسهيل هذه العملية يتم استخدام :</a:t>
            </a:r>
          </a:p>
          <a:p>
            <a:pPr algn="r">
              <a:buNone/>
            </a:pPr>
            <a:r>
              <a:rPr lang="ar-SA" sz="3200" b="1" dirty="0" smtClean="0">
                <a:solidFill>
                  <a:schemeClr val="bg2">
                    <a:lumMod val="25000"/>
                  </a:schemeClr>
                </a:solidFill>
              </a:rPr>
              <a:t>أ_ أسلوب المكوك:</a:t>
            </a:r>
            <a:r>
              <a:rPr lang="ar-SA" sz="2800" b="1" dirty="0" smtClean="0">
                <a:solidFill>
                  <a:schemeClr val="bg2">
                    <a:lumMod val="25000"/>
                  </a:schemeClr>
                </a:solidFill>
              </a:rPr>
              <a:t> </a:t>
            </a:r>
          </a:p>
          <a:p>
            <a:pPr algn="r">
              <a:buNone/>
            </a:pPr>
            <a:r>
              <a:rPr lang="ar-SA" sz="2800" b="1" dirty="0" smtClean="0"/>
              <a:t>إن هذا الأسلوب يمثل توجيه انتباه المسترشد للخلف </a:t>
            </a:r>
            <a:r>
              <a:rPr lang="ar-SA" sz="2800" b="1" dirty="0" err="1" smtClean="0"/>
              <a:t>والأمام</a:t>
            </a:r>
            <a:r>
              <a:rPr lang="ar-SA" sz="2800" b="1" dirty="0" smtClean="0"/>
              <a:t> أي من خبرة إلى أخرى ومن صور هذا الأسلوب هو أن المسترشد يسير بين الكلام وكيفيه الإصغاء لنفسه ثم الاستماع لها. ودور المرشد هو تسجيل العملية الإرشادية والتأكيد على المسترشد إلى فهم ما قال وكيف كان يقول. وهذا الأسلوب يدخل في أساليب أخرى سوف يتم ذكرها.</a:t>
            </a:r>
            <a:endParaRPr lang="he-IL" sz="2800" b="1" dirty="0"/>
          </a:p>
        </p:txBody>
      </p:sp>
      <p:sp>
        <p:nvSpPr>
          <p:cNvPr id="2" name="Title 1"/>
          <p:cNvSpPr>
            <a:spLocks noGrp="1"/>
          </p:cNvSpPr>
          <p:nvPr>
            <p:ph type="title"/>
          </p:nvPr>
        </p:nvSpPr>
        <p:spPr/>
        <p:txBody>
          <a:bodyPr>
            <a:normAutofit/>
          </a:bodyPr>
          <a:lstStyle/>
          <a:p>
            <a:pPr algn="r"/>
            <a:r>
              <a:rPr lang="ar-SA" dirty="0" smtClean="0">
                <a:solidFill>
                  <a:schemeClr val="bg2">
                    <a:lumMod val="25000"/>
                  </a:schemeClr>
                </a:solidFill>
              </a:rPr>
              <a:t>5_ استخدام الدراما والعمل الخيالي </a:t>
            </a:r>
            <a:r>
              <a:rPr lang="ar-SA" dirty="0" smtClean="0"/>
              <a:t>:</a:t>
            </a:r>
            <a:endParaRPr lang="he-I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buNone/>
            </a:pPr>
            <a:r>
              <a:rPr lang="ar-SA" b="1" dirty="0" smtClean="0">
                <a:solidFill>
                  <a:schemeClr val="tx1">
                    <a:lumMod val="75000"/>
                    <a:lumOff val="25000"/>
                  </a:schemeClr>
                </a:solidFill>
              </a:rPr>
              <a:t>إن الصراعات </a:t>
            </a:r>
            <a:r>
              <a:rPr lang="ar-SA" b="1" dirty="0" err="1" smtClean="0">
                <a:solidFill>
                  <a:schemeClr val="tx1">
                    <a:lumMod val="75000"/>
                    <a:lumOff val="25000"/>
                  </a:schemeClr>
                </a:solidFill>
              </a:rPr>
              <a:t>العصابية</a:t>
            </a:r>
            <a:r>
              <a:rPr lang="ar-SA" b="1" dirty="0" smtClean="0">
                <a:solidFill>
                  <a:schemeClr val="tx1">
                    <a:lumMod val="75000"/>
                    <a:lumOff val="25000"/>
                  </a:schemeClr>
                </a:solidFill>
              </a:rPr>
              <a:t> تنطوي على مظاهر شخصية متناقضة، والانقسام الشائع هو ما يظهر بين مظهرين من مظاهر الذات في الشخصية وقد أطلق عليها ” بيرلز ” الصوت العلوي ” المتسلط ” ويمثل صوت الضمير والمجتمع وهو يكافئ الإرشاد الأعلى عند فرويد وهو يعبر عن القيم أو الأمور الواجبة في الالتزام والتي تم اسقاطها داخلياً بواسطة الفرد، أما الصوت السفلي ” الضحية ” يمثل الهو عند فرويد وهو بائي متلمس للأعذار ويتجاهل مطالب الصوت العلوي.</a:t>
            </a:r>
          </a:p>
          <a:p>
            <a:pPr algn="r">
              <a:buNone/>
            </a:pPr>
            <a:r>
              <a:rPr lang="ar-SA" b="1" dirty="0" smtClean="0">
                <a:solidFill>
                  <a:schemeClr val="tx1">
                    <a:lumMod val="75000"/>
                    <a:lumOff val="25000"/>
                  </a:schemeClr>
                </a:solidFill>
              </a:rPr>
              <a:t>وينم تحقيق التكامل عندما يصبح المسترشد واعياً لكل من مطالب الصوت العلوي والصوت السفلي والدخول في محاورة ثنائية  والقيام بالدورين.</a:t>
            </a:r>
            <a:endParaRPr lang="he-IL" b="1" dirty="0">
              <a:solidFill>
                <a:schemeClr val="tx1">
                  <a:lumMod val="75000"/>
                  <a:lumOff val="25000"/>
                </a:schemeClr>
              </a:solidFill>
            </a:endParaRPr>
          </a:p>
        </p:txBody>
      </p:sp>
      <p:sp>
        <p:nvSpPr>
          <p:cNvPr id="2" name="Title 1"/>
          <p:cNvSpPr>
            <a:spLocks noGrp="1"/>
          </p:cNvSpPr>
          <p:nvPr>
            <p:ph type="title"/>
          </p:nvPr>
        </p:nvSpPr>
        <p:spPr>
          <a:xfrm>
            <a:off x="457200" y="692696"/>
            <a:ext cx="8229600" cy="724942"/>
          </a:xfrm>
        </p:spPr>
        <p:txBody>
          <a:bodyPr>
            <a:normAutofit fontScale="90000"/>
          </a:bodyPr>
          <a:lstStyle/>
          <a:p>
            <a:pPr algn="r"/>
            <a:r>
              <a:rPr lang="ar-SA" dirty="0" smtClean="0">
                <a:solidFill>
                  <a:schemeClr val="bg2">
                    <a:lumMod val="25000"/>
                  </a:schemeClr>
                </a:solidFill>
              </a:rPr>
              <a:t>ب _ الصوت العالي والصوت السفلي :</a:t>
            </a:r>
            <a:r>
              <a:rPr lang="ar-SA" dirty="0" smtClean="0"/>
              <a:t/>
            </a:r>
            <a:br>
              <a:rPr lang="ar-SA" dirty="0" smtClean="0"/>
            </a:br>
            <a:endParaRPr lang="he-I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buNone/>
            </a:pPr>
            <a:r>
              <a:rPr lang="ar-AE" sz="3200" b="1" dirty="0" smtClean="0">
                <a:solidFill>
                  <a:schemeClr val="tx1">
                    <a:lumMod val="75000"/>
                    <a:lumOff val="25000"/>
                  </a:schemeClr>
                </a:solidFill>
              </a:rPr>
              <a:t>* </a:t>
            </a:r>
            <a:r>
              <a:rPr lang="ar-SA" sz="3200" b="1" dirty="0" smtClean="0">
                <a:solidFill>
                  <a:schemeClr val="tx1">
                    <a:lumMod val="75000"/>
                    <a:lumOff val="25000"/>
                  </a:schemeClr>
                </a:solidFill>
              </a:rPr>
              <a:t>يعد من الأساليب الجشتالتية الواسعة الاستخدام وهو طريقة تهدف إلى تسهيل حوار أخذ الدور بين المسترشد وآخرين. وعادة يستخدم في موقف جماعي حيث يوضع كرسيان كل منهما يواجه الآخر حيث يمثل أحدهما المسترشد والآخر هو المعارض له، ويقوم المسترشد بتمثيل الدورين بالتبادل والانتقال من أحد الكرسيين إلى الآخر، ويتم ذلك حيث يقوم المسترشد بمواجهة مشاعره عن طريق التحدث إليها كما لو كانت تجلس في المقعد الخالي أمامه، ويعمل المعالج على لفت انتباه المسترشد لسلوكياته وكيفية التعبير عنها.</a:t>
            </a:r>
            <a:endParaRPr lang="he-IL" sz="3200" b="1" dirty="0">
              <a:solidFill>
                <a:schemeClr val="tx1">
                  <a:lumMod val="75000"/>
                  <a:lumOff val="25000"/>
                </a:schemeClr>
              </a:solidFill>
            </a:endParaRPr>
          </a:p>
        </p:txBody>
      </p:sp>
      <p:sp>
        <p:nvSpPr>
          <p:cNvPr id="2" name="Title 1"/>
          <p:cNvSpPr>
            <a:spLocks noGrp="1"/>
          </p:cNvSpPr>
          <p:nvPr>
            <p:ph type="title"/>
          </p:nvPr>
        </p:nvSpPr>
        <p:spPr/>
        <p:txBody>
          <a:bodyPr/>
          <a:lstStyle/>
          <a:p>
            <a:pPr algn="r"/>
            <a:r>
              <a:rPr lang="ar-SA" dirty="0" smtClean="0">
                <a:solidFill>
                  <a:schemeClr val="bg2">
                    <a:lumMod val="25000"/>
                  </a:schemeClr>
                </a:solidFill>
              </a:rPr>
              <a:t>ج_ الكرسي الخالي:</a:t>
            </a:r>
            <a:endParaRPr lang="he-IL"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buNone/>
            </a:pPr>
            <a:r>
              <a:rPr lang="ar-SA" sz="3200" b="1" dirty="0" smtClean="0"/>
              <a:t>يتم استخدام هذا الأسلوب بوجود مجموعة إرشادية حيث يقوم المعالج بتوضيح مفهومه للجماعة، ويخبرهم بأن الشخص الذي سيجلس على الكرسي يجب أن يكون مستعداً للحديث عن مشكلته في الحاضر، ويلجأ المعالج إلى استفزاز المسترشد ليجعله يعبر عن مشكلته </a:t>
            </a:r>
            <a:r>
              <a:rPr lang="ar-SA" sz="3200" b="1" dirty="0" err="1" smtClean="0"/>
              <a:t>الحقيقية</a:t>
            </a:r>
            <a:r>
              <a:rPr lang="ar-SA" sz="3200" b="1" dirty="0" smtClean="0"/>
              <a:t> وتستغرق الجلسة من 10_ 30 دقيقة وتفيد في زيادة الوعي عند المسترشد لذاته ومشاعره وتنمي كذلك شعوره بالجماعة وباهتمام الآخرين بمشاعره واهتماماته.</a:t>
            </a:r>
            <a:endParaRPr lang="he-IL" sz="3200" b="1" dirty="0"/>
          </a:p>
        </p:txBody>
      </p:sp>
      <p:sp>
        <p:nvSpPr>
          <p:cNvPr id="2" name="Title 1"/>
          <p:cNvSpPr>
            <a:spLocks noGrp="1"/>
          </p:cNvSpPr>
          <p:nvPr>
            <p:ph type="title"/>
          </p:nvPr>
        </p:nvSpPr>
        <p:spPr/>
        <p:txBody>
          <a:bodyPr/>
          <a:lstStyle/>
          <a:p>
            <a:pPr algn="r"/>
            <a:r>
              <a:rPr lang="ar-SA" dirty="0" smtClean="0">
                <a:solidFill>
                  <a:schemeClr val="bg2">
                    <a:lumMod val="25000"/>
                  </a:schemeClr>
                </a:solidFill>
              </a:rPr>
              <a:t>د_ الكرسي الساخن:</a:t>
            </a:r>
            <a:endParaRPr lang="he-IL"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buNone/>
            </a:pPr>
            <a:r>
              <a:rPr lang="ar-SA" sz="2800" b="1" dirty="0" smtClean="0">
                <a:solidFill>
                  <a:schemeClr val="tx1">
                    <a:lumMod val="75000"/>
                    <a:lumOff val="25000"/>
                  </a:schemeClr>
                </a:solidFill>
              </a:rPr>
              <a:t>أشار ” فرويد ” إلى الأحلام أنها الطريق الصحيح إلى اللاشعور في حين يرى ” بيرلز ” أنها الطريق الجيد إلى التكامل والاندماج الشخصي والمعالج الجشطالتي يحاول أن يجعل المسترشد يعيش الحلم من جديد قي الحاضر وفي موقف العلاج، ويتجنب عملية التفسير ويترك هذا للمسترشد، والأحلام تمثل أو تحتوي على مواقف غير مكتملة وأوضاع غير منتهية، والحلم رسالة وجودية ينظرون إليه على أنه أكثر التعابير تلقائية في الإنسان، وفي التعامل مع الأحلام يطلب المعالج من المسترشد أن يقوم بأدوار كل الأشخاص والأشياء ليتم التوحد مع الأجزاء المبعدة من الذات واستدماجها.</a:t>
            </a:r>
            <a:endParaRPr lang="he-IL" sz="2800" b="1" dirty="0">
              <a:solidFill>
                <a:schemeClr val="tx1">
                  <a:lumMod val="75000"/>
                  <a:lumOff val="25000"/>
                </a:schemeClr>
              </a:solidFill>
            </a:endParaRPr>
          </a:p>
        </p:txBody>
      </p:sp>
      <p:sp>
        <p:nvSpPr>
          <p:cNvPr id="2" name="Title 1"/>
          <p:cNvSpPr>
            <a:spLocks noGrp="1"/>
          </p:cNvSpPr>
          <p:nvPr>
            <p:ph type="title"/>
          </p:nvPr>
        </p:nvSpPr>
        <p:spPr/>
        <p:txBody>
          <a:bodyPr/>
          <a:lstStyle/>
          <a:p>
            <a:pPr algn="r"/>
            <a:r>
              <a:rPr lang="ar-SA" dirty="0" smtClean="0">
                <a:solidFill>
                  <a:schemeClr val="bg2">
                    <a:lumMod val="25000"/>
                  </a:schemeClr>
                </a:solidFill>
              </a:rPr>
              <a:t>6- العمل مع الأحلام:</a:t>
            </a:r>
            <a:endParaRPr lang="he-IL"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buNone/>
            </a:pPr>
            <a:r>
              <a:rPr lang="ar-SA" sz="3200" b="1" dirty="0" smtClean="0"/>
              <a:t>وفي هذا الأسلوب يحاول أن يطلب من المسترشدين عمل بعض الواجبات </a:t>
            </a:r>
            <a:r>
              <a:rPr lang="ar-SA" sz="3200" b="1" dirty="0" err="1" smtClean="0"/>
              <a:t>البيتية</a:t>
            </a:r>
            <a:r>
              <a:rPr lang="ar-SA" sz="3200" b="1" dirty="0" smtClean="0"/>
              <a:t>، والتي تشتمل على </a:t>
            </a:r>
            <a:r>
              <a:rPr lang="ar-SA" sz="3200" b="1" dirty="0" err="1" smtClean="0"/>
              <a:t>قيامهم</a:t>
            </a:r>
            <a:r>
              <a:rPr lang="ar-SA" sz="3200" b="1" dirty="0" smtClean="0"/>
              <a:t> بمراجعة الجلسات الإرشادية وتخيل أنفسهم في داخلها مرة أخرى، وليس كل المسترشدين قادرين على تنفيذ ما يطلب منهم وقد يستغرقون وقتاً طويلاً في الابتعاد عن هذه الأعمال. ويكون التركيز هنا في هذه المواقف على المسترشد بالانقطاع عن التعبير الكلي لهذا.</a:t>
            </a:r>
            <a:endParaRPr lang="he-IL" sz="3200" b="1" dirty="0"/>
          </a:p>
        </p:txBody>
      </p:sp>
      <p:sp>
        <p:nvSpPr>
          <p:cNvPr id="2" name="Title 1"/>
          <p:cNvSpPr>
            <a:spLocks noGrp="1"/>
          </p:cNvSpPr>
          <p:nvPr>
            <p:ph type="title"/>
          </p:nvPr>
        </p:nvSpPr>
        <p:spPr/>
        <p:txBody>
          <a:bodyPr/>
          <a:lstStyle/>
          <a:p>
            <a:pPr algn="r"/>
            <a:r>
              <a:rPr lang="ar-SA" dirty="0" smtClean="0">
                <a:solidFill>
                  <a:schemeClr val="bg2">
                    <a:lumMod val="25000"/>
                  </a:schemeClr>
                </a:solidFill>
              </a:rPr>
              <a:t>7_ الواجبات المنزلية :</a:t>
            </a:r>
            <a:endParaRPr lang="he-IL"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buNone/>
            </a:pPr>
            <a:r>
              <a:rPr lang="ar-SA" sz="3200" b="1" dirty="0" smtClean="0">
                <a:solidFill>
                  <a:schemeClr val="tx1">
                    <a:lumMod val="85000"/>
                    <a:lumOff val="15000"/>
                  </a:schemeClr>
                </a:solidFill>
              </a:rPr>
              <a:t>إن أساليب العلاج </a:t>
            </a:r>
            <a:r>
              <a:rPr lang="ar-SA" sz="3200" b="1" dirty="0" err="1" smtClean="0">
                <a:solidFill>
                  <a:schemeClr val="tx1">
                    <a:lumMod val="85000"/>
                    <a:lumOff val="15000"/>
                  </a:schemeClr>
                </a:solidFill>
              </a:rPr>
              <a:t>الجشتالتي</a:t>
            </a:r>
            <a:r>
              <a:rPr lang="ar-SA" sz="3200" b="1" dirty="0" smtClean="0">
                <a:solidFill>
                  <a:schemeClr val="tx1">
                    <a:lumMod val="85000"/>
                    <a:lumOff val="15000"/>
                  </a:schemeClr>
                </a:solidFill>
              </a:rPr>
              <a:t> لا تؤدي وظائفها بالتركيز على تصرفات معينة ولا تعمل منفصلة عن بعضها البعض ولكنها موجهة كلها نحو تحقيق التكامل داخل الشخصية ككل. والتركيز في العلاج </a:t>
            </a:r>
            <a:r>
              <a:rPr lang="ar-SA" sz="3200" b="1" dirty="0" err="1" smtClean="0">
                <a:solidFill>
                  <a:schemeClr val="tx1">
                    <a:lumMod val="85000"/>
                    <a:lumOff val="15000"/>
                  </a:schemeClr>
                </a:solidFill>
              </a:rPr>
              <a:t>الجشتالتي</a:t>
            </a:r>
            <a:r>
              <a:rPr lang="ar-SA" sz="3200" b="1" dirty="0" smtClean="0">
                <a:solidFill>
                  <a:schemeClr val="tx1">
                    <a:lumMod val="85000"/>
                    <a:lumOff val="15000"/>
                  </a:schemeClr>
                </a:solidFill>
              </a:rPr>
              <a:t> يكون على التكامل واستعادة الجوانب المبعدة من الذات وتمثلها، والتكامل يحصل ويتحقق عن طريق جعل المسترشد يتعامل مع أي أجزاء تتصل بشخصيته ككل وكذلك مع البيئة الطبيعية والاجتماعية.</a:t>
            </a:r>
            <a:r>
              <a:rPr lang="ar-SA" dirty="0" smtClean="0"/>
              <a:t>  </a:t>
            </a:r>
            <a:endParaRPr lang="he-IL" dirty="0"/>
          </a:p>
        </p:txBody>
      </p:sp>
      <p:sp>
        <p:nvSpPr>
          <p:cNvPr id="2" name="Title 1"/>
          <p:cNvSpPr>
            <a:spLocks noGrp="1"/>
          </p:cNvSpPr>
          <p:nvPr>
            <p:ph type="title"/>
          </p:nvPr>
        </p:nvSpPr>
        <p:spPr/>
        <p:txBody>
          <a:bodyPr/>
          <a:lstStyle/>
          <a:p>
            <a:pPr algn="r"/>
            <a:r>
              <a:rPr lang="ar-SA" dirty="0" smtClean="0">
                <a:solidFill>
                  <a:schemeClr val="bg2">
                    <a:lumMod val="25000"/>
                  </a:schemeClr>
                </a:solidFill>
              </a:rPr>
              <a:t>8_ التكامل:</a:t>
            </a:r>
            <a:endParaRPr lang="he-IL"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r">
              <a:buNone/>
            </a:pPr>
            <a:r>
              <a:rPr lang="ar-SA" b="1" dirty="0" smtClean="0"/>
              <a:t>تتضمن القواعد المبدأ الخاص </a:t>
            </a:r>
            <a:r>
              <a:rPr lang="ar-SA" b="1" dirty="0" err="1" smtClean="0"/>
              <a:t>ب</a:t>
            </a:r>
            <a:r>
              <a:rPr lang="ar-SA" b="1" dirty="0" smtClean="0"/>
              <a:t> ” الآن ” ويطلب من المسترشد تحويل الأسئلة إلى عبارات توضيحية. والألعاب هي تكنيكات يمكن استخدامها في جماعات محددة على النحو الآتي :</a:t>
            </a:r>
          </a:p>
          <a:p>
            <a:pPr algn="r">
              <a:buNone/>
            </a:pPr>
            <a:endParaRPr lang="ar-AE" b="1" dirty="0" smtClean="0"/>
          </a:p>
          <a:p>
            <a:pPr algn="r">
              <a:buNone/>
            </a:pPr>
            <a:r>
              <a:rPr lang="ar-SA" b="1" dirty="0" smtClean="0">
                <a:solidFill>
                  <a:schemeClr val="bg2">
                    <a:lumMod val="25000"/>
                  </a:schemeClr>
                </a:solidFill>
              </a:rPr>
              <a:t>* </a:t>
            </a:r>
            <a:r>
              <a:rPr lang="ar-SA" b="1" u="sng" dirty="0" smtClean="0">
                <a:solidFill>
                  <a:schemeClr val="bg2">
                    <a:lumMod val="25000"/>
                  </a:schemeClr>
                </a:solidFill>
              </a:rPr>
              <a:t>ألعاب الحوار</a:t>
            </a:r>
            <a:r>
              <a:rPr lang="ar-SA" b="1" dirty="0" smtClean="0"/>
              <a:t>: وفيه يحاور المسترشد أجزاء من مظاهر شخصيته المنفصلة ويدير حواراً بين هذه الأجزاء وتشتمل على العدواني مقابل غير العدواني أو الذكورة مقابل الأنوثة ... وهكذا.</a:t>
            </a:r>
          </a:p>
          <a:p>
            <a:pPr algn="r">
              <a:buNone/>
            </a:pPr>
            <a:endParaRPr lang="ar-AE" b="1" dirty="0" smtClean="0"/>
          </a:p>
          <a:p>
            <a:pPr algn="r">
              <a:buNone/>
            </a:pPr>
            <a:r>
              <a:rPr lang="ar-SA" b="1" dirty="0" smtClean="0">
                <a:solidFill>
                  <a:schemeClr val="bg2">
                    <a:lumMod val="25000"/>
                  </a:schemeClr>
                </a:solidFill>
              </a:rPr>
              <a:t>* </a:t>
            </a:r>
            <a:r>
              <a:rPr lang="ar-SA" b="1" u="sng" dirty="0" smtClean="0">
                <a:solidFill>
                  <a:schemeClr val="bg2">
                    <a:lumMod val="25000"/>
                  </a:schemeClr>
                </a:solidFill>
              </a:rPr>
              <a:t>اللف والدوران</a:t>
            </a:r>
            <a:r>
              <a:rPr lang="ar-SA" b="1" dirty="0" smtClean="0"/>
              <a:t>: ربما يشعر المسترشد بما يجعله يقول ويعمم العبارة أو الموضوع مثل ” أنا لا أطيق أحداً في هذه الغرفة ” فيطلب منه المعالج اللف والدوران على وقول ذلك لكل واحد منهم، وهذه المباراة لا تقتصر على الإتصال اللفظي وربما تتناول اللمس أو الملاحظة.</a:t>
            </a:r>
            <a:r>
              <a:rPr lang="ar-SA" dirty="0" smtClean="0"/>
              <a:t> </a:t>
            </a:r>
            <a:endParaRPr lang="he-IL" dirty="0"/>
          </a:p>
        </p:txBody>
      </p:sp>
      <p:sp>
        <p:nvSpPr>
          <p:cNvPr id="2" name="Title 1"/>
          <p:cNvSpPr>
            <a:spLocks noGrp="1"/>
          </p:cNvSpPr>
          <p:nvPr>
            <p:ph type="title"/>
          </p:nvPr>
        </p:nvSpPr>
        <p:spPr/>
        <p:txBody>
          <a:bodyPr/>
          <a:lstStyle/>
          <a:p>
            <a:pPr algn="r"/>
            <a:r>
              <a:rPr lang="ar-SA" dirty="0" smtClean="0">
                <a:solidFill>
                  <a:schemeClr val="bg2">
                    <a:lumMod val="25000"/>
                  </a:schemeClr>
                </a:solidFill>
              </a:rPr>
              <a:t>9_ قواعد وألعاب:</a:t>
            </a:r>
            <a:endParaRPr lang="he-IL"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r">
              <a:buNone/>
            </a:pPr>
            <a:r>
              <a:rPr lang="ar-AE" b="1" dirty="0" smtClean="0">
                <a:solidFill>
                  <a:schemeClr val="tx1">
                    <a:lumMod val="75000"/>
                    <a:lumOff val="25000"/>
                  </a:schemeClr>
                </a:solidFill>
              </a:rPr>
              <a:t>إن العلاج الجشطالتي هو نوع من العلاج المتصل بالخبرات، وبذلك فإنه يهتم بسؤال المسترشد ودفعه إلى معايشة أقصى ما يمكنه من خبرات ذاتية، وبينما يخبر المسترشد الطرق التي أغلق بها ذاته فإنه يصبح أكثر وعياً بماهية ذاته في الواقع، والتركيز على ” الأنا ” باعتبارها تعبيراً عن الذات الذي يعايش الخبرة أو يعيها فهنا تضع المسؤولية على المسترشد في مشاعره وأفكاره وتصرفاته. فيصبح واعياً بالعلاقات بين الشعور والسلوك في مجالات مختلفة ويصبح بذلك قادراً على إدماج الأجزاء المفككة من شخصيته وينشأ توازناً ملائماً وجدوداً مناسبو بين الذات والبيئة. </a:t>
            </a:r>
          </a:p>
          <a:p>
            <a:pPr algn="r">
              <a:buNone/>
            </a:pPr>
            <a:r>
              <a:rPr lang="ar-AE" b="1" dirty="0" smtClean="0">
                <a:solidFill>
                  <a:schemeClr val="tx1">
                    <a:lumMod val="75000"/>
                    <a:lumOff val="25000"/>
                  </a:schemeClr>
                </a:solidFill>
              </a:rPr>
              <a:t>الهدف من العلاج هو تشجيع النمو الشخصي بحيث ينظر للعصاب كمعيق  لهذا النمو وينظر إلى ميكنزمات الدفاع بأنها تسحب الطاقة التي يمكن استغلالها للعيش بشكل فعّال، فالعلاج الجشطالتي يجمع بين الظاهراتية والسلوكية.  </a:t>
            </a:r>
            <a:endParaRPr lang="en-US" b="1" dirty="0">
              <a:solidFill>
                <a:schemeClr val="tx1">
                  <a:lumMod val="75000"/>
                  <a:lumOff val="25000"/>
                </a:schemeClr>
              </a:solidFill>
            </a:endParaRPr>
          </a:p>
        </p:txBody>
      </p:sp>
      <p:sp>
        <p:nvSpPr>
          <p:cNvPr id="2" name="Title 1"/>
          <p:cNvSpPr>
            <a:spLocks noGrp="1"/>
          </p:cNvSpPr>
          <p:nvPr>
            <p:ph type="title"/>
          </p:nvPr>
        </p:nvSpPr>
        <p:spPr/>
        <p:txBody>
          <a:bodyPr/>
          <a:lstStyle/>
          <a:p>
            <a:pPr algn="ctr"/>
            <a:r>
              <a:rPr lang="ar-AE" sz="4400" dirty="0" smtClean="0">
                <a:solidFill>
                  <a:schemeClr val="bg2">
                    <a:lumMod val="25000"/>
                  </a:schemeClr>
                </a:solidFill>
              </a:rPr>
              <a:t>العلاج الجشطالتي</a:t>
            </a:r>
            <a:r>
              <a:rPr lang="ar-AE" dirty="0" smtClean="0"/>
              <a:t>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476672"/>
            <a:ext cx="7704856" cy="5771728"/>
          </a:xfrm>
        </p:spPr>
        <p:txBody>
          <a:bodyPr>
            <a:normAutofit fontScale="92500" lnSpcReduction="10000"/>
          </a:bodyPr>
          <a:lstStyle/>
          <a:p>
            <a:pPr algn="r">
              <a:buNone/>
            </a:pPr>
            <a:r>
              <a:rPr lang="ar-AE" b="1" dirty="0" smtClean="0">
                <a:solidFill>
                  <a:schemeClr val="bg2">
                    <a:lumMod val="25000"/>
                  </a:schemeClr>
                </a:solidFill>
                <a:latin typeface="Arial" pitchFamily="34" charset="0"/>
                <a:cs typeface="Arial" pitchFamily="34" charset="0"/>
              </a:rPr>
              <a:t>*</a:t>
            </a:r>
            <a:r>
              <a:rPr lang="ar-AE" b="1" u="sng" dirty="0" smtClean="0">
                <a:solidFill>
                  <a:schemeClr val="bg2">
                    <a:lumMod val="25000"/>
                  </a:schemeClr>
                </a:solidFill>
                <a:latin typeface="Arial" pitchFamily="34" charset="0"/>
                <a:cs typeface="Arial" pitchFamily="34" charset="0"/>
              </a:rPr>
              <a:t> </a:t>
            </a:r>
            <a:r>
              <a:rPr lang="ar-SA" b="1" u="sng" dirty="0" smtClean="0">
                <a:solidFill>
                  <a:schemeClr val="bg2">
                    <a:lumMod val="25000"/>
                  </a:schemeClr>
                </a:solidFill>
                <a:latin typeface="Arial" pitchFamily="34" charset="0"/>
                <a:cs typeface="Arial" pitchFamily="34" charset="0"/>
              </a:rPr>
              <a:t>أنا أتحمل المسؤولية: </a:t>
            </a:r>
            <a:r>
              <a:rPr lang="ar-SA" b="1" dirty="0" smtClean="0">
                <a:latin typeface="Arial" pitchFamily="34" charset="0"/>
                <a:cs typeface="Arial" pitchFamily="34" charset="0"/>
              </a:rPr>
              <a:t>يطلب من المسترشد أن يتتبع كل عبارة تتصل به أو بمشاعره بقوله ” وأنا أتحمل مسؤولية ذلك ” أو قوله ” الآن أنا لا أعرف ماذا أقول وأنا أتحمل مسؤولية عدم</a:t>
            </a:r>
            <a:r>
              <a:rPr lang="ar-AE" b="1" dirty="0" smtClean="0">
                <a:latin typeface="Arial" pitchFamily="34" charset="0"/>
                <a:cs typeface="Arial" pitchFamily="34" charset="0"/>
              </a:rPr>
              <a:t> المعرفة.</a:t>
            </a:r>
            <a:endParaRPr lang="en-US" b="1" dirty="0" smtClean="0">
              <a:latin typeface="Arial" pitchFamily="34" charset="0"/>
              <a:cs typeface="Arial" pitchFamily="34" charset="0"/>
            </a:endParaRPr>
          </a:p>
          <a:p>
            <a:pPr algn="r">
              <a:buNone/>
            </a:pPr>
            <a:endParaRPr lang="ar-AE" b="1" dirty="0" smtClean="0">
              <a:latin typeface="Arial" pitchFamily="34" charset="0"/>
              <a:cs typeface="Arial" pitchFamily="34" charset="0"/>
            </a:endParaRPr>
          </a:p>
          <a:p>
            <a:pPr algn="r">
              <a:buNone/>
            </a:pPr>
            <a:r>
              <a:rPr lang="ar-AE" b="1" dirty="0" smtClean="0">
                <a:solidFill>
                  <a:schemeClr val="bg2">
                    <a:lumMod val="25000"/>
                  </a:schemeClr>
                </a:solidFill>
                <a:latin typeface="Arial" pitchFamily="34" charset="0"/>
                <a:cs typeface="Arial" pitchFamily="34" charset="0"/>
              </a:rPr>
              <a:t>* </a:t>
            </a:r>
            <a:r>
              <a:rPr lang="ar-SA" b="1" u="sng" dirty="0" smtClean="0">
                <a:solidFill>
                  <a:schemeClr val="bg2">
                    <a:lumMod val="25000"/>
                  </a:schemeClr>
                </a:solidFill>
                <a:latin typeface="Arial" pitchFamily="34" charset="0"/>
                <a:cs typeface="Arial" pitchFamily="34" charset="0"/>
              </a:rPr>
              <a:t>مباراة لدّي سر: </a:t>
            </a:r>
            <a:r>
              <a:rPr lang="ar-SA" b="1" dirty="0" smtClean="0">
                <a:latin typeface="Arial" pitchFamily="34" charset="0"/>
                <a:cs typeface="Arial" pitchFamily="34" charset="0"/>
              </a:rPr>
              <a:t>يعتقد كل شخص أن له سراً خاصاً ينطوي على الشعور بالذنب أو العار، ولا يشرك في هذا السر أحداً ويطلب من المسترشد أن يتخيل كيف ستكون ردة فعل الآخرين عليه.</a:t>
            </a:r>
          </a:p>
          <a:p>
            <a:pPr algn="r">
              <a:buNone/>
            </a:pPr>
            <a:endParaRPr lang="ar-AE" b="1" dirty="0" smtClean="0">
              <a:latin typeface="Arial" pitchFamily="34" charset="0"/>
              <a:cs typeface="Arial" pitchFamily="34" charset="0"/>
            </a:endParaRPr>
          </a:p>
          <a:p>
            <a:pPr algn="r">
              <a:buNone/>
            </a:pPr>
            <a:r>
              <a:rPr lang="ar-SA" b="1" dirty="0" smtClean="0">
                <a:solidFill>
                  <a:schemeClr val="bg2">
                    <a:lumMod val="25000"/>
                  </a:schemeClr>
                </a:solidFill>
                <a:latin typeface="Arial" pitchFamily="34" charset="0"/>
                <a:cs typeface="Arial" pitchFamily="34" charset="0"/>
              </a:rPr>
              <a:t>*</a:t>
            </a:r>
            <a:r>
              <a:rPr lang="ar-SA" b="1" u="sng" dirty="0" smtClean="0">
                <a:solidFill>
                  <a:schemeClr val="bg2">
                    <a:lumMod val="25000"/>
                  </a:schemeClr>
                </a:solidFill>
                <a:latin typeface="Arial" pitchFamily="34" charset="0"/>
                <a:cs typeface="Arial" pitchFamily="34" charset="0"/>
              </a:rPr>
              <a:t> مباراة لعب الإسقاط</a:t>
            </a:r>
            <a:r>
              <a:rPr lang="ar-SA" b="1" dirty="0" smtClean="0">
                <a:solidFill>
                  <a:schemeClr val="bg2">
                    <a:lumMod val="25000"/>
                  </a:schemeClr>
                </a:solidFill>
                <a:latin typeface="Arial" pitchFamily="34" charset="0"/>
                <a:cs typeface="Arial" pitchFamily="34" charset="0"/>
              </a:rPr>
              <a:t>: </a:t>
            </a:r>
            <a:r>
              <a:rPr lang="ar-SA" b="1" dirty="0" smtClean="0">
                <a:latin typeface="Arial" pitchFamily="34" charset="0"/>
                <a:cs typeface="Arial" pitchFamily="34" charset="0"/>
              </a:rPr>
              <a:t>وهي عملية يسقط فيها الفرد على شخص آخر الأجزاء التي لا يقبلها في نفسه. </a:t>
            </a:r>
          </a:p>
          <a:p>
            <a:pPr algn="r">
              <a:buNone/>
            </a:pPr>
            <a:endParaRPr lang="ar-AE" b="1" dirty="0" smtClean="0">
              <a:latin typeface="Arial" pitchFamily="34" charset="0"/>
              <a:cs typeface="Arial" pitchFamily="34" charset="0"/>
            </a:endParaRPr>
          </a:p>
          <a:p>
            <a:pPr algn="r">
              <a:buNone/>
            </a:pPr>
            <a:r>
              <a:rPr lang="ar-SA" b="1" dirty="0" smtClean="0">
                <a:solidFill>
                  <a:schemeClr val="bg2">
                    <a:lumMod val="25000"/>
                  </a:schemeClr>
                </a:solidFill>
                <a:latin typeface="Arial" pitchFamily="34" charset="0"/>
                <a:cs typeface="Arial" pitchFamily="34" charset="0"/>
              </a:rPr>
              <a:t>* </a:t>
            </a:r>
            <a:r>
              <a:rPr lang="ar-SA" b="1" u="sng" dirty="0" smtClean="0">
                <a:solidFill>
                  <a:schemeClr val="bg2">
                    <a:lumMod val="25000"/>
                  </a:schemeClr>
                </a:solidFill>
                <a:latin typeface="Arial" pitchFamily="34" charset="0"/>
                <a:cs typeface="Arial" pitchFamily="34" charset="0"/>
              </a:rPr>
              <a:t>مباراة القلب: </a:t>
            </a:r>
            <a:r>
              <a:rPr lang="ar-SA" b="1" dirty="0" smtClean="0">
                <a:latin typeface="Arial" pitchFamily="34" charset="0"/>
                <a:cs typeface="Arial" pitchFamily="34" charset="0"/>
              </a:rPr>
              <a:t>في هذه الطريق يطلب المعالج من المسترشد أن يلعب دوراً معاكساً لسلوكه الظاهري فمثلاً إذا اشتكى المسترشد من القمع يطلب منه أن يقوم بدور المستعرض، وأن يأخذ في الاعتبار المظاهر الخفية من شخصيته ويعمل تواصلاً معها. </a:t>
            </a:r>
            <a:endParaRPr lang="he-IL"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764704"/>
            <a:ext cx="8178112" cy="5483696"/>
          </a:xfrm>
        </p:spPr>
        <p:txBody>
          <a:bodyPr>
            <a:normAutofit/>
          </a:bodyPr>
          <a:lstStyle/>
          <a:p>
            <a:pPr algn="r">
              <a:buNone/>
            </a:pPr>
            <a:r>
              <a:rPr lang="ar-SA" sz="2800" b="1" dirty="0" smtClean="0">
                <a:solidFill>
                  <a:schemeClr val="bg2">
                    <a:lumMod val="25000"/>
                  </a:schemeClr>
                </a:solidFill>
              </a:rPr>
              <a:t>* </a:t>
            </a:r>
            <a:r>
              <a:rPr lang="ar-SA" sz="2800" b="1" u="sng" dirty="0" smtClean="0">
                <a:solidFill>
                  <a:schemeClr val="bg2">
                    <a:lumMod val="25000"/>
                  </a:schemeClr>
                </a:solidFill>
              </a:rPr>
              <a:t>الاتصال والانسحاب: </a:t>
            </a:r>
            <a:r>
              <a:rPr lang="ar-SA" sz="2800" b="1" dirty="0" smtClean="0"/>
              <a:t>هذه المباراة هي تطبيق لفكرة الشكل والأرضية وتؤكد ثنائية الوظائف الأساسية والميل الطبيعي إلى الانسحاب بأنه مقبول ويسمح للمسترشد تجريب ذلك وقتياً.</a:t>
            </a:r>
          </a:p>
          <a:p>
            <a:pPr algn="r">
              <a:buNone/>
            </a:pPr>
            <a:endParaRPr lang="ar-AE" sz="2800" b="1" dirty="0" smtClean="0"/>
          </a:p>
          <a:p>
            <a:pPr algn="r">
              <a:buNone/>
            </a:pPr>
            <a:r>
              <a:rPr lang="ar-SA" sz="2800" b="1" dirty="0" smtClean="0">
                <a:solidFill>
                  <a:schemeClr val="bg2">
                    <a:lumMod val="25000"/>
                  </a:schemeClr>
                </a:solidFill>
              </a:rPr>
              <a:t>* </a:t>
            </a:r>
            <a:r>
              <a:rPr lang="ar-SA" sz="2800" b="1" u="sng" dirty="0" smtClean="0">
                <a:solidFill>
                  <a:schemeClr val="bg2">
                    <a:lumMod val="25000"/>
                  </a:schemeClr>
                </a:solidFill>
              </a:rPr>
              <a:t>التدريب على الأداء والتكرار</a:t>
            </a:r>
            <a:r>
              <a:rPr lang="ar-SA" sz="2800" b="1" dirty="0" smtClean="0"/>
              <a:t>: كثير من تفكيرنا يكون إعادة تجربة داخلية وهو عبارة عن تدريب هدفه الإعداد لأداء الدور الاجتماعي، فالجماعة العلاجية تلعب الأدوار وتكرارها كلٌ مع الآخر.</a:t>
            </a:r>
          </a:p>
          <a:p>
            <a:pPr algn="r">
              <a:buNone/>
            </a:pPr>
            <a:endParaRPr lang="ar-AE" sz="2800" b="1" dirty="0" smtClean="0"/>
          </a:p>
          <a:p>
            <a:pPr algn="r">
              <a:buNone/>
            </a:pPr>
            <a:r>
              <a:rPr lang="ar-SA" sz="2800" b="1" dirty="0" smtClean="0">
                <a:solidFill>
                  <a:schemeClr val="bg2">
                    <a:lumMod val="25000"/>
                  </a:schemeClr>
                </a:solidFill>
              </a:rPr>
              <a:t>* </a:t>
            </a:r>
            <a:r>
              <a:rPr lang="ar-SA" sz="2800" b="1" u="sng" dirty="0" smtClean="0">
                <a:solidFill>
                  <a:schemeClr val="bg2">
                    <a:lumMod val="25000"/>
                  </a:schemeClr>
                </a:solidFill>
              </a:rPr>
              <a:t>مباراة المبالغة: </a:t>
            </a:r>
            <a:r>
              <a:rPr lang="ar-SA" sz="2800" b="1" dirty="0" smtClean="0"/>
              <a:t>هذه المباراة متصلة بمبدأ اتصال الوعي وهي لعبة مكررة، فحينما يقول المسترشد عبارة هامة بطريقة تلقائية ويؤكد أنه لا يقدّر أهميتها فإنه يطلب منه أن يكررها مرات عديدة مع زيادة رفع الصوت والتأكيد.</a:t>
            </a:r>
            <a:r>
              <a:rPr lang="ar-SA" sz="2800" dirty="0" smtClean="0"/>
              <a:t> </a:t>
            </a:r>
            <a:endParaRPr lang="he-IL"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620688"/>
            <a:ext cx="8250120" cy="5627712"/>
          </a:xfrm>
        </p:spPr>
        <p:txBody>
          <a:bodyPr/>
          <a:lstStyle/>
          <a:p>
            <a:pPr algn="r">
              <a:buNone/>
            </a:pPr>
            <a:r>
              <a:rPr lang="ar-SA" b="1" dirty="0" smtClean="0">
                <a:solidFill>
                  <a:schemeClr val="bg2">
                    <a:lumMod val="25000"/>
                  </a:schemeClr>
                </a:solidFill>
              </a:rPr>
              <a:t>* </a:t>
            </a:r>
            <a:r>
              <a:rPr lang="ar-SA" sz="2800" b="1" u="sng" dirty="0" smtClean="0">
                <a:solidFill>
                  <a:schemeClr val="bg2">
                    <a:lumMod val="25000"/>
                  </a:schemeClr>
                </a:solidFill>
                <a:latin typeface="Arial" pitchFamily="34" charset="0"/>
                <a:cs typeface="Arial" pitchFamily="34" charset="0"/>
              </a:rPr>
              <a:t>أتسمح لي أن أشعرك بجملة</a:t>
            </a:r>
            <a:r>
              <a:rPr lang="ar-SA" sz="2800" b="1" dirty="0" smtClean="0">
                <a:solidFill>
                  <a:schemeClr val="bg2">
                    <a:lumMod val="25000"/>
                  </a:schemeClr>
                </a:solidFill>
                <a:latin typeface="Arial" pitchFamily="34" charset="0"/>
                <a:cs typeface="Arial" pitchFamily="34" charset="0"/>
              </a:rPr>
              <a:t>: </a:t>
            </a:r>
            <a:r>
              <a:rPr lang="ar-SA" sz="2800" b="1" dirty="0" smtClean="0">
                <a:latin typeface="Arial" pitchFamily="34" charset="0"/>
                <a:cs typeface="Arial" pitchFamily="34" charset="0"/>
              </a:rPr>
              <a:t>هنا يقترح المعالج جملة يكررها المسترشد، وهي جملة يعتقد المعالج أنها تبرز شيئاً هاماً للمسترشد وبالتالي يمكن أن يجربها ليرى ما إذا كانت تناسبه، ويختبر ردة </a:t>
            </a:r>
            <a:endParaRPr lang="ar-AE" sz="2800" b="1" dirty="0" smtClean="0">
              <a:latin typeface="Arial" pitchFamily="34" charset="0"/>
              <a:cs typeface="Arial" pitchFamily="34" charset="0"/>
            </a:endParaRPr>
          </a:p>
          <a:p>
            <a:pPr algn="r">
              <a:buNone/>
            </a:pPr>
            <a:r>
              <a:rPr lang="ar-SA" sz="2800" b="1" dirty="0" smtClean="0">
                <a:latin typeface="Arial" pitchFamily="34" charset="0"/>
                <a:cs typeface="Arial" pitchFamily="34" charset="0"/>
              </a:rPr>
              <a:t>فعله لها.</a:t>
            </a:r>
          </a:p>
          <a:p>
            <a:pPr algn="r">
              <a:buNone/>
            </a:pPr>
            <a:endParaRPr lang="ar-AE" sz="2800" b="1" dirty="0" smtClean="0">
              <a:latin typeface="Arial" pitchFamily="34" charset="0"/>
              <a:cs typeface="Arial" pitchFamily="34" charset="0"/>
            </a:endParaRPr>
          </a:p>
          <a:p>
            <a:pPr algn="ctr">
              <a:buNone/>
            </a:pPr>
            <a:r>
              <a:rPr lang="ar-SA" sz="2800" b="1" dirty="0" smtClean="0">
                <a:solidFill>
                  <a:schemeClr val="bg2">
                    <a:lumMod val="25000"/>
                  </a:schemeClr>
                </a:solidFill>
                <a:latin typeface="Arial" pitchFamily="34" charset="0"/>
                <a:cs typeface="Arial" pitchFamily="34" charset="0"/>
              </a:rPr>
              <a:t>إن الهدف من كل أساليب العلاج الجشتالتي ليس فقط طريقة ” هنا _ الآن ” وإنما ايجاد الوعي عند المسترشد بحيث يمكنه أن يستجمع الأجزاء المبعدة شخصيته والتركيز على تكامل هذه الشخصية ككل</a:t>
            </a:r>
            <a:endParaRPr lang="en-US" sz="2800" b="1" dirty="0" smtClean="0">
              <a:solidFill>
                <a:schemeClr val="bg2">
                  <a:lumMod val="25000"/>
                </a:schemeClr>
              </a:solidFill>
              <a:latin typeface="Arial" pitchFamily="34" charset="0"/>
              <a:cs typeface="Arial" pitchFamily="34" charset="0"/>
            </a:endParaRPr>
          </a:p>
          <a:p>
            <a:pPr algn="ctr">
              <a:buNone/>
            </a:pPr>
            <a:r>
              <a:rPr lang="ar-SA" sz="2800" b="1" dirty="0" smtClean="0">
                <a:solidFill>
                  <a:schemeClr val="bg2">
                    <a:lumMod val="25000"/>
                  </a:schemeClr>
                </a:solidFill>
                <a:latin typeface="Arial" pitchFamily="34" charset="0"/>
                <a:cs typeface="Arial" pitchFamily="34" charset="0"/>
              </a:rPr>
              <a:t>( العيسوي، 1994).</a:t>
            </a:r>
            <a:endParaRPr lang="he-IL" sz="2800" b="1" dirty="0">
              <a:solidFill>
                <a:schemeClr val="bg2">
                  <a:lumMod val="2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r">
              <a:buNone/>
            </a:pPr>
            <a:r>
              <a:rPr lang="ar-AE" b="1" dirty="0" smtClean="0">
                <a:solidFill>
                  <a:schemeClr val="bg2">
                    <a:lumMod val="25000"/>
                  </a:schemeClr>
                </a:solidFill>
              </a:rPr>
              <a:t>* اعتقاد بعض المعالجين أن العلاج الجشطالتي هو عصا سحرية وعلاج جذري متناسين أن النمو هو عملية تحتاج إلى وقت كاف لتتحقق.</a:t>
            </a:r>
          </a:p>
          <a:p>
            <a:pPr algn="r">
              <a:buNone/>
            </a:pPr>
            <a:r>
              <a:rPr lang="ar-AE" b="1" dirty="0" smtClean="0">
                <a:solidFill>
                  <a:schemeClr val="bg2">
                    <a:lumMod val="25000"/>
                  </a:schemeClr>
                </a:solidFill>
              </a:rPr>
              <a:t>* إهمال المنحنى المعرفي في العلاج.</a:t>
            </a:r>
          </a:p>
          <a:p>
            <a:pPr algn="r">
              <a:buNone/>
            </a:pPr>
            <a:r>
              <a:rPr lang="ar-AE" b="1" dirty="0" smtClean="0">
                <a:solidFill>
                  <a:schemeClr val="bg2">
                    <a:lumMod val="25000"/>
                  </a:schemeClr>
                </a:solidFill>
              </a:rPr>
              <a:t>* قد تصبح الأساليب الجشطالتية المتنوعة وسيلة للمعالج لإخفاء استجاباته الشخصية وبقائها مجهولة للمسترشد.</a:t>
            </a:r>
          </a:p>
          <a:p>
            <a:pPr algn="r">
              <a:buNone/>
            </a:pPr>
            <a:r>
              <a:rPr lang="ar-AE" b="1" dirty="0" smtClean="0">
                <a:solidFill>
                  <a:schemeClr val="bg2">
                    <a:lumMod val="25000"/>
                  </a:schemeClr>
                </a:solidFill>
              </a:rPr>
              <a:t>* خطورة قيام المعالجين الجشطالتيون بنسخ وسائل بيرلز دون امتلاكهم حسه الإبداعي في خلق الدراما.</a:t>
            </a:r>
          </a:p>
          <a:p>
            <a:pPr algn="r">
              <a:buNone/>
            </a:pPr>
            <a:r>
              <a:rPr lang="ar-AE" b="1" dirty="0" smtClean="0">
                <a:solidFill>
                  <a:schemeClr val="bg2">
                    <a:lumMod val="25000"/>
                  </a:schemeClr>
                </a:solidFill>
              </a:rPr>
              <a:t>* هناك خطر من سوء استخدام التكنيكات الجشطالتية التي تؤدي إلى انهيار العلاج بكامله.</a:t>
            </a:r>
          </a:p>
          <a:p>
            <a:pPr algn="r">
              <a:buNone/>
            </a:pPr>
            <a:r>
              <a:rPr lang="ar-AE" b="1" dirty="0" smtClean="0">
                <a:solidFill>
                  <a:schemeClr val="bg2">
                    <a:lumMod val="25000"/>
                  </a:schemeClr>
                </a:solidFill>
              </a:rPr>
              <a:t>* انشغال معظم المعالجون الجشطالتيون بممارسة فن العلاج الجشطالتي أكثر من اهتمامهم بتقييمه.</a:t>
            </a:r>
          </a:p>
          <a:p>
            <a:pPr algn="r">
              <a:buNone/>
            </a:pPr>
            <a:r>
              <a:rPr lang="ar-AE" b="1" dirty="0" smtClean="0">
                <a:solidFill>
                  <a:schemeClr val="bg2">
                    <a:lumMod val="25000"/>
                  </a:schemeClr>
                </a:solidFill>
              </a:rPr>
              <a:t>* التركيز المطلق على دور المشاعر في العلاج وإهمال العمليات المعرفية.</a:t>
            </a:r>
            <a:endParaRPr lang="en-US" b="1" dirty="0">
              <a:solidFill>
                <a:schemeClr val="bg2">
                  <a:lumMod val="25000"/>
                </a:schemeClr>
              </a:solidFill>
            </a:endParaRPr>
          </a:p>
        </p:txBody>
      </p:sp>
      <p:sp>
        <p:nvSpPr>
          <p:cNvPr id="2" name="Title 1"/>
          <p:cNvSpPr>
            <a:spLocks noGrp="1"/>
          </p:cNvSpPr>
          <p:nvPr>
            <p:ph type="title"/>
          </p:nvPr>
        </p:nvSpPr>
        <p:spPr/>
        <p:txBody>
          <a:bodyPr/>
          <a:lstStyle/>
          <a:p>
            <a:pPr algn="r"/>
            <a:r>
              <a:rPr lang="ar-AE" dirty="0" smtClean="0"/>
              <a:t>  المآخذ حول العلاج الجشطالتي</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548822"/>
          </a:xfrm>
        </p:spPr>
        <p:txBody>
          <a:bodyPr>
            <a:normAutofit fontScale="90000"/>
          </a:bodyPr>
          <a:lstStyle/>
          <a:p>
            <a:pPr algn="ctr"/>
            <a:r>
              <a:rPr lang="ar-SA" dirty="0" smtClean="0">
                <a:solidFill>
                  <a:schemeClr val="bg2">
                    <a:lumMod val="25000"/>
                  </a:schemeClr>
                </a:solidFill>
              </a:rPr>
              <a:t>مؤسس العلاج الجشطلتي</a:t>
            </a:r>
            <a:endParaRPr lang="he-IL" dirty="0">
              <a:solidFill>
                <a:schemeClr val="bg2">
                  <a:lumMod val="25000"/>
                </a:schemeClr>
              </a:solidFill>
            </a:endParaRPr>
          </a:p>
        </p:txBody>
      </p:sp>
      <p:sp>
        <p:nvSpPr>
          <p:cNvPr id="3" name="Subtitle 2"/>
          <p:cNvSpPr>
            <a:spLocks noGrp="1"/>
          </p:cNvSpPr>
          <p:nvPr>
            <p:ph type="subTitle" idx="1"/>
          </p:nvPr>
        </p:nvSpPr>
        <p:spPr>
          <a:xfrm>
            <a:off x="611560" y="1052736"/>
            <a:ext cx="8227640" cy="5328592"/>
          </a:xfrm>
        </p:spPr>
        <p:txBody>
          <a:bodyPr>
            <a:normAutofit/>
          </a:bodyPr>
          <a:lstStyle/>
          <a:p>
            <a:r>
              <a:rPr lang="ar-AE" b="1" dirty="0" smtClean="0">
                <a:solidFill>
                  <a:schemeClr val="bg2">
                    <a:lumMod val="25000"/>
                  </a:schemeClr>
                </a:solidFill>
              </a:rPr>
              <a:t> </a:t>
            </a:r>
            <a:r>
              <a:rPr lang="ar-SA" sz="2400" b="1" dirty="0" smtClean="0">
                <a:solidFill>
                  <a:schemeClr val="tx1">
                    <a:lumMod val="85000"/>
                    <a:lumOff val="15000"/>
                  </a:schemeClr>
                </a:solidFill>
              </a:rPr>
              <a:t>ولد فردريك سولمون بيرلز </a:t>
            </a:r>
            <a:r>
              <a:rPr lang="ar-AE" sz="2400" b="1" dirty="0" smtClean="0">
                <a:solidFill>
                  <a:schemeClr val="tx1">
                    <a:lumMod val="85000"/>
                    <a:lumOff val="15000"/>
                  </a:schemeClr>
                </a:solidFill>
              </a:rPr>
              <a:t>في برلين عام 1893 من </a:t>
            </a:r>
            <a:r>
              <a:rPr lang="ar-SA" sz="2400" b="1" dirty="0" smtClean="0">
                <a:solidFill>
                  <a:schemeClr val="tx1">
                    <a:lumMod val="85000"/>
                    <a:lumOff val="15000"/>
                  </a:schemeClr>
                </a:solidFill>
              </a:rPr>
              <a:t>أبويين يهوديين، وكان له أختين، وعائلته من الطبقة الوسطى. حصل على شهادة في الطب عام 1920، ودرس التحليل النفسي على يد ريتش وهورني في كل من فينا وبرلين، تزوج من لورا في برلين .هرب إلى أمستردام من النازية، وغادرها إلى جنوب أفريقيا، حيث عمل في التحليل النفسي، وأسس معهد جنوب إفريقيا للتحليل النفسي</a:t>
            </a:r>
            <a:r>
              <a:rPr lang="ar-AE" sz="2400" b="1" dirty="0" smtClean="0">
                <a:solidFill>
                  <a:schemeClr val="tx1">
                    <a:lumMod val="85000"/>
                    <a:lumOff val="15000"/>
                  </a:schemeClr>
                </a:solidFill>
              </a:rPr>
              <a:t> </a:t>
            </a:r>
            <a:r>
              <a:rPr lang="ar-SA" sz="2400" b="1" dirty="0" smtClean="0">
                <a:solidFill>
                  <a:schemeClr val="tx1">
                    <a:lumMod val="85000"/>
                    <a:lumOff val="15000"/>
                  </a:schemeClr>
                </a:solidFill>
              </a:rPr>
              <a:t>عام 1935م، وبقي فيها حتى ظهور النظام العنصري، وبعد ذلك هرب إلى نيويورك وقام بمساعدة زوجته لورا بتأسيس معهد نيويورك للعلاج الجشطلتي.</a:t>
            </a:r>
            <a:r>
              <a:rPr lang="ar-AE" sz="2400" b="1" dirty="0" smtClean="0">
                <a:solidFill>
                  <a:schemeClr val="tx1">
                    <a:lumMod val="85000"/>
                    <a:lumOff val="15000"/>
                  </a:schemeClr>
                </a:solidFill>
              </a:rPr>
              <a:t> </a:t>
            </a:r>
            <a:r>
              <a:rPr lang="ar-SA" sz="2400" b="1" dirty="0" smtClean="0">
                <a:solidFill>
                  <a:schemeClr val="tx1">
                    <a:lumMod val="85000"/>
                    <a:lumOff val="15000"/>
                  </a:schemeClr>
                </a:solidFill>
              </a:rPr>
              <a:t>وقد نشر بيرلز عام 1969م كتاب ( خرافية العلاج الكلي )، وكتاب ( داخل وخارج صفيحة الزبالة )، توفي في فانكوفر بكندا عام 1970م،وهو بصدد تأسيس جماعة جشطاالتية  ولقد تأثر بيرلز في بداية حياته بالنظرية التحليلية لفرويد ، كما تأثر بكيرت جولد ستين ،وخلال عمله معه بدأ بيرلز بتطوير إحساسه بأهمية النظر للإنسان بشكل كلي بدلاً من تجزئته لأجزاء ووظائف مختلفة.</a:t>
            </a:r>
            <a:endParaRPr lang="ar-AE" sz="2400" b="1" dirty="0" smtClean="0">
              <a:solidFill>
                <a:schemeClr val="tx1">
                  <a:lumMod val="85000"/>
                  <a:lumOff val="15000"/>
                </a:schemeClr>
              </a:solidFill>
            </a:endParaRPr>
          </a:p>
          <a:p>
            <a:endParaRPr lang="he-IL" sz="2400"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upload.illaftrain.co.uk/uploads/images/ybvrx7.jpg"/>
          <p:cNvPicPr>
            <a:picLocks noChangeAspect="1" noChangeArrowheads="1"/>
          </p:cNvPicPr>
          <p:nvPr/>
        </p:nvPicPr>
        <p:blipFill>
          <a:blip r:embed="rId2" cstate="print"/>
          <a:srcRect/>
          <a:stretch>
            <a:fillRect/>
          </a:stretch>
        </p:blipFill>
        <p:spPr bwMode="auto">
          <a:xfrm>
            <a:off x="2699792" y="908720"/>
            <a:ext cx="4048125" cy="4248472"/>
          </a:xfrm>
          <a:prstGeom prst="rect">
            <a:avLst/>
          </a:prstGeom>
          <a:noFill/>
        </p:spPr>
      </p:pic>
      <p:sp>
        <p:nvSpPr>
          <p:cNvPr id="5" name="TextBox 4"/>
          <p:cNvSpPr txBox="1"/>
          <p:nvPr/>
        </p:nvSpPr>
        <p:spPr>
          <a:xfrm>
            <a:off x="3635896" y="5517232"/>
            <a:ext cx="2376264" cy="646331"/>
          </a:xfrm>
          <a:prstGeom prst="rect">
            <a:avLst/>
          </a:prstGeom>
          <a:noFill/>
        </p:spPr>
        <p:txBody>
          <a:bodyPr wrap="square" rtlCol="0">
            <a:spAutoFit/>
          </a:bodyPr>
          <a:lstStyle/>
          <a:p>
            <a:pPr algn="ctr"/>
            <a:r>
              <a:rPr lang="ar-AE" sz="3600" b="1" dirty="0" smtClean="0">
                <a:solidFill>
                  <a:schemeClr val="bg2">
                    <a:lumMod val="25000"/>
                  </a:schemeClr>
                </a:solidFill>
              </a:rPr>
              <a:t>فردريك بيرلز       </a:t>
            </a:r>
            <a:endParaRPr lang="en-US" sz="3600" b="1"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052736"/>
            <a:ext cx="7498080" cy="5195664"/>
          </a:xfrm>
        </p:spPr>
        <p:txBody>
          <a:bodyPr>
            <a:noAutofit/>
          </a:bodyPr>
          <a:lstStyle/>
          <a:p>
            <a:pPr algn="r">
              <a:buNone/>
            </a:pPr>
            <a:r>
              <a:rPr lang="ar-AE" sz="2800" b="1" dirty="0" smtClean="0"/>
              <a:t>لقد توصل بيرلز للعديد من المبادئ النظرية التي تحكم الطريقة التي يتناول بها الجشطالتيون العلاج، ومن أهم هذه المبادئ النظرية ما يلي:</a:t>
            </a:r>
          </a:p>
          <a:p>
            <a:pPr algn="r">
              <a:buNone/>
            </a:pPr>
            <a:r>
              <a:rPr lang="ar-AE" sz="2800" b="1" dirty="0" smtClean="0">
                <a:solidFill>
                  <a:schemeClr val="bg2">
                    <a:lumMod val="25000"/>
                  </a:schemeClr>
                </a:solidFill>
              </a:rPr>
              <a:t>* مبدأ الإغلاق : </a:t>
            </a:r>
            <a:r>
              <a:rPr lang="ar-AE" sz="2800" b="1" dirty="0" smtClean="0"/>
              <a:t>القائل بأن الجشطالت غير مكتمل ويسعى إلى الاكتمال.</a:t>
            </a:r>
          </a:p>
          <a:p>
            <a:pPr algn="r">
              <a:buFont typeface="Arial" charset="0"/>
              <a:buChar char="•"/>
            </a:pPr>
            <a:r>
              <a:rPr lang="ar-AE" sz="2800" b="1" dirty="0" smtClean="0">
                <a:solidFill>
                  <a:schemeClr val="bg2">
                    <a:lumMod val="25000"/>
                  </a:schemeClr>
                </a:solidFill>
              </a:rPr>
              <a:t>مبدأ </a:t>
            </a:r>
            <a:r>
              <a:rPr lang="ar-AE" sz="2800" b="1" dirty="0" smtClean="0">
                <a:solidFill>
                  <a:schemeClr val="bg2">
                    <a:lumMod val="25000"/>
                  </a:schemeClr>
                </a:solidFill>
              </a:rPr>
              <a:t>السلوك الكلي: </a:t>
            </a:r>
            <a:r>
              <a:rPr lang="ar-AE" sz="2800" b="1" dirty="0" smtClean="0"/>
              <a:t>الذي يعتبر الكل أكبر من مجموعة </a:t>
            </a:r>
            <a:endParaRPr lang="ar-SA" sz="2800" b="1" dirty="0" smtClean="0"/>
          </a:p>
          <a:p>
            <a:pPr marL="109728" indent="0" algn="r">
              <a:buNone/>
            </a:pPr>
            <a:r>
              <a:rPr lang="ar-AE" sz="2800" b="1" dirty="0" smtClean="0"/>
              <a:t>أجزائه</a:t>
            </a:r>
            <a:r>
              <a:rPr lang="ar-AE" sz="2800" b="1" dirty="0" smtClean="0"/>
              <a:t>.</a:t>
            </a:r>
          </a:p>
          <a:p>
            <a:pPr algn="r">
              <a:buFont typeface="Wingdings" panose="05000000000000000000" pitchFamily="2" charset="2"/>
              <a:buChar char="v"/>
            </a:pPr>
            <a:r>
              <a:rPr lang="ar-SA" sz="2800" b="1" dirty="0" smtClean="0"/>
              <a:t> </a:t>
            </a:r>
            <a:r>
              <a:rPr lang="ar-AE" sz="2800" b="1" dirty="0" smtClean="0">
                <a:solidFill>
                  <a:schemeClr val="accent1">
                    <a:lumMod val="50000"/>
                  </a:schemeClr>
                </a:solidFill>
              </a:rPr>
              <a:t>مبدأ </a:t>
            </a:r>
            <a:r>
              <a:rPr lang="ar-AE" sz="2800" b="1" dirty="0" smtClean="0">
                <a:solidFill>
                  <a:schemeClr val="accent1">
                    <a:lumMod val="50000"/>
                  </a:schemeClr>
                </a:solidFill>
              </a:rPr>
              <a:t>السياق البيئي للشخص</a:t>
            </a:r>
            <a:r>
              <a:rPr lang="ar-AE" sz="2800" b="1" dirty="0" smtClean="0"/>
              <a:t>: الذي يؤكد أن السلوك الإنساني لا يفهم إلا من خلال البيئة المحيطة به.</a:t>
            </a:r>
          </a:p>
          <a:p>
            <a:pPr algn="r">
              <a:buNone/>
            </a:pPr>
            <a:r>
              <a:rPr lang="ar-AE" sz="2800" b="1" dirty="0" smtClean="0">
                <a:solidFill>
                  <a:schemeClr val="bg2">
                    <a:lumMod val="25000"/>
                  </a:schemeClr>
                </a:solidFill>
              </a:rPr>
              <a:t>* مبدأ الشكل والأرضية: </a:t>
            </a:r>
            <a:r>
              <a:rPr lang="ar-AE" sz="2800" b="1" dirty="0" smtClean="0"/>
              <a:t>الذي يرى بأن الشكل هو العنصر الذي يكون محط الإنتباه في إدراك الشخص، أما الأرضية فهي ما يأتي خلف الشكل، فالإنسان يختبر العالم حسب هذا المبدأ.</a:t>
            </a:r>
            <a:endParaRPr lang="en-US" sz="2800" b="1" dirty="0"/>
          </a:p>
        </p:txBody>
      </p:sp>
      <p:sp>
        <p:nvSpPr>
          <p:cNvPr id="2" name="Title 1"/>
          <p:cNvSpPr>
            <a:spLocks noGrp="1"/>
          </p:cNvSpPr>
          <p:nvPr>
            <p:ph type="title"/>
          </p:nvPr>
        </p:nvSpPr>
        <p:spPr>
          <a:xfrm>
            <a:off x="1435608" y="274638"/>
            <a:ext cx="7498080" cy="850106"/>
          </a:xfrm>
        </p:spPr>
        <p:txBody>
          <a:bodyPr>
            <a:normAutofit fontScale="90000"/>
          </a:bodyPr>
          <a:lstStyle/>
          <a:p>
            <a:r>
              <a:rPr lang="ar-AE" dirty="0" smtClean="0">
                <a:solidFill>
                  <a:schemeClr val="bg2">
                    <a:lumMod val="25000"/>
                  </a:schemeClr>
                </a:solidFill>
              </a:rPr>
              <a:t>المفاهيم والأسس النظرية للعلاج الجشطالتي </a:t>
            </a:r>
            <a:r>
              <a:rPr lang="ar-AE" dirty="0" smtClean="0"/>
              <a: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1556792"/>
            <a:ext cx="7488832" cy="4691608"/>
          </a:xfrm>
        </p:spPr>
        <p:txBody>
          <a:bodyPr>
            <a:normAutofit/>
          </a:bodyPr>
          <a:lstStyle/>
          <a:p>
            <a:pPr algn="r">
              <a:buNone/>
            </a:pPr>
            <a:r>
              <a:rPr lang="ar-AE" sz="2800" b="1" dirty="0" smtClean="0"/>
              <a:t>لم يتحدث بيرلز سوى عن هدف محدد للعلاج الجشطالتي وهو </a:t>
            </a:r>
          </a:p>
          <a:p>
            <a:pPr algn="r">
              <a:buNone/>
            </a:pPr>
            <a:r>
              <a:rPr lang="ar-AE" sz="2800" b="1" dirty="0" smtClean="0"/>
              <a:t>النضج والنمو، إلا أن للعلاج الجشطالتي أهداف متعددة منها:</a:t>
            </a:r>
          </a:p>
          <a:p>
            <a:pPr algn="r">
              <a:buNone/>
            </a:pPr>
            <a:endParaRPr lang="ar-AE" sz="2800" b="1" dirty="0" smtClean="0"/>
          </a:p>
          <a:p>
            <a:pPr algn="r">
              <a:buNone/>
            </a:pPr>
            <a:r>
              <a:rPr lang="ar-AE" sz="2800" b="1" dirty="0" smtClean="0">
                <a:solidFill>
                  <a:schemeClr val="tx1">
                    <a:lumMod val="75000"/>
                    <a:lumOff val="25000"/>
                  </a:schemeClr>
                </a:solidFill>
              </a:rPr>
              <a:t>*</a:t>
            </a:r>
            <a:r>
              <a:rPr lang="ar-AE" sz="2800" b="1" dirty="0" smtClean="0"/>
              <a:t> </a:t>
            </a:r>
            <a:r>
              <a:rPr lang="ar-AE" sz="2800" b="1" dirty="0" smtClean="0">
                <a:solidFill>
                  <a:schemeClr val="tx1">
                    <a:lumMod val="75000"/>
                    <a:lumOff val="25000"/>
                  </a:schemeClr>
                </a:solidFill>
              </a:rPr>
              <a:t>إثارة العميل كي يتحرك من الدعم البيئي.</a:t>
            </a:r>
          </a:p>
          <a:p>
            <a:pPr algn="r">
              <a:buNone/>
            </a:pPr>
            <a:endParaRPr lang="ar-AE" sz="2800" b="1" dirty="0" smtClean="0">
              <a:solidFill>
                <a:schemeClr val="tx1">
                  <a:lumMod val="75000"/>
                  <a:lumOff val="25000"/>
                </a:schemeClr>
              </a:solidFill>
            </a:endParaRPr>
          </a:p>
          <a:p>
            <a:pPr algn="r">
              <a:buNone/>
            </a:pPr>
            <a:r>
              <a:rPr lang="ar-AE" sz="2800" b="1" dirty="0" smtClean="0">
                <a:solidFill>
                  <a:schemeClr val="tx1">
                    <a:lumMod val="75000"/>
                    <a:lumOff val="25000"/>
                  </a:schemeClr>
                </a:solidFill>
              </a:rPr>
              <a:t>* النضج وإزالة العوائق التي تمنعه من الوقوف على قدميه.</a:t>
            </a:r>
          </a:p>
          <a:p>
            <a:pPr algn="r">
              <a:buNone/>
            </a:pPr>
            <a:endParaRPr lang="ar-AE" sz="2800" b="1" dirty="0" smtClean="0">
              <a:solidFill>
                <a:schemeClr val="tx1">
                  <a:lumMod val="75000"/>
                  <a:lumOff val="25000"/>
                </a:schemeClr>
              </a:solidFill>
            </a:endParaRPr>
          </a:p>
          <a:p>
            <a:pPr algn="r">
              <a:buNone/>
            </a:pPr>
            <a:r>
              <a:rPr lang="ar-AE" sz="2800" b="1" dirty="0" smtClean="0">
                <a:solidFill>
                  <a:schemeClr val="tx1">
                    <a:lumMod val="75000"/>
                    <a:lumOff val="25000"/>
                  </a:schemeClr>
                </a:solidFill>
              </a:rPr>
              <a:t>* الوصول إلى وعي المسترشد بنفسه ولنفسه ودون هذا الوعي فإنه لا يستطيع التوصل إلى التغير في شخصيته.</a:t>
            </a:r>
            <a:endParaRPr lang="en-US" sz="2800" b="1" dirty="0">
              <a:solidFill>
                <a:schemeClr val="tx1">
                  <a:lumMod val="75000"/>
                  <a:lumOff val="25000"/>
                </a:schemeClr>
              </a:solidFill>
            </a:endParaRPr>
          </a:p>
        </p:txBody>
      </p:sp>
      <p:sp>
        <p:nvSpPr>
          <p:cNvPr id="2" name="Title 1"/>
          <p:cNvSpPr>
            <a:spLocks noGrp="1"/>
          </p:cNvSpPr>
          <p:nvPr>
            <p:ph type="title"/>
          </p:nvPr>
        </p:nvSpPr>
        <p:spPr/>
        <p:txBody>
          <a:bodyPr/>
          <a:lstStyle/>
          <a:p>
            <a:pPr algn="ctr"/>
            <a:r>
              <a:rPr lang="ar-AE" dirty="0" smtClean="0">
                <a:solidFill>
                  <a:schemeClr val="bg2">
                    <a:lumMod val="25000"/>
                  </a:schemeClr>
                </a:solidFill>
              </a:rPr>
              <a:t>أهداف العلاج الجشطالتي :</a:t>
            </a:r>
            <a:endParaRPr lang="en-US"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229600" cy="4522507"/>
          </a:xfrm>
        </p:spPr>
        <p:txBody>
          <a:bodyPr>
            <a:normAutofit/>
          </a:bodyPr>
          <a:lstStyle/>
          <a:p>
            <a:pPr marL="624078" indent="-514350" algn="r">
              <a:buNone/>
            </a:pPr>
            <a:r>
              <a:rPr lang="ar-AE" b="1" dirty="0" smtClean="0"/>
              <a:t>حتى يستطيع المعالج الجشطالتي تحقيق أهداف العلاج يجب عليه القيام بالوظائف التالية:</a:t>
            </a:r>
          </a:p>
          <a:p>
            <a:pPr marL="624078" indent="-514350" algn="r">
              <a:buNone/>
            </a:pPr>
            <a:r>
              <a:rPr lang="ar-AE" b="1" dirty="0" smtClean="0">
                <a:solidFill>
                  <a:schemeClr val="bg2">
                    <a:lumMod val="25000"/>
                  </a:schemeClr>
                </a:solidFill>
              </a:rPr>
              <a:t>1_ </a:t>
            </a:r>
            <a:r>
              <a:rPr lang="ar-AE" b="1" u="sng" dirty="0" smtClean="0">
                <a:solidFill>
                  <a:schemeClr val="bg2">
                    <a:lumMod val="25000"/>
                  </a:schemeClr>
                </a:solidFill>
              </a:rPr>
              <a:t>إزالة السدود والعوائق</a:t>
            </a:r>
            <a:r>
              <a:rPr lang="ar-AE" b="1" dirty="0" smtClean="0"/>
              <a:t>: التي تمنع المسترشد من القيام بالتحول من الدعم البيئي الخارجي للدعم الداخلي.</a:t>
            </a:r>
          </a:p>
          <a:p>
            <a:pPr marL="624078" indent="-514350" algn="r">
              <a:buNone/>
            </a:pPr>
            <a:r>
              <a:rPr lang="ar-AE" b="1" dirty="0" smtClean="0">
                <a:solidFill>
                  <a:schemeClr val="bg2">
                    <a:lumMod val="25000"/>
                  </a:schemeClr>
                </a:solidFill>
              </a:rPr>
              <a:t>2_</a:t>
            </a:r>
            <a:r>
              <a:rPr lang="ar-AE" b="1" dirty="0" smtClean="0"/>
              <a:t> </a:t>
            </a:r>
            <a:r>
              <a:rPr lang="ar-AE" b="1" u="sng" dirty="0" smtClean="0">
                <a:solidFill>
                  <a:schemeClr val="bg2">
                    <a:lumMod val="25000"/>
                  </a:schemeClr>
                </a:solidFill>
              </a:rPr>
              <a:t>تحدي المسترشد</a:t>
            </a:r>
            <a:r>
              <a:rPr lang="ar-AE" b="1" dirty="0" smtClean="0"/>
              <a:t>: من أجل الخروج من الطريق المسدود أي ( المكان الذي يعلق به الشخص ).</a:t>
            </a:r>
          </a:p>
          <a:p>
            <a:pPr marL="624078" indent="-514350" algn="r">
              <a:buNone/>
            </a:pPr>
            <a:r>
              <a:rPr lang="ar-AE" b="1" dirty="0" smtClean="0">
                <a:solidFill>
                  <a:schemeClr val="bg2">
                    <a:lumMod val="25000"/>
                  </a:schemeClr>
                </a:solidFill>
              </a:rPr>
              <a:t>3_</a:t>
            </a:r>
            <a:r>
              <a:rPr lang="ar-AE" b="1" dirty="0" smtClean="0"/>
              <a:t> </a:t>
            </a:r>
            <a:r>
              <a:rPr lang="ar-AE" b="1" u="sng" dirty="0" smtClean="0">
                <a:solidFill>
                  <a:schemeClr val="bg2">
                    <a:lumMod val="25000"/>
                  </a:schemeClr>
                </a:solidFill>
              </a:rPr>
              <a:t>مواجهة المسترشد</a:t>
            </a:r>
            <a:r>
              <a:rPr lang="ar-AE" b="1" dirty="0" smtClean="0"/>
              <a:t>: حتى يتخذ قراره بتطوير نفسه وتحقيق إمكانياته، وأهم أسلوب هو الإحباط.</a:t>
            </a:r>
            <a:endParaRPr lang="en-US" b="1" dirty="0"/>
          </a:p>
        </p:txBody>
      </p:sp>
      <p:sp>
        <p:nvSpPr>
          <p:cNvPr id="2" name="Title 1"/>
          <p:cNvSpPr>
            <a:spLocks noGrp="1"/>
          </p:cNvSpPr>
          <p:nvPr>
            <p:ph type="title"/>
          </p:nvPr>
        </p:nvSpPr>
        <p:spPr/>
        <p:txBody>
          <a:bodyPr/>
          <a:lstStyle/>
          <a:p>
            <a:pPr algn="ctr"/>
            <a:r>
              <a:rPr lang="ar-AE" dirty="0" smtClean="0">
                <a:solidFill>
                  <a:schemeClr val="bg2">
                    <a:lumMod val="25000"/>
                  </a:schemeClr>
                </a:solidFill>
              </a:rPr>
              <a:t>وظائف المعالج الجشطالتي </a:t>
            </a:r>
            <a:endParaRPr lang="en-US"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8840"/>
            <a:ext cx="8229600" cy="4018451"/>
          </a:xfrm>
        </p:spPr>
        <p:txBody>
          <a:bodyPr>
            <a:normAutofit lnSpcReduction="10000"/>
          </a:bodyPr>
          <a:lstStyle/>
          <a:p>
            <a:pPr algn="r">
              <a:buNone/>
            </a:pPr>
            <a:r>
              <a:rPr lang="ar-SA" b="1" dirty="0" smtClean="0">
                <a:latin typeface="Arial" pitchFamily="34" charset="0"/>
                <a:cs typeface="Arial" pitchFamily="34" charset="0"/>
              </a:rPr>
              <a:t>يحتل الحاضر المركز الرئيسي في عملية العلاج الجشتالتي أي التحدث بصيغة الحاضر الذي يصف فيه المسترشد خبراته ومشاعره ، وسرد ذكريات الماضي بصيغة الحاضر، وتعتبر ” هنا والآن“ هي الموقف العلاجي ذاته وذلك لأن المسترشد يعيش المشكلة أثناء </a:t>
            </a:r>
            <a:r>
              <a:rPr lang="ar-SA" b="1" dirty="0" smtClean="0">
                <a:latin typeface="Arial" pitchFamily="34" charset="0"/>
                <a:cs typeface="Arial" pitchFamily="34" charset="0"/>
              </a:rPr>
              <a:t>كلامه </a:t>
            </a:r>
            <a:r>
              <a:rPr lang="ar-SA" b="1" dirty="0" smtClean="0">
                <a:latin typeface="Arial" pitchFamily="34" charset="0"/>
                <a:cs typeface="Arial" pitchFamily="34" charset="0"/>
              </a:rPr>
              <a:t>عنها في المقابلة وهنا ليس من الضروري البحث عن التاريخ المرضي للمسترشد والتعبير عن مشكلته لفظياً وذلك بسبب أنه سيتم التعبير عنها من حال السلوك غير اللفظي، وكذلك عدم السماح للمسترشد التحث عن الماضي أو بصيغة الماضي أو التحدث عن الذكريات وإنما المطلوب هو أن يخبر المسترشد مشكلته ويمر بالتجربة كما لو كانت تحدث الآن.</a:t>
            </a:r>
          </a:p>
        </p:txBody>
      </p:sp>
      <p:sp>
        <p:nvSpPr>
          <p:cNvPr id="2" name="Title 1"/>
          <p:cNvSpPr>
            <a:spLocks noGrp="1"/>
          </p:cNvSpPr>
          <p:nvPr>
            <p:ph type="title"/>
          </p:nvPr>
        </p:nvSpPr>
        <p:spPr>
          <a:xfrm>
            <a:off x="1435608" y="1196752"/>
            <a:ext cx="7498080" cy="792088"/>
          </a:xfrm>
        </p:spPr>
        <p:txBody>
          <a:bodyPr>
            <a:normAutofit fontScale="90000"/>
          </a:bodyPr>
          <a:lstStyle/>
          <a:p>
            <a:pPr algn="r"/>
            <a:r>
              <a:rPr lang="ar-AE" dirty="0" smtClean="0"/>
              <a:t>            </a:t>
            </a:r>
            <a:r>
              <a:rPr lang="ar-SA" dirty="0" smtClean="0"/>
              <a:t>نظرية الجشطال</a:t>
            </a:r>
            <a:r>
              <a:rPr lang="ar-AE" dirty="0" smtClean="0"/>
              <a:t>ت وأساليبها الإرشادية</a:t>
            </a:r>
            <a:br>
              <a:rPr lang="ar-AE" dirty="0" smtClean="0"/>
            </a:br>
            <a:r>
              <a:rPr lang="ar-AE" dirty="0" smtClean="0"/>
              <a:t/>
            </a:r>
            <a:br>
              <a:rPr lang="ar-AE" dirty="0" smtClean="0"/>
            </a:br>
            <a:r>
              <a:rPr lang="ar-AE" dirty="0" smtClean="0">
                <a:solidFill>
                  <a:schemeClr val="bg2">
                    <a:lumMod val="25000"/>
                  </a:schemeClr>
                </a:solidFill>
              </a:rPr>
              <a:t>1_ </a:t>
            </a:r>
            <a:r>
              <a:rPr lang="ar-SA" dirty="0" smtClean="0">
                <a:solidFill>
                  <a:schemeClr val="bg2">
                    <a:lumMod val="25000"/>
                  </a:schemeClr>
                </a:solidFill>
                <a:cs typeface="Simplified Arabic" pitchFamily="2" charset="-78"/>
              </a:rPr>
              <a:t>الوعي ب ” هنا_ الآن ”:</a:t>
            </a:r>
            <a:r>
              <a:rPr lang="ar-SA" dirty="0" smtClean="0">
                <a:cs typeface="Simplified Arabic" pitchFamily="2" charset="-78"/>
              </a:rPr>
              <a:t/>
            </a:r>
            <a:br>
              <a:rPr lang="ar-SA" dirty="0" smtClean="0">
                <a:cs typeface="Simplified Arabic" pitchFamily="2" charset="-78"/>
              </a:rPr>
            </a:br>
            <a:r>
              <a:rPr lang="ar-SA" dirty="0" smtClean="0"/>
              <a:t/>
            </a:r>
            <a:br>
              <a:rPr lang="ar-SA" dirty="0" smtClean="0"/>
            </a:br>
            <a:endParaRPr lang="he-I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r">
              <a:buNone/>
            </a:pPr>
            <a:r>
              <a:rPr lang="ar-SA" sz="2800" b="1" dirty="0" smtClean="0"/>
              <a:t>تزوّد استجابات المسترشد اللفظي</a:t>
            </a:r>
            <a:r>
              <a:rPr lang="ar-AE" sz="2800" b="1" dirty="0" smtClean="0"/>
              <a:t>ة</a:t>
            </a:r>
            <a:r>
              <a:rPr lang="ar-SA" sz="2800" b="1" dirty="0" smtClean="0"/>
              <a:t> وغير اللفظية لأسئلة الوعي والإدراك المعالج بدلائل ومؤشرات عن الشخصية الكلية وهي تعبيرات عن النفس، وتكون استجابات المسترشد عبارة عن </a:t>
            </a:r>
            <a:r>
              <a:rPr lang="ar-AE" sz="2800" b="1" dirty="0" err="1" smtClean="0"/>
              <a:t>ا</a:t>
            </a:r>
            <a:r>
              <a:rPr lang="ar-SA" sz="2800" b="1" dirty="0" smtClean="0"/>
              <a:t>حجامات أو أسئلة يوجهها إلى المعالج.</a:t>
            </a:r>
          </a:p>
          <a:p>
            <a:pPr algn="r">
              <a:buNone/>
            </a:pPr>
            <a:r>
              <a:rPr lang="ar-SA" sz="2800" b="1" dirty="0" smtClean="0"/>
              <a:t>ويرى </a:t>
            </a:r>
            <a:r>
              <a:rPr lang="ar-SA" sz="2800" b="1" dirty="0" err="1" smtClean="0"/>
              <a:t>الجشتالتيون</a:t>
            </a:r>
            <a:r>
              <a:rPr lang="ar-SA" sz="2800" b="1" dirty="0" smtClean="0"/>
              <a:t> أن المسترشد يستخدم اللغة لإخفاء عدم رغبته في تحمّل مسؤولية مشاعره وسلوكياته وقد يقوم بإسقاط المسؤولية على أناس آخرين مثل الوالدين وخبراته المبكرة.ودور المعالج هنا هو الطلب من المسترشد عدم استخدام عبارة ” لا أستطيع ” بدلاً من ” لا أريد ” والهدف من ذلك هو تعويد المسترشد على معرفة أنه يتحمل مسؤولية ما يحدث اتجاه مشاعره وسلوكه ليصبح واعياً بها (باترسون،1990).</a:t>
            </a:r>
            <a:endParaRPr lang="he-IL" sz="2800" b="1" dirty="0"/>
          </a:p>
        </p:txBody>
      </p:sp>
      <p:sp>
        <p:nvSpPr>
          <p:cNvPr id="2" name="Title 1"/>
          <p:cNvSpPr>
            <a:spLocks noGrp="1"/>
          </p:cNvSpPr>
          <p:nvPr>
            <p:ph type="title"/>
          </p:nvPr>
        </p:nvSpPr>
        <p:spPr/>
        <p:txBody>
          <a:bodyPr>
            <a:normAutofit/>
          </a:bodyPr>
          <a:lstStyle/>
          <a:p>
            <a:pPr algn="r"/>
            <a:r>
              <a:rPr lang="ar-SA" dirty="0" smtClean="0">
                <a:solidFill>
                  <a:schemeClr val="bg2">
                    <a:lumMod val="25000"/>
                  </a:schemeClr>
                </a:solidFill>
              </a:rPr>
              <a:t>2_ تكوين المسؤولية في المسترشد:</a:t>
            </a:r>
            <a:endParaRPr lang="he-IL" dirty="0">
              <a:solidFill>
                <a:schemeClr val="bg2">
                  <a:lumMod val="25000"/>
                </a:schemeClr>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738</TotalTime>
  <Words>2065</Words>
  <Application>Microsoft Office PowerPoint</Application>
  <PresentationFormat>On-screen Show (4:3)</PresentationFormat>
  <Paragraphs>87</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  نظرية الجشطالت وأساليبها الإرشادية        </vt:lpstr>
      <vt:lpstr>العلاج الجشطالتي </vt:lpstr>
      <vt:lpstr>مؤسس العلاج الجشطلتي</vt:lpstr>
      <vt:lpstr>PowerPoint Presentation</vt:lpstr>
      <vt:lpstr>المفاهيم والأسس النظرية للعلاج الجشطالتي :</vt:lpstr>
      <vt:lpstr>أهداف العلاج الجشطالتي :</vt:lpstr>
      <vt:lpstr>وظائف المعالج الجشطالتي </vt:lpstr>
      <vt:lpstr>            نظرية الجشطالت وأساليبها الإرشادية  1_ الوعي ب ” هنا_ الآن ”:  </vt:lpstr>
      <vt:lpstr>2_ تكوين المسؤولية في المسترشد:</vt:lpstr>
      <vt:lpstr>3_ استخدام أسلوب متصل بالوعي :</vt:lpstr>
      <vt:lpstr>4_ استخدام الجمل بدلاً من الأسئلة :</vt:lpstr>
      <vt:lpstr>5_ استخدام الدراما والعمل الخيالي :</vt:lpstr>
      <vt:lpstr>ب _ الصوت العالي والصوت السفلي : </vt:lpstr>
      <vt:lpstr>ج_ الكرسي الخالي:</vt:lpstr>
      <vt:lpstr>د_ الكرسي الساخن:</vt:lpstr>
      <vt:lpstr>6- العمل مع الأحلام:</vt:lpstr>
      <vt:lpstr>7_ الواجبات المنزلية :</vt:lpstr>
      <vt:lpstr>8_ التكامل:</vt:lpstr>
      <vt:lpstr>9_ قواعد وألعاب:</vt:lpstr>
      <vt:lpstr>PowerPoint Presentation</vt:lpstr>
      <vt:lpstr>PowerPoint Presentation</vt:lpstr>
      <vt:lpstr>PowerPoint Presentation</vt:lpstr>
      <vt:lpstr>  المآخذ حول العلاج الجشطالتي</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مؤسس العلاج الجشطلتي</dc:title>
  <dc:creator>rabie</dc:creator>
  <cp:lastModifiedBy>Amal K Deheidel</cp:lastModifiedBy>
  <cp:revision>39</cp:revision>
  <dcterms:created xsi:type="dcterms:W3CDTF">2012-03-18T20:03:58Z</dcterms:created>
  <dcterms:modified xsi:type="dcterms:W3CDTF">2018-01-20T13:58:51Z</dcterms:modified>
</cp:coreProperties>
</file>