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496" r:id="rId6"/>
    <p:sldId id="495" r:id="rId7"/>
    <p:sldId id="497" r:id="rId8"/>
    <p:sldId id="498" r:id="rId9"/>
    <p:sldId id="499" r:id="rId10"/>
    <p:sldId id="500" r:id="rId11"/>
    <p:sldId id="501" r:id="rId12"/>
    <p:sldId id="502" r:id="rId13"/>
    <p:sldId id="503" r:id="rId14"/>
    <p:sldId id="504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3" r:id="rId24"/>
    <p:sldId id="514" r:id="rId25"/>
    <p:sldId id="515" r:id="rId26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66FF"/>
    <a:srgbClr val="000000"/>
    <a:srgbClr val="309E20"/>
    <a:srgbClr val="FF9933"/>
    <a:srgbClr val="FFFF99"/>
    <a:srgbClr val="FFCC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13"/>
    <p:restoredTop sz="94612"/>
  </p:normalViewPr>
  <p:slideViewPr>
    <p:cSldViewPr>
      <p:cViewPr varScale="1">
        <p:scale>
          <a:sx n="108" d="100"/>
          <a:sy n="108" d="100"/>
        </p:scale>
        <p:origin x="2076" y="102"/>
      </p:cViewPr>
      <p:guideLst>
        <p:guide orient="horz" pos="321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96F1911-DC35-4B4B-AFE0-8227943F8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75038"/>
            <a:ext cx="704215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3283BC10-66D6-40BA-AAA1-3A0FC90449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15"/>
          <p:cNvGrpSpPr>
            <a:grpSpLocks/>
          </p:cNvGrpSpPr>
          <p:nvPr userDrawn="1"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5" name="Rectangle 9"/>
            <p:cNvSpPr>
              <a:spLocks noChangeArrowheads="1"/>
            </p:cNvSpPr>
            <p:nvPr userDrawn="1"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6" name="Rectangle 10"/>
            <p:cNvSpPr>
              <a:spLocks noChangeArrowheads="1"/>
            </p:cNvSpPr>
            <p:nvPr userDrawn="1"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7" name="Rectangle 11"/>
            <p:cNvSpPr>
              <a:spLocks noChangeArrowheads="1"/>
            </p:cNvSpPr>
            <p:nvPr userDrawn="1"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8" name="Rectangle 12"/>
            <p:cNvSpPr>
              <a:spLocks noChangeArrowheads="1"/>
            </p:cNvSpPr>
            <p:nvPr userDrawn="1"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9" name="Rectangle 13"/>
            <p:cNvSpPr>
              <a:spLocks noChangeArrowheads="1"/>
            </p:cNvSpPr>
            <p:nvPr userDrawn="1"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</p:grpSp>
      <p:grpSp>
        <p:nvGrpSpPr>
          <p:cNvPr id="10" name="Group 287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1" name="Group 7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33" name="Rectangle 1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2" name="Group 72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31" name="Rectangle 1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1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3" name="Group 74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29" name="Rectangle 7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7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4" name="Group 77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27" name="Rectangle 7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7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5" name="Group 80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25" name="Rectangle 8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8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6" name="Group 83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23" name="Rectangle 8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8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7" name="Group 86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21" name="Rectangle 8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8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8" name="Group 89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9" name="Rectangle 9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9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</p:grpSp>
      <p:grpSp>
        <p:nvGrpSpPr>
          <p:cNvPr id="35" name="Group 320"/>
          <p:cNvGrpSpPr>
            <a:grpSpLocks/>
          </p:cNvGrpSpPr>
          <p:nvPr userDrawn="1"/>
        </p:nvGrpSpPr>
        <p:grpSpPr bwMode="auto">
          <a:xfrm>
            <a:off x="304800" y="77788"/>
            <a:ext cx="8458200" cy="74612"/>
            <a:chOff x="192" y="3840"/>
            <a:chExt cx="5328" cy="47"/>
          </a:xfrm>
        </p:grpSpPr>
        <p:grpSp>
          <p:nvGrpSpPr>
            <p:cNvPr id="36" name="Group 321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58" name="Rectangle 32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32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37" name="Group 324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56" name="Rectangle 32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32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38" name="Group 327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54" name="Rectangle 32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32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39" name="Group 330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52" name="Rectangle 33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33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40" name="Group 333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50" name="Rectangle 33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33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41" name="Group 336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48" name="Rectangle 33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33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42" name="Group 339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46" name="Rectangle 34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34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43" name="Group 342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44" name="Rectangle 34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34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</p:grpSp>
      <p:grpSp>
        <p:nvGrpSpPr>
          <p:cNvPr id="60" name="Group 345"/>
          <p:cNvGrpSpPr>
            <a:grpSpLocks/>
          </p:cNvGrpSpPr>
          <p:nvPr userDrawn="1"/>
        </p:nvGrpSpPr>
        <p:grpSpPr bwMode="auto">
          <a:xfrm>
            <a:off x="304800" y="152400"/>
            <a:ext cx="8458200" cy="74613"/>
            <a:chOff x="192" y="3840"/>
            <a:chExt cx="5328" cy="47"/>
          </a:xfrm>
        </p:grpSpPr>
        <p:grpSp>
          <p:nvGrpSpPr>
            <p:cNvPr id="61" name="Group 346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83" name="Rectangle 34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34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2" name="Group 349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81" name="Rectangle 35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35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3" name="Group 352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79" name="Rectangle 353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354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4" name="Group 355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77" name="Rectangle 356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357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5" name="Group 358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75" name="Rectangle 359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360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6" name="Group 361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73" name="Rectangle 362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363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7" name="Group 364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71" name="Rectangle 36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36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8" name="Group 367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69" name="Rectangle 36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70" name="Rectangle 36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</p:grpSp>
      <p:grpSp>
        <p:nvGrpSpPr>
          <p:cNvPr id="85" name="Group 443"/>
          <p:cNvGrpSpPr>
            <a:grpSpLocks/>
          </p:cNvGrpSpPr>
          <p:nvPr userDrawn="1"/>
        </p:nvGrpSpPr>
        <p:grpSpPr bwMode="auto">
          <a:xfrm>
            <a:off x="4267200" y="5334000"/>
            <a:ext cx="855663" cy="831850"/>
            <a:chOff x="3216" y="2448"/>
            <a:chExt cx="1979" cy="1729"/>
          </a:xfrm>
        </p:grpSpPr>
        <p:sp>
          <p:nvSpPr>
            <p:cNvPr id="86" name="Line 444"/>
            <p:cNvSpPr>
              <a:spLocks noChangeShapeType="1"/>
            </p:cNvSpPr>
            <p:nvPr/>
          </p:nvSpPr>
          <p:spPr bwMode="auto">
            <a:xfrm flipV="1">
              <a:off x="3888" y="3359"/>
              <a:ext cx="14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7" name="Freeform 445"/>
            <p:cNvSpPr>
              <a:spLocks/>
            </p:cNvSpPr>
            <p:nvPr/>
          </p:nvSpPr>
          <p:spPr bwMode="auto">
            <a:xfrm>
              <a:off x="3289" y="4065"/>
              <a:ext cx="114" cy="112"/>
            </a:xfrm>
            <a:custGeom>
              <a:avLst/>
              <a:gdLst>
                <a:gd name="T0" fmla="*/ 102 w 115"/>
                <a:gd name="T1" fmla="*/ 112 h 112"/>
                <a:gd name="T2" fmla="*/ 10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05 w 115"/>
                <a:gd name="T9" fmla="*/ 112 h 112"/>
                <a:gd name="T10" fmla="*/ 10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446"/>
            <p:cNvSpPr>
              <a:spLocks/>
            </p:cNvSpPr>
            <p:nvPr/>
          </p:nvSpPr>
          <p:spPr bwMode="auto">
            <a:xfrm>
              <a:off x="3947" y="4065"/>
              <a:ext cx="117" cy="112"/>
            </a:xfrm>
            <a:custGeom>
              <a:avLst/>
              <a:gdLst>
                <a:gd name="T0" fmla="*/ 132 w 115"/>
                <a:gd name="T1" fmla="*/ 112 h 112"/>
                <a:gd name="T2" fmla="*/ 13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35 w 115"/>
                <a:gd name="T9" fmla="*/ 112 h 112"/>
                <a:gd name="T10" fmla="*/ 13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447"/>
            <p:cNvSpPr>
              <a:spLocks/>
            </p:cNvSpPr>
            <p:nvPr/>
          </p:nvSpPr>
          <p:spPr bwMode="auto">
            <a:xfrm>
              <a:off x="4152" y="2448"/>
              <a:ext cx="110" cy="112"/>
            </a:xfrm>
            <a:custGeom>
              <a:avLst/>
              <a:gdLst>
                <a:gd name="T0" fmla="*/ 92 w 112"/>
                <a:gd name="T1" fmla="*/ 112 h 112"/>
                <a:gd name="T2" fmla="*/ 9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92 w 112"/>
                <a:gd name="T9" fmla="*/ 112 h 112"/>
                <a:gd name="T10" fmla="*/ 9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Freeform 448"/>
            <p:cNvSpPr>
              <a:spLocks/>
            </p:cNvSpPr>
            <p:nvPr/>
          </p:nvSpPr>
          <p:spPr bwMode="auto">
            <a:xfrm>
              <a:off x="3605" y="2755"/>
              <a:ext cx="114" cy="112"/>
            </a:xfrm>
            <a:custGeom>
              <a:avLst/>
              <a:gdLst>
                <a:gd name="T0" fmla="*/ 112 w 114"/>
                <a:gd name="T1" fmla="*/ 112 h 112"/>
                <a:gd name="T2" fmla="*/ 114 w 114"/>
                <a:gd name="T3" fmla="*/ 0 h 112"/>
                <a:gd name="T4" fmla="*/ 0 w 114"/>
                <a:gd name="T5" fmla="*/ 0 h 112"/>
                <a:gd name="T6" fmla="*/ 0 w 114"/>
                <a:gd name="T7" fmla="*/ 112 h 112"/>
                <a:gd name="T8" fmla="*/ 114 w 114"/>
                <a:gd name="T9" fmla="*/ 112 h 112"/>
                <a:gd name="T10" fmla="*/ 114 w 114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Freeform 449"/>
            <p:cNvSpPr>
              <a:spLocks/>
            </p:cNvSpPr>
            <p:nvPr/>
          </p:nvSpPr>
          <p:spPr bwMode="auto">
            <a:xfrm>
              <a:off x="4703" y="2752"/>
              <a:ext cx="114" cy="115"/>
            </a:xfrm>
            <a:custGeom>
              <a:avLst/>
              <a:gdLst>
                <a:gd name="T0" fmla="*/ 0 w 114"/>
                <a:gd name="T1" fmla="*/ 112 h 115"/>
                <a:gd name="T2" fmla="*/ 114 w 114"/>
                <a:gd name="T3" fmla="*/ 115 h 115"/>
                <a:gd name="T4" fmla="*/ 114 w 114"/>
                <a:gd name="T5" fmla="*/ 0 h 115"/>
                <a:gd name="T6" fmla="*/ 2 w 114"/>
                <a:gd name="T7" fmla="*/ 0 h 115"/>
                <a:gd name="T8" fmla="*/ 2 w 114"/>
                <a:gd name="T9" fmla="*/ 115 h 115"/>
                <a:gd name="T10" fmla="*/ 2 w 114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450"/>
            <p:cNvSpPr>
              <a:spLocks/>
            </p:cNvSpPr>
            <p:nvPr/>
          </p:nvSpPr>
          <p:spPr bwMode="auto">
            <a:xfrm>
              <a:off x="5081" y="3332"/>
              <a:ext cx="114" cy="115"/>
            </a:xfrm>
            <a:custGeom>
              <a:avLst/>
              <a:gdLst>
                <a:gd name="T0" fmla="*/ 0 w 112"/>
                <a:gd name="T1" fmla="*/ 122 h 114"/>
                <a:gd name="T2" fmla="*/ 132 w 112"/>
                <a:gd name="T3" fmla="*/ 124 h 114"/>
                <a:gd name="T4" fmla="*/ 132 w 112"/>
                <a:gd name="T5" fmla="*/ 0 h 114"/>
                <a:gd name="T6" fmla="*/ 0 w 112"/>
                <a:gd name="T7" fmla="*/ 0 h 114"/>
                <a:gd name="T8" fmla="*/ 0 w 112"/>
                <a:gd name="T9" fmla="*/ 124 h 114"/>
                <a:gd name="T10" fmla="*/ 0 w 112"/>
                <a:gd name="T11" fmla="*/ 12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451"/>
            <p:cNvSpPr>
              <a:spLocks/>
            </p:cNvSpPr>
            <p:nvPr/>
          </p:nvSpPr>
          <p:spPr bwMode="auto">
            <a:xfrm>
              <a:off x="3216" y="3336"/>
              <a:ext cx="114" cy="112"/>
            </a:xfrm>
            <a:custGeom>
              <a:avLst/>
              <a:gdLst>
                <a:gd name="T0" fmla="*/ 105 w 115"/>
                <a:gd name="T1" fmla="*/ 112 h 112"/>
                <a:gd name="T2" fmla="*/ 10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05 w 115"/>
                <a:gd name="T9" fmla="*/ 112 h 112"/>
                <a:gd name="T10" fmla="*/ 10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" name="Group 452"/>
            <p:cNvGrpSpPr>
              <a:grpSpLocks/>
            </p:cNvGrpSpPr>
            <p:nvPr/>
          </p:nvGrpSpPr>
          <p:grpSpPr bwMode="auto">
            <a:xfrm>
              <a:off x="3892" y="2676"/>
              <a:ext cx="631" cy="472"/>
              <a:chOff x="3892" y="2676"/>
              <a:chExt cx="631" cy="472"/>
            </a:xfrm>
          </p:grpSpPr>
          <p:sp>
            <p:nvSpPr>
              <p:cNvPr id="126" name="Freeform 453"/>
              <p:cNvSpPr>
                <a:spLocks/>
              </p:cNvSpPr>
              <p:nvPr/>
            </p:nvSpPr>
            <p:spPr bwMode="auto">
              <a:xfrm>
                <a:off x="4248" y="2686"/>
                <a:ext cx="275" cy="228"/>
              </a:xfrm>
              <a:custGeom>
                <a:avLst/>
                <a:gdLst>
                  <a:gd name="T0" fmla="*/ 0 w 277"/>
                  <a:gd name="T1" fmla="*/ 23 h 228"/>
                  <a:gd name="T2" fmla="*/ 5 w 277"/>
                  <a:gd name="T3" fmla="*/ 23 h 228"/>
                  <a:gd name="T4" fmla="*/ 10 w 277"/>
                  <a:gd name="T5" fmla="*/ 19 h 228"/>
                  <a:gd name="T6" fmla="*/ 17 w 277"/>
                  <a:gd name="T7" fmla="*/ 14 h 228"/>
                  <a:gd name="T8" fmla="*/ 26 w 277"/>
                  <a:gd name="T9" fmla="*/ 9 h 228"/>
                  <a:gd name="T10" fmla="*/ 36 w 277"/>
                  <a:gd name="T11" fmla="*/ 4 h 228"/>
                  <a:gd name="T12" fmla="*/ 50 w 277"/>
                  <a:gd name="T13" fmla="*/ 2 h 228"/>
                  <a:gd name="T14" fmla="*/ 65 w 277"/>
                  <a:gd name="T15" fmla="*/ 0 h 228"/>
                  <a:gd name="T16" fmla="*/ 69 w 277"/>
                  <a:gd name="T17" fmla="*/ 0 h 228"/>
                  <a:gd name="T18" fmla="*/ 86 w 277"/>
                  <a:gd name="T19" fmla="*/ 4 h 228"/>
                  <a:gd name="T20" fmla="*/ 100 w 277"/>
                  <a:gd name="T21" fmla="*/ 11 h 228"/>
                  <a:gd name="T22" fmla="*/ 114 w 277"/>
                  <a:gd name="T23" fmla="*/ 23 h 228"/>
                  <a:gd name="T24" fmla="*/ 124 w 277"/>
                  <a:gd name="T25" fmla="*/ 33 h 228"/>
                  <a:gd name="T26" fmla="*/ 133 w 277"/>
                  <a:gd name="T27" fmla="*/ 42 h 228"/>
                  <a:gd name="T28" fmla="*/ 138 w 277"/>
                  <a:gd name="T29" fmla="*/ 52 h 228"/>
                  <a:gd name="T30" fmla="*/ 140 w 277"/>
                  <a:gd name="T31" fmla="*/ 59 h 228"/>
                  <a:gd name="T32" fmla="*/ 143 w 277"/>
                  <a:gd name="T33" fmla="*/ 66 h 228"/>
                  <a:gd name="T34" fmla="*/ 143 w 277"/>
                  <a:gd name="T35" fmla="*/ 73 h 228"/>
                  <a:gd name="T36" fmla="*/ 143 w 277"/>
                  <a:gd name="T37" fmla="*/ 78 h 228"/>
                  <a:gd name="T38" fmla="*/ 143 w 277"/>
                  <a:gd name="T39" fmla="*/ 81 h 228"/>
                  <a:gd name="T40" fmla="*/ 143 w 277"/>
                  <a:gd name="T41" fmla="*/ 81 h 228"/>
                  <a:gd name="T42" fmla="*/ 143 w 277"/>
                  <a:gd name="T43" fmla="*/ 81 h 228"/>
                  <a:gd name="T44" fmla="*/ 145 w 277"/>
                  <a:gd name="T45" fmla="*/ 78 h 228"/>
                  <a:gd name="T46" fmla="*/ 150 w 277"/>
                  <a:gd name="T47" fmla="*/ 76 h 228"/>
                  <a:gd name="T48" fmla="*/ 157 w 277"/>
                  <a:gd name="T49" fmla="*/ 73 h 228"/>
                  <a:gd name="T50" fmla="*/ 164 w 277"/>
                  <a:gd name="T51" fmla="*/ 71 h 228"/>
                  <a:gd name="T52" fmla="*/ 171 w 277"/>
                  <a:gd name="T53" fmla="*/ 69 h 228"/>
                  <a:gd name="T54" fmla="*/ 181 w 277"/>
                  <a:gd name="T55" fmla="*/ 69 h 228"/>
                  <a:gd name="T56" fmla="*/ 190 w 277"/>
                  <a:gd name="T57" fmla="*/ 71 h 228"/>
                  <a:gd name="T58" fmla="*/ 198 w 277"/>
                  <a:gd name="T59" fmla="*/ 73 h 228"/>
                  <a:gd name="T60" fmla="*/ 203 w 277"/>
                  <a:gd name="T61" fmla="*/ 81 h 228"/>
                  <a:gd name="T62" fmla="*/ 209 w 277"/>
                  <a:gd name="T63" fmla="*/ 90 h 228"/>
                  <a:gd name="T64" fmla="*/ 214 w 277"/>
                  <a:gd name="T65" fmla="*/ 97 h 228"/>
                  <a:gd name="T66" fmla="*/ 216 w 277"/>
                  <a:gd name="T67" fmla="*/ 107 h 228"/>
                  <a:gd name="T68" fmla="*/ 219 w 277"/>
                  <a:gd name="T69" fmla="*/ 116 h 228"/>
                  <a:gd name="T70" fmla="*/ 219 w 277"/>
                  <a:gd name="T71" fmla="*/ 124 h 228"/>
                  <a:gd name="T72" fmla="*/ 216 w 277"/>
                  <a:gd name="T73" fmla="*/ 131 h 228"/>
                  <a:gd name="T74" fmla="*/ 216 w 277"/>
                  <a:gd name="T75" fmla="*/ 138 h 228"/>
                  <a:gd name="T76" fmla="*/ 214 w 277"/>
                  <a:gd name="T77" fmla="*/ 143 h 228"/>
                  <a:gd name="T78" fmla="*/ 214 w 277"/>
                  <a:gd name="T79" fmla="*/ 145 h 228"/>
                  <a:gd name="T80" fmla="*/ 211 w 277"/>
                  <a:gd name="T81" fmla="*/ 145 h 228"/>
                  <a:gd name="T82" fmla="*/ 214 w 277"/>
                  <a:gd name="T83" fmla="*/ 147 h 228"/>
                  <a:gd name="T84" fmla="*/ 216 w 277"/>
                  <a:gd name="T85" fmla="*/ 147 h 228"/>
                  <a:gd name="T86" fmla="*/ 221 w 277"/>
                  <a:gd name="T87" fmla="*/ 152 h 228"/>
                  <a:gd name="T88" fmla="*/ 228 w 277"/>
                  <a:gd name="T89" fmla="*/ 157 h 228"/>
                  <a:gd name="T90" fmla="*/ 233 w 277"/>
                  <a:gd name="T91" fmla="*/ 164 h 228"/>
                  <a:gd name="T92" fmla="*/ 240 w 277"/>
                  <a:gd name="T93" fmla="*/ 174 h 228"/>
                  <a:gd name="T94" fmla="*/ 247 w 277"/>
                  <a:gd name="T95" fmla="*/ 183 h 228"/>
                  <a:gd name="T96" fmla="*/ 252 w 277"/>
                  <a:gd name="T97" fmla="*/ 195 h 228"/>
                  <a:gd name="T98" fmla="*/ 254 w 277"/>
                  <a:gd name="T99" fmla="*/ 212 h 228"/>
                  <a:gd name="T100" fmla="*/ 257 w 277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7" name="Freeform 454"/>
              <p:cNvSpPr>
                <a:spLocks/>
              </p:cNvSpPr>
              <p:nvPr/>
            </p:nvSpPr>
            <p:spPr bwMode="auto">
              <a:xfrm>
                <a:off x="3892" y="2676"/>
                <a:ext cx="356" cy="238"/>
              </a:xfrm>
              <a:custGeom>
                <a:avLst/>
                <a:gdLst>
                  <a:gd name="T0" fmla="*/ 2 w 358"/>
                  <a:gd name="T1" fmla="*/ 239 h 236"/>
                  <a:gd name="T2" fmla="*/ 9 w 358"/>
                  <a:gd name="T3" fmla="*/ 213 h 236"/>
                  <a:gd name="T4" fmla="*/ 21 w 358"/>
                  <a:gd name="T5" fmla="*/ 191 h 236"/>
                  <a:gd name="T6" fmla="*/ 33 w 358"/>
                  <a:gd name="T7" fmla="*/ 172 h 236"/>
                  <a:gd name="T8" fmla="*/ 43 w 358"/>
                  <a:gd name="T9" fmla="*/ 165 h 236"/>
                  <a:gd name="T10" fmla="*/ 43 w 358"/>
                  <a:gd name="T11" fmla="*/ 165 h 236"/>
                  <a:gd name="T12" fmla="*/ 40 w 358"/>
                  <a:gd name="T13" fmla="*/ 155 h 236"/>
                  <a:gd name="T14" fmla="*/ 38 w 358"/>
                  <a:gd name="T15" fmla="*/ 144 h 236"/>
                  <a:gd name="T16" fmla="*/ 38 w 358"/>
                  <a:gd name="T17" fmla="*/ 127 h 236"/>
                  <a:gd name="T18" fmla="*/ 48 w 358"/>
                  <a:gd name="T19" fmla="*/ 108 h 236"/>
                  <a:gd name="T20" fmla="*/ 67 w 358"/>
                  <a:gd name="T21" fmla="*/ 93 h 236"/>
                  <a:gd name="T22" fmla="*/ 83 w 358"/>
                  <a:gd name="T23" fmla="*/ 89 h 236"/>
                  <a:gd name="T24" fmla="*/ 92 w 358"/>
                  <a:gd name="T25" fmla="*/ 91 h 236"/>
                  <a:gd name="T26" fmla="*/ 104 w 358"/>
                  <a:gd name="T27" fmla="*/ 96 h 236"/>
                  <a:gd name="T28" fmla="*/ 111 w 358"/>
                  <a:gd name="T29" fmla="*/ 101 h 236"/>
                  <a:gd name="T30" fmla="*/ 114 w 358"/>
                  <a:gd name="T31" fmla="*/ 98 h 236"/>
                  <a:gd name="T32" fmla="*/ 111 w 358"/>
                  <a:gd name="T33" fmla="*/ 91 h 236"/>
                  <a:gd name="T34" fmla="*/ 114 w 358"/>
                  <a:gd name="T35" fmla="*/ 79 h 236"/>
                  <a:gd name="T36" fmla="*/ 123 w 358"/>
                  <a:gd name="T37" fmla="*/ 52 h 236"/>
                  <a:gd name="T38" fmla="*/ 142 w 358"/>
                  <a:gd name="T39" fmla="*/ 31 h 236"/>
                  <a:gd name="T40" fmla="*/ 171 w 358"/>
                  <a:gd name="T41" fmla="*/ 14 h 236"/>
                  <a:gd name="T42" fmla="*/ 202 w 358"/>
                  <a:gd name="T43" fmla="*/ 10 h 236"/>
                  <a:gd name="T44" fmla="*/ 228 w 358"/>
                  <a:gd name="T45" fmla="*/ 14 h 236"/>
                  <a:gd name="T46" fmla="*/ 250 w 358"/>
                  <a:gd name="T47" fmla="*/ 24 h 236"/>
                  <a:gd name="T48" fmla="*/ 260 w 358"/>
                  <a:gd name="T49" fmla="*/ 31 h 236"/>
                  <a:gd name="T50" fmla="*/ 261 w 358"/>
                  <a:gd name="T51" fmla="*/ 31 h 236"/>
                  <a:gd name="T52" fmla="*/ 261 w 358"/>
                  <a:gd name="T53" fmla="*/ 26 h 236"/>
                  <a:gd name="T54" fmla="*/ 263 w 358"/>
                  <a:gd name="T55" fmla="*/ 17 h 236"/>
                  <a:gd name="T56" fmla="*/ 268 w 358"/>
                  <a:gd name="T57" fmla="*/ 7 h 236"/>
                  <a:gd name="T58" fmla="*/ 285 w 358"/>
                  <a:gd name="T59" fmla="*/ 2 h 236"/>
                  <a:gd name="T60" fmla="*/ 307 w 358"/>
                  <a:gd name="T61" fmla="*/ 2 h 236"/>
                  <a:gd name="T62" fmla="*/ 323 w 358"/>
                  <a:gd name="T63" fmla="*/ 7 h 236"/>
                  <a:gd name="T64" fmla="*/ 330 w 358"/>
                  <a:gd name="T65" fmla="*/ 17 h 236"/>
                  <a:gd name="T66" fmla="*/ 335 w 358"/>
                  <a:gd name="T67" fmla="*/ 26 h 236"/>
                  <a:gd name="T68" fmla="*/ 33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455"/>
              <p:cNvSpPr>
                <a:spLocks/>
              </p:cNvSpPr>
              <p:nvPr/>
            </p:nvSpPr>
            <p:spPr bwMode="auto">
              <a:xfrm>
                <a:off x="3892" y="2910"/>
                <a:ext cx="272" cy="231"/>
              </a:xfrm>
              <a:custGeom>
                <a:avLst/>
                <a:gdLst>
                  <a:gd name="T0" fmla="*/ 272 w 272"/>
                  <a:gd name="T1" fmla="*/ 222 h 229"/>
                  <a:gd name="T2" fmla="*/ 272 w 272"/>
                  <a:gd name="T3" fmla="*/ 225 h 229"/>
                  <a:gd name="T4" fmla="*/ 267 w 272"/>
                  <a:gd name="T5" fmla="*/ 227 h 229"/>
                  <a:gd name="T6" fmla="*/ 260 w 272"/>
                  <a:gd name="T7" fmla="*/ 232 h 229"/>
                  <a:gd name="T8" fmla="*/ 250 w 272"/>
                  <a:gd name="T9" fmla="*/ 237 h 229"/>
                  <a:gd name="T10" fmla="*/ 238 w 272"/>
                  <a:gd name="T11" fmla="*/ 241 h 229"/>
                  <a:gd name="T12" fmla="*/ 226 w 272"/>
                  <a:gd name="T13" fmla="*/ 246 h 229"/>
                  <a:gd name="T14" fmla="*/ 212 w 272"/>
                  <a:gd name="T15" fmla="*/ 249 h 229"/>
                  <a:gd name="T16" fmla="*/ 195 w 272"/>
                  <a:gd name="T17" fmla="*/ 246 h 229"/>
                  <a:gd name="T18" fmla="*/ 181 w 272"/>
                  <a:gd name="T19" fmla="*/ 244 h 229"/>
                  <a:gd name="T20" fmla="*/ 164 w 272"/>
                  <a:gd name="T21" fmla="*/ 234 h 229"/>
                  <a:gd name="T22" fmla="*/ 152 w 272"/>
                  <a:gd name="T23" fmla="*/ 225 h 229"/>
                  <a:gd name="T24" fmla="*/ 141 w 272"/>
                  <a:gd name="T25" fmla="*/ 215 h 229"/>
                  <a:gd name="T26" fmla="*/ 133 w 272"/>
                  <a:gd name="T27" fmla="*/ 206 h 229"/>
                  <a:gd name="T28" fmla="*/ 129 w 272"/>
                  <a:gd name="T29" fmla="*/ 196 h 229"/>
                  <a:gd name="T30" fmla="*/ 124 w 272"/>
                  <a:gd name="T31" fmla="*/ 182 h 229"/>
                  <a:gd name="T32" fmla="*/ 124 w 272"/>
                  <a:gd name="T33" fmla="*/ 169 h 229"/>
                  <a:gd name="T34" fmla="*/ 121 w 272"/>
                  <a:gd name="T35" fmla="*/ 165 h 229"/>
                  <a:gd name="T36" fmla="*/ 121 w 272"/>
                  <a:gd name="T37" fmla="*/ 160 h 229"/>
                  <a:gd name="T38" fmla="*/ 124 w 272"/>
                  <a:gd name="T39" fmla="*/ 158 h 229"/>
                  <a:gd name="T40" fmla="*/ 124 w 272"/>
                  <a:gd name="T41" fmla="*/ 155 h 229"/>
                  <a:gd name="T42" fmla="*/ 121 w 272"/>
                  <a:gd name="T43" fmla="*/ 158 h 229"/>
                  <a:gd name="T44" fmla="*/ 119 w 272"/>
                  <a:gd name="T45" fmla="*/ 160 h 229"/>
                  <a:gd name="T46" fmla="*/ 114 w 272"/>
                  <a:gd name="T47" fmla="*/ 162 h 229"/>
                  <a:gd name="T48" fmla="*/ 110 w 272"/>
                  <a:gd name="T49" fmla="*/ 165 h 229"/>
                  <a:gd name="T50" fmla="*/ 102 w 272"/>
                  <a:gd name="T51" fmla="*/ 167 h 229"/>
                  <a:gd name="T52" fmla="*/ 93 w 272"/>
                  <a:gd name="T53" fmla="*/ 167 h 229"/>
                  <a:gd name="T54" fmla="*/ 83 w 272"/>
                  <a:gd name="T55" fmla="*/ 167 h 229"/>
                  <a:gd name="T56" fmla="*/ 76 w 272"/>
                  <a:gd name="T57" fmla="*/ 167 h 229"/>
                  <a:gd name="T58" fmla="*/ 67 w 272"/>
                  <a:gd name="T59" fmla="*/ 162 h 229"/>
                  <a:gd name="T60" fmla="*/ 55 w 272"/>
                  <a:gd name="T61" fmla="*/ 155 h 229"/>
                  <a:gd name="T62" fmla="*/ 48 w 272"/>
                  <a:gd name="T63" fmla="*/ 148 h 229"/>
                  <a:gd name="T64" fmla="*/ 43 w 272"/>
                  <a:gd name="T65" fmla="*/ 138 h 229"/>
                  <a:gd name="T66" fmla="*/ 38 w 272"/>
                  <a:gd name="T67" fmla="*/ 131 h 229"/>
                  <a:gd name="T68" fmla="*/ 38 w 272"/>
                  <a:gd name="T69" fmla="*/ 122 h 229"/>
                  <a:gd name="T70" fmla="*/ 38 w 272"/>
                  <a:gd name="T71" fmla="*/ 115 h 229"/>
                  <a:gd name="T72" fmla="*/ 38 w 272"/>
                  <a:gd name="T73" fmla="*/ 107 h 229"/>
                  <a:gd name="T74" fmla="*/ 40 w 272"/>
                  <a:gd name="T75" fmla="*/ 100 h 229"/>
                  <a:gd name="T76" fmla="*/ 40 w 272"/>
                  <a:gd name="T77" fmla="*/ 96 h 229"/>
                  <a:gd name="T78" fmla="*/ 43 w 272"/>
                  <a:gd name="T79" fmla="*/ 93 h 229"/>
                  <a:gd name="T80" fmla="*/ 43 w 272"/>
                  <a:gd name="T81" fmla="*/ 91 h 229"/>
                  <a:gd name="T82" fmla="*/ 43 w 272"/>
                  <a:gd name="T83" fmla="*/ 91 h 229"/>
                  <a:gd name="T84" fmla="*/ 38 w 272"/>
                  <a:gd name="T85" fmla="*/ 88 h 229"/>
                  <a:gd name="T86" fmla="*/ 33 w 272"/>
                  <a:gd name="T87" fmla="*/ 86 h 229"/>
                  <a:gd name="T88" fmla="*/ 29 w 272"/>
                  <a:gd name="T89" fmla="*/ 81 h 229"/>
                  <a:gd name="T90" fmla="*/ 21 w 272"/>
                  <a:gd name="T91" fmla="*/ 74 h 229"/>
                  <a:gd name="T92" fmla="*/ 14 w 272"/>
                  <a:gd name="T93" fmla="*/ 55 h 229"/>
                  <a:gd name="T94" fmla="*/ 9 w 272"/>
                  <a:gd name="T95" fmla="*/ 45 h 229"/>
                  <a:gd name="T96" fmla="*/ 5 w 272"/>
                  <a:gd name="T97" fmla="*/ 31 h 229"/>
                  <a:gd name="T98" fmla="*/ 2 w 272"/>
                  <a:gd name="T99" fmla="*/ 16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456"/>
              <p:cNvSpPr>
                <a:spLocks/>
              </p:cNvSpPr>
              <p:nvPr/>
            </p:nvSpPr>
            <p:spPr bwMode="auto">
              <a:xfrm>
                <a:off x="4167" y="2910"/>
                <a:ext cx="352" cy="238"/>
              </a:xfrm>
              <a:custGeom>
                <a:avLst/>
                <a:gdLst>
                  <a:gd name="T0" fmla="*/ 325 w 355"/>
                  <a:gd name="T1" fmla="*/ 16 h 236"/>
                  <a:gd name="T2" fmla="*/ 318 w 355"/>
                  <a:gd name="T3" fmla="*/ 45 h 236"/>
                  <a:gd name="T4" fmla="*/ 304 w 355"/>
                  <a:gd name="T5" fmla="*/ 74 h 236"/>
                  <a:gd name="T6" fmla="*/ 293 w 355"/>
                  <a:gd name="T7" fmla="*/ 86 h 236"/>
                  <a:gd name="T8" fmla="*/ 288 w 355"/>
                  <a:gd name="T9" fmla="*/ 91 h 236"/>
                  <a:gd name="T10" fmla="*/ 288 w 355"/>
                  <a:gd name="T11" fmla="*/ 93 h 236"/>
                  <a:gd name="T12" fmla="*/ 289 w 355"/>
                  <a:gd name="T13" fmla="*/ 100 h 236"/>
                  <a:gd name="T14" fmla="*/ 291 w 355"/>
                  <a:gd name="T15" fmla="*/ 115 h 236"/>
                  <a:gd name="T16" fmla="*/ 289 w 355"/>
                  <a:gd name="T17" fmla="*/ 131 h 236"/>
                  <a:gd name="T18" fmla="*/ 285 w 355"/>
                  <a:gd name="T19" fmla="*/ 148 h 236"/>
                  <a:gd name="T20" fmla="*/ 271 w 355"/>
                  <a:gd name="T21" fmla="*/ 162 h 236"/>
                  <a:gd name="T22" fmla="*/ 252 w 355"/>
                  <a:gd name="T23" fmla="*/ 169 h 236"/>
                  <a:gd name="T24" fmla="*/ 235 w 355"/>
                  <a:gd name="T25" fmla="*/ 167 h 236"/>
                  <a:gd name="T26" fmla="*/ 221 w 355"/>
                  <a:gd name="T27" fmla="*/ 162 h 236"/>
                  <a:gd name="T28" fmla="*/ 214 w 355"/>
                  <a:gd name="T29" fmla="*/ 158 h 236"/>
                  <a:gd name="T30" fmla="*/ 214 w 355"/>
                  <a:gd name="T31" fmla="*/ 158 h 236"/>
                  <a:gd name="T32" fmla="*/ 214 w 355"/>
                  <a:gd name="T33" fmla="*/ 165 h 236"/>
                  <a:gd name="T34" fmla="*/ 211 w 355"/>
                  <a:gd name="T35" fmla="*/ 181 h 236"/>
                  <a:gd name="T36" fmla="*/ 204 w 355"/>
                  <a:gd name="T37" fmla="*/ 206 h 236"/>
                  <a:gd name="T38" fmla="*/ 185 w 355"/>
                  <a:gd name="T39" fmla="*/ 225 h 236"/>
                  <a:gd name="T40" fmla="*/ 167 w 355"/>
                  <a:gd name="T41" fmla="*/ 244 h 236"/>
                  <a:gd name="T42" fmla="*/ 136 w 355"/>
                  <a:gd name="T43" fmla="*/ 249 h 236"/>
                  <a:gd name="T44" fmla="*/ 107 w 355"/>
                  <a:gd name="T45" fmla="*/ 244 h 236"/>
                  <a:gd name="T46" fmla="*/ 88 w 355"/>
                  <a:gd name="T47" fmla="*/ 234 h 236"/>
                  <a:gd name="T48" fmla="*/ 76 w 355"/>
                  <a:gd name="T49" fmla="*/ 225 h 236"/>
                  <a:gd name="T50" fmla="*/ 74 w 355"/>
                  <a:gd name="T51" fmla="*/ 225 h 236"/>
                  <a:gd name="T52" fmla="*/ 71 w 355"/>
                  <a:gd name="T53" fmla="*/ 232 h 236"/>
                  <a:gd name="T54" fmla="*/ 66 w 355"/>
                  <a:gd name="T55" fmla="*/ 239 h 236"/>
                  <a:gd name="T56" fmla="*/ 59 w 355"/>
                  <a:gd name="T57" fmla="*/ 249 h 236"/>
                  <a:gd name="T58" fmla="*/ 53 w 355"/>
                  <a:gd name="T59" fmla="*/ 256 h 236"/>
                  <a:gd name="T60" fmla="*/ 31 w 355"/>
                  <a:gd name="T61" fmla="*/ 256 h 236"/>
                  <a:gd name="T62" fmla="*/ 14 w 355"/>
                  <a:gd name="T63" fmla="*/ 249 h 236"/>
                  <a:gd name="T64" fmla="*/ 5 w 355"/>
                  <a:gd name="T65" fmla="*/ 239 h 236"/>
                  <a:gd name="T66" fmla="*/ 0 w 355"/>
                  <a:gd name="T67" fmla="*/ 232 h 236"/>
                  <a:gd name="T68" fmla="*/ 0 w 355"/>
                  <a:gd name="T69" fmla="*/ 225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5" name="Group 457"/>
            <p:cNvGrpSpPr>
              <a:grpSpLocks/>
            </p:cNvGrpSpPr>
            <p:nvPr/>
          </p:nvGrpSpPr>
          <p:grpSpPr bwMode="auto">
            <a:xfrm>
              <a:off x="4409" y="3428"/>
              <a:ext cx="631" cy="469"/>
              <a:chOff x="4409" y="3428"/>
              <a:chExt cx="631" cy="469"/>
            </a:xfrm>
          </p:grpSpPr>
          <p:sp>
            <p:nvSpPr>
              <p:cNvPr id="122" name="Freeform 458"/>
              <p:cNvSpPr>
                <a:spLocks/>
              </p:cNvSpPr>
              <p:nvPr/>
            </p:nvSpPr>
            <p:spPr bwMode="auto">
              <a:xfrm>
                <a:off x="4765" y="3438"/>
                <a:ext cx="275" cy="228"/>
              </a:xfrm>
              <a:custGeom>
                <a:avLst/>
                <a:gdLst>
                  <a:gd name="T0" fmla="*/ 0 w 274"/>
                  <a:gd name="T1" fmla="*/ 23 h 228"/>
                  <a:gd name="T2" fmla="*/ 3 w 274"/>
                  <a:gd name="T3" fmla="*/ 21 h 228"/>
                  <a:gd name="T4" fmla="*/ 7 w 274"/>
                  <a:gd name="T5" fmla="*/ 19 h 228"/>
                  <a:gd name="T6" fmla="*/ 15 w 274"/>
                  <a:gd name="T7" fmla="*/ 14 h 228"/>
                  <a:gd name="T8" fmla="*/ 24 w 274"/>
                  <a:gd name="T9" fmla="*/ 9 h 228"/>
                  <a:gd name="T10" fmla="*/ 36 w 274"/>
                  <a:gd name="T11" fmla="*/ 4 h 228"/>
                  <a:gd name="T12" fmla="*/ 48 w 274"/>
                  <a:gd name="T13" fmla="*/ 0 h 228"/>
                  <a:gd name="T14" fmla="*/ 62 w 274"/>
                  <a:gd name="T15" fmla="*/ 0 h 228"/>
                  <a:gd name="T16" fmla="*/ 77 w 274"/>
                  <a:gd name="T17" fmla="*/ 0 h 228"/>
                  <a:gd name="T18" fmla="*/ 93 w 274"/>
                  <a:gd name="T19" fmla="*/ 4 h 228"/>
                  <a:gd name="T20" fmla="*/ 108 w 274"/>
                  <a:gd name="T21" fmla="*/ 12 h 228"/>
                  <a:gd name="T22" fmla="*/ 122 w 274"/>
                  <a:gd name="T23" fmla="*/ 21 h 228"/>
                  <a:gd name="T24" fmla="*/ 134 w 274"/>
                  <a:gd name="T25" fmla="*/ 33 h 228"/>
                  <a:gd name="T26" fmla="*/ 151 w 274"/>
                  <a:gd name="T27" fmla="*/ 43 h 228"/>
                  <a:gd name="T28" fmla="*/ 156 w 274"/>
                  <a:gd name="T29" fmla="*/ 52 h 228"/>
                  <a:gd name="T30" fmla="*/ 158 w 274"/>
                  <a:gd name="T31" fmla="*/ 59 h 228"/>
                  <a:gd name="T32" fmla="*/ 161 w 274"/>
                  <a:gd name="T33" fmla="*/ 66 h 228"/>
                  <a:gd name="T34" fmla="*/ 161 w 274"/>
                  <a:gd name="T35" fmla="*/ 71 h 228"/>
                  <a:gd name="T36" fmla="*/ 161 w 274"/>
                  <a:gd name="T37" fmla="*/ 76 h 228"/>
                  <a:gd name="T38" fmla="*/ 161 w 274"/>
                  <a:gd name="T39" fmla="*/ 78 h 228"/>
                  <a:gd name="T40" fmla="*/ 161 w 274"/>
                  <a:gd name="T41" fmla="*/ 81 h 228"/>
                  <a:gd name="T42" fmla="*/ 161 w 274"/>
                  <a:gd name="T43" fmla="*/ 81 h 228"/>
                  <a:gd name="T44" fmla="*/ 165 w 274"/>
                  <a:gd name="T45" fmla="*/ 78 h 228"/>
                  <a:gd name="T46" fmla="*/ 170 w 274"/>
                  <a:gd name="T47" fmla="*/ 76 h 228"/>
                  <a:gd name="T48" fmla="*/ 175 w 274"/>
                  <a:gd name="T49" fmla="*/ 74 h 228"/>
                  <a:gd name="T50" fmla="*/ 182 w 274"/>
                  <a:gd name="T51" fmla="*/ 71 h 228"/>
                  <a:gd name="T52" fmla="*/ 192 w 274"/>
                  <a:gd name="T53" fmla="*/ 69 h 228"/>
                  <a:gd name="T54" fmla="*/ 199 w 274"/>
                  <a:gd name="T55" fmla="*/ 69 h 228"/>
                  <a:gd name="T56" fmla="*/ 208 w 274"/>
                  <a:gd name="T57" fmla="*/ 71 h 228"/>
                  <a:gd name="T58" fmla="*/ 218 w 274"/>
                  <a:gd name="T59" fmla="*/ 74 h 228"/>
                  <a:gd name="T60" fmla="*/ 227 w 274"/>
                  <a:gd name="T61" fmla="*/ 81 h 228"/>
                  <a:gd name="T62" fmla="*/ 237 w 274"/>
                  <a:gd name="T63" fmla="*/ 88 h 228"/>
                  <a:gd name="T64" fmla="*/ 242 w 274"/>
                  <a:gd name="T65" fmla="*/ 97 h 228"/>
                  <a:gd name="T66" fmla="*/ 244 w 274"/>
                  <a:gd name="T67" fmla="*/ 107 h 228"/>
                  <a:gd name="T68" fmla="*/ 246 w 274"/>
                  <a:gd name="T69" fmla="*/ 114 h 228"/>
                  <a:gd name="T70" fmla="*/ 246 w 274"/>
                  <a:gd name="T71" fmla="*/ 124 h 228"/>
                  <a:gd name="T72" fmla="*/ 246 w 274"/>
                  <a:gd name="T73" fmla="*/ 131 h 228"/>
                  <a:gd name="T74" fmla="*/ 244 w 274"/>
                  <a:gd name="T75" fmla="*/ 135 h 228"/>
                  <a:gd name="T76" fmla="*/ 242 w 274"/>
                  <a:gd name="T77" fmla="*/ 140 h 228"/>
                  <a:gd name="T78" fmla="*/ 242 w 274"/>
                  <a:gd name="T79" fmla="*/ 145 h 228"/>
                  <a:gd name="T80" fmla="*/ 242 w 274"/>
                  <a:gd name="T81" fmla="*/ 145 h 228"/>
                  <a:gd name="T82" fmla="*/ 242 w 274"/>
                  <a:gd name="T83" fmla="*/ 145 h 228"/>
                  <a:gd name="T84" fmla="*/ 246 w 274"/>
                  <a:gd name="T85" fmla="*/ 147 h 228"/>
                  <a:gd name="T86" fmla="*/ 251 w 274"/>
                  <a:gd name="T87" fmla="*/ 152 h 228"/>
                  <a:gd name="T88" fmla="*/ 256 w 274"/>
                  <a:gd name="T89" fmla="*/ 157 h 228"/>
                  <a:gd name="T90" fmla="*/ 263 w 274"/>
                  <a:gd name="T91" fmla="*/ 164 h 228"/>
                  <a:gd name="T92" fmla="*/ 268 w 274"/>
                  <a:gd name="T93" fmla="*/ 171 h 228"/>
                  <a:gd name="T94" fmla="*/ 275 w 274"/>
                  <a:gd name="T95" fmla="*/ 183 h 228"/>
                  <a:gd name="T96" fmla="*/ 280 w 274"/>
                  <a:gd name="T97" fmla="*/ 195 h 228"/>
                  <a:gd name="T98" fmla="*/ 282 w 274"/>
                  <a:gd name="T99" fmla="*/ 209 h 228"/>
                  <a:gd name="T100" fmla="*/ 284 w 274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3" name="Freeform 459"/>
              <p:cNvSpPr>
                <a:spLocks/>
              </p:cNvSpPr>
              <p:nvPr/>
            </p:nvSpPr>
            <p:spPr bwMode="auto">
              <a:xfrm>
                <a:off x="4409" y="3428"/>
                <a:ext cx="356" cy="234"/>
              </a:xfrm>
              <a:custGeom>
                <a:avLst/>
                <a:gdLst>
                  <a:gd name="T0" fmla="*/ 2 w 357"/>
                  <a:gd name="T1" fmla="*/ 199 h 236"/>
                  <a:gd name="T2" fmla="*/ 9 w 357"/>
                  <a:gd name="T3" fmla="*/ 174 h 236"/>
                  <a:gd name="T4" fmla="*/ 21 w 357"/>
                  <a:gd name="T5" fmla="*/ 162 h 236"/>
                  <a:gd name="T6" fmla="*/ 33 w 357"/>
                  <a:gd name="T7" fmla="*/ 150 h 236"/>
                  <a:gd name="T8" fmla="*/ 43 w 357"/>
                  <a:gd name="T9" fmla="*/ 145 h 236"/>
                  <a:gd name="T10" fmla="*/ 43 w 357"/>
                  <a:gd name="T11" fmla="*/ 143 h 236"/>
                  <a:gd name="T12" fmla="*/ 40 w 357"/>
                  <a:gd name="T13" fmla="*/ 135 h 236"/>
                  <a:gd name="T14" fmla="*/ 38 w 357"/>
                  <a:gd name="T15" fmla="*/ 121 h 236"/>
                  <a:gd name="T16" fmla="*/ 40 w 357"/>
                  <a:gd name="T17" fmla="*/ 104 h 236"/>
                  <a:gd name="T18" fmla="*/ 47 w 357"/>
                  <a:gd name="T19" fmla="*/ 88 h 236"/>
                  <a:gd name="T20" fmla="*/ 66 w 357"/>
                  <a:gd name="T21" fmla="*/ 74 h 236"/>
                  <a:gd name="T22" fmla="*/ 85 w 357"/>
                  <a:gd name="T23" fmla="*/ 69 h 236"/>
                  <a:gd name="T24" fmla="*/ 102 w 357"/>
                  <a:gd name="T25" fmla="*/ 69 h 236"/>
                  <a:gd name="T26" fmla="*/ 114 w 357"/>
                  <a:gd name="T27" fmla="*/ 74 h 236"/>
                  <a:gd name="T28" fmla="*/ 124 w 357"/>
                  <a:gd name="T29" fmla="*/ 78 h 236"/>
                  <a:gd name="T30" fmla="*/ 124 w 357"/>
                  <a:gd name="T31" fmla="*/ 78 h 236"/>
                  <a:gd name="T32" fmla="*/ 124 w 357"/>
                  <a:gd name="T33" fmla="*/ 71 h 236"/>
                  <a:gd name="T34" fmla="*/ 126 w 357"/>
                  <a:gd name="T35" fmla="*/ 59 h 236"/>
                  <a:gd name="T36" fmla="*/ 133 w 357"/>
                  <a:gd name="T37" fmla="*/ 50 h 236"/>
                  <a:gd name="T38" fmla="*/ 152 w 357"/>
                  <a:gd name="T39" fmla="*/ 31 h 236"/>
                  <a:gd name="T40" fmla="*/ 178 w 357"/>
                  <a:gd name="T41" fmla="*/ 12 h 236"/>
                  <a:gd name="T42" fmla="*/ 202 w 357"/>
                  <a:gd name="T43" fmla="*/ 7 h 236"/>
                  <a:gd name="T44" fmla="*/ 228 w 357"/>
                  <a:gd name="T45" fmla="*/ 14 h 236"/>
                  <a:gd name="T46" fmla="*/ 250 w 357"/>
                  <a:gd name="T47" fmla="*/ 24 h 236"/>
                  <a:gd name="T48" fmla="*/ 261 w 357"/>
                  <a:gd name="T49" fmla="*/ 31 h 236"/>
                  <a:gd name="T50" fmla="*/ 264 w 357"/>
                  <a:gd name="T51" fmla="*/ 31 h 236"/>
                  <a:gd name="T52" fmla="*/ 264 w 357"/>
                  <a:gd name="T53" fmla="*/ 26 h 236"/>
                  <a:gd name="T54" fmla="*/ 269 w 357"/>
                  <a:gd name="T55" fmla="*/ 17 h 236"/>
                  <a:gd name="T56" fmla="*/ 278 w 357"/>
                  <a:gd name="T57" fmla="*/ 7 h 236"/>
                  <a:gd name="T58" fmla="*/ 295 w 357"/>
                  <a:gd name="T59" fmla="*/ 2 h 236"/>
                  <a:gd name="T60" fmla="*/ 316 w 357"/>
                  <a:gd name="T61" fmla="*/ 2 h 236"/>
                  <a:gd name="T62" fmla="*/ 333 w 357"/>
                  <a:gd name="T63" fmla="*/ 7 h 236"/>
                  <a:gd name="T64" fmla="*/ 343 w 357"/>
                  <a:gd name="T65" fmla="*/ 17 h 236"/>
                  <a:gd name="T66" fmla="*/ 347 w 357"/>
                  <a:gd name="T67" fmla="*/ 26 h 236"/>
                  <a:gd name="T68" fmla="*/ 347 w 357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4" name="Freeform 460"/>
              <p:cNvSpPr>
                <a:spLocks/>
              </p:cNvSpPr>
              <p:nvPr/>
            </p:nvSpPr>
            <p:spPr bwMode="auto">
              <a:xfrm>
                <a:off x="4409" y="3659"/>
                <a:ext cx="275" cy="228"/>
              </a:xfrm>
              <a:custGeom>
                <a:avLst/>
                <a:gdLst>
                  <a:gd name="T0" fmla="*/ 284 w 274"/>
                  <a:gd name="T1" fmla="*/ 195 h 229"/>
                  <a:gd name="T2" fmla="*/ 281 w 274"/>
                  <a:gd name="T3" fmla="*/ 198 h 229"/>
                  <a:gd name="T4" fmla="*/ 277 w 274"/>
                  <a:gd name="T5" fmla="*/ 200 h 229"/>
                  <a:gd name="T6" fmla="*/ 270 w 274"/>
                  <a:gd name="T7" fmla="*/ 205 h 229"/>
                  <a:gd name="T8" fmla="*/ 260 w 274"/>
                  <a:gd name="T9" fmla="*/ 210 h 229"/>
                  <a:gd name="T10" fmla="*/ 248 w 274"/>
                  <a:gd name="T11" fmla="*/ 214 h 229"/>
                  <a:gd name="T12" fmla="*/ 236 w 274"/>
                  <a:gd name="T13" fmla="*/ 219 h 229"/>
                  <a:gd name="T14" fmla="*/ 222 w 274"/>
                  <a:gd name="T15" fmla="*/ 219 h 229"/>
                  <a:gd name="T16" fmla="*/ 208 w 274"/>
                  <a:gd name="T17" fmla="*/ 219 h 229"/>
                  <a:gd name="T18" fmla="*/ 191 w 274"/>
                  <a:gd name="T19" fmla="*/ 214 h 229"/>
                  <a:gd name="T20" fmla="*/ 177 w 274"/>
                  <a:gd name="T21" fmla="*/ 207 h 229"/>
                  <a:gd name="T22" fmla="*/ 162 w 274"/>
                  <a:gd name="T23" fmla="*/ 198 h 229"/>
                  <a:gd name="T24" fmla="*/ 150 w 274"/>
                  <a:gd name="T25" fmla="*/ 186 h 229"/>
                  <a:gd name="T26" fmla="*/ 133 w 274"/>
                  <a:gd name="T27" fmla="*/ 176 h 229"/>
                  <a:gd name="T28" fmla="*/ 128 w 274"/>
                  <a:gd name="T29" fmla="*/ 169 h 229"/>
                  <a:gd name="T30" fmla="*/ 126 w 274"/>
                  <a:gd name="T31" fmla="*/ 160 h 229"/>
                  <a:gd name="T32" fmla="*/ 124 w 274"/>
                  <a:gd name="T33" fmla="*/ 152 h 229"/>
                  <a:gd name="T34" fmla="*/ 124 w 274"/>
                  <a:gd name="T35" fmla="*/ 148 h 229"/>
                  <a:gd name="T36" fmla="*/ 124 w 274"/>
                  <a:gd name="T37" fmla="*/ 143 h 229"/>
                  <a:gd name="T38" fmla="*/ 124 w 274"/>
                  <a:gd name="T39" fmla="*/ 141 h 229"/>
                  <a:gd name="T40" fmla="*/ 124 w 274"/>
                  <a:gd name="T41" fmla="*/ 138 h 229"/>
                  <a:gd name="T42" fmla="*/ 124 w 274"/>
                  <a:gd name="T43" fmla="*/ 138 h 229"/>
                  <a:gd name="T44" fmla="*/ 119 w 274"/>
                  <a:gd name="T45" fmla="*/ 141 h 229"/>
                  <a:gd name="T46" fmla="*/ 114 w 274"/>
                  <a:gd name="T47" fmla="*/ 143 h 229"/>
                  <a:gd name="T48" fmla="*/ 109 w 274"/>
                  <a:gd name="T49" fmla="*/ 145 h 229"/>
                  <a:gd name="T50" fmla="*/ 102 w 274"/>
                  <a:gd name="T51" fmla="*/ 148 h 229"/>
                  <a:gd name="T52" fmla="*/ 93 w 274"/>
                  <a:gd name="T53" fmla="*/ 150 h 229"/>
                  <a:gd name="T54" fmla="*/ 85 w 274"/>
                  <a:gd name="T55" fmla="*/ 150 h 229"/>
                  <a:gd name="T56" fmla="*/ 76 w 274"/>
                  <a:gd name="T57" fmla="*/ 148 h 229"/>
                  <a:gd name="T58" fmla="*/ 66 w 274"/>
                  <a:gd name="T59" fmla="*/ 145 h 229"/>
                  <a:gd name="T60" fmla="*/ 57 w 274"/>
                  <a:gd name="T61" fmla="*/ 138 h 229"/>
                  <a:gd name="T62" fmla="*/ 47 w 274"/>
                  <a:gd name="T63" fmla="*/ 131 h 229"/>
                  <a:gd name="T64" fmla="*/ 43 w 274"/>
                  <a:gd name="T65" fmla="*/ 121 h 229"/>
                  <a:gd name="T66" fmla="*/ 40 w 274"/>
                  <a:gd name="T67" fmla="*/ 114 h 229"/>
                  <a:gd name="T68" fmla="*/ 38 w 274"/>
                  <a:gd name="T69" fmla="*/ 114 h 229"/>
                  <a:gd name="T70" fmla="*/ 38 w 274"/>
                  <a:gd name="T71" fmla="*/ 105 h 229"/>
                  <a:gd name="T72" fmla="*/ 38 w 274"/>
                  <a:gd name="T73" fmla="*/ 98 h 229"/>
                  <a:gd name="T74" fmla="*/ 40 w 274"/>
                  <a:gd name="T75" fmla="*/ 93 h 229"/>
                  <a:gd name="T76" fmla="*/ 43 w 274"/>
                  <a:gd name="T77" fmla="*/ 89 h 229"/>
                  <a:gd name="T78" fmla="*/ 43 w 274"/>
                  <a:gd name="T79" fmla="*/ 84 h 229"/>
                  <a:gd name="T80" fmla="*/ 43 w 274"/>
                  <a:gd name="T81" fmla="*/ 84 h 229"/>
                  <a:gd name="T82" fmla="*/ 43 w 274"/>
                  <a:gd name="T83" fmla="*/ 84 h 229"/>
                  <a:gd name="T84" fmla="*/ 38 w 274"/>
                  <a:gd name="T85" fmla="*/ 81 h 229"/>
                  <a:gd name="T86" fmla="*/ 33 w 274"/>
                  <a:gd name="T87" fmla="*/ 77 h 229"/>
                  <a:gd name="T88" fmla="*/ 28 w 274"/>
                  <a:gd name="T89" fmla="*/ 72 h 229"/>
                  <a:gd name="T90" fmla="*/ 21 w 274"/>
                  <a:gd name="T91" fmla="*/ 65 h 229"/>
                  <a:gd name="T92" fmla="*/ 16 w 274"/>
                  <a:gd name="T93" fmla="*/ 58 h 229"/>
                  <a:gd name="T94" fmla="*/ 9 w 274"/>
                  <a:gd name="T95" fmla="*/ 46 h 229"/>
                  <a:gd name="T96" fmla="*/ 4 w 274"/>
                  <a:gd name="T97" fmla="*/ 34 h 229"/>
                  <a:gd name="T98" fmla="*/ 2 w 274"/>
                  <a:gd name="T99" fmla="*/ 19 h 229"/>
                  <a:gd name="T100" fmla="*/ 0 w 274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5" name="Freeform 461"/>
              <p:cNvSpPr>
                <a:spLocks/>
              </p:cNvSpPr>
              <p:nvPr/>
            </p:nvSpPr>
            <p:spPr bwMode="auto">
              <a:xfrm>
                <a:off x="4685" y="3659"/>
                <a:ext cx="352" cy="238"/>
              </a:xfrm>
              <a:custGeom>
                <a:avLst/>
                <a:gdLst>
                  <a:gd name="T0" fmla="*/ 325 w 355"/>
                  <a:gd name="T1" fmla="*/ 19 h 239"/>
                  <a:gd name="T2" fmla="*/ 318 w 355"/>
                  <a:gd name="T3" fmla="*/ 48 h 239"/>
                  <a:gd name="T4" fmla="*/ 306 w 355"/>
                  <a:gd name="T5" fmla="*/ 67 h 239"/>
                  <a:gd name="T6" fmla="*/ 294 w 355"/>
                  <a:gd name="T7" fmla="*/ 79 h 239"/>
                  <a:gd name="T8" fmla="*/ 288 w 355"/>
                  <a:gd name="T9" fmla="*/ 84 h 239"/>
                  <a:gd name="T10" fmla="*/ 288 w 355"/>
                  <a:gd name="T11" fmla="*/ 86 h 239"/>
                  <a:gd name="T12" fmla="*/ 289 w 355"/>
                  <a:gd name="T13" fmla="*/ 93 h 239"/>
                  <a:gd name="T14" fmla="*/ 291 w 355"/>
                  <a:gd name="T15" fmla="*/ 108 h 239"/>
                  <a:gd name="T16" fmla="*/ 289 w 355"/>
                  <a:gd name="T17" fmla="*/ 119 h 239"/>
                  <a:gd name="T18" fmla="*/ 285 w 355"/>
                  <a:gd name="T19" fmla="*/ 131 h 239"/>
                  <a:gd name="T20" fmla="*/ 271 w 355"/>
                  <a:gd name="T21" fmla="*/ 145 h 239"/>
                  <a:gd name="T22" fmla="*/ 252 w 355"/>
                  <a:gd name="T23" fmla="*/ 150 h 239"/>
                  <a:gd name="T24" fmla="*/ 235 w 355"/>
                  <a:gd name="T25" fmla="*/ 150 h 239"/>
                  <a:gd name="T26" fmla="*/ 223 w 355"/>
                  <a:gd name="T27" fmla="*/ 145 h 239"/>
                  <a:gd name="T28" fmla="*/ 214 w 355"/>
                  <a:gd name="T29" fmla="*/ 141 h 239"/>
                  <a:gd name="T30" fmla="*/ 214 w 355"/>
                  <a:gd name="T31" fmla="*/ 141 h 239"/>
                  <a:gd name="T32" fmla="*/ 214 w 355"/>
                  <a:gd name="T33" fmla="*/ 148 h 239"/>
                  <a:gd name="T34" fmla="*/ 211 w 355"/>
                  <a:gd name="T35" fmla="*/ 160 h 239"/>
                  <a:gd name="T36" fmla="*/ 204 w 355"/>
                  <a:gd name="T37" fmla="*/ 179 h 239"/>
                  <a:gd name="T38" fmla="*/ 185 w 355"/>
                  <a:gd name="T39" fmla="*/ 198 h 239"/>
                  <a:gd name="T40" fmla="*/ 166 w 355"/>
                  <a:gd name="T41" fmla="*/ 217 h 239"/>
                  <a:gd name="T42" fmla="*/ 135 w 355"/>
                  <a:gd name="T43" fmla="*/ 222 h 239"/>
                  <a:gd name="T44" fmla="*/ 109 w 355"/>
                  <a:gd name="T45" fmla="*/ 214 h 239"/>
                  <a:gd name="T46" fmla="*/ 88 w 355"/>
                  <a:gd name="T47" fmla="*/ 205 h 239"/>
                  <a:gd name="T48" fmla="*/ 76 w 355"/>
                  <a:gd name="T49" fmla="*/ 198 h 239"/>
                  <a:gd name="T50" fmla="*/ 73 w 355"/>
                  <a:gd name="T51" fmla="*/ 198 h 239"/>
                  <a:gd name="T52" fmla="*/ 73 w 355"/>
                  <a:gd name="T53" fmla="*/ 203 h 239"/>
                  <a:gd name="T54" fmla="*/ 69 w 355"/>
                  <a:gd name="T55" fmla="*/ 212 h 239"/>
                  <a:gd name="T56" fmla="*/ 59 w 355"/>
                  <a:gd name="T57" fmla="*/ 222 h 239"/>
                  <a:gd name="T58" fmla="*/ 52 w 355"/>
                  <a:gd name="T59" fmla="*/ 226 h 239"/>
                  <a:gd name="T60" fmla="*/ 31 w 355"/>
                  <a:gd name="T61" fmla="*/ 226 h 239"/>
                  <a:gd name="T62" fmla="*/ 14 w 355"/>
                  <a:gd name="T63" fmla="*/ 222 h 239"/>
                  <a:gd name="T64" fmla="*/ 5 w 355"/>
                  <a:gd name="T65" fmla="*/ 212 h 239"/>
                  <a:gd name="T66" fmla="*/ 0 w 355"/>
                  <a:gd name="T67" fmla="*/ 203 h 239"/>
                  <a:gd name="T68" fmla="*/ 0 w 355"/>
                  <a:gd name="T69" fmla="*/ 198 h 2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6" name="Group 462"/>
            <p:cNvGrpSpPr>
              <a:grpSpLocks/>
            </p:cNvGrpSpPr>
            <p:nvPr/>
          </p:nvGrpSpPr>
          <p:grpSpPr bwMode="auto">
            <a:xfrm>
              <a:off x="3367" y="3431"/>
              <a:ext cx="631" cy="469"/>
              <a:chOff x="3367" y="3431"/>
              <a:chExt cx="631" cy="469"/>
            </a:xfrm>
          </p:grpSpPr>
          <p:sp>
            <p:nvSpPr>
              <p:cNvPr id="118" name="Freeform 463"/>
              <p:cNvSpPr>
                <a:spLocks/>
              </p:cNvSpPr>
              <p:nvPr/>
            </p:nvSpPr>
            <p:spPr bwMode="auto">
              <a:xfrm>
                <a:off x="3723" y="3441"/>
                <a:ext cx="275" cy="228"/>
              </a:xfrm>
              <a:custGeom>
                <a:avLst/>
                <a:gdLst>
                  <a:gd name="T0" fmla="*/ 0 w 276"/>
                  <a:gd name="T1" fmla="*/ 24 h 229"/>
                  <a:gd name="T2" fmla="*/ 4 w 276"/>
                  <a:gd name="T3" fmla="*/ 24 h 229"/>
                  <a:gd name="T4" fmla="*/ 7 w 276"/>
                  <a:gd name="T5" fmla="*/ 19 h 229"/>
                  <a:gd name="T6" fmla="*/ 16 w 276"/>
                  <a:gd name="T7" fmla="*/ 14 h 229"/>
                  <a:gd name="T8" fmla="*/ 26 w 276"/>
                  <a:gd name="T9" fmla="*/ 10 h 229"/>
                  <a:gd name="T10" fmla="*/ 35 w 276"/>
                  <a:gd name="T11" fmla="*/ 5 h 229"/>
                  <a:gd name="T12" fmla="*/ 50 w 276"/>
                  <a:gd name="T13" fmla="*/ 2 h 229"/>
                  <a:gd name="T14" fmla="*/ 64 w 276"/>
                  <a:gd name="T15" fmla="*/ 0 h 229"/>
                  <a:gd name="T16" fmla="*/ 78 w 276"/>
                  <a:gd name="T17" fmla="*/ 0 h 229"/>
                  <a:gd name="T18" fmla="*/ 95 w 276"/>
                  <a:gd name="T19" fmla="*/ 5 h 229"/>
                  <a:gd name="T20" fmla="*/ 109 w 276"/>
                  <a:gd name="T21" fmla="*/ 12 h 229"/>
                  <a:gd name="T22" fmla="*/ 124 w 276"/>
                  <a:gd name="T23" fmla="*/ 24 h 229"/>
                  <a:gd name="T24" fmla="*/ 133 w 276"/>
                  <a:gd name="T25" fmla="*/ 33 h 229"/>
                  <a:gd name="T26" fmla="*/ 138 w 276"/>
                  <a:gd name="T27" fmla="*/ 43 h 229"/>
                  <a:gd name="T28" fmla="*/ 138 w 276"/>
                  <a:gd name="T29" fmla="*/ 52 h 229"/>
                  <a:gd name="T30" fmla="*/ 140 w 276"/>
                  <a:gd name="T31" fmla="*/ 60 h 229"/>
                  <a:gd name="T32" fmla="*/ 142 w 276"/>
                  <a:gd name="T33" fmla="*/ 67 h 229"/>
                  <a:gd name="T34" fmla="*/ 142 w 276"/>
                  <a:gd name="T35" fmla="*/ 74 h 229"/>
                  <a:gd name="T36" fmla="*/ 142 w 276"/>
                  <a:gd name="T37" fmla="*/ 79 h 229"/>
                  <a:gd name="T38" fmla="*/ 142 w 276"/>
                  <a:gd name="T39" fmla="*/ 81 h 229"/>
                  <a:gd name="T40" fmla="*/ 142 w 276"/>
                  <a:gd name="T41" fmla="*/ 81 h 229"/>
                  <a:gd name="T42" fmla="*/ 142 w 276"/>
                  <a:gd name="T43" fmla="*/ 81 h 229"/>
                  <a:gd name="T44" fmla="*/ 145 w 276"/>
                  <a:gd name="T45" fmla="*/ 79 h 229"/>
                  <a:gd name="T46" fmla="*/ 149 w 276"/>
                  <a:gd name="T47" fmla="*/ 76 h 229"/>
                  <a:gd name="T48" fmla="*/ 157 w 276"/>
                  <a:gd name="T49" fmla="*/ 74 h 229"/>
                  <a:gd name="T50" fmla="*/ 164 w 276"/>
                  <a:gd name="T51" fmla="*/ 72 h 229"/>
                  <a:gd name="T52" fmla="*/ 171 w 276"/>
                  <a:gd name="T53" fmla="*/ 69 h 229"/>
                  <a:gd name="T54" fmla="*/ 180 w 276"/>
                  <a:gd name="T55" fmla="*/ 69 h 229"/>
                  <a:gd name="T56" fmla="*/ 190 w 276"/>
                  <a:gd name="T57" fmla="*/ 72 h 229"/>
                  <a:gd name="T58" fmla="*/ 199 w 276"/>
                  <a:gd name="T59" fmla="*/ 74 h 229"/>
                  <a:gd name="T60" fmla="*/ 209 w 276"/>
                  <a:gd name="T61" fmla="*/ 81 h 229"/>
                  <a:gd name="T62" fmla="*/ 219 w 276"/>
                  <a:gd name="T63" fmla="*/ 91 h 229"/>
                  <a:gd name="T64" fmla="*/ 223 w 276"/>
                  <a:gd name="T65" fmla="*/ 98 h 229"/>
                  <a:gd name="T66" fmla="*/ 226 w 276"/>
                  <a:gd name="T67" fmla="*/ 107 h 229"/>
                  <a:gd name="T68" fmla="*/ 228 w 276"/>
                  <a:gd name="T69" fmla="*/ 114 h 229"/>
                  <a:gd name="T70" fmla="*/ 228 w 276"/>
                  <a:gd name="T71" fmla="*/ 114 h 229"/>
                  <a:gd name="T72" fmla="*/ 226 w 276"/>
                  <a:gd name="T73" fmla="*/ 121 h 229"/>
                  <a:gd name="T74" fmla="*/ 226 w 276"/>
                  <a:gd name="T75" fmla="*/ 128 h 229"/>
                  <a:gd name="T76" fmla="*/ 223 w 276"/>
                  <a:gd name="T77" fmla="*/ 133 h 229"/>
                  <a:gd name="T78" fmla="*/ 223 w 276"/>
                  <a:gd name="T79" fmla="*/ 135 h 229"/>
                  <a:gd name="T80" fmla="*/ 221 w 276"/>
                  <a:gd name="T81" fmla="*/ 135 h 229"/>
                  <a:gd name="T82" fmla="*/ 223 w 276"/>
                  <a:gd name="T83" fmla="*/ 138 h 229"/>
                  <a:gd name="T84" fmla="*/ 226 w 276"/>
                  <a:gd name="T85" fmla="*/ 138 h 229"/>
                  <a:gd name="T86" fmla="*/ 230 w 276"/>
                  <a:gd name="T87" fmla="*/ 143 h 229"/>
                  <a:gd name="T88" fmla="*/ 238 w 276"/>
                  <a:gd name="T89" fmla="*/ 147 h 229"/>
                  <a:gd name="T90" fmla="*/ 242 w 276"/>
                  <a:gd name="T91" fmla="*/ 154 h 229"/>
                  <a:gd name="T92" fmla="*/ 249 w 276"/>
                  <a:gd name="T93" fmla="*/ 164 h 229"/>
                  <a:gd name="T94" fmla="*/ 257 w 276"/>
                  <a:gd name="T95" fmla="*/ 174 h 229"/>
                  <a:gd name="T96" fmla="*/ 261 w 276"/>
                  <a:gd name="T97" fmla="*/ 185 h 229"/>
                  <a:gd name="T98" fmla="*/ 264 w 276"/>
                  <a:gd name="T99" fmla="*/ 202 h 229"/>
                  <a:gd name="T100" fmla="*/ 266 w 276"/>
                  <a:gd name="T101" fmla="*/ 219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9" name="Freeform 464"/>
              <p:cNvSpPr>
                <a:spLocks/>
              </p:cNvSpPr>
              <p:nvPr/>
            </p:nvSpPr>
            <p:spPr bwMode="auto">
              <a:xfrm>
                <a:off x="3367" y="3431"/>
                <a:ext cx="356" cy="234"/>
              </a:xfrm>
              <a:custGeom>
                <a:avLst/>
                <a:gdLst>
                  <a:gd name="T0" fmla="*/ 3 w 358"/>
                  <a:gd name="T1" fmla="*/ 200 h 236"/>
                  <a:gd name="T2" fmla="*/ 10 w 358"/>
                  <a:gd name="T3" fmla="*/ 175 h 236"/>
                  <a:gd name="T4" fmla="*/ 22 w 358"/>
                  <a:gd name="T5" fmla="*/ 164 h 236"/>
                  <a:gd name="T6" fmla="*/ 34 w 358"/>
                  <a:gd name="T7" fmla="*/ 153 h 236"/>
                  <a:gd name="T8" fmla="*/ 43 w 358"/>
                  <a:gd name="T9" fmla="*/ 145 h 236"/>
                  <a:gd name="T10" fmla="*/ 43 w 358"/>
                  <a:gd name="T11" fmla="*/ 145 h 236"/>
                  <a:gd name="T12" fmla="*/ 41 w 358"/>
                  <a:gd name="T13" fmla="*/ 136 h 236"/>
                  <a:gd name="T14" fmla="*/ 39 w 358"/>
                  <a:gd name="T15" fmla="*/ 124 h 236"/>
                  <a:gd name="T16" fmla="*/ 39 w 358"/>
                  <a:gd name="T17" fmla="*/ 107 h 236"/>
                  <a:gd name="T18" fmla="*/ 48 w 358"/>
                  <a:gd name="T19" fmla="*/ 88 h 236"/>
                  <a:gd name="T20" fmla="*/ 65 w 358"/>
                  <a:gd name="T21" fmla="*/ 74 h 236"/>
                  <a:gd name="T22" fmla="*/ 84 w 358"/>
                  <a:gd name="T23" fmla="*/ 69 h 236"/>
                  <a:gd name="T24" fmla="*/ 93 w 358"/>
                  <a:gd name="T25" fmla="*/ 72 h 236"/>
                  <a:gd name="T26" fmla="*/ 105 w 358"/>
                  <a:gd name="T27" fmla="*/ 76 h 236"/>
                  <a:gd name="T28" fmla="*/ 112 w 358"/>
                  <a:gd name="T29" fmla="*/ 81 h 236"/>
                  <a:gd name="T30" fmla="*/ 114 w 358"/>
                  <a:gd name="T31" fmla="*/ 79 h 236"/>
                  <a:gd name="T32" fmla="*/ 112 w 358"/>
                  <a:gd name="T33" fmla="*/ 72 h 236"/>
                  <a:gd name="T34" fmla="*/ 114 w 358"/>
                  <a:gd name="T35" fmla="*/ 60 h 236"/>
                  <a:gd name="T36" fmla="*/ 124 w 358"/>
                  <a:gd name="T37" fmla="*/ 53 h 236"/>
                  <a:gd name="T38" fmla="*/ 143 w 358"/>
                  <a:gd name="T39" fmla="*/ 31 h 236"/>
                  <a:gd name="T40" fmla="*/ 172 w 358"/>
                  <a:gd name="T41" fmla="*/ 15 h 236"/>
                  <a:gd name="T42" fmla="*/ 203 w 358"/>
                  <a:gd name="T43" fmla="*/ 10 h 236"/>
                  <a:gd name="T44" fmla="*/ 229 w 358"/>
                  <a:gd name="T45" fmla="*/ 15 h 236"/>
                  <a:gd name="T46" fmla="*/ 250 w 358"/>
                  <a:gd name="T47" fmla="*/ 24 h 236"/>
                  <a:gd name="T48" fmla="*/ 260 w 358"/>
                  <a:gd name="T49" fmla="*/ 31 h 236"/>
                  <a:gd name="T50" fmla="*/ 261 w 358"/>
                  <a:gd name="T51" fmla="*/ 31 h 236"/>
                  <a:gd name="T52" fmla="*/ 261 w 358"/>
                  <a:gd name="T53" fmla="*/ 27 h 236"/>
                  <a:gd name="T54" fmla="*/ 263 w 358"/>
                  <a:gd name="T55" fmla="*/ 17 h 236"/>
                  <a:gd name="T56" fmla="*/ 269 w 358"/>
                  <a:gd name="T57" fmla="*/ 8 h 236"/>
                  <a:gd name="T58" fmla="*/ 286 w 358"/>
                  <a:gd name="T59" fmla="*/ 3 h 236"/>
                  <a:gd name="T60" fmla="*/ 307 w 358"/>
                  <a:gd name="T61" fmla="*/ 3 h 236"/>
                  <a:gd name="T62" fmla="*/ 324 w 358"/>
                  <a:gd name="T63" fmla="*/ 8 h 236"/>
                  <a:gd name="T64" fmla="*/ 331 w 358"/>
                  <a:gd name="T65" fmla="*/ 17 h 236"/>
                  <a:gd name="T66" fmla="*/ 336 w 358"/>
                  <a:gd name="T67" fmla="*/ 27 h 236"/>
                  <a:gd name="T68" fmla="*/ 33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0" name="Freeform 465"/>
              <p:cNvSpPr>
                <a:spLocks/>
              </p:cNvSpPr>
              <p:nvPr/>
            </p:nvSpPr>
            <p:spPr bwMode="auto">
              <a:xfrm>
                <a:off x="3367" y="3666"/>
                <a:ext cx="272" cy="228"/>
              </a:xfrm>
              <a:custGeom>
                <a:avLst/>
                <a:gdLst>
                  <a:gd name="T0" fmla="*/ 272 w 272"/>
                  <a:gd name="T1" fmla="*/ 193 h 229"/>
                  <a:gd name="T2" fmla="*/ 272 w 272"/>
                  <a:gd name="T3" fmla="*/ 195 h 229"/>
                  <a:gd name="T4" fmla="*/ 267 w 272"/>
                  <a:gd name="T5" fmla="*/ 198 h 229"/>
                  <a:gd name="T6" fmla="*/ 260 w 272"/>
                  <a:gd name="T7" fmla="*/ 202 h 229"/>
                  <a:gd name="T8" fmla="*/ 251 w 272"/>
                  <a:gd name="T9" fmla="*/ 207 h 229"/>
                  <a:gd name="T10" fmla="*/ 239 w 272"/>
                  <a:gd name="T11" fmla="*/ 212 h 229"/>
                  <a:gd name="T12" fmla="*/ 227 w 272"/>
                  <a:gd name="T13" fmla="*/ 217 h 229"/>
                  <a:gd name="T14" fmla="*/ 213 w 272"/>
                  <a:gd name="T15" fmla="*/ 219 h 229"/>
                  <a:gd name="T16" fmla="*/ 196 w 272"/>
                  <a:gd name="T17" fmla="*/ 217 h 229"/>
                  <a:gd name="T18" fmla="*/ 182 w 272"/>
                  <a:gd name="T19" fmla="*/ 214 h 229"/>
                  <a:gd name="T20" fmla="*/ 165 w 272"/>
                  <a:gd name="T21" fmla="*/ 205 h 229"/>
                  <a:gd name="T22" fmla="*/ 153 w 272"/>
                  <a:gd name="T23" fmla="*/ 195 h 229"/>
                  <a:gd name="T24" fmla="*/ 141 w 272"/>
                  <a:gd name="T25" fmla="*/ 186 h 229"/>
                  <a:gd name="T26" fmla="*/ 134 w 272"/>
                  <a:gd name="T27" fmla="*/ 176 h 229"/>
                  <a:gd name="T28" fmla="*/ 129 w 272"/>
                  <a:gd name="T29" fmla="*/ 167 h 229"/>
                  <a:gd name="T30" fmla="*/ 124 w 272"/>
                  <a:gd name="T31" fmla="*/ 157 h 229"/>
                  <a:gd name="T32" fmla="*/ 124 w 272"/>
                  <a:gd name="T33" fmla="*/ 150 h 229"/>
                  <a:gd name="T34" fmla="*/ 122 w 272"/>
                  <a:gd name="T35" fmla="*/ 145 h 229"/>
                  <a:gd name="T36" fmla="*/ 122 w 272"/>
                  <a:gd name="T37" fmla="*/ 140 h 229"/>
                  <a:gd name="T38" fmla="*/ 124 w 272"/>
                  <a:gd name="T39" fmla="*/ 138 h 229"/>
                  <a:gd name="T40" fmla="*/ 124 w 272"/>
                  <a:gd name="T41" fmla="*/ 136 h 229"/>
                  <a:gd name="T42" fmla="*/ 122 w 272"/>
                  <a:gd name="T43" fmla="*/ 138 h 229"/>
                  <a:gd name="T44" fmla="*/ 120 w 272"/>
                  <a:gd name="T45" fmla="*/ 140 h 229"/>
                  <a:gd name="T46" fmla="*/ 115 w 272"/>
                  <a:gd name="T47" fmla="*/ 143 h 229"/>
                  <a:gd name="T48" fmla="*/ 110 w 272"/>
                  <a:gd name="T49" fmla="*/ 145 h 229"/>
                  <a:gd name="T50" fmla="*/ 103 w 272"/>
                  <a:gd name="T51" fmla="*/ 147 h 229"/>
                  <a:gd name="T52" fmla="*/ 93 w 272"/>
                  <a:gd name="T53" fmla="*/ 147 h 229"/>
                  <a:gd name="T54" fmla="*/ 84 w 272"/>
                  <a:gd name="T55" fmla="*/ 147 h 229"/>
                  <a:gd name="T56" fmla="*/ 77 w 272"/>
                  <a:gd name="T57" fmla="*/ 147 h 229"/>
                  <a:gd name="T58" fmla="*/ 65 w 272"/>
                  <a:gd name="T59" fmla="*/ 143 h 229"/>
                  <a:gd name="T60" fmla="*/ 55 w 272"/>
                  <a:gd name="T61" fmla="*/ 136 h 229"/>
                  <a:gd name="T62" fmla="*/ 48 w 272"/>
                  <a:gd name="T63" fmla="*/ 128 h 229"/>
                  <a:gd name="T64" fmla="*/ 43 w 272"/>
                  <a:gd name="T65" fmla="*/ 119 h 229"/>
                  <a:gd name="T66" fmla="*/ 39 w 272"/>
                  <a:gd name="T67" fmla="*/ 114 h 229"/>
                  <a:gd name="T68" fmla="*/ 39 w 272"/>
                  <a:gd name="T69" fmla="*/ 112 h 229"/>
                  <a:gd name="T70" fmla="*/ 39 w 272"/>
                  <a:gd name="T71" fmla="*/ 105 h 229"/>
                  <a:gd name="T72" fmla="*/ 39 w 272"/>
                  <a:gd name="T73" fmla="*/ 98 h 229"/>
                  <a:gd name="T74" fmla="*/ 41 w 272"/>
                  <a:gd name="T75" fmla="*/ 91 h 229"/>
                  <a:gd name="T76" fmla="*/ 41 w 272"/>
                  <a:gd name="T77" fmla="*/ 86 h 229"/>
                  <a:gd name="T78" fmla="*/ 43 w 272"/>
                  <a:gd name="T79" fmla="*/ 84 h 229"/>
                  <a:gd name="T80" fmla="*/ 43 w 272"/>
                  <a:gd name="T81" fmla="*/ 81 h 229"/>
                  <a:gd name="T82" fmla="*/ 43 w 272"/>
                  <a:gd name="T83" fmla="*/ 81 h 229"/>
                  <a:gd name="T84" fmla="*/ 39 w 272"/>
                  <a:gd name="T85" fmla="*/ 79 h 229"/>
                  <a:gd name="T86" fmla="*/ 34 w 272"/>
                  <a:gd name="T87" fmla="*/ 76 h 229"/>
                  <a:gd name="T88" fmla="*/ 29 w 272"/>
                  <a:gd name="T89" fmla="*/ 72 h 229"/>
                  <a:gd name="T90" fmla="*/ 22 w 272"/>
                  <a:gd name="T91" fmla="*/ 64 h 229"/>
                  <a:gd name="T92" fmla="*/ 15 w 272"/>
                  <a:gd name="T93" fmla="*/ 55 h 229"/>
                  <a:gd name="T94" fmla="*/ 10 w 272"/>
                  <a:gd name="T95" fmla="*/ 45 h 229"/>
                  <a:gd name="T96" fmla="*/ 5 w 272"/>
                  <a:gd name="T97" fmla="*/ 31 h 229"/>
                  <a:gd name="T98" fmla="*/ 3 w 272"/>
                  <a:gd name="T99" fmla="*/ 17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1" name="Freeform 466"/>
              <p:cNvSpPr>
                <a:spLocks/>
              </p:cNvSpPr>
              <p:nvPr/>
            </p:nvSpPr>
            <p:spPr bwMode="auto">
              <a:xfrm>
                <a:off x="3638" y="3666"/>
                <a:ext cx="360" cy="234"/>
              </a:xfrm>
              <a:custGeom>
                <a:avLst/>
                <a:gdLst>
                  <a:gd name="T0" fmla="*/ 3 w 360"/>
                  <a:gd name="T1" fmla="*/ 185 h 236"/>
                  <a:gd name="T2" fmla="*/ 3 w 360"/>
                  <a:gd name="T3" fmla="*/ 192 h 236"/>
                  <a:gd name="T4" fmla="*/ 7 w 360"/>
                  <a:gd name="T5" fmla="*/ 199 h 236"/>
                  <a:gd name="T6" fmla="*/ 17 w 360"/>
                  <a:gd name="T7" fmla="*/ 209 h 236"/>
                  <a:gd name="T8" fmla="*/ 34 w 360"/>
                  <a:gd name="T9" fmla="*/ 216 h 236"/>
                  <a:gd name="T10" fmla="*/ 55 w 360"/>
                  <a:gd name="T11" fmla="*/ 216 h 236"/>
                  <a:gd name="T12" fmla="*/ 72 w 360"/>
                  <a:gd name="T13" fmla="*/ 209 h 236"/>
                  <a:gd name="T14" fmla="*/ 79 w 360"/>
                  <a:gd name="T15" fmla="*/ 199 h 236"/>
                  <a:gd name="T16" fmla="*/ 84 w 360"/>
                  <a:gd name="T17" fmla="*/ 192 h 236"/>
                  <a:gd name="T18" fmla="*/ 86 w 360"/>
                  <a:gd name="T19" fmla="*/ 185 h 236"/>
                  <a:gd name="T20" fmla="*/ 88 w 360"/>
                  <a:gd name="T21" fmla="*/ 185 h 236"/>
                  <a:gd name="T22" fmla="*/ 100 w 360"/>
                  <a:gd name="T23" fmla="*/ 195 h 236"/>
                  <a:gd name="T24" fmla="*/ 119 w 360"/>
                  <a:gd name="T25" fmla="*/ 204 h 236"/>
                  <a:gd name="T26" fmla="*/ 148 w 360"/>
                  <a:gd name="T27" fmla="*/ 209 h 236"/>
                  <a:gd name="T28" fmla="*/ 179 w 360"/>
                  <a:gd name="T29" fmla="*/ 204 h 236"/>
                  <a:gd name="T30" fmla="*/ 208 w 360"/>
                  <a:gd name="T31" fmla="*/ 185 h 236"/>
                  <a:gd name="T32" fmla="*/ 227 w 360"/>
                  <a:gd name="T33" fmla="*/ 171 h 236"/>
                  <a:gd name="T34" fmla="*/ 234 w 360"/>
                  <a:gd name="T35" fmla="*/ 159 h 236"/>
                  <a:gd name="T36" fmla="*/ 236 w 360"/>
                  <a:gd name="T37" fmla="*/ 145 h 236"/>
                  <a:gd name="T38" fmla="*/ 236 w 360"/>
                  <a:gd name="T39" fmla="*/ 138 h 236"/>
                  <a:gd name="T40" fmla="*/ 236 w 360"/>
                  <a:gd name="T41" fmla="*/ 138 h 236"/>
                  <a:gd name="T42" fmla="*/ 243 w 360"/>
                  <a:gd name="T43" fmla="*/ 143 h 236"/>
                  <a:gd name="T44" fmla="*/ 258 w 360"/>
                  <a:gd name="T45" fmla="*/ 147 h 236"/>
                  <a:gd name="T46" fmla="*/ 274 w 360"/>
                  <a:gd name="T47" fmla="*/ 150 h 236"/>
                  <a:gd name="T48" fmla="*/ 293 w 360"/>
                  <a:gd name="T49" fmla="*/ 143 h 236"/>
                  <a:gd name="T50" fmla="*/ 313 w 360"/>
                  <a:gd name="T51" fmla="*/ 128 h 236"/>
                  <a:gd name="T52" fmla="*/ 320 w 360"/>
                  <a:gd name="T53" fmla="*/ 112 h 236"/>
                  <a:gd name="T54" fmla="*/ 322 w 360"/>
                  <a:gd name="T55" fmla="*/ 95 h 236"/>
                  <a:gd name="T56" fmla="*/ 320 w 360"/>
                  <a:gd name="T57" fmla="*/ 81 h 236"/>
                  <a:gd name="T58" fmla="*/ 317 w 360"/>
                  <a:gd name="T59" fmla="*/ 74 h 236"/>
                  <a:gd name="T60" fmla="*/ 317 w 360"/>
                  <a:gd name="T61" fmla="*/ 71 h 236"/>
                  <a:gd name="T62" fmla="*/ 324 w 360"/>
                  <a:gd name="T63" fmla="*/ 66 h 236"/>
                  <a:gd name="T64" fmla="*/ 336 w 360"/>
                  <a:gd name="T65" fmla="*/ 59 h 236"/>
                  <a:gd name="T66" fmla="*/ 351 w 360"/>
                  <a:gd name="T67" fmla="*/ 45 h 236"/>
                  <a:gd name="T68" fmla="*/ 358 w 360"/>
                  <a:gd name="T69" fmla="*/ 17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7" name="Freeform 467"/>
            <p:cNvSpPr>
              <a:spLocks/>
            </p:cNvSpPr>
            <p:nvPr/>
          </p:nvSpPr>
          <p:spPr bwMode="auto">
            <a:xfrm>
              <a:off x="4347" y="4062"/>
              <a:ext cx="114" cy="115"/>
            </a:xfrm>
            <a:custGeom>
              <a:avLst/>
              <a:gdLst>
                <a:gd name="T0" fmla="*/ 102 w 115"/>
                <a:gd name="T1" fmla="*/ 112 h 115"/>
                <a:gd name="T2" fmla="*/ 105 w 115"/>
                <a:gd name="T3" fmla="*/ 0 h 115"/>
                <a:gd name="T4" fmla="*/ 0 w 115"/>
                <a:gd name="T5" fmla="*/ 0 h 115"/>
                <a:gd name="T6" fmla="*/ 0 w 115"/>
                <a:gd name="T7" fmla="*/ 115 h 115"/>
                <a:gd name="T8" fmla="*/ 105 w 115"/>
                <a:gd name="T9" fmla="*/ 115 h 115"/>
                <a:gd name="T10" fmla="*/ 105 w 115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468"/>
            <p:cNvSpPr>
              <a:spLocks/>
            </p:cNvSpPr>
            <p:nvPr/>
          </p:nvSpPr>
          <p:spPr bwMode="auto">
            <a:xfrm>
              <a:off x="4986" y="4062"/>
              <a:ext cx="110" cy="115"/>
            </a:xfrm>
            <a:custGeom>
              <a:avLst/>
              <a:gdLst>
                <a:gd name="T0" fmla="*/ 92 w 112"/>
                <a:gd name="T1" fmla="*/ 112 h 115"/>
                <a:gd name="T2" fmla="*/ 92 w 112"/>
                <a:gd name="T3" fmla="*/ 0 h 115"/>
                <a:gd name="T4" fmla="*/ 0 w 112"/>
                <a:gd name="T5" fmla="*/ 0 h 115"/>
                <a:gd name="T6" fmla="*/ 0 w 112"/>
                <a:gd name="T7" fmla="*/ 115 h 115"/>
                <a:gd name="T8" fmla="*/ 92 w 112"/>
                <a:gd name="T9" fmla="*/ 115 h 115"/>
                <a:gd name="T10" fmla="*/ 92 w 112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Line 469"/>
            <p:cNvSpPr>
              <a:spLocks noChangeShapeType="1"/>
            </p:cNvSpPr>
            <p:nvPr/>
          </p:nvSpPr>
          <p:spPr bwMode="auto">
            <a:xfrm>
              <a:off x="4207" y="2557"/>
              <a:ext cx="0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Line 470"/>
            <p:cNvSpPr>
              <a:spLocks noChangeShapeType="1"/>
            </p:cNvSpPr>
            <p:nvPr/>
          </p:nvSpPr>
          <p:spPr bwMode="auto">
            <a:xfrm flipH="1" flipV="1">
              <a:off x="3719" y="2814"/>
              <a:ext cx="173" cy="9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Line 471"/>
            <p:cNvSpPr>
              <a:spLocks noChangeShapeType="1"/>
            </p:cNvSpPr>
            <p:nvPr/>
          </p:nvSpPr>
          <p:spPr bwMode="auto">
            <a:xfrm flipV="1">
              <a:off x="4519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Line 472"/>
            <p:cNvSpPr>
              <a:spLocks noChangeShapeType="1"/>
            </p:cNvSpPr>
            <p:nvPr/>
          </p:nvSpPr>
          <p:spPr bwMode="auto">
            <a:xfrm flipH="1">
              <a:off x="3682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Freeform 473"/>
            <p:cNvSpPr>
              <a:spLocks/>
            </p:cNvSpPr>
            <p:nvPr/>
          </p:nvSpPr>
          <p:spPr bwMode="auto">
            <a:xfrm>
              <a:off x="3745" y="3200"/>
              <a:ext cx="114" cy="112"/>
            </a:xfrm>
            <a:custGeom>
              <a:avLst/>
              <a:gdLst>
                <a:gd name="T0" fmla="*/ 123 w 113"/>
                <a:gd name="T1" fmla="*/ 86 h 115"/>
                <a:gd name="T2" fmla="*/ 123 w 113"/>
                <a:gd name="T3" fmla="*/ 0 h 115"/>
                <a:gd name="T4" fmla="*/ 0 w 113"/>
                <a:gd name="T5" fmla="*/ 0 h 115"/>
                <a:gd name="T6" fmla="*/ 0 w 113"/>
                <a:gd name="T7" fmla="*/ 88 h 115"/>
                <a:gd name="T8" fmla="*/ 123 w 113"/>
                <a:gd name="T9" fmla="*/ 88 h 115"/>
                <a:gd name="T10" fmla="*/ 123 w 113"/>
                <a:gd name="T11" fmla="*/ 88 h 115"/>
                <a:gd name="T12" fmla="*/ 123 w 113"/>
                <a:gd name="T13" fmla="*/ 86 h 1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Freeform 474"/>
            <p:cNvSpPr>
              <a:spLocks/>
            </p:cNvSpPr>
            <p:nvPr/>
          </p:nvSpPr>
          <p:spPr bwMode="auto">
            <a:xfrm>
              <a:off x="3983" y="3263"/>
              <a:ext cx="114" cy="115"/>
            </a:xfrm>
            <a:custGeom>
              <a:avLst/>
              <a:gdLst>
                <a:gd name="T0" fmla="*/ 123 w 113"/>
                <a:gd name="T1" fmla="*/ 112 h 115"/>
                <a:gd name="T2" fmla="*/ 12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23 w 113"/>
                <a:gd name="T9" fmla="*/ 115 h 115"/>
                <a:gd name="T10" fmla="*/ 123 w 113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5" name="Line 475"/>
            <p:cNvSpPr>
              <a:spLocks noChangeShapeType="1"/>
            </p:cNvSpPr>
            <p:nvPr/>
          </p:nvSpPr>
          <p:spPr bwMode="auto">
            <a:xfrm>
              <a:off x="4468" y="3055"/>
              <a:ext cx="261" cy="3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" name="Freeform 476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32 w 112"/>
                <a:gd name="T1" fmla="*/ 85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85 h 112"/>
                <a:gd name="T8" fmla="*/ 132 w 112"/>
                <a:gd name="T9" fmla="*/ 85 h 112"/>
                <a:gd name="T10" fmla="*/ 132 w 112"/>
                <a:gd name="T11" fmla="*/ 85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Freeform 477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32 w 112"/>
                <a:gd name="T1" fmla="*/ 85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85 h 112"/>
                <a:gd name="T8" fmla="*/ 132 w 112"/>
                <a:gd name="T9" fmla="*/ 85 h 112"/>
                <a:gd name="T10" fmla="*/ 132 w 112"/>
                <a:gd name="T11" fmla="*/ 85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8" name="Line 478"/>
            <p:cNvSpPr>
              <a:spLocks noChangeShapeType="1"/>
            </p:cNvSpPr>
            <p:nvPr/>
          </p:nvSpPr>
          <p:spPr bwMode="auto">
            <a:xfrm flipH="1" flipV="1">
              <a:off x="3275" y="3448"/>
              <a:ext cx="140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9" name="Line 479"/>
            <p:cNvSpPr>
              <a:spLocks noChangeShapeType="1"/>
            </p:cNvSpPr>
            <p:nvPr/>
          </p:nvSpPr>
          <p:spPr bwMode="auto">
            <a:xfrm flipV="1">
              <a:off x="4989" y="3448"/>
              <a:ext cx="147" cy="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Line 480"/>
            <p:cNvSpPr>
              <a:spLocks noChangeShapeType="1"/>
            </p:cNvSpPr>
            <p:nvPr/>
          </p:nvSpPr>
          <p:spPr bwMode="auto">
            <a:xfrm flipH="1">
              <a:off x="3348" y="3877"/>
              <a:ext cx="180" cy="18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1" name="Line 481"/>
            <p:cNvSpPr>
              <a:spLocks noChangeShapeType="1"/>
            </p:cNvSpPr>
            <p:nvPr/>
          </p:nvSpPr>
          <p:spPr bwMode="auto">
            <a:xfrm>
              <a:off x="3822" y="3883"/>
              <a:ext cx="184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" name="Line 482"/>
            <p:cNvSpPr>
              <a:spLocks noChangeShapeType="1"/>
            </p:cNvSpPr>
            <p:nvPr/>
          </p:nvSpPr>
          <p:spPr bwMode="auto">
            <a:xfrm flipH="1">
              <a:off x="4406" y="3880"/>
              <a:ext cx="176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3" name="Line 483"/>
            <p:cNvSpPr>
              <a:spLocks noChangeShapeType="1"/>
            </p:cNvSpPr>
            <p:nvPr/>
          </p:nvSpPr>
          <p:spPr bwMode="auto">
            <a:xfrm>
              <a:off x="4883" y="3873"/>
              <a:ext cx="158" cy="1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4" name="Line 484"/>
            <p:cNvSpPr>
              <a:spLocks noChangeShapeType="1"/>
            </p:cNvSpPr>
            <p:nvPr/>
          </p:nvSpPr>
          <p:spPr bwMode="auto">
            <a:xfrm>
              <a:off x="3994" y="3666"/>
              <a:ext cx="41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5" name="Freeform 485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32 w 112"/>
                <a:gd name="T1" fmla="*/ 112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32 w 112"/>
                <a:gd name="T9" fmla="*/ 112 h 112"/>
                <a:gd name="T10" fmla="*/ 13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Freeform 486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32 w 112"/>
                <a:gd name="T1" fmla="*/ 112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32 w 112"/>
                <a:gd name="T9" fmla="*/ 112 h 112"/>
                <a:gd name="T10" fmla="*/ 13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Line 487"/>
            <p:cNvSpPr>
              <a:spLocks noChangeShapeType="1"/>
            </p:cNvSpPr>
            <p:nvPr/>
          </p:nvSpPr>
          <p:spPr bwMode="auto">
            <a:xfrm flipH="1" flipV="1">
              <a:off x="3983" y="3072"/>
              <a:ext cx="48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13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13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94F48-F173-4023-B04E-FC3CE80CC5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97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5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6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E4043-5253-4690-9429-FA07AF97C2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74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0"/>
            <a:ext cx="21145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912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5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6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8E27C-80D7-4B09-8E64-D6EF016E59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9808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153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95400"/>
            <a:ext cx="84582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771900"/>
            <a:ext cx="84582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6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7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7D674-4E74-43CA-8F4A-F2D97C3679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48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5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6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1E26A-51C1-4295-9B75-B540EF222B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16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5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6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7FF24-A31D-45B6-911B-B854FFD76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022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6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7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D19AF-3234-4815-A140-82BE587FAA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908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8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9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FA4AC-3B0F-4851-A7A4-88174194BE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63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4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5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E242A-D36F-48C0-9F88-9D687BB5D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462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3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4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FF6DB-6415-40A7-AB25-D43B21B183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73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6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7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A6DD0-207C-40F6-91F6-80D8B5BE6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4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6" name="Rectangle 35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7" name="Rectangle 35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419F7-BD27-436F-9B65-A155BE79A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51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89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135" name="Group 265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157" name="Rectangle 26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58" name="Rectangle 26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36" name="Group 268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155" name="Rectangle 26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56" name="Rectangle 27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37" name="Group 271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153" name="Rectangle 27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54" name="Rectangle 27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38" name="Group 274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151" name="Rectangle 27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27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39" name="Group 277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149" name="Rectangle 27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27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40" name="Group 280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147" name="Rectangle 28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28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41" name="Group 283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145" name="Rectangle 28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28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142" name="Group 286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143" name="Rectangle 28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28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458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grpSp>
        <p:nvGrpSpPr>
          <p:cNvPr id="1029" name="Group 352"/>
          <p:cNvGrpSpPr>
            <a:grpSpLocks/>
          </p:cNvGrpSpPr>
          <p:nvPr userDrawn="1"/>
        </p:nvGrpSpPr>
        <p:grpSpPr bwMode="auto">
          <a:xfrm>
            <a:off x="304800" y="1066800"/>
            <a:ext cx="8458200" cy="150813"/>
            <a:chOff x="192" y="672"/>
            <a:chExt cx="5328" cy="95"/>
          </a:xfrm>
        </p:grpSpPr>
        <p:sp>
          <p:nvSpPr>
            <p:cNvPr id="1103" name="Rectangle 292"/>
            <p:cNvSpPr>
              <a:spLocks noChangeArrowheads="1"/>
            </p:cNvSpPr>
            <p:nvPr userDrawn="1"/>
          </p:nvSpPr>
          <p:spPr bwMode="ltGray">
            <a:xfrm>
              <a:off x="504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4" name="Rectangle 293"/>
            <p:cNvSpPr>
              <a:spLocks noChangeArrowheads="1"/>
            </p:cNvSpPr>
            <p:nvPr userDrawn="1"/>
          </p:nvSpPr>
          <p:spPr bwMode="ltGray">
            <a:xfrm>
              <a:off x="192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5" name="Rectangle 294"/>
            <p:cNvSpPr>
              <a:spLocks noChangeArrowheads="1"/>
            </p:cNvSpPr>
            <p:nvPr userDrawn="1"/>
          </p:nvSpPr>
          <p:spPr bwMode="ltGray">
            <a:xfrm>
              <a:off x="1176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6" name="Rectangle 295"/>
            <p:cNvSpPr>
              <a:spLocks noChangeArrowheads="1"/>
            </p:cNvSpPr>
            <p:nvPr userDrawn="1"/>
          </p:nvSpPr>
          <p:spPr bwMode="ltGray">
            <a:xfrm>
              <a:off x="864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7" name="Rectangle 296"/>
            <p:cNvSpPr>
              <a:spLocks noChangeArrowheads="1"/>
            </p:cNvSpPr>
            <p:nvPr userDrawn="1"/>
          </p:nvSpPr>
          <p:spPr bwMode="ltGray">
            <a:xfrm>
              <a:off x="1848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8" name="Rectangle 297"/>
            <p:cNvSpPr>
              <a:spLocks noChangeArrowheads="1"/>
            </p:cNvSpPr>
            <p:nvPr userDrawn="1"/>
          </p:nvSpPr>
          <p:spPr bwMode="ltGray">
            <a:xfrm>
              <a:off x="1536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09" name="Rectangle 298"/>
            <p:cNvSpPr>
              <a:spLocks noChangeArrowheads="1"/>
            </p:cNvSpPr>
            <p:nvPr userDrawn="1"/>
          </p:nvSpPr>
          <p:spPr bwMode="ltGray">
            <a:xfrm>
              <a:off x="2520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0" name="Rectangle 299"/>
            <p:cNvSpPr>
              <a:spLocks noChangeArrowheads="1"/>
            </p:cNvSpPr>
            <p:nvPr userDrawn="1"/>
          </p:nvSpPr>
          <p:spPr bwMode="ltGray">
            <a:xfrm>
              <a:off x="2208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1" name="Rectangle 300"/>
            <p:cNvSpPr>
              <a:spLocks noChangeArrowheads="1"/>
            </p:cNvSpPr>
            <p:nvPr userDrawn="1"/>
          </p:nvSpPr>
          <p:spPr bwMode="ltGray">
            <a:xfrm>
              <a:off x="3192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2" name="Rectangle 301"/>
            <p:cNvSpPr>
              <a:spLocks noChangeArrowheads="1"/>
            </p:cNvSpPr>
            <p:nvPr userDrawn="1"/>
          </p:nvSpPr>
          <p:spPr bwMode="ltGray">
            <a:xfrm>
              <a:off x="2880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3" name="Rectangle 302"/>
            <p:cNvSpPr>
              <a:spLocks noChangeArrowheads="1"/>
            </p:cNvSpPr>
            <p:nvPr userDrawn="1"/>
          </p:nvSpPr>
          <p:spPr bwMode="ltGray">
            <a:xfrm>
              <a:off x="3864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4" name="Rectangle 303"/>
            <p:cNvSpPr>
              <a:spLocks noChangeArrowheads="1"/>
            </p:cNvSpPr>
            <p:nvPr userDrawn="1"/>
          </p:nvSpPr>
          <p:spPr bwMode="ltGray">
            <a:xfrm>
              <a:off x="3552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5" name="Rectangle 304"/>
            <p:cNvSpPr>
              <a:spLocks noChangeArrowheads="1"/>
            </p:cNvSpPr>
            <p:nvPr userDrawn="1"/>
          </p:nvSpPr>
          <p:spPr bwMode="ltGray">
            <a:xfrm>
              <a:off x="4536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6" name="Rectangle 305"/>
            <p:cNvSpPr>
              <a:spLocks noChangeArrowheads="1"/>
            </p:cNvSpPr>
            <p:nvPr userDrawn="1"/>
          </p:nvSpPr>
          <p:spPr bwMode="ltGray">
            <a:xfrm>
              <a:off x="4224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7" name="Rectangle 306"/>
            <p:cNvSpPr>
              <a:spLocks noChangeArrowheads="1"/>
            </p:cNvSpPr>
            <p:nvPr userDrawn="1"/>
          </p:nvSpPr>
          <p:spPr bwMode="ltGray">
            <a:xfrm>
              <a:off x="5208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8" name="Rectangle 307"/>
            <p:cNvSpPr>
              <a:spLocks noChangeArrowheads="1"/>
            </p:cNvSpPr>
            <p:nvPr userDrawn="1"/>
          </p:nvSpPr>
          <p:spPr bwMode="ltGray">
            <a:xfrm>
              <a:off x="4896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19" name="Rectangle 308"/>
            <p:cNvSpPr>
              <a:spLocks noChangeArrowheads="1"/>
            </p:cNvSpPr>
            <p:nvPr userDrawn="1"/>
          </p:nvSpPr>
          <p:spPr bwMode="ltGray">
            <a:xfrm>
              <a:off x="504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0" name="Rectangle 309"/>
            <p:cNvSpPr>
              <a:spLocks noChangeArrowheads="1"/>
            </p:cNvSpPr>
            <p:nvPr userDrawn="1"/>
          </p:nvSpPr>
          <p:spPr bwMode="ltGray">
            <a:xfrm>
              <a:off x="192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1" name="Rectangle 310"/>
            <p:cNvSpPr>
              <a:spLocks noChangeArrowheads="1"/>
            </p:cNvSpPr>
            <p:nvPr userDrawn="1"/>
          </p:nvSpPr>
          <p:spPr bwMode="ltGray">
            <a:xfrm>
              <a:off x="1176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2" name="Rectangle 311"/>
            <p:cNvSpPr>
              <a:spLocks noChangeArrowheads="1"/>
            </p:cNvSpPr>
            <p:nvPr userDrawn="1"/>
          </p:nvSpPr>
          <p:spPr bwMode="ltGray">
            <a:xfrm>
              <a:off x="864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3" name="Rectangle 312"/>
            <p:cNvSpPr>
              <a:spLocks noChangeArrowheads="1"/>
            </p:cNvSpPr>
            <p:nvPr userDrawn="1"/>
          </p:nvSpPr>
          <p:spPr bwMode="ltGray">
            <a:xfrm>
              <a:off x="1848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4" name="Rectangle 313"/>
            <p:cNvSpPr>
              <a:spLocks noChangeArrowheads="1"/>
            </p:cNvSpPr>
            <p:nvPr userDrawn="1"/>
          </p:nvSpPr>
          <p:spPr bwMode="ltGray">
            <a:xfrm>
              <a:off x="1536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5" name="Rectangle 314"/>
            <p:cNvSpPr>
              <a:spLocks noChangeArrowheads="1"/>
            </p:cNvSpPr>
            <p:nvPr userDrawn="1"/>
          </p:nvSpPr>
          <p:spPr bwMode="ltGray">
            <a:xfrm>
              <a:off x="2520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6" name="Rectangle 315"/>
            <p:cNvSpPr>
              <a:spLocks noChangeArrowheads="1"/>
            </p:cNvSpPr>
            <p:nvPr userDrawn="1"/>
          </p:nvSpPr>
          <p:spPr bwMode="ltGray">
            <a:xfrm>
              <a:off x="2208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7" name="Rectangle 316"/>
            <p:cNvSpPr>
              <a:spLocks noChangeArrowheads="1"/>
            </p:cNvSpPr>
            <p:nvPr userDrawn="1"/>
          </p:nvSpPr>
          <p:spPr bwMode="ltGray">
            <a:xfrm>
              <a:off x="3192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8" name="Rectangle 317"/>
            <p:cNvSpPr>
              <a:spLocks noChangeArrowheads="1"/>
            </p:cNvSpPr>
            <p:nvPr userDrawn="1"/>
          </p:nvSpPr>
          <p:spPr bwMode="ltGray">
            <a:xfrm>
              <a:off x="2880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29" name="Rectangle 318"/>
            <p:cNvSpPr>
              <a:spLocks noChangeArrowheads="1"/>
            </p:cNvSpPr>
            <p:nvPr userDrawn="1"/>
          </p:nvSpPr>
          <p:spPr bwMode="ltGray">
            <a:xfrm>
              <a:off x="3864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30" name="Rectangle 319"/>
            <p:cNvSpPr>
              <a:spLocks noChangeArrowheads="1"/>
            </p:cNvSpPr>
            <p:nvPr userDrawn="1"/>
          </p:nvSpPr>
          <p:spPr bwMode="ltGray">
            <a:xfrm>
              <a:off x="3552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31" name="Rectangle 320"/>
            <p:cNvSpPr>
              <a:spLocks noChangeArrowheads="1"/>
            </p:cNvSpPr>
            <p:nvPr userDrawn="1"/>
          </p:nvSpPr>
          <p:spPr bwMode="ltGray">
            <a:xfrm>
              <a:off x="4536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32" name="Rectangle 321"/>
            <p:cNvSpPr>
              <a:spLocks noChangeArrowheads="1"/>
            </p:cNvSpPr>
            <p:nvPr userDrawn="1"/>
          </p:nvSpPr>
          <p:spPr bwMode="ltGray">
            <a:xfrm>
              <a:off x="4224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33" name="Rectangle 322"/>
            <p:cNvSpPr>
              <a:spLocks noChangeArrowheads="1"/>
            </p:cNvSpPr>
            <p:nvPr userDrawn="1"/>
          </p:nvSpPr>
          <p:spPr bwMode="ltGray">
            <a:xfrm>
              <a:off x="5208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  <p:sp>
          <p:nvSpPr>
            <p:cNvPr id="1134" name="Rectangle 323"/>
            <p:cNvSpPr>
              <a:spLocks noChangeArrowheads="1"/>
            </p:cNvSpPr>
            <p:nvPr userDrawn="1"/>
          </p:nvSpPr>
          <p:spPr bwMode="ltGray">
            <a:xfrm>
              <a:off x="4896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>
                <a:defRPr/>
              </a:pPr>
              <a:endParaRPr lang="en-US" altLang="en-US" smtClean="0"/>
            </a:p>
          </p:txBody>
        </p:sp>
      </p:grpSp>
      <p:grpSp>
        <p:nvGrpSpPr>
          <p:cNvPr id="1030" name="Group 324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079" name="Group 325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101" name="Rectangle 32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32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0" name="Group 328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099" name="Rectangle 32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33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1" name="Group 331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097" name="Rectangle 33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98" name="Rectangle 33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2" name="Group 334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095" name="Rectangle 33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33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3" name="Group 337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093" name="Rectangle 33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33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4" name="Group 340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091" name="Rectangle 34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34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5" name="Group 343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089" name="Rectangle 34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34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1086" name="Group 346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087" name="Rectangle 34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34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>
                  <a:defRPr/>
                </a:pPr>
                <a:endParaRPr lang="en-US" altLang="en-US" smtClean="0"/>
              </a:p>
            </p:txBody>
          </p:sp>
        </p:grpSp>
      </p:grpSp>
      <p:sp>
        <p:nvSpPr>
          <p:cNvPr id="1373" name="Rectangle 34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L -1; 9-17-04</a:t>
            </a:r>
          </a:p>
        </p:txBody>
      </p:sp>
      <p:sp>
        <p:nvSpPr>
          <p:cNvPr id="1374" name="Rectangle 35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324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2"/>
                </a:solidFill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en-US"/>
              <a:t>© Srinivasan Seshan, 2004</a:t>
            </a:r>
          </a:p>
        </p:txBody>
      </p:sp>
      <p:sp>
        <p:nvSpPr>
          <p:cNvPr id="1375" name="Rectangle 35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fld id="{CBBA7D8D-ACB6-460D-A156-FE834D0FD4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4" name="Group 380"/>
          <p:cNvGrpSpPr>
            <a:grpSpLocks/>
          </p:cNvGrpSpPr>
          <p:nvPr userDrawn="1"/>
        </p:nvGrpSpPr>
        <p:grpSpPr bwMode="auto">
          <a:xfrm>
            <a:off x="8135938" y="152400"/>
            <a:ext cx="855662" cy="831850"/>
            <a:chOff x="3216" y="2448"/>
            <a:chExt cx="1979" cy="1729"/>
          </a:xfrm>
        </p:grpSpPr>
        <p:sp>
          <p:nvSpPr>
            <p:cNvPr id="1035" name="Line 381"/>
            <p:cNvSpPr>
              <a:spLocks noChangeShapeType="1"/>
            </p:cNvSpPr>
            <p:nvPr/>
          </p:nvSpPr>
          <p:spPr bwMode="auto">
            <a:xfrm flipV="1">
              <a:off x="3888" y="3359"/>
              <a:ext cx="14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36" name="Freeform 382"/>
            <p:cNvSpPr>
              <a:spLocks/>
            </p:cNvSpPr>
            <p:nvPr/>
          </p:nvSpPr>
          <p:spPr bwMode="auto">
            <a:xfrm>
              <a:off x="3289" y="4065"/>
              <a:ext cx="114" cy="112"/>
            </a:xfrm>
            <a:custGeom>
              <a:avLst/>
              <a:gdLst>
                <a:gd name="T0" fmla="*/ 102 w 115"/>
                <a:gd name="T1" fmla="*/ 112 h 112"/>
                <a:gd name="T2" fmla="*/ 10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05 w 115"/>
                <a:gd name="T9" fmla="*/ 112 h 112"/>
                <a:gd name="T10" fmla="*/ 10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7" name="Freeform 383"/>
            <p:cNvSpPr>
              <a:spLocks/>
            </p:cNvSpPr>
            <p:nvPr/>
          </p:nvSpPr>
          <p:spPr bwMode="auto">
            <a:xfrm>
              <a:off x="3947" y="4065"/>
              <a:ext cx="117" cy="112"/>
            </a:xfrm>
            <a:custGeom>
              <a:avLst/>
              <a:gdLst>
                <a:gd name="T0" fmla="*/ 132 w 115"/>
                <a:gd name="T1" fmla="*/ 112 h 112"/>
                <a:gd name="T2" fmla="*/ 13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35 w 115"/>
                <a:gd name="T9" fmla="*/ 112 h 112"/>
                <a:gd name="T10" fmla="*/ 13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8" name="Freeform 384"/>
            <p:cNvSpPr>
              <a:spLocks/>
            </p:cNvSpPr>
            <p:nvPr/>
          </p:nvSpPr>
          <p:spPr bwMode="auto">
            <a:xfrm>
              <a:off x="4152" y="2448"/>
              <a:ext cx="110" cy="112"/>
            </a:xfrm>
            <a:custGeom>
              <a:avLst/>
              <a:gdLst>
                <a:gd name="T0" fmla="*/ 92 w 112"/>
                <a:gd name="T1" fmla="*/ 112 h 112"/>
                <a:gd name="T2" fmla="*/ 9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92 w 112"/>
                <a:gd name="T9" fmla="*/ 112 h 112"/>
                <a:gd name="T10" fmla="*/ 9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39" name="Freeform 385"/>
            <p:cNvSpPr>
              <a:spLocks/>
            </p:cNvSpPr>
            <p:nvPr/>
          </p:nvSpPr>
          <p:spPr bwMode="auto">
            <a:xfrm>
              <a:off x="3605" y="2755"/>
              <a:ext cx="114" cy="112"/>
            </a:xfrm>
            <a:custGeom>
              <a:avLst/>
              <a:gdLst>
                <a:gd name="T0" fmla="*/ 112 w 114"/>
                <a:gd name="T1" fmla="*/ 112 h 112"/>
                <a:gd name="T2" fmla="*/ 114 w 114"/>
                <a:gd name="T3" fmla="*/ 0 h 112"/>
                <a:gd name="T4" fmla="*/ 0 w 114"/>
                <a:gd name="T5" fmla="*/ 0 h 112"/>
                <a:gd name="T6" fmla="*/ 0 w 114"/>
                <a:gd name="T7" fmla="*/ 112 h 112"/>
                <a:gd name="T8" fmla="*/ 114 w 114"/>
                <a:gd name="T9" fmla="*/ 112 h 112"/>
                <a:gd name="T10" fmla="*/ 114 w 114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0" name="Freeform 386"/>
            <p:cNvSpPr>
              <a:spLocks/>
            </p:cNvSpPr>
            <p:nvPr/>
          </p:nvSpPr>
          <p:spPr bwMode="auto">
            <a:xfrm>
              <a:off x="4703" y="2752"/>
              <a:ext cx="114" cy="115"/>
            </a:xfrm>
            <a:custGeom>
              <a:avLst/>
              <a:gdLst>
                <a:gd name="T0" fmla="*/ 0 w 114"/>
                <a:gd name="T1" fmla="*/ 112 h 115"/>
                <a:gd name="T2" fmla="*/ 114 w 114"/>
                <a:gd name="T3" fmla="*/ 115 h 115"/>
                <a:gd name="T4" fmla="*/ 114 w 114"/>
                <a:gd name="T5" fmla="*/ 0 h 115"/>
                <a:gd name="T6" fmla="*/ 2 w 114"/>
                <a:gd name="T7" fmla="*/ 0 h 115"/>
                <a:gd name="T8" fmla="*/ 2 w 114"/>
                <a:gd name="T9" fmla="*/ 115 h 115"/>
                <a:gd name="T10" fmla="*/ 2 w 114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1" name="Freeform 387"/>
            <p:cNvSpPr>
              <a:spLocks/>
            </p:cNvSpPr>
            <p:nvPr/>
          </p:nvSpPr>
          <p:spPr bwMode="auto">
            <a:xfrm>
              <a:off x="5081" y="3332"/>
              <a:ext cx="114" cy="115"/>
            </a:xfrm>
            <a:custGeom>
              <a:avLst/>
              <a:gdLst>
                <a:gd name="T0" fmla="*/ 0 w 112"/>
                <a:gd name="T1" fmla="*/ 122 h 114"/>
                <a:gd name="T2" fmla="*/ 132 w 112"/>
                <a:gd name="T3" fmla="*/ 124 h 114"/>
                <a:gd name="T4" fmla="*/ 132 w 112"/>
                <a:gd name="T5" fmla="*/ 0 h 114"/>
                <a:gd name="T6" fmla="*/ 0 w 112"/>
                <a:gd name="T7" fmla="*/ 0 h 114"/>
                <a:gd name="T8" fmla="*/ 0 w 112"/>
                <a:gd name="T9" fmla="*/ 124 h 114"/>
                <a:gd name="T10" fmla="*/ 0 w 112"/>
                <a:gd name="T11" fmla="*/ 12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2" name="Freeform 388"/>
            <p:cNvSpPr>
              <a:spLocks/>
            </p:cNvSpPr>
            <p:nvPr/>
          </p:nvSpPr>
          <p:spPr bwMode="auto">
            <a:xfrm>
              <a:off x="3216" y="3336"/>
              <a:ext cx="114" cy="112"/>
            </a:xfrm>
            <a:custGeom>
              <a:avLst/>
              <a:gdLst>
                <a:gd name="T0" fmla="*/ 105 w 115"/>
                <a:gd name="T1" fmla="*/ 112 h 112"/>
                <a:gd name="T2" fmla="*/ 10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05 w 115"/>
                <a:gd name="T9" fmla="*/ 112 h 112"/>
                <a:gd name="T10" fmla="*/ 10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43" name="Group 389"/>
            <p:cNvGrpSpPr>
              <a:grpSpLocks/>
            </p:cNvGrpSpPr>
            <p:nvPr/>
          </p:nvGrpSpPr>
          <p:grpSpPr bwMode="auto">
            <a:xfrm>
              <a:off x="3891" y="2677"/>
              <a:ext cx="632" cy="470"/>
              <a:chOff x="3891" y="2677"/>
              <a:chExt cx="632" cy="470"/>
            </a:xfrm>
          </p:grpSpPr>
          <p:sp>
            <p:nvSpPr>
              <p:cNvPr id="1075" name="Freeform 390"/>
              <p:cNvSpPr>
                <a:spLocks/>
              </p:cNvSpPr>
              <p:nvPr/>
            </p:nvSpPr>
            <p:spPr bwMode="auto">
              <a:xfrm>
                <a:off x="4248" y="2686"/>
                <a:ext cx="275" cy="228"/>
              </a:xfrm>
              <a:custGeom>
                <a:avLst/>
                <a:gdLst>
                  <a:gd name="T0" fmla="*/ 0 w 277"/>
                  <a:gd name="T1" fmla="*/ 23 h 228"/>
                  <a:gd name="T2" fmla="*/ 5 w 277"/>
                  <a:gd name="T3" fmla="*/ 23 h 228"/>
                  <a:gd name="T4" fmla="*/ 10 w 277"/>
                  <a:gd name="T5" fmla="*/ 19 h 228"/>
                  <a:gd name="T6" fmla="*/ 17 w 277"/>
                  <a:gd name="T7" fmla="*/ 14 h 228"/>
                  <a:gd name="T8" fmla="*/ 26 w 277"/>
                  <a:gd name="T9" fmla="*/ 9 h 228"/>
                  <a:gd name="T10" fmla="*/ 36 w 277"/>
                  <a:gd name="T11" fmla="*/ 4 h 228"/>
                  <a:gd name="T12" fmla="*/ 50 w 277"/>
                  <a:gd name="T13" fmla="*/ 2 h 228"/>
                  <a:gd name="T14" fmla="*/ 65 w 277"/>
                  <a:gd name="T15" fmla="*/ 0 h 228"/>
                  <a:gd name="T16" fmla="*/ 69 w 277"/>
                  <a:gd name="T17" fmla="*/ 0 h 228"/>
                  <a:gd name="T18" fmla="*/ 86 w 277"/>
                  <a:gd name="T19" fmla="*/ 4 h 228"/>
                  <a:gd name="T20" fmla="*/ 100 w 277"/>
                  <a:gd name="T21" fmla="*/ 11 h 228"/>
                  <a:gd name="T22" fmla="*/ 114 w 277"/>
                  <a:gd name="T23" fmla="*/ 23 h 228"/>
                  <a:gd name="T24" fmla="*/ 124 w 277"/>
                  <a:gd name="T25" fmla="*/ 33 h 228"/>
                  <a:gd name="T26" fmla="*/ 133 w 277"/>
                  <a:gd name="T27" fmla="*/ 42 h 228"/>
                  <a:gd name="T28" fmla="*/ 138 w 277"/>
                  <a:gd name="T29" fmla="*/ 52 h 228"/>
                  <a:gd name="T30" fmla="*/ 140 w 277"/>
                  <a:gd name="T31" fmla="*/ 59 h 228"/>
                  <a:gd name="T32" fmla="*/ 143 w 277"/>
                  <a:gd name="T33" fmla="*/ 66 h 228"/>
                  <a:gd name="T34" fmla="*/ 143 w 277"/>
                  <a:gd name="T35" fmla="*/ 73 h 228"/>
                  <a:gd name="T36" fmla="*/ 143 w 277"/>
                  <a:gd name="T37" fmla="*/ 78 h 228"/>
                  <a:gd name="T38" fmla="*/ 143 w 277"/>
                  <a:gd name="T39" fmla="*/ 81 h 228"/>
                  <a:gd name="T40" fmla="*/ 143 w 277"/>
                  <a:gd name="T41" fmla="*/ 81 h 228"/>
                  <a:gd name="T42" fmla="*/ 143 w 277"/>
                  <a:gd name="T43" fmla="*/ 81 h 228"/>
                  <a:gd name="T44" fmla="*/ 145 w 277"/>
                  <a:gd name="T45" fmla="*/ 78 h 228"/>
                  <a:gd name="T46" fmla="*/ 150 w 277"/>
                  <a:gd name="T47" fmla="*/ 76 h 228"/>
                  <a:gd name="T48" fmla="*/ 157 w 277"/>
                  <a:gd name="T49" fmla="*/ 73 h 228"/>
                  <a:gd name="T50" fmla="*/ 164 w 277"/>
                  <a:gd name="T51" fmla="*/ 71 h 228"/>
                  <a:gd name="T52" fmla="*/ 171 w 277"/>
                  <a:gd name="T53" fmla="*/ 69 h 228"/>
                  <a:gd name="T54" fmla="*/ 181 w 277"/>
                  <a:gd name="T55" fmla="*/ 69 h 228"/>
                  <a:gd name="T56" fmla="*/ 190 w 277"/>
                  <a:gd name="T57" fmla="*/ 71 h 228"/>
                  <a:gd name="T58" fmla="*/ 198 w 277"/>
                  <a:gd name="T59" fmla="*/ 73 h 228"/>
                  <a:gd name="T60" fmla="*/ 203 w 277"/>
                  <a:gd name="T61" fmla="*/ 81 h 228"/>
                  <a:gd name="T62" fmla="*/ 209 w 277"/>
                  <a:gd name="T63" fmla="*/ 90 h 228"/>
                  <a:gd name="T64" fmla="*/ 214 w 277"/>
                  <a:gd name="T65" fmla="*/ 97 h 228"/>
                  <a:gd name="T66" fmla="*/ 216 w 277"/>
                  <a:gd name="T67" fmla="*/ 107 h 228"/>
                  <a:gd name="T68" fmla="*/ 219 w 277"/>
                  <a:gd name="T69" fmla="*/ 116 h 228"/>
                  <a:gd name="T70" fmla="*/ 219 w 277"/>
                  <a:gd name="T71" fmla="*/ 124 h 228"/>
                  <a:gd name="T72" fmla="*/ 216 w 277"/>
                  <a:gd name="T73" fmla="*/ 131 h 228"/>
                  <a:gd name="T74" fmla="*/ 216 w 277"/>
                  <a:gd name="T75" fmla="*/ 138 h 228"/>
                  <a:gd name="T76" fmla="*/ 214 w 277"/>
                  <a:gd name="T77" fmla="*/ 143 h 228"/>
                  <a:gd name="T78" fmla="*/ 214 w 277"/>
                  <a:gd name="T79" fmla="*/ 145 h 228"/>
                  <a:gd name="T80" fmla="*/ 211 w 277"/>
                  <a:gd name="T81" fmla="*/ 145 h 228"/>
                  <a:gd name="T82" fmla="*/ 214 w 277"/>
                  <a:gd name="T83" fmla="*/ 147 h 228"/>
                  <a:gd name="T84" fmla="*/ 216 w 277"/>
                  <a:gd name="T85" fmla="*/ 147 h 228"/>
                  <a:gd name="T86" fmla="*/ 221 w 277"/>
                  <a:gd name="T87" fmla="*/ 152 h 228"/>
                  <a:gd name="T88" fmla="*/ 228 w 277"/>
                  <a:gd name="T89" fmla="*/ 157 h 228"/>
                  <a:gd name="T90" fmla="*/ 233 w 277"/>
                  <a:gd name="T91" fmla="*/ 164 h 228"/>
                  <a:gd name="T92" fmla="*/ 240 w 277"/>
                  <a:gd name="T93" fmla="*/ 174 h 228"/>
                  <a:gd name="T94" fmla="*/ 247 w 277"/>
                  <a:gd name="T95" fmla="*/ 183 h 228"/>
                  <a:gd name="T96" fmla="*/ 252 w 277"/>
                  <a:gd name="T97" fmla="*/ 195 h 228"/>
                  <a:gd name="T98" fmla="*/ 254 w 277"/>
                  <a:gd name="T99" fmla="*/ 212 h 228"/>
                  <a:gd name="T100" fmla="*/ 257 w 277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6" name="Freeform 391"/>
              <p:cNvSpPr>
                <a:spLocks/>
              </p:cNvSpPr>
              <p:nvPr/>
            </p:nvSpPr>
            <p:spPr bwMode="auto">
              <a:xfrm>
                <a:off x="3892" y="2676"/>
                <a:ext cx="356" cy="238"/>
              </a:xfrm>
              <a:custGeom>
                <a:avLst/>
                <a:gdLst>
                  <a:gd name="T0" fmla="*/ 2 w 358"/>
                  <a:gd name="T1" fmla="*/ 239 h 236"/>
                  <a:gd name="T2" fmla="*/ 9 w 358"/>
                  <a:gd name="T3" fmla="*/ 213 h 236"/>
                  <a:gd name="T4" fmla="*/ 21 w 358"/>
                  <a:gd name="T5" fmla="*/ 191 h 236"/>
                  <a:gd name="T6" fmla="*/ 33 w 358"/>
                  <a:gd name="T7" fmla="*/ 172 h 236"/>
                  <a:gd name="T8" fmla="*/ 43 w 358"/>
                  <a:gd name="T9" fmla="*/ 165 h 236"/>
                  <a:gd name="T10" fmla="*/ 43 w 358"/>
                  <a:gd name="T11" fmla="*/ 165 h 236"/>
                  <a:gd name="T12" fmla="*/ 40 w 358"/>
                  <a:gd name="T13" fmla="*/ 155 h 236"/>
                  <a:gd name="T14" fmla="*/ 38 w 358"/>
                  <a:gd name="T15" fmla="*/ 144 h 236"/>
                  <a:gd name="T16" fmla="*/ 38 w 358"/>
                  <a:gd name="T17" fmla="*/ 127 h 236"/>
                  <a:gd name="T18" fmla="*/ 48 w 358"/>
                  <a:gd name="T19" fmla="*/ 108 h 236"/>
                  <a:gd name="T20" fmla="*/ 67 w 358"/>
                  <a:gd name="T21" fmla="*/ 93 h 236"/>
                  <a:gd name="T22" fmla="*/ 83 w 358"/>
                  <a:gd name="T23" fmla="*/ 89 h 236"/>
                  <a:gd name="T24" fmla="*/ 92 w 358"/>
                  <a:gd name="T25" fmla="*/ 91 h 236"/>
                  <a:gd name="T26" fmla="*/ 104 w 358"/>
                  <a:gd name="T27" fmla="*/ 96 h 236"/>
                  <a:gd name="T28" fmla="*/ 111 w 358"/>
                  <a:gd name="T29" fmla="*/ 101 h 236"/>
                  <a:gd name="T30" fmla="*/ 114 w 358"/>
                  <a:gd name="T31" fmla="*/ 98 h 236"/>
                  <a:gd name="T32" fmla="*/ 111 w 358"/>
                  <a:gd name="T33" fmla="*/ 91 h 236"/>
                  <a:gd name="T34" fmla="*/ 114 w 358"/>
                  <a:gd name="T35" fmla="*/ 79 h 236"/>
                  <a:gd name="T36" fmla="*/ 123 w 358"/>
                  <a:gd name="T37" fmla="*/ 52 h 236"/>
                  <a:gd name="T38" fmla="*/ 142 w 358"/>
                  <a:gd name="T39" fmla="*/ 31 h 236"/>
                  <a:gd name="T40" fmla="*/ 171 w 358"/>
                  <a:gd name="T41" fmla="*/ 14 h 236"/>
                  <a:gd name="T42" fmla="*/ 202 w 358"/>
                  <a:gd name="T43" fmla="*/ 10 h 236"/>
                  <a:gd name="T44" fmla="*/ 228 w 358"/>
                  <a:gd name="T45" fmla="*/ 14 h 236"/>
                  <a:gd name="T46" fmla="*/ 250 w 358"/>
                  <a:gd name="T47" fmla="*/ 24 h 236"/>
                  <a:gd name="T48" fmla="*/ 260 w 358"/>
                  <a:gd name="T49" fmla="*/ 31 h 236"/>
                  <a:gd name="T50" fmla="*/ 261 w 358"/>
                  <a:gd name="T51" fmla="*/ 31 h 236"/>
                  <a:gd name="T52" fmla="*/ 261 w 358"/>
                  <a:gd name="T53" fmla="*/ 26 h 236"/>
                  <a:gd name="T54" fmla="*/ 263 w 358"/>
                  <a:gd name="T55" fmla="*/ 17 h 236"/>
                  <a:gd name="T56" fmla="*/ 268 w 358"/>
                  <a:gd name="T57" fmla="*/ 7 h 236"/>
                  <a:gd name="T58" fmla="*/ 285 w 358"/>
                  <a:gd name="T59" fmla="*/ 2 h 236"/>
                  <a:gd name="T60" fmla="*/ 307 w 358"/>
                  <a:gd name="T61" fmla="*/ 2 h 236"/>
                  <a:gd name="T62" fmla="*/ 323 w 358"/>
                  <a:gd name="T63" fmla="*/ 7 h 236"/>
                  <a:gd name="T64" fmla="*/ 330 w 358"/>
                  <a:gd name="T65" fmla="*/ 17 h 236"/>
                  <a:gd name="T66" fmla="*/ 335 w 358"/>
                  <a:gd name="T67" fmla="*/ 26 h 236"/>
                  <a:gd name="T68" fmla="*/ 33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7" name="Freeform 392"/>
              <p:cNvSpPr>
                <a:spLocks/>
              </p:cNvSpPr>
              <p:nvPr/>
            </p:nvSpPr>
            <p:spPr bwMode="auto">
              <a:xfrm>
                <a:off x="3892" y="2910"/>
                <a:ext cx="272" cy="231"/>
              </a:xfrm>
              <a:custGeom>
                <a:avLst/>
                <a:gdLst>
                  <a:gd name="T0" fmla="*/ 272 w 272"/>
                  <a:gd name="T1" fmla="*/ 222 h 229"/>
                  <a:gd name="T2" fmla="*/ 272 w 272"/>
                  <a:gd name="T3" fmla="*/ 225 h 229"/>
                  <a:gd name="T4" fmla="*/ 267 w 272"/>
                  <a:gd name="T5" fmla="*/ 227 h 229"/>
                  <a:gd name="T6" fmla="*/ 260 w 272"/>
                  <a:gd name="T7" fmla="*/ 232 h 229"/>
                  <a:gd name="T8" fmla="*/ 250 w 272"/>
                  <a:gd name="T9" fmla="*/ 237 h 229"/>
                  <a:gd name="T10" fmla="*/ 238 w 272"/>
                  <a:gd name="T11" fmla="*/ 241 h 229"/>
                  <a:gd name="T12" fmla="*/ 226 w 272"/>
                  <a:gd name="T13" fmla="*/ 246 h 229"/>
                  <a:gd name="T14" fmla="*/ 212 w 272"/>
                  <a:gd name="T15" fmla="*/ 249 h 229"/>
                  <a:gd name="T16" fmla="*/ 195 w 272"/>
                  <a:gd name="T17" fmla="*/ 246 h 229"/>
                  <a:gd name="T18" fmla="*/ 181 w 272"/>
                  <a:gd name="T19" fmla="*/ 244 h 229"/>
                  <a:gd name="T20" fmla="*/ 164 w 272"/>
                  <a:gd name="T21" fmla="*/ 234 h 229"/>
                  <a:gd name="T22" fmla="*/ 152 w 272"/>
                  <a:gd name="T23" fmla="*/ 225 h 229"/>
                  <a:gd name="T24" fmla="*/ 141 w 272"/>
                  <a:gd name="T25" fmla="*/ 215 h 229"/>
                  <a:gd name="T26" fmla="*/ 133 w 272"/>
                  <a:gd name="T27" fmla="*/ 206 h 229"/>
                  <a:gd name="T28" fmla="*/ 129 w 272"/>
                  <a:gd name="T29" fmla="*/ 196 h 229"/>
                  <a:gd name="T30" fmla="*/ 124 w 272"/>
                  <a:gd name="T31" fmla="*/ 182 h 229"/>
                  <a:gd name="T32" fmla="*/ 124 w 272"/>
                  <a:gd name="T33" fmla="*/ 169 h 229"/>
                  <a:gd name="T34" fmla="*/ 121 w 272"/>
                  <a:gd name="T35" fmla="*/ 165 h 229"/>
                  <a:gd name="T36" fmla="*/ 121 w 272"/>
                  <a:gd name="T37" fmla="*/ 160 h 229"/>
                  <a:gd name="T38" fmla="*/ 124 w 272"/>
                  <a:gd name="T39" fmla="*/ 158 h 229"/>
                  <a:gd name="T40" fmla="*/ 124 w 272"/>
                  <a:gd name="T41" fmla="*/ 155 h 229"/>
                  <a:gd name="T42" fmla="*/ 121 w 272"/>
                  <a:gd name="T43" fmla="*/ 158 h 229"/>
                  <a:gd name="T44" fmla="*/ 119 w 272"/>
                  <a:gd name="T45" fmla="*/ 160 h 229"/>
                  <a:gd name="T46" fmla="*/ 114 w 272"/>
                  <a:gd name="T47" fmla="*/ 162 h 229"/>
                  <a:gd name="T48" fmla="*/ 110 w 272"/>
                  <a:gd name="T49" fmla="*/ 165 h 229"/>
                  <a:gd name="T50" fmla="*/ 102 w 272"/>
                  <a:gd name="T51" fmla="*/ 167 h 229"/>
                  <a:gd name="T52" fmla="*/ 93 w 272"/>
                  <a:gd name="T53" fmla="*/ 167 h 229"/>
                  <a:gd name="T54" fmla="*/ 83 w 272"/>
                  <a:gd name="T55" fmla="*/ 167 h 229"/>
                  <a:gd name="T56" fmla="*/ 76 w 272"/>
                  <a:gd name="T57" fmla="*/ 167 h 229"/>
                  <a:gd name="T58" fmla="*/ 67 w 272"/>
                  <a:gd name="T59" fmla="*/ 162 h 229"/>
                  <a:gd name="T60" fmla="*/ 55 w 272"/>
                  <a:gd name="T61" fmla="*/ 155 h 229"/>
                  <a:gd name="T62" fmla="*/ 48 w 272"/>
                  <a:gd name="T63" fmla="*/ 148 h 229"/>
                  <a:gd name="T64" fmla="*/ 43 w 272"/>
                  <a:gd name="T65" fmla="*/ 138 h 229"/>
                  <a:gd name="T66" fmla="*/ 38 w 272"/>
                  <a:gd name="T67" fmla="*/ 131 h 229"/>
                  <a:gd name="T68" fmla="*/ 38 w 272"/>
                  <a:gd name="T69" fmla="*/ 122 h 229"/>
                  <a:gd name="T70" fmla="*/ 38 w 272"/>
                  <a:gd name="T71" fmla="*/ 115 h 229"/>
                  <a:gd name="T72" fmla="*/ 38 w 272"/>
                  <a:gd name="T73" fmla="*/ 107 h 229"/>
                  <a:gd name="T74" fmla="*/ 40 w 272"/>
                  <a:gd name="T75" fmla="*/ 100 h 229"/>
                  <a:gd name="T76" fmla="*/ 40 w 272"/>
                  <a:gd name="T77" fmla="*/ 96 h 229"/>
                  <a:gd name="T78" fmla="*/ 43 w 272"/>
                  <a:gd name="T79" fmla="*/ 93 h 229"/>
                  <a:gd name="T80" fmla="*/ 43 w 272"/>
                  <a:gd name="T81" fmla="*/ 91 h 229"/>
                  <a:gd name="T82" fmla="*/ 43 w 272"/>
                  <a:gd name="T83" fmla="*/ 91 h 229"/>
                  <a:gd name="T84" fmla="*/ 38 w 272"/>
                  <a:gd name="T85" fmla="*/ 88 h 229"/>
                  <a:gd name="T86" fmla="*/ 33 w 272"/>
                  <a:gd name="T87" fmla="*/ 86 h 229"/>
                  <a:gd name="T88" fmla="*/ 29 w 272"/>
                  <a:gd name="T89" fmla="*/ 81 h 229"/>
                  <a:gd name="T90" fmla="*/ 21 w 272"/>
                  <a:gd name="T91" fmla="*/ 74 h 229"/>
                  <a:gd name="T92" fmla="*/ 14 w 272"/>
                  <a:gd name="T93" fmla="*/ 55 h 229"/>
                  <a:gd name="T94" fmla="*/ 9 w 272"/>
                  <a:gd name="T95" fmla="*/ 45 h 229"/>
                  <a:gd name="T96" fmla="*/ 5 w 272"/>
                  <a:gd name="T97" fmla="*/ 31 h 229"/>
                  <a:gd name="T98" fmla="*/ 2 w 272"/>
                  <a:gd name="T99" fmla="*/ 16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8" name="Freeform 393"/>
              <p:cNvSpPr>
                <a:spLocks/>
              </p:cNvSpPr>
              <p:nvPr/>
            </p:nvSpPr>
            <p:spPr bwMode="auto">
              <a:xfrm>
                <a:off x="4167" y="2910"/>
                <a:ext cx="352" cy="238"/>
              </a:xfrm>
              <a:custGeom>
                <a:avLst/>
                <a:gdLst>
                  <a:gd name="T0" fmla="*/ 325 w 355"/>
                  <a:gd name="T1" fmla="*/ 16 h 236"/>
                  <a:gd name="T2" fmla="*/ 318 w 355"/>
                  <a:gd name="T3" fmla="*/ 45 h 236"/>
                  <a:gd name="T4" fmla="*/ 304 w 355"/>
                  <a:gd name="T5" fmla="*/ 74 h 236"/>
                  <a:gd name="T6" fmla="*/ 293 w 355"/>
                  <a:gd name="T7" fmla="*/ 86 h 236"/>
                  <a:gd name="T8" fmla="*/ 288 w 355"/>
                  <a:gd name="T9" fmla="*/ 91 h 236"/>
                  <a:gd name="T10" fmla="*/ 288 w 355"/>
                  <a:gd name="T11" fmla="*/ 93 h 236"/>
                  <a:gd name="T12" fmla="*/ 289 w 355"/>
                  <a:gd name="T13" fmla="*/ 100 h 236"/>
                  <a:gd name="T14" fmla="*/ 291 w 355"/>
                  <a:gd name="T15" fmla="*/ 115 h 236"/>
                  <a:gd name="T16" fmla="*/ 289 w 355"/>
                  <a:gd name="T17" fmla="*/ 131 h 236"/>
                  <a:gd name="T18" fmla="*/ 285 w 355"/>
                  <a:gd name="T19" fmla="*/ 148 h 236"/>
                  <a:gd name="T20" fmla="*/ 271 w 355"/>
                  <a:gd name="T21" fmla="*/ 162 h 236"/>
                  <a:gd name="T22" fmla="*/ 252 w 355"/>
                  <a:gd name="T23" fmla="*/ 169 h 236"/>
                  <a:gd name="T24" fmla="*/ 235 w 355"/>
                  <a:gd name="T25" fmla="*/ 167 h 236"/>
                  <a:gd name="T26" fmla="*/ 221 w 355"/>
                  <a:gd name="T27" fmla="*/ 162 h 236"/>
                  <a:gd name="T28" fmla="*/ 214 w 355"/>
                  <a:gd name="T29" fmla="*/ 158 h 236"/>
                  <a:gd name="T30" fmla="*/ 214 w 355"/>
                  <a:gd name="T31" fmla="*/ 158 h 236"/>
                  <a:gd name="T32" fmla="*/ 214 w 355"/>
                  <a:gd name="T33" fmla="*/ 165 h 236"/>
                  <a:gd name="T34" fmla="*/ 211 w 355"/>
                  <a:gd name="T35" fmla="*/ 181 h 236"/>
                  <a:gd name="T36" fmla="*/ 204 w 355"/>
                  <a:gd name="T37" fmla="*/ 206 h 236"/>
                  <a:gd name="T38" fmla="*/ 185 w 355"/>
                  <a:gd name="T39" fmla="*/ 225 h 236"/>
                  <a:gd name="T40" fmla="*/ 167 w 355"/>
                  <a:gd name="T41" fmla="*/ 244 h 236"/>
                  <a:gd name="T42" fmla="*/ 136 w 355"/>
                  <a:gd name="T43" fmla="*/ 249 h 236"/>
                  <a:gd name="T44" fmla="*/ 107 w 355"/>
                  <a:gd name="T45" fmla="*/ 244 h 236"/>
                  <a:gd name="T46" fmla="*/ 88 w 355"/>
                  <a:gd name="T47" fmla="*/ 234 h 236"/>
                  <a:gd name="T48" fmla="*/ 76 w 355"/>
                  <a:gd name="T49" fmla="*/ 225 h 236"/>
                  <a:gd name="T50" fmla="*/ 74 w 355"/>
                  <a:gd name="T51" fmla="*/ 225 h 236"/>
                  <a:gd name="T52" fmla="*/ 71 w 355"/>
                  <a:gd name="T53" fmla="*/ 232 h 236"/>
                  <a:gd name="T54" fmla="*/ 66 w 355"/>
                  <a:gd name="T55" fmla="*/ 239 h 236"/>
                  <a:gd name="T56" fmla="*/ 59 w 355"/>
                  <a:gd name="T57" fmla="*/ 249 h 236"/>
                  <a:gd name="T58" fmla="*/ 53 w 355"/>
                  <a:gd name="T59" fmla="*/ 256 h 236"/>
                  <a:gd name="T60" fmla="*/ 31 w 355"/>
                  <a:gd name="T61" fmla="*/ 256 h 236"/>
                  <a:gd name="T62" fmla="*/ 14 w 355"/>
                  <a:gd name="T63" fmla="*/ 249 h 236"/>
                  <a:gd name="T64" fmla="*/ 5 w 355"/>
                  <a:gd name="T65" fmla="*/ 239 h 236"/>
                  <a:gd name="T66" fmla="*/ 0 w 355"/>
                  <a:gd name="T67" fmla="*/ 232 h 236"/>
                  <a:gd name="T68" fmla="*/ 0 w 355"/>
                  <a:gd name="T69" fmla="*/ 225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44" name="Group 394"/>
            <p:cNvGrpSpPr>
              <a:grpSpLocks/>
            </p:cNvGrpSpPr>
            <p:nvPr/>
          </p:nvGrpSpPr>
          <p:grpSpPr bwMode="auto">
            <a:xfrm>
              <a:off x="4411" y="3428"/>
              <a:ext cx="631" cy="470"/>
              <a:chOff x="4411" y="3428"/>
              <a:chExt cx="631" cy="470"/>
            </a:xfrm>
          </p:grpSpPr>
          <p:sp>
            <p:nvSpPr>
              <p:cNvPr id="1071" name="Freeform 395"/>
              <p:cNvSpPr>
                <a:spLocks/>
              </p:cNvSpPr>
              <p:nvPr/>
            </p:nvSpPr>
            <p:spPr bwMode="auto">
              <a:xfrm>
                <a:off x="4762" y="3438"/>
                <a:ext cx="275" cy="228"/>
              </a:xfrm>
              <a:custGeom>
                <a:avLst/>
                <a:gdLst>
                  <a:gd name="T0" fmla="*/ 0 w 274"/>
                  <a:gd name="T1" fmla="*/ 23 h 228"/>
                  <a:gd name="T2" fmla="*/ 3 w 274"/>
                  <a:gd name="T3" fmla="*/ 21 h 228"/>
                  <a:gd name="T4" fmla="*/ 7 w 274"/>
                  <a:gd name="T5" fmla="*/ 19 h 228"/>
                  <a:gd name="T6" fmla="*/ 15 w 274"/>
                  <a:gd name="T7" fmla="*/ 14 h 228"/>
                  <a:gd name="T8" fmla="*/ 24 w 274"/>
                  <a:gd name="T9" fmla="*/ 9 h 228"/>
                  <a:gd name="T10" fmla="*/ 36 w 274"/>
                  <a:gd name="T11" fmla="*/ 4 h 228"/>
                  <a:gd name="T12" fmla="*/ 48 w 274"/>
                  <a:gd name="T13" fmla="*/ 0 h 228"/>
                  <a:gd name="T14" fmla="*/ 62 w 274"/>
                  <a:gd name="T15" fmla="*/ 0 h 228"/>
                  <a:gd name="T16" fmla="*/ 77 w 274"/>
                  <a:gd name="T17" fmla="*/ 0 h 228"/>
                  <a:gd name="T18" fmla="*/ 93 w 274"/>
                  <a:gd name="T19" fmla="*/ 4 h 228"/>
                  <a:gd name="T20" fmla="*/ 108 w 274"/>
                  <a:gd name="T21" fmla="*/ 12 h 228"/>
                  <a:gd name="T22" fmla="*/ 122 w 274"/>
                  <a:gd name="T23" fmla="*/ 21 h 228"/>
                  <a:gd name="T24" fmla="*/ 134 w 274"/>
                  <a:gd name="T25" fmla="*/ 33 h 228"/>
                  <a:gd name="T26" fmla="*/ 151 w 274"/>
                  <a:gd name="T27" fmla="*/ 43 h 228"/>
                  <a:gd name="T28" fmla="*/ 156 w 274"/>
                  <a:gd name="T29" fmla="*/ 52 h 228"/>
                  <a:gd name="T30" fmla="*/ 158 w 274"/>
                  <a:gd name="T31" fmla="*/ 59 h 228"/>
                  <a:gd name="T32" fmla="*/ 161 w 274"/>
                  <a:gd name="T33" fmla="*/ 66 h 228"/>
                  <a:gd name="T34" fmla="*/ 161 w 274"/>
                  <a:gd name="T35" fmla="*/ 71 h 228"/>
                  <a:gd name="T36" fmla="*/ 161 w 274"/>
                  <a:gd name="T37" fmla="*/ 76 h 228"/>
                  <a:gd name="T38" fmla="*/ 161 w 274"/>
                  <a:gd name="T39" fmla="*/ 78 h 228"/>
                  <a:gd name="T40" fmla="*/ 161 w 274"/>
                  <a:gd name="T41" fmla="*/ 81 h 228"/>
                  <a:gd name="T42" fmla="*/ 161 w 274"/>
                  <a:gd name="T43" fmla="*/ 81 h 228"/>
                  <a:gd name="T44" fmla="*/ 165 w 274"/>
                  <a:gd name="T45" fmla="*/ 78 h 228"/>
                  <a:gd name="T46" fmla="*/ 170 w 274"/>
                  <a:gd name="T47" fmla="*/ 76 h 228"/>
                  <a:gd name="T48" fmla="*/ 175 w 274"/>
                  <a:gd name="T49" fmla="*/ 74 h 228"/>
                  <a:gd name="T50" fmla="*/ 182 w 274"/>
                  <a:gd name="T51" fmla="*/ 71 h 228"/>
                  <a:gd name="T52" fmla="*/ 192 w 274"/>
                  <a:gd name="T53" fmla="*/ 69 h 228"/>
                  <a:gd name="T54" fmla="*/ 199 w 274"/>
                  <a:gd name="T55" fmla="*/ 69 h 228"/>
                  <a:gd name="T56" fmla="*/ 208 w 274"/>
                  <a:gd name="T57" fmla="*/ 71 h 228"/>
                  <a:gd name="T58" fmla="*/ 218 w 274"/>
                  <a:gd name="T59" fmla="*/ 74 h 228"/>
                  <a:gd name="T60" fmla="*/ 227 w 274"/>
                  <a:gd name="T61" fmla="*/ 81 h 228"/>
                  <a:gd name="T62" fmla="*/ 237 w 274"/>
                  <a:gd name="T63" fmla="*/ 88 h 228"/>
                  <a:gd name="T64" fmla="*/ 242 w 274"/>
                  <a:gd name="T65" fmla="*/ 97 h 228"/>
                  <a:gd name="T66" fmla="*/ 244 w 274"/>
                  <a:gd name="T67" fmla="*/ 107 h 228"/>
                  <a:gd name="T68" fmla="*/ 246 w 274"/>
                  <a:gd name="T69" fmla="*/ 114 h 228"/>
                  <a:gd name="T70" fmla="*/ 246 w 274"/>
                  <a:gd name="T71" fmla="*/ 124 h 228"/>
                  <a:gd name="T72" fmla="*/ 246 w 274"/>
                  <a:gd name="T73" fmla="*/ 131 h 228"/>
                  <a:gd name="T74" fmla="*/ 244 w 274"/>
                  <a:gd name="T75" fmla="*/ 135 h 228"/>
                  <a:gd name="T76" fmla="*/ 242 w 274"/>
                  <a:gd name="T77" fmla="*/ 140 h 228"/>
                  <a:gd name="T78" fmla="*/ 242 w 274"/>
                  <a:gd name="T79" fmla="*/ 145 h 228"/>
                  <a:gd name="T80" fmla="*/ 242 w 274"/>
                  <a:gd name="T81" fmla="*/ 145 h 228"/>
                  <a:gd name="T82" fmla="*/ 242 w 274"/>
                  <a:gd name="T83" fmla="*/ 145 h 228"/>
                  <a:gd name="T84" fmla="*/ 246 w 274"/>
                  <a:gd name="T85" fmla="*/ 147 h 228"/>
                  <a:gd name="T86" fmla="*/ 251 w 274"/>
                  <a:gd name="T87" fmla="*/ 152 h 228"/>
                  <a:gd name="T88" fmla="*/ 256 w 274"/>
                  <a:gd name="T89" fmla="*/ 157 h 228"/>
                  <a:gd name="T90" fmla="*/ 263 w 274"/>
                  <a:gd name="T91" fmla="*/ 164 h 228"/>
                  <a:gd name="T92" fmla="*/ 268 w 274"/>
                  <a:gd name="T93" fmla="*/ 171 h 228"/>
                  <a:gd name="T94" fmla="*/ 275 w 274"/>
                  <a:gd name="T95" fmla="*/ 183 h 228"/>
                  <a:gd name="T96" fmla="*/ 280 w 274"/>
                  <a:gd name="T97" fmla="*/ 195 h 228"/>
                  <a:gd name="T98" fmla="*/ 282 w 274"/>
                  <a:gd name="T99" fmla="*/ 209 h 228"/>
                  <a:gd name="T100" fmla="*/ 284 w 274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2" name="Freeform 396"/>
              <p:cNvSpPr>
                <a:spLocks/>
              </p:cNvSpPr>
              <p:nvPr/>
            </p:nvSpPr>
            <p:spPr bwMode="auto">
              <a:xfrm>
                <a:off x="4406" y="3428"/>
                <a:ext cx="356" cy="234"/>
              </a:xfrm>
              <a:custGeom>
                <a:avLst/>
                <a:gdLst>
                  <a:gd name="T0" fmla="*/ 2 w 357"/>
                  <a:gd name="T1" fmla="*/ 199 h 236"/>
                  <a:gd name="T2" fmla="*/ 9 w 357"/>
                  <a:gd name="T3" fmla="*/ 174 h 236"/>
                  <a:gd name="T4" fmla="*/ 21 w 357"/>
                  <a:gd name="T5" fmla="*/ 162 h 236"/>
                  <a:gd name="T6" fmla="*/ 33 w 357"/>
                  <a:gd name="T7" fmla="*/ 150 h 236"/>
                  <a:gd name="T8" fmla="*/ 43 w 357"/>
                  <a:gd name="T9" fmla="*/ 145 h 236"/>
                  <a:gd name="T10" fmla="*/ 43 w 357"/>
                  <a:gd name="T11" fmla="*/ 143 h 236"/>
                  <a:gd name="T12" fmla="*/ 40 w 357"/>
                  <a:gd name="T13" fmla="*/ 135 h 236"/>
                  <a:gd name="T14" fmla="*/ 38 w 357"/>
                  <a:gd name="T15" fmla="*/ 121 h 236"/>
                  <a:gd name="T16" fmla="*/ 40 w 357"/>
                  <a:gd name="T17" fmla="*/ 104 h 236"/>
                  <a:gd name="T18" fmla="*/ 47 w 357"/>
                  <a:gd name="T19" fmla="*/ 88 h 236"/>
                  <a:gd name="T20" fmla="*/ 66 w 357"/>
                  <a:gd name="T21" fmla="*/ 74 h 236"/>
                  <a:gd name="T22" fmla="*/ 85 w 357"/>
                  <a:gd name="T23" fmla="*/ 69 h 236"/>
                  <a:gd name="T24" fmla="*/ 102 w 357"/>
                  <a:gd name="T25" fmla="*/ 69 h 236"/>
                  <a:gd name="T26" fmla="*/ 114 w 357"/>
                  <a:gd name="T27" fmla="*/ 74 h 236"/>
                  <a:gd name="T28" fmla="*/ 124 w 357"/>
                  <a:gd name="T29" fmla="*/ 78 h 236"/>
                  <a:gd name="T30" fmla="*/ 124 w 357"/>
                  <a:gd name="T31" fmla="*/ 78 h 236"/>
                  <a:gd name="T32" fmla="*/ 124 w 357"/>
                  <a:gd name="T33" fmla="*/ 71 h 236"/>
                  <a:gd name="T34" fmla="*/ 126 w 357"/>
                  <a:gd name="T35" fmla="*/ 59 h 236"/>
                  <a:gd name="T36" fmla="*/ 133 w 357"/>
                  <a:gd name="T37" fmla="*/ 50 h 236"/>
                  <a:gd name="T38" fmla="*/ 152 w 357"/>
                  <a:gd name="T39" fmla="*/ 31 h 236"/>
                  <a:gd name="T40" fmla="*/ 178 w 357"/>
                  <a:gd name="T41" fmla="*/ 12 h 236"/>
                  <a:gd name="T42" fmla="*/ 202 w 357"/>
                  <a:gd name="T43" fmla="*/ 7 h 236"/>
                  <a:gd name="T44" fmla="*/ 228 w 357"/>
                  <a:gd name="T45" fmla="*/ 14 h 236"/>
                  <a:gd name="T46" fmla="*/ 250 w 357"/>
                  <a:gd name="T47" fmla="*/ 24 h 236"/>
                  <a:gd name="T48" fmla="*/ 261 w 357"/>
                  <a:gd name="T49" fmla="*/ 31 h 236"/>
                  <a:gd name="T50" fmla="*/ 264 w 357"/>
                  <a:gd name="T51" fmla="*/ 31 h 236"/>
                  <a:gd name="T52" fmla="*/ 264 w 357"/>
                  <a:gd name="T53" fmla="*/ 26 h 236"/>
                  <a:gd name="T54" fmla="*/ 269 w 357"/>
                  <a:gd name="T55" fmla="*/ 17 h 236"/>
                  <a:gd name="T56" fmla="*/ 278 w 357"/>
                  <a:gd name="T57" fmla="*/ 7 h 236"/>
                  <a:gd name="T58" fmla="*/ 295 w 357"/>
                  <a:gd name="T59" fmla="*/ 2 h 236"/>
                  <a:gd name="T60" fmla="*/ 316 w 357"/>
                  <a:gd name="T61" fmla="*/ 2 h 236"/>
                  <a:gd name="T62" fmla="*/ 333 w 357"/>
                  <a:gd name="T63" fmla="*/ 7 h 236"/>
                  <a:gd name="T64" fmla="*/ 343 w 357"/>
                  <a:gd name="T65" fmla="*/ 17 h 236"/>
                  <a:gd name="T66" fmla="*/ 347 w 357"/>
                  <a:gd name="T67" fmla="*/ 26 h 236"/>
                  <a:gd name="T68" fmla="*/ 347 w 357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3" name="Freeform 397"/>
              <p:cNvSpPr>
                <a:spLocks/>
              </p:cNvSpPr>
              <p:nvPr/>
            </p:nvSpPr>
            <p:spPr bwMode="auto">
              <a:xfrm>
                <a:off x="4406" y="3659"/>
                <a:ext cx="275" cy="228"/>
              </a:xfrm>
              <a:custGeom>
                <a:avLst/>
                <a:gdLst>
                  <a:gd name="T0" fmla="*/ 284 w 274"/>
                  <a:gd name="T1" fmla="*/ 195 h 229"/>
                  <a:gd name="T2" fmla="*/ 281 w 274"/>
                  <a:gd name="T3" fmla="*/ 198 h 229"/>
                  <a:gd name="T4" fmla="*/ 277 w 274"/>
                  <a:gd name="T5" fmla="*/ 200 h 229"/>
                  <a:gd name="T6" fmla="*/ 270 w 274"/>
                  <a:gd name="T7" fmla="*/ 205 h 229"/>
                  <a:gd name="T8" fmla="*/ 260 w 274"/>
                  <a:gd name="T9" fmla="*/ 210 h 229"/>
                  <a:gd name="T10" fmla="*/ 248 w 274"/>
                  <a:gd name="T11" fmla="*/ 214 h 229"/>
                  <a:gd name="T12" fmla="*/ 236 w 274"/>
                  <a:gd name="T13" fmla="*/ 219 h 229"/>
                  <a:gd name="T14" fmla="*/ 222 w 274"/>
                  <a:gd name="T15" fmla="*/ 219 h 229"/>
                  <a:gd name="T16" fmla="*/ 208 w 274"/>
                  <a:gd name="T17" fmla="*/ 219 h 229"/>
                  <a:gd name="T18" fmla="*/ 191 w 274"/>
                  <a:gd name="T19" fmla="*/ 214 h 229"/>
                  <a:gd name="T20" fmla="*/ 177 w 274"/>
                  <a:gd name="T21" fmla="*/ 207 h 229"/>
                  <a:gd name="T22" fmla="*/ 162 w 274"/>
                  <a:gd name="T23" fmla="*/ 198 h 229"/>
                  <a:gd name="T24" fmla="*/ 150 w 274"/>
                  <a:gd name="T25" fmla="*/ 186 h 229"/>
                  <a:gd name="T26" fmla="*/ 133 w 274"/>
                  <a:gd name="T27" fmla="*/ 176 h 229"/>
                  <a:gd name="T28" fmla="*/ 128 w 274"/>
                  <a:gd name="T29" fmla="*/ 169 h 229"/>
                  <a:gd name="T30" fmla="*/ 126 w 274"/>
                  <a:gd name="T31" fmla="*/ 160 h 229"/>
                  <a:gd name="T32" fmla="*/ 124 w 274"/>
                  <a:gd name="T33" fmla="*/ 152 h 229"/>
                  <a:gd name="T34" fmla="*/ 124 w 274"/>
                  <a:gd name="T35" fmla="*/ 148 h 229"/>
                  <a:gd name="T36" fmla="*/ 124 w 274"/>
                  <a:gd name="T37" fmla="*/ 143 h 229"/>
                  <a:gd name="T38" fmla="*/ 124 w 274"/>
                  <a:gd name="T39" fmla="*/ 141 h 229"/>
                  <a:gd name="T40" fmla="*/ 124 w 274"/>
                  <a:gd name="T41" fmla="*/ 138 h 229"/>
                  <a:gd name="T42" fmla="*/ 124 w 274"/>
                  <a:gd name="T43" fmla="*/ 138 h 229"/>
                  <a:gd name="T44" fmla="*/ 119 w 274"/>
                  <a:gd name="T45" fmla="*/ 141 h 229"/>
                  <a:gd name="T46" fmla="*/ 114 w 274"/>
                  <a:gd name="T47" fmla="*/ 143 h 229"/>
                  <a:gd name="T48" fmla="*/ 109 w 274"/>
                  <a:gd name="T49" fmla="*/ 145 h 229"/>
                  <a:gd name="T50" fmla="*/ 102 w 274"/>
                  <a:gd name="T51" fmla="*/ 148 h 229"/>
                  <a:gd name="T52" fmla="*/ 93 w 274"/>
                  <a:gd name="T53" fmla="*/ 150 h 229"/>
                  <a:gd name="T54" fmla="*/ 85 w 274"/>
                  <a:gd name="T55" fmla="*/ 150 h 229"/>
                  <a:gd name="T56" fmla="*/ 76 w 274"/>
                  <a:gd name="T57" fmla="*/ 148 h 229"/>
                  <a:gd name="T58" fmla="*/ 66 w 274"/>
                  <a:gd name="T59" fmla="*/ 145 h 229"/>
                  <a:gd name="T60" fmla="*/ 57 w 274"/>
                  <a:gd name="T61" fmla="*/ 138 h 229"/>
                  <a:gd name="T62" fmla="*/ 47 w 274"/>
                  <a:gd name="T63" fmla="*/ 131 h 229"/>
                  <a:gd name="T64" fmla="*/ 43 w 274"/>
                  <a:gd name="T65" fmla="*/ 121 h 229"/>
                  <a:gd name="T66" fmla="*/ 40 w 274"/>
                  <a:gd name="T67" fmla="*/ 114 h 229"/>
                  <a:gd name="T68" fmla="*/ 38 w 274"/>
                  <a:gd name="T69" fmla="*/ 114 h 229"/>
                  <a:gd name="T70" fmla="*/ 38 w 274"/>
                  <a:gd name="T71" fmla="*/ 105 h 229"/>
                  <a:gd name="T72" fmla="*/ 38 w 274"/>
                  <a:gd name="T73" fmla="*/ 98 h 229"/>
                  <a:gd name="T74" fmla="*/ 40 w 274"/>
                  <a:gd name="T75" fmla="*/ 93 h 229"/>
                  <a:gd name="T76" fmla="*/ 43 w 274"/>
                  <a:gd name="T77" fmla="*/ 89 h 229"/>
                  <a:gd name="T78" fmla="*/ 43 w 274"/>
                  <a:gd name="T79" fmla="*/ 84 h 229"/>
                  <a:gd name="T80" fmla="*/ 43 w 274"/>
                  <a:gd name="T81" fmla="*/ 84 h 229"/>
                  <a:gd name="T82" fmla="*/ 43 w 274"/>
                  <a:gd name="T83" fmla="*/ 84 h 229"/>
                  <a:gd name="T84" fmla="*/ 38 w 274"/>
                  <a:gd name="T85" fmla="*/ 81 h 229"/>
                  <a:gd name="T86" fmla="*/ 33 w 274"/>
                  <a:gd name="T87" fmla="*/ 77 h 229"/>
                  <a:gd name="T88" fmla="*/ 28 w 274"/>
                  <a:gd name="T89" fmla="*/ 72 h 229"/>
                  <a:gd name="T90" fmla="*/ 21 w 274"/>
                  <a:gd name="T91" fmla="*/ 65 h 229"/>
                  <a:gd name="T92" fmla="*/ 16 w 274"/>
                  <a:gd name="T93" fmla="*/ 58 h 229"/>
                  <a:gd name="T94" fmla="*/ 9 w 274"/>
                  <a:gd name="T95" fmla="*/ 46 h 229"/>
                  <a:gd name="T96" fmla="*/ 4 w 274"/>
                  <a:gd name="T97" fmla="*/ 34 h 229"/>
                  <a:gd name="T98" fmla="*/ 2 w 274"/>
                  <a:gd name="T99" fmla="*/ 19 h 229"/>
                  <a:gd name="T100" fmla="*/ 0 w 274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4" name="Freeform 398"/>
              <p:cNvSpPr>
                <a:spLocks/>
              </p:cNvSpPr>
              <p:nvPr/>
            </p:nvSpPr>
            <p:spPr bwMode="auto">
              <a:xfrm>
                <a:off x="4685" y="3659"/>
                <a:ext cx="352" cy="238"/>
              </a:xfrm>
              <a:custGeom>
                <a:avLst/>
                <a:gdLst>
                  <a:gd name="T0" fmla="*/ 325 w 355"/>
                  <a:gd name="T1" fmla="*/ 19 h 239"/>
                  <a:gd name="T2" fmla="*/ 318 w 355"/>
                  <a:gd name="T3" fmla="*/ 48 h 239"/>
                  <a:gd name="T4" fmla="*/ 306 w 355"/>
                  <a:gd name="T5" fmla="*/ 67 h 239"/>
                  <a:gd name="T6" fmla="*/ 294 w 355"/>
                  <a:gd name="T7" fmla="*/ 79 h 239"/>
                  <a:gd name="T8" fmla="*/ 288 w 355"/>
                  <a:gd name="T9" fmla="*/ 84 h 239"/>
                  <a:gd name="T10" fmla="*/ 288 w 355"/>
                  <a:gd name="T11" fmla="*/ 86 h 239"/>
                  <a:gd name="T12" fmla="*/ 289 w 355"/>
                  <a:gd name="T13" fmla="*/ 93 h 239"/>
                  <a:gd name="T14" fmla="*/ 291 w 355"/>
                  <a:gd name="T15" fmla="*/ 108 h 239"/>
                  <a:gd name="T16" fmla="*/ 289 w 355"/>
                  <a:gd name="T17" fmla="*/ 119 h 239"/>
                  <a:gd name="T18" fmla="*/ 285 w 355"/>
                  <a:gd name="T19" fmla="*/ 131 h 239"/>
                  <a:gd name="T20" fmla="*/ 271 w 355"/>
                  <a:gd name="T21" fmla="*/ 145 h 239"/>
                  <a:gd name="T22" fmla="*/ 252 w 355"/>
                  <a:gd name="T23" fmla="*/ 150 h 239"/>
                  <a:gd name="T24" fmla="*/ 235 w 355"/>
                  <a:gd name="T25" fmla="*/ 150 h 239"/>
                  <a:gd name="T26" fmla="*/ 223 w 355"/>
                  <a:gd name="T27" fmla="*/ 145 h 239"/>
                  <a:gd name="T28" fmla="*/ 214 w 355"/>
                  <a:gd name="T29" fmla="*/ 141 h 239"/>
                  <a:gd name="T30" fmla="*/ 214 w 355"/>
                  <a:gd name="T31" fmla="*/ 141 h 239"/>
                  <a:gd name="T32" fmla="*/ 214 w 355"/>
                  <a:gd name="T33" fmla="*/ 148 h 239"/>
                  <a:gd name="T34" fmla="*/ 211 w 355"/>
                  <a:gd name="T35" fmla="*/ 160 h 239"/>
                  <a:gd name="T36" fmla="*/ 204 w 355"/>
                  <a:gd name="T37" fmla="*/ 179 h 239"/>
                  <a:gd name="T38" fmla="*/ 185 w 355"/>
                  <a:gd name="T39" fmla="*/ 198 h 239"/>
                  <a:gd name="T40" fmla="*/ 166 w 355"/>
                  <a:gd name="T41" fmla="*/ 217 h 239"/>
                  <a:gd name="T42" fmla="*/ 135 w 355"/>
                  <a:gd name="T43" fmla="*/ 222 h 239"/>
                  <a:gd name="T44" fmla="*/ 109 w 355"/>
                  <a:gd name="T45" fmla="*/ 214 h 239"/>
                  <a:gd name="T46" fmla="*/ 88 w 355"/>
                  <a:gd name="T47" fmla="*/ 205 h 239"/>
                  <a:gd name="T48" fmla="*/ 76 w 355"/>
                  <a:gd name="T49" fmla="*/ 198 h 239"/>
                  <a:gd name="T50" fmla="*/ 73 w 355"/>
                  <a:gd name="T51" fmla="*/ 198 h 239"/>
                  <a:gd name="T52" fmla="*/ 73 w 355"/>
                  <a:gd name="T53" fmla="*/ 203 h 239"/>
                  <a:gd name="T54" fmla="*/ 69 w 355"/>
                  <a:gd name="T55" fmla="*/ 212 h 239"/>
                  <a:gd name="T56" fmla="*/ 59 w 355"/>
                  <a:gd name="T57" fmla="*/ 222 h 239"/>
                  <a:gd name="T58" fmla="*/ 52 w 355"/>
                  <a:gd name="T59" fmla="*/ 226 h 239"/>
                  <a:gd name="T60" fmla="*/ 31 w 355"/>
                  <a:gd name="T61" fmla="*/ 226 h 239"/>
                  <a:gd name="T62" fmla="*/ 14 w 355"/>
                  <a:gd name="T63" fmla="*/ 222 h 239"/>
                  <a:gd name="T64" fmla="*/ 5 w 355"/>
                  <a:gd name="T65" fmla="*/ 212 h 239"/>
                  <a:gd name="T66" fmla="*/ 0 w 355"/>
                  <a:gd name="T67" fmla="*/ 203 h 239"/>
                  <a:gd name="T68" fmla="*/ 0 w 355"/>
                  <a:gd name="T69" fmla="*/ 198 h 2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45" name="Group 399"/>
            <p:cNvGrpSpPr>
              <a:grpSpLocks/>
            </p:cNvGrpSpPr>
            <p:nvPr/>
          </p:nvGrpSpPr>
          <p:grpSpPr bwMode="auto">
            <a:xfrm>
              <a:off x="3366" y="3430"/>
              <a:ext cx="632" cy="470"/>
              <a:chOff x="3366" y="3430"/>
              <a:chExt cx="632" cy="470"/>
            </a:xfrm>
          </p:grpSpPr>
          <p:sp>
            <p:nvSpPr>
              <p:cNvPr id="1067" name="Freeform 400"/>
              <p:cNvSpPr>
                <a:spLocks/>
              </p:cNvSpPr>
              <p:nvPr/>
            </p:nvSpPr>
            <p:spPr bwMode="auto">
              <a:xfrm>
                <a:off x="3723" y="3441"/>
                <a:ext cx="275" cy="228"/>
              </a:xfrm>
              <a:custGeom>
                <a:avLst/>
                <a:gdLst>
                  <a:gd name="T0" fmla="*/ 0 w 276"/>
                  <a:gd name="T1" fmla="*/ 24 h 229"/>
                  <a:gd name="T2" fmla="*/ 4 w 276"/>
                  <a:gd name="T3" fmla="*/ 24 h 229"/>
                  <a:gd name="T4" fmla="*/ 7 w 276"/>
                  <a:gd name="T5" fmla="*/ 19 h 229"/>
                  <a:gd name="T6" fmla="*/ 16 w 276"/>
                  <a:gd name="T7" fmla="*/ 14 h 229"/>
                  <a:gd name="T8" fmla="*/ 26 w 276"/>
                  <a:gd name="T9" fmla="*/ 10 h 229"/>
                  <a:gd name="T10" fmla="*/ 35 w 276"/>
                  <a:gd name="T11" fmla="*/ 5 h 229"/>
                  <a:gd name="T12" fmla="*/ 50 w 276"/>
                  <a:gd name="T13" fmla="*/ 2 h 229"/>
                  <a:gd name="T14" fmla="*/ 64 w 276"/>
                  <a:gd name="T15" fmla="*/ 0 h 229"/>
                  <a:gd name="T16" fmla="*/ 78 w 276"/>
                  <a:gd name="T17" fmla="*/ 0 h 229"/>
                  <a:gd name="T18" fmla="*/ 95 w 276"/>
                  <a:gd name="T19" fmla="*/ 5 h 229"/>
                  <a:gd name="T20" fmla="*/ 109 w 276"/>
                  <a:gd name="T21" fmla="*/ 12 h 229"/>
                  <a:gd name="T22" fmla="*/ 124 w 276"/>
                  <a:gd name="T23" fmla="*/ 24 h 229"/>
                  <a:gd name="T24" fmla="*/ 133 w 276"/>
                  <a:gd name="T25" fmla="*/ 33 h 229"/>
                  <a:gd name="T26" fmla="*/ 138 w 276"/>
                  <a:gd name="T27" fmla="*/ 43 h 229"/>
                  <a:gd name="T28" fmla="*/ 138 w 276"/>
                  <a:gd name="T29" fmla="*/ 52 h 229"/>
                  <a:gd name="T30" fmla="*/ 140 w 276"/>
                  <a:gd name="T31" fmla="*/ 60 h 229"/>
                  <a:gd name="T32" fmla="*/ 142 w 276"/>
                  <a:gd name="T33" fmla="*/ 67 h 229"/>
                  <a:gd name="T34" fmla="*/ 142 w 276"/>
                  <a:gd name="T35" fmla="*/ 74 h 229"/>
                  <a:gd name="T36" fmla="*/ 142 w 276"/>
                  <a:gd name="T37" fmla="*/ 79 h 229"/>
                  <a:gd name="T38" fmla="*/ 142 w 276"/>
                  <a:gd name="T39" fmla="*/ 81 h 229"/>
                  <a:gd name="T40" fmla="*/ 142 w 276"/>
                  <a:gd name="T41" fmla="*/ 81 h 229"/>
                  <a:gd name="T42" fmla="*/ 142 w 276"/>
                  <a:gd name="T43" fmla="*/ 81 h 229"/>
                  <a:gd name="T44" fmla="*/ 145 w 276"/>
                  <a:gd name="T45" fmla="*/ 79 h 229"/>
                  <a:gd name="T46" fmla="*/ 149 w 276"/>
                  <a:gd name="T47" fmla="*/ 76 h 229"/>
                  <a:gd name="T48" fmla="*/ 157 w 276"/>
                  <a:gd name="T49" fmla="*/ 74 h 229"/>
                  <a:gd name="T50" fmla="*/ 164 w 276"/>
                  <a:gd name="T51" fmla="*/ 72 h 229"/>
                  <a:gd name="T52" fmla="*/ 171 w 276"/>
                  <a:gd name="T53" fmla="*/ 69 h 229"/>
                  <a:gd name="T54" fmla="*/ 180 w 276"/>
                  <a:gd name="T55" fmla="*/ 69 h 229"/>
                  <a:gd name="T56" fmla="*/ 190 w 276"/>
                  <a:gd name="T57" fmla="*/ 72 h 229"/>
                  <a:gd name="T58" fmla="*/ 199 w 276"/>
                  <a:gd name="T59" fmla="*/ 74 h 229"/>
                  <a:gd name="T60" fmla="*/ 209 w 276"/>
                  <a:gd name="T61" fmla="*/ 81 h 229"/>
                  <a:gd name="T62" fmla="*/ 219 w 276"/>
                  <a:gd name="T63" fmla="*/ 91 h 229"/>
                  <a:gd name="T64" fmla="*/ 223 w 276"/>
                  <a:gd name="T65" fmla="*/ 98 h 229"/>
                  <a:gd name="T66" fmla="*/ 226 w 276"/>
                  <a:gd name="T67" fmla="*/ 107 h 229"/>
                  <a:gd name="T68" fmla="*/ 228 w 276"/>
                  <a:gd name="T69" fmla="*/ 114 h 229"/>
                  <a:gd name="T70" fmla="*/ 228 w 276"/>
                  <a:gd name="T71" fmla="*/ 114 h 229"/>
                  <a:gd name="T72" fmla="*/ 226 w 276"/>
                  <a:gd name="T73" fmla="*/ 121 h 229"/>
                  <a:gd name="T74" fmla="*/ 226 w 276"/>
                  <a:gd name="T75" fmla="*/ 128 h 229"/>
                  <a:gd name="T76" fmla="*/ 223 w 276"/>
                  <a:gd name="T77" fmla="*/ 133 h 229"/>
                  <a:gd name="T78" fmla="*/ 223 w 276"/>
                  <a:gd name="T79" fmla="*/ 135 h 229"/>
                  <a:gd name="T80" fmla="*/ 221 w 276"/>
                  <a:gd name="T81" fmla="*/ 135 h 229"/>
                  <a:gd name="T82" fmla="*/ 223 w 276"/>
                  <a:gd name="T83" fmla="*/ 138 h 229"/>
                  <a:gd name="T84" fmla="*/ 226 w 276"/>
                  <a:gd name="T85" fmla="*/ 138 h 229"/>
                  <a:gd name="T86" fmla="*/ 230 w 276"/>
                  <a:gd name="T87" fmla="*/ 143 h 229"/>
                  <a:gd name="T88" fmla="*/ 238 w 276"/>
                  <a:gd name="T89" fmla="*/ 147 h 229"/>
                  <a:gd name="T90" fmla="*/ 242 w 276"/>
                  <a:gd name="T91" fmla="*/ 154 h 229"/>
                  <a:gd name="T92" fmla="*/ 249 w 276"/>
                  <a:gd name="T93" fmla="*/ 164 h 229"/>
                  <a:gd name="T94" fmla="*/ 257 w 276"/>
                  <a:gd name="T95" fmla="*/ 174 h 229"/>
                  <a:gd name="T96" fmla="*/ 261 w 276"/>
                  <a:gd name="T97" fmla="*/ 185 h 229"/>
                  <a:gd name="T98" fmla="*/ 264 w 276"/>
                  <a:gd name="T99" fmla="*/ 202 h 229"/>
                  <a:gd name="T100" fmla="*/ 266 w 276"/>
                  <a:gd name="T101" fmla="*/ 219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8" name="Freeform 401"/>
              <p:cNvSpPr>
                <a:spLocks/>
              </p:cNvSpPr>
              <p:nvPr/>
            </p:nvSpPr>
            <p:spPr bwMode="auto">
              <a:xfrm>
                <a:off x="3367" y="3431"/>
                <a:ext cx="356" cy="234"/>
              </a:xfrm>
              <a:custGeom>
                <a:avLst/>
                <a:gdLst>
                  <a:gd name="T0" fmla="*/ 3 w 358"/>
                  <a:gd name="T1" fmla="*/ 200 h 236"/>
                  <a:gd name="T2" fmla="*/ 10 w 358"/>
                  <a:gd name="T3" fmla="*/ 175 h 236"/>
                  <a:gd name="T4" fmla="*/ 22 w 358"/>
                  <a:gd name="T5" fmla="*/ 164 h 236"/>
                  <a:gd name="T6" fmla="*/ 34 w 358"/>
                  <a:gd name="T7" fmla="*/ 153 h 236"/>
                  <a:gd name="T8" fmla="*/ 43 w 358"/>
                  <a:gd name="T9" fmla="*/ 145 h 236"/>
                  <a:gd name="T10" fmla="*/ 43 w 358"/>
                  <a:gd name="T11" fmla="*/ 145 h 236"/>
                  <a:gd name="T12" fmla="*/ 41 w 358"/>
                  <a:gd name="T13" fmla="*/ 136 h 236"/>
                  <a:gd name="T14" fmla="*/ 39 w 358"/>
                  <a:gd name="T15" fmla="*/ 124 h 236"/>
                  <a:gd name="T16" fmla="*/ 39 w 358"/>
                  <a:gd name="T17" fmla="*/ 107 h 236"/>
                  <a:gd name="T18" fmla="*/ 48 w 358"/>
                  <a:gd name="T19" fmla="*/ 88 h 236"/>
                  <a:gd name="T20" fmla="*/ 65 w 358"/>
                  <a:gd name="T21" fmla="*/ 74 h 236"/>
                  <a:gd name="T22" fmla="*/ 84 w 358"/>
                  <a:gd name="T23" fmla="*/ 69 h 236"/>
                  <a:gd name="T24" fmla="*/ 93 w 358"/>
                  <a:gd name="T25" fmla="*/ 72 h 236"/>
                  <a:gd name="T26" fmla="*/ 105 w 358"/>
                  <a:gd name="T27" fmla="*/ 76 h 236"/>
                  <a:gd name="T28" fmla="*/ 112 w 358"/>
                  <a:gd name="T29" fmla="*/ 81 h 236"/>
                  <a:gd name="T30" fmla="*/ 114 w 358"/>
                  <a:gd name="T31" fmla="*/ 79 h 236"/>
                  <a:gd name="T32" fmla="*/ 112 w 358"/>
                  <a:gd name="T33" fmla="*/ 72 h 236"/>
                  <a:gd name="T34" fmla="*/ 114 w 358"/>
                  <a:gd name="T35" fmla="*/ 60 h 236"/>
                  <a:gd name="T36" fmla="*/ 124 w 358"/>
                  <a:gd name="T37" fmla="*/ 53 h 236"/>
                  <a:gd name="T38" fmla="*/ 143 w 358"/>
                  <a:gd name="T39" fmla="*/ 31 h 236"/>
                  <a:gd name="T40" fmla="*/ 172 w 358"/>
                  <a:gd name="T41" fmla="*/ 15 h 236"/>
                  <a:gd name="T42" fmla="*/ 203 w 358"/>
                  <a:gd name="T43" fmla="*/ 10 h 236"/>
                  <a:gd name="T44" fmla="*/ 229 w 358"/>
                  <a:gd name="T45" fmla="*/ 15 h 236"/>
                  <a:gd name="T46" fmla="*/ 250 w 358"/>
                  <a:gd name="T47" fmla="*/ 24 h 236"/>
                  <a:gd name="T48" fmla="*/ 260 w 358"/>
                  <a:gd name="T49" fmla="*/ 31 h 236"/>
                  <a:gd name="T50" fmla="*/ 261 w 358"/>
                  <a:gd name="T51" fmla="*/ 31 h 236"/>
                  <a:gd name="T52" fmla="*/ 261 w 358"/>
                  <a:gd name="T53" fmla="*/ 27 h 236"/>
                  <a:gd name="T54" fmla="*/ 263 w 358"/>
                  <a:gd name="T55" fmla="*/ 17 h 236"/>
                  <a:gd name="T56" fmla="*/ 269 w 358"/>
                  <a:gd name="T57" fmla="*/ 8 h 236"/>
                  <a:gd name="T58" fmla="*/ 286 w 358"/>
                  <a:gd name="T59" fmla="*/ 3 h 236"/>
                  <a:gd name="T60" fmla="*/ 307 w 358"/>
                  <a:gd name="T61" fmla="*/ 3 h 236"/>
                  <a:gd name="T62" fmla="*/ 324 w 358"/>
                  <a:gd name="T63" fmla="*/ 8 h 236"/>
                  <a:gd name="T64" fmla="*/ 331 w 358"/>
                  <a:gd name="T65" fmla="*/ 17 h 236"/>
                  <a:gd name="T66" fmla="*/ 336 w 358"/>
                  <a:gd name="T67" fmla="*/ 27 h 236"/>
                  <a:gd name="T68" fmla="*/ 33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9" name="Freeform 402"/>
              <p:cNvSpPr>
                <a:spLocks/>
              </p:cNvSpPr>
              <p:nvPr/>
            </p:nvSpPr>
            <p:spPr bwMode="auto">
              <a:xfrm>
                <a:off x="3367" y="3666"/>
                <a:ext cx="272" cy="228"/>
              </a:xfrm>
              <a:custGeom>
                <a:avLst/>
                <a:gdLst>
                  <a:gd name="T0" fmla="*/ 272 w 272"/>
                  <a:gd name="T1" fmla="*/ 193 h 229"/>
                  <a:gd name="T2" fmla="*/ 272 w 272"/>
                  <a:gd name="T3" fmla="*/ 195 h 229"/>
                  <a:gd name="T4" fmla="*/ 267 w 272"/>
                  <a:gd name="T5" fmla="*/ 198 h 229"/>
                  <a:gd name="T6" fmla="*/ 260 w 272"/>
                  <a:gd name="T7" fmla="*/ 202 h 229"/>
                  <a:gd name="T8" fmla="*/ 251 w 272"/>
                  <a:gd name="T9" fmla="*/ 207 h 229"/>
                  <a:gd name="T10" fmla="*/ 239 w 272"/>
                  <a:gd name="T11" fmla="*/ 212 h 229"/>
                  <a:gd name="T12" fmla="*/ 227 w 272"/>
                  <a:gd name="T13" fmla="*/ 217 h 229"/>
                  <a:gd name="T14" fmla="*/ 213 w 272"/>
                  <a:gd name="T15" fmla="*/ 219 h 229"/>
                  <a:gd name="T16" fmla="*/ 196 w 272"/>
                  <a:gd name="T17" fmla="*/ 217 h 229"/>
                  <a:gd name="T18" fmla="*/ 182 w 272"/>
                  <a:gd name="T19" fmla="*/ 214 h 229"/>
                  <a:gd name="T20" fmla="*/ 165 w 272"/>
                  <a:gd name="T21" fmla="*/ 205 h 229"/>
                  <a:gd name="T22" fmla="*/ 153 w 272"/>
                  <a:gd name="T23" fmla="*/ 195 h 229"/>
                  <a:gd name="T24" fmla="*/ 141 w 272"/>
                  <a:gd name="T25" fmla="*/ 186 h 229"/>
                  <a:gd name="T26" fmla="*/ 134 w 272"/>
                  <a:gd name="T27" fmla="*/ 176 h 229"/>
                  <a:gd name="T28" fmla="*/ 129 w 272"/>
                  <a:gd name="T29" fmla="*/ 167 h 229"/>
                  <a:gd name="T30" fmla="*/ 124 w 272"/>
                  <a:gd name="T31" fmla="*/ 157 h 229"/>
                  <a:gd name="T32" fmla="*/ 124 w 272"/>
                  <a:gd name="T33" fmla="*/ 150 h 229"/>
                  <a:gd name="T34" fmla="*/ 122 w 272"/>
                  <a:gd name="T35" fmla="*/ 145 h 229"/>
                  <a:gd name="T36" fmla="*/ 122 w 272"/>
                  <a:gd name="T37" fmla="*/ 140 h 229"/>
                  <a:gd name="T38" fmla="*/ 124 w 272"/>
                  <a:gd name="T39" fmla="*/ 138 h 229"/>
                  <a:gd name="T40" fmla="*/ 124 w 272"/>
                  <a:gd name="T41" fmla="*/ 136 h 229"/>
                  <a:gd name="T42" fmla="*/ 122 w 272"/>
                  <a:gd name="T43" fmla="*/ 138 h 229"/>
                  <a:gd name="T44" fmla="*/ 120 w 272"/>
                  <a:gd name="T45" fmla="*/ 140 h 229"/>
                  <a:gd name="T46" fmla="*/ 115 w 272"/>
                  <a:gd name="T47" fmla="*/ 143 h 229"/>
                  <a:gd name="T48" fmla="*/ 110 w 272"/>
                  <a:gd name="T49" fmla="*/ 145 h 229"/>
                  <a:gd name="T50" fmla="*/ 103 w 272"/>
                  <a:gd name="T51" fmla="*/ 147 h 229"/>
                  <a:gd name="T52" fmla="*/ 93 w 272"/>
                  <a:gd name="T53" fmla="*/ 147 h 229"/>
                  <a:gd name="T54" fmla="*/ 84 w 272"/>
                  <a:gd name="T55" fmla="*/ 147 h 229"/>
                  <a:gd name="T56" fmla="*/ 77 w 272"/>
                  <a:gd name="T57" fmla="*/ 147 h 229"/>
                  <a:gd name="T58" fmla="*/ 65 w 272"/>
                  <a:gd name="T59" fmla="*/ 143 h 229"/>
                  <a:gd name="T60" fmla="*/ 55 w 272"/>
                  <a:gd name="T61" fmla="*/ 136 h 229"/>
                  <a:gd name="T62" fmla="*/ 48 w 272"/>
                  <a:gd name="T63" fmla="*/ 128 h 229"/>
                  <a:gd name="T64" fmla="*/ 43 w 272"/>
                  <a:gd name="T65" fmla="*/ 119 h 229"/>
                  <a:gd name="T66" fmla="*/ 39 w 272"/>
                  <a:gd name="T67" fmla="*/ 114 h 229"/>
                  <a:gd name="T68" fmla="*/ 39 w 272"/>
                  <a:gd name="T69" fmla="*/ 112 h 229"/>
                  <a:gd name="T70" fmla="*/ 39 w 272"/>
                  <a:gd name="T71" fmla="*/ 105 h 229"/>
                  <a:gd name="T72" fmla="*/ 39 w 272"/>
                  <a:gd name="T73" fmla="*/ 98 h 229"/>
                  <a:gd name="T74" fmla="*/ 41 w 272"/>
                  <a:gd name="T75" fmla="*/ 91 h 229"/>
                  <a:gd name="T76" fmla="*/ 41 w 272"/>
                  <a:gd name="T77" fmla="*/ 86 h 229"/>
                  <a:gd name="T78" fmla="*/ 43 w 272"/>
                  <a:gd name="T79" fmla="*/ 84 h 229"/>
                  <a:gd name="T80" fmla="*/ 43 w 272"/>
                  <a:gd name="T81" fmla="*/ 81 h 229"/>
                  <a:gd name="T82" fmla="*/ 43 w 272"/>
                  <a:gd name="T83" fmla="*/ 81 h 229"/>
                  <a:gd name="T84" fmla="*/ 39 w 272"/>
                  <a:gd name="T85" fmla="*/ 79 h 229"/>
                  <a:gd name="T86" fmla="*/ 34 w 272"/>
                  <a:gd name="T87" fmla="*/ 76 h 229"/>
                  <a:gd name="T88" fmla="*/ 29 w 272"/>
                  <a:gd name="T89" fmla="*/ 72 h 229"/>
                  <a:gd name="T90" fmla="*/ 22 w 272"/>
                  <a:gd name="T91" fmla="*/ 64 h 229"/>
                  <a:gd name="T92" fmla="*/ 15 w 272"/>
                  <a:gd name="T93" fmla="*/ 55 h 229"/>
                  <a:gd name="T94" fmla="*/ 10 w 272"/>
                  <a:gd name="T95" fmla="*/ 45 h 229"/>
                  <a:gd name="T96" fmla="*/ 5 w 272"/>
                  <a:gd name="T97" fmla="*/ 31 h 229"/>
                  <a:gd name="T98" fmla="*/ 3 w 272"/>
                  <a:gd name="T99" fmla="*/ 17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70" name="Freeform 403"/>
              <p:cNvSpPr>
                <a:spLocks/>
              </p:cNvSpPr>
              <p:nvPr/>
            </p:nvSpPr>
            <p:spPr bwMode="auto">
              <a:xfrm>
                <a:off x="3638" y="3666"/>
                <a:ext cx="360" cy="234"/>
              </a:xfrm>
              <a:custGeom>
                <a:avLst/>
                <a:gdLst>
                  <a:gd name="T0" fmla="*/ 3 w 360"/>
                  <a:gd name="T1" fmla="*/ 185 h 236"/>
                  <a:gd name="T2" fmla="*/ 3 w 360"/>
                  <a:gd name="T3" fmla="*/ 192 h 236"/>
                  <a:gd name="T4" fmla="*/ 7 w 360"/>
                  <a:gd name="T5" fmla="*/ 199 h 236"/>
                  <a:gd name="T6" fmla="*/ 17 w 360"/>
                  <a:gd name="T7" fmla="*/ 209 h 236"/>
                  <a:gd name="T8" fmla="*/ 34 w 360"/>
                  <a:gd name="T9" fmla="*/ 216 h 236"/>
                  <a:gd name="T10" fmla="*/ 55 w 360"/>
                  <a:gd name="T11" fmla="*/ 216 h 236"/>
                  <a:gd name="T12" fmla="*/ 72 w 360"/>
                  <a:gd name="T13" fmla="*/ 209 h 236"/>
                  <a:gd name="T14" fmla="*/ 79 w 360"/>
                  <a:gd name="T15" fmla="*/ 199 h 236"/>
                  <a:gd name="T16" fmla="*/ 84 w 360"/>
                  <a:gd name="T17" fmla="*/ 192 h 236"/>
                  <a:gd name="T18" fmla="*/ 86 w 360"/>
                  <a:gd name="T19" fmla="*/ 185 h 236"/>
                  <a:gd name="T20" fmla="*/ 88 w 360"/>
                  <a:gd name="T21" fmla="*/ 185 h 236"/>
                  <a:gd name="T22" fmla="*/ 100 w 360"/>
                  <a:gd name="T23" fmla="*/ 195 h 236"/>
                  <a:gd name="T24" fmla="*/ 119 w 360"/>
                  <a:gd name="T25" fmla="*/ 204 h 236"/>
                  <a:gd name="T26" fmla="*/ 148 w 360"/>
                  <a:gd name="T27" fmla="*/ 209 h 236"/>
                  <a:gd name="T28" fmla="*/ 179 w 360"/>
                  <a:gd name="T29" fmla="*/ 204 h 236"/>
                  <a:gd name="T30" fmla="*/ 208 w 360"/>
                  <a:gd name="T31" fmla="*/ 185 h 236"/>
                  <a:gd name="T32" fmla="*/ 227 w 360"/>
                  <a:gd name="T33" fmla="*/ 171 h 236"/>
                  <a:gd name="T34" fmla="*/ 234 w 360"/>
                  <a:gd name="T35" fmla="*/ 159 h 236"/>
                  <a:gd name="T36" fmla="*/ 236 w 360"/>
                  <a:gd name="T37" fmla="*/ 145 h 236"/>
                  <a:gd name="T38" fmla="*/ 236 w 360"/>
                  <a:gd name="T39" fmla="*/ 138 h 236"/>
                  <a:gd name="T40" fmla="*/ 236 w 360"/>
                  <a:gd name="T41" fmla="*/ 138 h 236"/>
                  <a:gd name="T42" fmla="*/ 243 w 360"/>
                  <a:gd name="T43" fmla="*/ 143 h 236"/>
                  <a:gd name="T44" fmla="*/ 258 w 360"/>
                  <a:gd name="T45" fmla="*/ 147 h 236"/>
                  <a:gd name="T46" fmla="*/ 274 w 360"/>
                  <a:gd name="T47" fmla="*/ 150 h 236"/>
                  <a:gd name="T48" fmla="*/ 293 w 360"/>
                  <a:gd name="T49" fmla="*/ 143 h 236"/>
                  <a:gd name="T50" fmla="*/ 313 w 360"/>
                  <a:gd name="T51" fmla="*/ 128 h 236"/>
                  <a:gd name="T52" fmla="*/ 320 w 360"/>
                  <a:gd name="T53" fmla="*/ 112 h 236"/>
                  <a:gd name="T54" fmla="*/ 322 w 360"/>
                  <a:gd name="T55" fmla="*/ 95 h 236"/>
                  <a:gd name="T56" fmla="*/ 320 w 360"/>
                  <a:gd name="T57" fmla="*/ 81 h 236"/>
                  <a:gd name="T58" fmla="*/ 317 w 360"/>
                  <a:gd name="T59" fmla="*/ 74 h 236"/>
                  <a:gd name="T60" fmla="*/ 317 w 360"/>
                  <a:gd name="T61" fmla="*/ 71 h 236"/>
                  <a:gd name="T62" fmla="*/ 324 w 360"/>
                  <a:gd name="T63" fmla="*/ 66 h 236"/>
                  <a:gd name="T64" fmla="*/ 336 w 360"/>
                  <a:gd name="T65" fmla="*/ 59 h 236"/>
                  <a:gd name="T66" fmla="*/ 351 w 360"/>
                  <a:gd name="T67" fmla="*/ 45 h 236"/>
                  <a:gd name="T68" fmla="*/ 358 w 360"/>
                  <a:gd name="T69" fmla="*/ 17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46" name="Freeform 404"/>
            <p:cNvSpPr>
              <a:spLocks/>
            </p:cNvSpPr>
            <p:nvPr/>
          </p:nvSpPr>
          <p:spPr bwMode="auto">
            <a:xfrm>
              <a:off x="4347" y="4062"/>
              <a:ext cx="114" cy="115"/>
            </a:xfrm>
            <a:custGeom>
              <a:avLst/>
              <a:gdLst>
                <a:gd name="T0" fmla="*/ 102 w 115"/>
                <a:gd name="T1" fmla="*/ 112 h 115"/>
                <a:gd name="T2" fmla="*/ 105 w 115"/>
                <a:gd name="T3" fmla="*/ 0 h 115"/>
                <a:gd name="T4" fmla="*/ 0 w 115"/>
                <a:gd name="T5" fmla="*/ 0 h 115"/>
                <a:gd name="T6" fmla="*/ 0 w 115"/>
                <a:gd name="T7" fmla="*/ 115 h 115"/>
                <a:gd name="T8" fmla="*/ 105 w 115"/>
                <a:gd name="T9" fmla="*/ 115 h 115"/>
                <a:gd name="T10" fmla="*/ 105 w 115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7" name="Freeform 405"/>
            <p:cNvSpPr>
              <a:spLocks/>
            </p:cNvSpPr>
            <p:nvPr/>
          </p:nvSpPr>
          <p:spPr bwMode="auto">
            <a:xfrm>
              <a:off x="4986" y="4062"/>
              <a:ext cx="110" cy="115"/>
            </a:xfrm>
            <a:custGeom>
              <a:avLst/>
              <a:gdLst>
                <a:gd name="T0" fmla="*/ 92 w 112"/>
                <a:gd name="T1" fmla="*/ 112 h 115"/>
                <a:gd name="T2" fmla="*/ 92 w 112"/>
                <a:gd name="T3" fmla="*/ 0 h 115"/>
                <a:gd name="T4" fmla="*/ 0 w 112"/>
                <a:gd name="T5" fmla="*/ 0 h 115"/>
                <a:gd name="T6" fmla="*/ 0 w 112"/>
                <a:gd name="T7" fmla="*/ 115 h 115"/>
                <a:gd name="T8" fmla="*/ 92 w 112"/>
                <a:gd name="T9" fmla="*/ 115 h 115"/>
                <a:gd name="T10" fmla="*/ 92 w 112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48" name="Line 406"/>
            <p:cNvSpPr>
              <a:spLocks noChangeShapeType="1"/>
            </p:cNvSpPr>
            <p:nvPr/>
          </p:nvSpPr>
          <p:spPr bwMode="auto">
            <a:xfrm>
              <a:off x="4207" y="2557"/>
              <a:ext cx="0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9" name="Line 407"/>
            <p:cNvSpPr>
              <a:spLocks noChangeShapeType="1"/>
            </p:cNvSpPr>
            <p:nvPr/>
          </p:nvSpPr>
          <p:spPr bwMode="auto">
            <a:xfrm flipH="1" flipV="1">
              <a:off x="3719" y="2814"/>
              <a:ext cx="173" cy="9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0" name="Line 408"/>
            <p:cNvSpPr>
              <a:spLocks noChangeShapeType="1"/>
            </p:cNvSpPr>
            <p:nvPr/>
          </p:nvSpPr>
          <p:spPr bwMode="auto">
            <a:xfrm flipV="1">
              <a:off x="4519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1" name="Line 409"/>
            <p:cNvSpPr>
              <a:spLocks noChangeShapeType="1"/>
            </p:cNvSpPr>
            <p:nvPr/>
          </p:nvSpPr>
          <p:spPr bwMode="auto">
            <a:xfrm flipH="1">
              <a:off x="3682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2" name="Freeform 410"/>
            <p:cNvSpPr>
              <a:spLocks/>
            </p:cNvSpPr>
            <p:nvPr/>
          </p:nvSpPr>
          <p:spPr bwMode="auto">
            <a:xfrm>
              <a:off x="3745" y="3200"/>
              <a:ext cx="114" cy="112"/>
            </a:xfrm>
            <a:custGeom>
              <a:avLst/>
              <a:gdLst>
                <a:gd name="T0" fmla="*/ 123 w 113"/>
                <a:gd name="T1" fmla="*/ 86 h 115"/>
                <a:gd name="T2" fmla="*/ 123 w 113"/>
                <a:gd name="T3" fmla="*/ 0 h 115"/>
                <a:gd name="T4" fmla="*/ 0 w 113"/>
                <a:gd name="T5" fmla="*/ 0 h 115"/>
                <a:gd name="T6" fmla="*/ 0 w 113"/>
                <a:gd name="T7" fmla="*/ 88 h 115"/>
                <a:gd name="T8" fmla="*/ 123 w 113"/>
                <a:gd name="T9" fmla="*/ 88 h 115"/>
                <a:gd name="T10" fmla="*/ 123 w 113"/>
                <a:gd name="T11" fmla="*/ 88 h 115"/>
                <a:gd name="T12" fmla="*/ 123 w 113"/>
                <a:gd name="T13" fmla="*/ 86 h 1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53" name="Freeform 411"/>
            <p:cNvSpPr>
              <a:spLocks/>
            </p:cNvSpPr>
            <p:nvPr/>
          </p:nvSpPr>
          <p:spPr bwMode="auto">
            <a:xfrm>
              <a:off x="3983" y="3263"/>
              <a:ext cx="114" cy="115"/>
            </a:xfrm>
            <a:custGeom>
              <a:avLst/>
              <a:gdLst>
                <a:gd name="T0" fmla="*/ 123 w 113"/>
                <a:gd name="T1" fmla="*/ 112 h 115"/>
                <a:gd name="T2" fmla="*/ 12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23 w 113"/>
                <a:gd name="T9" fmla="*/ 115 h 115"/>
                <a:gd name="T10" fmla="*/ 123 w 113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54" name="Line 412"/>
            <p:cNvSpPr>
              <a:spLocks noChangeShapeType="1"/>
            </p:cNvSpPr>
            <p:nvPr/>
          </p:nvSpPr>
          <p:spPr bwMode="auto">
            <a:xfrm>
              <a:off x="4468" y="3055"/>
              <a:ext cx="261" cy="3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5" name="Freeform 413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32 w 112"/>
                <a:gd name="T1" fmla="*/ 85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85 h 112"/>
                <a:gd name="T8" fmla="*/ 132 w 112"/>
                <a:gd name="T9" fmla="*/ 85 h 112"/>
                <a:gd name="T10" fmla="*/ 132 w 112"/>
                <a:gd name="T11" fmla="*/ 85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6" name="Freeform 414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32 w 112"/>
                <a:gd name="T1" fmla="*/ 85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85 h 112"/>
                <a:gd name="T8" fmla="*/ 132 w 112"/>
                <a:gd name="T9" fmla="*/ 85 h 112"/>
                <a:gd name="T10" fmla="*/ 132 w 112"/>
                <a:gd name="T11" fmla="*/ 85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57" name="Line 415"/>
            <p:cNvSpPr>
              <a:spLocks noChangeShapeType="1"/>
            </p:cNvSpPr>
            <p:nvPr/>
          </p:nvSpPr>
          <p:spPr bwMode="auto">
            <a:xfrm flipH="1" flipV="1">
              <a:off x="3275" y="3448"/>
              <a:ext cx="140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8" name="Line 416"/>
            <p:cNvSpPr>
              <a:spLocks noChangeShapeType="1"/>
            </p:cNvSpPr>
            <p:nvPr/>
          </p:nvSpPr>
          <p:spPr bwMode="auto">
            <a:xfrm flipV="1">
              <a:off x="4989" y="3448"/>
              <a:ext cx="147" cy="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9" name="Line 417"/>
            <p:cNvSpPr>
              <a:spLocks noChangeShapeType="1"/>
            </p:cNvSpPr>
            <p:nvPr/>
          </p:nvSpPr>
          <p:spPr bwMode="auto">
            <a:xfrm flipH="1">
              <a:off x="3348" y="3877"/>
              <a:ext cx="180" cy="18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0" name="Line 418"/>
            <p:cNvSpPr>
              <a:spLocks noChangeShapeType="1"/>
            </p:cNvSpPr>
            <p:nvPr/>
          </p:nvSpPr>
          <p:spPr bwMode="auto">
            <a:xfrm>
              <a:off x="3822" y="3883"/>
              <a:ext cx="184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1" name="Line 419"/>
            <p:cNvSpPr>
              <a:spLocks noChangeShapeType="1"/>
            </p:cNvSpPr>
            <p:nvPr/>
          </p:nvSpPr>
          <p:spPr bwMode="auto">
            <a:xfrm flipH="1">
              <a:off x="4406" y="3880"/>
              <a:ext cx="176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2" name="Line 420"/>
            <p:cNvSpPr>
              <a:spLocks noChangeShapeType="1"/>
            </p:cNvSpPr>
            <p:nvPr/>
          </p:nvSpPr>
          <p:spPr bwMode="auto">
            <a:xfrm>
              <a:off x="4883" y="3873"/>
              <a:ext cx="158" cy="1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3" name="Line 421"/>
            <p:cNvSpPr>
              <a:spLocks noChangeShapeType="1"/>
            </p:cNvSpPr>
            <p:nvPr/>
          </p:nvSpPr>
          <p:spPr bwMode="auto">
            <a:xfrm>
              <a:off x="3994" y="3666"/>
              <a:ext cx="41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4" name="Freeform 422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32 w 112"/>
                <a:gd name="T1" fmla="*/ 112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32 w 112"/>
                <a:gd name="T9" fmla="*/ 112 h 112"/>
                <a:gd name="T10" fmla="*/ 13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5" name="Freeform 423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32 w 112"/>
                <a:gd name="T1" fmla="*/ 112 h 112"/>
                <a:gd name="T2" fmla="*/ 13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32 w 112"/>
                <a:gd name="T9" fmla="*/ 112 h 112"/>
                <a:gd name="T10" fmla="*/ 13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66" name="Line 424"/>
            <p:cNvSpPr>
              <a:spLocks noChangeShapeType="1"/>
            </p:cNvSpPr>
            <p:nvPr/>
          </p:nvSpPr>
          <p:spPr bwMode="auto">
            <a:xfrm flipH="1" flipV="1">
              <a:off x="3983" y="3072"/>
              <a:ext cx="48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3200">
          <a:solidFill>
            <a:srgbClr val="000000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800">
          <a:solidFill>
            <a:srgbClr val="000000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400">
          <a:solidFill>
            <a:srgbClr val="000000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ENCS5321 </a:t>
            </a:r>
            <a:br>
              <a:rPr lang="en-US" altLang="en-US" dirty="0" smtClean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Advanced Computer Networks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Link Layer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Reception with two bit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Can </a:t>
            </a:r>
            <a:r>
              <a:rPr lang="en-GB" sz="2800" dirty="0"/>
              <a:t>receiver detect presence of two bit errors?</a:t>
            </a:r>
          </a:p>
          <a:p>
            <a:pPr lvl="1"/>
            <a:r>
              <a:rPr lang="en-GB" sz="2400" b="1" dirty="0" smtClean="0">
                <a:solidFill>
                  <a:srgbClr val="FF0000"/>
                </a:solidFill>
              </a:rPr>
              <a:t>No</a:t>
            </a:r>
            <a:r>
              <a:rPr lang="en-GB" sz="2400" dirty="0"/>
              <a:t>: It has no way of telling which codeword was sent!</a:t>
            </a:r>
          </a:p>
          <a:p>
            <a:pPr lvl="2"/>
            <a:r>
              <a:rPr lang="en-GB" sz="2000" dirty="0" smtClean="0"/>
              <a:t>Enough </a:t>
            </a:r>
            <a:r>
              <a:rPr lang="en-GB" sz="2000" dirty="0"/>
              <a:t>bit errors that the sent codeword “jumped </a:t>
            </a:r>
            <a:r>
              <a:rPr lang="en-GB" sz="2000" dirty="0" smtClean="0"/>
              <a:t>over” the </a:t>
            </a:r>
            <a:r>
              <a:rPr lang="en-GB" sz="2000" dirty="0"/>
              <a:t>space between codewords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189270"/>
            <a:ext cx="7010400" cy="267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932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Hamming distance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Measures </a:t>
            </a:r>
            <a:r>
              <a:rPr lang="en-GB" sz="2800" dirty="0"/>
              <a:t>the number of bit flips to change one </a:t>
            </a:r>
            <a:r>
              <a:rPr lang="en-GB" sz="2800" dirty="0" smtClean="0"/>
              <a:t>codeword into </a:t>
            </a:r>
            <a:r>
              <a:rPr lang="en-GB" sz="2800" dirty="0"/>
              <a:t>another</a:t>
            </a:r>
          </a:p>
          <a:p>
            <a:r>
              <a:rPr lang="en-GB" sz="2800" dirty="0" smtClean="0"/>
              <a:t>Hamming </a:t>
            </a:r>
            <a:r>
              <a:rPr lang="en-GB" sz="2800" dirty="0"/>
              <a:t>distance between two messages m1, m2: </a:t>
            </a:r>
            <a:r>
              <a:rPr lang="en-GB" sz="2800" dirty="0" smtClean="0"/>
              <a:t>The number </a:t>
            </a:r>
            <a:r>
              <a:rPr lang="en-GB" sz="2800" dirty="0"/>
              <a:t>of bit flips needed to change m1 into </a:t>
            </a:r>
            <a:r>
              <a:rPr lang="en-GB" sz="2800" dirty="0" smtClean="0"/>
              <a:t>m2</a:t>
            </a:r>
          </a:p>
          <a:p>
            <a:r>
              <a:rPr lang="en-GB" sz="2800" dirty="0" smtClean="0"/>
              <a:t>Example</a:t>
            </a:r>
            <a:r>
              <a:rPr lang="en-GB" sz="2800" dirty="0"/>
              <a:t>: Two bit flips needed to change codeword 00 </a:t>
            </a:r>
            <a:r>
              <a:rPr lang="en-GB" sz="2800" dirty="0" smtClean="0"/>
              <a:t>to codeword </a:t>
            </a:r>
            <a:r>
              <a:rPr lang="en-GB" sz="2800" dirty="0"/>
              <a:t>11, so they </a:t>
            </a:r>
            <a:r>
              <a:rPr lang="en-GB" sz="2800" dirty="0" smtClean="0"/>
              <a:t>are Hamming </a:t>
            </a:r>
            <a:r>
              <a:rPr lang="en-GB" sz="2800" dirty="0"/>
              <a:t>distance of two apart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812" y="5029200"/>
            <a:ext cx="44481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61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bit errors can </a:t>
            </a:r>
            <a:r>
              <a:rPr lang="en-GB" dirty="0" smtClean="0"/>
              <a:t>we detect</a:t>
            </a:r>
            <a:r>
              <a:rPr lang="en-GB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sz="2600" dirty="0" smtClean="0"/>
                  <a:t>Suppose </a:t>
                </a:r>
                <a:r>
                  <a:rPr lang="en-GB" sz="2600" dirty="0"/>
                  <a:t>the minimum Hamming distance between any </a:t>
                </a:r>
                <a:r>
                  <a:rPr lang="en-GB" sz="2600" dirty="0" smtClean="0"/>
                  <a:t>pair of </a:t>
                </a:r>
                <a:r>
                  <a:rPr lang="en-GB" sz="2600" dirty="0"/>
                  <a:t>codewords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endParaRPr lang="en-GB" sz="2600" dirty="0"/>
              </a:p>
              <a:p>
                <a:r>
                  <a:rPr lang="en-GB" sz="2600" dirty="0" smtClean="0"/>
                  <a:t>Then</a:t>
                </a:r>
                <a:r>
                  <a:rPr lang="en-GB" sz="2600" dirty="0"/>
                  <a:t>, we can detect at most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GB" sz="2600" dirty="0"/>
                  <a:t> bit errors</a:t>
                </a:r>
              </a:p>
              <a:p>
                <a:pPr lvl="1"/>
                <a:r>
                  <a:rPr lang="en-GB" sz="2600" dirty="0" smtClean="0"/>
                  <a:t>Will </a:t>
                </a:r>
                <a:r>
                  <a:rPr lang="en-GB" sz="2600" dirty="0"/>
                  <a:t>land in space between codewords, as we just </a:t>
                </a:r>
                <a:r>
                  <a:rPr lang="en-GB" sz="2600" dirty="0" smtClean="0"/>
                  <a:t>saw</a:t>
                </a:r>
              </a:p>
              <a:p>
                <a:pPr lvl="1"/>
                <a:endParaRPr lang="en-GB" sz="2600" dirty="0"/>
              </a:p>
              <a:p>
                <a:pPr lvl="1"/>
                <a:endParaRPr lang="en-GB" sz="2600" dirty="0" smtClean="0"/>
              </a:p>
              <a:p>
                <a:pPr lvl="1"/>
                <a:endParaRPr lang="en-GB" sz="2600" dirty="0"/>
              </a:p>
              <a:p>
                <a:pPr lvl="1"/>
                <a:endParaRPr lang="en-GB" sz="2600" dirty="0" smtClean="0"/>
              </a:p>
              <a:p>
                <a:pPr lvl="1"/>
                <a:r>
                  <a:rPr lang="en-GB" sz="2600" dirty="0"/>
                  <a:t>Receiver will flag message as “Error detected</a:t>
                </a:r>
                <a:r>
                  <a:rPr lang="en-GB" sz="2600" dirty="0" smtClean="0"/>
                  <a:t>”</a:t>
                </a:r>
                <a:endParaRPr lang="en-GB" sz="2600" dirty="0"/>
              </a:p>
              <a:p>
                <a:endParaRPr lang="en-GB" sz="2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1" t="-1271" b="-3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350" y="3448050"/>
            <a:ext cx="499110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02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Decoding error detecting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receiver decodes in a two-step process:</a:t>
            </a:r>
          </a:p>
          <a:p>
            <a:pPr lvl="1"/>
            <a:r>
              <a:rPr lang="en-GB" dirty="0" smtClean="0"/>
              <a:t>Map </a:t>
            </a:r>
            <a:r>
              <a:rPr lang="en-GB" dirty="0"/>
              <a:t>received bits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GB" dirty="0" smtClean="0"/>
              <a:t>codeword</a:t>
            </a:r>
            <a:endParaRPr lang="en-GB" dirty="0"/>
          </a:p>
          <a:p>
            <a:pPr lvl="2"/>
            <a:r>
              <a:rPr lang="en-GB" dirty="0" smtClean="0"/>
              <a:t>Decoding </a:t>
            </a:r>
            <a:r>
              <a:rPr lang="en-GB" dirty="0"/>
              <a:t>rule: Consider all codewords</a:t>
            </a:r>
          </a:p>
          <a:p>
            <a:pPr lvl="3"/>
            <a:r>
              <a:rPr lang="en-GB" dirty="0" smtClean="0"/>
              <a:t>Choose the </a:t>
            </a:r>
            <a:r>
              <a:rPr lang="en-GB" dirty="0"/>
              <a:t>one that exactly matches the received bits</a:t>
            </a:r>
          </a:p>
          <a:p>
            <a:pPr lvl="3"/>
            <a:r>
              <a:rPr lang="en-GB" dirty="0" smtClean="0"/>
              <a:t>Return </a:t>
            </a:r>
            <a:r>
              <a:rPr lang="en-GB" dirty="0"/>
              <a:t>“error detected” if none match</a:t>
            </a:r>
          </a:p>
          <a:p>
            <a:pPr lvl="1"/>
            <a:r>
              <a:rPr lang="en-GB" dirty="0" smtClean="0"/>
              <a:t>Map </a:t>
            </a:r>
            <a:r>
              <a:rPr lang="en-GB" dirty="0"/>
              <a:t>codeword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GB" dirty="0" smtClean="0"/>
              <a:t>source </a:t>
            </a:r>
            <a:r>
              <a:rPr lang="en-GB" dirty="0"/>
              <a:t>bits and “error </a:t>
            </a:r>
            <a:r>
              <a:rPr lang="en-GB" dirty="0" smtClean="0"/>
              <a:t>detected”</a:t>
            </a:r>
          </a:p>
          <a:p>
            <a:pPr lvl="2"/>
            <a:r>
              <a:rPr lang="en-GB" dirty="0" smtClean="0"/>
              <a:t>Use </a:t>
            </a:r>
            <a:r>
              <a:rPr lang="en-GB" dirty="0"/>
              <a:t>the reverse map of the sender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37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error-correcting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Let’s </a:t>
            </a:r>
            <a:r>
              <a:rPr lang="en-GB" dirty="0"/>
              <a:t>look at a three-repetition code</a:t>
            </a:r>
          </a:p>
          <a:p>
            <a:r>
              <a:rPr lang="en-GB" dirty="0" smtClean="0"/>
              <a:t>If </a:t>
            </a:r>
            <a:r>
              <a:rPr lang="en-GB" dirty="0"/>
              <a:t>no errors, it works like the two-repetition code: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743200"/>
            <a:ext cx="607695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573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Correcting one bit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Receiver </a:t>
            </a:r>
            <a:r>
              <a:rPr lang="en-GB" sz="2800" dirty="0"/>
              <a:t>chooses the closest codeword (</a:t>
            </a:r>
            <a:r>
              <a:rPr lang="en-GB" sz="2800" dirty="0" smtClean="0"/>
              <a:t>measured by </a:t>
            </a:r>
            <a:r>
              <a:rPr lang="en-GB" sz="2800" dirty="0"/>
              <a:t>Hamming distance) to the received bits</a:t>
            </a:r>
          </a:p>
          <a:p>
            <a:pPr lvl="1"/>
            <a:r>
              <a:rPr lang="en-GB" sz="2400" dirty="0" smtClean="0"/>
              <a:t>A </a:t>
            </a:r>
            <a:r>
              <a:rPr lang="en-GB" sz="2400" dirty="0"/>
              <a:t>decision boundary exists </a:t>
            </a:r>
            <a:r>
              <a:rPr lang="en-GB" sz="2400" dirty="0" smtClean="0"/>
              <a:t>halfway between </a:t>
            </a:r>
            <a:r>
              <a:rPr lang="en-GB" sz="2400" dirty="0"/>
              <a:t>codewords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1" y="3477860"/>
            <a:ext cx="5410200" cy="317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11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Decoding error correcting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receiver decodes in a two-step process:</a:t>
            </a:r>
          </a:p>
          <a:p>
            <a:pPr lvl="1"/>
            <a:r>
              <a:rPr lang="en-GB" dirty="0" smtClean="0"/>
              <a:t>Map </a:t>
            </a:r>
            <a:r>
              <a:rPr lang="en-GB" dirty="0"/>
              <a:t>received bits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GB" dirty="0" smtClean="0"/>
              <a:t>codeword</a:t>
            </a:r>
            <a:endParaRPr lang="en-GB" dirty="0"/>
          </a:p>
          <a:p>
            <a:pPr lvl="2"/>
            <a:r>
              <a:rPr lang="en-GB" dirty="0" smtClean="0"/>
              <a:t>Decoding </a:t>
            </a:r>
            <a:r>
              <a:rPr lang="en-GB" dirty="0"/>
              <a:t>rule: Consider all codewords</a:t>
            </a:r>
          </a:p>
          <a:p>
            <a:pPr lvl="3"/>
            <a:r>
              <a:rPr lang="en-GB" dirty="0" smtClean="0"/>
              <a:t>Choose </a:t>
            </a:r>
            <a:r>
              <a:rPr lang="en-GB" dirty="0"/>
              <a:t>one with the minimum Hamming distance to the </a:t>
            </a:r>
            <a:r>
              <a:rPr lang="en-GB" dirty="0" smtClean="0"/>
              <a:t>received bits</a:t>
            </a:r>
            <a:endParaRPr lang="en-GB" dirty="0"/>
          </a:p>
          <a:p>
            <a:pPr lvl="1"/>
            <a:r>
              <a:rPr lang="en-GB" dirty="0" smtClean="0"/>
              <a:t>Map </a:t>
            </a:r>
            <a:r>
              <a:rPr lang="en-GB" dirty="0"/>
              <a:t>codeword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n-GB" dirty="0" smtClean="0"/>
              <a:t>source </a:t>
            </a:r>
            <a:r>
              <a:rPr lang="en-GB" dirty="0"/>
              <a:t>bits</a:t>
            </a:r>
          </a:p>
          <a:p>
            <a:pPr lvl="2"/>
            <a:r>
              <a:rPr lang="en-GB" dirty="0" smtClean="0"/>
              <a:t>Use </a:t>
            </a:r>
            <a:r>
              <a:rPr lang="en-GB" dirty="0"/>
              <a:t>the reverse map of the sender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9076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bit errors can </a:t>
            </a:r>
            <a:r>
              <a:rPr lang="en-GB" dirty="0" smtClean="0"/>
              <a:t>we correct</a:t>
            </a:r>
            <a:r>
              <a:rPr lang="en-GB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There is ≥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n-GB" dirty="0"/>
                  <a:t> Hamming distance between any two </a:t>
                </a:r>
                <a:r>
                  <a:rPr lang="en-GB" dirty="0" smtClean="0"/>
                  <a:t>codewords</a:t>
                </a:r>
              </a:p>
              <a:p>
                <a:r>
                  <a:rPr lang="en-GB" dirty="0"/>
                  <a:t>So we can correct ≤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𝑚𝑖𝑛</m:t>
                                </m:r>
                              </m:sub>
                            </m:s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dirty="0" smtClean="0"/>
                  <a:t> bit </a:t>
                </a:r>
                <a:r>
                  <a:rPr lang="en-GB" dirty="0"/>
                  <a:t>flips</a:t>
                </a:r>
                <a:r>
                  <a:rPr lang="en-GB" dirty="0" smtClean="0"/>
                  <a:t>:</a:t>
                </a:r>
              </a:p>
              <a:p>
                <a:pPr lvl="1"/>
                <a:r>
                  <a:rPr lang="en-GB" dirty="0" smtClean="0"/>
                  <a:t>This </a:t>
                </a:r>
                <a:r>
                  <a:rPr lang="en-GB" dirty="0"/>
                  <a:t>many bit flips can’t move received bits closer to </a:t>
                </a:r>
                <a:r>
                  <a:rPr lang="en-GB" dirty="0" smtClean="0"/>
                  <a:t>another codeword</a:t>
                </a:r>
                <a:r>
                  <a:rPr lang="en-GB" dirty="0"/>
                  <a:t>, across the decision boundary: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57" t="-1652" r="-22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970" y="4343400"/>
            <a:ext cx="354386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39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Code 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Suppose </a:t>
            </a:r>
            <a:r>
              <a:rPr lang="en-GB" dirty="0"/>
              <a:t>codewords of length n, messages length k (k &lt; n</a:t>
            </a:r>
            <a:r>
              <a:rPr lang="en-GB" dirty="0" smtClean="0"/>
              <a:t>)</a:t>
            </a:r>
          </a:p>
          <a:p>
            <a:r>
              <a:rPr lang="en-GB" dirty="0"/>
              <a:t>The code rate </a:t>
            </a:r>
            <a:r>
              <a:rPr lang="en-GB" dirty="0">
                <a:solidFill>
                  <a:srgbClr val="FF0000"/>
                </a:solidFill>
              </a:rPr>
              <a:t>R = k/n </a:t>
            </a:r>
            <a:r>
              <a:rPr lang="en-GB" dirty="0"/>
              <a:t>is a fraction between 0 and </a:t>
            </a:r>
            <a:r>
              <a:rPr lang="en-GB" dirty="0" smtClean="0"/>
              <a:t>1</a:t>
            </a:r>
          </a:p>
          <a:p>
            <a:r>
              <a:rPr lang="en-GB" dirty="0"/>
              <a:t>So, we have a tradeoff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High-rate </a:t>
            </a:r>
            <a:r>
              <a:rPr lang="en-GB" dirty="0"/>
              <a:t>codes (R approaching </a:t>
            </a:r>
            <a:r>
              <a:rPr lang="en-GB" b="1" dirty="0"/>
              <a:t>one</a:t>
            </a:r>
            <a:r>
              <a:rPr lang="en-GB" dirty="0"/>
              <a:t>) generally </a:t>
            </a:r>
            <a:r>
              <a:rPr lang="en-GB" dirty="0">
                <a:solidFill>
                  <a:srgbClr val="FF0000"/>
                </a:solidFill>
              </a:rPr>
              <a:t>correct </a:t>
            </a:r>
            <a:r>
              <a:rPr lang="en-GB" dirty="0" smtClean="0">
                <a:solidFill>
                  <a:srgbClr val="FF0000"/>
                </a:solidFill>
              </a:rPr>
              <a:t>fewer errors</a:t>
            </a:r>
            <a:r>
              <a:rPr lang="en-GB" dirty="0"/>
              <a:t>, but </a:t>
            </a:r>
            <a:r>
              <a:rPr lang="en-GB" dirty="0">
                <a:solidFill>
                  <a:srgbClr val="FF0000"/>
                </a:solidFill>
              </a:rPr>
              <a:t>add less overhead</a:t>
            </a:r>
          </a:p>
          <a:p>
            <a:pPr lvl="1"/>
            <a:r>
              <a:rPr lang="en-GB" dirty="0" smtClean="0"/>
              <a:t>Low-rate </a:t>
            </a:r>
            <a:r>
              <a:rPr lang="en-GB" dirty="0"/>
              <a:t>codes (R close to </a:t>
            </a:r>
            <a:r>
              <a:rPr lang="en-GB" b="1" dirty="0"/>
              <a:t>zero</a:t>
            </a:r>
            <a:r>
              <a:rPr lang="en-GB" dirty="0"/>
              <a:t>) generally </a:t>
            </a:r>
            <a:r>
              <a:rPr lang="en-GB" dirty="0">
                <a:solidFill>
                  <a:srgbClr val="FF0000"/>
                </a:solidFill>
              </a:rPr>
              <a:t>correct </a:t>
            </a:r>
            <a:r>
              <a:rPr lang="en-GB" dirty="0" smtClean="0">
                <a:solidFill>
                  <a:srgbClr val="FF0000"/>
                </a:solidFill>
              </a:rPr>
              <a:t>more errors</a:t>
            </a:r>
            <a:r>
              <a:rPr lang="en-GB" dirty="0"/>
              <a:t>, but </a:t>
            </a:r>
            <a:r>
              <a:rPr lang="en-GB" dirty="0">
                <a:solidFill>
                  <a:srgbClr val="FF0000"/>
                </a:solidFill>
              </a:rPr>
              <a:t>add more overhead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4743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Parity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Given a message of k data bits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, </a:t>
                </a:r>
                <a:r>
                  <a:rPr lang="en-GB" dirty="0" smtClean="0"/>
                  <a:t>append a </a:t>
                </a:r>
                <a:r>
                  <a:rPr lang="en-GB" b="1" i="1" dirty="0"/>
                  <a:t>parity bit P </a:t>
                </a:r>
                <a:r>
                  <a:rPr lang="en-GB" dirty="0"/>
                  <a:t>to make </a:t>
                </a:r>
                <a:r>
                  <a:rPr lang="en-GB" dirty="0" smtClean="0"/>
                  <a:t>a codeword </a:t>
                </a:r>
                <a:r>
                  <a:rPr lang="en-GB" dirty="0"/>
                  <a:t>of length </a:t>
                </a:r>
                <a:r>
                  <a:rPr lang="en-GB" dirty="0">
                    <a:solidFill>
                      <a:srgbClr val="FF0000"/>
                    </a:solidFill>
                  </a:rPr>
                  <a:t>n = k + </a:t>
                </a:r>
                <a:r>
                  <a:rPr lang="en-GB" dirty="0" smtClean="0">
                    <a:solidFill>
                      <a:srgbClr val="FF0000"/>
                    </a:solidFill>
                  </a:rPr>
                  <a:t>1</a:t>
                </a:r>
              </a:p>
              <a:p>
                <a:r>
                  <a:rPr lang="en-GB" dirty="0"/>
                  <a:t>P is the exclusive-or of the data bits</a:t>
                </a:r>
                <a:r>
                  <a:rPr lang="en-GB" dirty="0" smtClean="0"/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⨁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⨁</m:t>
                    </m:r>
                  </m:oMath>
                </a14:m>
                <a:r>
                  <a:rPr lang="en-GB" dirty="0" smtClean="0"/>
                  <a:t>…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⨁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GB" dirty="0"/>
              </a:p>
              <a:p>
                <a:r>
                  <a:rPr lang="en-GB" dirty="0"/>
                  <a:t>Pick the parity bit so that total number of 1’s is even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657" t="-1652" r="-23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00600"/>
            <a:ext cx="2313214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3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GB" sz="4000" dirty="0"/>
              <a:t>Error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90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Checking the parity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sz="2700" dirty="0" smtClean="0"/>
                  <a:t>Receiver</a:t>
                </a:r>
                <a:r>
                  <a:rPr lang="en-GB" sz="2700" dirty="0"/>
                  <a:t>: counts number of 1s in </a:t>
                </a:r>
                <a:r>
                  <a:rPr lang="en-GB" sz="2700" dirty="0" smtClean="0"/>
                  <a:t>received message</a:t>
                </a:r>
                <a:endParaRPr lang="en-GB" sz="2700" dirty="0"/>
              </a:p>
              <a:p>
                <a:pPr lvl="1"/>
                <a:r>
                  <a:rPr lang="en-GB" sz="2700" b="1" dirty="0" smtClean="0"/>
                  <a:t>Even</a:t>
                </a:r>
                <a:r>
                  <a:rPr lang="en-GB" sz="2700" dirty="0"/>
                  <a:t>: received message is a codeword</a:t>
                </a:r>
              </a:p>
              <a:p>
                <a:pPr lvl="1"/>
                <a:r>
                  <a:rPr lang="en-GB" sz="2700" b="1" dirty="0" smtClean="0"/>
                  <a:t>Odd</a:t>
                </a:r>
                <a:r>
                  <a:rPr lang="en-GB" sz="2700" dirty="0"/>
                  <a:t>: isn’t a codeword, and </a:t>
                </a:r>
                <a:r>
                  <a:rPr lang="en-GB" sz="2700" b="1" dirty="0"/>
                  <a:t>error detected</a:t>
                </a:r>
              </a:p>
              <a:p>
                <a:pPr lvl="2"/>
                <a:r>
                  <a:rPr lang="en-GB" sz="2700" dirty="0" smtClean="0"/>
                  <a:t>But </a:t>
                </a:r>
                <a:r>
                  <a:rPr lang="en-GB" sz="2700" dirty="0"/>
                  <a:t>receiver doesn’t know where, so </a:t>
                </a:r>
                <a:r>
                  <a:rPr lang="en-GB" sz="2700" b="1" dirty="0">
                    <a:solidFill>
                      <a:srgbClr val="FF0000"/>
                    </a:solidFill>
                  </a:rPr>
                  <a:t>can’t correct</a:t>
                </a:r>
              </a:p>
              <a:p>
                <a:r>
                  <a:rPr lang="en-GB" sz="2700" dirty="0" smtClean="0"/>
                  <a:t>What </a:t>
                </a:r>
                <a:r>
                  <a:rPr lang="en-GB" sz="2700" dirty="0"/>
                  <a:t>about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n-GB" sz="2700" dirty="0"/>
                  <a:t>?</a:t>
                </a:r>
              </a:p>
              <a:p>
                <a:pPr lvl="1"/>
                <a:r>
                  <a:rPr lang="en-GB" sz="2700" dirty="0" smtClean="0"/>
                  <a:t>Change </a:t>
                </a:r>
                <a:r>
                  <a:rPr lang="en-GB" sz="2700" dirty="0"/>
                  <a:t>one data bit </a:t>
                </a:r>
                <a:r>
                  <a:rPr lang="en-GB" sz="27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→ </a:t>
                </a:r>
                <a:r>
                  <a:rPr lang="en-GB" sz="2700" dirty="0" smtClean="0"/>
                  <a:t>change </a:t>
                </a:r>
                <a:r>
                  <a:rPr lang="en-GB" sz="2700" dirty="0"/>
                  <a:t>parity bit, 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GB" sz="2700" dirty="0"/>
              </a:p>
              <a:p>
                <a:pPr lvl="2"/>
                <a:r>
                  <a:rPr lang="en-GB" sz="2700" dirty="0" smtClean="0"/>
                  <a:t>So </a:t>
                </a:r>
                <a:r>
                  <a:rPr lang="en-GB" sz="2700" dirty="0"/>
                  <a:t>parity bit </a:t>
                </a:r>
                <a:r>
                  <a:rPr lang="en-GB" sz="2700" dirty="0">
                    <a:solidFill>
                      <a:srgbClr val="FF0000"/>
                    </a:solidFill>
                  </a:rPr>
                  <a:t>detects 1 bit error, corrects 0</a:t>
                </a:r>
              </a:p>
              <a:p>
                <a:r>
                  <a:rPr lang="en-GB" sz="2700" dirty="0" smtClean="0"/>
                  <a:t>Can </a:t>
                </a:r>
                <a:r>
                  <a:rPr lang="en-GB" sz="2700" dirty="0"/>
                  <a:t>we detect and correct more errors, </a:t>
                </a:r>
                <a:r>
                  <a:rPr lang="en-GB" sz="2700" dirty="0" smtClean="0"/>
                  <a:t>in general</a:t>
                </a:r>
                <a:r>
                  <a:rPr lang="en-GB" sz="2700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25" t="-1144" r="-720" b="-21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190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Two-dimensional parity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Break up data into multiple rows</a:t>
            </a:r>
          </a:p>
          <a:p>
            <a:pPr lvl="1"/>
            <a:r>
              <a:rPr lang="en-GB" sz="2400" dirty="0" smtClean="0"/>
              <a:t>Parity </a:t>
            </a:r>
            <a:r>
              <a:rPr lang="en-GB" sz="2400" dirty="0"/>
              <a:t>bit across each row (pi)</a:t>
            </a:r>
          </a:p>
          <a:p>
            <a:pPr lvl="1"/>
            <a:r>
              <a:rPr lang="en-GB" sz="2400" dirty="0" smtClean="0"/>
              <a:t>Parity </a:t>
            </a:r>
            <a:r>
              <a:rPr lang="en-GB" sz="2400" dirty="0"/>
              <a:t>bit down each column (qi)</a:t>
            </a:r>
          </a:p>
          <a:p>
            <a:pPr lvl="1"/>
            <a:r>
              <a:rPr lang="en-GB" sz="2400" dirty="0" smtClean="0"/>
              <a:t>Add </a:t>
            </a:r>
            <a:r>
              <a:rPr lang="en-GB" sz="2400" dirty="0"/>
              <a:t>a </a:t>
            </a:r>
            <a:r>
              <a:rPr lang="en-GB" sz="2400" dirty="0" smtClean="0"/>
              <a:t>parity </a:t>
            </a:r>
            <a:r>
              <a:rPr lang="en-GB" sz="2400" dirty="0"/>
              <a:t>bit r covering </a:t>
            </a:r>
            <a:r>
              <a:rPr lang="en-GB" sz="2400" dirty="0" smtClean="0"/>
              <a:t>row parities</a:t>
            </a:r>
          </a:p>
          <a:p>
            <a:pPr lvl="1"/>
            <a:endParaRPr lang="en-GB" sz="2400" dirty="0"/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  <a:p>
            <a:pPr marL="342900" lvl="1" indent="-342900"/>
            <a:r>
              <a:rPr lang="en-GB" dirty="0" smtClean="0">
                <a:cs typeface="ＭＳ Ｐゴシック" pitchFamily="-107" charset="-128"/>
              </a:rPr>
              <a:t>This </a:t>
            </a:r>
            <a:r>
              <a:rPr lang="en-GB" dirty="0">
                <a:cs typeface="ＭＳ Ｐゴシック" pitchFamily="-107" charset="-128"/>
              </a:rPr>
              <a:t>example has rate 16/25: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238500"/>
            <a:ext cx="4048125" cy="11049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3476625"/>
            <a:ext cx="33718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2423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Two-dimensional parity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sz="2400" dirty="0" smtClean="0"/>
                  <a:t>Flip </a:t>
                </a:r>
                <a:r>
                  <a:rPr lang="en-GB" sz="2400" dirty="0"/>
                  <a:t>1 data bit, 3 parity bits flip</a:t>
                </a:r>
              </a:p>
              <a:p>
                <a:r>
                  <a:rPr lang="en-GB" sz="2400" dirty="0" smtClean="0"/>
                  <a:t>Flip </a:t>
                </a:r>
                <a:r>
                  <a:rPr lang="en-GB" sz="2400" dirty="0"/>
                  <a:t>2 data bits, ≥ 2 parity bits flip</a:t>
                </a:r>
              </a:p>
              <a:p>
                <a:r>
                  <a:rPr lang="en-GB" sz="2400" dirty="0" smtClean="0"/>
                  <a:t>Flip </a:t>
                </a:r>
                <a:r>
                  <a:rPr lang="en-GB" sz="2400" dirty="0"/>
                  <a:t>3 data bits, ≥ 3 parity bits flip</a:t>
                </a:r>
              </a:p>
              <a:p>
                <a:r>
                  <a:rPr lang="en-GB" sz="2400" dirty="0" smtClean="0"/>
                  <a:t>Therefore</a:t>
                </a:r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n-GB" sz="2400" dirty="0"/>
                  <a:t> = 4, so</a:t>
                </a:r>
              </a:p>
              <a:p>
                <a:pPr lvl="1"/>
                <a:r>
                  <a:rPr lang="en-GB" sz="2000" dirty="0" smtClean="0"/>
                  <a:t>Can </a:t>
                </a:r>
                <a:r>
                  <a:rPr lang="en-GB" sz="2000" dirty="0"/>
                  <a:t>detect ≤ 3 bit errors</a:t>
                </a:r>
              </a:p>
              <a:p>
                <a:pPr lvl="1"/>
                <a:r>
                  <a:rPr lang="en-GB" sz="2000" dirty="0" smtClean="0"/>
                  <a:t>Can </a:t>
                </a:r>
                <a:r>
                  <a:rPr lang="en-GB" sz="2000" dirty="0"/>
                  <a:t>correct single-bit errors (how?)</a:t>
                </a:r>
              </a:p>
              <a:p>
                <a:r>
                  <a:rPr lang="en-GB" sz="2400" dirty="0" smtClean="0"/>
                  <a:t>2-D </a:t>
                </a:r>
                <a:r>
                  <a:rPr lang="en-GB" sz="2400" dirty="0"/>
                  <a:t>parity detects most four-bit errors</a:t>
                </a:r>
                <a:endParaRPr lang="en-GB" sz="2800" dirty="0">
                  <a:cs typeface="ＭＳ Ｐゴシック" pitchFamily="-107" charset="-12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37" t="-8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525" y="1600200"/>
            <a:ext cx="26574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945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Error control: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A </a:t>
            </a:r>
            <a:r>
              <a:rPr lang="en-GB" sz="2800" dirty="0"/>
              <a:t>priori, any string of bits is an “allowed” message</a:t>
            </a:r>
          </a:p>
          <a:p>
            <a:pPr lvl="1"/>
            <a:r>
              <a:rPr lang="en-GB" sz="2400" dirty="0" smtClean="0"/>
              <a:t>Hence </a:t>
            </a:r>
            <a:r>
              <a:rPr lang="en-GB" sz="2400" dirty="0"/>
              <a:t>any changes to the bits (</a:t>
            </a:r>
            <a:r>
              <a:rPr lang="en-GB" sz="2400" i="1" dirty="0">
                <a:solidFill>
                  <a:srgbClr val="FF0000"/>
                </a:solidFill>
              </a:rPr>
              <a:t>bit errors</a:t>
            </a:r>
            <a:r>
              <a:rPr lang="en-GB" sz="2400" dirty="0"/>
              <a:t>) the </a:t>
            </a:r>
            <a:r>
              <a:rPr lang="en-GB" sz="2400" dirty="0" smtClean="0"/>
              <a:t>sender transmits </a:t>
            </a:r>
            <a:r>
              <a:rPr lang="en-GB" sz="2400" dirty="0"/>
              <a:t>produce “allowed” messages</a:t>
            </a:r>
          </a:p>
          <a:p>
            <a:r>
              <a:rPr lang="en-GB" sz="2800" dirty="0" smtClean="0"/>
              <a:t>Therefore </a:t>
            </a:r>
            <a:r>
              <a:rPr lang="en-GB" sz="2800" dirty="0"/>
              <a:t>without error control, receiver </a:t>
            </a:r>
            <a:r>
              <a:rPr lang="en-GB" sz="2800" dirty="0" smtClean="0"/>
              <a:t>wouldn’t know </a:t>
            </a:r>
            <a:r>
              <a:rPr lang="en-GB" sz="2800" dirty="0"/>
              <a:t>errors happened!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0"/>
            <a:ext cx="8763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4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Error control in the Internet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4495800" cy="4800600"/>
          </a:xfrm>
        </p:spPr>
        <p:txBody>
          <a:bodyPr/>
          <a:lstStyle/>
          <a:p>
            <a:r>
              <a:rPr lang="en-GB" sz="2400" dirty="0" smtClean="0"/>
              <a:t>Transport </a:t>
            </a:r>
            <a:r>
              <a:rPr lang="en-GB" sz="2400" dirty="0"/>
              <a:t>layer</a:t>
            </a:r>
          </a:p>
          <a:p>
            <a:pPr lvl="1"/>
            <a:r>
              <a:rPr lang="en-GB" sz="2000" dirty="0" smtClean="0"/>
              <a:t>Internet </a:t>
            </a:r>
            <a:r>
              <a:rPr lang="en-GB" sz="2000" dirty="0"/>
              <a:t>Checksum (IC) </a:t>
            </a:r>
            <a:r>
              <a:rPr lang="en-GB" sz="2000" dirty="0" smtClean="0"/>
              <a:t>over TCP/UDP </a:t>
            </a:r>
            <a:r>
              <a:rPr lang="en-GB" sz="2000" dirty="0"/>
              <a:t>header, data</a:t>
            </a:r>
          </a:p>
          <a:p>
            <a:r>
              <a:rPr lang="en-GB" sz="2400" dirty="0" smtClean="0"/>
              <a:t>Network </a:t>
            </a:r>
            <a:r>
              <a:rPr lang="en-GB" sz="2400" dirty="0"/>
              <a:t>layer (L3)</a:t>
            </a:r>
          </a:p>
          <a:p>
            <a:pPr lvl="1"/>
            <a:r>
              <a:rPr lang="en-GB" sz="2000" dirty="0" smtClean="0"/>
              <a:t>IC </a:t>
            </a:r>
            <a:r>
              <a:rPr lang="en-GB" sz="2000" dirty="0"/>
              <a:t>over IP header only</a:t>
            </a:r>
          </a:p>
          <a:p>
            <a:r>
              <a:rPr lang="en-GB" sz="2400" dirty="0" smtClean="0"/>
              <a:t>Link </a:t>
            </a:r>
            <a:r>
              <a:rPr lang="en-GB" sz="2400" dirty="0"/>
              <a:t>layer (L2)</a:t>
            </a:r>
          </a:p>
          <a:p>
            <a:pPr lvl="1"/>
            <a:r>
              <a:rPr lang="en-GB" sz="2000" dirty="0" smtClean="0"/>
              <a:t>Cyclic </a:t>
            </a:r>
            <a:r>
              <a:rPr lang="en-GB" sz="2000" dirty="0"/>
              <a:t>Redundancy Check (CRC)</a:t>
            </a:r>
          </a:p>
          <a:p>
            <a:r>
              <a:rPr lang="en-GB" sz="2400" dirty="0" smtClean="0"/>
              <a:t>Physical </a:t>
            </a:r>
            <a:r>
              <a:rPr lang="en-GB" sz="2400" dirty="0"/>
              <a:t>layer (PHY)</a:t>
            </a:r>
          </a:p>
          <a:p>
            <a:pPr lvl="1"/>
            <a:r>
              <a:rPr lang="en-GB" sz="2000" dirty="0" smtClean="0"/>
              <a:t>Error </a:t>
            </a:r>
            <a:r>
              <a:rPr lang="en-GB" sz="2000" dirty="0"/>
              <a:t>Control Coding (ECC),or</a:t>
            </a:r>
          </a:p>
          <a:p>
            <a:pPr lvl="1"/>
            <a:r>
              <a:rPr lang="en-GB" sz="2000" dirty="0" smtClean="0"/>
              <a:t>Forward </a:t>
            </a:r>
            <a:r>
              <a:rPr lang="en-GB" sz="2000" dirty="0"/>
              <a:t>Error Correction (FEC)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2397"/>
          <a:stretch/>
        </p:blipFill>
        <p:spPr>
          <a:xfrm>
            <a:off x="4933950" y="1219200"/>
            <a:ext cx="413385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2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Error control: Key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Reduce the set of “allowed” </a:t>
            </a:r>
            <a:r>
              <a:rPr lang="en-GB" sz="2800" dirty="0" smtClean="0"/>
              <a:t>messages</a:t>
            </a:r>
          </a:p>
          <a:p>
            <a:pPr lvl="1"/>
            <a:r>
              <a:rPr lang="en-GB" sz="2400" b="1" dirty="0" smtClean="0"/>
              <a:t>Not </a:t>
            </a:r>
            <a:r>
              <a:rPr lang="en-GB" sz="2400" b="1" dirty="0"/>
              <a:t>every string of bits</a:t>
            </a:r>
            <a:r>
              <a:rPr lang="en-GB" sz="2400" dirty="0"/>
              <a:t> is an “allowed” message</a:t>
            </a:r>
          </a:p>
          <a:p>
            <a:pPr lvl="1"/>
            <a:r>
              <a:rPr lang="en-GB" sz="2400" dirty="0" smtClean="0"/>
              <a:t>Receipt </a:t>
            </a:r>
            <a:r>
              <a:rPr lang="en-GB" sz="2400" dirty="0"/>
              <a:t>of a </a:t>
            </a:r>
            <a:r>
              <a:rPr lang="en-GB" sz="2400" b="1" dirty="0"/>
              <a:t>disallowed</a:t>
            </a:r>
            <a:r>
              <a:rPr lang="en-GB" sz="2400" dirty="0"/>
              <a:t> string of bits means that </a:t>
            </a:r>
            <a:r>
              <a:rPr lang="en-GB" sz="2400" dirty="0" smtClean="0"/>
              <a:t>the </a:t>
            </a:r>
            <a:r>
              <a:rPr lang="en-GB" sz="2400" dirty="0" smtClean="0">
                <a:solidFill>
                  <a:srgbClr val="0066FF"/>
                </a:solidFill>
              </a:rPr>
              <a:t>message was garbled </a:t>
            </a:r>
            <a:r>
              <a:rPr lang="en-GB" sz="2400" dirty="0" smtClean="0"/>
              <a:t>in transit over the network</a:t>
            </a:r>
            <a:endParaRPr lang="en-GB" sz="2400" dirty="0"/>
          </a:p>
          <a:p>
            <a:r>
              <a:rPr lang="en-GB" sz="2800" dirty="0" smtClean="0"/>
              <a:t>We </a:t>
            </a:r>
            <a:r>
              <a:rPr lang="en-GB" sz="2800" dirty="0"/>
              <a:t>call an allowable </a:t>
            </a:r>
            <a:r>
              <a:rPr lang="en-GB" sz="2800" dirty="0" smtClean="0"/>
              <a:t>message </a:t>
            </a:r>
            <a:r>
              <a:rPr lang="en-GB" sz="2800" dirty="0"/>
              <a:t>(of </a:t>
            </a:r>
            <a:r>
              <a:rPr lang="en-GB" sz="2800" i="1" dirty="0"/>
              <a:t>n bits</a:t>
            </a:r>
            <a:r>
              <a:rPr lang="en-GB" sz="2800" dirty="0"/>
              <a:t>) a </a:t>
            </a:r>
            <a:r>
              <a:rPr lang="en-GB" sz="2800" b="1" i="1" dirty="0">
                <a:solidFill>
                  <a:srgbClr val="C00000"/>
                </a:solidFill>
              </a:rPr>
              <a:t>codeword</a:t>
            </a:r>
          </a:p>
          <a:p>
            <a:pPr lvl="1"/>
            <a:r>
              <a:rPr lang="en-GB" sz="2400" b="1" dirty="0" smtClean="0"/>
              <a:t>Not </a:t>
            </a:r>
            <a:r>
              <a:rPr lang="en-GB" sz="2400" b="1" dirty="0"/>
              <a:t>all </a:t>
            </a:r>
            <a:r>
              <a:rPr lang="en-GB" sz="2400" dirty="0"/>
              <a:t>n-bit strings are codewords!</a:t>
            </a:r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remaining n-bit strings are </a:t>
            </a:r>
            <a:r>
              <a:rPr lang="en-GB" sz="2400" dirty="0">
                <a:solidFill>
                  <a:srgbClr val="0066FF"/>
                </a:solidFill>
              </a:rPr>
              <a:t>“space” between codewords</a:t>
            </a:r>
          </a:p>
          <a:p>
            <a:r>
              <a:rPr lang="en-GB" sz="2800" b="1" dirty="0" smtClean="0"/>
              <a:t>Plan</a:t>
            </a:r>
            <a:r>
              <a:rPr lang="en-GB" sz="2800" dirty="0"/>
              <a:t>: Receiver will use that space to both </a:t>
            </a:r>
            <a:r>
              <a:rPr lang="en-GB" sz="2800" dirty="0">
                <a:solidFill>
                  <a:srgbClr val="0066FF"/>
                </a:solidFill>
              </a:rPr>
              <a:t>detect</a:t>
            </a:r>
            <a:r>
              <a:rPr lang="en-GB" sz="2800" dirty="0"/>
              <a:t> </a:t>
            </a:r>
            <a:r>
              <a:rPr lang="en-GB" sz="2800" dirty="0" smtClean="0"/>
              <a:t>and </a:t>
            </a:r>
            <a:r>
              <a:rPr lang="en-GB" sz="2800" dirty="0" smtClean="0">
                <a:solidFill>
                  <a:srgbClr val="0066FF"/>
                </a:solidFill>
              </a:rPr>
              <a:t>correct</a:t>
            </a:r>
            <a:r>
              <a:rPr lang="en-GB" sz="2800" dirty="0" smtClean="0"/>
              <a:t> </a:t>
            </a:r>
            <a:r>
              <a:rPr lang="en-GB" sz="2800" dirty="0"/>
              <a:t>errors in transmitted messages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772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Encoding and decoding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/>
              <a:t>Problem</a:t>
            </a:r>
            <a:r>
              <a:rPr lang="en-GB" sz="2800" b="1" dirty="0"/>
              <a:t>: </a:t>
            </a:r>
            <a:r>
              <a:rPr lang="en-GB" sz="2800" b="1" dirty="0">
                <a:solidFill>
                  <a:srgbClr val="C00000"/>
                </a:solidFill>
              </a:rPr>
              <a:t>Not every </a:t>
            </a:r>
            <a:r>
              <a:rPr lang="en-GB" sz="2800" b="1" dirty="0"/>
              <a:t>string of bits is “allowed”</a:t>
            </a:r>
          </a:p>
          <a:p>
            <a:pPr lvl="1"/>
            <a:r>
              <a:rPr lang="en-GB" sz="2400" dirty="0" smtClean="0"/>
              <a:t>But </a:t>
            </a:r>
            <a:r>
              <a:rPr lang="en-GB" sz="2400" dirty="0"/>
              <a:t>we want to be </a:t>
            </a:r>
            <a:r>
              <a:rPr lang="en-GB" sz="2400" b="1" dirty="0"/>
              <a:t>able to send any </a:t>
            </a:r>
            <a:r>
              <a:rPr lang="en-GB" sz="2400" dirty="0"/>
              <a:t>message!</a:t>
            </a:r>
          </a:p>
          <a:p>
            <a:pPr lvl="1"/>
            <a:r>
              <a:rPr lang="en-GB" sz="2400" dirty="0" smtClean="0"/>
              <a:t>How </a:t>
            </a:r>
            <a:r>
              <a:rPr lang="en-GB" sz="2400" dirty="0"/>
              <a:t>can we send a “disallowed” message?</a:t>
            </a:r>
          </a:p>
          <a:p>
            <a:r>
              <a:rPr lang="en-GB" sz="2800" b="1" dirty="0" smtClean="0">
                <a:solidFill>
                  <a:srgbClr val="0066FF"/>
                </a:solidFill>
              </a:rPr>
              <a:t>Answer</a:t>
            </a:r>
            <a:r>
              <a:rPr lang="en-GB" sz="2800" b="1" dirty="0">
                <a:solidFill>
                  <a:srgbClr val="0066FF"/>
                </a:solidFill>
              </a:rPr>
              <a:t>: Codes</a:t>
            </a:r>
            <a:r>
              <a:rPr lang="en-GB" sz="2800" dirty="0"/>
              <a:t>, </a:t>
            </a:r>
            <a:r>
              <a:rPr lang="en-GB" sz="2800" dirty="0">
                <a:solidFill>
                  <a:srgbClr val="C00000"/>
                </a:solidFill>
              </a:rPr>
              <a:t>as a sender-receiver </a:t>
            </a:r>
            <a:r>
              <a:rPr lang="en-GB" sz="2800" b="1" dirty="0">
                <a:solidFill>
                  <a:srgbClr val="C00000"/>
                </a:solidFill>
              </a:rPr>
              <a:t>protocol</a:t>
            </a:r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sender must </a:t>
            </a:r>
            <a:r>
              <a:rPr lang="en-GB" sz="2400" b="1" i="1" dirty="0"/>
              <a:t>encode</a:t>
            </a:r>
            <a:r>
              <a:rPr lang="en-GB" sz="2400" dirty="0"/>
              <a:t> its messages ➜ codewords</a:t>
            </a:r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receiver then </a:t>
            </a:r>
            <a:r>
              <a:rPr lang="en-GB" sz="2400" b="1" i="1" dirty="0"/>
              <a:t>decodes</a:t>
            </a:r>
            <a:r>
              <a:rPr lang="en-GB" sz="2400" dirty="0"/>
              <a:t> received bits ➜ messages</a:t>
            </a:r>
          </a:p>
          <a:p>
            <a:r>
              <a:rPr lang="en-GB" sz="2800" dirty="0" smtClean="0"/>
              <a:t>The </a:t>
            </a:r>
            <a:r>
              <a:rPr lang="en-GB" sz="2800" b="1" dirty="0"/>
              <a:t>relationship between messages </a:t>
            </a:r>
            <a:r>
              <a:rPr lang="en-GB" sz="2800" b="1" dirty="0" smtClean="0"/>
              <a:t>and codewords </a:t>
            </a:r>
            <a:r>
              <a:rPr lang="en-GB" sz="2800" dirty="0"/>
              <a:t>isn’t always obvious!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4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error-detecting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Let’s </a:t>
            </a:r>
            <a:r>
              <a:rPr lang="en-GB" dirty="0"/>
              <a:t>start simple: suppose messages are one bit long</a:t>
            </a:r>
          </a:p>
          <a:p>
            <a:r>
              <a:rPr lang="en-GB" dirty="0" smtClean="0"/>
              <a:t>Take </a:t>
            </a:r>
            <a:r>
              <a:rPr lang="en-GB" dirty="0"/>
              <a:t>the message bit, and repeat it once</a:t>
            </a:r>
          </a:p>
          <a:p>
            <a:pPr lvl="1"/>
            <a:r>
              <a:rPr lang="en-GB" dirty="0" smtClean="0"/>
              <a:t>This </a:t>
            </a:r>
            <a:r>
              <a:rPr lang="en-GB" dirty="0"/>
              <a:t>is called a two-repetition </a:t>
            </a:r>
            <a:r>
              <a:rPr lang="en-GB" dirty="0" smtClean="0"/>
              <a:t>code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3725892"/>
            <a:ext cx="27241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79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Receiving the two-repetition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Suppose the network causes no bit error</a:t>
            </a:r>
          </a:p>
          <a:p>
            <a:r>
              <a:rPr lang="en-GB" dirty="0" smtClean="0"/>
              <a:t>Receiver </a:t>
            </a:r>
            <a:r>
              <a:rPr lang="en-GB" dirty="0"/>
              <a:t>removes repetition to correctly decode </a:t>
            </a:r>
            <a:r>
              <a:rPr lang="en-GB" dirty="0" smtClean="0"/>
              <a:t>the message bits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147" y="3238500"/>
            <a:ext cx="6851506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Detecting one bit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Suppose </a:t>
            </a:r>
            <a:r>
              <a:rPr lang="en-GB" sz="2800" dirty="0"/>
              <a:t>the network causes up to one bit error</a:t>
            </a:r>
          </a:p>
          <a:p>
            <a:r>
              <a:rPr lang="en-GB" sz="2800" dirty="0" smtClean="0"/>
              <a:t>The </a:t>
            </a:r>
            <a:r>
              <a:rPr lang="en-GB" sz="2800" dirty="0"/>
              <a:t>receiver can detect the error:</a:t>
            </a:r>
          </a:p>
          <a:p>
            <a:pPr lvl="1"/>
            <a:r>
              <a:rPr lang="en-GB" sz="2400" dirty="0" smtClean="0"/>
              <a:t>It </a:t>
            </a:r>
            <a:r>
              <a:rPr lang="en-GB" sz="2400" dirty="0"/>
              <a:t>received a non-codeword</a:t>
            </a:r>
          </a:p>
          <a:p>
            <a:r>
              <a:rPr lang="en-GB" sz="2800" dirty="0" smtClean="0"/>
              <a:t>Can </a:t>
            </a:r>
            <a:r>
              <a:rPr lang="en-GB" sz="2800" dirty="0"/>
              <a:t>the receiver correct the error?</a:t>
            </a:r>
          </a:p>
          <a:p>
            <a:pPr lvl="1"/>
            <a:r>
              <a:rPr lang="en-GB" sz="2400" dirty="0" smtClean="0"/>
              <a:t>No</a:t>
            </a:r>
            <a:r>
              <a:rPr lang="en-GB" sz="2400" dirty="0"/>
              <a:t>! The other codeword could have been sent as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1E26A-51C1-4295-9B75-B540EF222BB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675" y="3838755"/>
            <a:ext cx="69056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652133"/>
      </p:ext>
    </p:extLst>
  </p:cSld>
  <p:clrMapOvr>
    <a:masterClrMapping/>
  </p:clrMapOvr>
</p:sld>
</file>

<file path=ppt/theme/theme1.xml><?xml version="1.0" encoding="utf-8"?>
<a:theme xmlns:a="http://schemas.openxmlformats.org/drawingml/2006/main" name="Post Modern">
  <a:themeElements>
    <a:clrScheme name="Post Modern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Post Mod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st Modern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C994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st Modern 7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3303C30039B94D846B6FD9B7CA705F" ma:contentTypeVersion="14" ma:contentTypeDescription="Create a new document." ma:contentTypeScope="" ma:versionID="d5887f122f93b116f3084d95bf8033e3">
  <xsd:schema xmlns:xsd="http://www.w3.org/2001/XMLSchema" xmlns:xs="http://www.w3.org/2001/XMLSchema" xmlns:p="http://schemas.microsoft.com/office/2006/metadata/properties" xmlns:ns3="43a852c0-8280-416c-b824-a2cad357be3b" targetNamespace="http://schemas.microsoft.com/office/2006/metadata/properties" ma:root="true" ma:fieldsID="a0b97670cdd100454b32ef92bfb7c60a" ns3:_="">
    <xsd:import namespace="43a852c0-8280-416c-b824-a2cad357be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852c0-8280-416c-b824-a2cad357be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BD0419-15CD-4F7A-87F7-97E6B8044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a852c0-8280-416c-b824-a2cad357be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C12645-1F00-480E-BC3E-FBF740D21B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4268D5-CBCF-4380-A2B0-F30A77E58033}">
  <ds:schemaRefs>
    <ds:schemaRef ds:uri="43a852c0-8280-416c-b824-a2cad357be3b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Designs\Post Modern.pot</Template>
  <TotalTime>7108</TotalTime>
  <Words>1089</Words>
  <Application>Microsoft Office PowerPoint</Application>
  <PresentationFormat>On-screen Show (4:3)</PresentationFormat>
  <Paragraphs>151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Arial Narrow</vt:lpstr>
      <vt:lpstr>Calibri</vt:lpstr>
      <vt:lpstr>Cambria Math</vt:lpstr>
      <vt:lpstr>Times New Roman</vt:lpstr>
      <vt:lpstr>Post Modern</vt:lpstr>
      <vt:lpstr>ENCS5321  Advanced Computer Networks</vt:lpstr>
      <vt:lpstr>PowerPoint Presentation</vt:lpstr>
      <vt:lpstr>Error control: Motivation</vt:lpstr>
      <vt:lpstr>Error control in the Internet stack</vt:lpstr>
      <vt:lpstr>Error control: Key Ideas</vt:lpstr>
      <vt:lpstr>Encoding and decoding</vt:lpstr>
      <vt:lpstr>A simple error-detecting code</vt:lpstr>
      <vt:lpstr>Receiving the two-repetition code</vt:lpstr>
      <vt:lpstr>Detecting one bit error</vt:lpstr>
      <vt:lpstr>Reception with two bit errors</vt:lpstr>
      <vt:lpstr>Hamming distance</vt:lpstr>
      <vt:lpstr>How many bit errors can we detect?</vt:lpstr>
      <vt:lpstr>Decoding error detecting codes</vt:lpstr>
      <vt:lpstr>A simple error-correcting code</vt:lpstr>
      <vt:lpstr>Correcting one bit error</vt:lpstr>
      <vt:lpstr>Decoding error correcting codes</vt:lpstr>
      <vt:lpstr>How many bit errors can we correct?</vt:lpstr>
      <vt:lpstr>Code rate</vt:lpstr>
      <vt:lpstr>Parity bit</vt:lpstr>
      <vt:lpstr>Checking the parity bit</vt:lpstr>
      <vt:lpstr>Two-dimensional parity</vt:lpstr>
      <vt:lpstr>Two-dimensional parity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15-744: Computer Networking</dc:title>
  <dc:creator>INEMER</dc:creator>
  <cp:lastModifiedBy>IMAD A TARTIR</cp:lastModifiedBy>
  <cp:revision>242</cp:revision>
  <cp:lastPrinted>2018-01-21T22:53:39Z</cp:lastPrinted>
  <dcterms:created xsi:type="dcterms:W3CDTF">2016-01-11T14:38:59Z</dcterms:created>
  <dcterms:modified xsi:type="dcterms:W3CDTF">2024-11-18T12:40:39Z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0x010100A63303C30039B94D846B6FD9B7CA705F</vt:lpwstr>
  </property>
</Properties>
</file>