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6" r:id="rId10"/>
    <p:sldId id="277" r:id="rId11"/>
    <p:sldId id="278" r:id="rId12"/>
    <p:sldId id="264" r:id="rId13"/>
    <p:sldId id="265" r:id="rId14"/>
    <p:sldId id="266" r:id="rId15"/>
    <p:sldId id="267" r:id="rId16"/>
    <p:sldId id="272" r:id="rId17"/>
    <p:sldId id="273" r:id="rId18"/>
    <p:sldId id="274" r:id="rId19"/>
    <p:sldId id="275" r:id="rId20"/>
    <p:sldId id="279" r:id="rId21"/>
    <p:sldId id="280" r:id="rId22"/>
    <p:sldId id="281" r:id="rId23"/>
    <p:sldId id="282" r:id="rId24"/>
    <p:sldId id="283" r:id="rId25"/>
    <p:sldId id="284" r:id="rId26"/>
    <p:sldId id="285" r:id="rId27"/>
    <p:sldId id="286" r:id="rId28"/>
    <p:sldId id="287" r:id="rId29"/>
    <p:sldId id="289" r:id="rId30"/>
    <p:sldId id="2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39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7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22.wmf"/><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9F0E37-44B8-4422-97EB-538A7D6352AA}"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0C1A0-6824-4F3B-A014-18414D7670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F0E37-44B8-4422-97EB-538A7D6352AA}"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0C1A0-6824-4F3B-A014-18414D7670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F0E37-44B8-4422-97EB-538A7D6352AA}"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0C1A0-6824-4F3B-A014-18414D7670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F0E37-44B8-4422-97EB-538A7D6352AA}"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0C1A0-6824-4F3B-A014-18414D7670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9F0E37-44B8-4422-97EB-538A7D6352AA}"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0C1A0-6824-4F3B-A014-18414D76705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9F0E37-44B8-4422-97EB-538A7D6352AA}" type="datetimeFigureOut">
              <a:rPr lang="en-US" smtClean="0"/>
              <a:pPr/>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0C1A0-6824-4F3B-A014-18414D7670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9F0E37-44B8-4422-97EB-538A7D6352AA}" type="datetimeFigureOut">
              <a:rPr lang="en-US" smtClean="0"/>
              <a:pPr/>
              <a:t>7/27/2016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50C1A0-6824-4F3B-A014-18414D7670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9F0E37-44B8-4422-97EB-538A7D6352AA}" type="datetimeFigureOut">
              <a:rPr lang="en-US" smtClean="0"/>
              <a:pPr/>
              <a:t>7/27/2016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50C1A0-6824-4F3B-A014-18414D7670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F0E37-44B8-4422-97EB-538A7D6352AA}" type="datetimeFigureOut">
              <a:rPr lang="en-US" smtClean="0"/>
              <a:pPr/>
              <a:t>7/27/2016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50C1A0-6824-4F3B-A014-18414D7670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F0E37-44B8-4422-97EB-538A7D6352AA}" type="datetimeFigureOut">
              <a:rPr lang="en-US" smtClean="0"/>
              <a:pPr/>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0C1A0-6824-4F3B-A014-18414D7670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F0E37-44B8-4422-97EB-538A7D6352AA}" type="datetimeFigureOut">
              <a:rPr lang="en-US" smtClean="0"/>
              <a:pPr/>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0C1A0-6824-4F3B-A014-18414D7670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F0E37-44B8-4422-97EB-538A7D6352AA}" type="datetimeFigureOut">
              <a:rPr lang="en-US" smtClean="0"/>
              <a:pPr/>
              <a:t>7/27/2016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0C1A0-6824-4F3B-A014-18414D7670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hyperlink" Target="mailto:aabdo@birzeit.edu" TargetMode="External"/><Relationship Id="rId7" Type="http://schemas.openxmlformats.org/officeDocument/2006/relationships/image" Target="../media/image21.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20.w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hyperlink" Target="mailto:aabdo@birzeit.edu" TargetMode="External"/><Relationship Id="rId7" Type="http://schemas.openxmlformats.org/officeDocument/2006/relationships/image" Target="../media/image23.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22.w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aabdo@birzeit.edu" TargetMode="External"/><Relationship Id="rId7" Type="http://schemas.openxmlformats.org/officeDocument/2006/relationships/image" Target="../media/image27.w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image" Target="../media/image28.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29.wmf"/><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hyperlink" Target="mailto:aabdo@birzeit.edu" TargetMode="External"/><Relationship Id="rId7" Type="http://schemas.openxmlformats.org/officeDocument/2006/relationships/image" Target="../media/image31.wmf"/><Relationship Id="rId12" Type="http://schemas.openxmlformats.org/officeDocument/2006/relationships/image" Target="../media/image33.wmf"/><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21.bin"/><Relationship Id="rId11" Type="http://schemas.openxmlformats.org/officeDocument/2006/relationships/oleObject" Target="../embeddings/oleObject23.bin"/><Relationship Id="rId5" Type="http://schemas.openxmlformats.org/officeDocument/2006/relationships/image" Target="../media/image30.wmf"/><Relationship Id="rId10" Type="http://schemas.openxmlformats.org/officeDocument/2006/relationships/image" Target="../media/image28.jpeg"/><Relationship Id="rId4" Type="http://schemas.openxmlformats.org/officeDocument/2006/relationships/oleObject" Target="../embeddings/oleObject20.bin"/><Relationship Id="rId9" Type="http://schemas.openxmlformats.org/officeDocument/2006/relationships/image" Target="../media/image32.emf"/></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mailto:aabdo@birzeit.edu" TargetMode="External"/><Relationship Id="rId7" Type="http://schemas.openxmlformats.org/officeDocument/2006/relationships/image" Target="../media/image35.emf"/><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25.bin"/><Relationship Id="rId5" Type="http://schemas.openxmlformats.org/officeDocument/2006/relationships/image" Target="../media/image34.emf"/><Relationship Id="rId4" Type="http://schemas.openxmlformats.org/officeDocument/2006/relationships/oleObject" Target="../embeddings/oleObject24.bin"/></Relationships>
</file>

<file path=ppt/slides/_rels/slide22.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36.wmf"/><Relationship Id="rId5" Type="http://schemas.openxmlformats.org/officeDocument/2006/relationships/oleObject" Target="../embeddings/oleObject26.bin"/><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hyperlink" Target="mailto:aabdo@birzeit.edu" TargetMode="External"/><Relationship Id="rId7" Type="http://schemas.openxmlformats.org/officeDocument/2006/relationships/image" Target="../media/image22.w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28.bin"/><Relationship Id="rId5" Type="http://schemas.openxmlformats.org/officeDocument/2006/relationships/image" Target="../media/image37.wmf"/><Relationship Id="rId4" Type="http://schemas.openxmlformats.org/officeDocument/2006/relationships/oleObject" Target="../embeddings/oleObject27.bin"/><Relationship Id="rId9" Type="http://schemas.openxmlformats.org/officeDocument/2006/relationships/image" Target="../media/image38.wmf"/></Relationships>
</file>

<file path=ppt/slides/_rels/slide24.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7.bin"/><Relationship Id="rId3" Type="http://schemas.openxmlformats.org/officeDocument/2006/relationships/image" Target="../media/image4.jpeg"/><Relationship Id="rId7" Type="http://schemas.openxmlformats.org/officeDocument/2006/relationships/oleObject" Target="../embeddings/oleObject4.bin"/><Relationship Id="rId12"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7.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9.wmf"/><Relationship Id="rId4" Type="http://schemas.openxmlformats.org/officeDocument/2006/relationships/hyperlink" Target="mailto:aabdo@birzeit.edu" TargetMode="External"/><Relationship Id="rId9" Type="http://schemas.openxmlformats.org/officeDocument/2006/relationships/oleObject" Target="../embeddings/oleObject5.bin"/><Relationship Id="rId14"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hyperlink" Target="mailto:aabdo@birzeit.edu" TargetMode="External"/><Relationship Id="rId7" Type="http://schemas.openxmlformats.org/officeDocument/2006/relationships/image" Target="../media/image13.wmf"/><Relationship Id="rId12"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2"/>
              </a:rPr>
              <a:t>aabdo@birzeit.edu</a:t>
            </a:r>
            <a:r>
              <a:rPr lang="en-US">
                <a:latin typeface="Calibri" pitchFamily="34" charset="0"/>
              </a:rPr>
              <a:t>              Electrical Machine &amp; Power Electronics  ENEE 4301 </a:t>
            </a:r>
          </a:p>
        </p:txBody>
      </p:sp>
      <p:sp>
        <p:nvSpPr>
          <p:cNvPr id="43012" name="TextBox 3"/>
          <p:cNvSpPr txBox="1">
            <a:spLocks noChangeArrowheads="1"/>
          </p:cNvSpPr>
          <p:nvPr/>
        </p:nvSpPr>
        <p:spPr bwMode="auto">
          <a:xfrm>
            <a:off x="1455334" y="2428875"/>
            <a:ext cx="6177781" cy="1138773"/>
          </a:xfrm>
          <a:prstGeom prst="rect">
            <a:avLst/>
          </a:prstGeom>
          <a:noFill/>
          <a:ln w="9525">
            <a:noFill/>
            <a:miter lim="800000"/>
            <a:headEnd/>
            <a:tailEnd/>
          </a:ln>
        </p:spPr>
        <p:txBody>
          <a:bodyPr wrap="none">
            <a:spAutoFit/>
          </a:bodyPr>
          <a:lstStyle/>
          <a:p>
            <a:pPr algn="ctr"/>
            <a:r>
              <a:rPr lang="en-US" sz="2800" dirty="0">
                <a:solidFill>
                  <a:srgbClr val="1809E1"/>
                </a:solidFill>
                <a:latin typeface="Calibri" pitchFamily="34" charset="0"/>
              </a:rPr>
              <a:t>Chapter </a:t>
            </a:r>
            <a:r>
              <a:rPr lang="en-US" sz="2800" dirty="0" smtClean="0">
                <a:solidFill>
                  <a:srgbClr val="1809E1"/>
                </a:solidFill>
                <a:latin typeface="Calibri" pitchFamily="34" charset="0"/>
              </a:rPr>
              <a:t>Seven</a:t>
            </a:r>
            <a:endParaRPr lang="en-US" sz="2800" dirty="0">
              <a:solidFill>
                <a:srgbClr val="1809E1"/>
              </a:solidFill>
              <a:latin typeface="Calibri" pitchFamily="34" charset="0"/>
            </a:endParaRPr>
          </a:p>
          <a:p>
            <a:pPr algn="ctr"/>
            <a:r>
              <a:rPr lang="en-US" sz="4000" dirty="0" smtClean="0">
                <a:solidFill>
                  <a:srgbClr val="FF0000"/>
                </a:solidFill>
                <a:latin typeface="Calibri" pitchFamily="34" charset="0"/>
              </a:rPr>
              <a:t>DC Machinery Fundamentals</a:t>
            </a:r>
            <a:endParaRPr lang="en-US" sz="4000" dirty="0">
              <a:solidFill>
                <a:srgbClr val="FF0000"/>
              </a:solidFill>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3"/>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10</a:t>
            </a:fld>
            <a:endParaRPr lang="en-US"/>
          </a:p>
        </p:txBody>
      </p:sp>
      <p:sp>
        <p:nvSpPr>
          <p:cNvPr id="10" name="Rectangle 9"/>
          <p:cNvSpPr/>
          <p:nvPr/>
        </p:nvSpPr>
        <p:spPr>
          <a:xfrm>
            <a:off x="685800" y="533400"/>
            <a:ext cx="4617098" cy="461665"/>
          </a:xfrm>
          <a:prstGeom prst="rect">
            <a:avLst/>
          </a:prstGeom>
        </p:spPr>
        <p:txBody>
          <a:bodyPr wrap="none">
            <a:spAutoFit/>
          </a:bodyPr>
          <a:lstStyle/>
          <a:p>
            <a:r>
              <a:rPr lang="en-US" sz="2400" b="1" dirty="0" smtClean="0">
                <a:solidFill>
                  <a:srgbClr val="0E39F2"/>
                </a:solidFill>
              </a:rPr>
              <a:t>Voltage Induced in a Rotating </a:t>
            </a:r>
            <a:r>
              <a:rPr lang="en-US" sz="2400" b="1" dirty="0">
                <a:solidFill>
                  <a:srgbClr val="0E39F2"/>
                </a:solidFill>
              </a:rPr>
              <a:t>L</a:t>
            </a:r>
            <a:r>
              <a:rPr lang="en-US" sz="2400" b="1" dirty="0" smtClean="0">
                <a:solidFill>
                  <a:srgbClr val="0E39F2"/>
                </a:solidFill>
              </a:rPr>
              <a:t>oop</a:t>
            </a:r>
            <a:endParaRPr lang="en-US" sz="2400" b="1" dirty="0">
              <a:solidFill>
                <a:srgbClr val="0E39F2"/>
              </a:solidFill>
            </a:endParaRPr>
          </a:p>
        </p:txBody>
      </p:sp>
      <p:sp>
        <p:nvSpPr>
          <p:cNvPr id="7" name="Rectangle 3"/>
          <p:cNvSpPr txBox="1">
            <a:spLocks noChangeArrowheads="1"/>
          </p:cNvSpPr>
          <p:nvPr/>
        </p:nvSpPr>
        <p:spPr>
          <a:xfrm>
            <a:off x="468313" y="1066800"/>
            <a:ext cx="8351837" cy="5065713"/>
          </a:xfrm>
          <a:prstGeom prst="rect">
            <a:avLst/>
          </a:prstGeom>
        </p:spPr>
        <p:txBody>
          <a:bodyPr vert="horz" lIns="91440" tIns="45720" rIns="91440" bIns="45720" rtlCol="0">
            <a:normAutofit/>
          </a:bodyPr>
          <a:lstStyle/>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effectLst/>
                <a:uLnTx/>
                <a:uFillTx/>
                <a:latin typeface="+mn-lt"/>
                <a:ea typeface="+mn-ea"/>
                <a:cs typeface="+mn-cs"/>
              </a:rPr>
              <a:t>Thus, the total induced voltage on the loop is:</a:t>
            </a: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effectLst/>
                <a:uLnTx/>
                <a:uFillTx/>
                <a:latin typeface="+mn-lt"/>
                <a:ea typeface="+mn-ea"/>
                <a:cs typeface="+mn-cs"/>
              </a:rPr>
              <a:t>  </a:t>
            </a:r>
            <a:r>
              <a:rPr kumimoji="0" lang="en-GB" sz="2000" b="0" i="0" u="none" strike="noStrike" kern="1200" cap="none" spc="0" normalizeH="0" baseline="0" noProof="0" dirty="0" err="1" smtClean="0">
                <a:ln>
                  <a:noFill/>
                </a:ln>
                <a:effectLst/>
                <a:uLnTx/>
                <a:uFillTx/>
                <a:latin typeface="+mn-lt"/>
                <a:ea typeface="+mn-ea"/>
                <a:cs typeface="+mn-cs"/>
              </a:rPr>
              <a:t>e</a:t>
            </a:r>
            <a:r>
              <a:rPr kumimoji="0" lang="en-GB" sz="2000" b="0" i="0" u="none" strike="noStrike" kern="1200" cap="none" spc="0" normalizeH="0" baseline="-25000" noProof="0" dirty="0" err="1" smtClean="0">
                <a:ln>
                  <a:noFill/>
                </a:ln>
                <a:effectLst/>
                <a:uLnTx/>
                <a:uFillTx/>
                <a:latin typeface="+mn-lt"/>
                <a:ea typeface="+mn-ea"/>
                <a:cs typeface="+mn-cs"/>
              </a:rPr>
              <a:t>ba</a:t>
            </a:r>
            <a:r>
              <a:rPr kumimoji="0" lang="en-GB" sz="2000" b="0" i="0" u="none" strike="noStrike" kern="1200" cap="none" spc="0" normalizeH="0" baseline="0" noProof="0" dirty="0" smtClean="0">
                <a:ln>
                  <a:noFill/>
                </a:ln>
                <a:effectLst/>
                <a:uLnTx/>
                <a:uFillTx/>
                <a:latin typeface="+mn-lt"/>
                <a:ea typeface="+mn-ea"/>
                <a:cs typeface="+mn-cs"/>
              </a:rPr>
              <a:t>= </a:t>
            </a:r>
            <a:r>
              <a:rPr kumimoji="0" lang="en-GB" sz="2000" b="0" i="0" u="none" strike="noStrike" kern="1200" cap="none" spc="0" normalizeH="0" baseline="0" noProof="0" dirty="0" err="1" smtClean="0">
                <a:ln>
                  <a:noFill/>
                </a:ln>
                <a:effectLst/>
                <a:uLnTx/>
                <a:uFillTx/>
                <a:latin typeface="+mn-lt"/>
                <a:ea typeface="+mn-ea"/>
                <a:cs typeface="+mn-cs"/>
              </a:rPr>
              <a:t>e</a:t>
            </a:r>
            <a:r>
              <a:rPr kumimoji="0" lang="en-GB" sz="2000" b="0" i="0" u="none" strike="noStrike" kern="1200" cap="none" spc="0" normalizeH="0" baseline="-25000" noProof="0" dirty="0" err="1" smtClean="0">
                <a:ln>
                  <a:noFill/>
                </a:ln>
                <a:effectLst/>
                <a:uLnTx/>
                <a:uFillTx/>
                <a:latin typeface="+mn-lt"/>
                <a:ea typeface="+mn-ea"/>
                <a:cs typeface="+mn-cs"/>
              </a:rPr>
              <a:t>dc</a:t>
            </a:r>
            <a:r>
              <a:rPr kumimoji="0" lang="en-GB" sz="2000" b="0" i="0" u="none" strike="noStrike" kern="1200" cap="none" spc="0" normalizeH="0" baseline="0" noProof="0" dirty="0" smtClean="0">
                <a:ln>
                  <a:noFill/>
                </a:ln>
                <a:effectLst/>
                <a:uLnTx/>
                <a:uFillTx/>
                <a:latin typeface="+mn-lt"/>
                <a:ea typeface="+mn-ea"/>
                <a:cs typeface="+mn-cs"/>
              </a:rPr>
              <a:t>= </a:t>
            </a:r>
            <a:r>
              <a:rPr kumimoji="0" lang="en-GB" sz="2000" b="0" i="1" u="none" strike="noStrike" kern="1200" cap="none" spc="0" normalizeH="0" baseline="0" noProof="0" dirty="0" err="1" smtClean="0">
                <a:ln>
                  <a:noFill/>
                </a:ln>
                <a:effectLst/>
                <a:uLnTx/>
                <a:uFillTx/>
                <a:latin typeface="+mn-lt"/>
                <a:ea typeface="+mn-ea"/>
                <a:cs typeface="+mn-cs"/>
              </a:rPr>
              <a:t>vBl</a:t>
            </a:r>
            <a:r>
              <a:rPr kumimoji="0" lang="en-GB" sz="2000" b="0" i="0" u="none" strike="noStrike" kern="1200" cap="none" spc="0" normalizeH="0" baseline="0" noProof="0" dirty="0" smtClean="0">
                <a:ln>
                  <a:noFill/>
                </a:ln>
                <a:effectLst/>
                <a:uLnTx/>
                <a:uFillTx/>
                <a:latin typeface="+mn-lt"/>
                <a:ea typeface="+mn-ea"/>
                <a:cs typeface="+mn-cs"/>
              </a:rPr>
              <a:t>  (since </a:t>
            </a:r>
            <a:r>
              <a:rPr kumimoji="0" lang="en-GB" sz="2000" b="0" i="1" u="none" strike="noStrike" kern="1200" cap="none" spc="0" normalizeH="0" baseline="0" noProof="0" dirty="0" smtClean="0">
                <a:ln>
                  <a:noFill/>
                </a:ln>
                <a:effectLst/>
                <a:uLnTx/>
                <a:uFillTx/>
                <a:latin typeface="+mn-lt"/>
                <a:ea typeface="+mn-ea"/>
                <a:cs typeface="+mn-cs"/>
              </a:rPr>
              <a:t>v </a:t>
            </a:r>
            <a:r>
              <a:rPr kumimoji="0" lang="en-GB" sz="2000" b="0" i="0" u="none" strike="noStrike" kern="1200" cap="none" spc="0" normalizeH="0" baseline="0" noProof="0" dirty="0" smtClean="0">
                <a:ln>
                  <a:noFill/>
                </a:ln>
                <a:effectLst/>
                <a:uLnTx/>
                <a:uFillTx/>
                <a:latin typeface="+mn-lt"/>
                <a:ea typeface="+mn-ea"/>
                <a:cs typeface="+mn-cs"/>
              </a:rPr>
              <a:t>x </a:t>
            </a:r>
            <a:r>
              <a:rPr kumimoji="0" lang="en-GB" sz="2000" b="0" i="1" u="none" strike="noStrike" kern="1200" cap="none" spc="0" normalizeH="0" baseline="0" noProof="0" dirty="0" smtClean="0">
                <a:ln>
                  <a:noFill/>
                </a:ln>
                <a:effectLst/>
                <a:uLnTx/>
                <a:uFillTx/>
                <a:latin typeface="+mn-lt"/>
                <a:ea typeface="+mn-ea"/>
                <a:cs typeface="+mn-cs"/>
              </a:rPr>
              <a:t>B</a:t>
            </a:r>
            <a:r>
              <a:rPr kumimoji="0" lang="en-GB" sz="2000" b="0" i="0" u="none" strike="noStrike" kern="1200" cap="none" spc="0" normalizeH="0" baseline="0" noProof="0" dirty="0" smtClean="0">
                <a:ln>
                  <a:noFill/>
                </a:ln>
                <a:effectLst/>
                <a:uLnTx/>
                <a:uFillTx/>
                <a:latin typeface="+mn-lt"/>
                <a:ea typeface="+mn-ea"/>
                <a:cs typeface="+mn-cs"/>
              </a:rPr>
              <a:t>  is parallel to </a:t>
            </a:r>
            <a:r>
              <a:rPr kumimoji="0" lang="en-GB" sz="2000" b="0" i="1" u="none" strike="noStrike" kern="1200" cap="none" spc="0" normalizeH="0" baseline="0" noProof="0" dirty="0" smtClean="0">
                <a:ln>
                  <a:noFill/>
                </a:ln>
                <a:effectLst/>
                <a:uLnTx/>
                <a:uFillTx/>
                <a:latin typeface="+mn-lt"/>
                <a:ea typeface="+mn-ea"/>
                <a:cs typeface="+mn-cs"/>
              </a:rPr>
              <a:t>l</a:t>
            </a:r>
            <a:r>
              <a:rPr kumimoji="0" lang="en-GB" sz="2000" b="0" i="0" u="none" strike="noStrike" kern="1200" cap="none" spc="0" normalizeH="0" baseline="0" noProof="0" dirty="0" smtClean="0">
                <a:ln>
                  <a:noFill/>
                </a:ln>
                <a:effectLst/>
                <a:uLnTx/>
                <a:uFillTx/>
                <a:latin typeface="+mn-lt"/>
                <a:ea typeface="+mn-ea"/>
                <a:cs typeface="+mn-cs"/>
              </a:rPr>
              <a:t>)</a:t>
            </a: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effectLst/>
                <a:uLnTx/>
                <a:uFillTx/>
                <a:latin typeface="+mn-lt"/>
                <a:ea typeface="+mn-ea"/>
                <a:cs typeface="+mn-cs"/>
              </a:rPr>
              <a:t> </a:t>
            </a:r>
            <a:r>
              <a:rPr kumimoji="0" lang="en-GB" sz="2000" b="0" i="0" u="none" strike="noStrike" kern="1200" cap="none" spc="0" normalizeH="0" baseline="0" noProof="0" dirty="0" err="1" smtClean="0">
                <a:ln>
                  <a:noFill/>
                </a:ln>
                <a:effectLst/>
                <a:uLnTx/>
                <a:uFillTx/>
                <a:latin typeface="+mn-lt"/>
                <a:ea typeface="+mn-ea"/>
                <a:cs typeface="+mn-cs"/>
              </a:rPr>
              <a:t>e</a:t>
            </a:r>
            <a:r>
              <a:rPr kumimoji="0" lang="en-GB" sz="2000" b="0" i="0" u="none" strike="noStrike" kern="1200" cap="none" spc="0" normalizeH="0" baseline="-25000" noProof="0" dirty="0" err="1" smtClean="0">
                <a:ln>
                  <a:noFill/>
                </a:ln>
                <a:effectLst/>
                <a:uLnTx/>
                <a:uFillTx/>
                <a:latin typeface="+mn-lt"/>
                <a:ea typeface="+mn-ea"/>
                <a:cs typeface="+mn-cs"/>
              </a:rPr>
              <a:t>cb</a:t>
            </a:r>
            <a:r>
              <a:rPr kumimoji="0" lang="en-GB" sz="2000" b="0" i="0" u="none" strike="noStrike" kern="1200" cap="none" spc="0" normalizeH="0" baseline="0" noProof="0" dirty="0" smtClean="0">
                <a:ln>
                  <a:noFill/>
                </a:ln>
                <a:effectLst/>
                <a:uLnTx/>
                <a:uFillTx/>
                <a:latin typeface="+mn-lt"/>
                <a:ea typeface="+mn-ea"/>
                <a:cs typeface="+mn-cs"/>
              </a:rPr>
              <a:t>=</a:t>
            </a:r>
            <a:r>
              <a:rPr kumimoji="0" lang="en-GB" sz="2000" b="0" i="0" u="none" strike="noStrike" kern="1200" cap="none" spc="0" normalizeH="0" baseline="0" noProof="0" dirty="0" err="1" smtClean="0">
                <a:ln>
                  <a:noFill/>
                </a:ln>
                <a:effectLst/>
                <a:uLnTx/>
                <a:uFillTx/>
                <a:latin typeface="+mn-lt"/>
                <a:ea typeface="+mn-ea"/>
                <a:cs typeface="+mn-cs"/>
              </a:rPr>
              <a:t>e</a:t>
            </a:r>
            <a:r>
              <a:rPr kumimoji="0" lang="en-GB" sz="2000" b="0" i="0" u="none" strike="noStrike" kern="1200" cap="none" spc="0" normalizeH="0" baseline="-25000" noProof="0" dirty="0" err="1" smtClean="0">
                <a:ln>
                  <a:noFill/>
                </a:ln>
                <a:effectLst/>
                <a:uLnTx/>
                <a:uFillTx/>
                <a:latin typeface="+mn-lt"/>
                <a:ea typeface="+mn-ea"/>
                <a:cs typeface="+mn-cs"/>
              </a:rPr>
              <a:t>ad</a:t>
            </a:r>
            <a:r>
              <a:rPr kumimoji="0" lang="en-GB" sz="2000" b="0" i="0" u="none" strike="noStrike" kern="1200" cap="none" spc="0" normalizeH="0" baseline="0" noProof="0" dirty="0" smtClean="0">
                <a:ln>
                  <a:noFill/>
                </a:ln>
                <a:effectLst/>
                <a:uLnTx/>
                <a:uFillTx/>
                <a:latin typeface="+mn-lt"/>
                <a:ea typeface="+mn-ea"/>
                <a:cs typeface="+mn-cs"/>
              </a:rPr>
              <a:t>=0  (since </a:t>
            </a:r>
            <a:r>
              <a:rPr kumimoji="0" lang="en-GB" sz="2000" b="0" i="1" u="none" strike="noStrike" kern="1200" cap="none" spc="0" normalizeH="0" baseline="0" noProof="0" dirty="0" smtClean="0">
                <a:ln>
                  <a:noFill/>
                </a:ln>
                <a:effectLst/>
                <a:uLnTx/>
                <a:uFillTx/>
                <a:latin typeface="+mn-lt"/>
                <a:ea typeface="+mn-ea"/>
                <a:cs typeface="+mn-cs"/>
              </a:rPr>
              <a:t>v </a:t>
            </a:r>
            <a:r>
              <a:rPr kumimoji="0" lang="en-GB" sz="2000" b="0" i="0" u="none" strike="noStrike" kern="1200" cap="none" spc="0" normalizeH="0" baseline="0" noProof="0" dirty="0" smtClean="0">
                <a:ln>
                  <a:noFill/>
                </a:ln>
                <a:effectLst/>
                <a:uLnTx/>
                <a:uFillTx/>
                <a:latin typeface="+mn-lt"/>
                <a:ea typeface="+mn-ea"/>
                <a:cs typeface="+mn-cs"/>
              </a:rPr>
              <a:t>x </a:t>
            </a:r>
            <a:r>
              <a:rPr kumimoji="0" lang="en-GB" sz="2000" b="0" i="1" u="none" strike="noStrike" kern="1200" cap="none" spc="0" normalizeH="0" baseline="0" noProof="0" dirty="0" smtClean="0">
                <a:ln>
                  <a:noFill/>
                </a:ln>
                <a:effectLst/>
                <a:uLnTx/>
                <a:uFillTx/>
                <a:latin typeface="+mn-lt"/>
                <a:ea typeface="+mn-ea"/>
                <a:cs typeface="+mn-cs"/>
              </a:rPr>
              <a:t>B</a:t>
            </a:r>
            <a:r>
              <a:rPr kumimoji="0" lang="en-GB" sz="2000" b="0" i="0" u="none" strike="noStrike" kern="1200" cap="none" spc="0" normalizeH="0" baseline="0" noProof="0" dirty="0" smtClean="0">
                <a:ln>
                  <a:noFill/>
                </a:ln>
                <a:effectLst/>
                <a:uLnTx/>
                <a:uFillTx/>
                <a:latin typeface="+mn-lt"/>
                <a:ea typeface="+mn-ea"/>
                <a:cs typeface="+mn-cs"/>
              </a:rPr>
              <a:t>  is perpendicular to </a:t>
            </a:r>
            <a:r>
              <a:rPr kumimoji="0" lang="en-GB" sz="2000" b="0" i="1" u="none" strike="noStrike" kern="1200" cap="none" spc="0" normalizeH="0" baseline="0" noProof="0" dirty="0" smtClean="0">
                <a:ln>
                  <a:noFill/>
                </a:ln>
                <a:effectLst/>
                <a:uLnTx/>
                <a:uFillTx/>
                <a:latin typeface="+mn-lt"/>
                <a:ea typeface="+mn-ea"/>
                <a:cs typeface="+mn-cs"/>
              </a:rPr>
              <a:t>l</a:t>
            </a:r>
            <a:r>
              <a:rPr kumimoji="0" lang="en-GB" sz="2000" b="0" i="0" u="none" strike="noStrike" kern="1200" cap="none" spc="0" normalizeH="0" baseline="0" noProof="0" dirty="0" smtClean="0">
                <a:ln>
                  <a:noFill/>
                </a:ln>
                <a:effectLst/>
                <a:uLnTx/>
                <a:uFillTx/>
                <a:latin typeface="+mn-lt"/>
                <a:ea typeface="+mn-ea"/>
                <a:cs typeface="+mn-cs"/>
              </a:rPr>
              <a:t>)</a:t>
            </a: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effectLst/>
                <a:uLnTx/>
                <a:uFillTx/>
                <a:latin typeface="+mn-lt"/>
                <a:ea typeface="+mn-ea"/>
                <a:cs typeface="+mn-cs"/>
              </a:rPr>
              <a:t>Final result:</a:t>
            </a: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sz="2000"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sz="2000"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sz="2000"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sz="2000"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sz="2000"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sz="2000" b="0" i="0" u="none" strike="noStrike" kern="1200" cap="none" spc="0" normalizeH="0" baseline="0" noProof="0" dirty="0" smtClean="0">
              <a:ln>
                <a:noFill/>
              </a:ln>
              <a:effectLst/>
              <a:uLnTx/>
              <a:uFillTx/>
              <a:latin typeface="+mn-lt"/>
              <a:ea typeface="+mn-ea"/>
              <a:cs typeface="+mn-cs"/>
            </a:endParaRPr>
          </a:p>
        </p:txBody>
      </p:sp>
      <p:graphicFrame>
        <p:nvGraphicFramePr>
          <p:cNvPr id="8" name="Object 4"/>
          <p:cNvGraphicFramePr>
            <a:graphicFrameLocks noGrp="1" noChangeAspect="1"/>
          </p:cNvGraphicFramePr>
          <p:nvPr/>
        </p:nvGraphicFramePr>
        <p:xfrm>
          <a:off x="2268538" y="3135313"/>
          <a:ext cx="5222875" cy="1589087"/>
        </p:xfrm>
        <a:graphic>
          <a:graphicData uri="http://schemas.openxmlformats.org/presentationml/2006/ole">
            <mc:AlternateContent xmlns:mc="http://schemas.openxmlformats.org/markup-compatibility/2006">
              <mc:Choice xmlns:v="urn:schemas-microsoft-com:vml" Requires="v">
                <p:oleObj spid="_x0000_s26627" name="Equation" r:id="rId4" imgW="2336760" imgH="711000" progId="Equation.3">
                  <p:embed/>
                </p:oleObj>
              </mc:Choice>
              <mc:Fallback>
                <p:oleObj name="Equation" r:id="rId4" imgW="2336760" imgH="71100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3135313"/>
                        <a:ext cx="5222875" cy="158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2"/>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11</a:t>
            </a:fld>
            <a:endParaRPr lang="en-US"/>
          </a:p>
        </p:txBody>
      </p:sp>
      <p:sp>
        <p:nvSpPr>
          <p:cNvPr id="10" name="Rectangle 9"/>
          <p:cNvSpPr/>
          <p:nvPr/>
        </p:nvSpPr>
        <p:spPr>
          <a:xfrm>
            <a:off x="685800" y="533400"/>
            <a:ext cx="4617098" cy="461665"/>
          </a:xfrm>
          <a:prstGeom prst="rect">
            <a:avLst/>
          </a:prstGeom>
        </p:spPr>
        <p:txBody>
          <a:bodyPr wrap="none">
            <a:spAutoFit/>
          </a:bodyPr>
          <a:lstStyle/>
          <a:p>
            <a:r>
              <a:rPr lang="en-US" sz="2400" b="1" dirty="0" smtClean="0">
                <a:solidFill>
                  <a:srgbClr val="0E39F2"/>
                </a:solidFill>
              </a:rPr>
              <a:t>Voltage Induced in a Rotating </a:t>
            </a:r>
            <a:r>
              <a:rPr lang="en-US" sz="2400" b="1" dirty="0">
                <a:solidFill>
                  <a:srgbClr val="0E39F2"/>
                </a:solidFill>
              </a:rPr>
              <a:t>L</a:t>
            </a:r>
            <a:r>
              <a:rPr lang="en-US" sz="2400" b="1" dirty="0" smtClean="0">
                <a:solidFill>
                  <a:srgbClr val="0E39F2"/>
                </a:solidFill>
              </a:rPr>
              <a:t>oop</a:t>
            </a:r>
            <a:endParaRPr lang="en-US" sz="2400" b="1" dirty="0">
              <a:solidFill>
                <a:srgbClr val="0E39F2"/>
              </a:solidFill>
            </a:endParaRPr>
          </a:p>
        </p:txBody>
      </p:sp>
      <p:sp>
        <p:nvSpPr>
          <p:cNvPr id="7" name="Rectangle 3"/>
          <p:cNvSpPr txBox="1">
            <a:spLocks noChangeArrowheads="1"/>
          </p:cNvSpPr>
          <p:nvPr/>
        </p:nvSpPr>
        <p:spPr>
          <a:xfrm>
            <a:off x="468313" y="1066800"/>
            <a:ext cx="8486775" cy="506571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ea typeface="+mn-ea"/>
                <a:cs typeface="+mn-cs"/>
              </a:rPr>
              <a:t>When the loop rotates through 180°, segment </a:t>
            </a:r>
            <a:r>
              <a:rPr kumimoji="0" lang="en-GB" b="0" i="1" u="none" strike="noStrike" kern="1200" cap="none" spc="0" normalizeH="0" baseline="0" noProof="0" dirty="0" err="1" smtClean="0">
                <a:ln>
                  <a:noFill/>
                </a:ln>
                <a:effectLst/>
                <a:uLnTx/>
                <a:uFillTx/>
                <a:ea typeface="+mn-ea"/>
                <a:cs typeface="+mn-cs"/>
              </a:rPr>
              <a:t>ab</a:t>
            </a:r>
            <a:r>
              <a:rPr kumimoji="0" lang="en-GB" b="0" i="0" u="none" strike="noStrike" kern="1200" cap="none" spc="0" normalizeH="0" baseline="0" noProof="0" dirty="0" smtClean="0">
                <a:ln>
                  <a:noFill/>
                </a:ln>
                <a:effectLst/>
                <a:uLnTx/>
                <a:uFillTx/>
                <a:ea typeface="+mn-ea"/>
                <a:cs typeface="+mn-cs"/>
              </a:rPr>
              <a:t> is under the north pole face instead of the south pole face.  At that time, the direction of the voltage on the segment reverses, but its magnitude remains constant.  </a:t>
            </a:r>
          </a:p>
          <a:p>
            <a:pPr marL="342900" marR="0" lvl="0" indent="-342900" algn="just" defTabSz="914400" rtl="0" eaLnBrk="1" fontAlgn="auto" latinLnBrk="0" hangingPunct="1">
              <a:lnSpc>
                <a:spcPct val="9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ea typeface="+mn-ea"/>
              <a:cs typeface="+mn-cs"/>
            </a:endParaRPr>
          </a:p>
          <a:p>
            <a:pPr marL="342900" marR="0" lvl="0" indent="-342900" algn="just" defTabSz="914400" rtl="0" eaLnBrk="1" fontAlgn="auto" latinLnBrk="0" hangingPunct="1">
              <a:lnSpc>
                <a:spcPct val="9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ea typeface="+mn-ea"/>
              <a:cs typeface="+mn-cs"/>
            </a:endParaRPr>
          </a:p>
          <a:p>
            <a:pPr marL="342900" marR="0" lvl="0" indent="-342900" algn="just" defTabSz="914400" rtl="0" eaLnBrk="1" fontAlgn="auto" latinLnBrk="0" hangingPunct="1">
              <a:lnSpc>
                <a:spcPct val="9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ea typeface="+mn-ea"/>
              <a:cs typeface="+mn-cs"/>
            </a:endParaRPr>
          </a:p>
          <a:p>
            <a:pPr marL="342900" marR="0" lvl="0" indent="-342900" algn="just" defTabSz="914400" rtl="0" eaLnBrk="1" fontAlgn="auto" latinLnBrk="0" hangingPunct="1">
              <a:lnSpc>
                <a:spcPct val="9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ea typeface="+mn-ea"/>
              <a:cs typeface="+mn-cs"/>
            </a:endParaRPr>
          </a:p>
          <a:p>
            <a:pPr marL="342900" marR="0" lvl="0" indent="-342900" algn="just" defTabSz="914400" rtl="0" eaLnBrk="1" fontAlgn="auto" latinLnBrk="0" hangingPunct="1">
              <a:lnSpc>
                <a:spcPct val="90000"/>
              </a:lnSpc>
              <a:spcBef>
                <a:spcPct val="20000"/>
              </a:spcBef>
              <a:spcAft>
                <a:spcPts val="0"/>
              </a:spcAft>
              <a:buClrTx/>
              <a:buSzTx/>
              <a:buFont typeface="Wingdings" pitchFamily="2" charset="2"/>
              <a:buChar char="Ø"/>
              <a:tabLst/>
              <a:defRPr/>
            </a:pPr>
            <a:endParaRPr lang="en-GB" dirty="0" smtClean="0"/>
          </a:p>
          <a:p>
            <a:pPr marL="342900" marR="0" lvl="0" indent="-342900" algn="just" defTabSz="914400" rtl="0" eaLnBrk="1" fontAlgn="auto" latinLnBrk="0" hangingPunct="1">
              <a:lnSpc>
                <a:spcPct val="9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ea typeface="+mn-ea"/>
              <a:cs typeface="+mn-cs"/>
            </a:endParaRPr>
          </a:p>
          <a:p>
            <a:pPr marL="342900" marR="0" lvl="0" indent="-342900" algn="just" defTabSz="914400" rtl="0" eaLnBrk="1" fontAlgn="auto" latinLnBrk="0" hangingPunct="1">
              <a:lnSpc>
                <a:spcPct val="90000"/>
              </a:lnSpc>
              <a:spcBef>
                <a:spcPct val="20000"/>
              </a:spcBef>
              <a:spcAft>
                <a:spcPts val="0"/>
              </a:spcAft>
              <a:buClrTx/>
              <a:buSzTx/>
              <a:buFont typeface="Wingdings" pitchFamily="2" charset="2"/>
              <a:buChar char="Ø"/>
              <a:tabLst/>
              <a:defRPr/>
            </a:pPr>
            <a:endParaRPr lang="en-GB" dirty="0" smtClean="0"/>
          </a:p>
          <a:p>
            <a:pPr marL="342900" marR="0" lvl="0" indent="-342900" algn="just" defTabSz="914400" rtl="0" eaLnBrk="1" fontAlgn="auto" latinLnBrk="0" hangingPunct="1">
              <a:lnSpc>
                <a:spcPct val="9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ea typeface="+mn-ea"/>
              <a:cs typeface="+mn-cs"/>
            </a:endParaRPr>
          </a:p>
          <a:p>
            <a:pPr marL="342900" marR="0" lvl="0" indent="-342900" algn="just" defTabSz="914400" rtl="0" eaLnBrk="1" fontAlgn="auto" latinLnBrk="0" hangingPunct="1">
              <a:lnSpc>
                <a:spcPct val="9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ea typeface="+mn-ea"/>
              <a:cs typeface="+mn-cs"/>
            </a:endParaRPr>
          </a:p>
          <a:p>
            <a:pPr marL="342900" marR="0" lvl="0" indent="-342900" algn="just" defTabSz="914400" rtl="0" eaLnBrk="1" fontAlgn="auto" latinLnBrk="0" hangingPunct="1">
              <a:lnSpc>
                <a:spcPct val="9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ea typeface="+mn-ea"/>
              <a:cs typeface="+mn-cs"/>
            </a:endParaRPr>
          </a:p>
          <a:p>
            <a:pPr marL="342900" marR="0" lvl="0" indent="-342900" algn="just"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ea typeface="+mn-ea"/>
                <a:cs typeface="+mn-cs"/>
              </a:rPr>
              <a:t>The resulting voltage </a:t>
            </a:r>
            <a:r>
              <a:rPr kumimoji="0" lang="en-GB" b="0" i="0" u="none" strike="noStrike" kern="1200" cap="none" spc="0" normalizeH="0" baseline="0" noProof="0" dirty="0" err="1" smtClean="0">
                <a:ln>
                  <a:noFill/>
                </a:ln>
                <a:effectLst/>
                <a:uLnTx/>
                <a:uFillTx/>
                <a:ea typeface="+mn-ea"/>
                <a:cs typeface="+mn-cs"/>
              </a:rPr>
              <a:t>e</a:t>
            </a:r>
            <a:r>
              <a:rPr kumimoji="0" lang="en-GB" b="0" i="0" u="none" strike="noStrike" kern="1200" cap="none" spc="0" normalizeH="0" baseline="-25000" noProof="0" dirty="0" err="1" smtClean="0">
                <a:ln>
                  <a:noFill/>
                </a:ln>
                <a:effectLst/>
                <a:uLnTx/>
                <a:uFillTx/>
                <a:ea typeface="+mn-ea"/>
                <a:cs typeface="+mn-cs"/>
              </a:rPr>
              <a:t>tot</a:t>
            </a:r>
            <a:r>
              <a:rPr kumimoji="0" lang="en-GB" b="0" i="0" u="none" strike="noStrike" kern="1200" cap="none" spc="0" normalizeH="0" baseline="0" noProof="0" dirty="0" smtClean="0">
                <a:ln>
                  <a:noFill/>
                </a:ln>
                <a:effectLst/>
                <a:uLnTx/>
                <a:uFillTx/>
                <a:ea typeface="+mn-ea"/>
                <a:cs typeface="+mn-cs"/>
              </a:rPr>
              <a:t>  </a:t>
            </a:r>
          </a:p>
        </p:txBody>
      </p:sp>
      <p:pic>
        <p:nvPicPr>
          <p:cNvPr id="8" name="Picture 4" descr="dc_simpleV"/>
          <p:cNvPicPr>
            <a:picLocks noChangeAspect="1" noChangeArrowheads="1"/>
          </p:cNvPicPr>
          <p:nvPr/>
        </p:nvPicPr>
        <p:blipFill>
          <a:blip r:embed="rId3" cstate="print"/>
          <a:srcRect t="14450" b="13367"/>
          <a:stretch>
            <a:fillRect/>
          </a:stretch>
        </p:blipFill>
        <p:spPr bwMode="auto">
          <a:xfrm>
            <a:off x="3886200" y="4343400"/>
            <a:ext cx="4065587" cy="1800225"/>
          </a:xfrm>
          <a:prstGeom prst="rect">
            <a:avLst/>
          </a:prstGeom>
          <a:noFill/>
          <a:ln w="9525">
            <a:noFill/>
            <a:miter lim="800000"/>
            <a:headEnd/>
            <a:tailEnd/>
          </a:ln>
        </p:spPr>
      </p:pic>
      <p:pic>
        <p:nvPicPr>
          <p:cNvPr id="9" name="Picture 5" descr="dc_simple_front"/>
          <p:cNvPicPr>
            <a:picLocks noChangeAspect="1" noChangeArrowheads="1"/>
          </p:cNvPicPr>
          <p:nvPr/>
        </p:nvPicPr>
        <p:blipFill>
          <a:blip r:embed="rId4" cstate="print"/>
          <a:srcRect/>
          <a:stretch>
            <a:fillRect/>
          </a:stretch>
        </p:blipFill>
        <p:spPr bwMode="auto">
          <a:xfrm>
            <a:off x="4191000" y="1828800"/>
            <a:ext cx="3116262" cy="2368550"/>
          </a:xfrm>
          <a:prstGeom prst="rect">
            <a:avLst/>
          </a:prstGeom>
          <a:noFill/>
          <a:ln w="9525">
            <a:noFill/>
            <a:miter lim="800000"/>
            <a:headEnd/>
            <a:tailEnd/>
          </a:ln>
        </p:spPr>
      </p:pic>
      <p:pic>
        <p:nvPicPr>
          <p:cNvPr id="11" name="Picture 6" descr="dc_simple_loop"/>
          <p:cNvPicPr>
            <a:picLocks noChangeAspect="1" noChangeArrowheads="1"/>
          </p:cNvPicPr>
          <p:nvPr/>
        </p:nvPicPr>
        <p:blipFill>
          <a:blip r:embed="rId5" cstate="print"/>
          <a:srcRect/>
          <a:stretch>
            <a:fillRect/>
          </a:stretch>
        </p:blipFill>
        <p:spPr bwMode="auto">
          <a:xfrm>
            <a:off x="1371600" y="1836738"/>
            <a:ext cx="2041525" cy="2582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3"/>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12</a:t>
            </a:fld>
            <a:endParaRPr lang="en-US"/>
          </a:p>
        </p:txBody>
      </p:sp>
      <p:sp>
        <p:nvSpPr>
          <p:cNvPr id="7" name="Rectangle 3"/>
          <p:cNvSpPr txBox="1">
            <a:spLocks noChangeArrowheads="1"/>
          </p:cNvSpPr>
          <p:nvPr/>
        </p:nvSpPr>
        <p:spPr>
          <a:xfrm>
            <a:off x="381000" y="1219200"/>
            <a:ext cx="8486775" cy="506571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ea typeface="+mn-ea"/>
                <a:cs typeface="+mn-cs"/>
              </a:rPr>
              <a:t>An </a:t>
            </a:r>
            <a:r>
              <a:rPr kumimoji="0" lang="en-GB" b="1" i="0" u="none" strike="noStrike" kern="1200" cap="none" spc="0" normalizeH="0" baseline="0" noProof="0" dirty="0" smtClean="0">
                <a:ln>
                  <a:noFill/>
                </a:ln>
                <a:effectLst/>
                <a:uLnTx/>
                <a:uFillTx/>
                <a:ea typeface="+mn-ea"/>
                <a:cs typeface="+mn-cs"/>
              </a:rPr>
              <a:t>alternative expression</a:t>
            </a:r>
            <a:r>
              <a:rPr kumimoji="0" lang="en-GB" b="0" i="0" u="none" strike="noStrike" kern="1200" cap="none" spc="0" normalizeH="0" baseline="0" noProof="0" dirty="0" smtClean="0">
                <a:ln>
                  <a:noFill/>
                </a:ln>
                <a:effectLst/>
                <a:uLnTx/>
                <a:uFillTx/>
                <a:ea typeface="+mn-ea"/>
                <a:cs typeface="+mn-cs"/>
              </a:rPr>
              <a:t> for </a:t>
            </a:r>
            <a:r>
              <a:rPr kumimoji="0" lang="en-GB" b="0" i="1" u="none" strike="noStrike" kern="1200" cap="none" spc="0" normalizeH="0" baseline="0" noProof="0" dirty="0" err="1" smtClean="0">
                <a:ln>
                  <a:noFill/>
                </a:ln>
                <a:effectLst/>
                <a:uLnTx/>
                <a:uFillTx/>
                <a:ea typeface="+mn-ea"/>
                <a:cs typeface="+mn-cs"/>
              </a:rPr>
              <a:t>e</a:t>
            </a:r>
            <a:r>
              <a:rPr kumimoji="0" lang="en-GB" b="0" i="1" u="none" strike="noStrike" kern="1200" cap="none" spc="0" normalizeH="0" baseline="-25000" noProof="0" dirty="0" err="1" smtClean="0">
                <a:ln>
                  <a:noFill/>
                </a:ln>
                <a:effectLst/>
                <a:uLnTx/>
                <a:uFillTx/>
                <a:ea typeface="+mn-ea"/>
                <a:cs typeface="+mn-cs"/>
              </a:rPr>
              <a:t>ind</a:t>
            </a:r>
            <a:r>
              <a:rPr kumimoji="0" lang="en-GB" b="0" i="0" u="none" strike="noStrike" kern="1200" cap="none" spc="0" normalizeH="0" baseline="0" noProof="0" dirty="0" smtClean="0">
                <a:ln>
                  <a:noFill/>
                </a:ln>
                <a:effectLst/>
                <a:uLnTx/>
                <a:uFillTx/>
                <a:ea typeface="+mn-ea"/>
                <a:cs typeface="+mn-cs"/>
              </a:rPr>
              <a:t> that relates the behaviour of the single loop to the behaviour of larger, real dc machines can be obtained by examining the figure below:</a:t>
            </a:r>
            <a:endParaRPr kumimoji="0" lang="en-US" b="0" i="0" u="none" strike="noStrike" kern="1200" cap="none" spc="0" normalizeH="0" baseline="0" noProof="0" dirty="0" smtClean="0">
              <a:ln>
                <a:noFill/>
              </a:ln>
              <a:effectLst/>
              <a:uLnTx/>
              <a:uFillTx/>
              <a:ea typeface="+mn-ea"/>
              <a:cs typeface="+mn-cs"/>
            </a:endParaRP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ea typeface="+mn-ea"/>
                <a:cs typeface="+mn-cs"/>
              </a:rPr>
              <a:t>The tangential velocity </a:t>
            </a:r>
            <a:r>
              <a:rPr kumimoji="0" lang="en-GB" b="0" i="1" u="none" strike="noStrike" kern="1200" cap="none" spc="0" normalizeH="0" baseline="0" noProof="0" dirty="0" smtClean="0">
                <a:ln>
                  <a:noFill/>
                </a:ln>
                <a:effectLst/>
                <a:uLnTx/>
                <a:uFillTx/>
                <a:ea typeface="+mn-ea"/>
                <a:cs typeface="+mn-cs"/>
              </a:rPr>
              <a:t>v</a:t>
            </a:r>
            <a:r>
              <a:rPr kumimoji="0" lang="en-GB" b="0" i="0" u="none" strike="noStrike" kern="1200" cap="none" spc="0" normalizeH="0" baseline="0" noProof="0" dirty="0" smtClean="0">
                <a:ln>
                  <a:noFill/>
                </a:ln>
                <a:effectLst/>
                <a:uLnTx/>
                <a:uFillTx/>
                <a:ea typeface="+mn-ea"/>
                <a:cs typeface="+mn-cs"/>
              </a:rPr>
              <a:t> of the </a:t>
            </a:r>
          </a:p>
          <a:p>
            <a:pPr marL="342900" marR="0" lvl="0" indent="-342900" algn="just" defTabSz="914400" rtl="0" eaLnBrk="1" fontAlgn="auto" latinLnBrk="0" hangingPunct="1">
              <a:lnSpc>
                <a:spcPct val="150000"/>
              </a:lnSpc>
              <a:spcBef>
                <a:spcPct val="20000"/>
              </a:spcBef>
              <a:spcAft>
                <a:spcPts val="0"/>
              </a:spcAft>
              <a:buClrTx/>
              <a:buSzTx/>
              <a:tabLst/>
              <a:defRPr/>
            </a:pPr>
            <a:r>
              <a:rPr kumimoji="0" lang="en-GB" b="0" i="0" u="none" strike="noStrike" kern="1200" cap="none" spc="0" normalizeH="0" baseline="0" noProof="0" dirty="0" smtClean="0">
                <a:ln>
                  <a:noFill/>
                </a:ln>
                <a:effectLst/>
                <a:uLnTx/>
                <a:uFillTx/>
                <a:ea typeface="+mn-ea"/>
                <a:cs typeface="+mn-cs"/>
              </a:rPr>
              <a:t>loop edges can be expressed </a:t>
            </a:r>
          </a:p>
          <a:p>
            <a:pPr marL="342900" marR="0" lvl="0" indent="-342900" algn="just" defTabSz="914400" rtl="0" eaLnBrk="1" fontAlgn="auto" latinLnBrk="0" hangingPunct="1">
              <a:lnSpc>
                <a:spcPct val="150000"/>
              </a:lnSpc>
              <a:spcBef>
                <a:spcPct val="20000"/>
              </a:spcBef>
              <a:spcAft>
                <a:spcPts val="0"/>
              </a:spcAft>
              <a:buClrTx/>
              <a:buSzTx/>
              <a:tabLst/>
              <a:defRPr/>
            </a:pPr>
            <a:r>
              <a:rPr kumimoji="0" lang="en-GB" b="0" i="0" u="none" strike="noStrike" kern="1200" cap="none" spc="0" normalizeH="0" baseline="0" noProof="0" dirty="0" smtClean="0">
                <a:ln>
                  <a:noFill/>
                </a:ln>
                <a:effectLst/>
                <a:uLnTx/>
                <a:uFillTx/>
                <a:ea typeface="+mn-ea"/>
                <a:cs typeface="+mn-cs"/>
              </a:rPr>
              <a:t>as </a:t>
            </a:r>
            <a:r>
              <a:rPr kumimoji="0" lang="en-GB" b="0" i="1" u="none" strike="noStrike" kern="1200" cap="none" spc="0" normalizeH="0" baseline="0" noProof="0" dirty="0" smtClean="0">
                <a:ln>
                  <a:noFill/>
                </a:ln>
                <a:effectLst/>
                <a:uLnTx/>
                <a:uFillTx/>
                <a:ea typeface="+mn-ea"/>
                <a:cs typeface="+mn-cs"/>
              </a:rPr>
              <a:t>v = r</a:t>
            </a:r>
            <a:r>
              <a:rPr kumimoji="0" lang="en-GB" b="0" i="1" u="none" strike="noStrike" kern="1200" cap="none" spc="0" normalizeH="0" baseline="0" noProof="0" dirty="0" smtClean="0">
                <a:ln>
                  <a:noFill/>
                </a:ln>
                <a:effectLst/>
                <a:uLnTx/>
                <a:uFillTx/>
                <a:ea typeface="+mn-ea"/>
                <a:cs typeface="+mn-cs"/>
                <a:sym typeface="Symbol" pitchFamily="18" charset="2"/>
              </a:rPr>
              <a:t></a:t>
            </a:r>
            <a:r>
              <a:rPr kumimoji="0" lang="en-GB" b="0" i="0" u="none" strike="noStrike" kern="1200" cap="none" spc="0" normalizeH="0" baseline="0" noProof="0" dirty="0" smtClean="0">
                <a:ln>
                  <a:noFill/>
                </a:ln>
                <a:effectLst/>
                <a:uLnTx/>
                <a:uFillTx/>
                <a:ea typeface="+mn-ea"/>
                <a:cs typeface="+mn-cs"/>
              </a:rPr>
              <a:t>. Therefore,</a:t>
            </a:r>
            <a:endParaRPr kumimoji="0" lang="en-US" b="0" i="0" u="none" strike="noStrike" kern="1200" cap="none" spc="0" normalizeH="0" baseline="0" noProof="0" dirty="0" smtClean="0">
              <a:ln>
                <a:noFill/>
              </a:ln>
              <a:effectLst/>
              <a:uLnTx/>
              <a:uFillTx/>
              <a:ea typeface="+mn-ea"/>
              <a:cs typeface="+mn-cs"/>
            </a:endParaRPr>
          </a:p>
        </p:txBody>
      </p:sp>
      <p:pic>
        <p:nvPicPr>
          <p:cNvPr id="8" name="Picture 4" descr="dc_simpleVvectors"/>
          <p:cNvPicPr>
            <a:picLocks noChangeAspect="1" noChangeArrowheads="1"/>
          </p:cNvPicPr>
          <p:nvPr/>
        </p:nvPicPr>
        <p:blipFill>
          <a:blip r:embed="rId4" cstate="print"/>
          <a:srcRect l="13617" r="7695"/>
          <a:stretch>
            <a:fillRect/>
          </a:stretch>
        </p:blipFill>
        <p:spPr bwMode="auto">
          <a:xfrm>
            <a:off x="4572000" y="2209800"/>
            <a:ext cx="4410191" cy="3970337"/>
          </a:xfrm>
          <a:prstGeom prst="rect">
            <a:avLst/>
          </a:prstGeom>
          <a:noFill/>
          <a:ln w="9525">
            <a:noFill/>
            <a:miter lim="800000"/>
            <a:headEnd/>
            <a:tailEnd/>
          </a:ln>
        </p:spPr>
      </p:pic>
      <p:graphicFrame>
        <p:nvGraphicFramePr>
          <p:cNvPr id="9" name="Object 5"/>
          <p:cNvGraphicFramePr>
            <a:graphicFrameLocks noChangeAspect="1"/>
          </p:cNvGraphicFramePr>
          <p:nvPr/>
        </p:nvGraphicFramePr>
        <p:xfrm>
          <a:off x="685800" y="3657600"/>
          <a:ext cx="3956050" cy="689485"/>
        </p:xfrm>
        <a:graphic>
          <a:graphicData uri="http://schemas.openxmlformats.org/presentationml/2006/ole">
            <mc:AlternateContent xmlns:mc="http://schemas.openxmlformats.org/markup-compatibility/2006">
              <mc:Choice xmlns:v="urn:schemas-microsoft-com:vml" Requires="v">
                <p:oleObj spid="_x0000_s4099" name="Equation" r:id="rId5" imgW="3340100" imgH="647700" progId="Equation.3">
                  <p:embed/>
                </p:oleObj>
              </mc:Choice>
              <mc:Fallback>
                <p:oleObj name="Equation" r:id="rId5" imgW="3340100" imgH="6477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657600"/>
                        <a:ext cx="3956050" cy="6894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685800" y="533400"/>
            <a:ext cx="4617098" cy="461665"/>
          </a:xfrm>
          <a:prstGeom prst="rect">
            <a:avLst/>
          </a:prstGeom>
        </p:spPr>
        <p:txBody>
          <a:bodyPr wrap="none">
            <a:spAutoFit/>
          </a:bodyPr>
          <a:lstStyle/>
          <a:p>
            <a:r>
              <a:rPr lang="en-US" sz="2400" b="1" dirty="0" smtClean="0">
                <a:solidFill>
                  <a:srgbClr val="0E39F2"/>
                </a:solidFill>
              </a:rPr>
              <a:t>Voltage Induced in a Rotating </a:t>
            </a:r>
            <a:r>
              <a:rPr lang="en-US" sz="2400" b="1" dirty="0">
                <a:solidFill>
                  <a:srgbClr val="0E39F2"/>
                </a:solidFill>
              </a:rPr>
              <a:t>L</a:t>
            </a:r>
            <a:r>
              <a:rPr lang="en-US" sz="2400" b="1" dirty="0" smtClean="0">
                <a:solidFill>
                  <a:srgbClr val="0E39F2"/>
                </a:solidFill>
              </a:rPr>
              <a:t>oop</a:t>
            </a:r>
            <a:endParaRPr lang="en-US" sz="2400" b="1" dirty="0">
              <a:solidFill>
                <a:srgbClr val="0E39F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3"/>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13</a:t>
            </a:fld>
            <a:endParaRPr lang="en-US"/>
          </a:p>
        </p:txBody>
      </p:sp>
      <p:sp>
        <p:nvSpPr>
          <p:cNvPr id="7" name="Rectangle 3"/>
          <p:cNvSpPr txBox="1">
            <a:spLocks noChangeArrowheads="1"/>
          </p:cNvSpPr>
          <p:nvPr/>
        </p:nvSpPr>
        <p:spPr>
          <a:xfrm>
            <a:off x="468313" y="1066800"/>
            <a:ext cx="7761287" cy="5065713"/>
          </a:xfrm>
          <a:prstGeom prst="rect">
            <a:avLst/>
          </a:prstGeom>
        </p:spPr>
        <p:txBody>
          <a:bodyPr vert="horz" lIns="91440" tIns="45720" rIns="91440" bIns="45720" rtlCol="0">
            <a:normAutofit/>
          </a:bodyPr>
          <a:lstStyle/>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For a 2-pole machine, if we assume that the gap between the poles is negligible (the gaps at the top and bottom of the diagram) then the surface area of the pole can be written as (area of cylinder /2) :</a:t>
            </a:r>
          </a:p>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514350" marR="0" lvl="0" indent="-514350" algn="just" defTabSz="914400" rtl="0" eaLnBrk="1" fontAlgn="auto" latinLnBrk="0" hangingPunct="1">
              <a:lnSpc>
                <a:spcPct val="150000"/>
              </a:lnSpc>
              <a:spcBef>
                <a:spcPct val="20000"/>
              </a:spcBef>
              <a:spcAft>
                <a:spcPts val="0"/>
              </a:spcAft>
              <a:buClrTx/>
              <a:buSzTx/>
              <a:tabLst/>
              <a:defRPr/>
            </a:pPr>
            <a:endParaRPr kumimoji="0" lang="en-GB" b="0" i="0" u="none" strike="noStrike" kern="1200" cap="none" spc="0" normalizeH="0" baseline="0" noProof="0" dirty="0" smtClean="0">
              <a:ln>
                <a:noFill/>
              </a:ln>
              <a:effectLst/>
              <a:uLnTx/>
              <a:uFillTx/>
              <a:latin typeface="+mn-lt"/>
              <a:ea typeface="+mn-ea"/>
              <a:cs typeface="+mn-cs"/>
            </a:endParaRPr>
          </a:p>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Therefore,   </a:t>
            </a:r>
          </a:p>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b="0" i="0" u="none" strike="noStrike" kern="1200" cap="none" spc="0" normalizeH="0" baseline="0" noProof="0" dirty="0" smtClean="0">
              <a:ln>
                <a:noFill/>
              </a:ln>
              <a:effectLst/>
              <a:uLnTx/>
              <a:uFillTx/>
              <a:latin typeface="+mn-lt"/>
              <a:ea typeface="+mn-ea"/>
              <a:cs typeface="+mn-cs"/>
            </a:endParaRPr>
          </a:p>
        </p:txBody>
      </p:sp>
      <p:graphicFrame>
        <p:nvGraphicFramePr>
          <p:cNvPr id="8" name="Object 4"/>
          <p:cNvGraphicFramePr>
            <a:graphicFrameLocks noChangeAspect="1"/>
          </p:cNvGraphicFramePr>
          <p:nvPr/>
        </p:nvGraphicFramePr>
        <p:xfrm>
          <a:off x="3200400" y="2438401"/>
          <a:ext cx="1905000" cy="714188"/>
        </p:xfrm>
        <a:graphic>
          <a:graphicData uri="http://schemas.openxmlformats.org/presentationml/2006/ole">
            <mc:AlternateContent xmlns:mc="http://schemas.openxmlformats.org/markup-compatibility/2006">
              <mc:Choice xmlns:v="urn:schemas-microsoft-com:vml" Requires="v">
                <p:oleObj spid="_x0000_s5124" name="Equation" r:id="rId4" imgW="1447172" imgH="545863" progId="Equation.3">
                  <p:embed/>
                </p:oleObj>
              </mc:Choice>
              <mc:Fallback>
                <p:oleObj name="Equation" r:id="rId4" imgW="1447172" imgH="545863"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438401"/>
                        <a:ext cx="1905000" cy="71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nvGraphicFramePr>
        <p:xfrm>
          <a:off x="2133600" y="4038600"/>
          <a:ext cx="4654550" cy="1130300"/>
        </p:xfrm>
        <a:graphic>
          <a:graphicData uri="http://schemas.openxmlformats.org/presentationml/2006/ole">
            <mc:AlternateContent xmlns:mc="http://schemas.openxmlformats.org/markup-compatibility/2006">
              <mc:Choice xmlns:v="urn:schemas-microsoft-com:vml" Requires="v">
                <p:oleObj spid="_x0000_s5125" name="Equation" r:id="rId6" imgW="3517900" imgH="927100" progId="Equation.3">
                  <p:embed/>
                </p:oleObj>
              </mc:Choice>
              <mc:Fallback>
                <p:oleObj name="Equation" r:id="rId6" imgW="3517900" imgH="9271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038600"/>
                        <a:ext cx="4654550" cy="113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685800" y="533400"/>
            <a:ext cx="4617098" cy="461665"/>
          </a:xfrm>
          <a:prstGeom prst="rect">
            <a:avLst/>
          </a:prstGeom>
        </p:spPr>
        <p:txBody>
          <a:bodyPr wrap="none">
            <a:spAutoFit/>
          </a:bodyPr>
          <a:lstStyle/>
          <a:p>
            <a:r>
              <a:rPr lang="en-US" sz="2400" b="1" dirty="0" smtClean="0">
                <a:solidFill>
                  <a:srgbClr val="0E39F2"/>
                </a:solidFill>
              </a:rPr>
              <a:t>Voltage Induced in a Rotating </a:t>
            </a:r>
            <a:r>
              <a:rPr lang="en-US" sz="2400" b="1" dirty="0">
                <a:solidFill>
                  <a:srgbClr val="0E39F2"/>
                </a:solidFill>
              </a:rPr>
              <a:t>L</a:t>
            </a:r>
            <a:r>
              <a:rPr lang="en-US" sz="2400" b="1" dirty="0" smtClean="0">
                <a:solidFill>
                  <a:srgbClr val="0E39F2"/>
                </a:solidFill>
              </a:rPr>
              <a:t>oop</a:t>
            </a:r>
            <a:endParaRPr lang="en-US" sz="2400" b="1" dirty="0">
              <a:solidFill>
                <a:srgbClr val="0E39F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3"/>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14</a:t>
            </a:fld>
            <a:endParaRPr lang="en-US"/>
          </a:p>
        </p:txBody>
      </p:sp>
      <p:sp>
        <p:nvSpPr>
          <p:cNvPr id="7" name="Rectangle 3"/>
          <p:cNvSpPr txBox="1">
            <a:spLocks noChangeArrowheads="1"/>
          </p:cNvSpPr>
          <p:nvPr/>
        </p:nvSpPr>
        <p:spPr>
          <a:xfrm>
            <a:off x="457200" y="1219200"/>
            <a:ext cx="8486775" cy="506571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Since the air gap flux density B is constant everywhere under the pole faces, the total flux under each pole is:</a:t>
            </a:r>
            <a:endParaRPr kumimoji="0" lang="en-US" b="0" i="0" u="none" strike="noStrike" kern="1200" cap="none" spc="0" normalizeH="0" baseline="0" noProof="0" dirty="0" smtClean="0">
              <a:ln>
                <a:noFill/>
              </a:ln>
              <a:effectLst/>
              <a:uLnTx/>
              <a:uFillTx/>
              <a:latin typeface="+mn-lt"/>
              <a:ea typeface="+mn-ea"/>
              <a:cs typeface="+mn-cs"/>
            </a:endParaRP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b="0" i="0" u="none" strike="noStrike" kern="1200" cap="none" spc="0" normalizeH="0" baseline="0" noProof="0" dirty="0" smtClean="0">
              <a:ln>
                <a:noFill/>
              </a:ln>
              <a:effectLst/>
              <a:uLnTx/>
              <a:uFillTx/>
              <a:latin typeface="+mn-lt"/>
              <a:ea typeface="+mn-ea"/>
              <a:cs typeface="+mn-cs"/>
            </a:endParaRP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Thus, the </a:t>
            </a:r>
            <a:r>
              <a:rPr kumimoji="0" lang="en-GB" b="1" i="0" u="none" strike="noStrike" kern="1200" cap="none" spc="0" normalizeH="0" baseline="0" noProof="0" dirty="0" smtClean="0">
                <a:ln>
                  <a:noFill/>
                </a:ln>
                <a:effectLst/>
                <a:uLnTx/>
                <a:uFillTx/>
                <a:latin typeface="+mn-lt"/>
                <a:ea typeface="+mn-ea"/>
                <a:cs typeface="+mn-cs"/>
              </a:rPr>
              <a:t>final form of the voltage equation</a:t>
            </a:r>
            <a:r>
              <a:rPr kumimoji="0" lang="en-GB" b="0" i="0" u="none" strike="noStrike" kern="1200" cap="none" spc="0" normalizeH="0" baseline="0" noProof="0" dirty="0" smtClean="0">
                <a:ln>
                  <a:noFill/>
                </a:ln>
                <a:effectLst/>
                <a:uLnTx/>
                <a:uFillTx/>
                <a:latin typeface="+mn-lt"/>
                <a:ea typeface="+mn-ea"/>
                <a:cs typeface="+mn-cs"/>
              </a:rPr>
              <a:t> is:</a:t>
            </a: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b="0" i="0" u="none" strike="noStrike" kern="1200" cap="none" spc="0" normalizeH="0" baseline="0" noProof="0" dirty="0" smtClean="0">
              <a:ln>
                <a:noFill/>
              </a:ln>
              <a:effectLst/>
              <a:uLnTx/>
              <a:uFillTx/>
              <a:latin typeface="+mn-lt"/>
              <a:ea typeface="+mn-ea"/>
              <a:cs typeface="+mn-cs"/>
            </a:endParaRPr>
          </a:p>
        </p:txBody>
      </p:sp>
      <p:graphicFrame>
        <p:nvGraphicFramePr>
          <p:cNvPr id="8" name="Object 4"/>
          <p:cNvGraphicFramePr>
            <a:graphicFrameLocks noChangeAspect="1"/>
          </p:cNvGraphicFramePr>
          <p:nvPr/>
        </p:nvGraphicFramePr>
        <p:xfrm>
          <a:off x="3429000" y="2009695"/>
          <a:ext cx="1295400" cy="484414"/>
        </p:xfrm>
        <a:graphic>
          <a:graphicData uri="http://schemas.openxmlformats.org/presentationml/2006/ole">
            <mc:AlternateContent xmlns:mc="http://schemas.openxmlformats.org/markup-compatibility/2006">
              <mc:Choice xmlns:v="urn:schemas-microsoft-com:vml" Requires="v">
                <p:oleObj spid="_x0000_s6148" name="Equation" r:id="rId4" imgW="787400" imgH="292100" progId="Equation.3">
                  <p:embed/>
                </p:oleObj>
              </mc:Choice>
              <mc:Fallback>
                <p:oleObj name="Equation" r:id="rId4" imgW="787400" imgH="2921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009695"/>
                        <a:ext cx="1295400" cy="4844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nvGraphicFramePr>
        <p:xfrm>
          <a:off x="2133600" y="3209922"/>
          <a:ext cx="4648200" cy="1133477"/>
        </p:xfrm>
        <a:graphic>
          <a:graphicData uri="http://schemas.openxmlformats.org/presentationml/2006/ole">
            <mc:AlternateContent xmlns:mc="http://schemas.openxmlformats.org/markup-compatibility/2006">
              <mc:Choice xmlns:v="urn:schemas-microsoft-com:vml" Requires="v">
                <p:oleObj spid="_x0000_s6149" name="Equation" r:id="rId6" imgW="3289300" imgH="927100" progId="Equation.3">
                  <p:embed/>
                </p:oleObj>
              </mc:Choice>
              <mc:Fallback>
                <p:oleObj name="Equation" r:id="rId6" imgW="3289300" imgH="9271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3209922"/>
                        <a:ext cx="4648200" cy="11334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685800" y="533400"/>
            <a:ext cx="4617098" cy="461665"/>
          </a:xfrm>
          <a:prstGeom prst="rect">
            <a:avLst/>
          </a:prstGeom>
        </p:spPr>
        <p:txBody>
          <a:bodyPr wrap="none">
            <a:spAutoFit/>
          </a:bodyPr>
          <a:lstStyle/>
          <a:p>
            <a:r>
              <a:rPr lang="en-US" sz="2400" b="1" dirty="0" smtClean="0">
                <a:solidFill>
                  <a:srgbClr val="0E39F2"/>
                </a:solidFill>
              </a:rPr>
              <a:t>Voltage Induced in a Rotating </a:t>
            </a:r>
            <a:r>
              <a:rPr lang="en-US" sz="2400" b="1" dirty="0">
                <a:solidFill>
                  <a:srgbClr val="0E39F2"/>
                </a:solidFill>
              </a:rPr>
              <a:t>L</a:t>
            </a:r>
            <a:r>
              <a:rPr lang="en-US" sz="2400" b="1" dirty="0" smtClean="0">
                <a:solidFill>
                  <a:srgbClr val="0E39F2"/>
                </a:solidFill>
              </a:rPr>
              <a:t>oop</a:t>
            </a:r>
            <a:endParaRPr lang="en-US" sz="2400" b="1" dirty="0">
              <a:solidFill>
                <a:srgbClr val="0E39F2"/>
              </a:solidFill>
            </a:endParaRPr>
          </a:p>
        </p:txBody>
      </p:sp>
      <p:sp>
        <p:nvSpPr>
          <p:cNvPr id="12" name="Rectangle 3"/>
          <p:cNvSpPr txBox="1">
            <a:spLocks noChangeArrowheads="1"/>
          </p:cNvSpPr>
          <p:nvPr/>
        </p:nvSpPr>
        <p:spPr>
          <a:xfrm>
            <a:off x="457200" y="4572000"/>
            <a:ext cx="8305800" cy="367585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1" i="0" u="none" strike="noStrike" kern="1200" cap="none" spc="0" normalizeH="0" baseline="0" noProof="0" dirty="0" smtClean="0">
                <a:ln>
                  <a:noFill/>
                </a:ln>
                <a:solidFill>
                  <a:srgbClr val="FF0000"/>
                </a:solidFill>
                <a:effectLst/>
                <a:uLnTx/>
                <a:uFillTx/>
                <a:latin typeface="+mn-lt"/>
                <a:ea typeface="+mn-ea"/>
                <a:cs typeface="+mn-cs"/>
              </a:rPr>
              <a:t>In general, the voltage in any real machine will depend on the same three factors:</a:t>
            </a:r>
          </a:p>
          <a:p>
            <a:pPr marL="0" marR="0" lvl="0" indent="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b="1" i="0" u="none" strike="noStrike" kern="1200" cap="none" spc="0" normalizeH="0" baseline="0" noProof="0" dirty="0" smtClean="0">
                <a:ln>
                  <a:noFill/>
                </a:ln>
                <a:solidFill>
                  <a:srgbClr val="FF0000"/>
                </a:solidFill>
                <a:effectLst/>
                <a:uLnTx/>
                <a:uFillTx/>
                <a:latin typeface="+mn-lt"/>
                <a:ea typeface="+mn-ea"/>
                <a:cs typeface="+mn-cs"/>
              </a:rPr>
              <a:t> 1) The flux in the machine</a:t>
            </a:r>
          </a:p>
          <a:p>
            <a:pPr marL="0" marR="0" lvl="0" indent="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b="1" i="0" u="none" strike="noStrike" kern="1200" cap="none" spc="0" normalizeH="0" baseline="0" noProof="0" dirty="0" smtClean="0">
                <a:ln>
                  <a:noFill/>
                </a:ln>
                <a:solidFill>
                  <a:srgbClr val="FF0000"/>
                </a:solidFill>
                <a:effectLst/>
                <a:uLnTx/>
                <a:uFillTx/>
                <a:latin typeface="+mn-lt"/>
                <a:ea typeface="+mn-ea"/>
                <a:cs typeface="+mn-cs"/>
              </a:rPr>
              <a:t> 2) the speed of rotation</a:t>
            </a:r>
          </a:p>
          <a:p>
            <a:pPr marL="0" marR="0" lvl="0" indent="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b="1" i="0" u="none" strike="noStrike" kern="1200" cap="none" spc="0" normalizeH="0" baseline="0" noProof="0" dirty="0" smtClean="0">
                <a:ln>
                  <a:noFill/>
                </a:ln>
                <a:solidFill>
                  <a:srgbClr val="FF0000"/>
                </a:solidFill>
                <a:effectLst/>
                <a:uLnTx/>
                <a:uFillTx/>
                <a:latin typeface="+mn-lt"/>
                <a:ea typeface="+mn-ea"/>
                <a:cs typeface="+mn-cs"/>
              </a:rPr>
              <a:t> 3) a constant representing the machine construction</a:t>
            </a:r>
            <a:endParaRPr kumimoji="0" lang="en-US" b="1"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2"/>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15</a:t>
            </a:fld>
            <a:endParaRPr lang="en-US"/>
          </a:p>
        </p:txBody>
      </p:sp>
      <p:sp>
        <p:nvSpPr>
          <p:cNvPr id="10" name="Rectangle 9"/>
          <p:cNvSpPr/>
          <p:nvPr/>
        </p:nvSpPr>
        <p:spPr>
          <a:xfrm>
            <a:off x="685800" y="533400"/>
            <a:ext cx="5695213" cy="461665"/>
          </a:xfrm>
          <a:prstGeom prst="rect">
            <a:avLst/>
          </a:prstGeom>
        </p:spPr>
        <p:txBody>
          <a:bodyPr wrap="none">
            <a:spAutoFit/>
          </a:bodyPr>
          <a:lstStyle/>
          <a:p>
            <a:r>
              <a:rPr lang="en-GB" sz="2400" b="1" dirty="0" smtClean="0">
                <a:solidFill>
                  <a:srgbClr val="0E39F2"/>
                </a:solidFill>
              </a:rPr>
              <a:t>Getting DC voltage out of the rotating loop</a:t>
            </a:r>
            <a:r>
              <a:rPr lang="en-US" sz="2400" dirty="0" smtClean="0">
                <a:solidFill>
                  <a:srgbClr val="0E39F2"/>
                </a:solidFill>
              </a:rPr>
              <a:t> </a:t>
            </a:r>
            <a:endParaRPr lang="en-US" sz="2400" b="1" dirty="0">
              <a:solidFill>
                <a:srgbClr val="0E39F2"/>
              </a:solidFill>
            </a:endParaRPr>
          </a:p>
        </p:txBody>
      </p:sp>
      <p:sp>
        <p:nvSpPr>
          <p:cNvPr id="11" name="Rectangle 3"/>
          <p:cNvSpPr txBox="1">
            <a:spLocks noChangeArrowheads="1"/>
          </p:cNvSpPr>
          <p:nvPr/>
        </p:nvSpPr>
        <p:spPr>
          <a:xfrm>
            <a:off x="468313" y="1066800"/>
            <a:ext cx="7761287" cy="5065713"/>
          </a:xfrm>
          <a:prstGeom prst="rect">
            <a:avLst/>
          </a:prstGeom>
        </p:spPr>
        <p:txBody>
          <a:bodyPr vert="horz" lIns="91440" tIns="45720" rIns="91440" bIns="45720" rtlCol="0">
            <a:normAutofit/>
          </a:bodyPr>
          <a:lstStyle/>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The voltage out of the loop is alternating between a constant positive value and a constant negative value, i.e. ac voltage.</a:t>
            </a:r>
          </a:p>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1" u="none" strike="noStrike" kern="1200" cap="none" spc="0" normalizeH="0" baseline="0" noProof="0" dirty="0" smtClean="0">
                <a:ln>
                  <a:noFill/>
                </a:ln>
                <a:effectLst/>
                <a:uLnTx/>
                <a:uFillTx/>
                <a:latin typeface="+mn-lt"/>
                <a:ea typeface="+mn-ea"/>
                <a:cs typeface="+mn-cs"/>
              </a:rPr>
              <a:t>How can this machine be modified to produce a dc voltage?</a:t>
            </a:r>
            <a:endParaRPr kumimoji="0" lang="en-GB" b="0" i="0" u="none" strike="noStrike" kern="1200" cap="none" spc="0" normalizeH="0" baseline="0" noProof="0" dirty="0" smtClean="0">
              <a:ln>
                <a:noFill/>
              </a:ln>
              <a:effectLst/>
              <a:uLnTx/>
              <a:uFillTx/>
              <a:latin typeface="+mn-lt"/>
              <a:ea typeface="+mn-ea"/>
              <a:cs typeface="+mn-cs"/>
            </a:endParaRPr>
          </a:p>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Answer: By using a mechanism called </a:t>
            </a:r>
            <a:r>
              <a:rPr kumimoji="0" lang="en-GB" b="1" i="0" u="none" strike="noStrike" kern="1200" cap="none" spc="0" normalizeH="0" baseline="0" noProof="0" dirty="0" err="1" smtClean="0">
                <a:ln>
                  <a:noFill/>
                </a:ln>
                <a:effectLst/>
                <a:uLnTx/>
                <a:uFillTx/>
                <a:latin typeface="+mn-lt"/>
                <a:ea typeface="+mn-ea"/>
                <a:cs typeface="+mn-cs"/>
              </a:rPr>
              <a:t>commutator</a:t>
            </a:r>
            <a:r>
              <a:rPr kumimoji="0" lang="en-GB" b="1" i="0" u="none" strike="noStrike" kern="1200" cap="none" spc="0" normalizeH="0" baseline="0" noProof="0" dirty="0" smtClean="0">
                <a:ln>
                  <a:noFill/>
                </a:ln>
                <a:effectLst/>
                <a:uLnTx/>
                <a:uFillTx/>
                <a:latin typeface="+mn-lt"/>
                <a:ea typeface="+mn-ea"/>
                <a:cs typeface="+mn-cs"/>
              </a:rPr>
              <a:t> and brushes.</a:t>
            </a:r>
            <a:r>
              <a:rPr kumimoji="0" lang="en-GB" b="0" i="0" u="none" strike="noStrike" kern="1200" cap="none" spc="0" normalizeH="0" baseline="0" noProof="0" dirty="0" smtClean="0">
                <a:ln>
                  <a:noFill/>
                </a:ln>
                <a:effectLst/>
                <a:uLnTx/>
                <a:uFillTx/>
                <a:latin typeface="+mn-lt"/>
                <a:ea typeface="+mn-ea"/>
                <a:cs typeface="+mn-cs"/>
              </a:rPr>
              <a:t> </a:t>
            </a:r>
            <a:endParaRPr kumimoji="0" lang="en-US" b="0" i="0" u="none" strike="noStrike" kern="1200" cap="none" spc="0" normalizeH="0" baseline="0" noProof="0" dirty="0" smtClean="0">
              <a:ln>
                <a:noFill/>
              </a:ln>
              <a:effectLst/>
              <a:uLnTx/>
              <a:uFillTx/>
              <a:latin typeface="+mn-lt"/>
              <a:ea typeface="+mn-ea"/>
              <a:cs typeface="+mn-cs"/>
            </a:endParaRPr>
          </a:p>
        </p:txBody>
      </p:sp>
      <p:pic>
        <p:nvPicPr>
          <p:cNvPr id="7" name="Picture 4" descr="dc_simpleComm"/>
          <p:cNvPicPr>
            <a:picLocks noChangeAspect="1" noChangeArrowheads="1"/>
          </p:cNvPicPr>
          <p:nvPr/>
        </p:nvPicPr>
        <p:blipFill>
          <a:blip r:embed="rId3" cstate="print"/>
          <a:srcRect/>
          <a:stretch>
            <a:fillRect/>
          </a:stretch>
        </p:blipFill>
        <p:spPr bwMode="auto">
          <a:xfrm>
            <a:off x="1606550" y="2862262"/>
            <a:ext cx="4794250" cy="34081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2"/>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16</a:t>
            </a:fld>
            <a:endParaRPr lang="en-US"/>
          </a:p>
        </p:txBody>
      </p:sp>
      <p:sp>
        <p:nvSpPr>
          <p:cNvPr id="10" name="Rectangle 9"/>
          <p:cNvSpPr/>
          <p:nvPr/>
        </p:nvSpPr>
        <p:spPr>
          <a:xfrm>
            <a:off x="685800" y="228600"/>
            <a:ext cx="1945276" cy="461665"/>
          </a:xfrm>
          <a:prstGeom prst="rect">
            <a:avLst/>
          </a:prstGeom>
        </p:spPr>
        <p:txBody>
          <a:bodyPr wrap="none">
            <a:spAutoFit/>
          </a:bodyPr>
          <a:lstStyle/>
          <a:p>
            <a:pPr lvl="0">
              <a:spcBef>
                <a:spcPct val="0"/>
              </a:spcBef>
              <a:defRPr/>
            </a:pPr>
            <a:r>
              <a:rPr lang="en-US" sz="2400" b="1" dirty="0" smtClean="0">
                <a:solidFill>
                  <a:srgbClr val="0E39F2"/>
                </a:solidFill>
              </a:rPr>
              <a:t>Commutation</a:t>
            </a:r>
            <a:endParaRPr lang="en-US" sz="2400" dirty="0" smtClean="0">
              <a:solidFill>
                <a:srgbClr val="0E39F2"/>
              </a:solidFill>
            </a:endParaRPr>
          </a:p>
        </p:txBody>
      </p:sp>
      <p:sp>
        <p:nvSpPr>
          <p:cNvPr id="7" name="Rectangle 6"/>
          <p:cNvSpPr/>
          <p:nvPr/>
        </p:nvSpPr>
        <p:spPr>
          <a:xfrm>
            <a:off x="533400" y="685800"/>
            <a:ext cx="7696200" cy="3416320"/>
          </a:xfrm>
          <a:prstGeom prst="rect">
            <a:avLst/>
          </a:prstGeom>
        </p:spPr>
        <p:txBody>
          <a:bodyPr wrap="square">
            <a:spAutoFit/>
          </a:bodyPr>
          <a:lstStyle/>
          <a:p>
            <a:pPr marL="342900" indent="-342900" algn="just">
              <a:buFont typeface="Wingdings" pitchFamily="2" charset="2"/>
              <a:buChar char="Ø"/>
            </a:pPr>
            <a:r>
              <a:rPr lang="en-GB" dirty="0" smtClean="0"/>
              <a:t>Two semicircular conducting segments (</a:t>
            </a:r>
            <a:r>
              <a:rPr lang="en-GB" b="1" dirty="0" err="1" smtClean="0"/>
              <a:t>commutator</a:t>
            </a:r>
            <a:r>
              <a:rPr lang="en-GB" b="1" dirty="0" smtClean="0"/>
              <a:t>  segments</a:t>
            </a:r>
            <a:r>
              <a:rPr lang="en-GB" dirty="0" smtClean="0"/>
              <a:t>) are added to the end of the loop.</a:t>
            </a:r>
          </a:p>
          <a:p>
            <a:pPr marL="342900" indent="-342900" algn="just">
              <a:buFont typeface="Wingdings" pitchFamily="2" charset="2"/>
              <a:buChar char="Ø"/>
            </a:pPr>
            <a:endParaRPr lang="en-GB" dirty="0" smtClean="0"/>
          </a:p>
          <a:p>
            <a:pPr marL="342900" indent="-342900" algn="just">
              <a:buFont typeface="Wingdings" pitchFamily="2" charset="2"/>
              <a:buChar char="Ø"/>
            </a:pPr>
            <a:r>
              <a:rPr lang="en-GB" dirty="0" smtClean="0"/>
              <a:t> Two fixed contacts (</a:t>
            </a:r>
            <a:r>
              <a:rPr lang="en-GB" b="1" dirty="0" smtClean="0"/>
              <a:t>brushes</a:t>
            </a:r>
            <a:r>
              <a:rPr lang="en-GB" dirty="0" smtClean="0"/>
              <a:t>) are placed at an angle such that at the instant the voltage in the loop is zero, the contacts </a:t>
            </a:r>
            <a:r>
              <a:rPr lang="en-GB" b="1" dirty="0" smtClean="0"/>
              <a:t>short-circuit</a:t>
            </a:r>
            <a:r>
              <a:rPr lang="en-GB" dirty="0" smtClean="0"/>
              <a:t> the two segments. </a:t>
            </a:r>
          </a:p>
          <a:p>
            <a:pPr marL="342900" indent="-342900" algn="just">
              <a:buFont typeface="Wingdings" pitchFamily="2" charset="2"/>
              <a:buChar char="Ø"/>
            </a:pPr>
            <a:endParaRPr lang="en-GB" i="1" dirty="0" smtClean="0"/>
          </a:p>
          <a:p>
            <a:pPr marL="342900" indent="-342900" algn="just">
              <a:buFont typeface="Wingdings" pitchFamily="2" charset="2"/>
              <a:buChar char="Ø"/>
            </a:pPr>
            <a:r>
              <a:rPr lang="en-GB" i="1" dirty="0" smtClean="0"/>
              <a:t>Every time voltage of the loop changes direction, the contacts also switch connections and the output of the contacts is always built up in the same way (as shown next).</a:t>
            </a:r>
          </a:p>
          <a:p>
            <a:pPr marL="342900" indent="-342900" algn="just">
              <a:buFont typeface="Wingdings" pitchFamily="2" charset="2"/>
              <a:buChar char="Ø"/>
            </a:pPr>
            <a:endParaRPr lang="en-GB" i="1" dirty="0" smtClean="0"/>
          </a:p>
          <a:p>
            <a:pPr marL="342900" indent="-342900" algn="just">
              <a:buFont typeface="Wingdings" pitchFamily="2" charset="2"/>
              <a:buChar char="Ø"/>
            </a:pPr>
            <a:r>
              <a:rPr lang="en-GB" dirty="0" smtClean="0"/>
              <a:t>This connection-switching process is known as</a:t>
            </a:r>
            <a:r>
              <a:rPr lang="en-US" dirty="0" smtClean="0"/>
              <a:t> commutation process</a:t>
            </a:r>
          </a:p>
          <a:p>
            <a:pPr marL="342900" indent="-342900" algn="just">
              <a:buFont typeface="Wingdings" pitchFamily="2" charset="2"/>
              <a:buChar char="Ø"/>
            </a:pPr>
            <a:endParaRPr lang="en-US" dirty="0" smtClean="0"/>
          </a:p>
        </p:txBody>
      </p:sp>
      <p:pic>
        <p:nvPicPr>
          <p:cNvPr id="8" name="Picture 4" descr="dc_simpleCommV"/>
          <p:cNvPicPr>
            <a:picLocks noChangeAspect="1" noChangeArrowheads="1"/>
          </p:cNvPicPr>
          <p:nvPr/>
        </p:nvPicPr>
        <p:blipFill>
          <a:blip r:embed="rId3" cstate="print"/>
          <a:srcRect t="5522"/>
          <a:stretch>
            <a:fillRect/>
          </a:stretch>
        </p:blipFill>
        <p:spPr bwMode="auto">
          <a:xfrm>
            <a:off x="4876800" y="3776663"/>
            <a:ext cx="4230687" cy="2471737"/>
          </a:xfrm>
          <a:prstGeom prst="rect">
            <a:avLst/>
          </a:prstGeom>
          <a:noFill/>
          <a:ln w="9525">
            <a:noFill/>
            <a:miter lim="800000"/>
            <a:headEnd/>
            <a:tailEnd/>
          </a:ln>
        </p:spPr>
      </p:pic>
      <p:sp>
        <p:nvSpPr>
          <p:cNvPr id="9" name="Rectangle 6"/>
          <p:cNvSpPr>
            <a:spLocks noChangeArrowheads="1"/>
          </p:cNvSpPr>
          <p:nvPr/>
        </p:nvSpPr>
        <p:spPr bwMode="auto">
          <a:xfrm>
            <a:off x="5410200" y="5703888"/>
            <a:ext cx="2946400" cy="468312"/>
          </a:xfrm>
          <a:prstGeom prst="rect">
            <a:avLst/>
          </a:prstGeom>
          <a:noFill/>
          <a:ln w="9525">
            <a:noFill/>
            <a:miter lim="800000"/>
            <a:headEnd/>
            <a:tailEnd/>
          </a:ln>
        </p:spPr>
        <p:txBody>
          <a:bodyPr/>
          <a:lstStyle/>
          <a:p>
            <a:r>
              <a:rPr lang="en-US" sz="1400" b="1" dirty="0">
                <a:latin typeface="Times New Roman" pitchFamily="18" charset="0"/>
              </a:rPr>
              <a:t>Output voltage of a dc machine with </a:t>
            </a:r>
          </a:p>
          <a:p>
            <a:r>
              <a:rPr lang="en-US" sz="1400" b="1" dirty="0" err="1">
                <a:latin typeface="Times New Roman" pitchFamily="18" charset="0"/>
              </a:rPr>
              <a:t>commutator</a:t>
            </a:r>
            <a:r>
              <a:rPr lang="en-US" sz="1400" b="1" dirty="0">
                <a:latin typeface="Times New Roman" pitchFamily="18" charset="0"/>
              </a:rPr>
              <a:t> and brushes</a:t>
            </a:r>
            <a:r>
              <a:rPr lang="en-US" sz="1400" dirty="0">
                <a:latin typeface="Times New Roman" pitchFamily="18" charset="0"/>
              </a:rPr>
              <a:t>.</a:t>
            </a:r>
            <a:endParaRPr lang="en-US" dirty="0"/>
          </a:p>
        </p:txBody>
      </p:sp>
      <p:pic>
        <p:nvPicPr>
          <p:cNvPr id="11" name="Picture 7" descr="dc_simpleV"/>
          <p:cNvPicPr>
            <a:picLocks noChangeAspect="1" noChangeArrowheads="1"/>
          </p:cNvPicPr>
          <p:nvPr/>
        </p:nvPicPr>
        <p:blipFill>
          <a:blip r:embed="rId4" cstate="print"/>
          <a:srcRect t="14450" b="13367"/>
          <a:stretch>
            <a:fillRect/>
          </a:stretch>
        </p:blipFill>
        <p:spPr bwMode="auto">
          <a:xfrm>
            <a:off x="395288" y="4076700"/>
            <a:ext cx="4065587" cy="1800225"/>
          </a:xfrm>
          <a:prstGeom prst="rect">
            <a:avLst/>
          </a:prstGeom>
          <a:noFill/>
          <a:ln w="9525">
            <a:noFill/>
            <a:miter lim="800000"/>
            <a:headEnd/>
            <a:tailEnd/>
          </a:ln>
        </p:spPr>
      </p:pic>
      <p:sp>
        <p:nvSpPr>
          <p:cNvPr id="12" name="Rectangle 8"/>
          <p:cNvSpPr>
            <a:spLocks noChangeArrowheads="1"/>
          </p:cNvSpPr>
          <p:nvPr/>
        </p:nvSpPr>
        <p:spPr bwMode="auto">
          <a:xfrm>
            <a:off x="971550" y="5703888"/>
            <a:ext cx="3455988" cy="468312"/>
          </a:xfrm>
          <a:prstGeom prst="rect">
            <a:avLst/>
          </a:prstGeom>
          <a:noFill/>
          <a:ln w="9525">
            <a:noFill/>
            <a:miter lim="800000"/>
            <a:headEnd/>
            <a:tailEnd/>
          </a:ln>
        </p:spPr>
        <p:txBody>
          <a:bodyPr/>
          <a:lstStyle/>
          <a:p>
            <a:r>
              <a:rPr lang="en-US" sz="1400" b="1" dirty="0">
                <a:latin typeface="Times New Roman" pitchFamily="18" charset="0"/>
              </a:rPr>
              <a:t>Output voltage of a dc machine without </a:t>
            </a:r>
          </a:p>
          <a:p>
            <a:r>
              <a:rPr lang="en-US" sz="1400" b="1" dirty="0" err="1">
                <a:latin typeface="Times New Roman" pitchFamily="18" charset="0"/>
              </a:rPr>
              <a:t>commutator</a:t>
            </a:r>
            <a:r>
              <a:rPr lang="en-US" sz="1400" b="1" dirty="0">
                <a:latin typeface="Times New Roman" pitchFamily="18" charset="0"/>
              </a:rPr>
              <a:t> and brushes.</a:t>
            </a:r>
            <a:endParaRPr lang="en-US" b="1" dirty="0"/>
          </a:p>
        </p:txBody>
      </p:sp>
      <p:sp>
        <p:nvSpPr>
          <p:cNvPr id="13" name="Rectangle 12"/>
          <p:cNvSpPr/>
          <p:nvPr/>
        </p:nvSpPr>
        <p:spPr>
          <a:xfrm>
            <a:off x="4521472" y="4812268"/>
            <a:ext cx="431528" cy="369332"/>
          </a:xfrm>
          <a:prstGeom prst="rect">
            <a:avLst/>
          </a:prstGeom>
        </p:spPr>
        <p:txBody>
          <a:bodyPr wrap="none">
            <a:spAutoFit/>
          </a:bodyPr>
          <a:lstStyle/>
          <a:p>
            <a:r>
              <a:rPr lang="en-US" dirty="0" smtClean="0">
                <a:sym typeface="Wingdings" pitchFamily="2" charset="2"/>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2"/>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17</a:t>
            </a:fld>
            <a:endParaRPr lang="en-US"/>
          </a:p>
        </p:txBody>
      </p:sp>
      <p:sp>
        <p:nvSpPr>
          <p:cNvPr id="10" name="Rectangle 9"/>
          <p:cNvSpPr/>
          <p:nvPr/>
        </p:nvSpPr>
        <p:spPr>
          <a:xfrm>
            <a:off x="685800" y="533400"/>
            <a:ext cx="4535216" cy="461665"/>
          </a:xfrm>
          <a:prstGeom prst="rect">
            <a:avLst/>
          </a:prstGeom>
        </p:spPr>
        <p:txBody>
          <a:bodyPr wrap="none">
            <a:spAutoFit/>
          </a:bodyPr>
          <a:lstStyle/>
          <a:p>
            <a:r>
              <a:rPr lang="en-US" sz="2400" b="1" dirty="0" smtClean="0">
                <a:solidFill>
                  <a:srgbClr val="0E39F2"/>
                </a:solidFill>
              </a:rPr>
              <a:t>Torque Induced in a Rotating </a:t>
            </a:r>
            <a:r>
              <a:rPr lang="en-US" sz="2400" b="1" dirty="0">
                <a:solidFill>
                  <a:srgbClr val="0E39F2"/>
                </a:solidFill>
              </a:rPr>
              <a:t>L</a:t>
            </a:r>
            <a:r>
              <a:rPr lang="en-US" sz="2400" b="1" dirty="0" smtClean="0">
                <a:solidFill>
                  <a:srgbClr val="0E39F2"/>
                </a:solidFill>
              </a:rPr>
              <a:t>oop</a:t>
            </a:r>
            <a:endParaRPr lang="en-US" sz="2400" b="1" dirty="0">
              <a:solidFill>
                <a:srgbClr val="0E39F2"/>
              </a:solidFill>
            </a:endParaRPr>
          </a:p>
        </p:txBody>
      </p:sp>
      <p:sp>
        <p:nvSpPr>
          <p:cNvPr id="7" name="Rectangle 6"/>
          <p:cNvSpPr/>
          <p:nvPr/>
        </p:nvSpPr>
        <p:spPr>
          <a:xfrm>
            <a:off x="685800" y="1371600"/>
            <a:ext cx="7924800" cy="1477328"/>
          </a:xfrm>
          <a:prstGeom prst="rect">
            <a:avLst/>
          </a:prstGeom>
        </p:spPr>
        <p:txBody>
          <a:bodyPr wrap="square">
            <a:spAutoFit/>
          </a:bodyPr>
          <a:lstStyle/>
          <a:p>
            <a:pPr marL="342900" indent="-342900" algn="just">
              <a:buFont typeface="Wingdings" pitchFamily="2" charset="2"/>
              <a:buChar char="Ø"/>
            </a:pPr>
            <a:r>
              <a:rPr lang="en-GB" dirty="0" smtClean="0"/>
              <a:t>If the simple machine is connected to a battery, as shown below, </a:t>
            </a:r>
            <a:r>
              <a:rPr lang="en-GB" b="1" dirty="0" smtClean="0"/>
              <a:t>how much torque will be produced</a:t>
            </a:r>
            <a:r>
              <a:rPr lang="en-GB" dirty="0" smtClean="0"/>
              <a:t> in the stationary loop when the switch is closed and current is allowed to flow?</a:t>
            </a:r>
          </a:p>
          <a:p>
            <a:pPr marL="342900" indent="-342900" algn="just">
              <a:buFont typeface="Wingdings" pitchFamily="2" charset="2"/>
              <a:buChar char="Ø"/>
            </a:pPr>
            <a:endParaRPr lang="en-GB" dirty="0" smtClean="0"/>
          </a:p>
          <a:p>
            <a:pPr marL="342900" indent="-342900" algn="just">
              <a:buFont typeface="Wingdings" pitchFamily="2" charset="2"/>
              <a:buChar char="Ø"/>
            </a:pPr>
            <a:endParaRPr lang="en-US" dirty="0" smtClean="0"/>
          </a:p>
        </p:txBody>
      </p:sp>
      <p:pic>
        <p:nvPicPr>
          <p:cNvPr id="8" name="Picture 4" descr="dc_simpleT"/>
          <p:cNvPicPr>
            <a:picLocks noChangeAspect="1" noChangeArrowheads="1"/>
          </p:cNvPicPr>
          <p:nvPr/>
        </p:nvPicPr>
        <p:blipFill>
          <a:blip r:embed="rId3" cstate="print"/>
          <a:srcRect/>
          <a:stretch>
            <a:fillRect/>
          </a:stretch>
        </p:blipFill>
        <p:spPr bwMode="auto">
          <a:xfrm>
            <a:off x="2514600" y="2438400"/>
            <a:ext cx="4827587" cy="331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3"/>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18</a:t>
            </a:fld>
            <a:endParaRPr lang="en-US"/>
          </a:p>
        </p:txBody>
      </p:sp>
      <p:sp>
        <p:nvSpPr>
          <p:cNvPr id="10" name="Rectangle 9"/>
          <p:cNvSpPr/>
          <p:nvPr/>
        </p:nvSpPr>
        <p:spPr>
          <a:xfrm>
            <a:off x="685800" y="533400"/>
            <a:ext cx="4535216" cy="461665"/>
          </a:xfrm>
          <a:prstGeom prst="rect">
            <a:avLst/>
          </a:prstGeom>
        </p:spPr>
        <p:txBody>
          <a:bodyPr wrap="none">
            <a:spAutoFit/>
          </a:bodyPr>
          <a:lstStyle/>
          <a:p>
            <a:r>
              <a:rPr lang="en-US" sz="2400" b="1" dirty="0" smtClean="0">
                <a:solidFill>
                  <a:srgbClr val="0E39F2"/>
                </a:solidFill>
              </a:rPr>
              <a:t>Torque Induced in a Rotating </a:t>
            </a:r>
            <a:r>
              <a:rPr lang="en-US" sz="2400" b="1" dirty="0">
                <a:solidFill>
                  <a:srgbClr val="0E39F2"/>
                </a:solidFill>
              </a:rPr>
              <a:t>L</a:t>
            </a:r>
            <a:r>
              <a:rPr lang="en-US" sz="2400" b="1" dirty="0" smtClean="0">
                <a:solidFill>
                  <a:srgbClr val="0E39F2"/>
                </a:solidFill>
              </a:rPr>
              <a:t>oop</a:t>
            </a:r>
            <a:endParaRPr lang="en-US" sz="2400" b="1" dirty="0">
              <a:solidFill>
                <a:srgbClr val="0E39F2"/>
              </a:solidFill>
            </a:endParaRPr>
          </a:p>
        </p:txBody>
      </p:sp>
      <p:sp>
        <p:nvSpPr>
          <p:cNvPr id="7" name="Rectangle 3"/>
          <p:cNvSpPr txBox="1">
            <a:spLocks noChangeArrowheads="1"/>
          </p:cNvSpPr>
          <p:nvPr/>
        </p:nvSpPr>
        <p:spPr>
          <a:xfrm>
            <a:off x="468313" y="1066800"/>
            <a:ext cx="8486775" cy="5065713"/>
          </a:xfrm>
          <a:prstGeom prst="rect">
            <a:avLst/>
          </a:prstGeom>
        </p:spPr>
        <p:txBody>
          <a:bodyPr vert="horz" lIns="91440" tIns="45720" rIns="91440" bIns="45720" rtlCol="0">
            <a:normAutofit/>
          </a:bodyPr>
          <a:lstStyle/>
          <a:p>
            <a:pPr marL="514350" marR="0" lvl="0" indent="-51435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As before, the approach is to examine each segment of the loop and then sum the effects of all segments.</a:t>
            </a:r>
          </a:p>
          <a:p>
            <a:pPr marL="514350" marR="0" lvl="0" indent="-51435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The </a:t>
            </a:r>
            <a:r>
              <a:rPr kumimoji="0" lang="en-GB" b="1" i="0" u="none" strike="noStrike" kern="1200" cap="none" spc="0" normalizeH="0" baseline="0" noProof="0" dirty="0" smtClean="0">
                <a:ln>
                  <a:noFill/>
                </a:ln>
                <a:effectLst/>
                <a:uLnTx/>
                <a:uFillTx/>
                <a:latin typeface="+mn-lt"/>
                <a:ea typeface="+mn-ea"/>
                <a:cs typeface="+mn-cs"/>
              </a:rPr>
              <a:t>force </a:t>
            </a:r>
            <a:r>
              <a:rPr kumimoji="0" lang="en-GB" b="0" i="0" u="none" strike="noStrike" kern="1200" cap="none" spc="0" normalizeH="0" baseline="0" noProof="0" dirty="0" smtClean="0">
                <a:ln>
                  <a:noFill/>
                </a:ln>
                <a:effectLst/>
                <a:uLnTx/>
                <a:uFillTx/>
                <a:latin typeface="+mn-lt"/>
                <a:ea typeface="+mn-ea"/>
                <a:cs typeface="+mn-cs"/>
              </a:rPr>
              <a:t>o</a:t>
            </a:r>
            <a:r>
              <a:rPr kumimoji="0" lang="en-GB" b="1" i="0" u="none" strike="noStrike" kern="1200" cap="none" spc="0" normalizeH="0" baseline="0" noProof="0" dirty="0" smtClean="0">
                <a:ln>
                  <a:noFill/>
                </a:ln>
                <a:effectLst/>
                <a:uLnTx/>
                <a:uFillTx/>
                <a:latin typeface="+mn-lt"/>
                <a:ea typeface="+mn-ea"/>
                <a:cs typeface="+mn-cs"/>
              </a:rPr>
              <a:t>n</a:t>
            </a:r>
            <a:r>
              <a:rPr kumimoji="0" lang="en-GB" b="0" i="0" u="none" strike="noStrike" kern="1200" cap="none" spc="0" normalizeH="0" baseline="0" noProof="0" dirty="0" smtClean="0">
                <a:ln>
                  <a:noFill/>
                </a:ln>
                <a:effectLst/>
                <a:uLnTx/>
                <a:uFillTx/>
                <a:latin typeface="+mn-lt"/>
                <a:ea typeface="+mn-ea"/>
                <a:cs typeface="+mn-cs"/>
              </a:rPr>
              <a:t> </a:t>
            </a:r>
            <a:r>
              <a:rPr kumimoji="0" lang="en-GB" b="1" i="0" u="none" strike="noStrike" kern="1200" cap="none" spc="0" normalizeH="0" baseline="0" noProof="0" dirty="0" smtClean="0">
                <a:ln>
                  <a:noFill/>
                </a:ln>
                <a:effectLst/>
                <a:uLnTx/>
                <a:uFillTx/>
                <a:latin typeface="+mn-lt"/>
                <a:ea typeface="+mn-ea"/>
                <a:cs typeface="+mn-cs"/>
              </a:rPr>
              <a:t>each segment</a:t>
            </a:r>
            <a:r>
              <a:rPr kumimoji="0" lang="en-GB" b="0" i="0" u="none" strike="noStrike" kern="1200" cap="none" spc="0" normalizeH="0" baseline="0" noProof="0" dirty="0" smtClean="0">
                <a:ln>
                  <a:noFill/>
                </a:ln>
                <a:effectLst/>
                <a:uLnTx/>
                <a:uFillTx/>
                <a:latin typeface="+mn-lt"/>
                <a:ea typeface="+mn-ea"/>
                <a:cs typeface="+mn-cs"/>
              </a:rPr>
              <a:t> is given by </a:t>
            </a:r>
            <a:endParaRPr kumimoji="0" lang="en-US" b="0" i="0" u="none" strike="noStrike" kern="1200" cap="none" spc="0" normalizeH="0" baseline="0" noProof="0" dirty="0" smtClean="0">
              <a:ln>
                <a:noFill/>
              </a:ln>
              <a:effectLst/>
              <a:uLnTx/>
              <a:uFillTx/>
              <a:latin typeface="+mn-lt"/>
              <a:ea typeface="+mn-ea"/>
              <a:cs typeface="+mn-cs"/>
            </a:endParaRPr>
          </a:p>
        </p:txBody>
      </p:sp>
      <p:pic>
        <p:nvPicPr>
          <p:cNvPr id="8" name="Picture 4" descr="dc_simpleT"/>
          <p:cNvPicPr>
            <a:picLocks noChangeAspect="1" noChangeArrowheads="1"/>
          </p:cNvPicPr>
          <p:nvPr/>
        </p:nvPicPr>
        <p:blipFill>
          <a:blip r:embed="rId4" cstate="print"/>
          <a:srcRect/>
          <a:stretch>
            <a:fillRect/>
          </a:stretch>
        </p:blipFill>
        <p:spPr bwMode="auto">
          <a:xfrm>
            <a:off x="4648200" y="2819400"/>
            <a:ext cx="4251325" cy="2916238"/>
          </a:xfrm>
          <a:prstGeom prst="rect">
            <a:avLst/>
          </a:prstGeom>
          <a:noFill/>
          <a:ln w="9525">
            <a:noFill/>
            <a:miter lim="800000"/>
            <a:headEnd/>
            <a:tailEnd/>
          </a:ln>
        </p:spPr>
      </p:pic>
      <p:pic>
        <p:nvPicPr>
          <p:cNvPr id="9" name="Picture 5" descr="dc_simpleT_F"/>
          <p:cNvPicPr>
            <a:picLocks noChangeAspect="1" noChangeArrowheads="1"/>
          </p:cNvPicPr>
          <p:nvPr/>
        </p:nvPicPr>
        <p:blipFill>
          <a:blip r:embed="rId5" cstate="print"/>
          <a:srcRect l="1637" r="2655"/>
          <a:stretch>
            <a:fillRect/>
          </a:stretch>
        </p:blipFill>
        <p:spPr bwMode="auto">
          <a:xfrm>
            <a:off x="304800" y="3200400"/>
            <a:ext cx="4176713" cy="2381250"/>
          </a:xfrm>
          <a:prstGeom prst="rect">
            <a:avLst/>
          </a:prstGeom>
          <a:noFill/>
          <a:ln w="9525">
            <a:noFill/>
            <a:miter lim="800000"/>
            <a:headEnd/>
            <a:tailEnd/>
          </a:ln>
        </p:spPr>
      </p:pic>
      <p:graphicFrame>
        <p:nvGraphicFramePr>
          <p:cNvPr id="11" name="Object 6"/>
          <p:cNvGraphicFramePr>
            <a:graphicFrameLocks noChangeAspect="1"/>
          </p:cNvGraphicFramePr>
          <p:nvPr/>
        </p:nvGraphicFramePr>
        <p:xfrm>
          <a:off x="3225800" y="2209800"/>
          <a:ext cx="1955800" cy="633412"/>
        </p:xfrm>
        <a:graphic>
          <a:graphicData uri="http://schemas.openxmlformats.org/presentationml/2006/ole">
            <mc:AlternateContent xmlns:mc="http://schemas.openxmlformats.org/markup-compatibility/2006">
              <mc:Choice xmlns:v="urn:schemas-microsoft-com:vml" Requires="v">
                <p:oleObj spid="_x0000_s30723" name="Equation" r:id="rId6" imgW="774360" imgH="253800" progId="Equation.3">
                  <p:embed/>
                </p:oleObj>
              </mc:Choice>
              <mc:Fallback>
                <p:oleObj name="Equation" r:id="rId6" imgW="774360" imgH="2538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5800" y="2209800"/>
                        <a:ext cx="1955800" cy="633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3"/>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19</a:t>
            </a:fld>
            <a:endParaRPr lang="en-US"/>
          </a:p>
        </p:txBody>
      </p:sp>
      <p:sp>
        <p:nvSpPr>
          <p:cNvPr id="10" name="Rectangle 9"/>
          <p:cNvSpPr/>
          <p:nvPr/>
        </p:nvSpPr>
        <p:spPr>
          <a:xfrm>
            <a:off x="685800" y="533400"/>
            <a:ext cx="4690708" cy="461665"/>
          </a:xfrm>
          <a:prstGeom prst="rect">
            <a:avLst/>
          </a:prstGeom>
        </p:spPr>
        <p:txBody>
          <a:bodyPr wrap="none">
            <a:spAutoFit/>
          </a:bodyPr>
          <a:lstStyle/>
          <a:p>
            <a:r>
              <a:rPr lang="en-US" sz="2400" b="1" dirty="0" smtClean="0">
                <a:solidFill>
                  <a:srgbClr val="0E39F2"/>
                </a:solidFill>
              </a:rPr>
              <a:t>Torque Induced in a Rotating </a:t>
            </a:r>
            <a:r>
              <a:rPr lang="en-US" sz="2400" b="1" dirty="0">
                <a:solidFill>
                  <a:srgbClr val="0E39F2"/>
                </a:solidFill>
              </a:rPr>
              <a:t>L</a:t>
            </a:r>
            <a:r>
              <a:rPr lang="en-US" sz="2400" b="1" dirty="0" smtClean="0">
                <a:solidFill>
                  <a:srgbClr val="0E39F2"/>
                </a:solidFill>
              </a:rPr>
              <a:t>oop</a:t>
            </a:r>
            <a:endParaRPr lang="en-US" sz="2400" b="1" dirty="0">
              <a:solidFill>
                <a:srgbClr val="0E39F2"/>
              </a:solidFill>
            </a:endParaRPr>
          </a:p>
        </p:txBody>
      </p:sp>
      <p:sp>
        <p:nvSpPr>
          <p:cNvPr id="7" name="Rectangle 3"/>
          <p:cNvSpPr txBox="1">
            <a:spLocks noChangeArrowheads="1"/>
          </p:cNvSpPr>
          <p:nvPr/>
        </p:nvSpPr>
        <p:spPr>
          <a:xfrm>
            <a:off x="468313" y="1066800"/>
            <a:ext cx="8486775" cy="5314950"/>
          </a:xfrm>
          <a:prstGeom prst="rect">
            <a:avLst/>
          </a:prstGeom>
        </p:spPr>
        <p:txBody>
          <a:bodyPr vert="horz" lIns="91440" tIns="45720" rIns="91440" bIns="45720" rtlCol="0">
            <a:normAutofit/>
          </a:bodyPr>
          <a:lstStyle/>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ea typeface="+mn-ea"/>
                <a:cs typeface="+mn-cs"/>
              </a:rPr>
              <a:t>And the </a:t>
            </a:r>
            <a:r>
              <a:rPr kumimoji="0" lang="en-GB" b="1" i="0" u="none" strike="noStrike" kern="1200" cap="none" spc="0" normalizeH="0" baseline="0" noProof="0" dirty="0" smtClean="0">
                <a:ln>
                  <a:noFill/>
                </a:ln>
                <a:effectLst/>
                <a:uLnTx/>
                <a:uFillTx/>
                <a:ea typeface="+mn-ea"/>
                <a:cs typeface="+mn-cs"/>
              </a:rPr>
              <a:t>torque on the segment</a:t>
            </a:r>
            <a:r>
              <a:rPr kumimoji="0" lang="en-GB" b="0" i="0" u="none" strike="noStrike" kern="1200" cap="none" spc="0" normalizeH="0" baseline="0" noProof="0" dirty="0" smtClean="0">
                <a:ln>
                  <a:noFill/>
                </a:ln>
                <a:effectLst/>
                <a:uLnTx/>
                <a:uFillTx/>
                <a:ea typeface="+mn-ea"/>
                <a:cs typeface="+mn-cs"/>
              </a:rPr>
              <a:t> is given by :</a:t>
            </a:r>
          </a:p>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ea typeface="+mn-ea"/>
              <a:cs typeface="+mn-cs"/>
            </a:endParaRPr>
          </a:p>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ea typeface="+mn-ea"/>
              <a:cs typeface="+mn-cs"/>
            </a:endParaRPr>
          </a:p>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ea typeface="+mn-ea"/>
                <a:cs typeface="+mn-cs"/>
              </a:rPr>
              <a:t>where </a:t>
            </a:r>
            <a:r>
              <a:rPr kumimoji="0" lang="en-GB" b="0" i="0" u="none" strike="noStrike" kern="1200" cap="none" spc="0" normalizeH="0" baseline="0" noProof="0" dirty="0" smtClean="0">
                <a:ln>
                  <a:noFill/>
                </a:ln>
                <a:effectLst/>
                <a:uLnTx/>
                <a:uFillTx/>
                <a:ea typeface="+mn-ea"/>
                <a:cs typeface="+mn-cs"/>
                <a:sym typeface="Symbol" pitchFamily="18" charset="2"/>
              </a:rPr>
              <a:t></a:t>
            </a:r>
            <a:r>
              <a:rPr kumimoji="0" lang="en-GB" b="0" i="0" u="none" strike="noStrike" kern="1200" cap="none" spc="0" normalizeH="0" baseline="0" noProof="0" dirty="0" smtClean="0">
                <a:ln>
                  <a:noFill/>
                </a:ln>
                <a:effectLst/>
                <a:uLnTx/>
                <a:uFillTx/>
                <a:ea typeface="+mn-ea"/>
                <a:cs typeface="+mn-cs"/>
              </a:rPr>
              <a:t> is the angle between  </a:t>
            </a:r>
            <a:r>
              <a:rPr kumimoji="0" lang="en-GB" b="0" i="1" u="none" strike="noStrike" kern="1200" cap="none" spc="0" normalizeH="0" baseline="0" noProof="0" dirty="0" smtClean="0">
                <a:ln>
                  <a:noFill/>
                </a:ln>
                <a:effectLst/>
                <a:uLnTx/>
                <a:uFillTx/>
                <a:ea typeface="+mn-ea"/>
                <a:cs typeface="+mn-cs"/>
              </a:rPr>
              <a:t>r</a:t>
            </a:r>
            <a:r>
              <a:rPr kumimoji="0" lang="en-GB" b="0" i="0" u="none" strike="noStrike" kern="1200" cap="none" spc="0" normalizeH="0" baseline="0" noProof="0" dirty="0" smtClean="0">
                <a:ln>
                  <a:noFill/>
                </a:ln>
                <a:effectLst/>
                <a:uLnTx/>
                <a:uFillTx/>
                <a:ea typeface="+mn-ea"/>
                <a:cs typeface="+mn-cs"/>
              </a:rPr>
              <a:t> and </a:t>
            </a:r>
            <a:r>
              <a:rPr kumimoji="0" lang="en-GB" b="0" i="1" u="none" strike="noStrike" kern="1200" cap="none" spc="0" normalizeH="0" baseline="0" noProof="0" dirty="0" smtClean="0">
                <a:ln>
                  <a:noFill/>
                </a:ln>
                <a:effectLst/>
                <a:uLnTx/>
                <a:uFillTx/>
                <a:ea typeface="+mn-ea"/>
                <a:cs typeface="+mn-cs"/>
              </a:rPr>
              <a:t>F</a:t>
            </a:r>
            <a:r>
              <a:rPr kumimoji="0" lang="en-GB" b="0" i="0" u="none" strike="noStrike" kern="1200" cap="none" spc="0" normalizeH="0" baseline="0" noProof="0" dirty="0" smtClean="0">
                <a:ln>
                  <a:noFill/>
                </a:ln>
                <a:effectLst/>
                <a:uLnTx/>
                <a:uFillTx/>
                <a:ea typeface="+mn-ea"/>
                <a:cs typeface="+mn-cs"/>
              </a:rPr>
              <a:t>.</a:t>
            </a:r>
            <a:r>
              <a:rPr kumimoji="0" lang="en-US" b="0" i="0" u="none" strike="noStrike" kern="1200" cap="none" spc="0" normalizeH="0" baseline="0" noProof="0" dirty="0" smtClean="0">
                <a:ln>
                  <a:noFill/>
                </a:ln>
                <a:effectLst/>
                <a:uLnTx/>
                <a:uFillTx/>
                <a:ea typeface="+mn-ea"/>
                <a:cs typeface="+mn-cs"/>
              </a:rPr>
              <a:t> </a:t>
            </a:r>
          </a:p>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ea typeface="+mn-ea"/>
                <a:cs typeface="+mn-cs"/>
              </a:rPr>
              <a:t>When the </a:t>
            </a:r>
            <a:r>
              <a:rPr kumimoji="0" lang="en-GB" b="1" i="0" u="none" strike="noStrike" kern="1200" cap="none" spc="0" normalizeH="0" baseline="0" noProof="0" dirty="0" smtClean="0">
                <a:ln>
                  <a:noFill/>
                </a:ln>
                <a:effectLst/>
                <a:uLnTx/>
                <a:uFillTx/>
                <a:ea typeface="+mn-ea"/>
                <a:cs typeface="+mn-cs"/>
              </a:rPr>
              <a:t>loop is beyond the pole edges</a:t>
            </a:r>
            <a:r>
              <a:rPr kumimoji="0" lang="en-GB" b="0" i="0" u="none" strike="noStrike" kern="1200" cap="none" spc="0" normalizeH="0" baseline="0" noProof="0" dirty="0" smtClean="0">
                <a:ln>
                  <a:noFill/>
                </a:ln>
                <a:effectLst/>
                <a:uLnTx/>
                <a:uFillTx/>
                <a:ea typeface="+mn-ea"/>
                <a:cs typeface="+mn-cs"/>
              </a:rPr>
              <a:t>, </a:t>
            </a:r>
            <a:r>
              <a:rPr kumimoji="0" lang="el-GR" b="1" i="0" u="none" strike="noStrike" kern="1200" cap="none" spc="0" normalizeH="0" baseline="0" noProof="0" dirty="0" smtClean="0">
                <a:ln>
                  <a:noFill/>
                </a:ln>
                <a:effectLst/>
                <a:uLnTx/>
                <a:uFillTx/>
                <a:ea typeface="+mn-ea"/>
                <a:cs typeface="+mn-cs"/>
              </a:rPr>
              <a:t>τ</a:t>
            </a:r>
            <a:r>
              <a:rPr kumimoji="0" lang="en-GB" b="1" i="1" u="none" strike="noStrike" kern="1200" cap="none" spc="0" normalizeH="0" baseline="0" noProof="0" dirty="0" smtClean="0">
                <a:ln>
                  <a:noFill/>
                </a:ln>
                <a:effectLst/>
                <a:uLnTx/>
                <a:uFillTx/>
                <a:ea typeface="+mn-ea"/>
                <a:cs typeface="+mn-cs"/>
              </a:rPr>
              <a:t> </a:t>
            </a:r>
            <a:r>
              <a:rPr kumimoji="0" lang="en-GB" b="1" i="0" u="none" strike="noStrike" kern="1200" cap="none" spc="0" normalizeH="0" baseline="0" noProof="0" dirty="0" smtClean="0">
                <a:ln>
                  <a:noFill/>
                </a:ln>
                <a:effectLst/>
                <a:uLnTx/>
                <a:uFillTx/>
                <a:ea typeface="+mn-ea"/>
                <a:cs typeface="+mn-cs"/>
              </a:rPr>
              <a:t>= 0 </a:t>
            </a:r>
            <a:r>
              <a:rPr kumimoji="0" lang="en-GB" b="0" i="0" u="none" strike="noStrike" kern="1200" cap="none" spc="0" normalizeH="0" baseline="0" noProof="0" dirty="0" smtClean="0">
                <a:ln>
                  <a:noFill/>
                </a:ln>
                <a:effectLst/>
                <a:uLnTx/>
                <a:uFillTx/>
                <a:ea typeface="+mn-ea"/>
                <a:cs typeface="+mn-cs"/>
              </a:rPr>
              <a:t>(since B = 0).</a:t>
            </a:r>
          </a:p>
        </p:txBody>
      </p:sp>
      <p:graphicFrame>
        <p:nvGraphicFramePr>
          <p:cNvPr id="8" name="Object 4"/>
          <p:cNvGraphicFramePr>
            <a:graphicFrameLocks noChangeAspect="1"/>
          </p:cNvGraphicFramePr>
          <p:nvPr/>
        </p:nvGraphicFramePr>
        <p:xfrm>
          <a:off x="1692275" y="1700213"/>
          <a:ext cx="3132138" cy="657225"/>
        </p:xfrm>
        <a:graphic>
          <a:graphicData uri="http://schemas.openxmlformats.org/presentationml/2006/ole">
            <mc:AlternateContent xmlns:mc="http://schemas.openxmlformats.org/markup-compatibility/2006">
              <mc:Choice xmlns:v="urn:schemas-microsoft-com:vml" Requires="v">
                <p:oleObj spid="_x0000_s31747" name="Equation" r:id="rId4" imgW="1269720" imgH="266400" progId="Equation.3">
                  <p:embed/>
                </p:oleObj>
              </mc:Choice>
              <mc:Fallback>
                <p:oleObj name="Equation" r:id="rId4" imgW="1269720" imgH="266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1700213"/>
                        <a:ext cx="3132138"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2"/>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2</a:t>
            </a:fld>
            <a:endParaRPr lang="en-US"/>
          </a:p>
        </p:txBody>
      </p:sp>
      <p:sp>
        <p:nvSpPr>
          <p:cNvPr id="7" name="Rectangle 6"/>
          <p:cNvSpPr/>
          <p:nvPr/>
        </p:nvSpPr>
        <p:spPr>
          <a:xfrm>
            <a:off x="533400" y="1295400"/>
            <a:ext cx="7620000" cy="3000821"/>
          </a:xfrm>
          <a:prstGeom prst="rect">
            <a:avLst/>
          </a:prstGeom>
        </p:spPr>
        <p:txBody>
          <a:bodyPr wrap="square">
            <a:spAutoFit/>
          </a:bodyPr>
          <a:lstStyle/>
          <a:p>
            <a:pPr marL="342900" indent="-342900" algn="just">
              <a:lnSpc>
                <a:spcPct val="150000"/>
              </a:lnSpc>
              <a:buFont typeface="Wingdings" pitchFamily="2" charset="2"/>
              <a:buChar char="Ø"/>
            </a:pPr>
            <a:r>
              <a:rPr lang="en-GB" dirty="0" smtClean="0"/>
              <a:t>Most electric machines operate on the basis of interaction between current carrying conductors and electromagnetic fields.</a:t>
            </a:r>
          </a:p>
          <a:p>
            <a:pPr marL="342900" indent="-342900" algn="just">
              <a:lnSpc>
                <a:spcPct val="150000"/>
              </a:lnSpc>
            </a:pPr>
            <a:endParaRPr lang="en-GB" dirty="0" smtClean="0"/>
          </a:p>
          <a:p>
            <a:pPr marL="342900" indent="-342900" algn="just">
              <a:lnSpc>
                <a:spcPct val="150000"/>
              </a:lnSpc>
              <a:buFont typeface="Wingdings" pitchFamily="2" charset="2"/>
              <a:buChar char="Ø"/>
            </a:pPr>
            <a:r>
              <a:rPr lang="en-GB" dirty="0" smtClean="0"/>
              <a:t>In particular: generator action is based on Faraday’s law of electromagnetic induction, which implies that a current carrying conductor moving in a region having flux lines at right angles to the conductor will have </a:t>
            </a:r>
            <a:r>
              <a:rPr lang="en-GB" dirty="0" err="1" smtClean="0"/>
              <a:t>emf</a:t>
            </a:r>
            <a:r>
              <a:rPr lang="en-GB" dirty="0" smtClean="0"/>
              <a:t> induced in it</a:t>
            </a:r>
            <a:endParaRPr lang="en-US" dirty="0"/>
          </a:p>
        </p:txBody>
      </p:sp>
      <p:sp>
        <p:nvSpPr>
          <p:cNvPr id="8" name="Rectangle 4"/>
          <p:cNvSpPr>
            <a:spLocks noChangeArrowheads="1"/>
          </p:cNvSpPr>
          <p:nvPr/>
        </p:nvSpPr>
        <p:spPr bwMode="auto">
          <a:xfrm>
            <a:off x="2743200" y="4038600"/>
            <a:ext cx="2070100" cy="420687"/>
          </a:xfrm>
          <a:prstGeom prst="rect">
            <a:avLst/>
          </a:prstGeom>
          <a:noFill/>
          <a:ln w="9525">
            <a:noFill/>
            <a:miter lim="800000"/>
            <a:headEnd/>
            <a:tailEnd/>
          </a:ln>
        </p:spPr>
        <p:txBody>
          <a:bodyPr wrap="none">
            <a:spAutoFit/>
          </a:bodyPr>
          <a:lstStyle/>
          <a:p>
            <a:pPr>
              <a:lnSpc>
                <a:spcPct val="90000"/>
              </a:lnSpc>
              <a:spcBef>
                <a:spcPct val="20000"/>
              </a:spcBef>
              <a:buClr>
                <a:schemeClr val="folHlink"/>
              </a:buClr>
              <a:buSzPct val="60000"/>
              <a:buFont typeface="Wingdings" pitchFamily="2" charset="2"/>
              <a:buNone/>
            </a:pPr>
            <a:r>
              <a:rPr lang="en-GB" i="1" dirty="0" err="1"/>
              <a:t>e</a:t>
            </a:r>
            <a:r>
              <a:rPr lang="en-GB" i="1" baseline="-25000" dirty="0" err="1"/>
              <a:t>ind</a:t>
            </a:r>
            <a:r>
              <a:rPr lang="en-GB" i="1" baseline="-25000" dirty="0"/>
              <a:t> </a:t>
            </a:r>
            <a:r>
              <a:rPr lang="en-GB" i="1" dirty="0"/>
              <a:t>= (v x B) l</a:t>
            </a:r>
          </a:p>
        </p:txBody>
      </p:sp>
      <p:sp>
        <p:nvSpPr>
          <p:cNvPr id="10" name="TextBox 9"/>
          <p:cNvSpPr txBox="1"/>
          <p:nvPr/>
        </p:nvSpPr>
        <p:spPr>
          <a:xfrm>
            <a:off x="762000" y="457200"/>
            <a:ext cx="1777794" cy="461665"/>
          </a:xfrm>
          <a:prstGeom prst="rect">
            <a:avLst/>
          </a:prstGeom>
          <a:noFill/>
        </p:spPr>
        <p:txBody>
          <a:bodyPr wrap="none" rtlCol="0">
            <a:spAutoFit/>
          </a:bodyPr>
          <a:lstStyle/>
          <a:p>
            <a:r>
              <a:rPr lang="en-US" sz="2400" b="1" dirty="0" smtClean="0">
                <a:solidFill>
                  <a:srgbClr val="0E39F2"/>
                </a:solidFill>
              </a:rPr>
              <a:t>Introduction</a:t>
            </a:r>
            <a:endParaRPr lang="en-US" sz="2400" b="1" dirty="0">
              <a:solidFill>
                <a:srgbClr val="0E39F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3"/>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20</a:t>
            </a:fld>
            <a:endParaRPr lang="en-US"/>
          </a:p>
        </p:txBody>
      </p:sp>
      <p:sp>
        <p:nvSpPr>
          <p:cNvPr id="10" name="Rectangle 9"/>
          <p:cNvSpPr/>
          <p:nvPr/>
        </p:nvSpPr>
        <p:spPr>
          <a:xfrm>
            <a:off x="685800" y="533400"/>
            <a:ext cx="4690708" cy="461665"/>
          </a:xfrm>
          <a:prstGeom prst="rect">
            <a:avLst/>
          </a:prstGeom>
        </p:spPr>
        <p:txBody>
          <a:bodyPr wrap="none">
            <a:spAutoFit/>
          </a:bodyPr>
          <a:lstStyle/>
          <a:p>
            <a:r>
              <a:rPr lang="en-US" sz="2400" b="1" dirty="0" smtClean="0">
                <a:solidFill>
                  <a:srgbClr val="0E39F2"/>
                </a:solidFill>
              </a:rPr>
              <a:t>Torque Induced in a Rotating </a:t>
            </a:r>
            <a:r>
              <a:rPr lang="en-US" sz="2400" b="1" dirty="0">
                <a:solidFill>
                  <a:srgbClr val="0E39F2"/>
                </a:solidFill>
              </a:rPr>
              <a:t>L</a:t>
            </a:r>
            <a:r>
              <a:rPr lang="en-US" sz="2400" b="1" dirty="0" smtClean="0">
                <a:solidFill>
                  <a:srgbClr val="0E39F2"/>
                </a:solidFill>
              </a:rPr>
              <a:t>oop</a:t>
            </a:r>
            <a:endParaRPr lang="en-US" sz="2400" b="1" dirty="0">
              <a:solidFill>
                <a:srgbClr val="0E39F2"/>
              </a:solidFill>
            </a:endParaRPr>
          </a:p>
        </p:txBody>
      </p:sp>
      <p:sp>
        <p:nvSpPr>
          <p:cNvPr id="7" name="Rectangle 3"/>
          <p:cNvSpPr txBox="1">
            <a:spLocks noChangeArrowheads="1"/>
          </p:cNvSpPr>
          <p:nvPr/>
        </p:nvSpPr>
        <p:spPr>
          <a:xfrm>
            <a:off x="468313" y="1066800"/>
            <a:ext cx="8496300" cy="506571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sng" strike="noStrike" kern="1200" cap="none" spc="0" normalizeH="0" baseline="0" noProof="0" dirty="0" smtClean="0">
                <a:ln>
                  <a:noFill/>
                </a:ln>
                <a:effectLst/>
                <a:uLnTx/>
                <a:uFillTx/>
                <a:latin typeface="Times New Roman" pitchFamily="18" charset="0"/>
                <a:cs typeface="Times New Roman" pitchFamily="18" charset="0"/>
              </a:rPr>
              <a:t>Segment </a:t>
            </a:r>
            <a:r>
              <a:rPr kumimoji="0" lang="en-GB" sz="2400" b="0" i="1" u="sng" strike="noStrike" kern="1200" cap="none" spc="0" normalizeH="0" baseline="0" noProof="0" dirty="0" err="1" smtClean="0">
                <a:ln>
                  <a:noFill/>
                </a:ln>
                <a:effectLst/>
                <a:uLnTx/>
                <a:uFillTx/>
                <a:latin typeface="Times New Roman" pitchFamily="18" charset="0"/>
                <a:cs typeface="Times New Roman" pitchFamily="18" charset="0"/>
              </a:rPr>
              <a:t>ab</a:t>
            </a:r>
            <a:r>
              <a:rPr kumimoji="0" lang="en-GB" sz="2400" b="0" i="0" u="sng" strike="noStrike" kern="1200" cap="none" spc="0" normalizeH="0" baseline="0" noProof="0" dirty="0" smtClean="0">
                <a:ln>
                  <a:noFill/>
                </a:ln>
                <a:effectLst/>
                <a:uLnTx/>
                <a:uFillTx/>
                <a:latin typeface="Times New Roman" pitchFamily="18" charset="0"/>
                <a:cs typeface="Times New Roman" pitchFamily="18" charset="0"/>
              </a:rPr>
              <a:t>:</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effectLst/>
                <a:uLnTx/>
                <a:uFillTx/>
                <a:latin typeface="Times New Roman" pitchFamily="18" charset="0"/>
                <a:cs typeface="Times New Roman" pitchFamily="18" charset="0"/>
              </a:rPr>
              <a:t>   Current directed out of the page</a:t>
            </a:r>
            <a:endParaRPr kumimoji="0" lang="en-US" sz="2400" b="0" i="0" u="none" strike="noStrike" kern="1200" cap="none" spc="0" normalizeH="0" baseline="0" noProof="0" dirty="0" smtClean="0">
              <a:ln>
                <a:noFill/>
              </a:ln>
              <a:effectLst/>
              <a:uLnTx/>
              <a:uFillTx/>
              <a:latin typeface="Times New Roman" pitchFamily="18" charset="0"/>
              <a:cs typeface="Times New Roman" pitchFamily="18" charset="0"/>
            </a:endParaRPr>
          </a:p>
        </p:txBody>
      </p:sp>
      <p:graphicFrame>
        <p:nvGraphicFramePr>
          <p:cNvPr id="8" name="Object 5"/>
          <p:cNvGraphicFramePr>
            <a:graphicFrameLocks noChangeAspect="1"/>
          </p:cNvGraphicFramePr>
          <p:nvPr/>
        </p:nvGraphicFramePr>
        <p:xfrm>
          <a:off x="900113" y="1989138"/>
          <a:ext cx="5532437" cy="784225"/>
        </p:xfrm>
        <a:graphic>
          <a:graphicData uri="http://schemas.openxmlformats.org/presentationml/2006/ole">
            <mc:AlternateContent xmlns:mc="http://schemas.openxmlformats.org/markup-compatibility/2006">
              <mc:Choice xmlns:v="urn:schemas-microsoft-com:vml" Requires="v">
                <p:oleObj spid="_x0000_s32775" name="Equation" r:id="rId4" imgW="3695700" imgH="520700" progId="Equation.3">
                  <p:embed/>
                </p:oleObj>
              </mc:Choice>
              <mc:Fallback>
                <p:oleObj name="Equation" r:id="rId4" imgW="3695700" imgH="5207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989138"/>
                        <a:ext cx="5532437"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7"/>
          <p:cNvGraphicFramePr>
            <a:graphicFrameLocks noChangeAspect="1"/>
          </p:cNvGraphicFramePr>
          <p:nvPr/>
        </p:nvGraphicFramePr>
        <p:xfrm>
          <a:off x="762000" y="2819400"/>
          <a:ext cx="6462526" cy="784225"/>
        </p:xfrm>
        <a:graphic>
          <a:graphicData uri="http://schemas.openxmlformats.org/presentationml/2006/ole">
            <mc:AlternateContent xmlns:mc="http://schemas.openxmlformats.org/markup-compatibility/2006">
              <mc:Choice xmlns:v="urn:schemas-microsoft-com:vml" Requires="v">
                <p:oleObj spid="_x0000_s32776" name="Equation" r:id="rId6" imgW="3797280" imgH="457200" progId="Equation.3">
                  <p:embed/>
                </p:oleObj>
              </mc:Choice>
              <mc:Fallback>
                <p:oleObj name="Equation" r:id="rId6" imgW="3797280" imgH="4572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819400"/>
                        <a:ext cx="6462526"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647700" y="3286125"/>
          <a:ext cx="8496300" cy="2879725"/>
        </p:xfrm>
        <a:graphic>
          <a:graphicData uri="http://schemas.openxmlformats.org/presentationml/2006/ole">
            <mc:AlternateContent xmlns:mc="http://schemas.openxmlformats.org/markup-compatibility/2006">
              <mc:Choice xmlns:v="urn:schemas-microsoft-com:vml" Requires="v">
                <p:oleObj spid="_x0000_s32777" name="Document" r:id="rId8" imgW="5544062" imgH="1879817" progId="Word.Document.8">
                  <p:embed/>
                </p:oleObj>
              </mc:Choice>
              <mc:Fallback>
                <p:oleObj name="Document" r:id="rId8" imgW="5544062" imgH="1879817" progId="Word.Document.8">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 y="3286125"/>
                        <a:ext cx="849630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 name="Picture 11" descr="dc_simpleT_F"/>
          <p:cNvPicPr>
            <a:picLocks noChangeAspect="1" noChangeArrowheads="1"/>
          </p:cNvPicPr>
          <p:nvPr/>
        </p:nvPicPr>
        <p:blipFill>
          <a:blip r:embed="rId10" cstate="print"/>
          <a:srcRect l="1637" r="2655"/>
          <a:stretch>
            <a:fillRect/>
          </a:stretch>
        </p:blipFill>
        <p:spPr bwMode="auto">
          <a:xfrm>
            <a:off x="5435600" y="0"/>
            <a:ext cx="3708400" cy="2114550"/>
          </a:xfrm>
          <a:prstGeom prst="rect">
            <a:avLst/>
          </a:prstGeom>
          <a:noFill/>
          <a:ln w="9525">
            <a:noFill/>
            <a:miter lim="800000"/>
            <a:headEnd/>
            <a:tailEnd/>
          </a:ln>
        </p:spPr>
      </p:pic>
      <p:graphicFrame>
        <p:nvGraphicFramePr>
          <p:cNvPr id="404489" name="Object 9"/>
          <p:cNvGraphicFramePr>
            <a:graphicFrameLocks noChangeAspect="1"/>
          </p:cNvGraphicFramePr>
          <p:nvPr/>
        </p:nvGraphicFramePr>
        <p:xfrm>
          <a:off x="838200" y="3644900"/>
          <a:ext cx="5916613" cy="860425"/>
        </p:xfrm>
        <a:graphic>
          <a:graphicData uri="http://schemas.openxmlformats.org/presentationml/2006/ole">
            <mc:AlternateContent xmlns:mc="http://schemas.openxmlformats.org/markup-compatibility/2006">
              <mc:Choice xmlns:v="urn:schemas-microsoft-com:vml" Requires="v">
                <p:oleObj spid="_x0000_s32778" name="Equation" r:id="rId11" imgW="3162240" imgH="457200" progId="Equation.3">
                  <p:embed/>
                </p:oleObj>
              </mc:Choice>
              <mc:Fallback>
                <p:oleObj name="Equation" r:id="rId11" imgW="3162240" imgH="4572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3644900"/>
                        <a:ext cx="5916613"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3"/>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21</a:t>
            </a:fld>
            <a:endParaRPr lang="en-US"/>
          </a:p>
        </p:txBody>
      </p:sp>
      <p:sp>
        <p:nvSpPr>
          <p:cNvPr id="10" name="Rectangle 9"/>
          <p:cNvSpPr/>
          <p:nvPr/>
        </p:nvSpPr>
        <p:spPr>
          <a:xfrm>
            <a:off x="685800" y="533400"/>
            <a:ext cx="4690708" cy="461665"/>
          </a:xfrm>
          <a:prstGeom prst="rect">
            <a:avLst/>
          </a:prstGeom>
        </p:spPr>
        <p:txBody>
          <a:bodyPr wrap="none">
            <a:spAutoFit/>
          </a:bodyPr>
          <a:lstStyle/>
          <a:p>
            <a:r>
              <a:rPr lang="en-US" sz="2400" b="1" dirty="0" smtClean="0">
                <a:solidFill>
                  <a:srgbClr val="0E39F2"/>
                </a:solidFill>
              </a:rPr>
              <a:t>Torque Induced in a Rotating </a:t>
            </a:r>
            <a:r>
              <a:rPr lang="en-US" sz="2400" b="1" dirty="0">
                <a:solidFill>
                  <a:srgbClr val="0E39F2"/>
                </a:solidFill>
              </a:rPr>
              <a:t>L</a:t>
            </a:r>
            <a:r>
              <a:rPr lang="en-US" sz="2400" b="1" dirty="0" smtClean="0">
                <a:solidFill>
                  <a:srgbClr val="0E39F2"/>
                </a:solidFill>
              </a:rPr>
              <a:t>oop</a:t>
            </a:r>
            <a:endParaRPr lang="en-US" sz="2400" b="1" dirty="0">
              <a:solidFill>
                <a:srgbClr val="0E39F2"/>
              </a:solidFill>
            </a:endParaRPr>
          </a:p>
        </p:txBody>
      </p:sp>
      <p:graphicFrame>
        <p:nvGraphicFramePr>
          <p:cNvPr id="7" name="Object 4"/>
          <p:cNvGraphicFramePr>
            <a:graphicFrameLocks noChangeAspect="1"/>
          </p:cNvGraphicFramePr>
          <p:nvPr/>
        </p:nvGraphicFramePr>
        <p:xfrm>
          <a:off x="611188" y="1125538"/>
          <a:ext cx="7705725" cy="3252787"/>
        </p:xfrm>
        <a:graphic>
          <a:graphicData uri="http://schemas.openxmlformats.org/presentationml/2006/ole">
            <mc:AlternateContent xmlns:mc="http://schemas.openxmlformats.org/markup-compatibility/2006">
              <mc:Choice xmlns:v="urn:schemas-microsoft-com:vml" Requires="v">
                <p:oleObj spid="_x0000_s33796" name="Document" r:id="rId4" imgW="5568046" imgH="2349444" progId="Word.Document.8">
                  <p:embed/>
                </p:oleObj>
              </mc:Choice>
              <mc:Fallback>
                <p:oleObj name="Document" r:id="rId4" imgW="5568046" imgH="2349444"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125538"/>
                        <a:ext cx="7705725" cy="325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5"/>
          <p:cNvGraphicFramePr>
            <a:graphicFrameLocks noChangeAspect="1"/>
          </p:cNvGraphicFramePr>
          <p:nvPr/>
        </p:nvGraphicFramePr>
        <p:xfrm>
          <a:off x="685800" y="3352800"/>
          <a:ext cx="7962900" cy="2717800"/>
        </p:xfrm>
        <a:graphic>
          <a:graphicData uri="http://schemas.openxmlformats.org/presentationml/2006/ole">
            <mc:AlternateContent xmlns:mc="http://schemas.openxmlformats.org/markup-compatibility/2006">
              <mc:Choice xmlns:v="urn:schemas-microsoft-com:vml" Requires="v">
                <p:oleObj spid="_x0000_s33797" name="Document" r:id="rId6" imgW="5544062" imgH="1889535" progId="Word.Document.8">
                  <p:embed/>
                </p:oleObj>
              </mc:Choice>
              <mc:Fallback>
                <p:oleObj name="Document" r:id="rId6" imgW="5544062" imgH="1889535" progId="Word.Documen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352800"/>
                        <a:ext cx="7962900"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6" descr="dc_simpleT_F"/>
          <p:cNvPicPr>
            <a:picLocks noChangeAspect="1" noChangeArrowheads="1"/>
          </p:cNvPicPr>
          <p:nvPr/>
        </p:nvPicPr>
        <p:blipFill>
          <a:blip r:embed="rId8" cstate="print"/>
          <a:srcRect l="1637" r="2655"/>
          <a:stretch>
            <a:fillRect/>
          </a:stretch>
        </p:blipFill>
        <p:spPr bwMode="auto">
          <a:xfrm>
            <a:off x="5435600" y="0"/>
            <a:ext cx="3708400"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3"/>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22</a:t>
            </a:fld>
            <a:endParaRPr lang="en-US"/>
          </a:p>
        </p:txBody>
      </p:sp>
      <p:sp>
        <p:nvSpPr>
          <p:cNvPr id="10" name="Rectangle 9"/>
          <p:cNvSpPr/>
          <p:nvPr/>
        </p:nvSpPr>
        <p:spPr>
          <a:xfrm>
            <a:off x="685800" y="533400"/>
            <a:ext cx="4690708" cy="461665"/>
          </a:xfrm>
          <a:prstGeom prst="rect">
            <a:avLst/>
          </a:prstGeom>
        </p:spPr>
        <p:txBody>
          <a:bodyPr wrap="none">
            <a:spAutoFit/>
          </a:bodyPr>
          <a:lstStyle/>
          <a:p>
            <a:r>
              <a:rPr lang="en-US" sz="2400" b="1" dirty="0" smtClean="0">
                <a:solidFill>
                  <a:srgbClr val="0E39F2"/>
                </a:solidFill>
              </a:rPr>
              <a:t>Torque Induced in a Rotating </a:t>
            </a:r>
            <a:r>
              <a:rPr lang="en-US" sz="2400" b="1" dirty="0">
                <a:solidFill>
                  <a:srgbClr val="0E39F2"/>
                </a:solidFill>
              </a:rPr>
              <a:t>L</a:t>
            </a:r>
            <a:r>
              <a:rPr lang="en-US" sz="2400" b="1" dirty="0" smtClean="0">
                <a:solidFill>
                  <a:srgbClr val="0E39F2"/>
                </a:solidFill>
              </a:rPr>
              <a:t>oop</a:t>
            </a:r>
            <a:endParaRPr lang="en-US" sz="2400" b="1" dirty="0">
              <a:solidFill>
                <a:srgbClr val="0E39F2"/>
              </a:solidFill>
            </a:endParaRPr>
          </a:p>
        </p:txBody>
      </p:sp>
      <p:sp>
        <p:nvSpPr>
          <p:cNvPr id="7" name="Rectangle 3"/>
          <p:cNvSpPr txBox="1">
            <a:spLocks noChangeArrowheads="1"/>
          </p:cNvSpPr>
          <p:nvPr/>
        </p:nvSpPr>
        <p:spPr>
          <a:xfrm>
            <a:off x="468313" y="1066800"/>
            <a:ext cx="8486775" cy="5065713"/>
          </a:xfrm>
          <a:prstGeom prst="rect">
            <a:avLst/>
          </a:prstGeom>
        </p:spPr>
        <p:txBody>
          <a:bodyPr vert="horz" lIns="91440" tIns="45720" rIns="91440" bIns="45720" rtlCol="0">
            <a:normAutofit/>
          </a:bodyPr>
          <a:lstStyle/>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ea typeface="+mn-ea"/>
                <a:cs typeface="+mn-cs"/>
              </a:rPr>
              <a:t>Note that </a:t>
            </a:r>
          </a:p>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ea typeface="+mn-ea"/>
                <a:cs typeface="+mn-cs"/>
              </a:rPr>
              <a:t> </a:t>
            </a:r>
            <a:r>
              <a:rPr kumimoji="0" lang="en-GB" b="0" i="0" u="none" strike="noStrike" kern="1200" cap="none" spc="0" normalizeH="0" baseline="0" noProof="0" dirty="0" err="1" smtClean="0">
                <a:ln>
                  <a:noFill/>
                </a:ln>
                <a:effectLst/>
                <a:uLnTx/>
                <a:uFillTx/>
                <a:ea typeface="+mn-ea"/>
                <a:cs typeface="+mn-cs"/>
              </a:rPr>
              <a:t>F</a:t>
            </a:r>
            <a:r>
              <a:rPr kumimoji="0" lang="en-GB" b="0" i="0" u="none" strike="noStrike" kern="1200" cap="none" spc="0" normalizeH="0" baseline="-25000" noProof="0" dirty="0" err="1" smtClean="0">
                <a:ln>
                  <a:noFill/>
                </a:ln>
                <a:effectLst/>
                <a:uLnTx/>
                <a:uFillTx/>
                <a:ea typeface="+mn-ea"/>
                <a:cs typeface="+mn-cs"/>
              </a:rPr>
              <a:t>ab</a:t>
            </a:r>
            <a:r>
              <a:rPr kumimoji="0" lang="en-GB" b="0" i="0" u="none" strike="noStrike" kern="1200" cap="none" spc="0" normalizeH="0" baseline="0" noProof="0" dirty="0" smtClean="0">
                <a:ln>
                  <a:noFill/>
                </a:ln>
                <a:effectLst/>
                <a:uLnTx/>
                <a:uFillTx/>
                <a:ea typeface="+mn-ea"/>
                <a:cs typeface="+mn-cs"/>
              </a:rPr>
              <a:t>= </a:t>
            </a:r>
            <a:r>
              <a:rPr kumimoji="0" lang="en-GB" b="0" i="0" u="none" strike="noStrike" kern="1200" cap="none" spc="0" normalizeH="0" baseline="0" noProof="0" dirty="0" err="1" smtClean="0">
                <a:ln>
                  <a:noFill/>
                </a:ln>
                <a:effectLst/>
                <a:uLnTx/>
                <a:uFillTx/>
                <a:ea typeface="+mn-ea"/>
                <a:cs typeface="+mn-cs"/>
              </a:rPr>
              <a:t>F</a:t>
            </a:r>
            <a:r>
              <a:rPr kumimoji="0" lang="en-GB" b="0" i="0" u="none" strike="noStrike" kern="1200" cap="none" spc="0" normalizeH="0" baseline="-25000" noProof="0" dirty="0" err="1" smtClean="0">
                <a:ln>
                  <a:noFill/>
                </a:ln>
                <a:effectLst/>
                <a:uLnTx/>
                <a:uFillTx/>
                <a:ea typeface="+mn-ea"/>
                <a:cs typeface="+mn-cs"/>
              </a:rPr>
              <a:t>cd</a:t>
            </a:r>
            <a:r>
              <a:rPr kumimoji="0" lang="en-GB" b="0" i="0" u="none" strike="noStrike" kern="1200" cap="none" spc="0" normalizeH="0" baseline="0" noProof="0" dirty="0" smtClean="0">
                <a:ln>
                  <a:noFill/>
                </a:ln>
                <a:effectLst/>
                <a:uLnTx/>
                <a:uFillTx/>
                <a:ea typeface="+mn-ea"/>
                <a:cs typeface="+mn-cs"/>
              </a:rPr>
              <a:t>= </a:t>
            </a:r>
            <a:r>
              <a:rPr kumimoji="0" lang="en-GB" b="0" i="1" u="none" strike="noStrike" kern="1200" cap="none" spc="0" normalizeH="0" baseline="0" noProof="0" dirty="0" err="1" smtClean="0">
                <a:ln>
                  <a:noFill/>
                </a:ln>
                <a:effectLst/>
                <a:uLnTx/>
                <a:uFillTx/>
                <a:ea typeface="+mn-ea"/>
                <a:cs typeface="+mn-cs"/>
              </a:rPr>
              <a:t>ilB</a:t>
            </a:r>
            <a:r>
              <a:rPr kumimoji="0" lang="en-GB" b="0" i="0" u="none" strike="noStrike" kern="1200" cap="none" spc="0" normalizeH="0" baseline="0" noProof="0" dirty="0" smtClean="0">
                <a:ln>
                  <a:noFill/>
                </a:ln>
                <a:effectLst/>
                <a:uLnTx/>
                <a:uFillTx/>
                <a:ea typeface="+mn-ea"/>
                <a:cs typeface="+mn-cs"/>
              </a:rPr>
              <a:t>  and t</a:t>
            </a:r>
            <a:r>
              <a:rPr kumimoji="0" lang="en-GB" b="0" i="0" u="none" strike="noStrike" kern="1200" cap="none" spc="0" normalizeH="0" baseline="-25000" noProof="0" dirty="0" smtClean="0">
                <a:ln>
                  <a:noFill/>
                </a:ln>
                <a:effectLst/>
                <a:uLnTx/>
                <a:uFillTx/>
                <a:ea typeface="+mn-ea"/>
                <a:cs typeface="+mn-cs"/>
              </a:rPr>
              <a:t>ab</a:t>
            </a:r>
            <a:r>
              <a:rPr kumimoji="0" lang="en-GB" b="0" i="0" u="none" strike="noStrike" kern="1200" cap="none" spc="0" normalizeH="0" baseline="0" noProof="0" dirty="0" smtClean="0">
                <a:ln>
                  <a:noFill/>
                </a:ln>
                <a:effectLst/>
                <a:uLnTx/>
                <a:uFillTx/>
                <a:ea typeface="+mn-ea"/>
                <a:cs typeface="+mn-cs"/>
              </a:rPr>
              <a:t>=</a:t>
            </a:r>
            <a:r>
              <a:rPr kumimoji="0" lang="en-GB" b="0" i="0" u="none" strike="noStrike" kern="1200" cap="none" spc="0" normalizeH="0" baseline="0" noProof="0" dirty="0" err="1" smtClean="0">
                <a:ln>
                  <a:noFill/>
                </a:ln>
                <a:effectLst/>
                <a:uLnTx/>
                <a:uFillTx/>
                <a:ea typeface="+mn-ea"/>
                <a:cs typeface="+mn-cs"/>
              </a:rPr>
              <a:t>t</a:t>
            </a:r>
            <a:r>
              <a:rPr kumimoji="0" lang="en-GB" b="0" i="0" u="none" strike="noStrike" kern="1200" cap="none" spc="0" normalizeH="0" baseline="-25000" noProof="0" dirty="0" err="1" smtClean="0">
                <a:ln>
                  <a:noFill/>
                </a:ln>
                <a:effectLst/>
                <a:uLnTx/>
                <a:uFillTx/>
                <a:ea typeface="+mn-ea"/>
                <a:cs typeface="+mn-cs"/>
              </a:rPr>
              <a:t>cd</a:t>
            </a:r>
            <a:r>
              <a:rPr kumimoji="0" lang="en-GB" b="0" i="0" u="none" strike="noStrike" kern="1200" cap="none" spc="0" normalizeH="0" baseline="0" noProof="0" dirty="0" smtClean="0">
                <a:ln>
                  <a:noFill/>
                </a:ln>
                <a:effectLst/>
                <a:uLnTx/>
                <a:uFillTx/>
                <a:ea typeface="+mn-ea"/>
                <a:cs typeface="+mn-cs"/>
              </a:rPr>
              <a:t>=</a:t>
            </a:r>
            <a:r>
              <a:rPr kumimoji="0" lang="en-GB" b="0" i="0" u="none" strike="noStrike" kern="1200" cap="none" spc="0" normalizeH="0" baseline="0" noProof="0" dirty="0" err="1" smtClean="0">
                <a:ln>
                  <a:noFill/>
                </a:ln>
                <a:effectLst/>
                <a:uLnTx/>
                <a:uFillTx/>
                <a:ea typeface="+mn-ea"/>
                <a:cs typeface="+mn-cs"/>
              </a:rPr>
              <a:t>rFsinq</a:t>
            </a:r>
            <a:r>
              <a:rPr kumimoji="0" lang="en-GB" b="0" i="0" u="none" strike="noStrike" kern="1200" cap="none" spc="0" normalizeH="0" baseline="0" noProof="0" dirty="0" smtClean="0">
                <a:ln>
                  <a:noFill/>
                </a:ln>
                <a:effectLst/>
                <a:uLnTx/>
                <a:uFillTx/>
                <a:ea typeface="+mn-ea"/>
                <a:cs typeface="+mn-cs"/>
              </a:rPr>
              <a:t>=</a:t>
            </a:r>
            <a:r>
              <a:rPr kumimoji="0" lang="en-GB" b="0" i="1" u="none" strike="noStrike" kern="1200" cap="none" spc="0" normalizeH="0" baseline="0" noProof="0" dirty="0" err="1" smtClean="0">
                <a:ln>
                  <a:noFill/>
                </a:ln>
                <a:effectLst/>
                <a:uLnTx/>
                <a:uFillTx/>
                <a:ea typeface="+mn-ea"/>
                <a:cs typeface="+mn-cs"/>
              </a:rPr>
              <a:t>rilB</a:t>
            </a:r>
            <a:r>
              <a:rPr kumimoji="0" lang="en-GB" b="0" i="1" u="none" strike="noStrike" kern="1200" cap="none" spc="0" normalizeH="0" baseline="0" noProof="0" dirty="0" smtClean="0">
                <a:ln>
                  <a:noFill/>
                </a:ln>
                <a:effectLst/>
                <a:uLnTx/>
                <a:uFillTx/>
                <a:ea typeface="+mn-ea"/>
                <a:cs typeface="+mn-cs"/>
              </a:rPr>
              <a:t>   CCW </a:t>
            </a:r>
          </a:p>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1" u="none" strike="noStrike" kern="1200" cap="none" spc="0" normalizeH="0" baseline="0" noProof="0" dirty="0" smtClean="0">
                <a:ln>
                  <a:noFill/>
                </a:ln>
                <a:effectLst/>
                <a:uLnTx/>
                <a:uFillTx/>
                <a:ea typeface="+mn-ea"/>
                <a:cs typeface="+mn-cs"/>
              </a:rPr>
              <a:t>    (since q=90 deg)  </a:t>
            </a:r>
            <a:r>
              <a:rPr kumimoji="0" lang="en-GB" b="0" i="0" u="none" strike="noStrike" kern="1200" cap="none" spc="0" normalizeH="0" baseline="0" noProof="0" dirty="0" smtClean="0">
                <a:ln>
                  <a:noFill/>
                </a:ln>
                <a:effectLst/>
                <a:uLnTx/>
                <a:uFillTx/>
                <a:ea typeface="+mn-ea"/>
                <a:cs typeface="+mn-cs"/>
              </a:rPr>
              <a:t> And   </a:t>
            </a:r>
          </a:p>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ea typeface="+mn-ea"/>
                <a:cs typeface="+mn-cs"/>
              </a:rPr>
              <a:t> </a:t>
            </a:r>
            <a:r>
              <a:rPr kumimoji="0" lang="en-GB" b="0" i="0" u="none" strike="noStrike" kern="1200" cap="none" spc="0" normalizeH="0" baseline="0" noProof="0" dirty="0" err="1" smtClean="0">
                <a:ln>
                  <a:noFill/>
                </a:ln>
                <a:effectLst/>
                <a:uLnTx/>
                <a:uFillTx/>
                <a:ea typeface="+mn-ea"/>
                <a:cs typeface="+mn-cs"/>
              </a:rPr>
              <a:t>F</a:t>
            </a:r>
            <a:r>
              <a:rPr kumimoji="0" lang="en-GB" b="0" i="0" u="none" strike="noStrike" kern="1200" cap="none" spc="0" normalizeH="0" baseline="-25000" noProof="0" dirty="0" err="1" smtClean="0">
                <a:ln>
                  <a:noFill/>
                </a:ln>
                <a:effectLst/>
                <a:uLnTx/>
                <a:uFillTx/>
                <a:ea typeface="+mn-ea"/>
                <a:cs typeface="+mn-cs"/>
              </a:rPr>
              <a:t>bc</a:t>
            </a:r>
            <a:r>
              <a:rPr kumimoji="0" lang="en-GB" b="0" i="0" u="none" strike="noStrike" kern="1200" cap="none" spc="0" normalizeH="0" baseline="0" noProof="0" dirty="0" smtClean="0">
                <a:ln>
                  <a:noFill/>
                </a:ln>
                <a:effectLst/>
                <a:uLnTx/>
                <a:uFillTx/>
                <a:ea typeface="+mn-ea"/>
                <a:cs typeface="+mn-cs"/>
              </a:rPr>
              <a:t>=</a:t>
            </a:r>
            <a:r>
              <a:rPr kumimoji="0" lang="en-GB" b="0" i="0" u="none" strike="noStrike" kern="1200" cap="none" spc="0" normalizeH="0" baseline="0" noProof="0" dirty="0" err="1" smtClean="0">
                <a:ln>
                  <a:noFill/>
                </a:ln>
                <a:effectLst/>
                <a:uLnTx/>
                <a:uFillTx/>
                <a:ea typeface="+mn-ea"/>
                <a:cs typeface="+mn-cs"/>
              </a:rPr>
              <a:t>F</a:t>
            </a:r>
            <a:r>
              <a:rPr kumimoji="0" lang="en-GB" b="0" i="0" u="none" strike="noStrike" kern="1200" cap="none" spc="0" normalizeH="0" baseline="-25000" noProof="0" dirty="0" err="1" smtClean="0">
                <a:ln>
                  <a:noFill/>
                </a:ln>
                <a:effectLst/>
                <a:uLnTx/>
                <a:uFillTx/>
                <a:ea typeface="+mn-ea"/>
                <a:cs typeface="+mn-cs"/>
              </a:rPr>
              <a:t>da</a:t>
            </a:r>
            <a:r>
              <a:rPr kumimoji="0" lang="en-GB" b="0" i="0" u="none" strike="noStrike" kern="1200" cap="none" spc="0" normalizeH="0" baseline="0" noProof="0" dirty="0" smtClean="0">
                <a:ln>
                  <a:noFill/>
                </a:ln>
                <a:effectLst/>
                <a:uLnTx/>
                <a:uFillTx/>
                <a:ea typeface="+mn-ea"/>
                <a:cs typeface="+mn-cs"/>
              </a:rPr>
              <a:t>=0  (since </a:t>
            </a:r>
            <a:r>
              <a:rPr kumimoji="0" lang="en-GB" b="0" i="1" u="none" strike="noStrike" kern="1200" cap="none" spc="0" normalizeH="0" baseline="0" noProof="0" dirty="0" smtClean="0">
                <a:ln>
                  <a:noFill/>
                </a:ln>
                <a:effectLst/>
                <a:uLnTx/>
                <a:uFillTx/>
                <a:ea typeface="+mn-ea"/>
                <a:cs typeface="+mn-cs"/>
              </a:rPr>
              <a:t>l is parallel to B</a:t>
            </a:r>
            <a:r>
              <a:rPr kumimoji="0" lang="en-GB" b="0" i="0" u="none" strike="noStrike" kern="1200" cap="none" spc="0" normalizeH="0" baseline="0" noProof="0" dirty="0" smtClean="0">
                <a:ln>
                  <a:noFill/>
                </a:ln>
                <a:effectLst/>
                <a:uLnTx/>
                <a:uFillTx/>
                <a:ea typeface="+mn-ea"/>
                <a:cs typeface="+mn-cs"/>
              </a:rPr>
              <a:t> )</a:t>
            </a:r>
          </a:p>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ea typeface="+mn-ea"/>
                <a:cs typeface="+mn-cs"/>
              </a:rPr>
              <a:t> </a:t>
            </a:r>
            <a:r>
              <a:rPr kumimoji="0" lang="en-GB" b="0" i="0" u="none" strike="noStrike" kern="1200" cap="none" spc="0" normalizeH="0" baseline="0" noProof="0" dirty="0" err="1" smtClean="0">
                <a:ln>
                  <a:noFill/>
                </a:ln>
                <a:effectLst/>
                <a:uLnTx/>
                <a:uFillTx/>
                <a:ea typeface="+mn-ea"/>
                <a:cs typeface="+mn-cs"/>
              </a:rPr>
              <a:t>t</a:t>
            </a:r>
            <a:r>
              <a:rPr kumimoji="0" lang="en-GB" b="0" i="0" u="none" strike="noStrike" kern="1200" cap="none" spc="0" normalizeH="0" baseline="-25000" noProof="0" dirty="0" err="1" smtClean="0">
                <a:ln>
                  <a:noFill/>
                </a:ln>
                <a:effectLst/>
                <a:uLnTx/>
                <a:uFillTx/>
                <a:ea typeface="+mn-ea"/>
                <a:cs typeface="+mn-cs"/>
              </a:rPr>
              <a:t>bc</a:t>
            </a:r>
            <a:r>
              <a:rPr kumimoji="0" lang="en-GB" b="0" i="0" u="none" strike="noStrike" kern="1200" cap="none" spc="0" normalizeH="0" baseline="0" noProof="0" dirty="0" smtClean="0">
                <a:ln>
                  <a:noFill/>
                </a:ln>
                <a:effectLst/>
                <a:uLnTx/>
                <a:uFillTx/>
                <a:ea typeface="+mn-ea"/>
                <a:cs typeface="+mn-cs"/>
              </a:rPr>
              <a:t>=</a:t>
            </a:r>
            <a:r>
              <a:rPr kumimoji="0" lang="en-GB" b="0" i="0" u="none" strike="noStrike" kern="1200" cap="none" spc="0" normalizeH="0" baseline="0" noProof="0" dirty="0" err="1" smtClean="0">
                <a:ln>
                  <a:noFill/>
                </a:ln>
                <a:effectLst/>
                <a:uLnTx/>
                <a:uFillTx/>
                <a:ea typeface="+mn-ea"/>
                <a:cs typeface="+mn-cs"/>
              </a:rPr>
              <a:t>t</a:t>
            </a:r>
            <a:r>
              <a:rPr kumimoji="0" lang="en-GB" b="0" i="0" u="none" strike="noStrike" kern="1200" cap="none" spc="0" normalizeH="0" baseline="-25000" noProof="0" dirty="0" err="1" smtClean="0">
                <a:ln>
                  <a:noFill/>
                </a:ln>
                <a:effectLst/>
                <a:uLnTx/>
                <a:uFillTx/>
                <a:ea typeface="+mn-ea"/>
                <a:cs typeface="+mn-cs"/>
              </a:rPr>
              <a:t>da</a:t>
            </a:r>
            <a:r>
              <a:rPr kumimoji="0" lang="en-GB" b="0" i="0" u="none" strike="noStrike" kern="1200" cap="none" spc="0" normalizeH="0" baseline="0" noProof="0" dirty="0" smtClean="0">
                <a:ln>
                  <a:noFill/>
                </a:ln>
                <a:effectLst/>
                <a:uLnTx/>
                <a:uFillTx/>
                <a:ea typeface="+mn-ea"/>
                <a:cs typeface="+mn-cs"/>
              </a:rPr>
              <a:t>=0</a:t>
            </a:r>
          </a:p>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b="0" i="0" u="none" strike="noStrike" kern="1200" cap="none" spc="0" normalizeH="0" baseline="0" noProof="0" dirty="0" smtClean="0">
              <a:ln>
                <a:noFill/>
              </a:ln>
              <a:effectLst/>
              <a:uLnTx/>
              <a:uFillTx/>
              <a:ea typeface="+mn-ea"/>
              <a:cs typeface="+mn-cs"/>
            </a:endParaRPr>
          </a:p>
        </p:txBody>
      </p:sp>
      <p:pic>
        <p:nvPicPr>
          <p:cNvPr id="8" name="Picture 4" descr="dc_simpleT_F"/>
          <p:cNvPicPr>
            <a:picLocks noChangeAspect="1" noChangeArrowheads="1"/>
          </p:cNvPicPr>
          <p:nvPr/>
        </p:nvPicPr>
        <p:blipFill>
          <a:blip r:embed="rId4" cstate="print"/>
          <a:srcRect l="1637" r="2655"/>
          <a:stretch>
            <a:fillRect/>
          </a:stretch>
        </p:blipFill>
        <p:spPr bwMode="auto">
          <a:xfrm>
            <a:off x="5116153" y="1600200"/>
            <a:ext cx="3875447" cy="2209801"/>
          </a:xfrm>
          <a:prstGeom prst="rect">
            <a:avLst/>
          </a:prstGeom>
          <a:noFill/>
          <a:ln w="9525">
            <a:noFill/>
            <a:miter lim="800000"/>
            <a:headEnd/>
            <a:tailEnd/>
          </a:ln>
        </p:spPr>
      </p:pic>
      <p:sp>
        <p:nvSpPr>
          <p:cNvPr id="9" name="Rectangle 3"/>
          <p:cNvSpPr txBox="1">
            <a:spLocks noChangeArrowheads="1"/>
          </p:cNvSpPr>
          <p:nvPr/>
        </p:nvSpPr>
        <p:spPr>
          <a:xfrm>
            <a:off x="468313" y="3468687"/>
            <a:ext cx="8486775" cy="277971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Hence, the </a:t>
            </a:r>
            <a:r>
              <a:rPr kumimoji="0" lang="en-GB" b="1" i="0" u="none" strike="noStrike" kern="1200" cap="none" spc="0" normalizeH="0" baseline="0" noProof="0" dirty="0" smtClean="0">
                <a:ln>
                  <a:noFill/>
                </a:ln>
                <a:effectLst/>
                <a:uLnTx/>
                <a:uFillTx/>
                <a:latin typeface="+mn-lt"/>
                <a:ea typeface="+mn-ea"/>
                <a:cs typeface="+mn-cs"/>
              </a:rPr>
              <a:t>total induced torque</a:t>
            </a:r>
            <a:r>
              <a:rPr kumimoji="0" lang="en-GB" b="0" i="0" u="none" strike="noStrike" kern="1200" cap="none" spc="0" normalizeH="0" baseline="0" noProof="0" dirty="0" smtClean="0">
                <a:ln>
                  <a:noFill/>
                </a:ln>
                <a:effectLst/>
                <a:uLnTx/>
                <a:uFillTx/>
                <a:latin typeface="+mn-lt"/>
                <a:ea typeface="+mn-ea"/>
                <a:cs typeface="+mn-cs"/>
              </a:rPr>
              <a:t> in the loop is:</a:t>
            </a:r>
            <a:endParaRPr kumimoji="0" lang="en-US" b="0" i="0" u="none" strike="noStrike" kern="1200" cap="none" spc="0" normalizeH="0" baseline="0" noProof="0" dirty="0" smtClean="0">
              <a:ln>
                <a:noFill/>
              </a:ln>
              <a:effectLst/>
              <a:uLnTx/>
              <a:uFillTx/>
              <a:latin typeface="+mn-lt"/>
              <a:ea typeface="+mn-ea"/>
              <a:cs typeface="+mn-cs"/>
            </a:endParaRPr>
          </a:p>
        </p:txBody>
      </p:sp>
      <p:graphicFrame>
        <p:nvGraphicFramePr>
          <p:cNvPr id="11" name="Object 7"/>
          <p:cNvGraphicFramePr>
            <a:graphicFrameLocks noChangeAspect="1"/>
          </p:cNvGraphicFramePr>
          <p:nvPr/>
        </p:nvGraphicFramePr>
        <p:xfrm>
          <a:off x="1692275" y="4246562"/>
          <a:ext cx="4918075" cy="1474788"/>
        </p:xfrm>
        <a:graphic>
          <a:graphicData uri="http://schemas.openxmlformats.org/presentationml/2006/ole">
            <mc:AlternateContent xmlns:mc="http://schemas.openxmlformats.org/markup-compatibility/2006">
              <mc:Choice xmlns:v="urn:schemas-microsoft-com:vml" Requires="v">
                <p:oleObj spid="_x0000_s34819" name="Equation" r:id="rId5" imgW="2374560" imgH="711000" progId="Equation.3">
                  <p:embed/>
                </p:oleObj>
              </mc:Choice>
              <mc:Fallback>
                <p:oleObj name="Equation" r:id="rId5" imgW="2374560" imgH="7110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4246562"/>
                        <a:ext cx="4918075" cy="1474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3"/>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23</a:t>
            </a:fld>
            <a:endParaRPr lang="en-US"/>
          </a:p>
        </p:txBody>
      </p:sp>
      <p:sp>
        <p:nvSpPr>
          <p:cNvPr id="10" name="Rectangle 9"/>
          <p:cNvSpPr/>
          <p:nvPr/>
        </p:nvSpPr>
        <p:spPr>
          <a:xfrm>
            <a:off x="685800" y="533400"/>
            <a:ext cx="4690708" cy="461665"/>
          </a:xfrm>
          <a:prstGeom prst="rect">
            <a:avLst/>
          </a:prstGeom>
        </p:spPr>
        <p:txBody>
          <a:bodyPr wrap="none">
            <a:spAutoFit/>
          </a:bodyPr>
          <a:lstStyle/>
          <a:p>
            <a:r>
              <a:rPr lang="en-US" sz="2400" b="1" dirty="0" smtClean="0">
                <a:solidFill>
                  <a:srgbClr val="0E39F2"/>
                </a:solidFill>
              </a:rPr>
              <a:t>Torque Induced in a Rotating </a:t>
            </a:r>
            <a:r>
              <a:rPr lang="en-US" sz="2400" b="1" dirty="0">
                <a:solidFill>
                  <a:srgbClr val="0E39F2"/>
                </a:solidFill>
              </a:rPr>
              <a:t>L</a:t>
            </a:r>
            <a:r>
              <a:rPr lang="en-US" sz="2400" b="1" dirty="0" smtClean="0">
                <a:solidFill>
                  <a:srgbClr val="0E39F2"/>
                </a:solidFill>
              </a:rPr>
              <a:t>oop</a:t>
            </a:r>
            <a:endParaRPr lang="en-US" sz="2400" b="1" dirty="0">
              <a:solidFill>
                <a:srgbClr val="0E39F2"/>
              </a:solidFill>
            </a:endParaRPr>
          </a:p>
        </p:txBody>
      </p:sp>
      <p:sp>
        <p:nvSpPr>
          <p:cNvPr id="7" name="Rectangle 3"/>
          <p:cNvSpPr txBox="1">
            <a:spLocks noChangeArrowheads="1"/>
          </p:cNvSpPr>
          <p:nvPr/>
        </p:nvSpPr>
        <p:spPr>
          <a:xfrm>
            <a:off x="468313" y="1066800"/>
            <a:ext cx="8486775" cy="5065713"/>
          </a:xfrm>
          <a:prstGeom prst="rect">
            <a:avLst/>
          </a:prstGeom>
        </p:spPr>
        <p:txBody>
          <a:bodyPr vert="horz" lIns="91440" tIns="45720" rIns="91440" bIns="45720" rtlCol="0">
            <a:normAutofit/>
          </a:bodyPr>
          <a:lstStyle/>
          <a:p>
            <a:pPr marL="514350" marR="0" lvl="0" indent="-514350"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By employing the facts that                     and                   , the </a:t>
            </a:r>
            <a:r>
              <a:rPr kumimoji="0" lang="en-GB" b="1" i="0" u="none" strike="noStrike" kern="1200" cap="none" spc="0" normalizeH="0" baseline="0" noProof="0" dirty="0" smtClean="0">
                <a:ln>
                  <a:noFill/>
                </a:ln>
                <a:effectLst/>
                <a:uLnTx/>
                <a:uFillTx/>
                <a:latin typeface="+mn-lt"/>
                <a:ea typeface="+mn-ea"/>
                <a:cs typeface="+mn-cs"/>
              </a:rPr>
              <a:t>torque expression</a:t>
            </a:r>
            <a:r>
              <a:rPr kumimoji="0" lang="en-GB" b="0" i="0" u="none" strike="noStrike" kern="1200" cap="none" spc="0" normalizeH="0" baseline="0" noProof="0" dirty="0" smtClean="0">
                <a:ln>
                  <a:noFill/>
                </a:ln>
                <a:effectLst/>
                <a:uLnTx/>
                <a:uFillTx/>
                <a:latin typeface="+mn-lt"/>
                <a:ea typeface="+mn-ea"/>
                <a:cs typeface="+mn-cs"/>
              </a:rPr>
              <a:t> can be reduced to:</a:t>
            </a:r>
            <a:r>
              <a:rPr kumimoji="0" lang="en-US" b="0" i="0" u="none" strike="noStrike" kern="1200" cap="none" spc="0" normalizeH="0" baseline="0" noProof="0" dirty="0" smtClean="0">
                <a:ln>
                  <a:noFill/>
                </a:ln>
                <a:effectLst/>
                <a:uLnTx/>
                <a:uFillTx/>
                <a:latin typeface="+mn-lt"/>
                <a:ea typeface="+mn-ea"/>
                <a:cs typeface="+mn-cs"/>
              </a:rPr>
              <a:t/>
            </a:r>
            <a:br>
              <a:rPr kumimoji="0" lang="en-US" b="0" i="0" u="none" strike="noStrike" kern="1200" cap="none" spc="0" normalizeH="0" baseline="0" noProof="0" dirty="0" smtClean="0">
                <a:ln>
                  <a:noFill/>
                </a:ln>
                <a:effectLst/>
                <a:uLnTx/>
                <a:uFillTx/>
                <a:latin typeface="+mn-lt"/>
                <a:ea typeface="+mn-ea"/>
                <a:cs typeface="+mn-cs"/>
              </a:rPr>
            </a:br>
            <a:endParaRPr kumimoji="0" lang="en-US" b="0" i="0" u="none" strike="noStrike" kern="1200" cap="none" spc="0" normalizeH="0" baseline="0" noProof="0" dirty="0" smtClean="0">
              <a:ln>
                <a:noFill/>
              </a:ln>
              <a:effectLst/>
              <a:uLnTx/>
              <a:uFillTx/>
              <a:latin typeface="+mn-lt"/>
              <a:ea typeface="+mn-ea"/>
              <a:cs typeface="+mn-cs"/>
            </a:endParaRPr>
          </a:p>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514350" marR="0" lvl="0" indent="-514350" algn="just" defTabSz="914400" rtl="0" eaLnBrk="1" fontAlgn="auto" latinLnBrk="0" hangingPunct="1">
              <a:lnSpc>
                <a:spcPct val="150000"/>
              </a:lnSpc>
              <a:spcBef>
                <a:spcPct val="20000"/>
              </a:spcBef>
              <a:spcAft>
                <a:spcPts val="0"/>
              </a:spcAft>
              <a:buClrTx/>
              <a:buSzTx/>
              <a:tabLst/>
              <a:defRPr/>
            </a:pPr>
            <a:endParaRPr kumimoji="0" lang="en-GB" b="0" i="0" u="none" strike="noStrike" kern="1200" cap="none" spc="0" normalizeH="0" baseline="0" noProof="0" dirty="0" smtClean="0">
              <a:ln>
                <a:noFill/>
              </a:ln>
              <a:effectLst/>
              <a:uLnTx/>
              <a:uFillTx/>
              <a:latin typeface="+mn-lt"/>
              <a:ea typeface="+mn-ea"/>
              <a:cs typeface="+mn-cs"/>
            </a:endParaRPr>
          </a:p>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1" i="0" u="none" strike="noStrike" kern="1200" cap="none" spc="0" normalizeH="0" baseline="0" noProof="0" dirty="0" smtClean="0">
                <a:ln>
                  <a:noFill/>
                </a:ln>
                <a:solidFill>
                  <a:srgbClr val="FF0000"/>
                </a:solidFill>
                <a:effectLst/>
                <a:uLnTx/>
                <a:uFillTx/>
                <a:latin typeface="+mn-lt"/>
                <a:ea typeface="+mn-ea"/>
                <a:cs typeface="+mn-cs"/>
              </a:rPr>
              <a:t>In general, the torque in any real machine will depend on the same three factors: </a:t>
            </a:r>
          </a:p>
          <a:p>
            <a:pPr marL="514350" marR="0" lvl="0" indent="-514350" algn="just" defTabSz="914400" rtl="0" eaLnBrk="1" fontAlgn="auto" latinLnBrk="0" hangingPunct="1">
              <a:lnSpc>
                <a:spcPct val="150000"/>
              </a:lnSpc>
              <a:spcBef>
                <a:spcPct val="20000"/>
              </a:spcBef>
              <a:spcAft>
                <a:spcPts val="0"/>
              </a:spcAft>
              <a:buClrTx/>
              <a:buSzTx/>
              <a:tabLst/>
              <a:defRPr/>
            </a:pPr>
            <a:r>
              <a:rPr kumimoji="0" lang="en-GB" b="1" i="0" u="none" strike="noStrike" kern="1200" cap="none" spc="0" normalizeH="0" baseline="0" noProof="0" dirty="0" smtClean="0">
                <a:ln>
                  <a:noFill/>
                </a:ln>
                <a:solidFill>
                  <a:srgbClr val="FF0000"/>
                </a:solidFill>
                <a:effectLst/>
                <a:uLnTx/>
                <a:uFillTx/>
                <a:latin typeface="+mn-lt"/>
                <a:ea typeface="+mn-ea"/>
                <a:cs typeface="+mn-cs"/>
              </a:rPr>
              <a:t>1) the flux in the machine</a:t>
            </a:r>
          </a:p>
          <a:p>
            <a:pPr marL="514350" marR="0" lvl="0" indent="-514350" algn="just" defTabSz="914400" rtl="0" eaLnBrk="1" fontAlgn="auto" latinLnBrk="0" hangingPunct="1">
              <a:lnSpc>
                <a:spcPct val="150000"/>
              </a:lnSpc>
              <a:spcBef>
                <a:spcPct val="20000"/>
              </a:spcBef>
              <a:spcAft>
                <a:spcPts val="0"/>
              </a:spcAft>
              <a:buClrTx/>
              <a:buSzTx/>
              <a:tabLst/>
              <a:defRPr/>
            </a:pPr>
            <a:r>
              <a:rPr kumimoji="0" lang="en-GB" b="1" i="0" u="none" strike="noStrike" kern="1200" cap="none" spc="0" normalizeH="0" baseline="0" noProof="0" dirty="0" smtClean="0">
                <a:ln>
                  <a:noFill/>
                </a:ln>
                <a:solidFill>
                  <a:srgbClr val="FF0000"/>
                </a:solidFill>
                <a:effectLst/>
                <a:uLnTx/>
                <a:uFillTx/>
                <a:latin typeface="+mn-lt"/>
                <a:ea typeface="+mn-ea"/>
                <a:cs typeface="+mn-cs"/>
              </a:rPr>
              <a:t> 2) the current in the machine</a:t>
            </a:r>
          </a:p>
          <a:p>
            <a:pPr marL="514350" marR="0" lvl="0" indent="-514350" algn="just" defTabSz="914400" rtl="0" eaLnBrk="1" fontAlgn="auto" latinLnBrk="0" hangingPunct="1">
              <a:lnSpc>
                <a:spcPct val="150000"/>
              </a:lnSpc>
              <a:spcBef>
                <a:spcPct val="20000"/>
              </a:spcBef>
              <a:spcAft>
                <a:spcPts val="0"/>
              </a:spcAft>
              <a:buClrTx/>
              <a:buSzTx/>
              <a:tabLst/>
              <a:defRPr/>
            </a:pPr>
            <a:r>
              <a:rPr kumimoji="0" lang="en-GB" b="1" i="0" u="none" strike="noStrike" kern="1200" cap="none" spc="0" normalizeH="0" baseline="0" noProof="0" dirty="0" smtClean="0">
                <a:ln>
                  <a:noFill/>
                </a:ln>
                <a:solidFill>
                  <a:srgbClr val="FF0000"/>
                </a:solidFill>
                <a:effectLst/>
                <a:uLnTx/>
                <a:uFillTx/>
                <a:latin typeface="+mn-lt"/>
                <a:ea typeface="+mn-ea"/>
                <a:cs typeface="+mn-cs"/>
              </a:rPr>
              <a:t> 3) a constant representing the machine</a:t>
            </a:r>
            <a:r>
              <a:rPr kumimoji="0" lang="en-GB" b="1" i="0" u="none" strike="noStrike" kern="1200" cap="none" spc="0" normalizeH="0" noProof="0" dirty="0" smtClean="0">
                <a:ln>
                  <a:noFill/>
                </a:ln>
                <a:solidFill>
                  <a:srgbClr val="FF0000"/>
                </a:solidFill>
                <a:effectLst/>
                <a:uLnTx/>
                <a:uFillTx/>
                <a:latin typeface="+mn-lt"/>
                <a:ea typeface="+mn-ea"/>
                <a:cs typeface="+mn-cs"/>
              </a:rPr>
              <a:t> </a:t>
            </a:r>
            <a:r>
              <a:rPr kumimoji="0" lang="en-GB" b="1" i="0" u="none" strike="noStrike" kern="1200" cap="none" spc="0" normalizeH="0" baseline="0" noProof="0" dirty="0" smtClean="0">
                <a:ln>
                  <a:noFill/>
                </a:ln>
                <a:solidFill>
                  <a:srgbClr val="FF0000"/>
                </a:solidFill>
                <a:effectLst/>
                <a:uLnTx/>
                <a:uFillTx/>
                <a:latin typeface="+mn-lt"/>
                <a:ea typeface="+mn-ea"/>
                <a:cs typeface="+mn-cs"/>
              </a:rPr>
              <a:t>construction</a:t>
            </a:r>
            <a:endParaRPr kumimoji="0" lang="en-US" b="1" i="0" u="none" strike="noStrike" kern="1200" cap="none" spc="0" normalizeH="0" baseline="0" noProof="0" dirty="0" smtClean="0">
              <a:ln>
                <a:noFill/>
              </a:ln>
              <a:solidFill>
                <a:srgbClr val="FF0000"/>
              </a:solidFill>
              <a:effectLst/>
              <a:uLnTx/>
              <a:uFillTx/>
              <a:latin typeface="+mn-lt"/>
              <a:ea typeface="+mn-ea"/>
              <a:cs typeface="+mn-cs"/>
            </a:endParaRPr>
          </a:p>
        </p:txBody>
      </p:sp>
      <p:graphicFrame>
        <p:nvGraphicFramePr>
          <p:cNvPr id="8" name="Object 4"/>
          <p:cNvGraphicFramePr>
            <a:graphicFrameLocks noChangeAspect="1"/>
          </p:cNvGraphicFramePr>
          <p:nvPr/>
        </p:nvGraphicFramePr>
        <p:xfrm>
          <a:off x="3657600" y="1190625"/>
          <a:ext cx="990600" cy="333375"/>
        </p:xfrm>
        <a:graphic>
          <a:graphicData uri="http://schemas.openxmlformats.org/presentationml/2006/ole">
            <mc:AlternateContent xmlns:mc="http://schemas.openxmlformats.org/markup-compatibility/2006">
              <mc:Choice xmlns:v="urn:schemas-microsoft-com:vml" Requires="v">
                <p:oleObj spid="_x0000_s35845" name="Equation" r:id="rId4" imgW="799753" imgH="291973" progId="Equation.3">
                  <p:embed/>
                </p:oleObj>
              </mc:Choice>
              <mc:Fallback>
                <p:oleObj name="Equation" r:id="rId4" imgW="799753" imgH="291973"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190625"/>
                        <a:ext cx="99060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nvGraphicFramePr>
        <p:xfrm>
          <a:off x="5105400" y="1189796"/>
          <a:ext cx="982663" cy="367541"/>
        </p:xfrm>
        <a:graphic>
          <a:graphicData uri="http://schemas.openxmlformats.org/presentationml/2006/ole">
            <mc:AlternateContent xmlns:mc="http://schemas.openxmlformats.org/markup-compatibility/2006">
              <mc:Choice xmlns:v="urn:schemas-microsoft-com:vml" Requires="v">
                <p:oleObj spid="_x0000_s35846" name="Equation" r:id="rId6" imgW="787400" imgH="292100" progId="Equation.3">
                  <p:embed/>
                </p:oleObj>
              </mc:Choice>
              <mc:Fallback>
                <p:oleObj name="Equation" r:id="rId6" imgW="787400" imgH="2921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1189796"/>
                        <a:ext cx="982663" cy="3675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8"/>
          <p:cNvGraphicFramePr>
            <a:graphicFrameLocks noChangeAspect="1"/>
          </p:cNvGraphicFramePr>
          <p:nvPr/>
        </p:nvGraphicFramePr>
        <p:xfrm>
          <a:off x="2051050" y="2133600"/>
          <a:ext cx="4838700" cy="1385888"/>
        </p:xfrm>
        <a:graphic>
          <a:graphicData uri="http://schemas.openxmlformats.org/presentationml/2006/ole">
            <mc:AlternateContent xmlns:mc="http://schemas.openxmlformats.org/markup-compatibility/2006">
              <mc:Choice xmlns:v="urn:schemas-microsoft-com:vml" Requires="v">
                <p:oleObj spid="_x0000_s35847" name="Equation" r:id="rId8" imgW="2184120" imgH="660240" progId="Equation.3">
                  <p:embed/>
                </p:oleObj>
              </mc:Choice>
              <mc:Fallback>
                <p:oleObj name="Equation" r:id="rId8" imgW="2184120" imgH="66024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050" y="2133600"/>
                        <a:ext cx="4838700" cy="1385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2"/>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24</a:t>
            </a:fld>
            <a:endParaRPr lang="en-US"/>
          </a:p>
        </p:txBody>
      </p:sp>
      <p:sp>
        <p:nvSpPr>
          <p:cNvPr id="10" name="Rectangle 9"/>
          <p:cNvSpPr/>
          <p:nvPr/>
        </p:nvSpPr>
        <p:spPr>
          <a:xfrm>
            <a:off x="685800" y="533400"/>
            <a:ext cx="1744388" cy="461665"/>
          </a:xfrm>
          <a:prstGeom prst="rect">
            <a:avLst/>
          </a:prstGeom>
        </p:spPr>
        <p:txBody>
          <a:bodyPr wrap="none">
            <a:spAutoFit/>
          </a:bodyPr>
          <a:lstStyle/>
          <a:p>
            <a:r>
              <a:rPr lang="en-US" sz="2400" b="1" dirty="0" smtClean="0">
                <a:solidFill>
                  <a:srgbClr val="0E39F2"/>
                </a:solidFill>
              </a:rPr>
              <a:t>Example 7-1</a:t>
            </a:r>
            <a:endParaRPr lang="en-US" sz="2400" b="1" dirty="0">
              <a:solidFill>
                <a:srgbClr val="0E39F2"/>
              </a:solidFill>
            </a:endParaRPr>
          </a:p>
        </p:txBody>
      </p:sp>
      <p:sp>
        <p:nvSpPr>
          <p:cNvPr id="7" name="Rectangle 3"/>
          <p:cNvSpPr txBox="1">
            <a:spLocks noChangeArrowheads="1"/>
          </p:cNvSpPr>
          <p:nvPr/>
        </p:nvSpPr>
        <p:spPr>
          <a:xfrm>
            <a:off x="468313" y="1066800"/>
            <a:ext cx="7913687" cy="5065713"/>
          </a:xfrm>
          <a:prstGeom prst="rect">
            <a:avLst/>
          </a:prstGeom>
        </p:spPr>
        <p:txBody>
          <a:bodyPr vert="horz" lIns="91440" tIns="45720" rIns="91440" bIns="45720" rtlCol="0">
            <a:normAutofit lnSpcReduction="10000"/>
          </a:bodyPr>
          <a:lstStyle/>
          <a:p>
            <a:pPr marL="533400" marR="0" lvl="0" indent="-533400" algn="just"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en-US" b="0" i="0" u="none" strike="noStrike" kern="1200" cap="none" spc="0" normalizeH="0" baseline="0" noProof="0" dirty="0" smtClean="0">
                <a:ln>
                  <a:noFill/>
                </a:ln>
                <a:effectLst/>
                <a:uLnTx/>
                <a:uFillTx/>
                <a:latin typeface="+mn-lt"/>
                <a:ea typeface="+mn-ea"/>
                <a:cs typeface="+mn-cs"/>
              </a:rPr>
              <a:t>A simple rotating loop between curved pole faces connected to a battery and a resistor through a switch. The physical dimensions and characteristics of the machine are: </a:t>
            </a:r>
          </a:p>
          <a:p>
            <a:pPr marL="533400" marR="0" lvl="0" indent="-533400" algn="ctr"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b="1" i="0" u="none" strike="noStrike" kern="1200" cap="none" spc="0" normalizeH="0" baseline="0" noProof="0" dirty="0" smtClean="0">
                <a:ln>
                  <a:noFill/>
                </a:ln>
                <a:effectLst/>
                <a:uLnTx/>
                <a:uFillTx/>
                <a:latin typeface="+mn-lt"/>
                <a:ea typeface="+mn-ea"/>
                <a:cs typeface="+mn-cs"/>
              </a:rPr>
              <a:t>          r=0.5m;    </a:t>
            </a:r>
            <a:r>
              <a:rPr kumimoji="0" lang="en-US" b="1" i="1" u="none" strike="noStrike" kern="1200" cap="none" spc="0" normalizeH="0" baseline="0" noProof="0" dirty="0" smtClean="0">
                <a:ln>
                  <a:noFill/>
                </a:ln>
                <a:effectLst/>
                <a:uLnTx/>
                <a:uFillTx/>
                <a:latin typeface="+mn-lt"/>
                <a:ea typeface="+mn-ea"/>
                <a:cs typeface="+mn-cs"/>
              </a:rPr>
              <a:t>l</a:t>
            </a:r>
            <a:r>
              <a:rPr kumimoji="0" lang="en-US" b="1" i="0" u="none" strike="noStrike" kern="1200" cap="none" spc="0" normalizeH="0" baseline="0" noProof="0" dirty="0" smtClean="0">
                <a:ln>
                  <a:noFill/>
                </a:ln>
                <a:effectLst/>
                <a:uLnTx/>
                <a:uFillTx/>
                <a:latin typeface="+mn-lt"/>
                <a:ea typeface="+mn-ea"/>
                <a:cs typeface="+mn-cs"/>
              </a:rPr>
              <a:t>=1m;    R=0.3 ohm;     B=0.25T;      V</a:t>
            </a:r>
            <a:r>
              <a:rPr kumimoji="0" lang="en-US" b="1" i="0" u="none" strike="noStrike" kern="1200" cap="none" spc="0" normalizeH="0" baseline="-25000" noProof="0" dirty="0" smtClean="0">
                <a:ln>
                  <a:noFill/>
                </a:ln>
                <a:effectLst/>
                <a:uLnTx/>
                <a:uFillTx/>
                <a:latin typeface="+mn-lt"/>
                <a:ea typeface="+mn-ea"/>
                <a:cs typeface="+mn-cs"/>
              </a:rPr>
              <a:t>B</a:t>
            </a:r>
            <a:r>
              <a:rPr kumimoji="0" lang="en-US" b="1" i="0" u="none" strike="noStrike" kern="1200" cap="none" spc="0" normalizeH="0" baseline="0" noProof="0" dirty="0" smtClean="0">
                <a:ln>
                  <a:noFill/>
                </a:ln>
                <a:effectLst/>
                <a:uLnTx/>
                <a:uFillTx/>
                <a:latin typeface="+mn-lt"/>
                <a:ea typeface="+mn-ea"/>
                <a:cs typeface="+mn-cs"/>
              </a:rPr>
              <a:t>=120V</a:t>
            </a:r>
          </a:p>
          <a:p>
            <a:pPr marL="533400" marR="0" lvl="0" indent="-533400" algn="just" defTabSz="914400" rtl="0" eaLnBrk="1" fontAlgn="auto" latinLnBrk="0" hangingPunct="1">
              <a:lnSpc>
                <a:spcPct val="90000"/>
              </a:lnSpc>
              <a:spcBef>
                <a:spcPct val="20000"/>
              </a:spcBef>
              <a:spcAft>
                <a:spcPts val="0"/>
              </a:spcAft>
              <a:buClrTx/>
              <a:buSzTx/>
              <a:buFont typeface="Wingdings" pitchFamily="2" charset="2"/>
              <a:buAutoNum type="alphaLcParenBoth"/>
              <a:tabLst/>
              <a:defRPr/>
            </a:pPr>
            <a:r>
              <a:rPr kumimoji="0" lang="en-US" b="0" i="0" u="none" strike="noStrike" kern="1200" cap="none" spc="0" normalizeH="0" baseline="0" noProof="0" dirty="0" smtClean="0">
                <a:ln>
                  <a:noFill/>
                </a:ln>
                <a:effectLst/>
                <a:uLnTx/>
                <a:uFillTx/>
                <a:latin typeface="+mn-lt"/>
                <a:ea typeface="+mn-ea"/>
                <a:cs typeface="+mn-cs"/>
              </a:rPr>
              <a:t>What happens when switch is closed?</a:t>
            </a:r>
          </a:p>
          <a:p>
            <a:pPr marL="533400" marR="0" lvl="0" indent="-533400" algn="just" defTabSz="914400" rtl="0" eaLnBrk="1" fontAlgn="auto" latinLnBrk="0" hangingPunct="1">
              <a:lnSpc>
                <a:spcPct val="90000"/>
              </a:lnSpc>
              <a:spcBef>
                <a:spcPct val="20000"/>
              </a:spcBef>
              <a:spcAft>
                <a:spcPts val="0"/>
              </a:spcAft>
              <a:buClrTx/>
              <a:buSzTx/>
              <a:buFont typeface="Wingdings" pitchFamily="2" charset="2"/>
              <a:buAutoNum type="alphaLcParenBoth"/>
              <a:tabLst/>
              <a:defRPr/>
            </a:pPr>
            <a:endParaRPr kumimoji="0" lang="en-US"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90000"/>
              </a:lnSpc>
              <a:spcBef>
                <a:spcPct val="20000"/>
              </a:spcBef>
              <a:spcAft>
                <a:spcPts val="0"/>
              </a:spcAft>
              <a:buClrTx/>
              <a:buSzTx/>
              <a:buFont typeface="Wingdings" pitchFamily="2" charset="2"/>
              <a:buAutoNum type="alphaLcParenBoth"/>
              <a:tabLst/>
              <a:defRPr/>
            </a:pPr>
            <a:r>
              <a:rPr kumimoji="0" lang="en-US" b="0" i="0" u="none" strike="noStrike" kern="1200" cap="none" spc="0" normalizeH="0" baseline="0" noProof="0" dirty="0" smtClean="0">
                <a:ln>
                  <a:noFill/>
                </a:ln>
                <a:effectLst/>
                <a:uLnTx/>
                <a:uFillTx/>
                <a:latin typeface="+mn-lt"/>
                <a:ea typeface="+mn-ea"/>
                <a:cs typeface="+mn-cs"/>
              </a:rPr>
              <a:t>What is the machine’s maximum starting current? What is the steady-state angular velocity at no load? </a:t>
            </a:r>
          </a:p>
          <a:p>
            <a:pPr marL="533400" marR="0" lvl="0" indent="-533400" algn="just" defTabSz="914400" rtl="0" eaLnBrk="1" fontAlgn="auto" latinLnBrk="0" hangingPunct="1">
              <a:lnSpc>
                <a:spcPct val="90000"/>
              </a:lnSpc>
              <a:spcBef>
                <a:spcPct val="20000"/>
              </a:spcBef>
              <a:spcAft>
                <a:spcPts val="0"/>
              </a:spcAft>
              <a:buClrTx/>
              <a:buSzTx/>
              <a:buFont typeface="Wingdings" pitchFamily="2" charset="2"/>
              <a:buAutoNum type="alphaLcParenBoth"/>
              <a:tabLst/>
              <a:defRPr/>
            </a:pPr>
            <a:endParaRPr kumimoji="0" lang="en-US"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90000"/>
              </a:lnSpc>
              <a:spcBef>
                <a:spcPct val="20000"/>
              </a:spcBef>
              <a:spcAft>
                <a:spcPts val="0"/>
              </a:spcAft>
              <a:buClrTx/>
              <a:buSzTx/>
              <a:buFont typeface="Wingdings" pitchFamily="2" charset="2"/>
              <a:buAutoNum type="alphaLcParenBoth"/>
              <a:tabLst/>
              <a:defRPr/>
            </a:pPr>
            <a:r>
              <a:rPr kumimoji="0" lang="en-US" b="0" i="0" u="none" strike="noStrike" kern="1200" cap="none" spc="0" normalizeH="0" baseline="0" noProof="0" dirty="0" smtClean="0">
                <a:ln>
                  <a:noFill/>
                </a:ln>
                <a:effectLst/>
                <a:uLnTx/>
                <a:uFillTx/>
                <a:latin typeface="+mn-lt"/>
                <a:ea typeface="+mn-ea"/>
                <a:cs typeface="+mn-cs"/>
              </a:rPr>
              <a:t>Suppose load torque=10 </a:t>
            </a:r>
            <a:r>
              <a:rPr kumimoji="0" lang="en-US" b="0" i="0" u="none" strike="noStrike" kern="1200" cap="none" spc="0" normalizeH="0" baseline="0" noProof="0" dirty="0" err="1" smtClean="0">
                <a:ln>
                  <a:noFill/>
                </a:ln>
                <a:effectLst/>
                <a:uLnTx/>
                <a:uFillTx/>
                <a:latin typeface="+mn-lt"/>
                <a:ea typeface="+mn-ea"/>
                <a:cs typeface="+mn-cs"/>
              </a:rPr>
              <a:t>N.m</a:t>
            </a:r>
            <a:r>
              <a:rPr kumimoji="0" lang="en-US" b="0" i="0" u="none" strike="noStrike" kern="1200" cap="none" spc="0" normalizeH="0" baseline="0" noProof="0" dirty="0" smtClean="0">
                <a:ln>
                  <a:noFill/>
                </a:ln>
                <a:effectLst/>
                <a:uLnTx/>
                <a:uFillTx/>
                <a:latin typeface="+mn-lt"/>
                <a:ea typeface="+mn-ea"/>
                <a:cs typeface="+mn-cs"/>
              </a:rPr>
              <a:t>, what is the new steady-state speed? How much power is supplied to the shaft? How much power is being supplied by the battery? is the machine  a motor or  a generator?</a:t>
            </a:r>
          </a:p>
          <a:p>
            <a:pPr marL="533400" marR="0" lvl="0" indent="-533400" algn="just" defTabSz="914400" rtl="0" eaLnBrk="1" fontAlgn="auto" latinLnBrk="0" hangingPunct="1">
              <a:lnSpc>
                <a:spcPct val="90000"/>
              </a:lnSpc>
              <a:spcBef>
                <a:spcPct val="20000"/>
              </a:spcBef>
              <a:spcAft>
                <a:spcPts val="0"/>
              </a:spcAft>
              <a:buClrTx/>
              <a:buSzTx/>
              <a:buFont typeface="Wingdings" pitchFamily="2" charset="2"/>
              <a:buAutoNum type="alphaLcParenBoth"/>
              <a:tabLst/>
              <a:defRPr/>
            </a:pPr>
            <a:endParaRPr kumimoji="0" lang="en-US"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90000"/>
              </a:lnSpc>
              <a:spcBef>
                <a:spcPct val="20000"/>
              </a:spcBef>
              <a:spcAft>
                <a:spcPts val="0"/>
              </a:spcAft>
              <a:buClrTx/>
              <a:buSzTx/>
              <a:buFont typeface="Wingdings" pitchFamily="2" charset="2"/>
              <a:buAutoNum type="alphaLcParenBoth"/>
              <a:tabLst/>
              <a:defRPr/>
            </a:pPr>
            <a:r>
              <a:rPr kumimoji="0" lang="en-US" b="0" i="0" u="none" strike="noStrike" kern="1200" cap="none" spc="0" normalizeH="0" baseline="0" noProof="0" dirty="0" smtClean="0">
                <a:ln>
                  <a:noFill/>
                </a:ln>
                <a:effectLst/>
                <a:uLnTx/>
                <a:uFillTx/>
                <a:latin typeface="+mn-lt"/>
                <a:ea typeface="+mn-ea"/>
                <a:cs typeface="+mn-cs"/>
              </a:rPr>
              <a:t>Suppose the machine is unloaded again,  and a torque =7.5 </a:t>
            </a:r>
            <a:r>
              <a:rPr kumimoji="0" lang="en-US" b="0" i="0" u="none" strike="noStrike" kern="1200" cap="none" spc="0" normalizeH="0" baseline="0" noProof="0" dirty="0" err="1" smtClean="0">
                <a:ln>
                  <a:noFill/>
                </a:ln>
                <a:effectLst/>
                <a:uLnTx/>
                <a:uFillTx/>
                <a:latin typeface="+mn-lt"/>
                <a:ea typeface="+mn-ea"/>
                <a:cs typeface="+mn-cs"/>
              </a:rPr>
              <a:t>N.m</a:t>
            </a:r>
            <a:r>
              <a:rPr kumimoji="0" lang="en-US" b="0" i="0" u="none" strike="noStrike" kern="1200" cap="none" spc="0" normalizeH="0" baseline="0" noProof="0" dirty="0" smtClean="0">
                <a:ln>
                  <a:noFill/>
                </a:ln>
                <a:effectLst/>
                <a:uLnTx/>
                <a:uFillTx/>
                <a:latin typeface="+mn-lt"/>
                <a:ea typeface="+mn-ea"/>
                <a:cs typeface="+mn-cs"/>
              </a:rPr>
              <a:t> is applied to the shaft in the direction of motion.</a:t>
            </a:r>
            <a:r>
              <a:rPr kumimoji="0" lang="en-US" b="0" i="0" u="none" strike="noStrike" kern="1200" cap="none" spc="0" normalizeH="0" noProof="0" dirty="0" smtClean="0">
                <a:ln>
                  <a:noFill/>
                </a:ln>
                <a:effectLst/>
                <a:uLnTx/>
                <a:uFillTx/>
                <a:latin typeface="+mn-lt"/>
                <a:ea typeface="+mn-ea"/>
                <a:cs typeface="+mn-cs"/>
              </a:rPr>
              <a:t> </a:t>
            </a:r>
            <a:r>
              <a:rPr lang="en-US" dirty="0" smtClean="0"/>
              <a:t>What is the new steady-state speed? Is the machine acting as  a motor or generator?</a:t>
            </a:r>
          </a:p>
          <a:p>
            <a:pPr marL="533400" marR="0" lvl="0" indent="-533400" algn="just" defTabSz="914400" rtl="0" eaLnBrk="1" fontAlgn="auto" latinLnBrk="0" hangingPunct="1">
              <a:lnSpc>
                <a:spcPct val="90000"/>
              </a:lnSpc>
              <a:spcBef>
                <a:spcPct val="20000"/>
              </a:spcBef>
              <a:spcAft>
                <a:spcPts val="0"/>
              </a:spcAft>
              <a:buClrTx/>
              <a:buSzTx/>
              <a:tabLst/>
              <a:defRPr/>
            </a:pPr>
            <a:endParaRPr lang="en-US" dirty="0" smtClean="0"/>
          </a:p>
          <a:p>
            <a:pPr marL="533400" marR="0" lvl="0" indent="-533400" algn="just" defTabSz="914400" rtl="0" eaLnBrk="1" fontAlgn="auto" latinLnBrk="0" hangingPunct="1">
              <a:lnSpc>
                <a:spcPct val="90000"/>
              </a:lnSpc>
              <a:spcBef>
                <a:spcPct val="20000"/>
              </a:spcBef>
              <a:spcAft>
                <a:spcPts val="0"/>
              </a:spcAft>
              <a:buClrTx/>
              <a:buSzTx/>
              <a:buFont typeface="Wingdings" pitchFamily="2" charset="2"/>
              <a:buAutoNum type="alphaLcParenBoth"/>
              <a:tabLst/>
              <a:defRPr/>
            </a:pPr>
            <a:r>
              <a:rPr lang="en-US" dirty="0" smtClean="0"/>
              <a:t>Suppose the machine is running unloaded, what would be  the final steady-state speed of the rotor be if the flux density were reduced to 0.2 T?</a:t>
            </a:r>
          </a:p>
          <a:p>
            <a:pPr marL="533400" marR="0" lvl="0" indent="-533400" algn="just" defTabSz="914400" rtl="0" eaLnBrk="1" fontAlgn="auto" latinLnBrk="0" hangingPunct="1">
              <a:lnSpc>
                <a:spcPct val="90000"/>
              </a:lnSpc>
              <a:spcBef>
                <a:spcPct val="20000"/>
              </a:spcBef>
              <a:spcAft>
                <a:spcPts val="0"/>
              </a:spcAft>
              <a:buClrTx/>
              <a:buSzTx/>
              <a:buFont typeface="Wingdings" pitchFamily="2" charset="2"/>
              <a:buAutoNum type="alphaLcParenBoth"/>
              <a:tabLst/>
              <a:defRPr/>
            </a:pPr>
            <a:endParaRPr kumimoji="0" lang="en-US"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US"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2"/>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25</a:t>
            </a:fld>
            <a:endParaRPr lang="en-US"/>
          </a:p>
        </p:txBody>
      </p:sp>
      <p:sp>
        <p:nvSpPr>
          <p:cNvPr id="10" name="Rectangle 9"/>
          <p:cNvSpPr/>
          <p:nvPr/>
        </p:nvSpPr>
        <p:spPr>
          <a:xfrm>
            <a:off x="685800" y="533400"/>
            <a:ext cx="1744388" cy="461665"/>
          </a:xfrm>
          <a:prstGeom prst="rect">
            <a:avLst/>
          </a:prstGeom>
        </p:spPr>
        <p:txBody>
          <a:bodyPr wrap="none">
            <a:spAutoFit/>
          </a:bodyPr>
          <a:lstStyle/>
          <a:p>
            <a:r>
              <a:rPr lang="en-US" sz="2400" b="1" dirty="0" smtClean="0">
                <a:solidFill>
                  <a:srgbClr val="0E39F2"/>
                </a:solidFill>
              </a:rPr>
              <a:t>Example 7-1</a:t>
            </a:r>
            <a:endParaRPr lang="en-US" sz="2400" b="1" dirty="0">
              <a:solidFill>
                <a:srgbClr val="0E39F2"/>
              </a:solidFill>
            </a:endParaRPr>
          </a:p>
        </p:txBody>
      </p:sp>
      <p:pic>
        <p:nvPicPr>
          <p:cNvPr id="7" name="Picture 4" descr="dc_simpleT"/>
          <p:cNvPicPr>
            <a:picLocks noChangeAspect="1" noChangeArrowheads="1"/>
          </p:cNvPicPr>
          <p:nvPr/>
        </p:nvPicPr>
        <p:blipFill>
          <a:blip r:embed="rId3" cstate="print"/>
          <a:srcRect/>
          <a:stretch>
            <a:fillRect/>
          </a:stretch>
        </p:blipFill>
        <p:spPr bwMode="auto">
          <a:xfrm>
            <a:off x="1447800" y="1600200"/>
            <a:ext cx="5851525" cy="40139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2"/>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26</a:t>
            </a:fld>
            <a:endParaRPr lang="en-US"/>
          </a:p>
        </p:txBody>
      </p:sp>
      <p:sp>
        <p:nvSpPr>
          <p:cNvPr id="10" name="Rectangle 9"/>
          <p:cNvSpPr/>
          <p:nvPr/>
        </p:nvSpPr>
        <p:spPr>
          <a:xfrm>
            <a:off x="685800" y="533400"/>
            <a:ext cx="1744388" cy="461665"/>
          </a:xfrm>
          <a:prstGeom prst="rect">
            <a:avLst/>
          </a:prstGeom>
        </p:spPr>
        <p:txBody>
          <a:bodyPr wrap="none">
            <a:spAutoFit/>
          </a:bodyPr>
          <a:lstStyle/>
          <a:p>
            <a:r>
              <a:rPr lang="en-US" sz="2400" b="1" dirty="0" smtClean="0">
                <a:solidFill>
                  <a:srgbClr val="0E39F2"/>
                </a:solidFill>
              </a:rPr>
              <a:t>Example 7-1</a:t>
            </a:r>
            <a:endParaRPr lang="en-US" sz="2400" b="1" dirty="0">
              <a:solidFill>
                <a:srgbClr val="0E39F2"/>
              </a:solidFill>
            </a:endParaRPr>
          </a:p>
        </p:txBody>
      </p:sp>
      <p:pic>
        <p:nvPicPr>
          <p:cNvPr id="40962" name="Picture 2"/>
          <p:cNvPicPr>
            <a:picLocks noChangeAspect="1" noChangeArrowheads="1"/>
          </p:cNvPicPr>
          <p:nvPr/>
        </p:nvPicPr>
        <p:blipFill>
          <a:blip r:embed="rId3" cstate="print"/>
          <a:srcRect/>
          <a:stretch>
            <a:fillRect/>
          </a:stretch>
        </p:blipFill>
        <p:spPr bwMode="auto">
          <a:xfrm>
            <a:off x="533400" y="990600"/>
            <a:ext cx="7890164"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2"/>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27</a:t>
            </a:fld>
            <a:endParaRPr lang="en-US"/>
          </a:p>
        </p:txBody>
      </p:sp>
      <p:sp>
        <p:nvSpPr>
          <p:cNvPr id="10" name="Rectangle 9"/>
          <p:cNvSpPr/>
          <p:nvPr/>
        </p:nvSpPr>
        <p:spPr>
          <a:xfrm>
            <a:off x="457200" y="228600"/>
            <a:ext cx="1744388" cy="461665"/>
          </a:xfrm>
          <a:prstGeom prst="rect">
            <a:avLst/>
          </a:prstGeom>
        </p:spPr>
        <p:txBody>
          <a:bodyPr wrap="none">
            <a:spAutoFit/>
          </a:bodyPr>
          <a:lstStyle/>
          <a:p>
            <a:r>
              <a:rPr lang="en-US" sz="2400" b="1" dirty="0" smtClean="0">
                <a:solidFill>
                  <a:srgbClr val="0E39F2"/>
                </a:solidFill>
              </a:rPr>
              <a:t>Example 7-1</a:t>
            </a:r>
            <a:endParaRPr lang="en-US" sz="2400" b="1" dirty="0">
              <a:solidFill>
                <a:srgbClr val="0E39F2"/>
              </a:solidFill>
            </a:endParaRPr>
          </a:p>
        </p:txBody>
      </p:sp>
      <p:pic>
        <p:nvPicPr>
          <p:cNvPr id="41986" name="Picture 2"/>
          <p:cNvPicPr>
            <a:picLocks noChangeAspect="1" noChangeArrowheads="1"/>
          </p:cNvPicPr>
          <p:nvPr/>
        </p:nvPicPr>
        <p:blipFill>
          <a:blip r:embed="rId3" cstate="print"/>
          <a:srcRect/>
          <a:stretch>
            <a:fillRect/>
          </a:stretch>
        </p:blipFill>
        <p:spPr bwMode="auto">
          <a:xfrm>
            <a:off x="457200" y="609600"/>
            <a:ext cx="7543800" cy="575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2"/>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28</a:t>
            </a:fld>
            <a:endParaRPr lang="en-US"/>
          </a:p>
        </p:txBody>
      </p:sp>
      <p:sp>
        <p:nvSpPr>
          <p:cNvPr id="10" name="Rectangle 9"/>
          <p:cNvSpPr/>
          <p:nvPr/>
        </p:nvSpPr>
        <p:spPr>
          <a:xfrm>
            <a:off x="457200" y="228600"/>
            <a:ext cx="1744388" cy="461665"/>
          </a:xfrm>
          <a:prstGeom prst="rect">
            <a:avLst/>
          </a:prstGeom>
        </p:spPr>
        <p:txBody>
          <a:bodyPr wrap="none">
            <a:spAutoFit/>
          </a:bodyPr>
          <a:lstStyle/>
          <a:p>
            <a:r>
              <a:rPr lang="en-US" sz="2400" b="1" dirty="0" smtClean="0">
                <a:solidFill>
                  <a:srgbClr val="0E39F2"/>
                </a:solidFill>
              </a:rPr>
              <a:t>Example 7-1</a:t>
            </a:r>
            <a:endParaRPr lang="en-US" sz="2400" b="1" dirty="0">
              <a:solidFill>
                <a:srgbClr val="0E39F2"/>
              </a:solidFill>
            </a:endParaRPr>
          </a:p>
        </p:txBody>
      </p:sp>
      <p:pic>
        <p:nvPicPr>
          <p:cNvPr id="41987" name="Picture 3"/>
          <p:cNvPicPr>
            <a:picLocks noChangeAspect="1" noChangeArrowheads="1"/>
          </p:cNvPicPr>
          <p:nvPr/>
        </p:nvPicPr>
        <p:blipFill>
          <a:blip r:embed="rId3" cstate="print"/>
          <a:srcRect/>
          <a:stretch>
            <a:fillRect/>
          </a:stretch>
        </p:blipFill>
        <p:spPr bwMode="auto">
          <a:xfrm>
            <a:off x="609600" y="762000"/>
            <a:ext cx="7620000" cy="510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2"/>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29</a:t>
            </a:fld>
            <a:endParaRPr lang="en-US"/>
          </a:p>
        </p:txBody>
      </p:sp>
      <p:sp>
        <p:nvSpPr>
          <p:cNvPr id="10" name="Rectangle 9"/>
          <p:cNvSpPr/>
          <p:nvPr/>
        </p:nvSpPr>
        <p:spPr>
          <a:xfrm>
            <a:off x="457200" y="228600"/>
            <a:ext cx="1744388" cy="461665"/>
          </a:xfrm>
          <a:prstGeom prst="rect">
            <a:avLst/>
          </a:prstGeom>
        </p:spPr>
        <p:txBody>
          <a:bodyPr wrap="none">
            <a:spAutoFit/>
          </a:bodyPr>
          <a:lstStyle/>
          <a:p>
            <a:r>
              <a:rPr lang="en-US" sz="2400" b="1" dirty="0" smtClean="0">
                <a:solidFill>
                  <a:srgbClr val="0E39F2"/>
                </a:solidFill>
              </a:rPr>
              <a:t>Example 7-1</a:t>
            </a:r>
            <a:endParaRPr lang="en-US" sz="2400" b="1" dirty="0">
              <a:solidFill>
                <a:srgbClr val="0E39F2"/>
              </a:solidFill>
            </a:endParaRPr>
          </a:p>
        </p:txBody>
      </p:sp>
      <p:pic>
        <p:nvPicPr>
          <p:cNvPr id="43010" name="Picture 2"/>
          <p:cNvPicPr>
            <a:picLocks noChangeAspect="1" noChangeArrowheads="1"/>
          </p:cNvPicPr>
          <p:nvPr/>
        </p:nvPicPr>
        <p:blipFill>
          <a:blip r:embed="rId3" cstate="print"/>
          <a:srcRect/>
          <a:stretch>
            <a:fillRect/>
          </a:stretch>
        </p:blipFill>
        <p:spPr bwMode="auto">
          <a:xfrm>
            <a:off x="609600" y="762000"/>
            <a:ext cx="7543800" cy="54173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3"/>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3</a:t>
            </a:fld>
            <a:endParaRPr lang="en-US"/>
          </a:p>
        </p:txBody>
      </p:sp>
      <p:sp>
        <p:nvSpPr>
          <p:cNvPr id="7" name="TextBox 6"/>
          <p:cNvSpPr txBox="1"/>
          <p:nvPr/>
        </p:nvSpPr>
        <p:spPr>
          <a:xfrm>
            <a:off x="762000" y="457200"/>
            <a:ext cx="1893660" cy="461665"/>
          </a:xfrm>
          <a:prstGeom prst="rect">
            <a:avLst/>
          </a:prstGeom>
          <a:noFill/>
        </p:spPr>
        <p:txBody>
          <a:bodyPr wrap="none" rtlCol="0">
            <a:spAutoFit/>
          </a:bodyPr>
          <a:lstStyle/>
          <a:p>
            <a:r>
              <a:rPr lang="en-US" sz="2400" b="1" dirty="0" smtClean="0">
                <a:solidFill>
                  <a:srgbClr val="0E39F2"/>
                </a:solidFill>
              </a:rPr>
              <a:t>Motor Action</a:t>
            </a:r>
            <a:endParaRPr lang="en-US" sz="2400" b="1" dirty="0">
              <a:solidFill>
                <a:srgbClr val="0E39F2"/>
              </a:solidFill>
            </a:endParaRPr>
          </a:p>
        </p:txBody>
      </p:sp>
      <p:sp>
        <p:nvSpPr>
          <p:cNvPr id="8" name="Rectangle 3"/>
          <p:cNvSpPr txBox="1">
            <a:spLocks noChangeArrowheads="1"/>
          </p:cNvSpPr>
          <p:nvPr/>
        </p:nvSpPr>
        <p:spPr>
          <a:xfrm>
            <a:off x="468313" y="1066800"/>
            <a:ext cx="7685087" cy="24384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b="0" i="0" u="none" strike="noStrike" kern="1200" cap="none" spc="0" normalizeH="0" baseline="0" noProof="0" dirty="0" smtClean="0">
                <a:ln>
                  <a:noFill/>
                </a:ln>
                <a:effectLst/>
                <a:uLnTx/>
                <a:uFillTx/>
                <a:ea typeface="+mn-ea"/>
                <a:cs typeface="+mn-cs"/>
              </a:rPr>
              <a:t>Motor action is based on</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b="0" i="0" u="none" strike="noStrike" kern="1200" cap="none" spc="0" normalizeH="0" baseline="0" noProof="0" dirty="0" smtClean="0">
              <a:ln>
                <a:noFill/>
              </a:ln>
              <a:effectLst/>
              <a:uLnTx/>
              <a:uFillTx/>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b="0" i="0" u="none" strike="noStrike" kern="1200" cap="none" spc="0" normalizeH="0" baseline="0" noProof="0" dirty="0" smtClean="0">
              <a:ln>
                <a:noFill/>
              </a:ln>
              <a:effectLst/>
              <a:uLnTx/>
              <a:uFillTx/>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b="0" i="0" u="none" strike="noStrike" kern="1200" cap="none" spc="0" normalizeH="0" baseline="0" noProof="0" dirty="0" smtClean="0">
                <a:ln>
                  <a:noFill/>
                </a:ln>
                <a:effectLst/>
                <a:uLnTx/>
                <a:uFillTx/>
                <a:ea typeface="+mn-ea"/>
                <a:cs typeface="+mn-cs"/>
              </a:rPr>
              <a:t>The linear dc machine behavior studied earlier resembles the behavior of real dc generators and motors</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b="0" i="0" u="none" strike="noStrike" kern="1200" cap="none" spc="0" normalizeH="0" baseline="0" noProof="0" dirty="0" smtClean="0">
                <a:ln>
                  <a:noFill/>
                </a:ln>
                <a:effectLst/>
                <a:uLnTx/>
                <a:uFillTx/>
                <a:ea typeface="+mn-ea"/>
                <a:cs typeface="+mn-cs"/>
              </a:rPr>
              <a:t>However, real machines rotate and do not move in straight lines as linear dc machines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b="0" i="0" u="none" strike="noStrike" kern="1200" cap="none" spc="0" normalizeH="0" baseline="0" noProof="0" dirty="0" smtClean="0">
              <a:ln>
                <a:noFill/>
              </a:ln>
              <a:effectLst/>
              <a:uLnTx/>
              <a:uFillTx/>
              <a:ea typeface="+mn-ea"/>
              <a:cs typeface="+mn-cs"/>
            </a:endParaRPr>
          </a:p>
        </p:txBody>
      </p:sp>
      <p:graphicFrame>
        <p:nvGraphicFramePr>
          <p:cNvPr id="9" name="Object 4"/>
          <p:cNvGraphicFramePr>
            <a:graphicFrameLocks noChangeAspect="1"/>
          </p:cNvGraphicFramePr>
          <p:nvPr/>
        </p:nvGraphicFramePr>
        <p:xfrm>
          <a:off x="3429000" y="1543050"/>
          <a:ext cx="1566862" cy="514350"/>
        </p:xfrm>
        <a:graphic>
          <a:graphicData uri="http://schemas.openxmlformats.org/presentationml/2006/ole">
            <mc:AlternateContent xmlns:mc="http://schemas.openxmlformats.org/markup-compatibility/2006">
              <mc:Choice xmlns:v="urn:schemas-microsoft-com:vml" Requires="v">
                <p:oleObj spid="_x0000_s1027" r:id="rId4" imgW="774364" imgH="253890" progId="">
                  <p:embed/>
                </p:oleObj>
              </mc:Choice>
              <mc:Fallback>
                <p:oleObj r:id="rId4" imgW="774364" imgH="25389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543050"/>
                        <a:ext cx="1566862"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2"/>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30</a:t>
            </a:fld>
            <a:endParaRPr lang="en-US"/>
          </a:p>
        </p:txBody>
      </p:sp>
      <p:sp>
        <p:nvSpPr>
          <p:cNvPr id="10" name="Rectangle 9"/>
          <p:cNvSpPr/>
          <p:nvPr/>
        </p:nvSpPr>
        <p:spPr>
          <a:xfrm>
            <a:off x="457200" y="228600"/>
            <a:ext cx="1744388" cy="461665"/>
          </a:xfrm>
          <a:prstGeom prst="rect">
            <a:avLst/>
          </a:prstGeom>
        </p:spPr>
        <p:txBody>
          <a:bodyPr wrap="none">
            <a:spAutoFit/>
          </a:bodyPr>
          <a:lstStyle/>
          <a:p>
            <a:r>
              <a:rPr lang="en-US" sz="2400" b="1" dirty="0" smtClean="0">
                <a:solidFill>
                  <a:srgbClr val="0E39F2"/>
                </a:solidFill>
              </a:rPr>
              <a:t>Example 7-1</a:t>
            </a:r>
            <a:endParaRPr lang="en-US" sz="2400" b="1" dirty="0">
              <a:solidFill>
                <a:srgbClr val="0E39F2"/>
              </a:solidFill>
            </a:endParaRPr>
          </a:p>
        </p:txBody>
      </p:sp>
      <p:pic>
        <p:nvPicPr>
          <p:cNvPr id="2" name="Picture 3"/>
          <p:cNvPicPr>
            <a:picLocks noChangeAspect="1" noChangeArrowheads="1"/>
          </p:cNvPicPr>
          <p:nvPr/>
        </p:nvPicPr>
        <p:blipFill>
          <a:blip r:embed="rId3" cstate="print"/>
          <a:srcRect/>
          <a:stretch>
            <a:fillRect/>
          </a:stretch>
        </p:blipFill>
        <p:spPr bwMode="auto">
          <a:xfrm>
            <a:off x="533399" y="838200"/>
            <a:ext cx="7608983" cy="2133600"/>
          </a:xfrm>
          <a:prstGeom prst="rect">
            <a:avLst/>
          </a:prstGeom>
          <a:noFill/>
          <a:ln w="9525">
            <a:noFill/>
            <a:miter lim="800000"/>
            <a:headEnd/>
            <a:tailEnd/>
          </a:ln>
        </p:spPr>
      </p:pic>
      <p:pic>
        <p:nvPicPr>
          <p:cNvPr id="43012" name="Picture 4"/>
          <p:cNvPicPr>
            <a:picLocks noChangeAspect="1" noChangeArrowheads="1"/>
          </p:cNvPicPr>
          <p:nvPr/>
        </p:nvPicPr>
        <p:blipFill>
          <a:blip r:embed="rId4" cstate="print"/>
          <a:srcRect/>
          <a:stretch>
            <a:fillRect/>
          </a:stretch>
        </p:blipFill>
        <p:spPr bwMode="auto">
          <a:xfrm>
            <a:off x="685800" y="3124200"/>
            <a:ext cx="7477932"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2"/>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4</a:t>
            </a:fld>
            <a:endParaRPr lang="en-US"/>
          </a:p>
        </p:txBody>
      </p:sp>
      <p:sp>
        <p:nvSpPr>
          <p:cNvPr id="7" name="Rectangle 6"/>
          <p:cNvSpPr/>
          <p:nvPr/>
        </p:nvSpPr>
        <p:spPr>
          <a:xfrm>
            <a:off x="609600" y="533400"/>
            <a:ext cx="5522153" cy="461665"/>
          </a:xfrm>
          <a:prstGeom prst="rect">
            <a:avLst/>
          </a:prstGeom>
        </p:spPr>
        <p:txBody>
          <a:bodyPr wrap="none">
            <a:spAutoFit/>
          </a:bodyPr>
          <a:lstStyle/>
          <a:p>
            <a:r>
              <a:rPr lang="en-GB" sz="2400" b="1" dirty="0">
                <a:solidFill>
                  <a:srgbClr val="0E39F2"/>
                </a:solidFill>
              </a:rPr>
              <a:t>R</a:t>
            </a:r>
            <a:r>
              <a:rPr lang="en-GB" sz="2400" b="1" dirty="0" smtClean="0">
                <a:solidFill>
                  <a:srgbClr val="0E39F2"/>
                </a:solidFill>
              </a:rPr>
              <a:t>otating Loop Between </a:t>
            </a:r>
            <a:r>
              <a:rPr lang="en-GB" sz="2400" b="1" dirty="0">
                <a:solidFill>
                  <a:srgbClr val="0E39F2"/>
                </a:solidFill>
              </a:rPr>
              <a:t>C</a:t>
            </a:r>
            <a:r>
              <a:rPr lang="en-GB" sz="2400" b="1" dirty="0" smtClean="0">
                <a:solidFill>
                  <a:srgbClr val="0E39F2"/>
                </a:solidFill>
              </a:rPr>
              <a:t>urved </a:t>
            </a:r>
            <a:r>
              <a:rPr lang="en-GB" sz="2400" b="1" dirty="0">
                <a:solidFill>
                  <a:srgbClr val="0E39F2"/>
                </a:solidFill>
              </a:rPr>
              <a:t>P</a:t>
            </a:r>
            <a:r>
              <a:rPr lang="en-GB" sz="2400" b="1" dirty="0" smtClean="0">
                <a:solidFill>
                  <a:srgbClr val="0E39F2"/>
                </a:solidFill>
              </a:rPr>
              <a:t>ole Faces</a:t>
            </a:r>
            <a:endParaRPr lang="en-US" sz="2400" dirty="0">
              <a:solidFill>
                <a:srgbClr val="0E39F2"/>
              </a:solidFill>
            </a:endParaRPr>
          </a:p>
        </p:txBody>
      </p:sp>
      <p:sp>
        <p:nvSpPr>
          <p:cNvPr id="8" name="Rectangle 3"/>
          <p:cNvSpPr txBox="1">
            <a:spLocks noChangeArrowheads="1"/>
          </p:cNvSpPr>
          <p:nvPr/>
        </p:nvSpPr>
        <p:spPr>
          <a:xfrm>
            <a:off x="468313" y="1066800"/>
            <a:ext cx="7837487" cy="5065713"/>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b="0" i="0" u="none" strike="noStrike" kern="1200" cap="none" spc="0" normalizeH="0" baseline="0" noProof="0" dirty="0" smtClean="0">
                <a:ln>
                  <a:noFill/>
                </a:ln>
                <a:effectLst/>
                <a:uLnTx/>
                <a:uFillTx/>
                <a:latin typeface="+mn-lt"/>
                <a:ea typeface="+mn-ea"/>
                <a:cs typeface="+mn-cs"/>
              </a:rPr>
              <a:t>The simplest rotating dc machine is shown below.</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b="0" i="0" u="none" strike="noStrike" kern="1200" cap="none" spc="0" normalizeH="0" baseline="0" noProof="0" dirty="0" smtClean="0">
                <a:ln>
                  <a:noFill/>
                </a:ln>
                <a:effectLst/>
                <a:uLnTx/>
                <a:uFillTx/>
                <a:latin typeface="+mn-lt"/>
                <a:ea typeface="+mn-ea"/>
                <a:cs typeface="+mn-cs"/>
              </a:rPr>
              <a:t>It consists of:</a:t>
            </a:r>
          </a:p>
          <a:p>
            <a:pPr marL="342900" marR="0" lvl="0" indent="-3429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n-GB" b="0" i="0" u="none" strike="noStrike" kern="1200" cap="none" spc="0" normalizeH="0" baseline="0" noProof="0" dirty="0" smtClean="0">
                <a:ln>
                  <a:noFill/>
                </a:ln>
                <a:effectLst/>
                <a:uLnTx/>
                <a:uFillTx/>
                <a:latin typeface="+mn-lt"/>
                <a:ea typeface="+mn-ea"/>
                <a:cs typeface="+mn-cs"/>
              </a:rPr>
              <a:t>A rotating single loop of wire in a slot carved in a cylindrical ferromagnetic core – </a:t>
            </a:r>
            <a:r>
              <a:rPr kumimoji="0" lang="en-GB" b="1" i="0" u="none" strike="noStrike" kern="1200" cap="none" spc="0" normalizeH="0" baseline="0" noProof="0" dirty="0" smtClean="0">
                <a:ln>
                  <a:noFill/>
                </a:ln>
                <a:effectLst/>
                <a:uLnTx/>
                <a:uFillTx/>
                <a:latin typeface="+mn-lt"/>
                <a:ea typeface="+mn-ea"/>
                <a:cs typeface="+mn-cs"/>
              </a:rPr>
              <a:t>rotor</a:t>
            </a:r>
            <a:endParaRPr kumimoji="0" lang="en-GB" b="0" i="0" u="none" strike="noStrike" kern="1200" cap="none" spc="0" normalizeH="0" baseline="0" noProof="0" dirty="0" smtClean="0">
              <a:ln>
                <a:noFill/>
              </a:ln>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n-GB" b="0" i="0" u="none" strike="noStrike" kern="1200" cap="none" spc="0" normalizeH="0" baseline="0" noProof="0" dirty="0" smtClean="0">
                <a:ln>
                  <a:noFill/>
                </a:ln>
                <a:effectLst/>
                <a:uLnTx/>
                <a:uFillTx/>
                <a:latin typeface="+mn-lt"/>
                <a:ea typeface="+mn-ea"/>
                <a:cs typeface="+mn-cs"/>
              </a:rPr>
              <a:t>A pair of stationary magnetic poles (north and south) – </a:t>
            </a:r>
            <a:r>
              <a:rPr kumimoji="0" lang="en-GB" b="1" i="0" u="none" strike="noStrike" kern="1200" cap="none" spc="0" normalizeH="0" baseline="0" noProof="0" dirty="0" smtClean="0">
                <a:ln>
                  <a:noFill/>
                </a:ln>
                <a:effectLst/>
                <a:uLnTx/>
                <a:uFillTx/>
                <a:latin typeface="+mn-lt"/>
                <a:ea typeface="+mn-ea"/>
                <a:cs typeface="+mn-cs"/>
              </a:rPr>
              <a:t>stator</a:t>
            </a:r>
            <a:endParaRPr kumimoji="0" lang="en-US" b="1" i="0" u="none" strike="noStrike" kern="1200" cap="none" spc="0" normalizeH="0" baseline="0" noProof="0" dirty="0" smtClean="0">
              <a:ln>
                <a:noFill/>
              </a:ln>
              <a:effectLst/>
              <a:uLnTx/>
              <a:uFillTx/>
              <a:latin typeface="+mn-lt"/>
              <a:ea typeface="+mn-ea"/>
              <a:cs typeface="+mn-cs"/>
            </a:endParaRPr>
          </a:p>
        </p:txBody>
      </p:sp>
      <p:pic>
        <p:nvPicPr>
          <p:cNvPr id="9" name="Picture 4" descr="dc_simple"/>
          <p:cNvPicPr>
            <a:picLocks noChangeAspect="1" noChangeArrowheads="1"/>
          </p:cNvPicPr>
          <p:nvPr/>
        </p:nvPicPr>
        <p:blipFill>
          <a:blip r:embed="rId3" cstate="print"/>
          <a:srcRect l="6683" r="2327"/>
          <a:stretch>
            <a:fillRect/>
          </a:stretch>
        </p:blipFill>
        <p:spPr bwMode="auto">
          <a:xfrm>
            <a:off x="5046663" y="2667000"/>
            <a:ext cx="4021137" cy="3586162"/>
          </a:xfrm>
          <a:prstGeom prst="rect">
            <a:avLst/>
          </a:prstGeom>
          <a:noFill/>
          <a:ln w="9525">
            <a:noFill/>
            <a:miter lim="800000"/>
            <a:headEnd/>
            <a:tailEnd/>
          </a:ln>
        </p:spPr>
      </p:pic>
      <p:pic>
        <p:nvPicPr>
          <p:cNvPr id="18433" name="Picture 1"/>
          <p:cNvPicPr>
            <a:picLocks noChangeAspect="1" noChangeArrowheads="1"/>
          </p:cNvPicPr>
          <p:nvPr/>
        </p:nvPicPr>
        <p:blipFill>
          <a:blip r:embed="rId4" cstate="print"/>
          <a:srcRect/>
          <a:stretch>
            <a:fillRect/>
          </a:stretch>
        </p:blipFill>
        <p:spPr bwMode="auto">
          <a:xfrm>
            <a:off x="533400" y="3124200"/>
            <a:ext cx="3948773" cy="2409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2"/>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5</a:t>
            </a:fld>
            <a:endParaRPr lang="en-US"/>
          </a:p>
        </p:txBody>
      </p:sp>
      <p:sp>
        <p:nvSpPr>
          <p:cNvPr id="7" name="Rectangle 3"/>
          <p:cNvSpPr txBox="1">
            <a:spLocks noChangeArrowheads="1"/>
          </p:cNvSpPr>
          <p:nvPr/>
        </p:nvSpPr>
        <p:spPr>
          <a:xfrm>
            <a:off x="457200" y="1219200"/>
            <a:ext cx="7685087" cy="506571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The </a:t>
            </a:r>
            <a:r>
              <a:rPr kumimoji="0" lang="en-GB" b="1" i="0" u="none" strike="noStrike" kern="1200" cap="none" spc="0" normalizeH="0" baseline="0" noProof="0" dirty="0" smtClean="0">
                <a:ln>
                  <a:noFill/>
                </a:ln>
                <a:effectLst/>
                <a:uLnTx/>
                <a:uFillTx/>
                <a:latin typeface="+mn-lt"/>
                <a:ea typeface="+mn-ea"/>
                <a:cs typeface="+mn-cs"/>
              </a:rPr>
              <a:t>magnetic field</a:t>
            </a:r>
            <a:r>
              <a:rPr kumimoji="0" lang="en-GB" b="0" i="0" u="none" strike="noStrike" kern="1200" cap="none" spc="0" normalizeH="0" baseline="0" noProof="0" dirty="0" smtClean="0">
                <a:ln>
                  <a:noFill/>
                </a:ln>
                <a:effectLst/>
                <a:uLnTx/>
                <a:uFillTx/>
                <a:latin typeface="+mn-lt"/>
                <a:ea typeface="+mn-ea"/>
                <a:cs typeface="+mn-cs"/>
              </a:rPr>
              <a:t> is supplied by the stator.</a:t>
            </a: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The air gap between the rotor and stator is of </a:t>
            </a:r>
            <a:r>
              <a:rPr kumimoji="0" lang="en-GB" b="1" i="0" u="none" strike="noStrike" kern="1200" cap="none" spc="0" normalizeH="0" baseline="0" noProof="0" dirty="0" smtClean="0">
                <a:ln>
                  <a:noFill/>
                </a:ln>
                <a:effectLst/>
                <a:uLnTx/>
                <a:uFillTx/>
                <a:latin typeface="+mn-lt"/>
                <a:ea typeface="+mn-ea"/>
                <a:cs typeface="+mn-cs"/>
              </a:rPr>
              <a:t>constant width (i.e. </a:t>
            </a:r>
            <a:r>
              <a:rPr kumimoji="0" lang="en-GB" b="0" i="0" u="none" strike="noStrike" kern="1200" cap="none" spc="0" normalizeH="0" baseline="0" noProof="0" dirty="0" smtClean="0">
                <a:ln>
                  <a:noFill/>
                </a:ln>
                <a:effectLst/>
                <a:uLnTx/>
                <a:uFillTx/>
                <a:latin typeface="+mn-lt"/>
                <a:ea typeface="+mn-ea"/>
                <a:cs typeface="+mn-cs"/>
              </a:rPr>
              <a:t> is the </a:t>
            </a:r>
            <a:r>
              <a:rPr kumimoji="0" lang="en-GB" b="1" i="0" u="none" strike="noStrike" kern="1200" cap="none" spc="0" normalizeH="0" baseline="0" noProof="0" dirty="0" smtClean="0">
                <a:ln>
                  <a:noFill/>
                </a:ln>
                <a:effectLst/>
                <a:uLnTx/>
                <a:uFillTx/>
                <a:latin typeface="+mn-lt"/>
                <a:ea typeface="+mn-ea"/>
                <a:cs typeface="+mn-cs"/>
              </a:rPr>
              <a:t>same</a:t>
            </a:r>
            <a:r>
              <a:rPr kumimoji="0" lang="en-GB" b="0" i="0" u="none" strike="noStrike" kern="1200" cap="none" spc="0" normalizeH="0" baseline="0" noProof="0" dirty="0" smtClean="0">
                <a:ln>
                  <a:noFill/>
                </a:ln>
                <a:effectLst/>
                <a:uLnTx/>
                <a:uFillTx/>
                <a:latin typeface="+mn-lt"/>
                <a:ea typeface="+mn-ea"/>
                <a:cs typeface="+mn-cs"/>
              </a:rPr>
              <a:t> everywhere under the pole faces).</a:t>
            </a: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sym typeface="Wingdings" pitchFamily="2" charset="2"/>
              </a:rPr>
              <a:t> </a:t>
            </a:r>
            <a:r>
              <a:rPr kumimoji="0" lang="en-GB" b="0" i="0" u="none" strike="noStrike" kern="1200" cap="none" spc="0" normalizeH="0" baseline="0" noProof="0" dirty="0" smtClean="0">
                <a:ln>
                  <a:noFill/>
                </a:ln>
                <a:effectLst/>
                <a:uLnTx/>
                <a:uFillTx/>
                <a:latin typeface="+mn-lt"/>
                <a:ea typeface="+mn-ea"/>
                <a:cs typeface="+mn-cs"/>
              </a:rPr>
              <a:t>magnetic </a:t>
            </a:r>
            <a:r>
              <a:rPr kumimoji="0" lang="en-GB" b="1" i="0" u="none" strike="noStrike" kern="1200" cap="none" spc="0" normalizeH="0" baseline="0" noProof="0" dirty="0" smtClean="0">
                <a:ln>
                  <a:noFill/>
                </a:ln>
                <a:effectLst/>
                <a:uLnTx/>
                <a:uFillTx/>
                <a:latin typeface="+mn-lt"/>
                <a:ea typeface="+mn-ea"/>
                <a:cs typeface="+mn-cs"/>
              </a:rPr>
              <a:t>flux density is  equal </a:t>
            </a:r>
            <a:r>
              <a:rPr kumimoji="0" lang="en-GB" b="0" i="0" u="none" strike="noStrike" kern="1200" cap="none" spc="0" normalizeH="0" baseline="0" noProof="0" dirty="0" smtClean="0">
                <a:ln>
                  <a:noFill/>
                </a:ln>
                <a:effectLst/>
                <a:uLnTx/>
                <a:uFillTx/>
                <a:latin typeface="+mn-lt"/>
                <a:ea typeface="+mn-ea"/>
                <a:cs typeface="+mn-cs"/>
              </a:rPr>
              <a:t>everywhere </a:t>
            </a:r>
            <a:r>
              <a:rPr kumimoji="0" lang="en-GB" b="1" i="0" u="none" strike="noStrike" kern="1200" cap="none" spc="0" normalizeH="0" baseline="0" noProof="0" dirty="0" smtClean="0">
                <a:ln>
                  <a:noFill/>
                </a:ln>
                <a:effectLst/>
                <a:uLnTx/>
                <a:uFillTx/>
                <a:latin typeface="+mn-lt"/>
                <a:ea typeface="+mn-ea"/>
                <a:cs typeface="+mn-cs"/>
              </a:rPr>
              <a:t> under</a:t>
            </a:r>
            <a:r>
              <a:rPr kumimoji="0" lang="en-GB" b="0" i="0" u="none" strike="noStrike" kern="1200" cap="none" spc="0" normalizeH="0" baseline="0" noProof="0" dirty="0" smtClean="0">
                <a:ln>
                  <a:noFill/>
                </a:ln>
                <a:effectLst/>
                <a:uLnTx/>
                <a:uFillTx/>
                <a:latin typeface="+mn-lt"/>
                <a:ea typeface="+mn-ea"/>
                <a:cs typeface="+mn-cs"/>
              </a:rPr>
              <a:t> the </a:t>
            </a:r>
            <a:r>
              <a:rPr kumimoji="0" lang="en-GB" b="1" i="0" u="none" strike="noStrike" kern="1200" cap="none" spc="0" normalizeH="0" baseline="0" noProof="0" dirty="0" smtClean="0">
                <a:ln>
                  <a:noFill/>
                </a:ln>
                <a:effectLst/>
                <a:uLnTx/>
                <a:uFillTx/>
                <a:latin typeface="+mn-lt"/>
                <a:ea typeface="+mn-ea"/>
                <a:cs typeface="+mn-cs"/>
              </a:rPr>
              <a:t>pole surface</a:t>
            </a:r>
            <a:r>
              <a:rPr kumimoji="0" lang="en-GB" b="0" i="0" u="none" strike="noStrike" kern="1200" cap="none" spc="0" normalizeH="0" baseline="0" noProof="0" dirty="0" smtClean="0">
                <a:ln>
                  <a:noFill/>
                </a:ln>
                <a:effectLst/>
                <a:uLnTx/>
                <a:uFillTx/>
                <a:latin typeface="+mn-lt"/>
                <a:ea typeface="+mn-ea"/>
                <a:cs typeface="+mn-cs"/>
              </a:rPr>
              <a:t>.</a:t>
            </a:r>
          </a:p>
          <a:p>
            <a:pPr marL="342900" marR="0" lvl="0" indent="-342900" algn="just" defTabSz="914400" rtl="0" eaLnBrk="1" fontAlgn="auto" latinLnBrk="0" hangingPunct="1">
              <a:lnSpc>
                <a:spcPct val="150000"/>
              </a:lnSpc>
              <a:spcBef>
                <a:spcPct val="20000"/>
              </a:spcBef>
              <a:spcAft>
                <a:spcPts val="0"/>
              </a:spcAft>
              <a:buClrTx/>
              <a:buSzTx/>
              <a:tabLst/>
              <a:defRPr/>
            </a:pPr>
            <a:r>
              <a:rPr kumimoji="0" lang="en-GB" b="0" i="0" u="none" strike="noStrike" kern="1200" cap="none" spc="0" normalizeH="0" baseline="0" noProof="0" dirty="0" smtClean="0">
                <a:ln>
                  <a:noFill/>
                </a:ln>
                <a:effectLst/>
                <a:uLnTx/>
                <a:uFillTx/>
                <a:latin typeface="+mn-lt"/>
                <a:ea typeface="+mn-ea"/>
                <a:cs typeface="+mn-cs"/>
              </a:rPr>
              <a:t>	</a:t>
            </a: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From Chapter 1, we know that  the reluctance of the air is much higher than that of the core material, </a:t>
            </a:r>
            <a:r>
              <a:rPr kumimoji="0" lang="en-GB" b="0" i="0" u="none" strike="noStrike" kern="1200" cap="none" spc="0" normalizeH="0" baseline="0" noProof="0" dirty="0" smtClean="0">
                <a:ln>
                  <a:noFill/>
                </a:ln>
                <a:effectLst/>
                <a:uLnTx/>
                <a:uFillTx/>
                <a:latin typeface="+mn-lt"/>
                <a:ea typeface="+mn-ea"/>
                <a:cs typeface="+mn-cs"/>
                <a:sym typeface="Wingdings" pitchFamily="2" charset="2"/>
              </a:rPr>
              <a:t>  </a:t>
            </a:r>
            <a:r>
              <a:rPr kumimoji="0" lang="en-GB" b="0" i="0" u="none" strike="noStrike" kern="1200" cap="none" spc="0" normalizeH="0" baseline="0" noProof="0" dirty="0" smtClean="0">
                <a:ln>
                  <a:noFill/>
                </a:ln>
                <a:effectLst/>
                <a:uLnTx/>
                <a:uFillTx/>
                <a:latin typeface="+mn-lt"/>
                <a:ea typeface="+mn-ea"/>
                <a:cs typeface="+mn-cs"/>
              </a:rPr>
              <a:t>magnetic flux takes </a:t>
            </a:r>
            <a:r>
              <a:rPr kumimoji="0" lang="en-GB" b="1" i="0" u="none" strike="noStrike" kern="1200" cap="none" spc="0" normalizeH="0" baseline="0" noProof="0" dirty="0" smtClean="0">
                <a:ln>
                  <a:noFill/>
                </a:ln>
                <a:effectLst/>
                <a:uLnTx/>
                <a:uFillTx/>
                <a:latin typeface="+mn-lt"/>
                <a:ea typeface="+mn-ea"/>
                <a:cs typeface="+mn-cs"/>
              </a:rPr>
              <a:t>shortest possible path</a:t>
            </a:r>
            <a:r>
              <a:rPr kumimoji="0" lang="en-GB" b="0" i="0" u="none" strike="noStrike" kern="1200" cap="none" spc="0" normalizeH="0" baseline="0" noProof="0" dirty="0" smtClean="0">
                <a:ln>
                  <a:noFill/>
                </a:ln>
                <a:effectLst/>
                <a:uLnTx/>
                <a:uFillTx/>
                <a:latin typeface="+mn-lt"/>
                <a:ea typeface="+mn-ea"/>
                <a:cs typeface="+mn-cs"/>
              </a:rPr>
              <a:t> through the air gap (i.e. </a:t>
            </a:r>
            <a:r>
              <a:rPr kumimoji="0" lang="en-GB" b="1" i="0" u="none" strike="noStrike" kern="1200" cap="none" spc="0" normalizeH="0" baseline="0" noProof="0" dirty="0" smtClean="0">
                <a:ln>
                  <a:noFill/>
                </a:ln>
                <a:effectLst/>
                <a:uLnTx/>
                <a:uFillTx/>
                <a:latin typeface="+mn-lt"/>
                <a:ea typeface="+mn-ea"/>
                <a:cs typeface="+mn-cs"/>
              </a:rPr>
              <a:t>perpendicular</a:t>
            </a:r>
            <a:r>
              <a:rPr kumimoji="0" lang="en-GB" b="0" i="0" u="none" strike="noStrike" kern="1200" cap="none" spc="0" normalizeH="0" baseline="0" noProof="0" dirty="0" smtClean="0">
                <a:ln>
                  <a:noFill/>
                </a:ln>
                <a:effectLst/>
                <a:uLnTx/>
                <a:uFillTx/>
                <a:latin typeface="+mn-lt"/>
                <a:ea typeface="+mn-ea"/>
                <a:cs typeface="+mn-cs"/>
              </a:rPr>
              <a:t> to the rotor surface).</a:t>
            </a:r>
          </a:p>
        </p:txBody>
      </p:sp>
      <p:sp>
        <p:nvSpPr>
          <p:cNvPr id="8" name="Rectangle 7"/>
          <p:cNvSpPr/>
          <p:nvPr/>
        </p:nvSpPr>
        <p:spPr>
          <a:xfrm>
            <a:off x="609600" y="533400"/>
            <a:ext cx="5522153" cy="461665"/>
          </a:xfrm>
          <a:prstGeom prst="rect">
            <a:avLst/>
          </a:prstGeom>
        </p:spPr>
        <p:txBody>
          <a:bodyPr wrap="none">
            <a:spAutoFit/>
          </a:bodyPr>
          <a:lstStyle/>
          <a:p>
            <a:r>
              <a:rPr lang="en-GB" sz="2400" b="1" dirty="0">
                <a:solidFill>
                  <a:srgbClr val="0E39F2"/>
                </a:solidFill>
              </a:rPr>
              <a:t>R</a:t>
            </a:r>
            <a:r>
              <a:rPr lang="en-GB" sz="2400" b="1" dirty="0" smtClean="0">
                <a:solidFill>
                  <a:srgbClr val="0E39F2"/>
                </a:solidFill>
              </a:rPr>
              <a:t>otating Loop Between </a:t>
            </a:r>
            <a:r>
              <a:rPr lang="en-GB" sz="2400" b="1" dirty="0">
                <a:solidFill>
                  <a:srgbClr val="0E39F2"/>
                </a:solidFill>
              </a:rPr>
              <a:t>C</a:t>
            </a:r>
            <a:r>
              <a:rPr lang="en-GB" sz="2400" b="1" dirty="0" smtClean="0">
                <a:solidFill>
                  <a:srgbClr val="0E39F2"/>
                </a:solidFill>
              </a:rPr>
              <a:t>urved </a:t>
            </a:r>
            <a:r>
              <a:rPr lang="en-GB" sz="2400" b="1" dirty="0">
                <a:solidFill>
                  <a:srgbClr val="0E39F2"/>
                </a:solidFill>
              </a:rPr>
              <a:t>P</a:t>
            </a:r>
            <a:r>
              <a:rPr lang="en-GB" sz="2400" b="1" dirty="0" smtClean="0">
                <a:solidFill>
                  <a:srgbClr val="0E39F2"/>
                </a:solidFill>
              </a:rPr>
              <a:t>ole Faces</a:t>
            </a:r>
            <a:endParaRPr lang="en-US" sz="2400" dirty="0">
              <a:solidFill>
                <a:srgbClr val="0E39F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2"/>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6</a:t>
            </a:fld>
            <a:endParaRPr lang="en-US"/>
          </a:p>
        </p:txBody>
      </p:sp>
      <p:sp>
        <p:nvSpPr>
          <p:cNvPr id="7" name="Rectangle 6"/>
          <p:cNvSpPr/>
          <p:nvPr/>
        </p:nvSpPr>
        <p:spPr>
          <a:xfrm>
            <a:off x="685800" y="533400"/>
            <a:ext cx="4617098" cy="461665"/>
          </a:xfrm>
          <a:prstGeom prst="rect">
            <a:avLst/>
          </a:prstGeom>
        </p:spPr>
        <p:txBody>
          <a:bodyPr wrap="none">
            <a:spAutoFit/>
          </a:bodyPr>
          <a:lstStyle/>
          <a:p>
            <a:r>
              <a:rPr lang="en-US" sz="2400" b="1" dirty="0" smtClean="0">
                <a:solidFill>
                  <a:srgbClr val="0E39F2"/>
                </a:solidFill>
              </a:rPr>
              <a:t>Voltage Induced in a Rotating </a:t>
            </a:r>
            <a:r>
              <a:rPr lang="en-US" sz="2400" b="1" dirty="0">
                <a:solidFill>
                  <a:srgbClr val="0E39F2"/>
                </a:solidFill>
              </a:rPr>
              <a:t>L</a:t>
            </a:r>
            <a:r>
              <a:rPr lang="en-US" sz="2400" b="1" dirty="0" smtClean="0">
                <a:solidFill>
                  <a:srgbClr val="0E39F2"/>
                </a:solidFill>
              </a:rPr>
              <a:t>oop</a:t>
            </a:r>
            <a:endParaRPr lang="en-US" sz="2400" b="1" dirty="0">
              <a:solidFill>
                <a:srgbClr val="0E39F2"/>
              </a:solidFill>
            </a:endParaRPr>
          </a:p>
        </p:txBody>
      </p:sp>
      <p:sp>
        <p:nvSpPr>
          <p:cNvPr id="8" name="Rectangle 3"/>
          <p:cNvSpPr txBox="1">
            <a:spLocks noChangeArrowheads="1"/>
          </p:cNvSpPr>
          <p:nvPr/>
        </p:nvSpPr>
        <p:spPr>
          <a:xfrm>
            <a:off x="468313" y="1066800"/>
            <a:ext cx="7837487" cy="506571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If the rotor is rotated, a </a:t>
            </a:r>
            <a:r>
              <a:rPr kumimoji="0" lang="en-GB" b="1" i="0" u="none" strike="noStrike" kern="1200" cap="none" spc="0" normalizeH="0" baseline="0" noProof="0" dirty="0" smtClean="0">
                <a:ln>
                  <a:noFill/>
                </a:ln>
                <a:effectLst/>
                <a:uLnTx/>
                <a:uFillTx/>
                <a:latin typeface="+mn-lt"/>
                <a:ea typeface="+mn-ea"/>
                <a:cs typeface="+mn-cs"/>
              </a:rPr>
              <a:t>voltage will be induced</a:t>
            </a:r>
            <a:r>
              <a:rPr kumimoji="0" lang="en-GB" b="0" i="0" u="none" strike="noStrike" kern="1200" cap="none" spc="0" normalizeH="0" baseline="0" noProof="0" dirty="0" smtClean="0">
                <a:ln>
                  <a:noFill/>
                </a:ln>
                <a:effectLst/>
                <a:uLnTx/>
                <a:uFillTx/>
                <a:latin typeface="+mn-lt"/>
                <a:ea typeface="+mn-ea"/>
                <a:cs typeface="+mn-cs"/>
              </a:rPr>
              <a:t> in the wire loop. (Note: No voltage source applied to the rotor terminals.)</a:t>
            </a: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To determine the total voltage </a:t>
            </a:r>
            <a:r>
              <a:rPr kumimoji="0" lang="en-GB" b="0" i="1" u="none" strike="noStrike" kern="1200" cap="none" spc="0" normalizeH="0" baseline="0" noProof="0" dirty="0" err="1" smtClean="0">
                <a:ln>
                  <a:noFill/>
                </a:ln>
                <a:effectLst/>
                <a:uLnTx/>
                <a:uFillTx/>
                <a:latin typeface="+mn-lt"/>
                <a:ea typeface="+mn-ea"/>
                <a:cs typeface="+mn-cs"/>
              </a:rPr>
              <a:t>e</a:t>
            </a:r>
            <a:r>
              <a:rPr kumimoji="0" lang="en-GB" b="0" i="1" u="none" strike="noStrike" kern="1200" cap="none" spc="0" normalizeH="0" baseline="-25000" noProof="0" dirty="0" err="1" smtClean="0">
                <a:ln>
                  <a:noFill/>
                </a:ln>
                <a:effectLst/>
                <a:uLnTx/>
                <a:uFillTx/>
                <a:latin typeface="+mn-lt"/>
                <a:ea typeface="+mn-ea"/>
                <a:cs typeface="+mn-cs"/>
              </a:rPr>
              <a:t>tot</a:t>
            </a:r>
            <a:r>
              <a:rPr kumimoji="0" lang="en-GB" b="0" i="0" u="none" strike="noStrike" kern="1200" cap="none" spc="0" normalizeH="0" baseline="0" noProof="0" dirty="0" smtClean="0">
                <a:ln>
                  <a:noFill/>
                </a:ln>
                <a:effectLst/>
                <a:uLnTx/>
                <a:uFillTx/>
                <a:latin typeface="+mn-lt"/>
                <a:ea typeface="+mn-ea"/>
                <a:cs typeface="+mn-cs"/>
              </a:rPr>
              <a:t> on the loop, each segment of the loop (as shown in the figure below) has to be examined separately and the resulting voltages summed up</a:t>
            </a:r>
            <a:r>
              <a:rPr kumimoji="0" lang="en-US" b="0" i="0" u="none" strike="noStrike" kern="1200" cap="none" spc="0" normalizeH="0" baseline="0" noProof="0" dirty="0" smtClean="0">
                <a:ln>
                  <a:noFill/>
                </a:ln>
                <a:effectLst/>
                <a:uLnTx/>
                <a:uFillTx/>
                <a:latin typeface="+mn-lt"/>
                <a:ea typeface="+mn-ea"/>
                <a:cs typeface="+mn-cs"/>
              </a:rPr>
              <a:t> </a:t>
            </a:r>
          </a:p>
        </p:txBody>
      </p:sp>
      <p:pic>
        <p:nvPicPr>
          <p:cNvPr id="9" name="Picture 4" descr="dc_simple_front"/>
          <p:cNvPicPr>
            <a:picLocks noChangeAspect="1" noChangeArrowheads="1"/>
          </p:cNvPicPr>
          <p:nvPr/>
        </p:nvPicPr>
        <p:blipFill>
          <a:blip r:embed="rId3" cstate="print"/>
          <a:srcRect/>
          <a:stretch>
            <a:fillRect/>
          </a:stretch>
        </p:blipFill>
        <p:spPr bwMode="auto">
          <a:xfrm>
            <a:off x="4136229" y="2868954"/>
            <a:ext cx="4245771" cy="3227046"/>
          </a:xfrm>
          <a:prstGeom prst="rect">
            <a:avLst/>
          </a:prstGeom>
          <a:noFill/>
          <a:ln w="9525">
            <a:noFill/>
            <a:miter lim="800000"/>
            <a:headEnd/>
            <a:tailEnd/>
          </a:ln>
        </p:spPr>
      </p:pic>
      <p:pic>
        <p:nvPicPr>
          <p:cNvPr id="10" name="Picture 5" descr="dc_simple_loop"/>
          <p:cNvPicPr>
            <a:picLocks noChangeAspect="1" noChangeArrowheads="1"/>
          </p:cNvPicPr>
          <p:nvPr/>
        </p:nvPicPr>
        <p:blipFill>
          <a:blip r:embed="rId4" cstate="print"/>
          <a:srcRect/>
          <a:stretch>
            <a:fillRect/>
          </a:stretch>
        </p:blipFill>
        <p:spPr bwMode="auto">
          <a:xfrm>
            <a:off x="838200" y="3276600"/>
            <a:ext cx="2879725"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3"/>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7</a:t>
            </a:fld>
            <a:endParaRPr lang="en-US"/>
          </a:p>
        </p:txBody>
      </p:sp>
      <p:sp>
        <p:nvSpPr>
          <p:cNvPr id="7" name="Rectangle 3"/>
          <p:cNvSpPr txBox="1">
            <a:spLocks noChangeArrowheads="1"/>
          </p:cNvSpPr>
          <p:nvPr/>
        </p:nvSpPr>
        <p:spPr>
          <a:xfrm>
            <a:off x="468313" y="1066800"/>
            <a:ext cx="7913687" cy="5065713"/>
          </a:xfrm>
          <a:prstGeom prst="rect">
            <a:avLst/>
          </a:prstGeom>
        </p:spPr>
        <p:txBody>
          <a:bodyPr vert="horz" lIns="91440" tIns="45720" rIns="91440" bIns="45720" rtlCol="0">
            <a:normAutofit/>
          </a:bodyPr>
          <a:lstStyle/>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To determine the total voltage </a:t>
            </a:r>
            <a:r>
              <a:rPr kumimoji="0" lang="en-GB" b="0" i="0" u="none" strike="noStrike" kern="1200" cap="none" spc="0" normalizeH="0" baseline="0" noProof="0" dirty="0" err="1" smtClean="0">
                <a:ln>
                  <a:noFill/>
                </a:ln>
                <a:effectLst/>
                <a:uLnTx/>
                <a:uFillTx/>
                <a:latin typeface="+mn-lt"/>
                <a:ea typeface="+mn-ea"/>
                <a:cs typeface="+mn-cs"/>
              </a:rPr>
              <a:t>e</a:t>
            </a:r>
            <a:r>
              <a:rPr kumimoji="0" lang="en-GB" b="0" i="0" u="none" strike="noStrike" kern="1200" cap="none" spc="0" normalizeH="0" baseline="-25000" noProof="0" dirty="0" err="1" smtClean="0">
                <a:ln>
                  <a:noFill/>
                </a:ln>
                <a:effectLst/>
                <a:uLnTx/>
                <a:uFillTx/>
                <a:latin typeface="+mn-lt"/>
                <a:ea typeface="+mn-ea"/>
                <a:cs typeface="+mn-cs"/>
              </a:rPr>
              <a:t>tot</a:t>
            </a:r>
            <a:r>
              <a:rPr kumimoji="0" lang="en-GB" b="0" i="0" u="none" strike="noStrike" kern="1200" cap="none" spc="0" normalizeH="0" baseline="0" noProof="0" dirty="0" smtClean="0">
                <a:ln>
                  <a:noFill/>
                </a:ln>
                <a:effectLst/>
                <a:uLnTx/>
                <a:uFillTx/>
                <a:latin typeface="+mn-lt"/>
                <a:ea typeface="+mn-ea"/>
                <a:cs typeface="+mn-cs"/>
              </a:rPr>
              <a:t> on the loop, examine each segment of the loop separately and sum all the resulting voltages.  The voltage on each segment is given by        </a:t>
            </a:r>
            <a:r>
              <a:rPr kumimoji="0" lang="en-GB" b="0" i="0" u="none" strike="noStrike" kern="1200" cap="none" spc="0" normalizeH="0" baseline="0" noProof="0" dirty="0" err="1" smtClean="0">
                <a:ln>
                  <a:noFill/>
                </a:ln>
                <a:effectLst/>
                <a:uLnTx/>
                <a:uFillTx/>
                <a:latin typeface="+mn-lt"/>
                <a:ea typeface="+mn-ea"/>
                <a:cs typeface="+mn-cs"/>
              </a:rPr>
              <a:t>e</a:t>
            </a:r>
            <a:r>
              <a:rPr kumimoji="0" lang="en-GB" b="0" i="0" u="none" strike="noStrike" kern="1200" cap="none" spc="0" normalizeH="0" baseline="-25000" noProof="0" dirty="0" err="1" smtClean="0">
                <a:ln>
                  <a:noFill/>
                </a:ln>
                <a:effectLst/>
                <a:uLnTx/>
                <a:uFillTx/>
                <a:latin typeface="+mn-lt"/>
                <a:ea typeface="+mn-ea"/>
                <a:cs typeface="+mn-cs"/>
              </a:rPr>
              <a:t>ind</a:t>
            </a:r>
            <a:r>
              <a:rPr kumimoji="0" lang="en-GB" b="0" i="0" u="none" strike="noStrike" kern="1200" cap="none" spc="0" normalizeH="0" baseline="0" noProof="0" dirty="0" smtClean="0">
                <a:ln>
                  <a:noFill/>
                </a:ln>
                <a:effectLst/>
                <a:uLnTx/>
                <a:uFillTx/>
                <a:latin typeface="+mn-lt"/>
                <a:ea typeface="+mn-ea"/>
                <a:cs typeface="+mn-cs"/>
              </a:rPr>
              <a:t> = (</a:t>
            </a:r>
            <a:r>
              <a:rPr kumimoji="0" lang="en-GB" b="1" i="0" u="none" strike="noStrike" kern="1200" cap="none" spc="0" normalizeH="0" baseline="0" noProof="0" dirty="0" smtClean="0">
                <a:ln>
                  <a:noFill/>
                </a:ln>
                <a:effectLst/>
                <a:uLnTx/>
                <a:uFillTx/>
                <a:latin typeface="+mn-lt"/>
                <a:ea typeface="+mn-ea"/>
                <a:cs typeface="+mn-cs"/>
              </a:rPr>
              <a:t>v</a:t>
            </a:r>
            <a:r>
              <a:rPr kumimoji="0" lang="en-GB" b="0" i="0" u="none" strike="noStrike" kern="1200" cap="none" spc="0" normalizeH="0" baseline="0" noProof="0" dirty="0" smtClean="0">
                <a:ln>
                  <a:noFill/>
                </a:ln>
                <a:effectLst/>
                <a:uLnTx/>
                <a:uFillTx/>
                <a:latin typeface="+mn-lt"/>
                <a:ea typeface="+mn-ea"/>
                <a:cs typeface="+mn-cs"/>
              </a:rPr>
              <a:t> x </a:t>
            </a:r>
            <a:r>
              <a:rPr kumimoji="0" lang="en-GB" b="1" i="0" u="none" strike="noStrike" kern="1200" cap="none" spc="0" normalizeH="0" baseline="0" noProof="0" dirty="0" smtClean="0">
                <a:ln>
                  <a:noFill/>
                </a:ln>
                <a:effectLst/>
                <a:uLnTx/>
                <a:uFillTx/>
                <a:latin typeface="+mn-lt"/>
                <a:ea typeface="+mn-ea"/>
                <a:cs typeface="+mn-cs"/>
              </a:rPr>
              <a:t>B</a:t>
            </a:r>
            <a:r>
              <a:rPr kumimoji="0" lang="en-GB" b="0" i="0" u="none" strike="noStrike" kern="1200" cap="none" spc="0" normalizeH="0" baseline="0" noProof="0" dirty="0" smtClean="0">
                <a:ln>
                  <a:noFill/>
                </a:ln>
                <a:effectLst/>
                <a:uLnTx/>
                <a:uFillTx/>
                <a:latin typeface="+mn-lt"/>
                <a:ea typeface="+mn-ea"/>
                <a:cs typeface="+mn-cs"/>
              </a:rPr>
              <a:t>) </a:t>
            </a:r>
            <a:r>
              <a:rPr kumimoji="0" lang="en-GB" b="1" i="0" u="none" strike="noStrike" kern="1200" cap="none" spc="0" normalizeH="0" baseline="0" noProof="0" dirty="0" smtClean="0">
                <a:ln>
                  <a:noFill/>
                </a:ln>
                <a:effectLst/>
                <a:uLnTx/>
                <a:uFillTx/>
                <a:latin typeface="+mn-lt"/>
                <a:ea typeface="+mn-ea"/>
                <a:cs typeface="+mn-cs"/>
                <a:sym typeface="Symbol" pitchFamily="18" charset="2"/>
              </a:rPr>
              <a:t></a:t>
            </a:r>
            <a:r>
              <a:rPr kumimoji="0" lang="en-GB" b="1" i="0" u="none" strike="noStrike" kern="1200" cap="none" spc="0" normalizeH="0" baseline="0" noProof="0" dirty="0" smtClean="0">
                <a:ln>
                  <a:noFill/>
                </a:ln>
                <a:effectLst/>
                <a:uLnTx/>
                <a:uFillTx/>
                <a:latin typeface="+mn-lt"/>
                <a:ea typeface="+mn-ea"/>
                <a:cs typeface="+mn-cs"/>
              </a:rPr>
              <a:t> l</a:t>
            </a:r>
            <a:endParaRPr kumimoji="0" lang="en-GB"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Note that B is 0 beyond the edges of the pole face</a:t>
            </a: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Thus, the total induced voltage on the loop is:</a:t>
            </a: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Calculation for each section is shown next</a:t>
            </a: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effectLst/>
              <a:uLnTx/>
              <a:uFillTx/>
              <a:latin typeface="+mn-lt"/>
              <a:ea typeface="+mn-ea"/>
              <a:cs typeface="+mn-cs"/>
            </a:endParaRPr>
          </a:p>
        </p:txBody>
      </p:sp>
      <p:graphicFrame>
        <p:nvGraphicFramePr>
          <p:cNvPr id="8" name="Object 11"/>
          <p:cNvGraphicFramePr>
            <a:graphicFrameLocks noGrp="1" noChangeAspect="1"/>
          </p:cNvGraphicFramePr>
          <p:nvPr/>
        </p:nvGraphicFramePr>
        <p:xfrm>
          <a:off x="1447800" y="3733800"/>
          <a:ext cx="4465638" cy="596613"/>
        </p:xfrm>
        <a:graphic>
          <a:graphicData uri="http://schemas.openxmlformats.org/presentationml/2006/ole">
            <mc:AlternateContent xmlns:mc="http://schemas.openxmlformats.org/markup-compatibility/2006">
              <mc:Choice xmlns:v="urn:schemas-microsoft-com:vml" Requires="v">
                <p:oleObj spid="_x0000_s2051" name="Equation" r:id="rId4" imgW="1803240" imgH="241200" progId="Equation.3">
                  <p:embed/>
                </p:oleObj>
              </mc:Choice>
              <mc:Fallback>
                <p:oleObj name="Equation" r:id="rId4" imgW="1803240" imgH="241200" progId="Equation.3">
                  <p:embed/>
                  <p:pic>
                    <p:nvPicPr>
                      <p:cNvPr id="0" name="Object 1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733800"/>
                        <a:ext cx="4465638" cy="59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685800" y="533400"/>
            <a:ext cx="4617098" cy="461665"/>
          </a:xfrm>
          <a:prstGeom prst="rect">
            <a:avLst/>
          </a:prstGeom>
        </p:spPr>
        <p:txBody>
          <a:bodyPr wrap="none">
            <a:spAutoFit/>
          </a:bodyPr>
          <a:lstStyle/>
          <a:p>
            <a:r>
              <a:rPr lang="en-US" sz="2400" b="1" dirty="0" smtClean="0">
                <a:solidFill>
                  <a:srgbClr val="0E39F2"/>
                </a:solidFill>
              </a:rPr>
              <a:t>Voltage Induced in a Rotating </a:t>
            </a:r>
            <a:r>
              <a:rPr lang="en-US" sz="2400" b="1" dirty="0">
                <a:solidFill>
                  <a:srgbClr val="0E39F2"/>
                </a:solidFill>
              </a:rPr>
              <a:t>L</a:t>
            </a:r>
            <a:r>
              <a:rPr lang="en-US" sz="2400" b="1" dirty="0" smtClean="0">
                <a:solidFill>
                  <a:srgbClr val="0E39F2"/>
                </a:solidFill>
              </a:rPr>
              <a:t>oop</a:t>
            </a:r>
            <a:endParaRPr lang="en-US" sz="2400" b="1" dirty="0">
              <a:solidFill>
                <a:srgbClr val="0E39F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7" descr="dc_simple_front"/>
          <p:cNvPicPr>
            <a:picLocks noChangeAspect="1" noChangeArrowheads="1"/>
          </p:cNvPicPr>
          <p:nvPr/>
        </p:nvPicPr>
        <p:blipFill>
          <a:blip r:embed="rId3" cstate="print"/>
          <a:srcRect/>
          <a:stretch>
            <a:fillRect/>
          </a:stretch>
        </p:blipFill>
        <p:spPr bwMode="auto">
          <a:xfrm>
            <a:off x="5486400" y="3502133"/>
            <a:ext cx="3421062" cy="2600217"/>
          </a:xfrm>
          <a:prstGeom prst="rect">
            <a:avLst/>
          </a:prstGeom>
          <a:noFill/>
          <a:ln w="9525">
            <a:noFill/>
            <a:miter lim="800000"/>
            <a:headEnd/>
            <a:tailEnd/>
          </a:ln>
        </p:spPr>
      </p:pic>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4"/>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8</a:t>
            </a:fld>
            <a:endParaRPr lang="en-US"/>
          </a:p>
        </p:txBody>
      </p:sp>
      <p:sp>
        <p:nvSpPr>
          <p:cNvPr id="7" name="Rectangle 3"/>
          <p:cNvSpPr txBox="1">
            <a:spLocks noChangeArrowheads="1"/>
          </p:cNvSpPr>
          <p:nvPr/>
        </p:nvSpPr>
        <p:spPr>
          <a:xfrm>
            <a:off x="468313" y="1066800"/>
            <a:ext cx="8486775" cy="5314950"/>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en-GB" b="0" i="0" u="sng" strike="noStrike" kern="1200" cap="none" spc="0" normalizeH="0" baseline="0" noProof="0" dirty="0" smtClean="0">
                <a:ln>
                  <a:noFill/>
                </a:ln>
                <a:effectLst/>
                <a:uLnTx/>
                <a:uFillTx/>
                <a:latin typeface="+mn-lt"/>
                <a:ea typeface="+mn-ea"/>
                <a:cs typeface="+mn-cs"/>
              </a:rPr>
              <a:t>Segment </a:t>
            </a:r>
            <a:r>
              <a:rPr kumimoji="0" lang="en-GB" b="0" i="1" u="sng" strike="noStrike" kern="1200" cap="none" spc="0" normalizeH="0" baseline="0" noProof="0" dirty="0" err="1" smtClean="0">
                <a:ln>
                  <a:noFill/>
                </a:ln>
                <a:effectLst/>
                <a:uLnTx/>
                <a:uFillTx/>
                <a:latin typeface="+mn-lt"/>
                <a:ea typeface="+mn-ea"/>
                <a:cs typeface="+mn-cs"/>
              </a:rPr>
              <a:t>ab</a:t>
            </a:r>
            <a:r>
              <a:rPr kumimoji="0" lang="en-GB" b="0" i="0" u="sng" strike="noStrike" kern="1200" cap="none" spc="0" normalizeH="0" baseline="0" noProof="0" dirty="0" smtClean="0">
                <a:ln>
                  <a:noFill/>
                </a:ln>
                <a:effectLst/>
                <a:uLnTx/>
                <a:uFillTx/>
                <a:latin typeface="+mn-lt"/>
                <a:ea typeface="+mn-ea"/>
                <a:cs typeface="+mn-cs"/>
              </a:rPr>
              <a:t>:</a:t>
            </a: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GB" b="0" i="0" u="none" strike="noStrike" kern="1200" cap="none" spc="0" normalizeH="0" baseline="0" noProof="0" dirty="0" smtClean="0">
                <a:ln>
                  <a:noFill/>
                </a:ln>
                <a:effectLst/>
                <a:uLnTx/>
                <a:uFillTx/>
                <a:latin typeface="+mn-lt"/>
                <a:ea typeface="+mn-ea"/>
                <a:cs typeface="+mn-cs"/>
              </a:rPr>
              <a:t>Velocity </a:t>
            </a:r>
            <a:r>
              <a:rPr kumimoji="0" lang="en-GB" b="0" i="1" u="none" strike="noStrike" kern="1200" cap="none" spc="0" normalizeH="0" baseline="0" noProof="0" dirty="0" err="1" smtClean="0">
                <a:ln>
                  <a:noFill/>
                </a:ln>
                <a:effectLst/>
                <a:uLnTx/>
                <a:uFillTx/>
                <a:latin typeface="+mn-lt"/>
                <a:ea typeface="+mn-ea"/>
                <a:cs typeface="+mn-cs"/>
              </a:rPr>
              <a:t>v</a:t>
            </a:r>
            <a:r>
              <a:rPr kumimoji="0" lang="en-GB" b="0" i="1" u="none" strike="noStrike" kern="1200" cap="none" spc="0" normalizeH="0" baseline="-25000" noProof="0" dirty="0" err="1" smtClean="0">
                <a:ln>
                  <a:noFill/>
                </a:ln>
                <a:effectLst/>
                <a:uLnTx/>
                <a:uFillTx/>
                <a:latin typeface="+mn-lt"/>
                <a:ea typeface="+mn-ea"/>
                <a:cs typeface="+mn-cs"/>
              </a:rPr>
              <a:t>ab</a:t>
            </a:r>
            <a:r>
              <a:rPr kumimoji="0" lang="en-GB" b="0" i="0" u="none" strike="noStrike" kern="1200" cap="none" spc="0" normalizeH="0" baseline="0" noProof="0" dirty="0" smtClean="0">
                <a:ln>
                  <a:noFill/>
                </a:ln>
                <a:effectLst/>
                <a:uLnTx/>
                <a:uFillTx/>
                <a:latin typeface="+mn-lt"/>
                <a:ea typeface="+mn-ea"/>
                <a:cs typeface="+mn-cs"/>
              </a:rPr>
              <a:t> tangential to rotation path</a:t>
            </a: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GB" b="0" i="0" u="sng"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GB" b="0" i="0" u="sng"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GB" b="0" i="0" u="sng"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endParaRPr lang="en-GB" u="sng" dirty="0"/>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GB" b="0" i="0" u="sng"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GB" b="0" i="0" u="sng" strike="noStrike" kern="1200" cap="none" spc="0" normalizeH="0" baseline="0" noProof="0" dirty="0" smtClean="0">
                <a:ln>
                  <a:noFill/>
                </a:ln>
                <a:effectLst/>
                <a:uLnTx/>
                <a:uFillTx/>
                <a:latin typeface="+mn-lt"/>
                <a:ea typeface="+mn-ea"/>
                <a:cs typeface="+mn-cs"/>
              </a:rPr>
              <a:t>Segment </a:t>
            </a:r>
            <a:r>
              <a:rPr kumimoji="0" lang="en-GB" b="0" i="1" u="sng" strike="noStrike" kern="1200" cap="none" spc="0" normalizeH="0" baseline="0" noProof="0" dirty="0" err="1" smtClean="0">
                <a:ln>
                  <a:noFill/>
                </a:ln>
                <a:effectLst/>
                <a:uLnTx/>
                <a:uFillTx/>
                <a:latin typeface="+mn-lt"/>
                <a:ea typeface="+mn-ea"/>
                <a:cs typeface="+mn-cs"/>
              </a:rPr>
              <a:t>bc</a:t>
            </a:r>
            <a:r>
              <a:rPr kumimoji="0" lang="en-GB" b="0" i="0" u="sng" strike="noStrike" kern="1200" cap="none" spc="0" normalizeH="0" baseline="0" noProof="0" dirty="0" smtClean="0">
                <a:ln>
                  <a:noFill/>
                </a:ln>
                <a:effectLst/>
                <a:uLnTx/>
                <a:uFillTx/>
                <a:latin typeface="+mn-lt"/>
                <a:ea typeface="+mn-ea"/>
                <a:cs typeface="+mn-cs"/>
              </a:rPr>
              <a:t>:</a:t>
            </a: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GB" b="0" i="0" u="none" strike="noStrike" kern="1200" cap="none" spc="0" normalizeH="0" baseline="0" noProof="0" dirty="0" smtClean="0">
                <a:ln>
                  <a:noFill/>
                </a:ln>
                <a:effectLst/>
                <a:uLnTx/>
                <a:uFillTx/>
                <a:latin typeface="+mn-lt"/>
                <a:ea typeface="+mn-ea"/>
                <a:cs typeface="+mn-cs"/>
              </a:rPr>
              <a:t>direction of                either into or out of page</a:t>
            </a: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GB" b="0" i="0" u="none" strike="noStrike" kern="1200" cap="none" spc="0" normalizeH="0" baseline="0" noProof="0" dirty="0" smtClean="0">
                <a:ln>
                  <a:noFill/>
                </a:ln>
                <a:effectLst/>
                <a:uLnTx/>
                <a:uFillTx/>
                <a:latin typeface="+mn-lt"/>
                <a:ea typeface="+mn-ea"/>
                <a:cs typeface="+mn-cs"/>
              </a:rPr>
              <a:t>-</a:t>
            </a: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GB" b="0" i="0" u="none" strike="noStrike" kern="1200" cap="none" spc="0" normalizeH="0" baseline="0" noProof="0" dirty="0" smtClean="0">
                <a:ln>
                  <a:noFill/>
                </a:ln>
                <a:effectLst/>
                <a:uLnTx/>
                <a:uFillTx/>
                <a:latin typeface="+mn-lt"/>
                <a:ea typeface="+mn-ea"/>
                <a:cs typeface="+mn-cs"/>
              </a:rPr>
              <a:t>-</a:t>
            </a: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US" b="0" i="0" u="none" strike="noStrike" kern="1200" cap="none" spc="0" normalizeH="0" baseline="0" noProof="0" dirty="0" smtClean="0">
              <a:ln>
                <a:noFill/>
              </a:ln>
              <a:effectLst/>
              <a:uLnTx/>
              <a:uFillTx/>
              <a:latin typeface="+mn-lt"/>
              <a:ea typeface="+mn-ea"/>
              <a:cs typeface="+mn-cs"/>
            </a:endParaRPr>
          </a:p>
        </p:txBody>
      </p:sp>
      <p:graphicFrame>
        <p:nvGraphicFramePr>
          <p:cNvPr id="8" name="Object 7"/>
          <p:cNvGraphicFramePr>
            <a:graphicFrameLocks noChangeAspect="1"/>
          </p:cNvGraphicFramePr>
          <p:nvPr/>
        </p:nvGraphicFramePr>
        <p:xfrm>
          <a:off x="762000" y="1905000"/>
          <a:ext cx="5287702" cy="765175"/>
        </p:xfrm>
        <a:graphic>
          <a:graphicData uri="http://schemas.openxmlformats.org/presentationml/2006/ole">
            <mc:AlternateContent xmlns:mc="http://schemas.openxmlformats.org/markup-compatibility/2006">
              <mc:Choice xmlns:v="urn:schemas-microsoft-com:vml" Requires="v">
                <p:oleObj spid="_x0000_s3079" name="Equation" r:id="rId5" imgW="3174840" imgH="457200" progId="Equation.3">
                  <p:embed/>
                </p:oleObj>
              </mc:Choice>
              <mc:Fallback>
                <p:oleObj name="Equation" r:id="rId5" imgW="3174840" imgH="4572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905000"/>
                        <a:ext cx="5287702"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9"/>
          <p:cNvGraphicFramePr>
            <a:graphicFrameLocks noChangeAspect="1"/>
          </p:cNvGraphicFramePr>
          <p:nvPr/>
        </p:nvGraphicFramePr>
        <p:xfrm>
          <a:off x="685800" y="2971800"/>
          <a:ext cx="5835650" cy="810184"/>
        </p:xfrm>
        <a:graphic>
          <a:graphicData uri="http://schemas.openxmlformats.org/presentationml/2006/ole">
            <mc:AlternateContent xmlns:mc="http://schemas.openxmlformats.org/markup-compatibility/2006">
              <mc:Choice xmlns:v="urn:schemas-microsoft-com:vml" Requires="v">
                <p:oleObj spid="_x0000_s3080" name="معادلة" r:id="rId7" imgW="3314520" imgH="457200" progId="Equation.3">
                  <p:embed/>
                </p:oleObj>
              </mc:Choice>
              <mc:Fallback>
                <p:oleObj name="معادلة" r:id="rId7" imgW="3314520" imgH="4572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2971800"/>
                        <a:ext cx="5835650" cy="810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1"/>
          <p:cNvGraphicFramePr>
            <a:graphicFrameLocks noChangeAspect="1"/>
          </p:cNvGraphicFramePr>
          <p:nvPr/>
        </p:nvGraphicFramePr>
        <p:xfrm>
          <a:off x="1738313" y="4648200"/>
          <a:ext cx="623887" cy="324573"/>
        </p:xfrm>
        <a:graphic>
          <a:graphicData uri="http://schemas.openxmlformats.org/presentationml/2006/ole">
            <mc:AlternateContent xmlns:mc="http://schemas.openxmlformats.org/markup-compatibility/2006">
              <mc:Choice xmlns:v="urn:schemas-microsoft-com:vml" Requires="v">
                <p:oleObj spid="_x0000_s3081" name="Equation" r:id="rId9" imgW="494870" imgH="253780" progId="Equation.3">
                  <p:embed/>
                </p:oleObj>
              </mc:Choice>
              <mc:Fallback>
                <p:oleObj name="Equation" r:id="rId9" imgW="494870" imgH="25378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8313" y="4648200"/>
                        <a:ext cx="623887" cy="3245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3"/>
          <p:cNvGraphicFramePr>
            <a:graphicFrameLocks noChangeAspect="1"/>
          </p:cNvGraphicFramePr>
          <p:nvPr/>
        </p:nvGraphicFramePr>
        <p:xfrm>
          <a:off x="990600" y="4953000"/>
          <a:ext cx="1266825" cy="427396"/>
        </p:xfrm>
        <a:graphic>
          <a:graphicData uri="http://schemas.openxmlformats.org/presentationml/2006/ole">
            <mc:AlternateContent xmlns:mc="http://schemas.openxmlformats.org/markup-compatibility/2006">
              <mc:Choice xmlns:v="urn:schemas-microsoft-com:vml" Requires="v">
                <p:oleObj spid="_x0000_s3082" name="Equation" r:id="rId11" imgW="787058" imgH="266584" progId="Equation.3">
                  <p:embed/>
                </p:oleObj>
              </mc:Choice>
              <mc:Fallback>
                <p:oleObj name="Equation" r:id="rId11" imgW="787058" imgH="266584" progId="Equation.3">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4953000"/>
                        <a:ext cx="1266825" cy="4273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5"/>
          <p:cNvGraphicFramePr>
            <a:graphicFrameLocks noChangeAspect="1"/>
          </p:cNvGraphicFramePr>
          <p:nvPr/>
        </p:nvGraphicFramePr>
        <p:xfrm>
          <a:off x="965793" y="5562600"/>
          <a:ext cx="939207" cy="452438"/>
        </p:xfrm>
        <a:graphic>
          <a:graphicData uri="http://schemas.openxmlformats.org/presentationml/2006/ole">
            <mc:AlternateContent xmlns:mc="http://schemas.openxmlformats.org/markup-compatibility/2006">
              <mc:Choice xmlns:v="urn:schemas-microsoft-com:vml" Requires="v">
                <p:oleObj spid="_x0000_s3083" name="Equation" r:id="rId13" imgW="495085" imgH="241195" progId="Equation.3">
                  <p:embed/>
                </p:oleObj>
              </mc:Choice>
              <mc:Fallback>
                <p:oleObj name="Equation" r:id="rId13" imgW="495085" imgH="241195" progId="Equation.3">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5793" y="5562600"/>
                        <a:ext cx="939207"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685800" y="533400"/>
            <a:ext cx="4617098" cy="461665"/>
          </a:xfrm>
          <a:prstGeom prst="rect">
            <a:avLst/>
          </a:prstGeom>
        </p:spPr>
        <p:txBody>
          <a:bodyPr wrap="none">
            <a:spAutoFit/>
          </a:bodyPr>
          <a:lstStyle/>
          <a:p>
            <a:r>
              <a:rPr lang="en-US" sz="2400" b="1" dirty="0" smtClean="0">
                <a:solidFill>
                  <a:srgbClr val="0E39F2"/>
                </a:solidFill>
              </a:rPr>
              <a:t>Voltage Induced in a Rotating </a:t>
            </a:r>
            <a:r>
              <a:rPr lang="en-US" sz="2400" b="1" dirty="0">
                <a:solidFill>
                  <a:srgbClr val="0E39F2"/>
                </a:solidFill>
              </a:rPr>
              <a:t>L</a:t>
            </a:r>
            <a:r>
              <a:rPr lang="en-US" sz="2400" b="1" dirty="0" smtClean="0">
                <a:solidFill>
                  <a:srgbClr val="0E39F2"/>
                </a:solidFill>
              </a:rPr>
              <a:t>oop</a:t>
            </a:r>
            <a:endParaRPr lang="en-US" sz="2400" b="1" dirty="0">
              <a:solidFill>
                <a:srgbClr val="0E39F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3"/>
              </a:rPr>
              <a:t>aabdo@birzeit.edu</a:t>
            </a:r>
            <a:r>
              <a:rPr lang="en-US">
                <a:latin typeface="Calibri" pitchFamily="34" charset="0"/>
              </a:rPr>
              <a:t>              Electrical Machine &amp; Power Electronics  ENEE 4301 </a:t>
            </a: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9</a:t>
            </a:fld>
            <a:endParaRPr lang="en-US"/>
          </a:p>
        </p:txBody>
      </p:sp>
      <p:sp>
        <p:nvSpPr>
          <p:cNvPr id="10" name="Rectangle 9"/>
          <p:cNvSpPr/>
          <p:nvPr/>
        </p:nvSpPr>
        <p:spPr>
          <a:xfrm>
            <a:off x="685800" y="533400"/>
            <a:ext cx="4617098" cy="461665"/>
          </a:xfrm>
          <a:prstGeom prst="rect">
            <a:avLst/>
          </a:prstGeom>
        </p:spPr>
        <p:txBody>
          <a:bodyPr wrap="none">
            <a:spAutoFit/>
          </a:bodyPr>
          <a:lstStyle/>
          <a:p>
            <a:r>
              <a:rPr lang="en-US" sz="2400" b="1" dirty="0" smtClean="0">
                <a:solidFill>
                  <a:srgbClr val="0E39F2"/>
                </a:solidFill>
              </a:rPr>
              <a:t>Voltage Induced in a Rotating </a:t>
            </a:r>
            <a:r>
              <a:rPr lang="en-US" sz="2400" b="1" dirty="0">
                <a:solidFill>
                  <a:srgbClr val="0E39F2"/>
                </a:solidFill>
              </a:rPr>
              <a:t>L</a:t>
            </a:r>
            <a:r>
              <a:rPr lang="en-US" sz="2400" b="1" dirty="0" smtClean="0">
                <a:solidFill>
                  <a:srgbClr val="0E39F2"/>
                </a:solidFill>
              </a:rPr>
              <a:t>oop</a:t>
            </a:r>
            <a:endParaRPr lang="en-US" sz="2400" b="1" dirty="0">
              <a:solidFill>
                <a:srgbClr val="0E39F2"/>
              </a:solidFill>
            </a:endParaRPr>
          </a:p>
        </p:txBody>
      </p:sp>
      <p:sp>
        <p:nvSpPr>
          <p:cNvPr id="7" name="Rectangle 3"/>
          <p:cNvSpPr txBox="1">
            <a:spLocks noChangeArrowheads="1"/>
          </p:cNvSpPr>
          <p:nvPr/>
        </p:nvSpPr>
        <p:spPr>
          <a:xfrm>
            <a:off x="457200" y="1295400"/>
            <a:ext cx="7683500" cy="4760913"/>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b="0" i="0" u="sng" strike="noStrike" kern="1200" cap="none" spc="0" normalizeH="0" baseline="0" noProof="0" dirty="0" smtClean="0">
                <a:ln>
                  <a:noFill/>
                </a:ln>
                <a:effectLst/>
                <a:uLnTx/>
                <a:uFillTx/>
                <a:latin typeface="+mn-lt"/>
                <a:ea typeface="+mn-ea"/>
                <a:cs typeface="+mn-cs"/>
              </a:rPr>
              <a:t>Segment </a:t>
            </a:r>
            <a:r>
              <a:rPr kumimoji="0" lang="en-GB" b="0" i="1" u="sng" strike="noStrike" kern="1200" cap="none" spc="0" normalizeH="0" baseline="0" noProof="0" dirty="0" err="1" smtClean="0">
                <a:ln>
                  <a:noFill/>
                </a:ln>
                <a:effectLst/>
                <a:uLnTx/>
                <a:uFillTx/>
                <a:latin typeface="+mn-lt"/>
                <a:ea typeface="+mn-ea"/>
                <a:cs typeface="+mn-cs"/>
              </a:rPr>
              <a:t>cd</a:t>
            </a:r>
            <a:r>
              <a:rPr kumimoji="0" lang="en-GB" b="0" i="0" u="sng" strike="noStrike" kern="1200" cap="none" spc="0" normalizeH="0" baseline="0" noProof="0" dirty="0" smtClean="0">
                <a:ln>
                  <a:noFill/>
                </a:ln>
                <a:effectLst/>
                <a:uLnTx/>
                <a:uFillTx/>
                <a:latin typeface="+mn-lt"/>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b="0" i="0" u="none" strike="noStrike" kern="1200" cap="none" spc="0" normalizeH="0" baseline="0" noProof="0" dirty="0" smtClean="0">
                <a:ln>
                  <a:noFill/>
                </a:ln>
                <a:effectLst/>
                <a:uLnTx/>
                <a:uFillTx/>
                <a:latin typeface="+mn-lt"/>
                <a:ea typeface="+mn-ea"/>
                <a:cs typeface="+mn-cs"/>
              </a:rPr>
              <a:t>Velocity </a:t>
            </a:r>
            <a:r>
              <a:rPr kumimoji="0" lang="en-GB" b="0" i="1" u="none" strike="noStrike" kern="1200" cap="none" spc="0" normalizeH="0" baseline="0" noProof="0" dirty="0" err="1" smtClean="0">
                <a:ln>
                  <a:noFill/>
                </a:ln>
                <a:effectLst/>
                <a:uLnTx/>
                <a:uFillTx/>
                <a:latin typeface="+mn-lt"/>
                <a:ea typeface="+mn-ea"/>
                <a:cs typeface="+mn-cs"/>
              </a:rPr>
              <a:t>v</a:t>
            </a:r>
            <a:r>
              <a:rPr kumimoji="0" lang="en-GB" b="0" i="1" u="none" strike="noStrike" kern="1200" cap="none" spc="0" normalizeH="0" baseline="-25000" noProof="0" dirty="0" err="1" smtClean="0">
                <a:ln>
                  <a:noFill/>
                </a:ln>
                <a:effectLst/>
                <a:uLnTx/>
                <a:uFillTx/>
                <a:latin typeface="+mn-lt"/>
                <a:ea typeface="+mn-ea"/>
                <a:cs typeface="+mn-cs"/>
              </a:rPr>
              <a:t>cd</a:t>
            </a:r>
            <a:r>
              <a:rPr kumimoji="0" lang="en-GB" b="0" i="0" u="none" strike="noStrike" kern="1200" cap="none" spc="0" normalizeH="0" baseline="0" noProof="0" dirty="0" smtClean="0">
                <a:ln>
                  <a:noFill/>
                </a:ln>
                <a:effectLst/>
                <a:uLnTx/>
                <a:uFillTx/>
                <a:latin typeface="+mn-lt"/>
                <a:ea typeface="+mn-ea"/>
                <a:cs typeface="+mn-cs"/>
              </a:rPr>
              <a:t> tangential to rotation path</a:t>
            </a:r>
          </a:p>
          <a:p>
            <a:pPr marL="0" marR="0" lvl="0" indent="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Wingdings" pitchFamily="2" charset="2"/>
              <a:buNone/>
              <a:tabLst/>
              <a:defRPr/>
            </a:pPr>
            <a:endParaRPr lang="en-US" dirty="0" smtClean="0"/>
          </a:p>
          <a:p>
            <a:pPr marL="0" marR="0" lvl="0" indent="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b="0" i="0" u="sng" strike="noStrike" kern="1200" cap="none" spc="0" normalizeH="0" baseline="0" noProof="0" dirty="0" smtClean="0">
                <a:ln>
                  <a:noFill/>
                </a:ln>
                <a:effectLst/>
                <a:uLnTx/>
                <a:uFillTx/>
                <a:latin typeface="+mn-lt"/>
                <a:ea typeface="+mn-ea"/>
                <a:cs typeface="+mn-cs"/>
              </a:rPr>
              <a:t>Segment </a:t>
            </a:r>
            <a:r>
              <a:rPr kumimoji="0" lang="en-GB" b="0" i="1" u="sng" strike="noStrike" kern="1200" cap="none" spc="0" normalizeH="0" baseline="0" noProof="0" dirty="0" err="1" smtClean="0">
                <a:ln>
                  <a:noFill/>
                </a:ln>
                <a:effectLst/>
                <a:uLnTx/>
                <a:uFillTx/>
                <a:latin typeface="+mn-lt"/>
                <a:ea typeface="+mn-ea"/>
                <a:cs typeface="+mn-cs"/>
              </a:rPr>
              <a:t>da</a:t>
            </a:r>
            <a:r>
              <a:rPr kumimoji="0" lang="en-GB" b="0" i="0" u="sng" strike="noStrike" kern="1200" cap="none" spc="0" normalizeH="0" baseline="0" noProof="0" dirty="0" smtClean="0">
                <a:ln>
                  <a:noFill/>
                </a:ln>
                <a:effectLst/>
                <a:uLnTx/>
                <a:uFillTx/>
                <a:latin typeface="+mn-lt"/>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b="0" i="0" u="none" strike="noStrike" kern="1200" cap="none" spc="0" normalizeH="0" baseline="0" noProof="0" dirty="0" smtClean="0">
                <a:ln>
                  <a:noFill/>
                </a:ln>
                <a:effectLst/>
                <a:uLnTx/>
                <a:uFillTx/>
                <a:latin typeface="+mn-lt"/>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b="0" i="0" u="none" strike="noStrike" kern="1200" cap="none" spc="0" normalizeH="0" baseline="0" noProof="0" dirty="0" smtClean="0">
                <a:ln>
                  <a:noFill/>
                </a:ln>
                <a:effectLst/>
                <a:uLnTx/>
                <a:uFillTx/>
                <a:latin typeface="+mn-lt"/>
                <a:ea typeface="+mn-ea"/>
                <a:cs typeface="+mn-cs"/>
              </a:rPr>
              <a:t>-</a:t>
            </a:r>
            <a:endParaRPr kumimoji="0" lang="en-US" b="0" i="0" u="none" strike="noStrike" kern="1200" cap="none" spc="0" normalizeH="0" baseline="0" noProof="0" dirty="0" smtClean="0">
              <a:ln>
                <a:noFill/>
              </a:ln>
              <a:effectLst/>
              <a:uLnTx/>
              <a:uFillTx/>
              <a:latin typeface="+mn-lt"/>
              <a:ea typeface="+mn-ea"/>
              <a:cs typeface="+mn-cs"/>
            </a:endParaRPr>
          </a:p>
        </p:txBody>
      </p:sp>
      <p:graphicFrame>
        <p:nvGraphicFramePr>
          <p:cNvPr id="8" name="Object 4"/>
          <p:cNvGraphicFramePr>
            <a:graphicFrameLocks noChangeAspect="1"/>
          </p:cNvGraphicFramePr>
          <p:nvPr/>
        </p:nvGraphicFramePr>
        <p:xfrm>
          <a:off x="990600" y="2057400"/>
          <a:ext cx="5175250" cy="725487"/>
        </p:xfrm>
        <a:graphic>
          <a:graphicData uri="http://schemas.openxmlformats.org/presentationml/2006/ole">
            <mc:AlternateContent xmlns:mc="http://schemas.openxmlformats.org/markup-compatibility/2006">
              <mc:Choice xmlns:v="urn:schemas-microsoft-com:vml" Requires="v">
                <p:oleObj spid="_x0000_s24582" name="Equation" r:id="rId4" imgW="3733800" imgH="520700" progId="Equation.3">
                  <p:embed/>
                </p:oleObj>
              </mc:Choice>
              <mc:Fallback>
                <p:oleObj name="Equation" r:id="rId4" imgW="3733800" imgH="5207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057400"/>
                        <a:ext cx="5175250" cy="72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nvGraphicFramePr>
        <p:xfrm>
          <a:off x="885825" y="2971800"/>
          <a:ext cx="5591175" cy="739775"/>
        </p:xfrm>
        <a:graphic>
          <a:graphicData uri="http://schemas.openxmlformats.org/presentationml/2006/ole">
            <mc:AlternateContent xmlns:mc="http://schemas.openxmlformats.org/markup-compatibility/2006">
              <mc:Choice xmlns:v="urn:schemas-microsoft-com:vml" Requires="v">
                <p:oleObj spid="_x0000_s24583" name="Equation" r:id="rId6" imgW="3466800" imgH="457200" progId="Equation.3">
                  <p:embed/>
                </p:oleObj>
              </mc:Choice>
              <mc:Fallback>
                <p:oleObj name="Equation" r:id="rId6" imgW="3466800" imgH="4572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825" y="2971800"/>
                        <a:ext cx="5591175"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8"/>
          <p:cNvGraphicFramePr>
            <a:graphicFrameLocks noChangeAspect="1"/>
          </p:cNvGraphicFramePr>
          <p:nvPr/>
        </p:nvGraphicFramePr>
        <p:xfrm>
          <a:off x="838200" y="4572000"/>
          <a:ext cx="1296987" cy="438150"/>
        </p:xfrm>
        <a:graphic>
          <a:graphicData uri="http://schemas.openxmlformats.org/presentationml/2006/ole">
            <mc:AlternateContent xmlns:mc="http://schemas.openxmlformats.org/markup-compatibility/2006">
              <mc:Choice xmlns:v="urn:schemas-microsoft-com:vml" Requires="v">
                <p:oleObj spid="_x0000_s24584" name="Equation" r:id="rId8" imgW="787058" imgH="266584" progId="Equation.3">
                  <p:embed/>
                </p:oleObj>
              </mc:Choice>
              <mc:Fallback>
                <p:oleObj name="Equation" r:id="rId8" imgW="787058" imgH="266584"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4572000"/>
                        <a:ext cx="1296987"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0"/>
          <p:cNvGraphicFramePr>
            <a:graphicFrameLocks noChangeAspect="1"/>
          </p:cNvGraphicFramePr>
          <p:nvPr/>
        </p:nvGraphicFramePr>
        <p:xfrm>
          <a:off x="914400" y="5257800"/>
          <a:ext cx="1098550" cy="500063"/>
        </p:xfrm>
        <a:graphic>
          <a:graphicData uri="http://schemas.openxmlformats.org/presentationml/2006/ole">
            <mc:AlternateContent xmlns:mc="http://schemas.openxmlformats.org/markup-compatibility/2006">
              <mc:Choice xmlns:v="urn:schemas-microsoft-com:vml" Requires="v">
                <p:oleObj spid="_x0000_s24585" name="Equation" r:id="rId10" imgW="520474" imgH="241195" progId="Equation.3">
                  <p:embed/>
                </p:oleObj>
              </mc:Choice>
              <mc:Fallback>
                <p:oleObj name="Equation" r:id="rId10" imgW="520474" imgH="241195"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400" y="5257800"/>
                        <a:ext cx="1098550"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12" descr="dc_simple_front"/>
          <p:cNvPicPr>
            <a:picLocks noChangeAspect="1" noChangeArrowheads="1"/>
          </p:cNvPicPr>
          <p:nvPr/>
        </p:nvPicPr>
        <p:blipFill>
          <a:blip r:embed="rId12" cstate="print"/>
          <a:srcRect/>
          <a:stretch>
            <a:fillRect/>
          </a:stretch>
        </p:blipFill>
        <p:spPr bwMode="auto">
          <a:xfrm>
            <a:off x="6027738" y="0"/>
            <a:ext cx="3116262" cy="236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1534</Words>
  <Application>Microsoft Office PowerPoint</Application>
  <PresentationFormat>On-screen Show (4:3)</PresentationFormat>
  <Paragraphs>243</Paragraphs>
  <Slides>30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39" baseType="lpstr">
      <vt:lpstr>Arial</vt:lpstr>
      <vt:lpstr>Calibri</vt:lpstr>
      <vt:lpstr>Symbol</vt:lpstr>
      <vt:lpstr>Times New Roman</vt:lpstr>
      <vt:lpstr>Wingdings</vt:lpstr>
      <vt:lpstr>Office Theme</vt:lpstr>
      <vt:lpstr>Equation</vt:lpstr>
      <vt:lpstr>معادلة</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bzu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 Abdo</dc:creator>
  <cp:lastModifiedBy>Ali H Abdo</cp:lastModifiedBy>
  <cp:revision>37</cp:revision>
  <dcterms:created xsi:type="dcterms:W3CDTF">2015-04-07T12:29:44Z</dcterms:created>
  <dcterms:modified xsi:type="dcterms:W3CDTF">2016-07-27T04:45:30Z</dcterms:modified>
</cp:coreProperties>
</file>