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2634745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34592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CFBA33-704C-474E-980F-4707B6731D6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2475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1086650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CFBA33-704C-474E-980F-4707B6731D6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4259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244632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3814351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2747806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679428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EC5F9-9B7C-4DE8-AFB6-1B1DBECC668A}"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1576847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77523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4EC5F9-9B7C-4DE8-AFB6-1B1DBECC668A}" type="datetimeFigureOut">
              <a:rPr lang="en-US" smtClean="0"/>
              <a:t>5/23/2024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1006213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4EC5F9-9B7C-4DE8-AFB6-1B1DBECC668A}" type="datetimeFigureOut">
              <a:rPr lang="en-US" smtClean="0"/>
              <a:t>5/23/2024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4267012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EC5F9-9B7C-4DE8-AFB6-1B1DBECC668A}" type="datetimeFigureOut">
              <a:rPr lang="en-US" smtClean="0"/>
              <a:t>5/23/2024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1419211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293116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44EC5F9-9B7C-4DE8-AFB6-1B1DBECC668A}"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3CFBA33-704C-474E-980F-4707B6731D69}" type="slidenum">
              <a:rPr lang="en-US" smtClean="0"/>
              <a:t>‹#›</a:t>
            </a:fld>
            <a:endParaRPr lang="en-US"/>
          </a:p>
        </p:txBody>
      </p:sp>
    </p:spTree>
    <p:extLst>
      <p:ext uri="{BB962C8B-B14F-4D97-AF65-F5344CB8AC3E}">
        <p14:creationId xmlns:p14="http://schemas.microsoft.com/office/powerpoint/2010/main" val="1321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44EC5F9-9B7C-4DE8-AFB6-1B1DBECC668A}" type="datetimeFigureOut">
              <a:rPr lang="en-US" smtClean="0"/>
              <a:t>5/23/2024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3CFBA33-704C-474E-980F-4707B6731D69}" type="slidenum">
              <a:rPr lang="en-US" smtClean="0"/>
              <a:t>‹#›</a:t>
            </a:fld>
            <a:endParaRPr lang="en-US"/>
          </a:p>
        </p:txBody>
      </p:sp>
    </p:spTree>
    <p:extLst>
      <p:ext uri="{BB962C8B-B14F-4D97-AF65-F5344CB8AC3E}">
        <p14:creationId xmlns:p14="http://schemas.microsoft.com/office/powerpoint/2010/main" val="27635158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dirty="0" smtClean="0"/>
              <a:t>Argumentation</a:t>
            </a:r>
            <a:endParaRPr lang="en-US" sz="8800" dirty="0"/>
          </a:p>
        </p:txBody>
      </p:sp>
      <p:sp>
        <p:nvSpPr>
          <p:cNvPr id="3" name="Subtitle 2"/>
          <p:cNvSpPr>
            <a:spLocks noGrp="1"/>
          </p:cNvSpPr>
          <p:nvPr>
            <p:ph type="subTitle" idx="1"/>
          </p:nvPr>
        </p:nvSpPr>
        <p:spPr/>
        <p:txBody>
          <a:bodyPr/>
          <a:lstStyle/>
          <a:p>
            <a:r>
              <a:rPr lang="en-US" dirty="0"/>
              <a:t>Adapted from </a:t>
            </a:r>
            <a:r>
              <a:rPr lang="en-US" i="1" dirty="0"/>
              <a:t>They Say, I Say: The Moves That Matter in Academic Writing </a:t>
            </a:r>
          </a:p>
          <a:p>
            <a:endParaRPr lang="en-US" dirty="0"/>
          </a:p>
        </p:txBody>
      </p:sp>
    </p:spTree>
    <p:extLst>
      <p:ext uri="{BB962C8B-B14F-4D97-AF65-F5344CB8AC3E}">
        <p14:creationId xmlns:p14="http://schemas.microsoft.com/office/powerpoint/2010/main" val="1754465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222131"/>
            <a:ext cx="8915400" cy="4689091"/>
          </a:xfrm>
        </p:spPr>
        <p:txBody>
          <a:bodyPr>
            <a:normAutofit/>
          </a:bodyPr>
          <a:lstStyle/>
          <a:p>
            <a:r>
              <a:rPr lang="en-US" sz="2400" dirty="0" smtClean="0"/>
              <a:t>The writer </a:t>
            </a:r>
            <a:r>
              <a:rPr lang="en-US" sz="2400" dirty="0"/>
              <a:t>fails to introduce the quotation adequately or explain why he finds it worth </a:t>
            </a:r>
            <a:r>
              <a:rPr lang="en-US" sz="2400" dirty="0" smtClean="0"/>
              <a:t>quoting</a:t>
            </a:r>
          </a:p>
          <a:p>
            <a:pPr marL="0" indent="0">
              <a:buNone/>
            </a:pPr>
            <a:endParaRPr lang="en-US" sz="2400" dirty="0" smtClean="0"/>
          </a:p>
          <a:p>
            <a:r>
              <a:rPr lang="en-US" sz="2400" dirty="0" smtClean="0"/>
              <a:t>Neglecting </a:t>
            </a:r>
            <a:r>
              <a:rPr lang="en-US" sz="2400" dirty="0"/>
              <a:t>to say who </a:t>
            </a:r>
            <a:r>
              <a:rPr lang="en-US" sz="2400" dirty="0" err="1"/>
              <a:t>Bordo</a:t>
            </a:r>
            <a:r>
              <a:rPr lang="en-US" sz="2400" dirty="0"/>
              <a:t> is or even that the quoted words are hers, the writer does not explain how her words connect with anything he is saying or even what she says that he thinks is so “right.” </a:t>
            </a:r>
            <a:endParaRPr lang="en-US" sz="2400" dirty="0" smtClean="0"/>
          </a:p>
          <a:p>
            <a:pPr marL="0" indent="0">
              <a:buNone/>
            </a:pPr>
            <a:endParaRPr lang="en-US" sz="2400" dirty="0" smtClean="0"/>
          </a:p>
          <a:p>
            <a:r>
              <a:rPr lang="en-US" sz="2400" dirty="0" smtClean="0"/>
              <a:t>He </a:t>
            </a:r>
            <a:r>
              <a:rPr lang="en-US" sz="2400" dirty="0"/>
              <a:t>simply abandons the quotation in his haste to zoom on to another point.</a:t>
            </a:r>
          </a:p>
        </p:txBody>
      </p:sp>
    </p:spTree>
    <p:extLst>
      <p:ext uri="{BB962C8B-B14F-4D97-AF65-F5344CB8AC3E}">
        <p14:creationId xmlns:p14="http://schemas.microsoft.com/office/powerpoint/2010/main" val="80887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Sandwich!</a:t>
            </a:r>
            <a:endParaRPr lang="en-US" dirty="0"/>
          </a:p>
        </p:txBody>
      </p:sp>
      <p:sp>
        <p:nvSpPr>
          <p:cNvPr id="3" name="Content Placeholder 2"/>
          <p:cNvSpPr>
            <a:spLocks noGrp="1"/>
          </p:cNvSpPr>
          <p:nvPr>
            <p:ph idx="1"/>
          </p:nvPr>
        </p:nvSpPr>
        <p:spPr/>
        <p:txBody>
          <a:bodyPr>
            <a:normAutofit/>
          </a:bodyPr>
          <a:lstStyle/>
          <a:p>
            <a:r>
              <a:rPr lang="en-US" sz="2400" dirty="0"/>
              <a:t>To adequately frame a quotation, you need to insert it </a:t>
            </a:r>
            <a:r>
              <a:rPr lang="en-US" sz="2400" dirty="0" smtClean="0"/>
              <a:t>into a </a:t>
            </a:r>
            <a:r>
              <a:rPr lang="en-US" sz="2400" b="1" dirty="0"/>
              <a:t>“quotation </a:t>
            </a:r>
            <a:r>
              <a:rPr lang="en-US" sz="2400" b="1" dirty="0" smtClean="0"/>
              <a:t>sandwich” </a:t>
            </a:r>
          </a:p>
          <a:p>
            <a:pPr lvl="1"/>
            <a:r>
              <a:rPr lang="en-US" sz="2000" dirty="0" smtClean="0"/>
              <a:t>the </a:t>
            </a:r>
            <a:r>
              <a:rPr lang="en-US" sz="2000" dirty="0"/>
              <a:t>statement </a:t>
            </a:r>
            <a:r>
              <a:rPr lang="en-US" sz="2000" b="1" dirty="0"/>
              <a:t>introducing</a:t>
            </a:r>
            <a:r>
              <a:rPr lang="en-US" sz="2000" dirty="0"/>
              <a:t> it serving as the top slice of bread </a:t>
            </a:r>
            <a:endParaRPr lang="en-US" sz="2000" dirty="0" smtClean="0"/>
          </a:p>
          <a:p>
            <a:pPr lvl="1"/>
            <a:r>
              <a:rPr lang="en-US" sz="2000" dirty="0" smtClean="0"/>
              <a:t>the </a:t>
            </a:r>
            <a:r>
              <a:rPr lang="en-US" sz="2000" b="1" dirty="0" smtClean="0"/>
              <a:t>explanation</a:t>
            </a:r>
            <a:r>
              <a:rPr lang="en-US" sz="2000" dirty="0" smtClean="0"/>
              <a:t> </a:t>
            </a:r>
            <a:r>
              <a:rPr lang="en-US" sz="2000" dirty="0"/>
              <a:t>following it serving as the bottom slice. </a:t>
            </a:r>
            <a:endParaRPr lang="en-US" sz="2000" dirty="0" smtClean="0"/>
          </a:p>
          <a:p>
            <a:pPr marL="457200" lvl="1" indent="0">
              <a:buNone/>
            </a:pPr>
            <a:endParaRPr lang="en-US" sz="2000" dirty="0" smtClean="0"/>
          </a:p>
          <a:p>
            <a:pPr marL="457200" lvl="1" indent="0">
              <a:buNone/>
            </a:pPr>
            <a:r>
              <a:rPr lang="en-US" sz="2000" dirty="0" smtClean="0"/>
              <a:t>The </a:t>
            </a:r>
            <a:r>
              <a:rPr lang="en-US" sz="2000" dirty="0"/>
              <a:t>introductory or lead-in claims should explain who is speaking and set up what the quotation says; the follow-up statements should explain why you consider the quotation to be important and what you take it to </a:t>
            </a:r>
            <a:r>
              <a:rPr lang="en-US" sz="2000" dirty="0" smtClean="0"/>
              <a:t>say.</a:t>
            </a:r>
            <a:endParaRPr lang="en-US" sz="2000" dirty="0"/>
          </a:p>
        </p:txBody>
      </p:sp>
    </p:spTree>
    <p:extLst>
      <p:ext uri="{BB962C8B-B14F-4D97-AF65-F5344CB8AC3E}">
        <p14:creationId xmlns:p14="http://schemas.microsoft.com/office/powerpoint/2010/main" val="11231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Quoting - ENGL 102 Research Guide - Research Guides at Potomac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
            <a:ext cx="12192000" cy="7134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04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505808" y="122591"/>
            <a:ext cx="7151198" cy="6585939"/>
          </a:xfrm>
          <a:prstGeom prst="rect">
            <a:avLst/>
          </a:prstGeom>
        </p:spPr>
      </p:pic>
    </p:spTree>
    <p:extLst>
      <p:ext uri="{BB962C8B-B14F-4D97-AF65-F5344CB8AC3E}">
        <p14:creationId xmlns:p14="http://schemas.microsoft.com/office/powerpoint/2010/main" val="1823677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088051" y="2133600"/>
            <a:ext cx="8614610" cy="4186398"/>
          </a:xfrm>
          <a:prstGeom prst="rect">
            <a:avLst/>
          </a:prstGeom>
        </p:spPr>
      </p:pic>
      <p:pic>
        <p:nvPicPr>
          <p:cNvPr id="5" name="Picture 4"/>
          <p:cNvPicPr>
            <a:picLocks noChangeAspect="1"/>
          </p:cNvPicPr>
          <p:nvPr/>
        </p:nvPicPr>
        <p:blipFill>
          <a:blip r:embed="rId3"/>
          <a:stretch>
            <a:fillRect/>
          </a:stretch>
        </p:blipFill>
        <p:spPr>
          <a:xfrm>
            <a:off x="2847237" y="1205835"/>
            <a:ext cx="6964979" cy="1037978"/>
          </a:xfrm>
          <a:prstGeom prst="rect">
            <a:avLst/>
          </a:prstGeom>
        </p:spPr>
      </p:pic>
    </p:spTree>
    <p:extLst>
      <p:ext uri="{BB962C8B-B14F-4D97-AF65-F5344CB8AC3E}">
        <p14:creationId xmlns:p14="http://schemas.microsoft.com/office/powerpoint/2010/main" val="30331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5469" y="422031"/>
            <a:ext cx="9069143" cy="5489191"/>
          </a:xfrm>
        </p:spPr>
        <p:txBody>
          <a:bodyPr>
            <a:noAutofit/>
          </a:bodyPr>
          <a:lstStyle/>
          <a:p>
            <a:pPr marL="0" indent="0">
              <a:buNone/>
            </a:pPr>
            <a:r>
              <a:rPr lang="en-US" sz="2400" dirty="0" smtClean="0"/>
              <a:t>Correction to the previous example:</a:t>
            </a:r>
          </a:p>
          <a:p>
            <a:pPr marL="0" indent="0">
              <a:buNone/>
            </a:pPr>
            <a:r>
              <a:rPr lang="en-US" sz="2400" dirty="0" smtClean="0"/>
              <a:t>The </a:t>
            </a:r>
            <a:r>
              <a:rPr lang="en-US" sz="2400" dirty="0"/>
              <a:t>feminist philosopher Susan </a:t>
            </a:r>
            <a:r>
              <a:rPr lang="en-US" sz="2400" dirty="0" err="1"/>
              <a:t>Bordo</a:t>
            </a:r>
            <a:r>
              <a:rPr lang="en-US" sz="2400" dirty="0"/>
              <a:t> </a:t>
            </a:r>
            <a:r>
              <a:rPr lang="en-US" sz="2400" b="1" dirty="0"/>
              <a:t>deplores</a:t>
            </a:r>
            <a:r>
              <a:rPr lang="en-US" sz="2400" dirty="0"/>
              <a:t> Western media’s obsession with female thinness and dieting. Her basic </a:t>
            </a:r>
            <a:r>
              <a:rPr lang="en-US" sz="2400" b="1" dirty="0"/>
              <a:t>complaint</a:t>
            </a:r>
            <a:r>
              <a:rPr lang="en-US" sz="2400" dirty="0"/>
              <a:t> is that increasing numbers of women across the globe are being led to see themselves as fat and in need of a diet. Citing the islands of Fiji as a case in point, </a:t>
            </a:r>
            <a:r>
              <a:rPr lang="en-US" sz="2400" dirty="0" err="1"/>
              <a:t>Bordo</a:t>
            </a:r>
            <a:r>
              <a:rPr lang="en-US" sz="2400" dirty="0"/>
              <a:t> notes that “until television was introduced in 1995, the islands had no reported cases of eating disorders. In 1998, three years after programs from the United States and </a:t>
            </a:r>
            <a:r>
              <a:rPr lang="en-US" sz="2400" dirty="0" smtClean="0"/>
              <a:t>Britain began </a:t>
            </a:r>
            <a:r>
              <a:rPr lang="en-US" sz="2400" dirty="0"/>
              <a:t>broadcasting there, 62 percent of the girls surveyed reported dieting” (149–50). </a:t>
            </a:r>
            <a:r>
              <a:rPr lang="en-US" sz="2400" dirty="0" err="1"/>
              <a:t>Bordo’s</a:t>
            </a:r>
            <a:r>
              <a:rPr lang="en-US" sz="2400" dirty="0"/>
              <a:t> point is that the Western cult of dieting is spreading even to remote places across the globe. Ultimately, </a:t>
            </a:r>
            <a:r>
              <a:rPr lang="en-US" sz="2400" dirty="0" err="1"/>
              <a:t>Bordo</a:t>
            </a:r>
            <a:r>
              <a:rPr lang="en-US" sz="2400" dirty="0"/>
              <a:t> complains, the culture of dieting will find you, regardless of where you live. </a:t>
            </a:r>
            <a:endParaRPr lang="en-US" sz="2400" dirty="0" smtClean="0"/>
          </a:p>
          <a:p>
            <a:pPr marL="0" indent="0">
              <a:buNone/>
            </a:pPr>
            <a:r>
              <a:rPr lang="en-US" sz="2400" dirty="0" err="1" smtClean="0"/>
              <a:t>Bordo’s</a:t>
            </a:r>
            <a:r>
              <a:rPr lang="en-US" sz="2400" dirty="0" smtClean="0"/>
              <a:t> </a:t>
            </a:r>
            <a:r>
              <a:rPr lang="en-US" sz="2400" dirty="0"/>
              <a:t>observations ring true </a:t>
            </a:r>
            <a:r>
              <a:rPr lang="en-US" sz="2400" dirty="0" smtClean="0"/>
              <a:t>because. </a:t>
            </a:r>
            <a:r>
              <a:rPr lang="en-US" sz="2400" dirty="0"/>
              <a:t>. . .  </a:t>
            </a:r>
          </a:p>
        </p:txBody>
      </p:sp>
    </p:spTree>
    <p:extLst>
      <p:ext uri="{BB962C8B-B14F-4D97-AF65-F5344CB8AC3E}">
        <p14:creationId xmlns:p14="http://schemas.microsoft.com/office/powerpoint/2010/main" val="1921802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228600"/>
            <a:ext cx="9689123" cy="6629400"/>
          </a:xfrm>
        </p:spPr>
        <p:txBody>
          <a:bodyPr>
            <a:noAutofit/>
          </a:bodyPr>
          <a:lstStyle/>
          <a:p>
            <a:r>
              <a:rPr lang="en-US" sz="2000" dirty="0"/>
              <a:t>This framing of the quotation </a:t>
            </a:r>
            <a:r>
              <a:rPr lang="en-US" sz="2000" dirty="0" smtClean="0"/>
              <a:t>integrates </a:t>
            </a:r>
            <a:r>
              <a:rPr lang="en-US" sz="2000" dirty="0" err="1"/>
              <a:t>Bordo’s</a:t>
            </a:r>
            <a:r>
              <a:rPr lang="en-US" sz="2000" dirty="0"/>
              <a:t> words into the writer’s </a:t>
            </a:r>
            <a:r>
              <a:rPr lang="en-US" sz="2000" dirty="0" smtClean="0"/>
              <a:t>text and serves </a:t>
            </a:r>
            <a:r>
              <a:rPr lang="en-US" sz="2000" dirty="0"/>
              <a:t>to demonstrate the writer’s interpretation of what </a:t>
            </a:r>
            <a:r>
              <a:rPr lang="en-US" sz="2000" dirty="0" err="1"/>
              <a:t>Bordo</a:t>
            </a:r>
            <a:r>
              <a:rPr lang="en-US" sz="2000" dirty="0"/>
              <a:t> is saying. </a:t>
            </a:r>
            <a:endParaRPr lang="en-US" sz="2000" dirty="0" smtClean="0"/>
          </a:p>
          <a:p>
            <a:pPr marL="0" indent="0">
              <a:buNone/>
            </a:pPr>
            <a:endParaRPr lang="en-US" sz="2000" dirty="0" smtClean="0"/>
          </a:p>
          <a:p>
            <a:r>
              <a:rPr lang="en-US" sz="2000" dirty="0" smtClean="0"/>
              <a:t>“</a:t>
            </a:r>
            <a:r>
              <a:rPr lang="en-US" sz="2000" dirty="0"/>
              <a:t>the </a:t>
            </a:r>
            <a:r>
              <a:rPr lang="en-US" sz="2000" dirty="0" smtClean="0"/>
              <a:t>feminist </a:t>
            </a:r>
            <a:r>
              <a:rPr lang="en-US" sz="2000" dirty="0"/>
              <a:t>philosopher” and “</a:t>
            </a:r>
            <a:r>
              <a:rPr lang="en-US" sz="2000" dirty="0" err="1"/>
              <a:t>Bordo</a:t>
            </a:r>
            <a:r>
              <a:rPr lang="en-US" sz="2000" dirty="0"/>
              <a:t> notes” provide information that readers need to </a:t>
            </a:r>
            <a:r>
              <a:rPr lang="en-US" sz="2000" dirty="0" smtClean="0"/>
              <a:t>know.</a:t>
            </a:r>
          </a:p>
          <a:p>
            <a:pPr marL="0" indent="0">
              <a:buNone/>
            </a:pPr>
            <a:endParaRPr lang="en-US" sz="2000" dirty="0" smtClean="0"/>
          </a:p>
          <a:p>
            <a:r>
              <a:rPr lang="en-US" sz="2000" dirty="0" smtClean="0"/>
              <a:t>The sentences </a:t>
            </a:r>
            <a:r>
              <a:rPr lang="en-US" sz="2000" dirty="0"/>
              <a:t>that follow the quotation build a bridge between </a:t>
            </a:r>
            <a:r>
              <a:rPr lang="en-US" sz="2000" dirty="0" err="1"/>
              <a:t>Bordo’s</a:t>
            </a:r>
            <a:r>
              <a:rPr lang="en-US" sz="2000" dirty="0"/>
              <a:t> words and those of the writer. </a:t>
            </a:r>
            <a:endParaRPr lang="en-US" sz="2000" dirty="0" smtClean="0"/>
          </a:p>
          <a:p>
            <a:pPr marL="0" indent="0">
              <a:buNone/>
            </a:pPr>
            <a:endParaRPr lang="en-US" sz="2000" dirty="0" smtClean="0"/>
          </a:p>
          <a:p>
            <a:r>
              <a:rPr lang="en-US" sz="2000" dirty="0" smtClean="0"/>
              <a:t>The </a:t>
            </a:r>
            <a:r>
              <a:rPr lang="en-US" sz="2000" dirty="0"/>
              <a:t>reference to 62 percent of Fijian girls dieting is no longer an inert statistic </a:t>
            </a:r>
            <a:r>
              <a:rPr lang="en-US" sz="2000" dirty="0" smtClean="0"/>
              <a:t>but </a:t>
            </a:r>
            <a:r>
              <a:rPr lang="en-US" sz="2000" dirty="0"/>
              <a:t>a quantitative example of how “the Western cult of dieting is spreading . . . across the globe.” </a:t>
            </a:r>
            <a:endParaRPr lang="en-US" sz="2000" dirty="0" smtClean="0"/>
          </a:p>
          <a:p>
            <a:pPr marL="0" indent="0">
              <a:buNone/>
            </a:pPr>
            <a:endParaRPr lang="en-US" sz="2000" dirty="0" smtClean="0"/>
          </a:p>
          <a:p>
            <a:r>
              <a:rPr lang="en-US" sz="2000" dirty="0" smtClean="0"/>
              <a:t>Thus, it is clear </a:t>
            </a:r>
            <a:r>
              <a:rPr lang="en-US" sz="2000" dirty="0"/>
              <a:t>that the quotation is being used purposefully to set up the writer’s own argument and has not been stuck in just for padding the essay or the works-cited list.</a:t>
            </a:r>
          </a:p>
        </p:txBody>
      </p:sp>
    </p:spTree>
    <p:extLst>
      <p:ext uri="{BB962C8B-B14F-4D97-AF65-F5344CB8AC3E}">
        <p14:creationId xmlns:p14="http://schemas.microsoft.com/office/powerpoint/2010/main" val="1866013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Preface</a:t>
            </a:r>
            <a:endParaRPr lang="en-US" dirty="0"/>
          </a:p>
        </p:txBody>
      </p:sp>
      <p:sp>
        <p:nvSpPr>
          <p:cNvPr id="3" name="Content Placeholder 2"/>
          <p:cNvSpPr>
            <a:spLocks noGrp="1"/>
          </p:cNvSpPr>
          <p:nvPr>
            <p:ph idx="1"/>
          </p:nvPr>
        </p:nvSpPr>
        <p:spPr/>
        <p:txBody>
          <a:bodyPr>
            <a:noAutofit/>
          </a:bodyPr>
          <a:lstStyle/>
          <a:p>
            <a:r>
              <a:rPr lang="en-US" sz="2400" dirty="0" smtClean="0"/>
              <a:t>In research, we do not </a:t>
            </a:r>
            <a:r>
              <a:rPr lang="en-US" sz="2400" dirty="0"/>
              <a:t>only </a:t>
            </a:r>
            <a:r>
              <a:rPr lang="en-US" sz="2400" dirty="0" smtClean="0"/>
              <a:t>summarize </a:t>
            </a:r>
            <a:r>
              <a:rPr lang="en-US" sz="2400" dirty="0"/>
              <a:t>what “they say</a:t>
            </a:r>
            <a:r>
              <a:rPr lang="en-US" sz="2400" dirty="0" smtClean="0"/>
              <a:t>,” when using secondary references, but we also quote exact </a:t>
            </a:r>
            <a:r>
              <a:rPr lang="en-US" sz="2400" dirty="0"/>
              <a:t>words. </a:t>
            </a:r>
            <a:endParaRPr lang="en-US" sz="2400" dirty="0" smtClean="0"/>
          </a:p>
          <a:p>
            <a:r>
              <a:rPr lang="en-US" sz="2400" dirty="0" smtClean="0"/>
              <a:t>Quoting </a:t>
            </a:r>
            <a:r>
              <a:rPr lang="en-US" sz="2400" dirty="0"/>
              <a:t>someone else’s words gives a tremendous amount of credibility to your summary and helps ensure that it is fair and accurate. </a:t>
            </a:r>
            <a:endParaRPr lang="en-US" sz="2400" dirty="0" smtClean="0"/>
          </a:p>
          <a:p>
            <a:r>
              <a:rPr lang="en-US" sz="2400" dirty="0" smtClean="0"/>
              <a:t>In </a:t>
            </a:r>
            <a:r>
              <a:rPr lang="en-US" sz="2400" dirty="0"/>
              <a:t>a sense, then, quotations function as a kind of proof of evidence, saying to readers: “Look, I’m not just making this up. She makes this claim and here it is in her exact words</a:t>
            </a:r>
            <a:r>
              <a:rPr lang="en-US" sz="2400" dirty="0" smtClean="0"/>
              <a:t>.”</a:t>
            </a:r>
            <a:endParaRPr lang="en-US" sz="2400" dirty="0"/>
          </a:p>
        </p:txBody>
      </p:sp>
    </p:spTree>
    <p:extLst>
      <p:ext uri="{BB962C8B-B14F-4D97-AF65-F5344CB8AC3E}">
        <p14:creationId xmlns:p14="http://schemas.microsoft.com/office/powerpoint/2010/main" val="3652397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Quotation major pitfall</a:t>
            </a:r>
            <a:endParaRPr lang="en-US" dirty="0"/>
          </a:p>
        </p:txBody>
      </p:sp>
      <p:sp>
        <p:nvSpPr>
          <p:cNvPr id="3" name="Content Placeholder 2"/>
          <p:cNvSpPr>
            <a:spLocks noGrp="1"/>
          </p:cNvSpPr>
          <p:nvPr>
            <p:ph idx="1"/>
          </p:nvPr>
        </p:nvSpPr>
        <p:spPr/>
        <p:txBody>
          <a:bodyPr>
            <a:normAutofit/>
          </a:bodyPr>
          <a:lstStyle/>
          <a:p>
            <a:r>
              <a:rPr lang="en-US" sz="2400" dirty="0" smtClean="0"/>
              <a:t>The </a:t>
            </a:r>
            <a:r>
              <a:rPr lang="en-US" sz="2400" dirty="0"/>
              <a:t>main problem with quoting arises when writers assume that quotations speak for themselves. Because the meaning of a quotation is obvious to </a:t>
            </a:r>
            <a:r>
              <a:rPr lang="en-US" sz="2400" i="1" dirty="0"/>
              <a:t>them</a:t>
            </a:r>
            <a:r>
              <a:rPr lang="en-US" sz="2400" dirty="0"/>
              <a:t>, many writers assume that this meaning will also be obvious to their readers, when often it is </a:t>
            </a:r>
            <a:r>
              <a:rPr lang="en-US" sz="2400" dirty="0" smtClean="0"/>
              <a:t>not.</a:t>
            </a:r>
            <a:endParaRPr lang="en-US" sz="2400" dirty="0"/>
          </a:p>
        </p:txBody>
      </p:sp>
    </p:spTree>
    <p:extLst>
      <p:ext uri="{BB962C8B-B14F-4D97-AF65-F5344CB8AC3E}">
        <p14:creationId xmlns:p14="http://schemas.microsoft.com/office/powerpoint/2010/main" val="2398479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Quotation major pitfall</a:t>
            </a:r>
            <a:endParaRPr lang="en-US" dirty="0"/>
          </a:p>
        </p:txBody>
      </p:sp>
      <p:sp>
        <p:nvSpPr>
          <p:cNvPr id="3" name="Content Placeholder 2"/>
          <p:cNvSpPr>
            <a:spLocks noGrp="1"/>
          </p:cNvSpPr>
          <p:nvPr>
            <p:ph idx="1"/>
          </p:nvPr>
        </p:nvSpPr>
        <p:spPr/>
        <p:txBody>
          <a:bodyPr>
            <a:normAutofit/>
          </a:bodyPr>
          <a:lstStyle/>
          <a:p>
            <a:r>
              <a:rPr lang="en-US" sz="2400" dirty="0" smtClean="0"/>
              <a:t>In </a:t>
            </a:r>
            <a:r>
              <a:rPr lang="en-US" sz="2400" dirty="0"/>
              <a:t>a way, quotations are orphans: words that have been taken from their original contexts and that need to be integrated into their new textual surroundings. </a:t>
            </a:r>
            <a:endParaRPr lang="en-US" sz="2400" dirty="0" smtClean="0"/>
          </a:p>
        </p:txBody>
      </p:sp>
    </p:spTree>
    <p:extLst>
      <p:ext uri="{BB962C8B-B14F-4D97-AF65-F5344CB8AC3E}">
        <p14:creationId xmlns:p14="http://schemas.microsoft.com/office/powerpoint/2010/main" val="127872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INTEGRATE</a:t>
            </a:r>
            <a:endParaRPr lang="en-US" dirty="0"/>
          </a:p>
        </p:txBody>
      </p:sp>
      <p:sp>
        <p:nvSpPr>
          <p:cNvPr id="3" name="Content Placeholder 2"/>
          <p:cNvSpPr>
            <a:spLocks noGrp="1"/>
          </p:cNvSpPr>
          <p:nvPr>
            <p:ph idx="1"/>
          </p:nvPr>
        </p:nvSpPr>
        <p:spPr>
          <a:xfrm>
            <a:off x="2259623" y="1644162"/>
            <a:ext cx="9244989" cy="4267060"/>
          </a:xfrm>
        </p:spPr>
        <p:txBody>
          <a:bodyPr>
            <a:noAutofit/>
          </a:bodyPr>
          <a:lstStyle/>
          <a:p>
            <a:r>
              <a:rPr lang="en-US" sz="2800" dirty="0" smtClean="0"/>
              <a:t>There are two </a:t>
            </a:r>
            <a:r>
              <a:rPr lang="en-US" sz="2800" dirty="0"/>
              <a:t>key ways to produce </a:t>
            </a:r>
            <a:r>
              <a:rPr lang="en-US" sz="2800" dirty="0" smtClean="0"/>
              <a:t>quote integration</a:t>
            </a:r>
            <a:r>
              <a:rPr lang="en-US" sz="2800" dirty="0"/>
              <a:t>: </a:t>
            </a:r>
            <a:endParaRPr lang="en-US" sz="2800" dirty="0" smtClean="0"/>
          </a:p>
          <a:p>
            <a:pPr marL="400050" lvl="1" indent="0">
              <a:buNone/>
            </a:pPr>
            <a:r>
              <a:rPr lang="en-US" sz="2400" dirty="0" smtClean="0"/>
              <a:t>(</a:t>
            </a:r>
            <a:r>
              <a:rPr lang="en-US" sz="2400" dirty="0"/>
              <a:t>1) by </a:t>
            </a:r>
            <a:r>
              <a:rPr lang="en-US" sz="2400" b="1" dirty="0"/>
              <a:t>choosing quotations wisely</a:t>
            </a:r>
            <a:r>
              <a:rPr lang="en-US" sz="2400" dirty="0"/>
              <a:t>, with an eye to how well they support a particular part of your text, </a:t>
            </a:r>
            <a:endParaRPr lang="en-US" sz="2400" dirty="0" smtClean="0"/>
          </a:p>
          <a:p>
            <a:pPr marL="400050" lvl="1" indent="0">
              <a:buNone/>
            </a:pPr>
            <a:r>
              <a:rPr lang="en-US" sz="2400" dirty="0" smtClean="0"/>
              <a:t>and </a:t>
            </a:r>
            <a:r>
              <a:rPr lang="en-US" sz="2400" dirty="0"/>
              <a:t>(2) by </a:t>
            </a:r>
            <a:r>
              <a:rPr lang="en-US" sz="2400" b="1" dirty="0"/>
              <a:t>surrounding every major quotation with a frame </a:t>
            </a:r>
            <a:r>
              <a:rPr lang="en-US" sz="2400" dirty="0"/>
              <a:t>explaining whose words they are, what the quotation means, and how the quotation relates to your own text. </a:t>
            </a:r>
            <a:endParaRPr lang="en-US" sz="2400" dirty="0" smtClean="0"/>
          </a:p>
          <a:p>
            <a:pPr marL="400050" lvl="1" indent="0">
              <a:buNone/>
            </a:pPr>
            <a:endParaRPr lang="en-US" sz="2400" dirty="0" smtClean="0"/>
          </a:p>
          <a:p>
            <a:r>
              <a:rPr lang="en-US" sz="2800" dirty="0" smtClean="0"/>
              <a:t>THEREFORE, quoting </a:t>
            </a:r>
            <a:r>
              <a:rPr lang="en-US" sz="2800" dirty="0"/>
              <a:t>what “they say” must always be connected with what you </a:t>
            </a:r>
            <a:r>
              <a:rPr lang="en-US" sz="2800" dirty="0" smtClean="0"/>
              <a:t>say.</a:t>
            </a:r>
            <a:endParaRPr lang="en-US" sz="2800" dirty="0"/>
          </a:p>
          <a:p>
            <a:endParaRPr lang="en-US" sz="2800" dirty="0"/>
          </a:p>
        </p:txBody>
      </p:sp>
    </p:spTree>
    <p:extLst>
      <p:ext uri="{BB962C8B-B14F-4D97-AF65-F5344CB8AC3E}">
        <p14:creationId xmlns:p14="http://schemas.microsoft.com/office/powerpoint/2010/main" val="3506107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t>
            </a:r>
            <a:r>
              <a:rPr lang="en-US" dirty="0" smtClean="0"/>
              <a:t>hoosing </a:t>
            </a:r>
            <a:r>
              <a:rPr lang="en-US" dirty="0"/>
              <a:t>quotations wisely</a:t>
            </a:r>
          </a:p>
        </p:txBody>
      </p:sp>
      <p:sp>
        <p:nvSpPr>
          <p:cNvPr id="3" name="Content Placeholder 2"/>
          <p:cNvSpPr>
            <a:spLocks noGrp="1"/>
          </p:cNvSpPr>
          <p:nvPr>
            <p:ph idx="1"/>
          </p:nvPr>
        </p:nvSpPr>
        <p:spPr/>
        <p:txBody>
          <a:bodyPr>
            <a:normAutofit/>
          </a:bodyPr>
          <a:lstStyle/>
          <a:p>
            <a:r>
              <a:rPr lang="en-US" sz="2400" dirty="0" smtClean="0"/>
              <a:t>Do not </a:t>
            </a:r>
            <a:r>
              <a:rPr lang="en-US" sz="2400" dirty="0"/>
              <a:t>to select quotations just for the sake of demonstrating that you’ve read the author’s work; you need to make sure they support your own </a:t>
            </a:r>
            <a:r>
              <a:rPr lang="en-US" sz="2400" dirty="0" smtClean="0"/>
              <a:t>argument.</a:t>
            </a:r>
          </a:p>
          <a:p>
            <a:pPr marL="0" indent="0">
              <a:buNone/>
            </a:pPr>
            <a:endParaRPr lang="en-US" sz="2400" dirty="0" smtClean="0"/>
          </a:p>
          <a:p>
            <a:r>
              <a:rPr lang="en-US" sz="2400" dirty="0" smtClean="0"/>
              <a:t>Not every quote you wrote in your note file is going to be used, and sometimes you need to refer back to the secondary reference again to look for better quotes as your thesis or approach may change. </a:t>
            </a:r>
            <a:endParaRPr lang="en-US" sz="2400" dirty="0"/>
          </a:p>
        </p:txBody>
      </p:sp>
    </p:spTree>
    <p:extLst>
      <p:ext uri="{BB962C8B-B14F-4D97-AF65-F5344CB8AC3E}">
        <p14:creationId xmlns:p14="http://schemas.microsoft.com/office/powerpoint/2010/main" val="3548188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Surrounding every quotation with a </a:t>
            </a:r>
            <a:r>
              <a:rPr lang="en-US" b="1" dirty="0" smtClean="0"/>
              <a:t>frame</a:t>
            </a:r>
            <a:endParaRPr lang="en-US" b="1" dirty="0"/>
          </a:p>
        </p:txBody>
      </p:sp>
      <p:sp>
        <p:nvSpPr>
          <p:cNvPr id="3" name="Content Placeholder 2"/>
          <p:cNvSpPr>
            <a:spLocks noGrp="1"/>
          </p:cNvSpPr>
          <p:nvPr>
            <p:ph idx="1"/>
          </p:nvPr>
        </p:nvSpPr>
        <p:spPr/>
        <p:txBody>
          <a:bodyPr>
            <a:normAutofit/>
          </a:bodyPr>
          <a:lstStyle/>
          <a:p>
            <a:r>
              <a:rPr lang="en-US" sz="2400" dirty="0"/>
              <a:t>Since quotations do not speak for themselves, you need to </a:t>
            </a:r>
            <a:r>
              <a:rPr lang="en-US" sz="2400" b="1" dirty="0"/>
              <a:t>build a frame around them in which you do that speaking for </a:t>
            </a:r>
            <a:r>
              <a:rPr lang="en-US" sz="2400" b="1" dirty="0" smtClean="0"/>
              <a:t>them</a:t>
            </a:r>
            <a:r>
              <a:rPr lang="en-US" sz="2400" dirty="0" smtClean="0"/>
              <a:t>.</a:t>
            </a:r>
            <a:endParaRPr lang="en-US" sz="2400" dirty="0"/>
          </a:p>
        </p:txBody>
      </p:sp>
    </p:spTree>
    <p:extLst>
      <p:ext uri="{BB962C8B-B14F-4D97-AF65-F5344CB8AC3E}">
        <p14:creationId xmlns:p14="http://schemas.microsoft.com/office/powerpoint/2010/main" val="4206449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818163" y="509955"/>
            <a:ext cx="9972322" cy="5999284"/>
          </a:xfrm>
          <a:prstGeom prst="rect">
            <a:avLst/>
          </a:prstGeom>
        </p:spPr>
      </p:pic>
    </p:spTree>
    <p:extLst>
      <p:ext uri="{BB962C8B-B14F-4D97-AF65-F5344CB8AC3E}">
        <p14:creationId xmlns:p14="http://schemas.microsoft.com/office/powerpoint/2010/main" val="175439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360485"/>
            <a:ext cx="7768126" cy="5550737"/>
          </a:xfrm>
        </p:spPr>
        <p:txBody>
          <a:bodyPr>
            <a:normAutofit/>
          </a:bodyPr>
          <a:lstStyle/>
          <a:p>
            <a:pPr marL="0" indent="0">
              <a:buNone/>
            </a:pPr>
            <a:r>
              <a:rPr lang="en-US" sz="2800" dirty="0" smtClean="0"/>
              <a:t>Example:</a:t>
            </a:r>
          </a:p>
          <a:p>
            <a:pPr marL="0" indent="0">
              <a:buNone/>
            </a:pPr>
            <a:endParaRPr lang="en-US" sz="2800" dirty="0"/>
          </a:p>
          <a:p>
            <a:pPr marL="0" indent="0">
              <a:buNone/>
            </a:pPr>
            <a:r>
              <a:rPr lang="en-US" sz="2400" dirty="0" smtClean="0"/>
              <a:t>Susan </a:t>
            </a:r>
            <a:r>
              <a:rPr lang="en-US" sz="2400" dirty="0" err="1"/>
              <a:t>Bordo</a:t>
            </a:r>
            <a:r>
              <a:rPr lang="en-US" sz="2400" dirty="0"/>
              <a:t> writes about women and dieting. “Fiji is just one example. Until television was introduced in 1995, the islands had no reported cases of eating disorders. In 1998, three years after programs from the United States and Britain began broadcasting there, 62 percent of the girls surveyed reported dieting.” </a:t>
            </a:r>
            <a:endParaRPr lang="en-US" sz="2400" dirty="0" smtClean="0"/>
          </a:p>
          <a:p>
            <a:pPr marL="0" indent="0">
              <a:buNone/>
            </a:pPr>
            <a:r>
              <a:rPr lang="en-US" sz="2400" dirty="0" smtClean="0"/>
              <a:t>I </a:t>
            </a:r>
            <a:r>
              <a:rPr lang="en-US" sz="2400" dirty="0"/>
              <a:t>think </a:t>
            </a:r>
            <a:r>
              <a:rPr lang="en-US" sz="2400" dirty="0" err="1"/>
              <a:t>Bordo</a:t>
            </a:r>
            <a:r>
              <a:rPr lang="en-US" sz="2400" dirty="0"/>
              <a:t> is right. Another point </a:t>
            </a:r>
            <a:r>
              <a:rPr lang="en-US" sz="2400" dirty="0" err="1"/>
              <a:t>Bordo</a:t>
            </a:r>
            <a:r>
              <a:rPr lang="en-US" sz="2400" dirty="0"/>
              <a:t> makes is that. . . .</a:t>
            </a:r>
          </a:p>
        </p:txBody>
      </p:sp>
    </p:spTree>
    <p:extLst>
      <p:ext uri="{BB962C8B-B14F-4D97-AF65-F5344CB8AC3E}">
        <p14:creationId xmlns:p14="http://schemas.microsoft.com/office/powerpoint/2010/main" val="1166542077"/>
      </p:ext>
    </p:extLst>
  </p:cSld>
  <p:clrMapOvr>
    <a:masterClrMapping/>
  </p:clrMapOvr>
</p:sld>
</file>

<file path=ppt/theme/theme1.xml><?xml version="1.0" encoding="utf-8"?>
<a:theme xmlns:a="http://schemas.openxmlformats.org/drawingml/2006/main" name="Wisp">
  <a:themeElements>
    <a:clrScheme name="Custom 4">
      <a:dk1>
        <a:srgbClr val="362044"/>
      </a:dk1>
      <a:lt1>
        <a:sysClr val="window" lastClr="FFFFFF"/>
      </a:lt1>
      <a:dk2>
        <a:srgbClr val="373545"/>
      </a:dk2>
      <a:lt2>
        <a:srgbClr val="DCD8DC"/>
      </a:lt2>
      <a:accent1>
        <a:srgbClr val="4C2D5F"/>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TotalTime>
  <Words>895</Words>
  <Application>Microsoft Office PowerPoint</Application>
  <PresentationFormat>Widescreen</PresentationFormat>
  <Paragraphs>49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Wisp</vt:lpstr>
      <vt:lpstr>Argumentation</vt:lpstr>
      <vt:lpstr>Preface</vt:lpstr>
      <vt:lpstr>Quotation major pitfall</vt:lpstr>
      <vt:lpstr>Quotation major pitfall</vt:lpstr>
      <vt:lpstr>So? INTEGRATE</vt:lpstr>
      <vt:lpstr>Choosing quotations wisely</vt:lpstr>
      <vt:lpstr>Surrounding every quotation with a frame</vt:lpstr>
      <vt:lpstr>PowerPoint Presentation</vt:lpstr>
      <vt:lpstr>PowerPoint Presentation</vt:lpstr>
      <vt:lpstr>PowerPoint Presentation</vt:lpstr>
      <vt:lpstr>The Sandwich!</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Argumentation</dc:title>
  <dc:creator>Lubna M Dikeidek</dc:creator>
  <cp:lastModifiedBy>Lubna M Dikeidek</cp:lastModifiedBy>
  <cp:revision>28</cp:revision>
  <dcterms:created xsi:type="dcterms:W3CDTF">2024-05-23T08:56:01Z</dcterms:created>
  <dcterms:modified xsi:type="dcterms:W3CDTF">2024-05-23T10:23:42Z</dcterms:modified>
</cp:coreProperties>
</file>