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14"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3B91BBF3-2003-422E-BB04-93E8AFBB2DCF}" type="datetimeFigureOut">
              <a:rPr lang="en-US" smtClean="0"/>
              <a:t>4/23/2024</a:t>
            </a:fld>
            <a:endParaRPr lang="en-US"/>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6B93F8D8-3B92-4983-95B1-592081A9F2F8}" type="slidenum">
              <a:rPr lang="en-US" smtClean="0"/>
              <a:t>‹#›</a:t>
            </a:fld>
            <a:endParaRPr lang="en-US"/>
          </a:p>
        </p:txBody>
      </p:sp>
    </p:spTree>
    <p:extLst>
      <p:ext uri="{BB962C8B-B14F-4D97-AF65-F5344CB8AC3E}">
        <p14:creationId xmlns:p14="http://schemas.microsoft.com/office/powerpoint/2010/main" val="15083281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91BBF3-2003-422E-BB04-93E8AFBB2DCF}" type="datetimeFigureOut">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3F8D8-3B92-4983-95B1-592081A9F2F8}" type="slidenum">
              <a:rPr lang="en-US" smtClean="0"/>
              <a:t>‹#›</a:t>
            </a:fld>
            <a:endParaRPr lang="en-US"/>
          </a:p>
        </p:txBody>
      </p:sp>
    </p:spTree>
    <p:extLst>
      <p:ext uri="{BB962C8B-B14F-4D97-AF65-F5344CB8AC3E}">
        <p14:creationId xmlns:p14="http://schemas.microsoft.com/office/powerpoint/2010/main" val="59976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91BBF3-2003-422E-BB04-93E8AFBB2DCF}" type="datetimeFigureOut">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3F8D8-3B92-4983-95B1-592081A9F2F8}" type="slidenum">
              <a:rPr lang="en-US" smtClean="0"/>
              <a:t>‹#›</a:t>
            </a:fld>
            <a:endParaRPr lang="en-US"/>
          </a:p>
        </p:txBody>
      </p:sp>
    </p:spTree>
    <p:extLst>
      <p:ext uri="{BB962C8B-B14F-4D97-AF65-F5344CB8AC3E}">
        <p14:creationId xmlns:p14="http://schemas.microsoft.com/office/powerpoint/2010/main" val="4108206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91BBF3-2003-422E-BB04-93E8AFBB2DCF}" type="datetimeFigureOut">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3F8D8-3B92-4983-95B1-592081A9F2F8}" type="slidenum">
              <a:rPr lang="en-US" smtClean="0"/>
              <a:t>‹#›</a:t>
            </a:fld>
            <a:endParaRPr lang="en-US"/>
          </a:p>
        </p:txBody>
      </p:sp>
    </p:spTree>
    <p:extLst>
      <p:ext uri="{BB962C8B-B14F-4D97-AF65-F5344CB8AC3E}">
        <p14:creationId xmlns:p14="http://schemas.microsoft.com/office/powerpoint/2010/main" val="2956704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3B91BBF3-2003-422E-BB04-93E8AFBB2DCF}" type="datetimeFigureOut">
              <a:rPr lang="en-US" smtClean="0"/>
              <a:t>4/23/2024</a:t>
            </a:fld>
            <a:endParaRPr lang="en-US"/>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2080"/>
            <a:ext cx="2112264" cy="228600"/>
          </a:xfrm>
        </p:spPr>
        <p:txBody>
          <a:bodyPr/>
          <a:lstStyle/>
          <a:p>
            <a:fld id="{6B93F8D8-3B92-4983-95B1-592081A9F2F8}" type="slidenum">
              <a:rPr lang="en-US" smtClean="0"/>
              <a:t>‹#›</a:t>
            </a:fld>
            <a:endParaRPr lang="en-US"/>
          </a:p>
        </p:txBody>
      </p:sp>
    </p:spTree>
    <p:extLst>
      <p:ext uri="{BB962C8B-B14F-4D97-AF65-F5344CB8AC3E}">
        <p14:creationId xmlns:p14="http://schemas.microsoft.com/office/powerpoint/2010/main" val="132758108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91BBF3-2003-422E-BB04-93E8AFBB2DCF}" type="datetimeFigureOut">
              <a:rPr lang="en-US" smtClean="0"/>
              <a:t>4/23/2024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93F8D8-3B92-4983-95B1-592081A9F2F8}" type="slidenum">
              <a:rPr lang="en-US" smtClean="0"/>
              <a:t>‹#›</a:t>
            </a:fld>
            <a:endParaRPr lang="en-US"/>
          </a:p>
        </p:txBody>
      </p:sp>
    </p:spTree>
    <p:extLst>
      <p:ext uri="{BB962C8B-B14F-4D97-AF65-F5344CB8AC3E}">
        <p14:creationId xmlns:p14="http://schemas.microsoft.com/office/powerpoint/2010/main" val="3990745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91BBF3-2003-422E-BB04-93E8AFBB2DCF}" type="datetimeFigureOut">
              <a:rPr lang="en-US" smtClean="0"/>
              <a:t>4/23/2024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93F8D8-3B92-4983-95B1-592081A9F2F8}" type="slidenum">
              <a:rPr lang="en-US" smtClean="0"/>
              <a:t>‹#›</a:t>
            </a:fld>
            <a:endParaRPr lang="en-US"/>
          </a:p>
        </p:txBody>
      </p:sp>
    </p:spTree>
    <p:extLst>
      <p:ext uri="{BB962C8B-B14F-4D97-AF65-F5344CB8AC3E}">
        <p14:creationId xmlns:p14="http://schemas.microsoft.com/office/powerpoint/2010/main" val="363602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91BBF3-2003-422E-BB04-93E8AFBB2DCF}" type="datetimeFigureOut">
              <a:rPr lang="en-US" smtClean="0"/>
              <a:t>4/23/2024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93F8D8-3B92-4983-95B1-592081A9F2F8}" type="slidenum">
              <a:rPr lang="en-US" smtClean="0"/>
              <a:t>‹#›</a:t>
            </a:fld>
            <a:endParaRPr lang="en-US"/>
          </a:p>
        </p:txBody>
      </p:sp>
    </p:spTree>
    <p:extLst>
      <p:ext uri="{BB962C8B-B14F-4D97-AF65-F5344CB8AC3E}">
        <p14:creationId xmlns:p14="http://schemas.microsoft.com/office/powerpoint/2010/main" val="46344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1BBF3-2003-422E-BB04-93E8AFBB2DCF}" type="datetimeFigureOut">
              <a:rPr lang="en-US" smtClean="0"/>
              <a:t>4/23/2024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93F8D8-3B92-4983-95B1-592081A9F2F8}" type="slidenum">
              <a:rPr lang="en-US" smtClean="0"/>
              <a:t>‹#›</a:t>
            </a:fld>
            <a:endParaRPr lang="en-US"/>
          </a:p>
        </p:txBody>
      </p:sp>
    </p:spTree>
    <p:extLst>
      <p:ext uri="{BB962C8B-B14F-4D97-AF65-F5344CB8AC3E}">
        <p14:creationId xmlns:p14="http://schemas.microsoft.com/office/powerpoint/2010/main" val="167332346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3B91BBF3-2003-422E-BB04-93E8AFBB2DCF}" type="datetimeFigureOut">
              <a:rPr lang="en-US" smtClean="0"/>
              <a:t>4/23/2024</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6728" y="6227064"/>
            <a:ext cx="1463040" cy="256032"/>
          </a:xfrm>
        </p:spPr>
        <p:txBody>
          <a:bodyPr/>
          <a:lstStyle/>
          <a:p>
            <a:fld id="{6B93F8D8-3B92-4983-95B1-592081A9F2F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202067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3B91BBF3-2003-422E-BB04-93E8AFBB2DCF}" type="datetimeFigureOut">
              <a:rPr lang="en-US" smtClean="0"/>
              <a:t>4/23/2024</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56032"/>
          </a:xfrm>
        </p:spPr>
        <p:txBody>
          <a:bodyPr/>
          <a:lstStyle/>
          <a:p>
            <a:fld id="{6B93F8D8-3B92-4983-95B1-592081A9F2F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34265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B91BBF3-2003-422E-BB04-93E8AFBB2DCF}" type="datetimeFigureOut">
              <a:rPr lang="en-US" smtClean="0"/>
              <a:t>4/23/2024</a:t>
            </a:fld>
            <a:endParaRPr lang="en-US"/>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6B93F8D8-3B92-4983-95B1-592081A9F2F8}" type="slidenum">
              <a:rPr lang="en-US" smtClean="0"/>
              <a:t>‹#›</a:t>
            </a:fld>
            <a:endParaRPr lang="en-US"/>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extLst>
      <p:ext uri="{BB962C8B-B14F-4D97-AF65-F5344CB8AC3E}">
        <p14:creationId xmlns:p14="http://schemas.microsoft.com/office/powerpoint/2010/main" val="11975629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4670D-984C-492A-93D0-E7337F659421}"/>
              </a:ext>
            </a:extLst>
          </p:cNvPr>
          <p:cNvSpPr>
            <a:spLocks noGrp="1"/>
          </p:cNvSpPr>
          <p:nvPr>
            <p:ph type="title"/>
          </p:nvPr>
        </p:nvSpPr>
        <p:spPr>
          <a:xfrm>
            <a:off x="1864311" y="1882066"/>
            <a:ext cx="8602462" cy="2734322"/>
          </a:xfrm>
        </p:spPr>
        <p:txBody>
          <a:bodyPr>
            <a:normAutofit/>
          </a:bodyPr>
          <a:lstStyle/>
          <a:p>
            <a:r>
              <a:rPr lang="en-US" sz="6600" dirty="0"/>
              <a:t>Quote Integration</a:t>
            </a:r>
          </a:p>
        </p:txBody>
      </p:sp>
      <p:sp>
        <p:nvSpPr>
          <p:cNvPr id="4" name="Text Placeholder 3">
            <a:extLst>
              <a:ext uri="{FF2B5EF4-FFF2-40B4-BE49-F238E27FC236}">
                <a16:creationId xmlns:a16="http://schemas.microsoft.com/office/drawing/2014/main" id="{0BAA5D2A-D4DB-41CD-AA53-4746C313D26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866387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1602DEC-EED3-4E55-808B-27CE96CA3F79}"/>
              </a:ext>
            </a:extLst>
          </p:cNvPr>
          <p:cNvSpPr>
            <a:spLocks noGrp="1"/>
          </p:cNvSpPr>
          <p:nvPr>
            <p:ph type="title"/>
          </p:nvPr>
        </p:nvSpPr>
        <p:spPr/>
        <p:txBody>
          <a:bodyPr/>
          <a:lstStyle/>
          <a:p>
            <a:endParaRPr lang="en-US"/>
          </a:p>
        </p:txBody>
      </p:sp>
      <p:sp>
        <p:nvSpPr>
          <p:cNvPr id="8" name="Content Placeholder 7">
            <a:extLst>
              <a:ext uri="{FF2B5EF4-FFF2-40B4-BE49-F238E27FC236}">
                <a16:creationId xmlns:a16="http://schemas.microsoft.com/office/drawing/2014/main" id="{B148FEC0-3738-46FA-8031-F54867BF3A32}"/>
              </a:ext>
            </a:extLst>
          </p:cNvPr>
          <p:cNvSpPr>
            <a:spLocks noGrp="1"/>
          </p:cNvSpPr>
          <p:nvPr>
            <p:ph idx="1"/>
          </p:nvPr>
        </p:nvSpPr>
        <p:spPr/>
        <p:txBody>
          <a:bodyPr>
            <a:normAutofit/>
          </a:bodyPr>
          <a:lstStyle/>
          <a:p>
            <a:pPr marL="0" lvl="0" indent="0">
              <a:buNone/>
            </a:pPr>
            <a:r>
              <a:rPr lang="en-US" sz="2800" dirty="0"/>
              <a:t>If your quotation is FOUR lines or longer. Then it has to be written on </a:t>
            </a:r>
            <a:r>
              <a:rPr lang="en-US" sz="2800" b="1" dirty="0"/>
              <a:t>a new line </a:t>
            </a:r>
            <a:r>
              <a:rPr lang="en-US" sz="2800" dirty="0"/>
              <a:t>and it has to be </a:t>
            </a:r>
            <a:r>
              <a:rPr lang="en-US" sz="2800" b="1" dirty="0"/>
              <a:t>indented</a:t>
            </a:r>
            <a:r>
              <a:rPr lang="en-US" sz="2800" dirty="0"/>
              <a:t> from the left margin by one tab space. The in-text citation is then inserted </a:t>
            </a:r>
            <a:r>
              <a:rPr lang="en-US" sz="2800" b="1" dirty="0"/>
              <a:t>AFTER</a:t>
            </a:r>
            <a:r>
              <a:rPr lang="en-US" sz="2800" dirty="0"/>
              <a:t> the period (full stop). </a:t>
            </a:r>
          </a:p>
          <a:p>
            <a:pPr marL="0" indent="0">
              <a:buNone/>
            </a:pPr>
            <a:r>
              <a:rPr lang="en-US" sz="2800" b="1" dirty="0"/>
              <a:t> </a:t>
            </a:r>
            <a:endParaRPr lang="en-US" sz="2800" dirty="0"/>
          </a:p>
          <a:p>
            <a:pPr marL="0" lvl="0" indent="0">
              <a:buNone/>
            </a:pPr>
            <a:r>
              <a:rPr lang="en-US" sz="2800" b="1" u="sng" dirty="0"/>
              <a:t>Do not</a:t>
            </a:r>
            <a:r>
              <a:rPr lang="en-US" sz="2800" u="sng" dirty="0"/>
              <a:t> insert quotation marks for a long quotation. The indentation is enough to indicate that it is a quote. </a:t>
            </a:r>
            <a:endParaRPr lang="en-US" sz="2800" dirty="0"/>
          </a:p>
        </p:txBody>
      </p:sp>
    </p:spTree>
    <p:extLst>
      <p:ext uri="{BB962C8B-B14F-4D97-AF65-F5344CB8AC3E}">
        <p14:creationId xmlns:p14="http://schemas.microsoft.com/office/powerpoint/2010/main" val="3707443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F7AB1-BC28-463F-9FA6-994964FB59F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331DFC9-1ED1-47BA-9287-D5E5F4D2DA67}"/>
              </a:ext>
            </a:extLst>
          </p:cNvPr>
          <p:cNvSpPr>
            <a:spLocks noGrp="1"/>
          </p:cNvSpPr>
          <p:nvPr>
            <p:ph idx="1"/>
          </p:nvPr>
        </p:nvSpPr>
        <p:spPr/>
        <p:txBody>
          <a:bodyPr/>
          <a:lstStyle/>
          <a:p>
            <a:endParaRPr lang="en-US" dirty="0"/>
          </a:p>
        </p:txBody>
      </p:sp>
      <p:sp>
        <p:nvSpPr>
          <p:cNvPr id="7" name="Rectangle 6">
            <a:extLst>
              <a:ext uri="{FF2B5EF4-FFF2-40B4-BE49-F238E27FC236}">
                <a16:creationId xmlns:a16="http://schemas.microsoft.com/office/drawing/2014/main" id="{101C5C8B-C644-40D8-889E-5AB2E656FD6E}"/>
              </a:ext>
            </a:extLst>
          </p:cNvPr>
          <p:cNvSpPr>
            <a:spLocks noChangeArrowheads="1"/>
          </p:cNvSpPr>
          <p:nvPr/>
        </p:nvSpPr>
        <p:spPr bwMode="auto">
          <a:xfrm>
            <a:off x="2219417" y="22371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Example:</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Text Box 3">
            <a:extLst>
              <a:ext uri="{FF2B5EF4-FFF2-40B4-BE49-F238E27FC236}">
                <a16:creationId xmlns:a16="http://schemas.microsoft.com/office/drawing/2014/main" id="{D1D2F640-0760-4E02-A018-CC83C1B3128F}"/>
              </a:ext>
            </a:extLst>
          </p:cNvPr>
          <p:cNvSpPr txBox="1">
            <a:spLocks noChangeArrowheads="1"/>
          </p:cNvSpPr>
          <p:nvPr/>
        </p:nvSpPr>
        <p:spPr bwMode="auto">
          <a:xfrm>
            <a:off x="1936376" y="484094"/>
            <a:ext cx="7871012" cy="555094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200000"/>
              </a:lnSpc>
              <a:spcBef>
                <a:spcPct val="0"/>
              </a:spcBef>
              <a:spcAft>
                <a:spcPct val="0"/>
              </a:spcAft>
              <a:buClrTx/>
              <a:buSzTx/>
              <a:buFontTx/>
              <a:buNone/>
              <a:tabLst/>
            </a:pPr>
            <a:r>
              <a:rPr kumimoji="0" lang="en-GB" altLang="en-US"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Linda </a:t>
            </a:r>
            <a:r>
              <a:rPr kumimoji="0" lang="en-GB" altLang="en-US"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Badley</a:t>
            </a:r>
            <a:r>
              <a:rPr lang="en-GB" altLang="en-US" dirty="0">
                <a:latin typeface="Times New Roman" panose="02020603050405020304" pitchFamily="18" charset="0"/>
                <a:ea typeface="Calibri" panose="020F0502020204030204" pitchFamily="34" charset="0"/>
                <a:cs typeface="Times New Roman" panose="02020603050405020304" pitchFamily="18" charset="0"/>
              </a:rPr>
              <a:t> describes Barker’s fiction as one that completely shifted the genre of horror and introduced it to new and rather abandoned fields</a:t>
            </a:r>
            <a:r>
              <a:rPr kumimoji="0" lang="en-GB" altLang="en-US"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200000"/>
              </a:lnSpc>
              <a:spcBef>
                <a:spcPct val="0"/>
              </a:spcBef>
              <a:spcAft>
                <a:spcPct val="0"/>
              </a:spcAft>
              <a:buClrTx/>
              <a:buSzTx/>
              <a:buFontTx/>
              <a:buNone/>
              <a:tabLst/>
            </a:pPr>
            <a:endParaRPr kumimoji="0" lang="en-GB" altLang="en-US" sz="1050" b="0" i="0" u="none" strike="noStrike" cap="none" normalizeH="0" baseline="0" dirty="0">
              <a:ln>
                <a:noFill/>
              </a:ln>
              <a:solidFill>
                <a:schemeClr val="tx1"/>
              </a:solidFill>
              <a:effectLst/>
            </a:endParaRPr>
          </a:p>
          <a:p>
            <a:pPr lvl="1" defTabSz="914400" eaLnBrk="0" fontAlgn="base" hangingPunct="0">
              <a:lnSpc>
                <a:spcPct val="200000"/>
              </a:lnSpc>
              <a:spcBef>
                <a:spcPct val="0"/>
              </a:spcBef>
              <a:spcAft>
                <a:spcPct val="0"/>
              </a:spcAft>
            </a:pPr>
            <a:r>
              <a:rPr kumimoji="0" lang="en-GB" altLang="en-US"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Barker revitalized the tale of terror, relocating it in the iconic, the grotesque, and the ironic. For he also made it a vehicle for ideas, forcing a </a:t>
            </a:r>
            <a:r>
              <a:rPr kumimoji="0" lang="en-GB"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GB" altLang="en-US"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reactionary</a:t>
            </a:r>
            <a:r>
              <a:rPr kumimoji="0" lang="en-GB"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GB" altLang="en-US"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genre to</a:t>
            </a:r>
            <a:r>
              <a:rPr kumimoji="0" lang="en-GB"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GB" altLang="en-US"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take on taboos and open up to controversial issues: the politics of gender,</a:t>
            </a:r>
            <a:r>
              <a:rPr kumimoji="0" lang="en-GB"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GB" altLang="en-US"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feminism, male violence against women, homosexuality, AIDS, urban blight, Marxism, violence in the media, pornography, and censorship</a:t>
            </a:r>
            <a:r>
              <a:rPr kumimoji="0" lang="en-GB"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GB" altLang="en-US"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Barker turned "splatter" into an iconography</a:t>
            </a:r>
            <a:r>
              <a:rPr kumimoji="0" lang="en-GB"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GB" altLang="en-US"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of</a:t>
            </a:r>
            <a:r>
              <a:rPr kumimoji="0" lang="en-GB"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GB" altLang="en-US"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confrontation</a:t>
            </a:r>
            <a:r>
              <a:rPr kumimoji="0" lang="en-GB"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GB" altLang="en-US"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and</a:t>
            </a:r>
            <a:r>
              <a:rPr kumimoji="0" lang="en-GB"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GB" altLang="en-US"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paradox. (74)</a:t>
            </a:r>
            <a:endParaRPr kumimoji="0" lang="en-GB" altLang="en-US" sz="1050" b="0" i="0" u="none" strike="noStrike" cap="none" normalizeH="0" baseline="0" dirty="0">
              <a:ln>
                <a:noFill/>
              </a:ln>
              <a:solidFill>
                <a:schemeClr val="tx1"/>
              </a:solidFill>
              <a:effectLst/>
            </a:endParaRPr>
          </a:p>
          <a:p>
            <a:pPr marL="0" marR="0" lvl="0" indent="0" algn="l" defTabSz="914400" rtl="0" eaLnBrk="0" fontAlgn="base" latinLnBrk="0" hangingPunct="0">
              <a:lnSpc>
                <a:spcPct val="200000"/>
              </a:lnSpc>
              <a:spcBef>
                <a:spcPct val="0"/>
              </a:spcBef>
              <a:spcAft>
                <a:spcPct val="0"/>
              </a:spcAft>
              <a:buClrTx/>
              <a:buSzTx/>
              <a:buFontTx/>
              <a:buNone/>
              <a:tabLst/>
            </a:pPr>
            <a:endParaRPr kumimoji="0" lang="en-GB" altLang="en-US" sz="2800" b="0" i="0" u="none" strike="noStrike" cap="none" normalizeH="0" baseline="0" dirty="0">
              <a:ln>
                <a:noFill/>
              </a:ln>
              <a:solidFill>
                <a:schemeClr val="tx1"/>
              </a:solidFill>
              <a:effectLst/>
              <a:latin typeface="Arial" panose="020B0604020202020204" pitchFamily="34" charset="0"/>
            </a:endParaRPr>
          </a:p>
        </p:txBody>
      </p:sp>
      <p:sp>
        <p:nvSpPr>
          <p:cNvPr id="9" name="Rectangle 8">
            <a:extLst>
              <a:ext uri="{FF2B5EF4-FFF2-40B4-BE49-F238E27FC236}">
                <a16:creationId xmlns:a16="http://schemas.microsoft.com/office/drawing/2014/main" id="{6CF61067-5F27-47D2-BB0D-6FCBC72376C0}"/>
              </a:ext>
            </a:extLst>
          </p:cNvPr>
          <p:cNvSpPr>
            <a:spLocks noChangeArrowheads="1"/>
          </p:cNvSpPr>
          <p:nvPr/>
        </p:nvSpPr>
        <p:spPr bwMode="auto">
          <a:xfrm>
            <a:off x="2676617" y="26943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510721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C18979-4E33-4491-A107-9EB46DF48FF9}"/>
              </a:ext>
            </a:extLst>
          </p:cNvPr>
          <p:cNvSpPr>
            <a:spLocks noGrp="1"/>
          </p:cNvSpPr>
          <p:nvPr>
            <p:ph type="title"/>
          </p:nvPr>
        </p:nvSpPr>
        <p:spPr/>
        <p:txBody>
          <a:bodyPr/>
          <a:lstStyle/>
          <a:p>
            <a:r>
              <a:rPr lang="en-US" dirty="0"/>
              <a:t>Misc. rules</a:t>
            </a:r>
          </a:p>
        </p:txBody>
      </p:sp>
      <p:sp>
        <p:nvSpPr>
          <p:cNvPr id="5" name="Text Placeholder 4">
            <a:extLst>
              <a:ext uri="{FF2B5EF4-FFF2-40B4-BE49-F238E27FC236}">
                <a16:creationId xmlns:a16="http://schemas.microsoft.com/office/drawing/2014/main" id="{216F9C06-B153-4CA0-9096-DEABB139CD3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544810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8AD4486-A618-434F-8C31-977CB9F13846}"/>
              </a:ext>
            </a:extLst>
          </p:cNvPr>
          <p:cNvSpPr>
            <a:spLocks noGrp="1"/>
          </p:cNvSpPr>
          <p:nvPr>
            <p:ph idx="1"/>
          </p:nvPr>
        </p:nvSpPr>
        <p:spPr>
          <a:xfrm>
            <a:off x="615462" y="577049"/>
            <a:ext cx="11104684" cy="5832629"/>
          </a:xfrm>
        </p:spPr>
        <p:txBody>
          <a:bodyPr>
            <a:noAutofit/>
          </a:bodyPr>
          <a:lstStyle/>
          <a:p>
            <a:pPr marL="0" lvl="0" indent="0">
              <a:buNone/>
            </a:pPr>
            <a:r>
              <a:rPr lang="en-US" sz="2400" dirty="0"/>
              <a:t>1) You can omit words or sentences from your quotations while keeping them flowing. You have to, however, insert </a:t>
            </a:r>
            <a:r>
              <a:rPr lang="en-US" sz="2400" b="1" dirty="0"/>
              <a:t>THREE</a:t>
            </a:r>
            <a:r>
              <a:rPr lang="en-US" sz="2400" dirty="0"/>
              <a:t> dots to indicate where the omission happens. </a:t>
            </a:r>
          </a:p>
          <a:p>
            <a:pPr marL="0" lvl="0" indent="0">
              <a:buNone/>
            </a:pPr>
            <a:endParaRPr lang="en-US" sz="2400" dirty="0"/>
          </a:p>
          <a:p>
            <a:pPr marL="0" lvl="0" indent="0">
              <a:buNone/>
            </a:pPr>
            <a:r>
              <a:rPr lang="en-US" sz="2400" dirty="0"/>
              <a:t>2) </a:t>
            </a:r>
            <a:r>
              <a:rPr lang="en-US" sz="2400" i="1" dirty="0"/>
              <a:t>Sic</a:t>
            </a:r>
            <a:r>
              <a:rPr lang="en-US" sz="2400" dirty="0"/>
              <a:t> is used to indicate that something incorrectly written, and is intentionally being left as it was in the original. </a:t>
            </a:r>
            <a:r>
              <a:rPr lang="en-US" sz="2400" i="1" dirty="0"/>
              <a:t>Sic</a:t>
            </a:r>
            <a:r>
              <a:rPr lang="en-US" sz="2400" dirty="0"/>
              <a:t> is usually italicized and always surrounded by brackets to indicate that it was not part of the original. Place [</a:t>
            </a:r>
            <a:r>
              <a:rPr lang="en-US" sz="2400" i="1" dirty="0"/>
              <a:t>sic</a:t>
            </a:r>
            <a:r>
              <a:rPr lang="en-US" sz="2400" dirty="0"/>
              <a:t>] right after the error.</a:t>
            </a:r>
          </a:p>
          <a:p>
            <a:pPr marL="274320" lvl="1" indent="0">
              <a:buNone/>
            </a:pPr>
            <a:r>
              <a:rPr lang="en-US" sz="2000" b="1" dirty="0"/>
              <a:t>Example</a:t>
            </a:r>
            <a:r>
              <a:rPr lang="en-US" sz="2000" dirty="0"/>
              <a:t>:</a:t>
            </a:r>
          </a:p>
          <a:p>
            <a:pPr marL="274320" lvl="1" indent="0">
              <a:buNone/>
            </a:pPr>
            <a:r>
              <a:rPr lang="en-US" sz="2000" dirty="0"/>
              <a:t>She wrote, “They made there [</a:t>
            </a:r>
            <a:r>
              <a:rPr lang="en-US" sz="2000" i="1" dirty="0"/>
              <a:t>sic</a:t>
            </a:r>
            <a:r>
              <a:rPr lang="en-US" sz="2000" dirty="0"/>
              <a:t>] beds.”</a:t>
            </a:r>
          </a:p>
          <a:p>
            <a:pPr marL="274320" lvl="1" indent="0">
              <a:buNone/>
            </a:pPr>
            <a:r>
              <a:rPr lang="en-US" sz="2000" b="1" dirty="0"/>
              <a:t>Note: </a:t>
            </a:r>
            <a:r>
              <a:rPr lang="en-US" sz="2000" dirty="0"/>
              <a:t>The correct sentence should have been, “They made their beds.”</a:t>
            </a:r>
          </a:p>
          <a:p>
            <a:pPr marL="0" indent="0">
              <a:buNone/>
            </a:pPr>
            <a:r>
              <a:rPr lang="en-US" sz="2400" dirty="0"/>
              <a:t> </a:t>
            </a:r>
          </a:p>
          <a:p>
            <a:pPr marL="0" lvl="0" indent="0">
              <a:buNone/>
            </a:pPr>
            <a:r>
              <a:rPr lang="en-US" sz="2400" dirty="0"/>
              <a:t>3) You can insert your own words into the quotation to fix the tense and adjust the pronoun use in order for your quote to be congruent with your writing. You can also add explanations where needed. However, whatever you add has to be put between square brackets like these [ ].</a:t>
            </a:r>
          </a:p>
          <a:p>
            <a:pPr marL="0" indent="0">
              <a:buNone/>
            </a:pPr>
            <a:endParaRPr lang="en-US" sz="2400" dirty="0"/>
          </a:p>
        </p:txBody>
      </p:sp>
    </p:spTree>
    <p:extLst>
      <p:ext uri="{BB962C8B-B14F-4D97-AF65-F5344CB8AC3E}">
        <p14:creationId xmlns:p14="http://schemas.microsoft.com/office/powerpoint/2010/main" val="773251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3E3D4-77BF-41E5-A282-0F379E5EBF0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9FF2ED5-AC14-429A-980F-103879DF15B2}"/>
              </a:ext>
            </a:extLst>
          </p:cNvPr>
          <p:cNvSpPr>
            <a:spLocks noGrp="1"/>
          </p:cNvSpPr>
          <p:nvPr>
            <p:ph idx="1"/>
          </p:nvPr>
        </p:nvSpPr>
        <p:spPr/>
        <p:txBody>
          <a:bodyPr/>
          <a:lstStyle/>
          <a:p>
            <a:endParaRPr lang="en-US"/>
          </a:p>
        </p:txBody>
      </p:sp>
      <p:sp>
        <p:nvSpPr>
          <p:cNvPr id="5" name="Text Box 4">
            <a:extLst>
              <a:ext uri="{FF2B5EF4-FFF2-40B4-BE49-F238E27FC236}">
                <a16:creationId xmlns:a16="http://schemas.microsoft.com/office/drawing/2014/main" id="{80B1200A-850B-48B6-88BD-0E1A97B1F20B}"/>
              </a:ext>
            </a:extLst>
          </p:cNvPr>
          <p:cNvSpPr txBox="1">
            <a:spLocks noChangeArrowheads="1"/>
          </p:cNvSpPr>
          <p:nvPr/>
        </p:nvSpPr>
        <p:spPr bwMode="auto">
          <a:xfrm>
            <a:off x="1459524" y="546127"/>
            <a:ext cx="8132884" cy="5819504"/>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2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Sibyl explicitly asks Jane questions about where her heart is, and she tries to prompt Jane to tell her about the feelings she holds for Mr. Rochester. She asks whether Jane “[singles] one from the rest” and whether she “[thinks] well of [a gentleman].” When Jane keeps giving elusive responses, the fake Sibyl explicitly asks about Mr. Rochester (Brontë 174).</a:t>
            </a:r>
            <a:endParaRPr kumimoji="0" lang="en-GB" alt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457200" algn="l" defTabSz="914400" rtl="0" eaLnBrk="0" fontAlgn="base" latinLnBrk="0" hangingPunct="0">
              <a:lnSpc>
                <a:spcPct val="2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Jane’s elusive manner with the fake Sibyl is due to her already having found fulfilment in her conversations with Mr. Rochester . Jane refers to the </a:t>
            </a:r>
            <a:r>
              <a:rPr kumimoji="0" lang="en-GB" altLang="en-US" sz="16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erotics</a:t>
            </a:r>
            <a:r>
              <a:rPr kumimoji="0" lang="en-GB"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of talk during her departure from Thornfield:</a:t>
            </a:r>
          </a:p>
          <a:p>
            <a:pPr marL="0" marR="0" lvl="0" indent="457200" algn="l" defTabSz="914400" rtl="0" eaLnBrk="0" fontAlgn="base" latinLnBrk="0" hangingPunct="0">
              <a:lnSpc>
                <a:spcPct val="2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[She grieves] to leave Thornfield... [because] she [has] not been buried with </a:t>
            </a:r>
            <a:r>
              <a:rPr kumimoji="0" lang="en-GB"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inferior</a:t>
            </a:r>
            <a:r>
              <a:rPr kumimoji="0" lang="en-GB" altLang="en-US" sz="1600" b="0" i="0" u="none" strike="noStrike" cap="none" normalizeH="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GB"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minds</a:t>
            </a:r>
            <a:r>
              <a:rPr kumimoji="0" lang="en-GB"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and excluded from every glimpse of communion with what is</a:t>
            </a:r>
          </a:p>
          <a:p>
            <a:pPr marL="0" marR="0" lvl="0" indent="457200" algn="l" defTabSz="914400" rtl="0" eaLnBrk="0" fontAlgn="base" latinLnBrk="0" hangingPunct="0">
              <a:lnSpc>
                <a:spcPct val="200000"/>
              </a:lnSpc>
              <a:spcBef>
                <a:spcPct val="0"/>
              </a:spcBef>
              <a:spcAft>
                <a:spcPct val="0"/>
              </a:spcAft>
              <a:buClrTx/>
              <a:buSzTx/>
              <a:buFontTx/>
              <a:buNone/>
              <a:tabLst/>
            </a:pPr>
            <a:r>
              <a:rPr lang="en-GB" altLang="en-US" sz="1600" dirty="0">
                <a:latin typeface="Times New Roman" panose="02020603050405020304" pitchFamily="18" charset="0"/>
                <a:ea typeface="Calibri" panose="020F0502020204030204" pitchFamily="34" charset="0"/>
                <a:cs typeface="Times New Roman" panose="02020603050405020304" pitchFamily="18" charset="0"/>
              </a:rPr>
              <a:t>	</a:t>
            </a:r>
            <a:r>
              <a:rPr kumimoji="0" lang="en-GB"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bright...[she has] talked, face to face...with what [she delights] in, - with an </a:t>
            </a:r>
            <a:r>
              <a:rPr kumimoji="0" lang="en-GB"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original</a:t>
            </a:r>
            <a:r>
              <a:rPr kumimoji="0" lang="en-GB"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GB"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a:t>
            </a:r>
            <a:r>
              <a:rPr kumimoji="0" lang="en-GB" altLang="en-US" sz="1600" b="0" i="0" u="none" strike="noStrike" cap="none" normalizeH="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GB"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vigorous</a:t>
            </a:r>
            <a:r>
              <a:rPr kumimoji="0" lang="en-GB"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an expanded mind. [She has </a:t>
            </a:r>
            <a:r>
              <a:rPr kumimoji="0" lang="en-GB"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known] </a:t>
            </a:r>
            <a:r>
              <a:rPr kumimoji="0" lang="en-GB"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Mr. </a:t>
            </a:r>
            <a:r>
              <a:rPr kumimoji="0" lang="en-GB"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Rochester. </a:t>
            </a:r>
            <a:r>
              <a:rPr kumimoji="0" lang="en-GB"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(Brontë 222)</a:t>
            </a:r>
            <a:endParaRPr kumimoji="0" lang="en-GB" alt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457200" algn="l" defTabSz="914400" rtl="0" eaLnBrk="0" fontAlgn="base" latinLnBrk="0" hangingPunct="0">
              <a:lnSpc>
                <a:spcPct val="200000"/>
              </a:lnSpc>
              <a:spcBef>
                <a:spcPct val="0"/>
              </a:spcBef>
              <a:spcAft>
                <a:spcPct val="0"/>
              </a:spcAft>
              <a:buClrTx/>
              <a:buSzTx/>
              <a:buFontTx/>
              <a:buNone/>
              <a:tabLst/>
            </a:pPr>
            <a:endParaRPr kumimoji="0" lang="en-GB"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6" name="Rectangle 4">
            <a:extLst>
              <a:ext uri="{FF2B5EF4-FFF2-40B4-BE49-F238E27FC236}">
                <a16:creationId xmlns:a16="http://schemas.microsoft.com/office/drawing/2014/main" id="{934044BF-A298-497F-B012-A7BC609DCA8E}"/>
              </a:ext>
            </a:extLst>
          </p:cNvPr>
          <p:cNvSpPr>
            <a:spLocks noChangeArrowheads="1"/>
          </p:cNvSpPr>
          <p:nvPr/>
        </p:nvSpPr>
        <p:spPr bwMode="auto">
          <a:xfrm>
            <a:off x="45720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972899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EC3EE91-ACFD-49EB-821D-3A81EA76C81E}"/>
              </a:ext>
            </a:extLst>
          </p:cNvPr>
          <p:cNvSpPr>
            <a:spLocks noGrp="1"/>
          </p:cNvSpPr>
          <p:nvPr>
            <p:ph type="title"/>
          </p:nvPr>
        </p:nvSpPr>
        <p:spPr/>
        <p:txBody>
          <a:bodyPr/>
          <a:lstStyle/>
          <a:p>
            <a:r>
              <a:rPr lang="en-US" sz="5400" dirty="0"/>
              <a:t>How is punctuation affected by quotation?</a:t>
            </a:r>
            <a:br>
              <a:rPr lang="en-US" sz="5400" dirty="0"/>
            </a:br>
            <a:endParaRPr lang="en-US" sz="5400" dirty="0"/>
          </a:p>
        </p:txBody>
      </p:sp>
      <p:sp>
        <p:nvSpPr>
          <p:cNvPr id="5" name="Text Placeholder 4">
            <a:extLst>
              <a:ext uri="{FF2B5EF4-FFF2-40B4-BE49-F238E27FC236}">
                <a16:creationId xmlns:a16="http://schemas.microsoft.com/office/drawing/2014/main" id="{83C7A5A7-D848-4436-A7F6-ED1478AB595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523000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C0419CB-D334-4599-869B-B0C965187D36}"/>
              </a:ext>
            </a:extLst>
          </p:cNvPr>
          <p:cNvSpPr>
            <a:spLocks noGrp="1"/>
          </p:cNvSpPr>
          <p:nvPr>
            <p:ph idx="1"/>
          </p:nvPr>
        </p:nvSpPr>
        <p:spPr>
          <a:xfrm>
            <a:off x="1066800" y="1292469"/>
            <a:ext cx="10058400" cy="4742571"/>
          </a:xfrm>
        </p:spPr>
        <p:txBody>
          <a:bodyPr>
            <a:normAutofit/>
          </a:bodyPr>
          <a:lstStyle/>
          <a:p>
            <a:pPr marL="0" indent="0">
              <a:buNone/>
            </a:pPr>
            <a:r>
              <a:rPr lang="en-US" sz="3200" dirty="0"/>
              <a:t>You must preserve the punctuation of a quoted passage, or else you must enclose in square brackets any punctuation marks that are your own.</a:t>
            </a:r>
          </a:p>
          <a:p>
            <a:pPr marL="0" indent="0">
              <a:buNone/>
            </a:pPr>
            <a:endParaRPr lang="en-US" sz="3200" dirty="0"/>
          </a:p>
          <a:p>
            <a:pPr marL="0" indent="0">
              <a:buNone/>
            </a:pPr>
            <a:r>
              <a:rPr lang="en-US" sz="3200" dirty="0"/>
              <a:t>There is, however, one important exception to this rule. You are free to alter the punctuation just before a closing quotation mark. You may need to do so to ensure that your sentences are fully grammatical. </a:t>
            </a:r>
          </a:p>
        </p:txBody>
      </p:sp>
    </p:spTree>
    <p:extLst>
      <p:ext uri="{BB962C8B-B14F-4D97-AF65-F5344CB8AC3E}">
        <p14:creationId xmlns:p14="http://schemas.microsoft.com/office/powerpoint/2010/main" val="2389432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295910-07AD-420B-B750-4CA7B98C0CCC}"/>
              </a:ext>
            </a:extLst>
          </p:cNvPr>
          <p:cNvSpPr>
            <a:spLocks noGrp="1"/>
          </p:cNvSpPr>
          <p:nvPr>
            <p:ph idx="1"/>
          </p:nvPr>
        </p:nvSpPr>
        <p:spPr>
          <a:xfrm>
            <a:off x="1066800" y="1107831"/>
            <a:ext cx="10058400" cy="4927209"/>
          </a:xfrm>
        </p:spPr>
        <p:txBody>
          <a:bodyPr>
            <a:noAutofit/>
          </a:bodyPr>
          <a:lstStyle/>
          <a:p>
            <a:pPr marL="0" indent="0">
              <a:buNone/>
            </a:pPr>
            <a:r>
              <a:rPr lang="en-US" sz="3200" dirty="0"/>
              <a:t>Do not also include a period before closing the quotation mark, even if there is a period there in the original.</a:t>
            </a:r>
          </a:p>
          <a:p>
            <a:pPr lvl="1"/>
            <a:r>
              <a:rPr lang="en-US" sz="2800" b="1" dirty="0"/>
              <a:t>For example, do </a:t>
            </a:r>
            <a:r>
              <a:rPr lang="en-US" sz="2800" b="1" i="1" dirty="0"/>
              <a:t>not</a:t>
            </a:r>
            <a:r>
              <a:rPr lang="en-US" sz="2800" b="1" dirty="0"/>
              <a:t> write,</a:t>
            </a:r>
          </a:p>
          <a:p>
            <a:pPr marL="274320" lvl="1" indent="0">
              <a:buNone/>
            </a:pPr>
            <a:r>
              <a:rPr lang="en-US" sz="2800" dirty="0"/>
              <a:t>According to Schama, Louis XVI remained calm during his trial: "The Terror had no power to frighten an old man of seventy-two." (822).</a:t>
            </a:r>
          </a:p>
          <a:p>
            <a:pPr marL="274320" lvl="1" indent="0">
              <a:buNone/>
            </a:pPr>
            <a:endParaRPr lang="en-US" sz="2800" dirty="0"/>
          </a:p>
          <a:p>
            <a:pPr lvl="1"/>
            <a:r>
              <a:rPr lang="en-US" sz="2800" b="1" dirty="0"/>
              <a:t>The period before the closing quotation mark must go:</a:t>
            </a:r>
          </a:p>
          <a:p>
            <a:pPr marL="274320" lvl="1" indent="0">
              <a:buNone/>
            </a:pPr>
            <a:r>
              <a:rPr lang="en-US" sz="2800" dirty="0"/>
              <a:t>According to Schama, Louis XVI remained calm during his trial: "The Terror had no power to frighten an old man of seventy-two" (822).</a:t>
            </a:r>
          </a:p>
          <a:p>
            <a:pPr marL="274320" lvl="1" indent="0">
              <a:buNone/>
            </a:pPr>
            <a:endParaRPr lang="en-US" sz="2800" dirty="0"/>
          </a:p>
          <a:p>
            <a:pPr marL="0" indent="0">
              <a:buNone/>
            </a:pPr>
            <a:endParaRPr lang="en-US" sz="3200" dirty="0"/>
          </a:p>
        </p:txBody>
      </p:sp>
    </p:spTree>
    <p:extLst>
      <p:ext uri="{BB962C8B-B14F-4D97-AF65-F5344CB8AC3E}">
        <p14:creationId xmlns:p14="http://schemas.microsoft.com/office/powerpoint/2010/main" val="2248899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BFC00-4E9A-4F1C-A947-E1904D3D525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A877D22-DA7A-4BA1-8149-C5C95E8B3579}"/>
              </a:ext>
            </a:extLst>
          </p:cNvPr>
          <p:cNvSpPr>
            <a:spLocks noGrp="1"/>
          </p:cNvSpPr>
          <p:nvPr>
            <p:ph idx="1"/>
          </p:nvPr>
        </p:nvSpPr>
        <p:spPr/>
        <p:txBody>
          <a:bodyPr>
            <a:normAutofit/>
          </a:bodyPr>
          <a:lstStyle/>
          <a:p>
            <a:pPr marL="0" indent="0">
              <a:buNone/>
            </a:pPr>
            <a:r>
              <a:rPr lang="en-US" sz="3200" dirty="0" smtClean="0"/>
              <a:t>Stronger </a:t>
            </a:r>
            <a:r>
              <a:rPr lang="en-US" sz="3200" dirty="0"/>
              <a:t>forms of punctuation such as question marks and exclamation marks go inside the quotation if they belong to the author, and outside if they do not:</a:t>
            </a:r>
          </a:p>
          <a:p>
            <a:pPr lvl="1"/>
            <a:r>
              <a:rPr lang="en-US" sz="2800" dirty="0"/>
              <a:t>Bewildered, Lear asks the fool, "Who is it that can tell me who I am?" (1.4.227).</a:t>
            </a:r>
          </a:p>
          <a:p>
            <a:pPr lvl="1"/>
            <a:r>
              <a:rPr lang="en-US" sz="2800" dirty="0"/>
              <a:t>Why is Lear so rash as to let his "two daughters' dowers digest the third" (1.1.127)?</a:t>
            </a:r>
          </a:p>
          <a:p>
            <a:endParaRPr lang="en-US" sz="3200" dirty="0"/>
          </a:p>
        </p:txBody>
      </p:sp>
    </p:spTree>
    <p:extLst>
      <p:ext uri="{BB962C8B-B14F-4D97-AF65-F5344CB8AC3E}">
        <p14:creationId xmlns:p14="http://schemas.microsoft.com/office/powerpoint/2010/main" val="2677901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0F0A0-7BEC-4395-803A-BE2C1E86E40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5E29560-E3C7-40AA-8336-29640D2201D0}"/>
              </a:ext>
            </a:extLst>
          </p:cNvPr>
          <p:cNvSpPr>
            <a:spLocks noGrp="1"/>
          </p:cNvSpPr>
          <p:nvPr>
            <p:ph idx="1"/>
          </p:nvPr>
        </p:nvSpPr>
        <p:spPr/>
        <p:txBody>
          <a:bodyPr>
            <a:normAutofit/>
          </a:bodyPr>
          <a:lstStyle/>
          <a:p>
            <a:pPr marL="0" indent="0">
              <a:buNone/>
            </a:pPr>
            <a:r>
              <a:rPr lang="en-US" sz="3200" dirty="0"/>
              <a:t>Finally, use single quotation marks for all quotations within quotations:</a:t>
            </a:r>
          </a:p>
          <a:p>
            <a:pPr marL="0" indent="0">
              <a:buNone/>
            </a:pPr>
            <a:endParaRPr lang="en-US" sz="3200" dirty="0"/>
          </a:p>
          <a:p>
            <a:pPr lvl="1"/>
            <a:r>
              <a:rPr lang="en-US" sz="2800" dirty="0"/>
              <a:t>When Elizabeth reveals that her younger sister has eloped, Darcy drops his customary reserve: " ‘I am grieved, indeed,' cried Darcy, 'grieved—shocked' " (Austen 295).</a:t>
            </a:r>
          </a:p>
          <a:p>
            <a:endParaRPr lang="en-US" sz="3200" dirty="0"/>
          </a:p>
          <a:p>
            <a:endParaRPr lang="en-US" sz="3200" dirty="0"/>
          </a:p>
        </p:txBody>
      </p:sp>
    </p:spTree>
    <p:extLst>
      <p:ext uri="{BB962C8B-B14F-4D97-AF65-F5344CB8AC3E}">
        <p14:creationId xmlns:p14="http://schemas.microsoft.com/office/powerpoint/2010/main" val="2367800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690F116A-9C40-4175-988D-1498CF387A1C}"/>
              </a:ext>
            </a:extLst>
          </p:cNvPr>
          <p:cNvSpPr>
            <a:spLocks noGrp="1"/>
          </p:cNvSpPr>
          <p:nvPr>
            <p:ph idx="1"/>
          </p:nvPr>
        </p:nvSpPr>
        <p:spPr>
          <a:xfrm>
            <a:off x="439615" y="457200"/>
            <a:ext cx="11333285" cy="6110654"/>
          </a:xfrm>
        </p:spPr>
        <p:txBody>
          <a:bodyPr>
            <a:noAutofit/>
          </a:bodyPr>
          <a:lstStyle/>
          <a:p>
            <a:pPr marL="0" indent="0">
              <a:buNone/>
            </a:pPr>
            <a:r>
              <a:rPr lang="en-US" sz="2800" dirty="0"/>
              <a:t>The focus of your essay should be on </a:t>
            </a:r>
            <a:r>
              <a:rPr lang="en-US" sz="2800" i="1" dirty="0"/>
              <a:t>your</a:t>
            </a:r>
            <a:r>
              <a:rPr lang="en-US" sz="2800" dirty="0"/>
              <a:t> understanding of the topic. If you include too much quotation in your essay, you will crowd out your own ideas. </a:t>
            </a:r>
          </a:p>
          <a:p>
            <a:pPr marL="0" indent="0">
              <a:buNone/>
            </a:pPr>
            <a:r>
              <a:rPr lang="en-US" sz="2800" dirty="0"/>
              <a:t>Consider quoting a passage from one of your sources if any of the following conditions holds:</a:t>
            </a:r>
          </a:p>
          <a:p>
            <a:pPr marL="457200" lvl="0" indent="-457200">
              <a:buFont typeface="+mj-lt"/>
              <a:buAutoNum type="arabicPeriod"/>
            </a:pPr>
            <a:r>
              <a:rPr lang="en-US" sz="2800" dirty="0"/>
              <a:t>The language of the passage is particularly elegant or powerful or memorable.</a:t>
            </a:r>
          </a:p>
          <a:p>
            <a:pPr marL="457200" lvl="0" indent="-457200">
              <a:buFont typeface="+mj-lt"/>
              <a:buAutoNum type="arabicPeriod"/>
            </a:pPr>
            <a:r>
              <a:rPr lang="en-US" sz="2800" dirty="0"/>
              <a:t>You wish to confirm the credibility of your argument by enlisting the support of an authority on your topic.</a:t>
            </a:r>
          </a:p>
          <a:p>
            <a:pPr marL="457200" lvl="0" indent="-457200">
              <a:buFont typeface="+mj-lt"/>
              <a:buAutoNum type="arabicPeriod"/>
            </a:pPr>
            <a:r>
              <a:rPr lang="en-US" sz="2800" dirty="0"/>
              <a:t>The passage is worthy of further analysis.</a:t>
            </a:r>
          </a:p>
          <a:p>
            <a:pPr marL="457200" lvl="0" indent="-457200">
              <a:buFont typeface="+mj-lt"/>
              <a:buAutoNum type="arabicPeriod"/>
            </a:pPr>
            <a:r>
              <a:rPr lang="en-US" sz="2800" dirty="0"/>
              <a:t>You wish to argue with someone else's position in considerable detail.</a:t>
            </a:r>
          </a:p>
          <a:p>
            <a:pPr marL="457200" lvl="0" indent="-457200">
              <a:buFont typeface="+mj-lt"/>
              <a:buAutoNum type="arabicPeriod"/>
            </a:pPr>
            <a:r>
              <a:rPr lang="en-US" sz="2800" dirty="0"/>
              <a:t>You wish to argue against someone else’s position.</a:t>
            </a:r>
          </a:p>
          <a:p>
            <a:pPr marL="0" indent="0">
              <a:buNone/>
            </a:pPr>
            <a:r>
              <a:rPr lang="en-US" sz="2800" dirty="0"/>
              <a:t>Condition 3 is especially useful in essays for literature courses</a:t>
            </a:r>
            <a:r>
              <a:rPr lang="en-US" sz="2800" dirty="0" smtClean="0"/>
              <a:t>.</a:t>
            </a:r>
            <a:endParaRPr lang="en-US" sz="2800" dirty="0"/>
          </a:p>
        </p:txBody>
      </p:sp>
    </p:spTree>
    <p:extLst>
      <p:ext uri="{BB962C8B-B14F-4D97-AF65-F5344CB8AC3E}">
        <p14:creationId xmlns:p14="http://schemas.microsoft.com/office/powerpoint/2010/main" val="3405722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In-text citations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060550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in-text citations?</a:t>
            </a:r>
            <a:endParaRPr lang="en-US" dirty="0"/>
          </a:p>
        </p:txBody>
      </p:sp>
      <p:sp>
        <p:nvSpPr>
          <p:cNvPr id="3" name="Content Placeholder 2"/>
          <p:cNvSpPr>
            <a:spLocks noGrp="1"/>
          </p:cNvSpPr>
          <p:nvPr>
            <p:ph idx="1"/>
          </p:nvPr>
        </p:nvSpPr>
        <p:spPr/>
        <p:txBody>
          <a:bodyPr>
            <a:normAutofit/>
          </a:bodyPr>
          <a:lstStyle/>
          <a:p>
            <a:r>
              <a:rPr lang="en-US" sz="3200" dirty="0"/>
              <a:t>In-text citations are tools that you employ in your research in order to </a:t>
            </a:r>
            <a:r>
              <a:rPr lang="en-US" sz="3200" b="1" dirty="0"/>
              <a:t>avoid plagiarism</a:t>
            </a:r>
            <a:r>
              <a:rPr lang="en-US" sz="3200" dirty="0"/>
              <a:t>. </a:t>
            </a:r>
            <a:endParaRPr lang="en-US" sz="3200" dirty="0" smtClean="0"/>
          </a:p>
          <a:p>
            <a:r>
              <a:rPr lang="en-US" sz="3200" dirty="0" smtClean="0"/>
              <a:t>Any word</a:t>
            </a:r>
            <a:r>
              <a:rPr lang="en-US" sz="3200" dirty="0"/>
              <a:t>, any idea, any </a:t>
            </a:r>
            <a:r>
              <a:rPr lang="en-US" sz="3200" dirty="0" smtClean="0"/>
              <a:t>argument that </a:t>
            </a:r>
            <a:r>
              <a:rPr lang="en-US" sz="3200" dirty="0"/>
              <a:t>is not yours </a:t>
            </a:r>
            <a:r>
              <a:rPr lang="en-US" sz="3200" b="1" dirty="0"/>
              <a:t>HAS TO BE </a:t>
            </a:r>
            <a:r>
              <a:rPr lang="en-US" sz="3200" dirty="0"/>
              <a:t>cited within the text</a:t>
            </a:r>
          </a:p>
        </p:txBody>
      </p:sp>
    </p:spTree>
    <p:extLst>
      <p:ext uri="{BB962C8B-B14F-4D97-AF65-F5344CB8AC3E}">
        <p14:creationId xmlns:p14="http://schemas.microsoft.com/office/powerpoint/2010/main" val="4001184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4058" y="1617784"/>
            <a:ext cx="10617488" cy="5051853"/>
          </a:xfrm>
        </p:spPr>
        <p:txBody>
          <a:bodyPr>
            <a:normAutofit/>
          </a:bodyPr>
          <a:lstStyle/>
          <a:p>
            <a:r>
              <a:rPr lang="en-US" sz="3200" dirty="0"/>
              <a:t>In-text citations mainly include the </a:t>
            </a:r>
            <a:r>
              <a:rPr lang="en-US" sz="3200" b="1" dirty="0"/>
              <a:t>last name </a:t>
            </a:r>
            <a:r>
              <a:rPr lang="en-US" sz="3200" dirty="0"/>
              <a:t>of the author you are borrowing from, and the </a:t>
            </a:r>
            <a:r>
              <a:rPr lang="en-US" sz="3200" b="1" dirty="0"/>
              <a:t>page number </a:t>
            </a:r>
            <a:r>
              <a:rPr lang="en-US" sz="3200" dirty="0"/>
              <a:t>from which you took the quote or the paraphrase from. </a:t>
            </a:r>
            <a:endParaRPr lang="en-US" sz="3200" dirty="0" smtClean="0"/>
          </a:p>
          <a:p>
            <a:endParaRPr lang="en-US" sz="3200" dirty="0" smtClean="0"/>
          </a:p>
          <a:p>
            <a:r>
              <a:rPr lang="en-US" sz="3200" dirty="0" smtClean="0"/>
              <a:t>They </a:t>
            </a:r>
            <a:r>
              <a:rPr lang="en-US" sz="3200" dirty="0"/>
              <a:t>are inserted </a:t>
            </a:r>
            <a:r>
              <a:rPr lang="en-US" sz="3200" b="1" dirty="0"/>
              <a:t>BEFORE</a:t>
            </a:r>
            <a:r>
              <a:rPr lang="en-US" sz="3200" dirty="0"/>
              <a:t> the period (full stop)/comma/semi-colon in your research. </a:t>
            </a:r>
            <a:endParaRPr lang="en-US" sz="3200" dirty="0" smtClean="0"/>
          </a:p>
          <a:p>
            <a:endParaRPr lang="en-US" sz="3200" dirty="0" smtClean="0"/>
          </a:p>
          <a:p>
            <a:r>
              <a:rPr lang="en-US" sz="3200" dirty="0" smtClean="0"/>
              <a:t>If </a:t>
            </a:r>
            <a:r>
              <a:rPr lang="en-US" sz="3200" dirty="0"/>
              <a:t>you have multiple authors, you join them with a </a:t>
            </a:r>
            <a:r>
              <a:rPr lang="en-US" sz="3200" b="1" dirty="0"/>
              <a:t>comma and an and</a:t>
            </a:r>
            <a:r>
              <a:rPr lang="en-US" sz="3200" dirty="0"/>
              <a:t> at the end.</a:t>
            </a:r>
          </a:p>
        </p:txBody>
      </p:sp>
      <p:sp>
        <p:nvSpPr>
          <p:cNvPr id="4" name="Title 1"/>
          <p:cNvSpPr>
            <a:spLocks noGrp="1"/>
          </p:cNvSpPr>
          <p:nvPr>
            <p:ph type="title"/>
          </p:nvPr>
        </p:nvSpPr>
        <p:spPr>
          <a:xfrm>
            <a:off x="548054" y="387617"/>
            <a:ext cx="10058400" cy="1371600"/>
          </a:xfrm>
        </p:spPr>
        <p:txBody>
          <a:bodyPr/>
          <a:lstStyle/>
          <a:p>
            <a:r>
              <a:rPr lang="en-US" dirty="0" smtClean="0"/>
              <a:t>How to create in-text citations</a:t>
            </a:r>
            <a:endParaRPr lang="en-US" dirty="0"/>
          </a:p>
        </p:txBody>
      </p:sp>
    </p:spTree>
    <p:extLst>
      <p:ext uri="{BB962C8B-B14F-4D97-AF65-F5344CB8AC3E}">
        <p14:creationId xmlns:p14="http://schemas.microsoft.com/office/powerpoint/2010/main" val="3369631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1"/>
          <p:cNvSpPr txBox="1">
            <a:spLocks noChangeArrowheads="1"/>
          </p:cNvSpPr>
          <p:nvPr/>
        </p:nvSpPr>
        <p:spPr bwMode="auto">
          <a:xfrm>
            <a:off x="1846728" y="860612"/>
            <a:ext cx="7655859" cy="5459506"/>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200000"/>
              </a:lnSpc>
              <a:spcBef>
                <a:spcPct val="0"/>
              </a:spcBef>
              <a:spcAft>
                <a:spcPct val="0"/>
              </a:spcAft>
              <a:buClrTx/>
              <a:buSzTx/>
              <a:buFontTx/>
              <a:buNone/>
              <a:tabLst/>
            </a:pPr>
            <a:r>
              <a:rPr kumimoji="0" lang="en-GB"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staff working at the detention centre abstains from using first names in referring to the boys or the members of the staff themselves. Moreover, the detention centre has </a:t>
            </a:r>
            <a:r>
              <a:rPr kumimoji="0" lang="en-GB"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GB"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locks, keys and warders</a:t>
            </a:r>
            <a:r>
              <a:rPr kumimoji="0" lang="en-GB"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GB"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and strict confinement rules that render the boys as mere living objects (Barker 65). These features can be found in a zoo or a slaughterhouse where animals are not treated with attachment and are confined in cages or pens. Animals in zoos are mostly referred to by their popular names and not all of them have individual names. If they do have individual names, they are used by their caretakers and often do not exceed that circle (</a:t>
            </a:r>
            <a:r>
              <a:rPr kumimoji="0" lang="en-GB" altLang="en-US"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Mullan</a:t>
            </a:r>
            <a:r>
              <a:rPr kumimoji="0" lang="en-GB"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and Marvin 10).</a:t>
            </a:r>
            <a:endParaRPr kumimoji="0" lang="en-GB" altLang="en-US"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200000"/>
              </a:lnSpc>
              <a:spcBef>
                <a:spcPct val="0"/>
              </a:spcBef>
              <a:spcAft>
                <a:spcPct val="0"/>
              </a:spcAft>
              <a:buClrTx/>
              <a:buSzTx/>
              <a:buFontTx/>
              <a:buNone/>
              <a:tabLst/>
            </a:pPr>
            <a:endParaRPr kumimoji="0" lang="en-GB" altLang="en-US" sz="2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891032" y="860612"/>
            <a:ext cx="955696"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Example</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04901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Indirect quotations/source</a:t>
            </a:r>
            <a:endParaRPr lang="en-US" dirty="0"/>
          </a:p>
        </p:txBody>
      </p:sp>
      <p:sp>
        <p:nvSpPr>
          <p:cNvPr id="3" name="Content Placeholder 2"/>
          <p:cNvSpPr>
            <a:spLocks noGrp="1"/>
          </p:cNvSpPr>
          <p:nvPr>
            <p:ph idx="1"/>
          </p:nvPr>
        </p:nvSpPr>
        <p:spPr/>
        <p:txBody>
          <a:bodyPr>
            <a:normAutofit/>
          </a:bodyPr>
          <a:lstStyle/>
          <a:p>
            <a:pPr lvl="0"/>
            <a:r>
              <a:rPr lang="en-US" sz="2800" dirty="0"/>
              <a:t>Sometimes you may have to use an indirect source. An indirect source is a source cited in another source. For such indirect quotations, use "</a:t>
            </a:r>
            <a:r>
              <a:rPr lang="en-US" sz="2800" dirty="0" err="1"/>
              <a:t>qtd</a:t>
            </a:r>
            <a:r>
              <a:rPr lang="en-US" sz="2800" dirty="0"/>
              <a:t>. in" to indicate the source you actually consulted. </a:t>
            </a:r>
            <a:r>
              <a:rPr lang="en-US" sz="2800" b="1" dirty="0"/>
              <a:t>For example</a:t>
            </a:r>
            <a:r>
              <a:rPr lang="en-US" sz="2800" dirty="0"/>
              <a:t>: (</a:t>
            </a:r>
            <a:r>
              <a:rPr lang="en-US" sz="2800" dirty="0" err="1"/>
              <a:t>qtd</a:t>
            </a:r>
            <a:r>
              <a:rPr lang="en-US" sz="2800" dirty="0"/>
              <a:t>. in </a:t>
            </a:r>
            <a:r>
              <a:rPr lang="en-US" sz="2800" dirty="0" err="1"/>
              <a:t>Badley</a:t>
            </a:r>
            <a:r>
              <a:rPr lang="en-US" sz="2800" dirty="0"/>
              <a:t> 56)</a:t>
            </a:r>
          </a:p>
          <a:p>
            <a:r>
              <a:rPr lang="en-US" sz="2800" dirty="0" err="1"/>
              <a:t>Badley</a:t>
            </a:r>
            <a:r>
              <a:rPr lang="en-US" sz="2800" dirty="0"/>
              <a:t> is the last name of the author of the book/article you are citing in your works cited list, and </a:t>
            </a:r>
            <a:r>
              <a:rPr lang="en-US" sz="2800" dirty="0" err="1"/>
              <a:t>Badley</a:t>
            </a:r>
            <a:r>
              <a:rPr lang="en-US" sz="2800" dirty="0"/>
              <a:t> borrowed a quote from someone else, and then you came and borrowed the same quote FROM </a:t>
            </a:r>
            <a:r>
              <a:rPr lang="en-US" sz="2800" dirty="0" err="1"/>
              <a:t>Badley’s</a:t>
            </a:r>
            <a:r>
              <a:rPr lang="en-US" sz="2800" dirty="0"/>
              <a:t> book/article. 56 is the page </a:t>
            </a:r>
            <a:r>
              <a:rPr lang="en-US" sz="2800" dirty="0" smtClean="0"/>
              <a:t>number.</a:t>
            </a:r>
            <a:endParaRPr lang="en-US" sz="2800" dirty="0"/>
          </a:p>
          <a:p>
            <a:endParaRPr lang="en-US" sz="2800" dirty="0"/>
          </a:p>
        </p:txBody>
      </p:sp>
    </p:spTree>
    <p:extLst>
      <p:ext uri="{BB962C8B-B14F-4D97-AF65-F5344CB8AC3E}">
        <p14:creationId xmlns:p14="http://schemas.microsoft.com/office/powerpoint/2010/main" val="20274553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992" y="642594"/>
            <a:ext cx="10659208" cy="1371600"/>
          </a:xfrm>
        </p:spPr>
        <p:txBody>
          <a:bodyPr/>
          <a:lstStyle/>
          <a:p>
            <a:r>
              <a:rPr lang="en-US" dirty="0" smtClean="0"/>
              <a:t>Misc. rules</a:t>
            </a:r>
            <a:endParaRPr lang="en-US" dirty="0"/>
          </a:p>
        </p:txBody>
      </p:sp>
      <p:sp>
        <p:nvSpPr>
          <p:cNvPr id="3" name="Content Placeholder 2"/>
          <p:cNvSpPr>
            <a:spLocks noGrp="1"/>
          </p:cNvSpPr>
          <p:nvPr>
            <p:ph idx="1"/>
          </p:nvPr>
        </p:nvSpPr>
        <p:spPr>
          <a:xfrm>
            <a:off x="589085" y="2103119"/>
            <a:ext cx="11069515" cy="4104249"/>
          </a:xfrm>
        </p:spPr>
        <p:txBody>
          <a:bodyPr>
            <a:noAutofit/>
          </a:bodyPr>
          <a:lstStyle/>
          <a:p>
            <a:pPr lvl="0"/>
            <a:r>
              <a:rPr lang="en-US" sz="2800" dirty="0"/>
              <a:t>If you are citing two works, you separate them with a semi-colon. </a:t>
            </a:r>
            <a:r>
              <a:rPr lang="en-US" sz="2800" b="1" dirty="0"/>
              <a:t>Example</a:t>
            </a:r>
            <a:r>
              <a:rPr lang="en-US" sz="2800" dirty="0"/>
              <a:t>: (Burns 54; Thomas 23).</a:t>
            </a:r>
          </a:p>
          <a:p>
            <a:r>
              <a:rPr lang="en-US" sz="2800" dirty="0"/>
              <a:t> </a:t>
            </a:r>
          </a:p>
          <a:p>
            <a:pPr lvl="0"/>
            <a:r>
              <a:rPr lang="en-US" sz="2800" dirty="0"/>
              <a:t>If you are citing two locations </a:t>
            </a:r>
            <a:r>
              <a:rPr lang="en-US" sz="2800" b="1" dirty="0"/>
              <a:t>WITHIN THE SAME</a:t>
            </a:r>
            <a:r>
              <a:rPr lang="en-US" sz="2800" dirty="0"/>
              <a:t> work, you separate them with a comma. Example: (Barker 45, 77)</a:t>
            </a:r>
          </a:p>
          <a:p>
            <a:r>
              <a:rPr lang="en-US" sz="2800" dirty="0"/>
              <a:t> </a:t>
            </a:r>
          </a:p>
          <a:p>
            <a:pPr lvl="0"/>
            <a:r>
              <a:rPr lang="en-US" sz="2800" dirty="0"/>
              <a:t>If you are citing a range of pages, you include a hyphen. Example: (Barker 33-41).</a:t>
            </a:r>
          </a:p>
          <a:p>
            <a:r>
              <a:rPr lang="en-US" sz="2800" dirty="0"/>
              <a:t> </a:t>
            </a:r>
          </a:p>
          <a:p>
            <a:pPr marL="0" indent="0">
              <a:buNone/>
            </a:pPr>
            <a:endParaRPr lang="en-US" sz="2800" dirty="0"/>
          </a:p>
        </p:txBody>
      </p:sp>
    </p:spTree>
    <p:extLst>
      <p:ext uri="{BB962C8B-B14F-4D97-AF65-F5344CB8AC3E}">
        <p14:creationId xmlns:p14="http://schemas.microsoft.com/office/powerpoint/2010/main" val="4123746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Brevity in in-text citations</a:t>
            </a:r>
            <a:endParaRPr lang="en-US" dirty="0"/>
          </a:p>
        </p:txBody>
      </p:sp>
      <p:sp>
        <p:nvSpPr>
          <p:cNvPr id="3" name="Content Placeholder 2"/>
          <p:cNvSpPr>
            <a:spLocks noGrp="1"/>
          </p:cNvSpPr>
          <p:nvPr>
            <p:ph idx="1"/>
          </p:nvPr>
        </p:nvSpPr>
        <p:spPr/>
        <p:txBody>
          <a:bodyPr>
            <a:normAutofit/>
          </a:bodyPr>
          <a:lstStyle/>
          <a:p>
            <a:r>
              <a:rPr lang="en-US" sz="3200" dirty="0"/>
              <a:t>In-text citations have to be </a:t>
            </a:r>
            <a:r>
              <a:rPr lang="en-US" sz="3200" b="1" dirty="0"/>
              <a:t>as short as possible</a:t>
            </a:r>
            <a:r>
              <a:rPr lang="en-US" sz="3200" dirty="0"/>
              <a:t>. </a:t>
            </a:r>
            <a:endParaRPr lang="en-US" sz="3200" dirty="0" smtClean="0"/>
          </a:p>
          <a:p>
            <a:r>
              <a:rPr lang="en-US" sz="3200" dirty="0" smtClean="0"/>
              <a:t>This </a:t>
            </a:r>
            <a:r>
              <a:rPr lang="en-US" sz="3200" dirty="0"/>
              <a:t>means that you either refer to the author’s name/movie name within your writing, </a:t>
            </a:r>
            <a:r>
              <a:rPr lang="en-US" sz="3200" b="1" dirty="0"/>
              <a:t>OR</a:t>
            </a:r>
            <a:r>
              <a:rPr lang="en-US" sz="3200" dirty="0"/>
              <a:t> you mention the name in your in-text citation, </a:t>
            </a:r>
            <a:r>
              <a:rPr lang="en-US" sz="3200" b="1" dirty="0"/>
              <a:t>BUT NOT IN BOTH LOCATIONS.</a:t>
            </a:r>
            <a:endParaRPr lang="en-US" sz="3200" dirty="0"/>
          </a:p>
          <a:p>
            <a:endParaRPr lang="en-US" sz="3200" dirty="0"/>
          </a:p>
        </p:txBody>
      </p:sp>
    </p:spTree>
    <p:extLst>
      <p:ext uri="{BB962C8B-B14F-4D97-AF65-F5344CB8AC3E}">
        <p14:creationId xmlns:p14="http://schemas.microsoft.com/office/powerpoint/2010/main" val="3720172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1255059" y="1407459"/>
            <a:ext cx="14924371" cy="551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Example</a:t>
            </a:r>
            <a:r>
              <a:rPr kumimoji="0" lang="en-US" altLang="en-US"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 name="Text Box 2"/>
          <p:cNvSpPr txBox="1">
            <a:spLocks noChangeArrowheads="1"/>
          </p:cNvSpPr>
          <p:nvPr/>
        </p:nvSpPr>
        <p:spPr bwMode="auto">
          <a:xfrm>
            <a:off x="2394439" y="779929"/>
            <a:ext cx="7074876" cy="531314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200000"/>
              </a:lnSpc>
              <a:spcBef>
                <a:spcPct val="0"/>
              </a:spcBef>
              <a:spcAft>
                <a:spcPct val="0"/>
              </a:spcAft>
              <a:buClrTx/>
              <a:buSzTx/>
              <a:buFontTx/>
              <a:buNone/>
              <a:tabLst/>
            </a:pPr>
            <a:r>
              <a:rPr kumimoji="0" lang="en-GB"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Throughout the novel, Kaplan writes, Jane Eyre strives to narrate her story to a responsive interlocutor whose recognition she </a:t>
            </a:r>
            <a:r>
              <a:rPr kumimoji="0" lang="en-GB"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GB"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craves</a:t>
            </a:r>
            <a:r>
              <a:rPr kumimoji="0" lang="en-GB"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GB"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(71, 81).</a:t>
            </a:r>
          </a:p>
          <a:p>
            <a:pPr marL="0" marR="0" lvl="0" indent="0" algn="l" defTabSz="914400" rtl="0" eaLnBrk="0" fontAlgn="base" latinLnBrk="0" hangingPunct="0">
              <a:lnSpc>
                <a:spcPct val="200000"/>
              </a:lnSpc>
              <a:spcBef>
                <a:spcPct val="0"/>
              </a:spcBef>
              <a:spcAft>
                <a:spcPct val="0"/>
              </a:spcAft>
              <a:buClrTx/>
              <a:buSzTx/>
              <a:buFontTx/>
              <a:buNone/>
              <a:tabLst/>
            </a:pPr>
            <a:endParaRPr kumimoji="0" lang="en-GB" altLang="en-US"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en-GB"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townspeople are not so innocent of this blindness themselves. They fail to predict </a:t>
            </a:r>
            <a:r>
              <a:rPr kumimoji="0" lang="en-GB" altLang="en-US"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Rawhead</a:t>
            </a:r>
            <a:r>
              <a:rPr kumimoji="0" lang="en-GB"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whether it be in the boulder at </a:t>
            </a:r>
            <a:r>
              <a:rPr kumimoji="0" lang="en-GB" altLang="en-US"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Garrow</a:t>
            </a:r>
            <a:r>
              <a:rPr kumimoji="0" lang="en-GB" altLang="en-US"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GB" altLang="en-US"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a:t>
            </a:r>
            <a:r>
              <a:rPr kumimoji="0" lang="en-GB"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field, or the name of the local pub </a:t>
            </a:r>
            <a:r>
              <a:rPr kumimoji="0" lang="en-GB"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GB"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Tall Man,</a:t>
            </a:r>
            <a:r>
              <a:rPr kumimoji="0" lang="en-GB"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GB"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or the relic concealed at the church or even know any history about the monster that </a:t>
            </a:r>
            <a:r>
              <a:rPr kumimoji="0" lang="en-GB"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GB"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existed before Christ.</a:t>
            </a:r>
            <a:r>
              <a:rPr kumimoji="0" lang="en-GB"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GB"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Their carelessness leads to the destruction of their town, and ultimately the loss of some of their townspeople (</a:t>
            </a:r>
            <a:r>
              <a:rPr kumimoji="0" lang="en-GB" altLang="en-US"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Hoppenstand</a:t>
            </a:r>
            <a:r>
              <a:rPr kumimoji="0" lang="en-GB"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90-91).</a:t>
            </a:r>
            <a:endParaRPr kumimoji="0" lang="en-GB" altLang="en-US" sz="2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8"/>
          <p:cNvSpPr>
            <a:spLocks noChangeArrowheads="1"/>
          </p:cNvSpPr>
          <p:nvPr/>
        </p:nvSpPr>
        <p:spPr bwMode="auto">
          <a:xfrm>
            <a:off x="2699238" y="1503483"/>
            <a:ext cx="1496833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9406206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Brevity on in-text citations</a:t>
            </a:r>
            <a:endParaRPr lang="en-US" dirty="0"/>
          </a:p>
        </p:txBody>
      </p:sp>
      <p:sp>
        <p:nvSpPr>
          <p:cNvPr id="3" name="Content Placeholder 2"/>
          <p:cNvSpPr>
            <a:spLocks noGrp="1"/>
          </p:cNvSpPr>
          <p:nvPr>
            <p:ph idx="1"/>
          </p:nvPr>
        </p:nvSpPr>
        <p:spPr/>
        <p:txBody>
          <a:bodyPr>
            <a:normAutofit/>
          </a:bodyPr>
          <a:lstStyle/>
          <a:p>
            <a:r>
              <a:rPr lang="en-US" sz="3200" dirty="0"/>
              <a:t>If you keep referring to the same work in your writing consecutively, there is no need to repeat the name of the author in the in-text citations, </a:t>
            </a:r>
            <a:r>
              <a:rPr lang="en-US" sz="3200" b="1" dirty="0"/>
              <a:t>EVEN IF</a:t>
            </a:r>
            <a:r>
              <a:rPr lang="en-US" sz="3200" dirty="0"/>
              <a:t> you do not refer to him/her in your writing after the first time. The page numbers are enough. Your reader will know that you are still using the same reference.</a:t>
            </a:r>
          </a:p>
          <a:p>
            <a:endParaRPr lang="en-US" sz="3200" dirty="0"/>
          </a:p>
        </p:txBody>
      </p:sp>
    </p:spTree>
    <p:extLst>
      <p:ext uri="{BB962C8B-B14F-4D97-AF65-F5344CB8AC3E}">
        <p14:creationId xmlns:p14="http://schemas.microsoft.com/office/powerpoint/2010/main" val="38715408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415562"/>
            <a:ext cx="10058400" cy="4619478"/>
          </a:xfrm>
        </p:spPr>
        <p:txBody>
          <a:bodyPr>
            <a:noAutofit/>
          </a:bodyPr>
          <a:lstStyle/>
          <a:p>
            <a:pPr lvl="0"/>
            <a:r>
              <a:rPr lang="en-US" sz="3200" b="1" dirty="0"/>
              <a:t>HOWEVER</a:t>
            </a:r>
            <a:r>
              <a:rPr lang="en-US" sz="3200" dirty="0"/>
              <a:t>, if you keep shifting from one source to the other without mentioning the authors in your writing, then you need to write the complete in-text citation with the author’s name. </a:t>
            </a:r>
          </a:p>
          <a:p>
            <a:endParaRPr lang="en-US" sz="3200" dirty="0"/>
          </a:p>
        </p:txBody>
      </p:sp>
    </p:spTree>
    <p:extLst>
      <p:ext uri="{BB962C8B-B14F-4D97-AF65-F5344CB8AC3E}">
        <p14:creationId xmlns:p14="http://schemas.microsoft.com/office/powerpoint/2010/main" val="1758433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B1B2FD-A599-47A4-ADD2-116EB3E54C02}"/>
              </a:ext>
            </a:extLst>
          </p:cNvPr>
          <p:cNvSpPr>
            <a:spLocks noGrp="1"/>
          </p:cNvSpPr>
          <p:nvPr>
            <p:ph idx="1"/>
          </p:nvPr>
        </p:nvSpPr>
        <p:spPr>
          <a:xfrm>
            <a:off x="782515" y="1081454"/>
            <a:ext cx="10342685" cy="4953586"/>
          </a:xfrm>
        </p:spPr>
        <p:txBody>
          <a:bodyPr>
            <a:normAutofit/>
          </a:bodyPr>
          <a:lstStyle/>
          <a:p>
            <a:pPr marL="0" indent="0">
              <a:buNone/>
            </a:pPr>
            <a:r>
              <a:rPr lang="en-US" sz="3200" dirty="0"/>
              <a:t>If an argument or a factual account from one of your sources is particularly relevant to your paper but does not deserve to be quoted verbatim, consider:</a:t>
            </a:r>
          </a:p>
          <a:p>
            <a:pPr lvl="0"/>
            <a:r>
              <a:rPr lang="en-US" sz="3200" b="1" dirty="0"/>
              <a:t>Paraphrasing</a:t>
            </a:r>
            <a:r>
              <a:rPr lang="en-US" sz="3200" dirty="0"/>
              <a:t> the passage if you wish to convey the points in the passage at roughly the same level of detail as in the original; or</a:t>
            </a:r>
          </a:p>
          <a:p>
            <a:pPr lvl="0"/>
            <a:r>
              <a:rPr lang="en-US" sz="3200" b="1" dirty="0"/>
              <a:t>Summarizing</a:t>
            </a:r>
            <a:r>
              <a:rPr lang="en-US" sz="3200" dirty="0"/>
              <a:t> the relevant passage if you wish to sketch only the most essential points in the passage.</a:t>
            </a:r>
          </a:p>
          <a:p>
            <a:endParaRPr lang="en-US" sz="3200" dirty="0"/>
          </a:p>
        </p:txBody>
      </p:sp>
    </p:spTree>
    <p:extLst>
      <p:ext uri="{BB962C8B-B14F-4D97-AF65-F5344CB8AC3E}">
        <p14:creationId xmlns:p14="http://schemas.microsoft.com/office/powerpoint/2010/main" val="25458624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1757041" y="2549503"/>
            <a:ext cx="8950569" cy="2223942"/>
          </a:xfrm>
          <a:prstGeom prst="rect">
            <a:avLst/>
          </a:prstGeom>
          <a:solidFill>
            <a:schemeClr val="bg1"/>
          </a:solidFill>
          <a:ln>
            <a:solidFill>
              <a:schemeClr val="tx1"/>
            </a:solidFill>
          </a:ln>
        </p:spPr>
        <p:txBody>
          <a:bodyPr wrap="square" rtlCol="0">
            <a:spAutoFit/>
          </a:bodyPr>
          <a:lstStyle/>
          <a:p>
            <a:pPr>
              <a:lnSpc>
                <a:spcPct val="200000"/>
              </a:lnSpc>
            </a:pPr>
            <a:r>
              <a:rPr lang="en-US" dirty="0" smtClean="0">
                <a:latin typeface="Times New Roman" panose="02020603050405020304" pitchFamily="18" charset="0"/>
                <a:cs typeface="Times New Roman" panose="02020603050405020304" pitchFamily="18" charset="0"/>
              </a:rPr>
              <a:t>Ole Riis’ article </a:t>
            </a:r>
            <a:r>
              <a:rPr lang="en-US" dirty="0">
                <a:latin typeface="Times New Roman" panose="02020603050405020304" pitchFamily="18" charset="0"/>
                <a:cs typeface="Times New Roman" panose="02020603050405020304" pitchFamily="18" charset="0"/>
              </a:rPr>
              <a:t>nevertheless proves and agrees with this paper’s argumentation that Scandinavian societies had essentially diverted away from traditional Christianity and collective religion (137). These societies have also witnessed a concomitant increase in suicide rates and suicide acceptability (</a:t>
            </a:r>
            <a:r>
              <a:rPr lang="en-US" dirty="0" err="1">
                <a:latin typeface="Times New Roman" panose="02020603050405020304" pitchFamily="18" charset="0"/>
                <a:cs typeface="Times New Roman" panose="02020603050405020304" pitchFamily="18" charset="0"/>
              </a:rPr>
              <a:t>Holopainen</a:t>
            </a:r>
            <a:r>
              <a:rPr lang="en-US" dirty="0">
                <a:latin typeface="Times New Roman" panose="02020603050405020304" pitchFamily="18" charset="0"/>
                <a:cs typeface="Times New Roman" panose="02020603050405020304" pitchFamily="18" charset="0"/>
              </a:rPr>
              <a:t> 496).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3656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26706-20F0-44C6-B842-F7DED017BBC6}"/>
              </a:ext>
            </a:extLst>
          </p:cNvPr>
          <p:cNvSpPr>
            <a:spLocks noGrp="1"/>
          </p:cNvSpPr>
          <p:nvPr>
            <p:ph type="title"/>
          </p:nvPr>
        </p:nvSpPr>
        <p:spPr>
          <a:xfrm>
            <a:off x="1560576" y="2322910"/>
            <a:ext cx="9070848" cy="2587752"/>
          </a:xfrm>
        </p:spPr>
        <p:txBody>
          <a:bodyPr>
            <a:noAutofit/>
          </a:bodyPr>
          <a:lstStyle/>
          <a:p>
            <a:r>
              <a:rPr lang="en-US" sz="5400" dirty="0"/>
              <a:t>How do I introduce a quotation?</a:t>
            </a:r>
            <a:br>
              <a:rPr lang="en-US" sz="5400" dirty="0"/>
            </a:br>
            <a:endParaRPr lang="en-US" sz="5400" dirty="0"/>
          </a:p>
        </p:txBody>
      </p:sp>
      <p:sp>
        <p:nvSpPr>
          <p:cNvPr id="4" name="Text Placeholder 3">
            <a:extLst>
              <a:ext uri="{FF2B5EF4-FFF2-40B4-BE49-F238E27FC236}">
                <a16:creationId xmlns:a16="http://schemas.microsoft.com/office/drawing/2014/main" id="{593AE50B-F8AB-4986-AB50-D162FF78561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362735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2635C-2F35-4793-9F1F-54AB25396F99}"/>
              </a:ext>
            </a:extLst>
          </p:cNvPr>
          <p:cNvSpPr>
            <a:spLocks noGrp="1"/>
          </p:cNvSpPr>
          <p:nvPr>
            <p:ph type="title"/>
          </p:nvPr>
        </p:nvSpPr>
        <p:spPr/>
        <p:txBody>
          <a:bodyPr/>
          <a:lstStyle/>
          <a:p>
            <a:r>
              <a:rPr lang="en-US" dirty="0"/>
              <a:t>Brief Introduction</a:t>
            </a:r>
          </a:p>
        </p:txBody>
      </p:sp>
      <p:sp>
        <p:nvSpPr>
          <p:cNvPr id="3" name="Content Placeholder 2">
            <a:extLst>
              <a:ext uri="{FF2B5EF4-FFF2-40B4-BE49-F238E27FC236}">
                <a16:creationId xmlns:a16="http://schemas.microsoft.com/office/drawing/2014/main" id="{EF5B019F-39CE-497A-BE7D-F079F58B5913}"/>
              </a:ext>
            </a:extLst>
          </p:cNvPr>
          <p:cNvSpPr>
            <a:spLocks noGrp="1"/>
          </p:cNvSpPr>
          <p:nvPr>
            <p:ph idx="1"/>
          </p:nvPr>
        </p:nvSpPr>
        <p:spPr/>
        <p:txBody>
          <a:bodyPr>
            <a:noAutofit/>
          </a:bodyPr>
          <a:lstStyle/>
          <a:p>
            <a:r>
              <a:rPr lang="en-US" sz="2800" dirty="0"/>
              <a:t>The ancient Greeks never saw a need to justify wars that were waged outside the walls of the city state. </a:t>
            </a:r>
            <a:r>
              <a:rPr lang="en-US" sz="2800" dirty="0">
                <a:solidFill>
                  <a:srgbClr val="0070C0"/>
                </a:solidFill>
              </a:rPr>
              <a:t>As Hannah Arendt points out in </a:t>
            </a:r>
            <a:r>
              <a:rPr lang="en-US" sz="2800" i="1" dirty="0">
                <a:solidFill>
                  <a:srgbClr val="0070C0"/>
                </a:solidFill>
              </a:rPr>
              <a:t>On Revolution</a:t>
            </a:r>
            <a:r>
              <a:rPr lang="en-US" sz="2800" dirty="0"/>
              <a:t>, "we must turn to Roman antiquity to find the first justification of war, together with the first notion that there are just and unjust wars" (12). Yet the Roman conception of a just war differs sharply from more modern conceptions.</a:t>
            </a:r>
          </a:p>
          <a:p>
            <a:endParaRPr lang="en-US" sz="2800" dirty="0"/>
          </a:p>
          <a:p>
            <a:endParaRPr lang="en-US" sz="2800" dirty="0"/>
          </a:p>
          <a:p>
            <a:pPr marL="0" indent="0">
              <a:buNone/>
            </a:pPr>
            <a:r>
              <a:rPr lang="en-US" sz="2800" dirty="0"/>
              <a:t>This only works for short quotations.</a:t>
            </a:r>
          </a:p>
        </p:txBody>
      </p:sp>
    </p:spTree>
    <p:extLst>
      <p:ext uri="{BB962C8B-B14F-4D97-AF65-F5344CB8AC3E}">
        <p14:creationId xmlns:p14="http://schemas.microsoft.com/office/powerpoint/2010/main" val="134170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D5CA7-1074-4803-A0EB-B209524A3D2A}"/>
              </a:ext>
            </a:extLst>
          </p:cNvPr>
          <p:cNvSpPr>
            <a:spLocks noGrp="1"/>
          </p:cNvSpPr>
          <p:nvPr>
            <p:ph type="title"/>
          </p:nvPr>
        </p:nvSpPr>
        <p:spPr>
          <a:xfrm>
            <a:off x="838200" y="281354"/>
            <a:ext cx="10058400" cy="1371600"/>
          </a:xfrm>
        </p:spPr>
        <p:txBody>
          <a:bodyPr/>
          <a:lstStyle/>
          <a:p>
            <a:r>
              <a:rPr lang="en-US" dirty="0"/>
              <a:t>Full Sentence</a:t>
            </a:r>
          </a:p>
        </p:txBody>
      </p:sp>
      <p:sp>
        <p:nvSpPr>
          <p:cNvPr id="3" name="Content Placeholder 2">
            <a:extLst>
              <a:ext uri="{FF2B5EF4-FFF2-40B4-BE49-F238E27FC236}">
                <a16:creationId xmlns:a16="http://schemas.microsoft.com/office/drawing/2014/main" id="{53CE6F95-7AB9-43CB-92D3-6EB36C35C6ED}"/>
              </a:ext>
            </a:extLst>
          </p:cNvPr>
          <p:cNvSpPr>
            <a:spLocks noGrp="1"/>
          </p:cNvSpPr>
          <p:nvPr>
            <p:ph idx="1"/>
          </p:nvPr>
        </p:nvSpPr>
        <p:spPr>
          <a:xfrm>
            <a:off x="439616" y="1371600"/>
            <a:ext cx="11315700" cy="4382086"/>
          </a:xfrm>
        </p:spPr>
        <p:txBody>
          <a:bodyPr>
            <a:noAutofit/>
          </a:bodyPr>
          <a:lstStyle/>
          <a:p>
            <a:pPr marL="0" indent="0">
              <a:buNone/>
            </a:pPr>
            <a:r>
              <a:rPr lang="en-US" sz="2800" dirty="0"/>
              <a:t>You could, however, strengthen your analysis by demonstrating the significance of the passage within your own argument. Introducing your quotation with a full sentence would help you assert greater control over the material:</a:t>
            </a:r>
          </a:p>
          <a:p>
            <a:endParaRPr lang="en-US" sz="2800" dirty="0"/>
          </a:p>
          <a:p>
            <a:r>
              <a:rPr lang="en-US" sz="2800" dirty="0"/>
              <a:t>The ancient Greeks never saw a need to justify wars that were waged outside the walls of the city state. </a:t>
            </a:r>
            <a:r>
              <a:rPr lang="en-US" sz="2800" dirty="0">
                <a:solidFill>
                  <a:srgbClr val="0070C0"/>
                </a:solidFill>
              </a:rPr>
              <a:t>In </a:t>
            </a:r>
            <a:r>
              <a:rPr lang="en-US" sz="2800" i="1" dirty="0">
                <a:solidFill>
                  <a:srgbClr val="0070C0"/>
                </a:solidFill>
              </a:rPr>
              <a:t>On Revolution</a:t>
            </a:r>
            <a:r>
              <a:rPr lang="en-US" sz="2800" dirty="0">
                <a:solidFill>
                  <a:srgbClr val="0070C0"/>
                </a:solidFill>
              </a:rPr>
              <a:t>, Hannah Arendt points to the role the Romans played in laying the foundation for later thinking about the ethics of waging war</a:t>
            </a:r>
            <a:r>
              <a:rPr lang="en-US" sz="2800" dirty="0"/>
              <a:t>: "we must turn to Roman antiquity to find the first justification of war, together with the first notion that there are just and unjust wars" (12). Yet the Roman conception of a just war differs sharply from more modern conceptions.</a:t>
            </a:r>
          </a:p>
          <a:p>
            <a:endParaRPr lang="en-US" sz="2800" dirty="0"/>
          </a:p>
        </p:txBody>
      </p:sp>
    </p:spTree>
    <p:extLst>
      <p:ext uri="{BB962C8B-B14F-4D97-AF65-F5344CB8AC3E}">
        <p14:creationId xmlns:p14="http://schemas.microsoft.com/office/powerpoint/2010/main" val="3662862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BBD03-50DC-4D3B-8AC2-FC3A23A899AA}"/>
              </a:ext>
            </a:extLst>
          </p:cNvPr>
          <p:cNvSpPr>
            <a:spLocks noGrp="1"/>
          </p:cNvSpPr>
          <p:nvPr>
            <p:ph type="title"/>
          </p:nvPr>
        </p:nvSpPr>
        <p:spPr>
          <a:xfrm>
            <a:off x="1066800" y="273317"/>
            <a:ext cx="10058400" cy="1371600"/>
          </a:xfrm>
        </p:spPr>
        <p:txBody>
          <a:bodyPr/>
          <a:lstStyle/>
          <a:p>
            <a:r>
              <a:rPr lang="en-US" dirty="0"/>
              <a:t>How to Punctuate</a:t>
            </a:r>
          </a:p>
        </p:txBody>
      </p:sp>
      <p:sp>
        <p:nvSpPr>
          <p:cNvPr id="3" name="Content Placeholder 2">
            <a:extLst>
              <a:ext uri="{FF2B5EF4-FFF2-40B4-BE49-F238E27FC236}">
                <a16:creationId xmlns:a16="http://schemas.microsoft.com/office/drawing/2014/main" id="{B71557C5-3154-4C43-8F0E-015391D5641C}"/>
              </a:ext>
            </a:extLst>
          </p:cNvPr>
          <p:cNvSpPr>
            <a:spLocks noGrp="1"/>
          </p:cNvSpPr>
          <p:nvPr>
            <p:ph idx="1"/>
          </p:nvPr>
        </p:nvSpPr>
        <p:spPr>
          <a:xfrm>
            <a:off x="597877" y="1397977"/>
            <a:ext cx="11113477" cy="5037991"/>
          </a:xfrm>
        </p:spPr>
        <p:txBody>
          <a:bodyPr>
            <a:noAutofit/>
          </a:bodyPr>
          <a:lstStyle/>
          <a:p>
            <a:r>
              <a:rPr lang="en-US" sz="2800" dirty="0"/>
              <a:t>When you introduce a quotation with a </a:t>
            </a:r>
            <a:r>
              <a:rPr lang="en-US" sz="2800" u="sng" dirty="0"/>
              <a:t>full sentence</a:t>
            </a:r>
            <a:r>
              <a:rPr lang="en-US" sz="2800" dirty="0"/>
              <a:t>, you should always place a colon at the end of the introductory sentence. </a:t>
            </a:r>
          </a:p>
          <a:p>
            <a:endParaRPr lang="en-US" sz="2800" dirty="0"/>
          </a:p>
          <a:p>
            <a:r>
              <a:rPr lang="en-US" sz="2800" dirty="0"/>
              <a:t>When you introduce a quotation with an </a:t>
            </a:r>
            <a:r>
              <a:rPr lang="en-US" sz="2800" u="sng" dirty="0"/>
              <a:t>incomplete sentence</a:t>
            </a:r>
            <a:r>
              <a:rPr lang="en-US" sz="2800" dirty="0"/>
              <a:t>, you usually place a </a:t>
            </a:r>
            <a:r>
              <a:rPr lang="en-US" sz="2800" b="1" dirty="0"/>
              <a:t>comma</a:t>
            </a:r>
            <a:r>
              <a:rPr lang="en-US" sz="2800" dirty="0"/>
              <a:t> after the introductory phrase</a:t>
            </a:r>
          </a:p>
          <a:p>
            <a:endParaRPr lang="en-US" sz="2800" dirty="0"/>
          </a:p>
          <a:p>
            <a:r>
              <a:rPr lang="en-US" sz="2800" dirty="0"/>
              <a:t>If you are </a:t>
            </a:r>
            <a:r>
              <a:rPr lang="en-US" sz="2800" u="sng" dirty="0"/>
              <a:t>blending</a:t>
            </a:r>
            <a:r>
              <a:rPr lang="en-US" sz="2800" dirty="0"/>
              <a:t> the quotation into your own sentence using the conjunction </a:t>
            </a:r>
            <a:r>
              <a:rPr lang="en-US" sz="2800" i="1" dirty="0"/>
              <a:t>that</a:t>
            </a:r>
            <a:r>
              <a:rPr lang="en-US" sz="2800" dirty="0"/>
              <a:t>, do not use any punctuation at all:</a:t>
            </a:r>
          </a:p>
          <a:p>
            <a:pPr lvl="1"/>
            <a:r>
              <a:rPr lang="en-US" sz="2800" dirty="0"/>
              <a:t>Arendt writes that "we must turn to Roman antiquity to find the first justification of war . . ."</a:t>
            </a:r>
          </a:p>
        </p:txBody>
      </p:sp>
    </p:spTree>
    <p:extLst>
      <p:ext uri="{BB962C8B-B14F-4D97-AF65-F5344CB8AC3E}">
        <p14:creationId xmlns:p14="http://schemas.microsoft.com/office/powerpoint/2010/main" val="2954070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6087A6-2AE0-47E1-A0B8-F6B4F2D4B177}"/>
              </a:ext>
            </a:extLst>
          </p:cNvPr>
          <p:cNvSpPr>
            <a:spLocks noGrp="1"/>
          </p:cNvSpPr>
          <p:nvPr>
            <p:ph idx="1"/>
          </p:nvPr>
        </p:nvSpPr>
        <p:spPr>
          <a:xfrm>
            <a:off x="668215" y="650631"/>
            <a:ext cx="10840916" cy="5495192"/>
          </a:xfrm>
        </p:spPr>
        <p:txBody>
          <a:bodyPr>
            <a:noAutofit/>
          </a:bodyPr>
          <a:lstStyle/>
          <a:p>
            <a:r>
              <a:rPr lang="en-US" sz="3200" dirty="0"/>
              <a:t>Finally, note that you can deviate from the common pattern of introduction followed by quotation. Weaving the phrases of others into your own prose offers a stylistically compelling way of maintaining control over your source material. </a:t>
            </a:r>
          </a:p>
          <a:p>
            <a:endParaRPr lang="en-US" sz="3200" dirty="0"/>
          </a:p>
          <a:p>
            <a:r>
              <a:rPr lang="en-US" sz="3200" dirty="0"/>
              <a:t>The following condenses twelve lines from Arendt's essay to fewer than two:</a:t>
            </a:r>
          </a:p>
          <a:p>
            <a:pPr lvl="1"/>
            <a:r>
              <a:rPr lang="en-US" sz="2800" dirty="0"/>
              <a:t>What Arendt refers to as the "well-known realities of power politics" began to lose their moral legitimacy when the First World War unleashed "the horribly destructive" forces of warfare "under conditions of modern technology" (13).</a:t>
            </a:r>
          </a:p>
          <a:p>
            <a:endParaRPr lang="en-US" sz="3200" dirty="0"/>
          </a:p>
        </p:txBody>
      </p:sp>
    </p:spTree>
    <p:extLst>
      <p:ext uri="{BB962C8B-B14F-4D97-AF65-F5344CB8AC3E}">
        <p14:creationId xmlns:p14="http://schemas.microsoft.com/office/powerpoint/2010/main" val="671911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C87634-EAB0-4A97-8B74-719907C19325}"/>
              </a:ext>
            </a:extLst>
          </p:cNvPr>
          <p:cNvSpPr>
            <a:spLocks noGrp="1"/>
          </p:cNvSpPr>
          <p:nvPr>
            <p:ph type="title"/>
          </p:nvPr>
        </p:nvSpPr>
        <p:spPr/>
        <p:txBody>
          <a:bodyPr/>
          <a:lstStyle/>
          <a:p>
            <a:r>
              <a:rPr lang="en-US" dirty="0"/>
              <a:t>Long Quotes</a:t>
            </a:r>
          </a:p>
        </p:txBody>
      </p:sp>
      <p:sp>
        <p:nvSpPr>
          <p:cNvPr id="5" name="Text Placeholder 4">
            <a:extLst>
              <a:ext uri="{FF2B5EF4-FFF2-40B4-BE49-F238E27FC236}">
                <a16:creationId xmlns:a16="http://schemas.microsoft.com/office/drawing/2014/main" id="{79EDCCAE-6BF0-49ED-AF0E-2041352F415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8756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Savon</Template>
  <TotalTime>187</TotalTime>
  <Words>2195</Words>
  <Application>Microsoft Office PowerPoint</Application>
  <PresentationFormat>Widescreen</PresentationFormat>
  <Paragraphs>103</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Garamond</vt:lpstr>
      <vt:lpstr>Times New Roman</vt:lpstr>
      <vt:lpstr>Savon</vt:lpstr>
      <vt:lpstr>Quote Integration</vt:lpstr>
      <vt:lpstr>PowerPoint Presentation</vt:lpstr>
      <vt:lpstr>PowerPoint Presentation</vt:lpstr>
      <vt:lpstr>How do I introduce a quotation? </vt:lpstr>
      <vt:lpstr>Brief Introduction</vt:lpstr>
      <vt:lpstr>Full Sentence</vt:lpstr>
      <vt:lpstr>How to Punctuate</vt:lpstr>
      <vt:lpstr>PowerPoint Presentation</vt:lpstr>
      <vt:lpstr>Long Quotes</vt:lpstr>
      <vt:lpstr>PowerPoint Presentation</vt:lpstr>
      <vt:lpstr>PowerPoint Presentation</vt:lpstr>
      <vt:lpstr>Misc. rules</vt:lpstr>
      <vt:lpstr>PowerPoint Presentation</vt:lpstr>
      <vt:lpstr>PowerPoint Presentation</vt:lpstr>
      <vt:lpstr>How is punctuation affected by quotation? </vt:lpstr>
      <vt:lpstr>PowerPoint Presentation</vt:lpstr>
      <vt:lpstr>PowerPoint Presentation</vt:lpstr>
      <vt:lpstr>PowerPoint Presentation</vt:lpstr>
      <vt:lpstr>PowerPoint Presentation</vt:lpstr>
      <vt:lpstr>In-text citations</vt:lpstr>
      <vt:lpstr>What are in-text citations?</vt:lpstr>
      <vt:lpstr>How to create in-text citations</vt:lpstr>
      <vt:lpstr>PowerPoint Presentation</vt:lpstr>
      <vt:lpstr>Indirect quotations/source</vt:lpstr>
      <vt:lpstr>Misc. rules</vt:lpstr>
      <vt:lpstr>Brevity in in-text citations</vt:lpstr>
      <vt:lpstr>PowerPoint Presentation</vt:lpstr>
      <vt:lpstr>Brevity on in-text citations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Quote Integration</dc:title>
  <dc:creator>Lubna</dc:creator>
  <cp:lastModifiedBy>Lubna M Dikeidek</cp:lastModifiedBy>
  <cp:revision>32</cp:revision>
  <dcterms:created xsi:type="dcterms:W3CDTF">2020-05-05T11:07:32Z</dcterms:created>
  <dcterms:modified xsi:type="dcterms:W3CDTF">2024-04-23T09:35:53Z</dcterms:modified>
</cp:coreProperties>
</file>