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slides/slide4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3"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2" r:id="rId18"/>
    <p:sldId id="271"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91" r:id="rId34"/>
    <p:sldId id="288" r:id="rId35"/>
    <p:sldId id="289" r:id="rId36"/>
    <p:sldId id="290" r:id="rId37"/>
    <p:sldId id="292" r:id="rId38"/>
    <p:sldId id="293" r:id="rId39"/>
    <p:sldId id="294" r:id="rId40"/>
    <p:sldId id="295" r:id="rId41"/>
    <p:sldId id="296" r:id="rId4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8" d="100"/>
          <a:sy n="68" d="100"/>
        </p:scale>
        <p:origin x="-1434"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E73E13D-D187-4CFD-B9ED-9AC2C8FAD7BB}" type="datetimeFigureOut">
              <a:rPr lang="en-US" smtClean="0"/>
              <a:pPr/>
              <a:t>1/23/2016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C9FEFBB-0389-407D-819B-6E90DBFB4A4F}"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E73E13D-D187-4CFD-B9ED-9AC2C8FAD7BB}" type="datetimeFigureOut">
              <a:rPr lang="en-US" smtClean="0"/>
              <a:pPr/>
              <a:t>1/23/2016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C9FEFBB-0389-407D-819B-6E90DBFB4A4F}"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E73E13D-D187-4CFD-B9ED-9AC2C8FAD7BB}" type="datetimeFigureOut">
              <a:rPr lang="en-US" smtClean="0"/>
              <a:pPr/>
              <a:t>1/23/2016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C9FEFBB-0389-407D-819B-6E90DBFB4A4F}"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E73E13D-D187-4CFD-B9ED-9AC2C8FAD7BB}" type="datetimeFigureOut">
              <a:rPr lang="en-US" smtClean="0"/>
              <a:pPr/>
              <a:t>1/23/2016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C9FEFBB-0389-407D-819B-6E90DBFB4A4F}"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E73E13D-D187-4CFD-B9ED-9AC2C8FAD7BB}" type="datetimeFigureOut">
              <a:rPr lang="en-US" smtClean="0"/>
              <a:pPr/>
              <a:t>1/23/2016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C9FEFBB-0389-407D-819B-6E90DBFB4A4F}"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E73E13D-D187-4CFD-B9ED-9AC2C8FAD7BB}" type="datetimeFigureOut">
              <a:rPr lang="en-US" smtClean="0"/>
              <a:pPr/>
              <a:t>1/23/2016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C9FEFBB-0389-407D-819B-6E90DBFB4A4F}"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E73E13D-D187-4CFD-B9ED-9AC2C8FAD7BB}" type="datetimeFigureOut">
              <a:rPr lang="en-US" smtClean="0"/>
              <a:pPr/>
              <a:t>1/23/2016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C9FEFBB-0389-407D-819B-6E90DBFB4A4F}"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E73E13D-D187-4CFD-B9ED-9AC2C8FAD7BB}" type="datetimeFigureOut">
              <a:rPr lang="en-US" smtClean="0"/>
              <a:pPr/>
              <a:t>1/23/2016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C9FEFBB-0389-407D-819B-6E90DBFB4A4F}"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E73E13D-D187-4CFD-B9ED-9AC2C8FAD7BB}" type="datetimeFigureOut">
              <a:rPr lang="en-US" smtClean="0"/>
              <a:pPr/>
              <a:t>1/23/2016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C9FEFBB-0389-407D-819B-6E90DBFB4A4F}"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E73E13D-D187-4CFD-B9ED-9AC2C8FAD7BB}" type="datetimeFigureOut">
              <a:rPr lang="en-US" smtClean="0"/>
              <a:pPr/>
              <a:t>1/23/2016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C9FEFBB-0389-407D-819B-6E90DBFB4A4F}"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E73E13D-D187-4CFD-B9ED-9AC2C8FAD7BB}" type="datetimeFigureOut">
              <a:rPr lang="en-US" smtClean="0"/>
              <a:pPr/>
              <a:t>1/23/2016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C9FEFBB-0389-407D-819B-6E90DBFB4A4F}"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E73E13D-D187-4CFD-B9ED-9AC2C8FAD7BB}" type="datetimeFigureOut">
              <a:rPr lang="en-US" smtClean="0"/>
              <a:pPr/>
              <a:t>1/23/2016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C9FEFBB-0389-407D-819B-6E90DBFB4A4F}"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TSA / Conduction Aphasia/ Anomic Aphasia </a:t>
            </a:r>
            <a:endParaRPr lang="en-US" dirty="0"/>
          </a:p>
        </p:txBody>
      </p:sp>
      <p:sp>
        <p:nvSpPr>
          <p:cNvPr id="3" name="Subtitle 2"/>
          <p:cNvSpPr>
            <a:spLocks noGrp="1"/>
          </p:cNvSpPr>
          <p:nvPr>
            <p:ph type="subTitle" idx="1"/>
          </p:nvPr>
        </p:nvSpPr>
        <p:spPr/>
        <p:txBody>
          <a:bodyPr/>
          <a:lstStyle/>
          <a:p>
            <a:r>
              <a:rPr lang="en-US" dirty="0" smtClean="0"/>
              <a:t>Neurogenic Speech-Language Disorders</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Major Language Characteristics of TSA</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Impaired naming: This problem may be severe in patients (Less severe than </a:t>
            </a:r>
            <a:r>
              <a:rPr lang="en-US" dirty="0" err="1" smtClean="0"/>
              <a:t>Wernicke’s</a:t>
            </a:r>
            <a:r>
              <a:rPr lang="en-US" dirty="0" smtClean="0"/>
              <a:t>). Confrontational naming is impaired; Any attempt to describe an object will end up with plenty of paraphasias</a:t>
            </a:r>
          </a:p>
          <a:p>
            <a:r>
              <a:rPr lang="en-US" b="1" dirty="0" smtClean="0">
                <a:solidFill>
                  <a:schemeClr val="accent1">
                    <a:lumMod val="75000"/>
                  </a:schemeClr>
                </a:solidFill>
              </a:rPr>
              <a:t>Good repetition skills: </a:t>
            </a:r>
            <a:r>
              <a:rPr lang="en-US" b="1" dirty="0" smtClean="0"/>
              <a:t>Unlike patients with </a:t>
            </a:r>
            <a:r>
              <a:rPr lang="en-US" b="1" dirty="0" err="1" smtClean="0"/>
              <a:t>Wernicke’s</a:t>
            </a:r>
            <a:r>
              <a:rPr lang="en-US" b="1" dirty="0" smtClean="0"/>
              <a:t> aphasia, TSA can repeat words and phrases modeled for them. THE PATIENTS MAY NOT COMPREHEND THE MEANING OF WORDS THEY REPEAT</a:t>
            </a:r>
            <a:endParaRPr lang="en-US" b="1" dirty="0">
              <a:solidFill>
                <a:schemeClr val="accent1">
                  <a:lumMod val="75000"/>
                </a:schemeClr>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Major Language Characteristics of TSA</a:t>
            </a:r>
            <a:endParaRPr lang="en-US" dirty="0"/>
          </a:p>
        </p:txBody>
      </p:sp>
      <p:sp>
        <p:nvSpPr>
          <p:cNvPr id="3" name="Content Placeholder 2"/>
          <p:cNvSpPr>
            <a:spLocks noGrp="1"/>
          </p:cNvSpPr>
          <p:nvPr>
            <p:ph idx="1"/>
          </p:nvPr>
        </p:nvSpPr>
        <p:spPr/>
        <p:txBody>
          <a:bodyPr>
            <a:normAutofit fontScale="92500" lnSpcReduction="10000"/>
          </a:bodyPr>
          <a:lstStyle/>
          <a:p>
            <a:r>
              <a:rPr lang="en-US" dirty="0" err="1" smtClean="0"/>
              <a:t>Echolalic</a:t>
            </a:r>
            <a:r>
              <a:rPr lang="en-US" dirty="0" smtClean="0"/>
              <a:t> behavior: This </a:t>
            </a:r>
            <a:r>
              <a:rPr lang="en-US" b="1" u="sng" dirty="0" smtClean="0"/>
              <a:t>feature is absent in </a:t>
            </a:r>
            <a:r>
              <a:rPr lang="en-US" b="1" u="sng" dirty="0" err="1" smtClean="0"/>
              <a:t>wernicke’s</a:t>
            </a:r>
            <a:r>
              <a:rPr lang="en-US" b="1" u="sng" dirty="0" smtClean="0"/>
              <a:t>, </a:t>
            </a:r>
            <a:r>
              <a:rPr lang="en-US" dirty="0" smtClean="0"/>
              <a:t>and is a </a:t>
            </a:r>
            <a:r>
              <a:rPr lang="en-US" dirty="0" smtClean="0">
                <a:solidFill>
                  <a:schemeClr val="accent1"/>
                </a:solidFill>
              </a:rPr>
              <a:t>significant feature in TSA</a:t>
            </a:r>
            <a:r>
              <a:rPr lang="en-US" dirty="0" smtClean="0"/>
              <a:t>. Patients may repeat words and phrases they hear. </a:t>
            </a:r>
            <a:r>
              <a:rPr lang="en-US" i="1" dirty="0" smtClean="0"/>
              <a:t>This echolalia extends to </a:t>
            </a:r>
            <a:r>
              <a:rPr lang="en-US" i="1" dirty="0" err="1" smtClean="0"/>
              <a:t>gramatically</a:t>
            </a:r>
            <a:r>
              <a:rPr lang="en-US" i="1" dirty="0" smtClean="0"/>
              <a:t> incorrect forms, nonsense syllables, and words from foreign languages </a:t>
            </a:r>
            <a:r>
              <a:rPr lang="en-US" dirty="0" smtClean="0"/>
              <a:t>(</a:t>
            </a:r>
            <a:r>
              <a:rPr lang="en-US" b="1" dirty="0" smtClean="0"/>
              <a:t>NOT FOUND IN TMA</a:t>
            </a:r>
            <a:r>
              <a:rPr lang="en-US" dirty="0" smtClean="0"/>
              <a:t>)</a:t>
            </a:r>
          </a:p>
          <a:p>
            <a:r>
              <a:rPr lang="en-US" b="1" dirty="0" smtClean="0"/>
              <a:t>Impaired auditory comprehension of spoken language</a:t>
            </a:r>
            <a:r>
              <a:rPr lang="en-US" dirty="0" smtClean="0"/>
              <a:t>: </a:t>
            </a:r>
            <a:r>
              <a:rPr lang="en-US" u="sng" dirty="0" smtClean="0"/>
              <a:t>auditory comprehension may be severe in some cases</a:t>
            </a:r>
            <a:r>
              <a:rPr lang="en-US" dirty="0" smtClean="0"/>
              <a:t>. </a:t>
            </a:r>
            <a:r>
              <a:rPr lang="en-US" dirty="0" smtClean="0">
                <a:solidFill>
                  <a:schemeClr val="accent2"/>
                </a:solidFill>
              </a:rPr>
              <a:t>In </a:t>
            </a:r>
            <a:r>
              <a:rPr lang="en-US" dirty="0" err="1" smtClean="0">
                <a:solidFill>
                  <a:schemeClr val="accent2"/>
                </a:solidFill>
              </a:rPr>
              <a:t>Wernicke’s</a:t>
            </a:r>
            <a:r>
              <a:rPr lang="en-US" dirty="0" smtClean="0">
                <a:solidFill>
                  <a:schemeClr val="accent2"/>
                </a:solidFill>
              </a:rPr>
              <a:t>: Severely impaired.</a:t>
            </a:r>
            <a:endParaRPr lang="en-US" dirty="0">
              <a:solidFill>
                <a:schemeClr val="accent2"/>
              </a:solidFil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Major Language Characteristics of TSA</a:t>
            </a:r>
            <a:endParaRPr lang="en-US" dirty="0"/>
          </a:p>
        </p:txBody>
      </p:sp>
      <p:sp>
        <p:nvSpPr>
          <p:cNvPr id="3" name="Content Placeholder 2"/>
          <p:cNvSpPr>
            <a:spLocks noGrp="1"/>
          </p:cNvSpPr>
          <p:nvPr>
            <p:ph idx="1"/>
          </p:nvPr>
        </p:nvSpPr>
        <p:spPr/>
        <p:txBody>
          <a:bodyPr>
            <a:normAutofit fontScale="85000" lnSpcReduction="10000"/>
          </a:bodyPr>
          <a:lstStyle/>
          <a:p>
            <a:r>
              <a:rPr lang="en-US" dirty="0" smtClean="0"/>
              <a:t>Normal automatic speech </a:t>
            </a:r>
            <a:r>
              <a:rPr lang="en-US" b="1" u="sng" dirty="0" smtClean="0"/>
              <a:t>once initiated</a:t>
            </a:r>
            <a:r>
              <a:rPr lang="en-US" dirty="0" smtClean="0"/>
              <a:t>; e.g. they may count or recite the days of the week. </a:t>
            </a:r>
            <a:r>
              <a:rPr lang="en-US" dirty="0" smtClean="0">
                <a:solidFill>
                  <a:schemeClr val="accent2"/>
                </a:solidFill>
              </a:rPr>
              <a:t>NORMAL AUTOMATIC SPEECH IN WERNICKE’s</a:t>
            </a:r>
          </a:p>
          <a:p>
            <a:r>
              <a:rPr lang="en-US" dirty="0" smtClean="0"/>
              <a:t>Completion of poems and sentences: When a clinician starts a sentence or poem, the patient may promptly complete it </a:t>
            </a:r>
            <a:r>
              <a:rPr lang="en-US" dirty="0" smtClean="0">
                <a:solidFill>
                  <a:schemeClr val="accent2"/>
                </a:solidFill>
              </a:rPr>
              <a:t>WERNICKE’s PATIENTS HAVE IMPAIRED COMPLETION.</a:t>
            </a:r>
          </a:p>
          <a:p>
            <a:r>
              <a:rPr lang="en-US" dirty="0" smtClean="0"/>
              <a:t>Poor </a:t>
            </a:r>
            <a:r>
              <a:rPr lang="en-US" b="1" dirty="0" smtClean="0"/>
              <a:t>reading comprehension</a:t>
            </a:r>
            <a:r>
              <a:rPr lang="en-US" dirty="0" smtClean="0"/>
              <a:t>; Many patients with TSA can read aloud normally, albeit with word substitution. Comprehension of what is read may be extremely limited or totally absent (Same as </a:t>
            </a:r>
            <a:r>
              <a:rPr lang="en-US" dirty="0" err="1" smtClean="0"/>
              <a:t>Wernicke’s</a:t>
            </a:r>
            <a:r>
              <a:rPr lang="en-US" dirty="0" smtClean="0"/>
              <a:t>)</a:t>
            </a:r>
          </a:p>
          <a:p>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Major Language Characteristics of TSA</a:t>
            </a:r>
            <a:endParaRPr lang="en-US" dirty="0"/>
          </a:p>
        </p:txBody>
      </p:sp>
      <p:sp>
        <p:nvSpPr>
          <p:cNvPr id="3" name="Content Placeholder 2"/>
          <p:cNvSpPr>
            <a:spLocks noGrp="1"/>
          </p:cNvSpPr>
          <p:nvPr>
            <p:ph idx="1"/>
          </p:nvPr>
        </p:nvSpPr>
        <p:spPr/>
        <p:txBody>
          <a:bodyPr>
            <a:normAutofit lnSpcReduction="10000"/>
          </a:bodyPr>
          <a:lstStyle/>
          <a:p>
            <a:r>
              <a:rPr lang="en-US" i="1" dirty="0" smtClean="0"/>
              <a:t>Relatively preserved oral reading skills; </a:t>
            </a:r>
            <a:r>
              <a:rPr lang="en-US" dirty="0" smtClean="0"/>
              <a:t>although they lack reading comprehension.</a:t>
            </a:r>
          </a:p>
          <a:p>
            <a:endParaRPr lang="en-US" i="1" dirty="0"/>
          </a:p>
          <a:p>
            <a:r>
              <a:rPr lang="en-US" i="1" dirty="0" smtClean="0"/>
              <a:t>Writing problems; similar to </a:t>
            </a:r>
            <a:r>
              <a:rPr lang="en-US" i="1" dirty="0" err="1" smtClean="0"/>
              <a:t>patiets</a:t>
            </a:r>
            <a:r>
              <a:rPr lang="en-US" i="1" dirty="0" smtClean="0"/>
              <a:t> with </a:t>
            </a:r>
            <a:r>
              <a:rPr lang="en-US" i="1" dirty="0" err="1" smtClean="0"/>
              <a:t>wernicke’s</a:t>
            </a:r>
            <a:r>
              <a:rPr lang="en-US" i="1" dirty="0" smtClean="0"/>
              <a:t> aphasia</a:t>
            </a:r>
          </a:p>
          <a:p>
            <a:endParaRPr lang="en-US" i="1" dirty="0"/>
          </a:p>
          <a:p>
            <a:r>
              <a:rPr lang="en-US" dirty="0" smtClean="0"/>
              <a:t>Conclusion: </a:t>
            </a:r>
            <a:r>
              <a:rPr lang="en-US" b="1" dirty="0" smtClean="0"/>
              <a:t>Preserved repetition, </a:t>
            </a:r>
            <a:r>
              <a:rPr lang="en-US" b="1" dirty="0" err="1" smtClean="0"/>
              <a:t>echolalic</a:t>
            </a:r>
            <a:r>
              <a:rPr lang="en-US" b="1" dirty="0" smtClean="0"/>
              <a:t>, </a:t>
            </a:r>
            <a:r>
              <a:rPr lang="en-US" dirty="0" smtClean="0"/>
              <a:t>with defective auditory comprehension distinguishes TSA from </a:t>
            </a:r>
            <a:r>
              <a:rPr lang="en-US" dirty="0" err="1" smtClean="0"/>
              <a:t>Wernicke’s</a:t>
            </a:r>
            <a:r>
              <a:rPr lang="en-US" dirty="0" smtClean="0"/>
              <a:t> aphasia</a:t>
            </a:r>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Wernicke’s</a:t>
            </a:r>
            <a:r>
              <a:rPr lang="en-US" dirty="0" smtClean="0"/>
              <a:t> Aphasia Vs. TSA</a:t>
            </a:r>
            <a:endParaRPr lang="en-US" dirty="0"/>
          </a:p>
        </p:txBody>
      </p:sp>
      <p:graphicFrame>
        <p:nvGraphicFramePr>
          <p:cNvPr id="4" name="Content Placeholder 3"/>
          <p:cNvGraphicFramePr>
            <a:graphicFrameLocks noGrp="1"/>
          </p:cNvGraphicFramePr>
          <p:nvPr>
            <p:ph idx="1"/>
          </p:nvPr>
        </p:nvGraphicFramePr>
        <p:xfrm>
          <a:off x="457200" y="1600200"/>
          <a:ext cx="8229600" cy="3108960"/>
        </p:xfrm>
        <a:graphic>
          <a:graphicData uri="http://schemas.openxmlformats.org/drawingml/2006/table">
            <a:tbl>
              <a:tblPr firstRow="1" bandRow="1">
                <a:tableStyleId>{5C22544A-7EE6-4342-B048-85BDC9FD1C3A}</a:tableStyleId>
              </a:tblPr>
              <a:tblGrid>
                <a:gridCol w="4114800"/>
                <a:gridCol w="4114800"/>
              </a:tblGrid>
              <a:tr h="370840">
                <a:tc>
                  <a:txBody>
                    <a:bodyPr/>
                    <a:lstStyle/>
                    <a:p>
                      <a:r>
                        <a:rPr lang="en-US" sz="2400" dirty="0" smtClean="0"/>
                        <a:t>TSA</a:t>
                      </a:r>
                      <a:endParaRPr lang="en-US" sz="2400" dirty="0"/>
                    </a:p>
                  </a:txBody>
                  <a:tcPr/>
                </a:tc>
                <a:tc>
                  <a:txBody>
                    <a:bodyPr/>
                    <a:lstStyle/>
                    <a:p>
                      <a:r>
                        <a:rPr lang="en-US" sz="2400" dirty="0" err="1" smtClean="0"/>
                        <a:t>Wernickes</a:t>
                      </a:r>
                      <a:r>
                        <a:rPr lang="en-US" sz="2400" dirty="0" smtClean="0"/>
                        <a:t>’</a:t>
                      </a:r>
                      <a:endParaRPr lang="en-US" sz="2400" dirty="0"/>
                    </a:p>
                  </a:txBody>
                  <a:tcPr/>
                </a:tc>
              </a:tr>
              <a:tr h="370840">
                <a:tc>
                  <a:txBody>
                    <a:bodyPr/>
                    <a:lstStyle/>
                    <a:p>
                      <a:r>
                        <a:rPr lang="en-US" sz="2400" dirty="0" smtClean="0"/>
                        <a:t>1- Doesn’t exhibit</a:t>
                      </a:r>
                      <a:r>
                        <a:rPr lang="en-US" sz="2400" baseline="0" dirty="0" smtClean="0"/>
                        <a:t> logorrhea </a:t>
                      </a:r>
                      <a:endParaRPr lang="en-US" sz="2400" dirty="0"/>
                    </a:p>
                  </a:txBody>
                  <a:tcPr/>
                </a:tc>
                <a:tc>
                  <a:txBody>
                    <a:bodyPr/>
                    <a:lstStyle/>
                    <a:p>
                      <a:r>
                        <a:rPr lang="en-US" sz="2400" dirty="0" smtClean="0"/>
                        <a:t>Exhibits logorrhea </a:t>
                      </a:r>
                      <a:endParaRPr lang="en-US" sz="2400" dirty="0"/>
                    </a:p>
                  </a:txBody>
                  <a:tcPr/>
                </a:tc>
              </a:tr>
              <a:tr h="370840">
                <a:tc>
                  <a:txBody>
                    <a:bodyPr/>
                    <a:lstStyle/>
                    <a:p>
                      <a:r>
                        <a:rPr lang="en-US" sz="2400" dirty="0" smtClean="0"/>
                        <a:t>2- Good repetition</a:t>
                      </a:r>
                      <a:r>
                        <a:rPr lang="en-US" sz="2400" baseline="0" dirty="0" smtClean="0"/>
                        <a:t> skills</a:t>
                      </a:r>
                      <a:endParaRPr lang="en-US" sz="2400" dirty="0"/>
                    </a:p>
                  </a:txBody>
                  <a:tcPr/>
                </a:tc>
                <a:tc>
                  <a:txBody>
                    <a:bodyPr/>
                    <a:lstStyle/>
                    <a:p>
                      <a:r>
                        <a:rPr lang="en-US" sz="2400" dirty="0" smtClean="0"/>
                        <a:t>Poor repetition skills</a:t>
                      </a:r>
                      <a:endParaRPr lang="en-US" sz="2400" dirty="0"/>
                    </a:p>
                  </a:txBody>
                  <a:tcPr/>
                </a:tc>
              </a:tr>
              <a:tr h="370840">
                <a:tc>
                  <a:txBody>
                    <a:bodyPr/>
                    <a:lstStyle/>
                    <a:p>
                      <a:r>
                        <a:rPr lang="en-US" sz="2400" dirty="0" smtClean="0"/>
                        <a:t>3- Echolalia </a:t>
                      </a:r>
                      <a:endParaRPr lang="en-US" sz="2400" dirty="0"/>
                    </a:p>
                  </a:txBody>
                  <a:tcPr/>
                </a:tc>
                <a:tc>
                  <a:txBody>
                    <a:bodyPr/>
                    <a:lstStyle/>
                    <a:p>
                      <a:r>
                        <a:rPr lang="en-US" sz="2400" dirty="0" smtClean="0"/>
                        <a:t>No</a:t>
                      </a:r>
                      <a:r>
                        <a:rPr lang="en-US" sz="2400" baseline="0" dirty="0" smtClean="0"/>
                        <a:t> echolalia</a:t>
                      </a:r>
                      <a:endParaRPr lang="en-US" sz="2400" dirty="0"/>
                    </a:p>
                  </a:txBody>
                  <a:tcPr/>
                </a:tc>
              </a:tr>
              <a:tr h="370840">
                <a:tc>
                  <a:txBody>
                    <a:bodyPr/>
                    <a:lstStyle/>
                    <a:p>
                      <a:r>
                        <a:rPr lang="en-US" sz="2400" dirty="0" smtClean="0"/>
                        <a:t>4- Is able to complete poems</a:t>
                      </a:r>
                      <a:r>
                        <a:rPr lang="en-US" sz="2400" baseline="0" dirty="0" smtClean="0"/>
                        <a:t> and sentences</a:t>
                      </a:r>
                      <a:endParaRPr lang="en-US" sz="2400" dirty="0"/>
                    </a:p>
                  </a:txBody>
                  <a:tcPr/>
                </a:tc>
                <a:tc>
                  <a:txBody>
                    <a:bodyPr/>
                    <a:lstStyle/>
                    <a:p>
                      <a:r>
                        <a:rPr lang="en-US" sz="2400" dirty="0" smtClean="0"/>
                        <a:t>Unable to complete</a:t>
                      </a:r>
                      <a:r>
                        <a:rPr lang="en-US" sz="2400" baseline="0" dirty="0" smtClean="0"/>
                        <a:t> poems and </a:t>
                      </a:r>
                      <a:r>
                        <a:rPr lang="en-US" sz="2400" baseline="0" dirty="0" err="1" smtClean="0"/>
                        <a:t>senstences</a:t>
                      </a:r>
                      <a:endParaRPr lang="en-US" sz="2400" dirty="0"/>
                    </a:p>
                  </a:txBody>
                  <a:tcPr/>
                </a:tc>
              </a:tr>
              <a:tr h="370840">
                <a:tc>
                  <a:txBody>
                    <a:bodyPr/>
                    <a:lstStyle/>
                    <a:p>
                      <a:r>
                        <a:rPr lang="en-US" sz="2400" dirty="0" smtClean="0"/>
                        <a:t>5- Preserved oral reading</a:t>
                      </a:r>
                      <a:endParaRPr lang="en-US" sz="2400" dirty="0"/>
                    </a:p>
                  </a:txBody>
                  <a:tcPr/>
                </a:tc>
                <a:tc>
                  <a:txBody>
                    <a:bodyPr/>
                    <a:lstStyle/>
                    <a:p>
                      <a:r>
                        <a:rPr lang="en-US" sz="2400" dirty="0" smtClean="0"/>
                        <a:t>Oral reading is impaired</a:t>
                      </a:r>
                      <a:endParaRPr lang="en-US" sz="2400" dirty="0"/>
                    </a:p>
                  </a:txBody>
                  <a:tcPr/>
                </a:tc>
              </a:tr>
            </a:tbl>
          </a:graphicData>
        </a:graphic>
      </p:graphicFrame>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Individual differences in patients with TSA</a:t>
            </a:r>
            <a:endParaRPr lang="en-US" dirty="0"/>
          </a:p>
        </p:txBody>
      </p:sp>
      <p:sp>
        <p:nvSpPr>
          <p:cNvPr id="3" name="Content Placeholder 2"/>
          <p:cNvSpPr>
            <a:spLocks noGrp="1"/>
          </p:cNvSpPr>
          <p:nvPr>
            <p:ph idx="1"/>
          </p:nvPr>
        </p:nvSpPr>
        <p:spPr/>
        <p:txBody>
          <a:bodyPr/>
          <a:lstStyle/>
          <a:p>
            <a:pPr marL="514350" indent="-514350">
              <a:buFont typeface="+mj-lt"/>
              <a:buAutoNum type="arabicPeriod"/>
            </a:pPr>
            <a:r>
              <a:rPr lang="en-US" dirty="0" smtClean="0"/>
              <a:t>In some patients Chronic </a:t>
            </a:r>
            <a:r>
              <a:rPr lang="en-US" dirty="0" err="1" smtClean="0"/>
              <a:t>Wernicke’s</a:t>
            </a:r>
            <a:r>
              <a:rPr lang="en-US" dirty="0" smtClean="0"/>
              <a:t> aphasia may evolve into TSA</a:t>
            </a:r>
          </a:p>
          <a:p>
            <a:pPr marL="514350" indent="-514350">
              <a:buFont typeface="+mj-lt"/>
              <a:buAutoNum type="arabicPeriod"/>
            </a:pPr>
            <a:r>
              <a:rPr lang="en-US" dirty="0" smtClean="0"/>
              <a:t>An initial TSA may evolve into anomic aphasia</a:t>
            </a:r>
          </a:p>
          <a:p>
            <a:pPr marL="514350" indent="-514350">
              <a:buFont typeface="+mj-lt"/>
              <a:buAutoNum type="arabicPeriod"/>
            </a:pPr>
            <a:r>
              <a:rPr lang="en-US" dirty="0" smtClean="0"/>
              <a:t>Some TSA patients may </a:t>
            </a:r>
            <a:r>
              <a:rPr lang="en-US" b="1" dirty="0" smtClean="0"/>
              <a:t>recover completely</a:t>
            </a:r>
          </a:p>
          <a:p>
            <a:pPr marL="514350" indent="-514350">
              <a:buFont typeface="+mj-lt"/>
              <a:buAutoNum type="arabicPeriod"/>
            </a:pPr>
            <a:r>
              <a:rPr lang="en-US" dirty="0" smtClean="0"/>
              <a:t>TSA in some patients may persist with no change over time </a:t>
            </a:r>
            <a:r>
              <a:rPr lang="en-US" dirty="0" smtClean="0">
                <a:sym typeface="Wingdings" pitchFamily="2" charset="2"/>
              </a:rPr>
              <a:t> This is associated with parietal damage.</a:t>
            </a:r>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Relative Strengths in patients with TSA</a:t>
            </a:r>
            <a:endParaRPr lang="en-US" dirty="0"/>
          </a:p>
        </p:txBody>
      </p:sp>
      <p:sp>
        <p:nvSpPr>
          <p:cNvPr id="3" name="Content Placeholder 2"/>
          <p:cNvSpPr>
            <a:spLocks noGrp="1"/>
          </p:cNvSpPr>
          <p:nvPr>
            <p:ph idx="1"/>
          </p:nvPr>
        </p:nvSpPr>
        <p:spPr/>
        <p:txBody>
          <a:bodyPr/>
          <a:lstStyle/>
          <a:p>
            <a:pPr marL="514350" indent="-514350">
              <a:buFont typeface="+mj-lt"/>
              <a:buAutoNum type="arabicPeriod"/>
            </a:pPr>
            <a:r>
              <a:rPr lang="en-US" dirty="0" smtClean="0"/>
              <a:t>Good fluency</a:t>
            </a:r>
          </a:p>
          <a:p>
            <a:pPr marL="514350" indent="-514350">
              <a:buFont typeface="+mj-lt"/>
              <a:buAutoNum type="arabicPeriod"/>
            </a:pPr>
            <a:r>
              <a:rPr lang="en-US" dirty="0" smtClean="0"/>
              <a:t>Good intonation, prosody, phrase length</a:t>
            </a:r>
          </a:p>
          <a:p>
            <a:pPr marL="514350" indent="-514350">
              <a:buFont typeface="+mj-lt"/>
              <a:buAutoNum type="arabicPeriod"/>
            </a:pPr>
            <a:r>
              <a:rPr lang="en-US" dirty="0" smtClean="0"/>
              <a:t>Intact repetition skills</a:t>
            </a:r>
          </a:p>
          <a:p>
            <a:pPr marL="514350" indent="-514350">
              <a:buFont typeface="+mj-lt"/>
              <a:buAutoNum type="arabicPeriod"/>
            </a:pPr>
            <a:r>
              <a:rPr lang="en-US" dirty="0" smtClean="0"/>
              <a:t>Preserved oral reading</a:t>
            </a:r>
          </a:p>
          <a:p>
            <a:pPr>
              <a:buNone/>
            </a:pPr>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Conduction Aphasia</a:t>
            </a:r>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Conduction Aphasia</a:t>
            </a:r>
            <a:endParaRPr lang="en-US" dirty="0"/>
          </a:p>
        </p:txBody>
      </p:sp>
      <p:sp>
        <p:nvSpPr>
          <p:cNvPr id="3" name="Content Placeholder 2"/>
          <p:cNvSpPr>
            <a:spLocks noGrp="1"/>
          </p:cNvSpPr>
          <p:nvPr>
            <p:ph idx="1"/>
          </p:nvPr>
        </p:nvSpPr>
        <p:spPr/>
        <p:txBody>
          <a:bodyPr/>
          <a:lstStyle/>
          <a:p>
            <a:r>
              <a:rPr lang="en-US" dirty="0" smtClean="0"/>
              <a:t>Fluent aphasia</a:t>
            </a:r>
          </a:p>
          <a:p>
            <a:endParaRPr lang="en-US" dirty="0"/>
          </a:p>
          <a:p>
            <a:r>
              <a:rPr lang="en-US" dirty="0" smtClean="0"/>
              <a:t>Also called:</a:t>
            </a:r>
          </a:p>
          <a:p>
            <a:pPr>
              <a:buFontTx/>
              <a:buChar char="-"/>
            </a:pPr>
            <a:r>
              <a:rPr lang="en-US" dirty="0" smtClean="0"/>
              <a:t>Central aphasia</a:t>
            </a:r>
          </a:p>
          <a:p>
            <a:pPr>
              <a:buFontTx/>
              <a:buChar char="-"/>
            </a:pPr>
            <a:r>
              <a:rPr lang="en-US" dirty="0" smtClean="0"/>
              <a:t>Efferent conduction aphasia </a:t>
            </a:r>
          </a:p>
          <a:p>
            <a:pPr>
              <a:buFontTx/>
              <a:buChar char="-"/>
            </a:pPr>
            <a:r>
              <a:rPr lang="en-US" dirty="0" smtClean="0"/>
              <a:t>Repetition aphasia </a:t>
            </a:r>
          </a:p>
          <a:p>
            <a:r>
              <a:rPr lang="en-US" dirty="0" smtClean="0"/>
              <a:t>It is a form of a </a:t>
            </a:r>
            <a:r>
              <a:rPr lang="en-US" dirty="0" err="1" smtClean="0"/>
              <a:t>perisylvian</a:t>
            </a:r>
            <a:r>
              <a:rPr lang="en-US" dirty="0" smtClean="0"/>
              <a:t> aphasia</a:t>
            </a:r>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Conduction aphasia: General characteristics </a:t>
            </a:r>
            <a:endParaRPr lang="en-US" dirty="0"/>
          </a:p>
        </p:txBody>
      </p:sp>
      <p:sp>
        <p:nvSpPr>
          <p:cNvPr id="3" name="Content Placeholder 2"/>
          <p:cNvSpPr>
            <a:spLocks noGrp="1"/>
          </p:cNvSpPr>
          <p:nvPr>
            <p:ph idx="1"/>
          </p:nvPr>
        </p:nvSpPr>
        <p:spPr/>
        <p:txBody>
          <a:bodyPr>
            <a:normAutofit fontScale="85000" lnSpcReduction="10000"/>
          </a:bodyPr>
          <a:lstStyle/>
          <a:p>
            <a:pPr marL="514350" indent="-514350">
              <a:buNone/>
            </a:pPr>
            <a:r>
              <a:rPr lang="en-US" dirty="0" smtClean="0"/>
              <a:t>It is a fluent form of </a:t>
            </a:r>
            <a:r>
              <a:rPr lang="en-US" dirty="0" err="1" smtClean="0"/>
              <a:t>aphaisa</a:t>
            </a:r>
            <a:r>
              <a:rPr lang="en-US" dirty="0" smtClean="0"/>
              <a:t> and it’s hallmarks:</a:t>
            </a:r>
          </a:p>
          <a:p>
            <a:pPr marL="514350" indent="-514350">
              <a:buFont typeface="+mj-lt"/>
              <a:buAutoNum type="arabicPeriod"/>
            </a:pPr>
            <a:r>
              <a:rPr lang="en-US" dirty="0" smtClean="0"/>
              <a:t>Paraphasic fluency</a:t>
            </a:r>
          </a:p>
          <a:p>
            <a:pPr marL="514350" indent="-514350">
              <a:buFont typeface="+mj-lt"/>
              <a:buAutoNum type="arabicPeriod"/>
            </a:pPr>
            <a:r>
              <a:rPr lang="en-US" dirty="0" smtClean="0"/>
              <a:t>Good comprehension</a:t>
            </a:r>
          </a:p>
          <a:p>
            <a:pPr marL="514350" indent="-514350">
              <a:buFont typeface="+mj-lt"/>
              <a:buAutoNum type="arabicPeriod"/>
            </a:pPr>
            <a:r>
              <a:rPr lang="en-US" dirty="0" smtClean="0"/>
              <a:t>Impaired repetition</a:t>
            </a:r>
          </a:p>
          <a:p>
            <a:pPr marL="514350" indent="-514350">
              <a:buFont typeface="+mj-lt"/>
              <a:buAutoNum type="arabicPeriod"/>
            </a:pPr>
            <a:endParaRPr lang="en-US" dirty="0"/>
          </a:p>
          <a:p>
            <a:pPr marL="514350" indent="-514350">
              <a:buNone/>
            </a:pPr>
            <a:r>
              <a:rPr lang="en-US" dirty="0" smtClean="0"/>
              <a:t>Patients with </a:t>
            </a:r>
            <a:r>
              <a:rPr lang="en-US" dirty="0" smtClean="0"/>
              <a:t>conduction </a:t>
            </a:r>
            <a:r>
              <a:rPr lang="en-US" dirty="0" smtClean="0"/>
              <a:t>aphasia are so similar to </a:t>
            </a:r>
            <a:r>
              <a:rPr lang="en-US" dirty="0" err="1" smtClean="0"/>
              <a:t>wernicke’s</a:t>
            </a:r>
            <a:r>
              <a:rPr lang="en-US" dirty="0" smtClean="0"/>
              <a:t> aphasia with the exception of good auditory comprehension.</a:t>
            </a:r>
          </a:p>
          <a:p>
            <a:pPr marL="514350" indent="-514350"/>
            <a:r>
              <a:rPr lang="en-US" dirty="0" smtClean="0"/>
              <a:t>It is a </a:t>
            </a:r>
            <a:r>
              <a:rPr lang="en-US" b="1" dirty="0" smtClean="0"/>
              <a:t>rare</a:t>
            </a:r>
            <a:r>
              <a:rPr lang="en-US" dirty="0" smtClean="0"/>
              <a:t> form of aphasia; only 5-10% of aphasic patients are diagnosed with conduction aphasia</a:t>
            </a:r>
            <a:endParaRPr lang="en-US" b="1"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err="1" smtClean="0"/>
              <a:t>Transcortical</a:t>
            </a:r>
            <a:r>
              <a:rPr lang="en-US" dirty="0" smtClean="0"/>
              <a:t> sensory aphasia </a:t>
            </a:r>
            <a:r>
              <a:rPr lang="en-US" dirty="0" err="1" smtClean="0"/>
              <a:t>tsa</a:t>
            </a:r>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err="1" smtClean="0"/>
              <a:t>Neuroanatomic</a:t>
            </a:r>
            <a:r>
              <a:rPr lang="en-US" dirty="0" smtClean="0"/>
              <a:t> bases of conduction aphasia</a:t>
            </a:r>
            <a:endParaRPr lang="en-US" dirty="0"/>
          </a:p>
        </p:txBody>
      </p:sp>
      <p:sp>
        <p:nvSpPr>
          <p:cNvPr id="3" name="Content Placeholder 2"/>
          <p:cNvSpPr>
            <a:spLocks noGrp="1"/>
          </p:cNvSpPr>
          <p:nvPr>
            <p:ph idx="1"/>
          </p:nvPr>
        </p:nvSpPr>
        <p:spPr/>
        <p:txBody>
          <a:bodyPr/>
          <a:lstStyle/>
          <a:p>
            <a:r>
              <a:rPr lang="en-US" dirty="0" smtClean="0"/>
              <a:t>Left parietal lobe is often involved</a:t>
            </a:r>
          </a:p>
          <a:p>
            <a:r>
              <a:rPr lang="en-US" dirty="0" err="1" smtClean="0"/>
              <a:t>Supramarginal</a:t>
            </a:r>
            <a:r>
              <a:rPr lang="en-US" dirty="0" smtClean="0"/>
              <a:t> gyrus</a:t>
            </a:r>
          </a:p>
          <a:p>
            <a:r>
              <a:rPr lang="en-US" dirty="0" smtClean="0"/>
              <a:t>Inferior parietal gyrus</a:t>
            </a:r>
          </a:p>
          <a:p>
            <a:r>
              <a:rPr lang="en-US" dirty="0" smtClean="0"/>
              <a:t>Lower part of the </a:t>
            </a:r>
            <a:r>
              <a:rPr lang="en-US" dirty="0" err="1" smtClean="0"/>
              <a:t>postcentral</a:t>
            </a:r>
            <a:r>
              <a:rPr lang="en-US" dirty="0" smtClean="0"/>
              <a:t> </a:t>
            </a:r>
            <a:r>
              <a:rPr lang="en-US" dirty="0" err="1" smtClean="0"/>
              <a:t>salacus</a:t>
            </a:r>
            <a:r>
              <a:rPr lang="en-US" dirty="0" smtClean="0"/>
              <a:t> where the </a:t>
            </a:r>
            <a:r>
              <a:rPr lang="en-US" dirty="0" err="1" smtClean="0"/>
              <a:t>arcuate</a:t>
            </a:r>
            <a:r>
              <a:rPr lang="en-US" dirty="0" smtClean="0"/>
              <a:t> fasciculus connects the </a:t>
            </a:r>
            <a:r>
              <a:rPr lang="en-US" dirty="0" err="1" smtClean="0"/>
              <a:t>broca’s</a:t>
            </a:r>
            <a:r>
              <a:rPr lang="en-US" dirty="0" smtClean="0"/>
              <a:t> area with </a:t>
            </a:r>
            <a:r>
              <a:rPr lang="en-US" dirty="0" err="1" smtClean="0"/>
              <a:t>wernicke’s</a:t>
            </a:r>
            <a:r>
              <a:rPr lang="en-US" dirty="0" smtClean="0"/>
              <a:t> area.</a:t>
            </a:r>
          </a:p>
          <a:p>
            <a:r>
              <a:rPr lang="en-US" dirty="0" smtClean="0"/>
              <a:t>Other possible areas: left temporal lobe and auditory association area.</a:t>
            </a:r>
            <a:endParaRPr 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err="1" smtClean="0"/>
              <a:t>Neuroanatomic</a:t>
            </a:r>
            <a:r>
              <a:rPr lang="en-US" dirty="0" smtClean="0"/>
              <a:t> bases of conduction aphasia</a:t>
            </a:r>
            <a:endParaRPr lang="en-US" dirty="0"/>
          </a:p>
        </p:txBody>
      </p:sp>
      <p:sp>
        <p:nvSpPr>
          <p:cNvPr id="3" name="Content Placeholder 2"/>
          <p:cNvSpPr>
            <a:spLocks noGrp="1"/>
          </p:cNvSpPr>
          <p:nvPr>
            <p:ph idx="1"/>
          </p:nvPr>
        </p:nvSpPr>
        <p:spPr/>
        <p:txBody>
          <a:bodyPr/>
          <a:lstStyle/>
          <a:p>
            <a:r>
              <a:rPr lang="en-US" dirty="0" smtClean="0"/>
              <a:t>May be due to damage in the </a:t>
            </a:r>
            <a:r>
              <a:rPr lang="en-US" u="sng" dirty="0" smtClean="0"/>
              <a:t>central area </a:t>
            </a:r>
            <a:r>
              <a:rPr lang="en-US" dirty="0" smtClean="0"/>
              <a:t>that integrates </a:t>
            </a:r>
            <a:r>
              <a:rPr lang="en-US" b="1" dirty="0" smtClean="0"/>
              <a:t>form and meaning of language, </a:t>
            </a:r>
            <a:r>
              <a:rPr lang="en-US" dirty="0" smtClean="0"/>
              <a:t>thus called central aphasia.</a:t>
            </a:r>
            <a:endParaRPr lang="en-US"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General Characteristics of Conduction aphasia</a:t>
            </a:r>
            <a:endParaRPr lang="en-US" dirty="0"/>
          </a:p>
        </p:txBody>
      </p:sp>
      <p:sp>
        <p:nvSpPr>
          <p:cNvPr id="3" name="Content Placeholder 2"/>
          <p:cNvSpPr>
            <a:spLocks noGrp="1"/>
          </p:cNvSpPr>
          <p:nvPr>
            <p:ph idx="1"/>
          </p:nvPr>
        </p:nvSpPr>
        <p:spPr>
          <a:xfrm>
            <a:off x="152400" y="1600200"/>
            <a:ext cx="8534400" cy="5029200"/>
          </a:xfrm>
        </p:spPr>
        <p:txBody>
          <a:bodyPr>
            <a:normAutofit fontScale="92500" lnSpcReduction="20000"/>
          </a:bodyPr>
          <a:lstStyle/>
          <a:p>
            <a:r>
              <a:rPr lang="en-US" dirty="0" smtClean="0"/>
              <a:t>Patients with conduction aphasia present varied neurological and other symptoms- perhaps an indication of varied sites of brain damage.</a:t>
            </a:r>
          </a:p>
          <a:p>
            <a:r>
              <a:rPr lang="en-US" dirty="0" smtClean="0"/>
              <a:t>Some patients may present no neurological symptoms while others </a:t>
            </a:r>
            <a:r>
              <a:rPr lang="en-US" b="1" dirty="0" smtClean="0"/>
              <a:t>may present paresis </a:t>
            </a:r>
            <a:r>
              <a:rPr lang="en-US" dirty="0" smtClean="0"/>
              <a:t>of the </a:t>
            </a:r>
            <a:r>
              <a:rPr lang="en-US" u="sng" dirty="0" smtClean="0"/>
              <a:t>right side of the face and the right upper </a:t>
            </a:r>
            <a:r>
              <a:rPr lang="en-US" u="sng" dirty="0" err="1" smtClean="0"/>
              <a:t>extrimity</a:t>
            </a:r>
            <a:r>
              <a:rPr lang="en-US" dirty="0" smtClean="0"/>
              <a:t>. In </a:t>
            </a:r>
            <a:r>
              <a:rPr lang="en-US" u="sng" dirty="0" smtClean="0"/>
              <a:t>severity, the </a:t>
            </a:r>
            <a:r>
              <a:rPr lang="en-US" u="sng" dirty="0" err="1" smtClean="0"/>
              <a:t>perisis</a:t>
            </a:r>
            <a:r>
              <a:rPr lang="en-US" u="sng" dirty="0" smtClean="0"/>
              <a:t> may range from mild-severe</a:t>
            </a:r>
          </a:p>
          <a:p>
            <a:r>
              <a:rPr lang="en-US" u="sng" dirty="0" smtClean="0"/>
              <a:t>Most patients may recover from their motor problems</a:t>
            </a:r>
          </a:p>
          <a:p>
            <a:r>
              <a:rPr lang="en-US" dirty="0" smtClean="0"/>
              <a:t>Some patients may possibly have oral and limb </a:t>
            </a:r>
            <a:r>
              <a:rPr lang="en-US" dirty="0" err="1" smtClean="0"/>
              <a:t>apraxia</a:t>
            </a:r>
            <a:endParaRPr lang="en-US" dirty="0"/>
          </a:p>
          <a:p>
            <a:r>
              <a:rPr lang="en-US" dirty="0" smtClean="0"/>
              <a:t>Some patients may have right sensory impairment.</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Language Characteristics of Conduction Aphasia</a:t>
            </a:r>
            <a:endParaRPr lang="en-US" dirty="0"/>
          </a:p>
        </p:txBody>
      </p:sp>
      <p:sp>
        <p:nvSpPr>
          <p:cNvPr id="3" name="Content Placeholder 2"/>
          <p:cNvSpPr>
            <a:spLocks noGrp="1"/>
          </p:cNvSpPr>
          <p:nvPr>
            <p:ph idx="1"/>
          </p:nvPr>
        </p:nvSpPr>
        <p:spPr/>
        <p:txBody>
          <a:bodyPr/>
          <a:lstStyle/>
          <a:p>
            <a:r>
              <a:rPr lang="en-US" dirty="0" smtClean="0"/>
              <a:t>Hallmarks of conduction aphasia:</a:t>
            </a:r>
            <a:br>
              <a:rPr lang="en-US" dirty="0" smtClean="0"/>
            </a:br>
            <a:r>
              <a:rPr lang="en-US" dirty="0" smtClean="0"/>
              <a:t>- Impaired repletion</a:t>
            </a:r>
            <a:br>
              <a:rPr lang="en-US" dirty="0" smtClean="0"/>
            </a:br>
            <a:r>
              <a:rPr lang="en-US" dirty="0" smtClean="0"/>
              <a:t>- Fluent </a:t>
            </a:r>
            <a:r>
              <a:rPr lang="en-US" dirty="0" err="1" smtClean="0"/>
              <a:t>paraphasic</a:t>
            </a:r>
            <a:r>
              <a:rPr lang="en-US" dirty="0" smtClean="0"/>
              <a:t> speech</a:t>
            </a:r>
            <a:br>
              <a:rPr lang="en-US" dirty="0" smtClean="0"/>
            </a:br>
            <a:r>
              <a:rPr lang="en-US" dirty="0" smtClean="0"/>
              <a:t>- Naming difficulties</a:t>
            </a:r>
            <a:br>
              <a:rPr lang="en-US" dirty="0" smtClean="0"/>
            </a:br>
            <a:r>
              <a:rPr lang="en-US" dirty="0" smtClean="0"/>
              <a:t>- good auditory comprehension</a:t>
            </a:r>
          </a:p>
          <a:p>
            <a:endParaRPr 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Language Characteristics of Conduction Aphasia</a:t>
            </a:r>
            <a:endParaRPr lang="en-US" dirty="0"/>
          </a:p>
        </p:txBody>
      </p:sp>
      <p:sp>
        <p:nvSpPr>
          <p:cNvPr id="3" name="Content Placeholder 2"/>
          <p:cNvSpPr>
            <a:spLocks noGrp="1"/>
          </p:cNvSpPr>
          <p:nvPr>
            <p:ph idx="1"/>
          </p:nvPr>
        </p:nvSpPr>
        <p:spPr>
          <a:xfrm>
            <a:off x="457200" y="1600200"/>
            <a:ext cx="8229600" cy="5105400"/>
          </a:xfrm>
        </p:spPr>
        <p:txBody>
          <a:bodyPr>
            <a:normAutofit fontScale="85000" lnSpcReduction="20000"/>
          </a:bodyPr>
          <a:lstStyle/>
          <a:p>
            <a:r>
              <a:rPr lang="en-US" dirty="0" smtClean="0"/>
              <a:t>Impaired repetition: The distinctive feature of conduction aphasia is marked difficulty to repeat modeled productions. There is a disproportionate impairment in repetition vs. auditory comprehension.</a:t>
            </a:r>
          </a:p>
          <a:p>
            <a:r>
              <a:rPr lang="en-US" dirty="0" smtClean="0"/>
              <a:t>Repetition impairment is disproportionate to other impairments in conduction aphasia, while in </a:t>
            </a:r>
            <a:r>
              <a:rPr lang="en-US" dirty="0" err="1" smtClean="0"/>
              <a:t>broca’s</a:t>
            </a:r>
            <a:r>
              <a:rPr lang="en-US" dirty="0" smtClean="0"/>
              <a:t> and </a:t>
            </a:r>
            <a:r>
              <a:rPr lang="en-US" dirty="0" err="1" smtClean="0"/>
              <a:t>wernicke’s</a:t>
            </a:r>
            <a:r>
              <a:rPr lang="en-US" dirty="0" smtClean="0"/>
              <a:t> aphasia, the impairments are proportionate to each other.</a:t>
            </a:r>
          </a:p>
          <a:p>
            <a:r>
              <a:rPr lang="en-US" dirty="0" smtClean="0"/>
              <a:t>Repetitions of longer words, phrases, sentences, and unfamiliar </a:t>
            </a:r>
            <a:r>
              <a:rPr lang="en-US" dirty="0" err="1" smtClean="0"/>
              <a:t>pharases</a:t>
            </a:r>
            <a:r>
              <a:rPr lang="en-US" dirty="0" smtClean="0"/>
              <a:t> are the most difficult</a:t>
            </a:r>
          </a:p>
          <a:p>
            <a:r>
              <a:rPr lang="en-US" dirty="0" smtClean="0"/>
              <a:t>Repetition of function words is more difficult than repeating content words. They can use words in spontaneous speech that they can’t repeat.</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Language Characteristics of Conduction Aphasia</a:t>
            </a:r>
            <a:endParaRPr lang="en-US" dirty="0"/>
          </a:p>
        </p:txBody>
      </p:sp>
      <p:sp>
        <p:nvSpPr>
          <p:cNvPr id="3" name="Content Placeholder 2"/>
          <p:cNvSpPr>
            <a:spLocks noGrp="1"/>
          </p:cNvSpPr>
          <p:nvPr>
            <p:ph idx="1"/>
          </p:nvPr>
        </p:nvSpPr>
        <p:spPr/>
        <p:txBody>
          <a:bodyPr>
            <a:normAutofit lnSpcReduction="10000"/>
          </a:bodyPr>
          <a:lstStyle/>
          <a:p>
            <a:r>
              <a:rPr lang="en-US" dirty="0" smtClean="0"/>
              <a:t>Varied speech Fluency: variable speech fluency. Some conduction aphasia are more fluent than others. The more fluent conduction aphasias are less fluent than </a:t>
            </a:r>
            <a:r>
              <a:rPr lang="en-US" dirty="0" err="1" smtClean="0"/>
              <a:t>wernicke’s</a:t>
            </a:r>
            <a:r>
              <a:rPr lang="en-US" dirty="0" smtClean="0"/>
              <a:t> aphasia. </a:t>
            </a:r>
            <a:r>
              <a:rPr lang="en-US" b="1" dirty="0" smtClean="0"/>
              <a:t>Hesitations, self-corrections </a:t>
            </a:r>
            <a:r>
              <a:rPr lang="en-US" dirty="0" smtClean="0"/>
              <a:t>interrupt the flow of fluency.</a:t>
            </a:r>
          </a:p>
          <a:p>
            <a:r>
              <a:rPr lang="en-US" b="1" dirty="0" smtClean="0"/>
              <a:t>Paraphasic speech</a:t>
            </a:r>
            <a:r>
              <a:rPr lang="en-US" dirty="0" smtClean="0"/>
              <a:t>: They exhibit paraphasias, semantic and </a:t>
            </a:r>
            <a:r>
              <a:rPr lang="en-US" dirty="0" err="1" smtClean="0"/>
              <a:t>neologistic</a:t>
            </a:r>
            <a:r>
              <a:rPr lang="en-US" dirty="0" smtClean="0"/>
              <a:t> paraphasias are less common than in other forms of fluent aphasia</a:t>
            </a:r>
            <a:endParaRPr lang="en-US"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Language Characteristics of Conduction Aphasia</a:t>
            </a:r>
            <a:endParaRPr lang="en-US" dirty="0"/>
          </a:p>
        </p:txBody>
      </p:sp>
      <p:sp>
        <p:nvSpPr>
          <p:cNvPr id="3" name="Content Placeholder 2"/>
          <p:cNvSpPr>
            <a:spLocks noGrp="1"/>
          </p:cNvSpPr>
          <p:nvPr>
            <p:ph idx="1"/>
          </p:nvPr>
        </p:nvSpPr>
        <p:spPr/>
        <p:txBody>
          <a:bodyPr/>
          <a:lstStyle/>
          <a:p>
            <a:r>
              <a:rPr lang="en-US" dirty="0" smtClean="0"/>
              <a:t>Marked word-finding problems: more </a:t>
            </a:r>
            <a:r>
              <a:rPr lang="en-US" dirty="0" err="1" smtClean="0"/>
              <a:t>anomia</a:t>
            </a:r>
            <a:r>
              <a:rPr lang="en-US" dirty="0" smtClean="0"/>
              <a:t> on content words than on functional words, their speech lacks content words </a:t>
            </a:r>
            <a:r>
              <a:rPr lang="en-US" dirty="0" smtClean="0">
                <a:sym typeface="Wingdings" pitchFamily="2" charset="2"/>
              </a:rPr>
              <a:t> empty speech</a:t>
            </a:r>
          </a:p>
          <a:p>
            <a:r>
              <a:rPr lang="en-US" dirty="0" smtClean="0">
                <a:sym typeface="Wingdings" pitchFamily="2" charset="2"/>
              </a:rPr>
              <a:t>Recognition of errors: Patients are aware of their errors and tend to make efforts to correct themselves. They are no more successful than </a:t>
            </a:r>
            <a:r>
              <a:rPr lang="en-US" dirty="0" err="1" smtClean="0">
                <a:sym typeface="Wingdings" pitchFamily="2" charset="2"/>
              </a:rPr>
              <a:t>broca’s</a:t>
            </a:r>
            <a:r>
              <a:rPr lang="en-US" dirty="0" smtClean="0">
                <a:sym typeface="Wingdings" pitchFamily="2" charset="2"/>
              </a:rPr>
              <a:t> in corrections</a:t>
            </a:r>
            <a:endParaRPr lang="en-US"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Language Characteristics of Conduction Aphasia</a:t>
            </a:r>
            <a:endParaRPr lang="en-US" dirty="0"/>
          </a:p>
        </p:txBody>
      </p:sp>
      <p:sp>
        <p:nvSpPr>
          <p:cNvPr id="3" name="Content Placeholder 2"/>
          <p:cNvSpPr>
            <a:spLocks noGrp="1"/>
          </p:cNvSpPr>
          <p:nvPr>
            <p:ph idx="1"/>
          </p:nvPr>
        </p:nvSpPr>
        <p:spPr/>
        <p:txBody>
          <a:bodyPr/>
          <a:lstStyle/>
          <a:p>
            <a:r>
              <a:rPr lang="en-US" dirty="0" smtClean="0"/>
              <a:t>Typically good syntactic, prosodic features.</a:t>
            </a:r>
          </a:p>
          <a:p>
            <a:r>
              <a:rPr lang="en-US" dirty="0" smtClean="0"/>
              <a:t>Typically normal articulation; </a:t>
            </a:r>
            <a:r>
              <a:rPr lang="en-US" b="1" dirty="0" smtClean="0"/>
              <a:t>literal </a:t>
            </a:r>
            <a:r>
              <a:rPr lang="en-US" b="1" u="sng" dirty="0" smtClean="0"/>
              <a:t>paraphasias are common (sound substitutions) and are more prominent in repetition skills</a:t>
            </a:r>
          </a:p>
          <a:p>
            <a:r>
              <a:rPr lang="en-US" dirty="0" smtClean="0"/>
              <a:t>Naming problems; patients with conduction aphasia may exhibit mild-severe naming problems; produce </a:t>
            </a:r>
            <a:r>
              <a:rPr lang="en-US" b="1" dirty="0" smtClean="0"/>
              <a:t>literal paraphasias</a:t>
            </a:r>
            <a:endParaRPr lang="en-US" b="1"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Language Characteristics of Conduction Aphasia</a:t>
            </a:r>
            <a:endParaRPr lang="en-US" dirty="0"/>
          </a:p>
        </p:txBody>
      </p:sp>
      <p:sp>
        <p:nvSpPr>
          <p:cNvPr id="3" name="Content Placeholder 2"/>
          <p:cNvSpPr>
            <a:spLocks noGrp="1"/>
          </p:cNvSpPr>
          <p:nvPr>
            <p:ph idx="1"/>
          </p:nvPr>
        </p:nvSpPr>
        <p:spPr/>
        <p:txBody>
          <a:bodyPr>
            <a:normAutofit fontScale="92500"/>
          </a:bodyPr>
          <a:lstStyle/>
          <a:p>
            <a:r>
              <a:rPr lang="en-US" dirty="0" smtClean="0"/>
              <a:t>Normal, Near-normal auditory comprehension; may still find a difficulty to understand grammar and more complex structures.</a:t>
            </a:r>
          </a:p>
          <a:p>
            <a:r>
              <a:rPr lang="en-US" dirty="0" smtClean="0"/>
              <a:t>Variable reading problems; Most patients have </a:t>
            </a:r>
            <a:r>
              <a:rPr lang="en-US" b="1" dirty="0" smtClean="0"/>
              <a:t>difficulty reading aloud</a:t>
            </a:r>
            <a:r>
              <a:rPr lang="en-US" dirty="0" smtClean="0"/>
              <a:t>. Oral reading is filled with </a:t>
            </a:r>
            <a:r>
              <a:rPr lang="en-US" u="sng" dirty="0" smtClean="0"/>
              <a:t>paraphasias</a:t>
            </a:r>
            <a:r>
              <a:rPr lang="en-US" dirty="0" smtClean="0"/>
              <a:t>. They may fail to read short printed material</a:t>
            </a:r>
            <a:r>
              <a:rPr lang="en-US" b="1" dirty="0" smtClean="0"/>
              <a:t>. Silent reading is intact</a:t>
            </a:r>
            <a:r>
              <a:rPr lang="en-US" dirty="0" smtClean="0"/>
              <a:t>, they can read and comprehend long and complex material such as a novel</a:t>
            </a:r>
            <a:endParaRPr lang="en-US"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Language Characteristics of Conduction Aphasia</a:t>
            </a:r>
            <a:endParaRPr lang="en-US" dirty="0"/>
          </a:p>
        </p:txBody>
      </p:sp>
      <p:sp>
        <p:nvSpPr>
          <p:cNvPr id="3" name="Content Placeholder 2"/>
          <p:cNvSpPr>
            <a:spLocks noGrp="1"/>
          </p:cNvSpPr>
          <p:nvPr>
            <p:ph idx="1"/>
          </p:nvPr>
        </p:nvSpPr>
        <p:spPr/>
        <p:txBody>
          <a:bodyPr/>
          <a:lstStyle/>
          <a:p>
            <a:r>
              <a:rPr lang="en-US" dirty="0" smtClean="0"/>
              <a:t>Writing problems; some level of difficulty writing. They can write few words with well formed letters; spelling errors, letter omissions, reversals, and substitutions</a:t>
            </a:r>
          </a:p>
          <a:p>
            <a:r>
              <a:rPr lang="en-US" dirty="0" err="1" smtClean="0"/>
              <a:t>Buccofacial</a:t>
            </a:r>
            <a:r>
              <a:rPr lang="en-US" dirty="0" smtClean="0"/>
              <a:t> </a:t>
            </a:r>
            <a:r>
              <a:rPr lang="en-US" dirty="0" err="1" smtClean="0"/>
              <a:t>apraxia</a:t>
            </a:r>
            <a:r>
              <a:rPr lang="en-US" dirty="0" smtClean="0"/>
              <a:t>: Difficulty performing </a:t>
            </a:r>
            <a:r>
              <a:rPr lang="en-US" dirty="0" err="1" smtClean="0"/>
              <a:t>bucofaccial</a:t>
            </a:r>
            <a:r>
              <a:rPr lang="en-US" dirty="0" smtClean="0"/>
              <a:t> movements when requested. Some patients may fail to perform limb movements upon request</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Transcortical</a:t>
            </a:r>
            <a:r>
              <a:rPr lang="en-US" dirty="0" smtClean="0"/>
              <a:t> Sensory Aphasia </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TSA is a fluent form of aphasia </a:t>
            </a:r>
          </a:p>
          <a:p>
            <a:r>
              <a:rPr lang="en-US" dirty="0" smtClean="0"/>
              <a:t>It is also called:</a:t>
            </a:r>
            <a:br>
              <a:rPr lang="en-US" dirty="0" smtClean="0"/>
            </a:br>
            <a:r>
              <a:rPr lang="en-US" dirty="0" smtClean="0"/>
              <a:t>- </a:t>
            </a:r>
            <a:r>
              <a:rPr lang="en-US" b="1" dirty="0" smtClean="0"/>
              <a:t>Posterior Isolation Syndrome</a:t>
            </a:r>
            <a:br>
              <a:rPr lang="en-US" b="1" dirty="0" smtClean="0"/>
            </a:br>
            <a:r>
              <a:rPr lang="en-US" b="1" dirty="0" smtClean="0"/>
              <a:t>- </a:t>
            </a:r>
            <a:r>
              <a:rPr lang="en-US" b="1" dirty="0" err="1" smtClean="0"/>
              <a:t>Extrasylvian</a:t>
            </a:r>
            <a:r>
              <a:rPr lang="en-US" b="1" dirty="0" smtClean="0"/>
              <a:t> (</a:t>
            </a:r>
            <a:r>
              <a:rPr lang="en-US" b="1" dirty="0" err="1" smtClean="0"/>
              <a:t>Transcortical</a:t>
            </a:r>
            <a:r>
              <a:rPr lang="en-US" b="1" dirty="0" smtClean="0"/>
              <a:t>) sensory aphasia</a:t>
            </a:r>
          </a:p>
          <a:p>
            <a:endParaRPr lang="en-US" b="1" dirty="0"/>
          </a:p>
          <a:p>
            <a:r>
              <a:rPr lang="en-US" dirty="0" smtClean="0"/>
              <a:t>Also called </a:t>
            </a:r>
            <a:r>
              <a:rPr lang="en-US" dirty="0" err="1" smtClean="0"/>
              <a:t>Wernicke’s</a:t>
            </a:r>
            <a:r>
              <a:rPr lang="en-US" dirty="0" smtClean="0"/>
              <a:t> type II</a:t>
            </a:r>
          </a:p>
          <a:p>
            <a:endParaRPr lang="en-US" dirty="0"/>
          </a:p>
          <a:p>
            <a:r>
              <a:rPr lang="en-US" dirty="0" smtClean="0"/>
              <a:t>The distinctive feature of TSA from </a:t>
            </a:r>
            <a:r>
              <a:rPr lang="en-US" dirty="0" err="1" smtClean="0"/>
              <a:t>Wernicke’s</a:t>
            </a:r>
            <a:r>
              <a:rPr lang="en-US" dirty="0" smtClean="0"/>
              <a:t> is the intact repetition skills while repetition skills are impaired in </a:t>
            </a:r>
            <a:r>
              <a:rPr lang="en-US" dirty="0" err="1" smtClean="0"/>
              <a:t>Wernicke’s</a:t>
            </a:r>
            <a:r>
              <a:rPr lang="en-US" dirty="0" smtClean="0"/>
              <a:t> aphasia </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Distinguishing language characteristics:</a:t>
            </a:r>
            <a:endParaRPr lang="en-US" dirty="0"/>
          </a:p>
        </p:txBody>
      </p:sp>
      <p:sp>
        <p:nvSpPr>
          <p:cNvPr id="3" name="Content Placeholder 2"/>
          <p:cNvSpPr>
            <a:spLocks noGrp="1"/>
          </p:cNvSpPr>
          <p:nvPr>
            <p:ph idx="1"/>
          </p:nvPr>
        </p:nvSpPr>
        <p:spPr/>
        <p:txBody>
          <a:bodyPr/>
          <a:lstStyle/>
          <a:p>
            <a:r>
              <a:rPr lang="en-US" dirty="0" smtClean="0"/>
              <a:t>Distinguishing features of :</a:t>
            </a:r>
            <a:br>
              <a:rPr lang="en-US" dirty="0" smtClean="0"/>
            </a:br>
            <a:endParaRPr lang="en-US" dirty="0" smtClean="0"/>
          </a:p>
          <a:p>
            <a:pPr>
              <a:buFontTx/>
              <a:buChar char="-"/>
            </a:pPr>
            <a:r>
              <a:rPr lang="en-US" dirty="0" smtClean="0"/>
              <a:t>Disproportionate impairment in repetition</a:t>
            </a:r>
          </a:p>
          <a:p>
            <a:pPr>
              <a:buFontTx/>
              <a:buChar char="-"/>
            </a:pPr>
            <a:r>
              <a:rPr lang="en-US" dirty="0" smtClean="0"/>
              <a:t>Fluent speech that is not as fluent as in </a:t>
            </a:r>
            <a:r>
              <a:rPr lang="en-US" dirty="0" err="1" smtClean="0"/>
              <a:t>Wernicke’s</a:t>
            </a:r>
            <a:r>
              <a:rPr lang="en-US" dirty="0" smtClean="0"/>
              <a:t> patients</a:t>
            </a:r>
          </a:p>
          <a:p>
            <a:pPr>
              <a:buFontTx/>
              <a:buChar char="-"/>
            </a:pPr>
            <a:r>
              <a:rPr lang="en-US" dirty="0" smtClean="0"/>
              <a:t>Phonemic (literal) paraphasias</a:t>
            </a:r>
          </a:p>
          <a:p>
            <a:pPr>
              <a:buFontTx/>
              <a:buChar char="-"/>
            </a:pPr>
            <a:r>
              <a:rPr lang="en-US" dirty="0" smtClean="0"/>
              <a:t>Good comprehension</a:t>
            </a:r>
            <a:endParaRPr lang="en-US"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Individual differences in Patients with Conduction Aphasia</a:t>
            </a:r>
            <a:endParaRPr lang="en-US" dirty="0"/>
          </a:p>
        </p:txBody>
      </p:sp>
      <p:sp>
        <p:nvSpPr>
          <p:cNvPr id="3" name="Content Placeholder 2"/>
          <p:cNvSpPr>
            <a:spLocks noGrp="1"/>
          </p:cNvSpPr>
          <p:nvPr>
            <p:ph idx="1"/>
          </p:nvPr>
        </p:nvSpPr>
        <p:spPr/>
        <p:txBody>
          <a:bodyPr/>
          <a:lstStyle/>
          <a:p>
            <a:r>
              <a:rPr lang="en-US" dirty="0" smtClean="0"/>
              <a:t>They vary more widely than patients with other types of aphasia because of varied site of lesion. The degree of fluency varies across patients</a:t>
            </a:r>
          </a:p>
          <a:p>
            <a:r>
              <a:rPr lang="en-US" dirty="0" smtClean="0"/>
              <a:t>Depending on site of lesion, some patients may have </a:t>
            </a:r>
            <a:r>
              <a:rPr lang="en-US" b="1" dirty="0" smtClean="0">
                <a:solidFill>
                  <a:srgbClr val="FF0000"/>
                </a:solidFill>
              </a:rPr>
              <a:t>visual problems, others may have limb </a:t>
            </a:r>
            <a:r>
              <a:rPr lang="en-US" b="1" dirty="0" err="1" smtClean="0">
                <a:solidFill>
                  <a:srgbClr val="FF0000"/>
                </a:solidFill>
              </a:rPr>
              <a:t>apraxia</a:t>
            </a:r>
            <a:r>
              <a:rPr lang="en-US" b="1" dirty="0" smtClean="0">
                <a:solidFill>
                  <a:srgbClr val="FF0000"/>
                </a:solidFill>
              </a:rPr>
              <a:t>.</a:t>
            </a:r>
            <a:endParaRPr lang="en-US" b="1" dirty="0">
              <a:solidFill>
                <a:srgbClr val="FF0000"/>
              </a:solidFill>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Relative Strengths of Patients w/ Conduction aphasia</a:t>
            </a:r>
            <a:endParaRPr lang="en-US" dirty="0"/>
          </a:p>
        </p:txBody>
      </p:sp>
      <p:sp>
        <p:nvSpPr>
          <p:cNvPr id="3" name="Content Placeholder 2"/>
          <p:cNvSpPr>
            <a:spLocks noGrp="1"/>
          </p:cNvSpPr>
          <p:nvPr>
            <p:ph idx="1"/>
          </p:nvPr>
        </p:nvSpPr>
        <p:spPr/>
        <p:txBody>
          <a:bodyPr/>
          <a:lstStyle/>
          <a:p>
            <a:pPr marL="514350" indent="-514350">
              <a:buFont typeface="+mj-lt"/>
              <a:buAutoNum type="arabicPeriod"/>
            </a:pPr>
            <a:r>
              <a:rPr lang="en-US" dirty="0" smtClean="0">
                <a:solidFill>
                  <a:srgbClr val="FF0000"/>
                </a:solidFill>
              </a:rPr>
              <a:t>Excellent chance for significant to near-complete recovery from </a:t>
            </a:r>
            <a:r>
              <a:rPr lang="en-US" dirty="0" smtClean="0"/>
              <a:t>motor and language problems</a:t>
            </a:r>
          </a:p>
          <a:p>
            <a:pPr marL="514350" indent="-514350">
              <a:buFont typeface="+mj-lt"/>
              <a:buAutoNum type="arabicPeriod"/>
            </a:pPr>
            <a:r>
              <a:rPr lang="en-US" dirty="0" smtClean="0"/>
              <a:t>Most patients with residual problems can supplement their verbal expression with appropriate gestures and intonations</a:t>
            </a:r>
          </a:p>
          <a:p>
            <a:pPr marL="514350" indent="-514350">
              <a:buFont typeface="+mj-lt"/>
              <a:buAutoNum type="arabicPeriod"/>
            </a:pPr>
            <a:r>
              <a:rPr lang="en-US" dirty="0" smtClean="0"/>
              <a:t>The phonemic paraphasias may not erect communication barrier (e.g. pepperoni </a:t>
            </a:r>
            <a:r>
              <a:rPr lang="en-US" dirty="0" err="1" smtClean="0"/>
              <a:t>Bitza</a:t>
            </a:r>
            <a:r>
              <a:rPr lang="en-US" dirty="0" smtClean="0"/>
              <a:t>). </a:t>
            </a:r>
            <a:endParaRPr lang="en-US"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Anomic Aphasia</a:t>
            </a:r>
            <a:endParaRPr lang="en-US"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Anomic Aphasia </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Also called:</a:t>
            </a:r>
            <a:br>
              <a:rPr lang="en-US" dirty="0" smtClean="0"/>
            </a:br>
            <a:r>
              <a:rPr lang="en-US" dirty="0" smtClean="0"/>
              <a:t>- Amnesic aphasia / </a:t>
            </a:r>
            <a:r>
              <a:rPr lang="en-US" dirty="0" err="1" smtClean="0"/>
              <a:t>Amnestic</a:t>
            </a:r>
            <a:r>
              <a:rPr lang="en-US" dirty="0" smtClean="0"/>
              <a:t> aphasia </a:t>
            </a:r>
            <a:br>
              <a:rPr lang="en-US" dirty="0" smtClean="0"/>
            </a:br>
            <a:r>
              <a:rPr lang="en-US" dirty="0" smtClean="0"/>
              <a:t>- Nominal aphasia</a:t>
            </a:r>
          </a:p>
          <a:p>
            <a:endParaRPr lang="en-US" dirty="0"/>
          </a:p>
          <a:p>
            <a:r>
              <a:rPr lang="en-US" dirty="0" smtClean="0"/>
              <a:t>Hallmark: Impaired naming problem when other language skills such as repetition is intact</a:t>
            </a:r>
          </a:p>
          <a:p>
            <a:r>
              <a:rPr lang="en-US" dirty="0" smtClean="0"/>
              <a:t>It’s an </a:t>
            </a:r>
            <a:r>
              <a:rPr lang="en-US" dirty="0" err="1" smtClean="0"/>
              <a:t>extrasylvian</a:t>
            </a:r>
            <a:r>
              <a:rPr lang="en-US" dirty="0" smtClean="0"/>
              <a:t> type of aphasia (a classification that includes </a:t>
            </a:r>
            <a:r>
              <a:rPr lang="en-US" dirty="0" err="1" smtClean="0"/>
              <a:t>transcortical</a:t>
            </a:r>
            <a:r>
              <a:rPr lang="en-US" dirty="0" smtClean="0"/>
              <a:t> aphasias)</a:t>
            </a:r>
          </a:p>
          <a:p>
            <a:r>
              <a:rPr lang="en-US" dirty="0" smtClean="0"/>
              <a:t>TSA and anomic aphasia are two points on a </a:t>
            </a:r>
            <a:r>
              <a:rPr lang="en-US" dirty="0" err="1" smtClean="0"/>
              <a:t>continum</a:t>
            </a:r>
            <a:r>
              <a:rPr lang="en-US" dirty="0" smtClean="0"/>
              <a:t> </a:t>
            </a: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Anomic Aphasia </a:t>
            </a:r>
            <a:endParaRPr lang="en-US" dirty="0"/>
          </a:p>
        </p:txBody>
      </p:sp>
      <p:sp>
        <p:nvSpPr>
          <p:cNvPr id="3" name="Content Placeholder 2"/>
          <p:cNvSpPr>
            <a:spLocks noGrp="1"/>
          </p:cNvSpPr>
          <p:nvPr>
            <p:ph idx="1"/>
          </p:nvPr>
        </p:nvSpPr>
        <p:spPr/>
        <p:txBody>
          <a:bodyPr>
            <a:normAutofit fontScale="92500" lnSpcReduction="20000"/>
          </a:bodyPr>
          <a:lstStyle/>
          <a:p>
            <a:r>
              <a:rPr lang="en-US" dirty="0" err="1" smtClean="0"/>
              <a:t>Anomia</a:t>
            </a:r>
            <a:r>
              <a:rPr lang="en-US" dirty="0" smtClean="0"/>
              <a:t> is a naming difficulty. It’s  a symptom present in almost all types of aphasia. </a:t>
            </a:r>
          </a:p>
          <a:p>
            <a:r>
              <a:rPr lang="en-US" dirty="0" smtClean="0"/>
              <a:t>Anomic aphasia is syndrome that it’s hallmark is persistent and severe naming problem in the context of relatively intact language skills.</a:t>
            </a:r>
          </a:p>
          <a:p>
            <a:r>
              <a:rPr lang="en-US" dirty="0" err="1" smtClean="0"/>
              <a:t>Anomia</a:t>
            </a:r>
            <a:r>
              <a:rPr lang="en-US" dirty="0" smtClean="0"/>
              <a:t> as a symptom is not only found; it’s also found in patients with dementia, encephalitis, right hemisphere damage.</a:t>
            </a:r>
          </a:p>
          <a:p>
            <a:r>
              <a:rPr lang="en-US" dirty="0" err="1" smtClean="0"/>
              <a:t>Anomia</a:t>
            </a:r>
            <a:r>
              <a:rPr lang="en-US" dirty="0" smtClean="0"/>
              <a:t> is the most common symptom that is residual in persons who have recovered from all types of aphasia </a:t>
            </a:r>
          </a:p>
          <a:p>
            <a:endParaRPr lang="en-US" dirty="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Neuroanatomical bases of anomic aphasia</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Lesions that cause anomic aphasia are controversial and generally varied; In some cases, the loci may not be identified with any degree of certainty. </a:t>
            </a:r>
          </a:p>
          <a:p>
            <a:r>
              <a:rPr lang="en-US" dirty="0" smtClean="0"/>
              <a:t>Damage in multiple sites may be associated w/ anomic aphasia </a:t>
            </a:r>
          </a:p>
          <a:p>
            <a:r>
              <a:rPr lang="en-US" dirty="0" smtClean="0"/>
              <a:t>Frequently cited sites of lesion include: the </a:t>
            </a:r>
            <a:r>
              <a:rPr lang="en-US" b="1" dirty="0" smtClean="0"/>
              <a:t>angular gyrus and the second temporal gyrus</a:t>
            </a:r>
          </a:p>
          <a:p>
            <a:r>
              <a:rPr lang="en-US" dirty="0" smtClean="0"/>
              <a:t>The </a:t>
            </a:r>
            <a:r>
              <a:rPr lang="en-US" dirty="0" smtClean="0">
                <a:solidFill>
                  <a:srgbClr val="FF0000"/>
                </a:solidFill>
              </a:rPr>
              <a:t>junction of temproparitel lobes </a:t>
            </a:r>
            <a:r>
              <a:rPr lang="en-US" dirty="0" smtClean="0"/>
              <a:t>may be involved</a:t>
            </a:r>
            <a:endParaRPr lang="en-US" dirty="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Major language characteristics of </a:t>
            </a:r>
            <a:r>
              <a:rPr lang="en-US" dirty="0" err="1" smtClean="0"/>
              <a:t>Anamic</a:t>
            </a:r>
            <a:r>
              <a:rPr lang="en-US" dirty="0" smtClean="0"/>
              <a:t> Aphasia</a:t>
            </a:r>
            <a:endParaRPr lang="en-US" dirty="0"/>
          </a:p>
        </p:txBody>
      </p:sp>
      <p:sp>
        <p:nvSpPr>
          <p:cNvPr id="3" name="Content Placeholder 2"/>
          <p:cNvSpPr>
            <a:spLocks noGrp="1"/>
          </p:cNvSpPr>
          <p:nvPr>
            <p:ph idx="1"/>
          </p:nvPr>
        </p:nvSpPr>
        <p:spPr/>
        <p:txBody>
          <a:bodyPr/>
          <a:lstStyle/>
          <a:p>
            <a:pPr>
              <a:buNone/>
            </a:pPr>
            <a:r>
              <a:rPr lang="en-US" dirty="0" smtClean="0"/>
              <a:t>- Positive signs of anomic aphasia</a:t>
            </a:r>
          </a:p>
          <a:p>
            <a:r>
              <a:rPr lang="en-US" dirty="0" smtClean="0"/>
              <a:t>The most significant positive sign is </a:t>
            </a:r>
            <a:r>
              <a:rPr lang="en-US" b="1" dirty="0" err="1" smtClean="0">
                <a:solidFill>
                  <a:srgbClr val="FF0000"/>
                </a:solidFill>
              </a:rPr>
              <a:t>persistant</a:t>
            </a:r>
            <a:r>
              <a:rPr lang="en-US" b="1" dirty="0" smtClean="0">
                <a:solidFill>
                  <a:srgbClr val="FF0000"/>
                </a:solidFill>
              </a:rPr>
              <a:t> naming problem.</a:t>
            </a:r>
          </a:p>
          <a:p>
            <a:r>
              <a:rPr lang="en-US" dirty="0" smtClean="0"/>
              <a:t>Fluent and somehow empty speech (another positive sign) </a:t>
            </a:r>
            <a:endParaRPr lang="en-US"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Major language characteristics of </a:t>
            </a:r>
            <a:r>
              <a:rPr lang="en-US" dirty="0" err="1" smtClean="0"/>
              <a:t>Anamic</a:t>
            </a:r>
            <a:r>
              <a:rPr lang="en-US" dirty="0" smtClean="0"/>
              <a:t> Aphasia</a:t>
            </a:r>
            <a:endParaRPr lang="en-US" dirty="0"/>
          </a:p>
        </p:txBody>
      </p:sp>
      <p:sp>
        <p:nvSpPr>
          <p:cNvPr id="3" name="Content Placeholder 2"/>
          <p:cNvSpPr>
            <a:spLocks noGrp="1"/>
          </p:cNvSpPr>
          <p:nvPr>
            <p:ph idx="1"/>
          </p:nvPr>
        </p:nvSpPr>
        <p:spPr/>
        <p:txBody>
          <a:bodyPr>
            <a:normAutofit fontScale="85000" lnSpcReduction="20000"/>
          </a:bodyPr>
          <a:lstStyle/>
          <a:p>
            <a:r>
              <a:rPr lang="en-US" b="1" dirty="0" smtClean="0"/>
              <a:t>Pervasive and severe word finding problem</a:t>
            </a:r>
            <a:r>
              <a:rPr lang="en-US" dirty="0" smtClean="0"/>
              <a:t>. This is a </a:t>
            </a:r>
            <a:r>
              <a:rPr lang="en-US" dirty="0" smtClean="0">
                <a:solidFill>
                  <a:srgbClr val="FF0000"/>
                </a:solidFill>
              </a:rPr>
              <a:t>hallmark of  anomic aphasia.</a:t>
            </a:r>
            <a:r>
              <a:rPr lang="en-US" dirty="0" smtClean="0"/>
              <a:t> The degree of word finding problem exceeds all other communication problems in the patient</a:t>
            </a:r>
          </a:p>
          <a:p>
            <a:r>
              <a:rPr lang="en-US" dirty="0" smtClean="0"/>
              <a:t>Unimpaired pointing: patients who can’t name can point to objects which suggests good comprehension</a:t>
            </a:r>
          </a:p>
          <a:p>
            <a:r>
              <a:rPr lang="en-US" dirty="0" smtClean="0"/>
              <a:t>Fluent speech: generally fluent, however as a result of severe </a:t>
            </a:r>
            <a:r>
              <a:rPr lang="en-US" dirty="0" err="1" smtClean="0"/>
              <a:t>anomia</a:t>
            </a:r>
            <a:r>
              <a:rPr lang="en-US" dirty="0" smtClean="0"/>
              <a:t>, the patient may</a:t>
            </a:r>
            <a:r>
              <a:rPr lang="en-US" u="sng" dirty="0" smtClean="0"/>
              <a:t> </a:t>
            </a:r>
            <a:r>
              <a:rPr lang="en-US" u="sng" dirty="0" smtClean="0">
                <a:solidFill>
                  <a:srgbClr val="FF0000"/>
                </a:solidFill>
              </a:rPr>
              <a:t>pause or repeat words</a:t>
            </a:r>
            <a:r>
              <a:rPr lang="en-US" dirty="0" smtClean="0">
                <a:solidFill>
                  <a:srgbClr val="FF0000"/>
                </a:solidFill>
              </a:rPr>
              <a:t> excessively. Their speech may be full of </a:t>
            </a:r>
            <a:r>
              <a:rPr lang="en-US" b="1" u="sng" dirty="0" smtClean="0">
                <a:solidFill>
                  <a:srgbClr val="FF0000"/>
                </a:solidFill>
              </a:rPr>
              <a:t>non-specific words </a:t>
            </a:r>
            <a:r>
              <a:rPr lang="en-US" dirty="0" smtClean="0">
                <a:solidFill>
                  <a:srgbClr val="FF0000"/>
                </a:solidFill>
              </a:rPr>
              <a:t>and </a:t>
            </a:r>
            <a:r>
              <a:rPr lang="en-US" b="1" u="sng" dirty="0" err="1" smtClean="0">
                <a:solidFill>
                  <a:srgbClr val="FF0000"/>
                </a:solidFill>
              </a:rPr>
              <a:t>circumlicusions</a:t>
            </a:r>
            <a:r>
              <a:rPr lang="en-US" b="1" u="sng" dirty="0" smtClean="0">
                <a:solidFill>
                  <a:srgbClr val="FF0000"/>
                </a:solidFill>
              </a:rPr>
              <a:t>. </a:t>
            </a:r>
            <a:r>
              <a:rPr lang="en-US" dirty="0" smtClean="0">
                <a:solidFill>
                  <a:srgbClr val="FF0000"/>
                </a:solidFill>
              </a:rPr>
              <a:t> Their speech is full of non-specific words and substitution</a:t>
            </a:r>
            <a:r>
              <a:rPr lang="en-US" dirty="0" smtClean="0"/>
              <a:t>s such as: This, that, thing (insertions) -</a:t>
            </a:r>
            <a:r>
              <a:rPr lang="en-US" dirty="0" smtClean="0">
                <a:sym typeface="Wingdings" pitchFamily="2" charset="2"/>
              </a:rPr>
              <a:t> Empty speech</a:t>
            </a:r>
            <a:endParaRPr lang="en-US" b="1" u="sng"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Major language characteristics of </a:t>
            </a:r>
            <a:r>
              <a:rPr lang="en-US" dirty="0" err="1" smtClean="0"/>
              <a:t>Anamic</a:t>
            </a:r>
            <a:r>
              <a:rPr lang="en-US" dirty="0" smtClean="0"/>
              <a:t> Aphasia</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Normal syntax</a:t>
            </a:r>
          </a:p>
          <a:p>
            <a:r>
              <a:rPr lang="en-US" dirty="0" smtClean="0">
                <a:solidFill>
                  <a:srgbClr val="FF0000"/>
                </a:solidFill>
              </a:rPr>
              <a:t>Verbal </a:t>
            </a:r>
            <a:r>
              <a:rPr lang="en-US" dirty="0" err="1" smtClean="0">
                <a:solidFill>
                  <a:srgbClr val="FF0000"/>
                </a:solidFill>
              </a:rPr>
              <a:t>paraphasia</a:t>
            </a:r>
            <a:r>
              <a:rPr lang="en-US" dirty="0" smtClean="0">
                <a:solidFill>
                  <a:srgbClr val="FF0000"/>
                </a:solidFill>
              </a:rPr>
              <a:t> (word substitution).</a:t>
            </a:r>
            <a:r>
              <a:rPr lang="en-US" dirty="0" smtClean="0"/>
              <a:t> Words are replaced with non-specific words and </a:t>
            </a:r>
            <a:r>
              <a:rPr lang="en-US" dirty="0" err="1" smtClean="0"/>
              <a:t>cirumlicutions</a:t>
            </a:r>
            <a:r>
              <a:rPr lang="en-US" dirty="0" smtClean="0"/>
              <a:t> </a:t>
            </a:r>
          </a:p>
          <a:p>
            <a:r>
              <a:rPr lang="en-US" dirty="0" smtClean="0"/>
              <a:t>Good auditory comprehension (can be mildly impaired)</a:t>
            </a:r>
          </a:p>
          <a:p>
            <a:r>
              <a:rPr lang="en-US" dirty="0" smtClean="0"/>
              <a:t>Intact repetition</a:t>
            </a:r>
          </a:p>
          <a:p>
            <a:r>
              <a:rPr lang="en-US" dirty="0" smtClean="0"/>
              <a:t>Good articulation</a:t>
            </a:r>
          </a:p>
          <a:p>
            <a:r>
              <a:rPr lang="en-US" u="sng" dirty="0" smtClean="0"/>
              <a:t>Normal-near normal oral reading and writing. </a:t>
            </a:r>
            <a:r>
              <a:rPr lang="en-US" dirty="0" smtClean="0"/>
              <a:t>Good reading comprehension</a:t>
            </a:r>
            <a:endParaRPr lang="en-US" u="sng"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Neuroanatomical bases of TSA</a:t>
            </a:r>
            <a:endParaRPr lang="en-US" dirty="0"/>
          </a:p>
        </p:txBody>
      </p:sp>
      <p:sp>
        <p:nvSpPr>
          <p:cNvPr id="3" name="Content Placeholder 2"/>
          <p:cNvSpPr>
            <a:spLocks noGrp="1"/>
          </p:cNvSpPr>
          <p:nvPr>
            <p:ph idx="1"/>
          </p:nvPr>
        </p:nvSpPr>
        <p:spPr>
          <a:xfrm>
            <a:off x="457200" y="1600200"/>
            <a:ext cx="8229600" cy="5029200"/>
          </a:xfrm>
        </p:spPr>
        <p:txBody>
          <a:bodyPr>
            <a:normAutofit fontScale="92500" lnSpcReduction="20000"/>
          </a:bodyPr>
          <a:lstStyle/>
          <a:p>
            <a:r>
              <a:rPr lang="en-US" dirty="0" smtClean="0"/>
              <a:t>The </a:t>
            </a:r>
            <a:r>
              <a:rPr lang="en-US" dirty="0" smtClean="0">
                <a:solidFill>
                  <a:srgbClr val="FF0000"/>
                </a:solidFill>
              </a:rPr>
              <a:t>most</a:t>
            </a:r>
            <a:r>
              <a:rPr lang="en-US" dirty="0" smtClean="0"/>
              <a:t> frequent cause of TSA is:</a:t>
            </a:r>
          </a:p>
          <a:p>
            <a:pPr>
              <a:buFontTx/>
              <a:buChar char="-"/>
            </a:pPr>
            <a:r>
              <a:rPr lang="en-US" dirty="0" smtClean="0"/>
              <a:t>Lesion in the </a:t>
            </a:r>
            <a:r>
              <a:rPr lang="en-US" b="1" dirty="0" err="1" smtClean="0"/>
              <a:t>Temporoparietal</a:t>
            </a:r>
            <a:r>
              <a:rPr lang="en-US" b="1" dirty="0" smtClean="0"/>
              <a:t> region</a:t>
            </a:r>
          </a:p>
          <a:p>
            <a:r>
              <a:rPr lang="en-US" dirty="0" smtClean="0"/>
              <a:t>Sometimes the </a:t>
            </a:r>
            <a:r>
              <a:rPr lang="en-US" u="sng" dirty="0" smtClean="0"/>
              <a:t>lateral aspect of the occipital </a:t>
            </a:r>
            <a:r>
              <a:rPr lang="en-US" dirty="0" smtClean="0"/>
              <a:t>lobe may also be involved.</a:t>
            </a:r>
          </a:p>
          <a:p>
            <a:r>
              <a:rPr lang="en-US" dirty="0" smtClean="0"/>
              <a:t>In some cases, the </a:t>
            </a:r>
            <a:r>
              <a:rPr lang="en-US" b="1" dirty="0" smtClean="0"/>
              <a:t>angular gyrus </a:t>
            </a:r>
            <a:r>
              <a:rPr lang="en-US" dirty="0" smtClean="0"/>
              <a:t>and </a:t>
            </a:r>
            <a:r>
              <a:rPr lang="en-US" b="1" dirty="0" smtClean="0"/>
              <a:t>visual and auditory association cortex </a:t>
            </a:r>
            <a:r>
              <a:rPr lang="en-US" dirty="0" smtClean="0"/>
              <a:t>also may be involved</a:t>
            </a:r>
          </a:p>
          <a:p>
            <a:r>
              <a:rPr lang="en-US" dirty="0" err="1" smtClean="0"/>
              <a:t>Wernicke’s</a:t>
            </a:r>
            <a:r>
              <a:rPr lang="en-US" dirty="0" smtClean="0"/>
              <a:t> area, </a:t>
            </a:r>
            <a:r>
              <a:rPr lang="en-US" dirty="0" err="1" smtClean="0"/>
              <a:t>Broca’s</a:t>
            </a:r>
            <a:r>
              <a:rPr lang="en-US" dirty="0" smtClean="0"/>
              <a:t> area, and the </a:t>
            </a:r>
            <a:r>
              <a:rPr lang="en-US" dirty="0" err="1" smtClean="0"/>
              <a:t>Arcuate</a:t>
            </a:r>
            <a:r>
              <a:rPr lang="en-US" dirty="0" smtClean="0"/>
              <a:t> fasciculus are typically </a:t>
            </a:r>
            <a:r>
              <a:rPr lang="en-US" b="1" dirty="0" smtClean="0"/>
              <a:t>intact</a:t>
            </a:r>
          </a:p>
          <a:p>
            <a:r>
              <a:rPr lang="en-US" dirty="0" smtClean="0"/>
              <a:t>The cortical regions of the dominant hemisphere that are typically damaged in TSA are the </a:t>
            </a:r>
            <a:r>
              <a:rPr lang="en-US" dirty="0" smtClean="0">
                <a:solidFill>
                  <a:srgbClr val="FF0000"/>
                </a:solidFill>
              </a:rPr>
              <a:t>watershed area of the Middle Cerebral Artery MCA</a:t>
            </a:r>
          </a:p>
          <a:p>
            <a:endParaRPr lang="en-US"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Individual differences in patients with Anomic Aphasia </a:t>
            </a:r>
            <a:endParaRPr lang="en-US" dirty="0"/>
          </a:p>
        </p:txBody>
      </p:sp>
      <p:sp>
        <p:nvSpPr>
          <p:cNvPr id="3" name="Content Placeholder 2"/>
          <p:cNvSpPr>
            <a:spLocks noGrp="1"/>
          </p:cNvSpPr>
          <p:nvPr>
            <p:ph idx="1"/>
          </p:nvPr>
        </p:nvSpPr>
        <p:spPr>
          <a:xfrm>
            <a:off x="457200" y="1600200"/>
            <a:ext cx="8229600" cy="5257800"/>
          </a:xfrm>
        </p:spPr>
        <p:txBody>
          <a:bodyPr>
            <a:normAutofit fontScale="92500" lnSpcReduction="20000"/>
          </a:bodyPr>
          <a:lstStyle/>
          <a:p>
            <a:r>
              <a:rPr lang="en-US" dirty="0" smtClean="0"/>
              <a:t>Generally, most language skills are intact except for naming.</a:t>
            </a:r>
          </a:p>
          <a:p>
            <a:endParaRPr lang="en-US" dirty="0" smtClean="0"/>
          </a:p>
          <a:p>
            <a:r>
              <a:rPr lang="en-US" dirty="0" smtClean="0"/>
              <a:t>Still there’s a variability in the skills of anomic patients. E.g. an anomic </a:t>
            </a:r>
            <a:r>
              <a:rPr lang="en-US" dirty="0" err="1" smtClean="0"/>
              <a:t>paraphasia</a:t>
            </a:r>
            <a:r>
              <a:rPr lang="en-US" dirty="0" smtClean="0"/>
              <a:t> patient with more frontal lesion may be able to name objects if </a:t>
            </a:r>
            <a:r>
              <a:rPr lang="en-US" dirty="0" err="1" smtClean="0"/>
              <a:t>phemic</a:t>
            </a:r>
            <a:r>
              <a:rPr lang="en-US" dirty="0" smtClean="0"/>
              <a:t> cues (e.g. first sound of word) is presented</a:t>
            </a:r>
          </a:p>
          <a:p>
            <a:r>
              <a:rPr lang="en-US" dirty="0" smtClean="0"/>
              <a:t>When the lesion is in the angular gyrus, patients can’t name the object and may fail to recognize it when the examiner says the name. They may repeat words endlessly with no comprehension of its meaning.</a:t>
            </a:r>
            <a:endParaRPr lang="en-US"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Relative strengths in anomic aphasia</a:t>
            </a:r>
            <a:endParaRPr lang="en-US" dirty="0"/>
          </a:p>
        </p:txBody>
      </p:sp>
      <p:sp>
        <p:nvSpPr>
          <p:cNvPr id="3" name="Content Placeholder 2"/>
          <p:cNvSpPr>
            <a:spLocks noGrp="1"/>
          </p:cNvSpPr>
          <p:nvPr>
            <p:ph idx="1"/>
          </p:nvPr>
        </p:nvSpPr>
        <p:spPr/>
        <p:txBody>
          <a:bodyPr/>
          <a:lstStyle/>
          <a:p>
            <a:r>
              <a:rPr lang="en-US" dirty="0" smtClean="0"/>
              <a:t>Generally, most language functions except naming are unimpaired.</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Neuroanatomical bases of TSA</a:t>
            </a:r>
            <a:endParaRPr lang="en-US" dirty="0"/>
          </a:p>
        </p:txBody>
      </p:sp>
      <p:sp>
        <p:nvSpPr>
          <p:cNvPr id="3" name="Content Placeholder 2"/>
          <p:cNvSpPr>
            <a:spLocks noGrp="1"/>
          </p:cNvSpPr>
          <p:nvPr>
            <p:ph idx="1"/>
          </p:nvPr>
        </p:nvSpPr>
        <p:spPr/>
        <p:txBody>
          <a:bodyPr/>
          <a:lstStyle/>
          <a:p>
            <a:r>
              <a:rPr lang="en-US" dirty="0" smtClean="0"/>
              <a:t>The most common sites of TSA: figure 6-2 p.163.</a:t>
            </a:r>
          </a:p>
          <a:p>
            <a:endParaRPr lang="en-US" dirty="0" smtClean="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General Characteristics of TSA</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The general characteristics of TSA may change over time:</a:t>
            </a:r>
          </a:p>
          <a:p>
            <a:pPr marL="514350" indent="-514350">
              <a:buFont typeface="+mj-lt"/>
              <a:buAutoNum type="arabicPeriod"/>
            </a:pPr>
            <a:r>
              <a:rPr lang="en-US" dirty="0" smtClean="0"/>
              <a:t>The onset of TSA is associated with </a:t>
            </a:r>
            <a:r>
              <a:rPr lang="en-US" dirty="0" err="1" smtClean="0"/>
              <a:t>hemiparesis</a:t>
            </a:r>
            <a:r>
              <a:rPr lang="en-US" dirty="0" smtClean="0"/>
              <a:t>. Soon the patient recovers from </a:t>
            </a:r>
            <a:r>
              <a:rPr lang="en-US" dirty="0" err="1" smtClean="0"/>
              <a:t>hemiparesis</a:t>
            </a:r>
            <a:r>
              <a:rPr lang="en-US" dirty="0" smtClean="0"/>
              <a:t>. In the later stages, there may be NO significant physical symptoms</a:t>
            </a:r>
          </a:p>
          <a:p>
            <a:pPr marL="514350" indent="-514350">
              <a:buFont typeface="+mj-lt"/>
              <a:buAutoNum type="arabicPeriod"/>
            </a:pPr>
            <a:r>
              <a:rPr lang="en-US" dirty="0" smtClean="0"/>
              <a:t>Patient’s in the initial stages of </a:t>
            </a:r>
            <a:r>
              <a:rPr lang="en-US" dirty="0" err="1" smtClean="0"/>
              <a:t>Alzehimer’s</a:t>
            </a:r>
            <a:r>
              <a:rPr lang="en-US" dirty="0" smtClean="0"/>
              <a:t> disease may exhibit symptoms similar to those with TSA, but then </a:t>
            </a:r>
            <a:r>
              <a:rPr lang="en-US" dirty="0" smtClean="0">
                <a:solidFill>
                  <a:srgbClr val="FF0000"/>
                </a:solidFill>
              </a:rPr>
              <a:t>the problem evolves into </a:t>
            </a:r>
            <a:r>
              <a:rPr lang="en-US" dirty="0" err="1" smtClean="0">
                <a:solidFill>
                  <a:srgbClr val="FF0000"/>
                </a:solidFill>
              </a:rPr>
              <a:t>irriversable</a:t>
            </a:r>
            <a:r>
              <a:rPr lang="en-US" dirty="0" smtClean="0">
                <a:solidFill>
                  <a:srgbClr val="FF0000"/>
                </a:solidFill>
              </a:rPr>
              <a:t> dementia</a:t>
            </a:r>
            <a:r>
              <a:rPr lang="en-US" dirty="0" smtClean="0"/>
              <a:t>.</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General Characteristics of TSA</a:t>
            </a:r>
            <a:endParaRPr lang="en-US" dirty="0"/>
          </a:p>
        </p:txBody>
      </p:sp>
      <p:sp>
        <p:nvSpPr>
          <p:cNvPr id="3" name="Content Placeholder 2"/>
          <p:cNvSpPr>
            <a:spLocks noGrp="1"/>
          </p:cNvSpPr>
          <p:nvPr>
            <p:ph idx="1"/>
          </p:nvPr>
        </p:nvSpPr>
        <p:spPr/>
        <p:txBody>
          <a:bodyPr>
            <a:normAutofit fontScale="92500"/>
          </a:bodyPr>
          <a:lstStyle/>
          <a:p>
            <a:pPr>
              <a:buNone/>
            </a:pPr>
            <a:r>
              <a:rPr lang="en-US" dirty="0" smtClean="0"/>
              <a:t>3- TSA is associated with </a:t>
            </a:r>
            <a:r>
              <a:rPr lang="en-US" dirty="0" err="1" smtClean="0">
                <a:solidFill>
                  <a:srgbClr val="FF0000"/>
                </a:solidFill>
              </a:rPr>
              <a:t>Gertsmann</a:t>
            </a:r>
            <a:r>
              <a:rPr lang="en-US" dirty="0" smtClean="0">
                <a:solidFill>
                  <a:srgbClr val="FF0000"/>
                </a:solidFill>
              </a:rPr>
              <a:t> syndrome </a:t>
            </a:r>
            <a:r>
              <a:rPr lang="en-US" dirty="0" smtClean="0"/>
              <a:t>: A neurological condition associated with finger </a:t>
            </a:r>
            <a:r>
              <a:rPr lang="en-US" dirty="0" err="1" smtClean="0"/>
              <a:t>agnosia</a:t>
            </a:r>
            <a:r>
              <a:rPr lang="en-US" dirty="0" smtClean="0"/>
              <a:t> (neglect due to sensory loss), </a:t>
            </a:r>
            <a:r>
              <a:rPr lang="en-US" dirty="0" err="1" smtClean="0"/>
              <a:t>agraphia</a:t>
            </a:r>
            <a:r>
              <a:rPr lang="en-US" dirty="0" smtClean="0"/>
              <a:t>, </a:t>
            </a:r>
            <a:r>
              <a:rPr lang="en-US" dirty="0" err="1" smtClean="0"/>
              <a:t>acalculia</a:t>
            </a:r>
            <a:r>
              <a:rPr lang="en-US" dirty="0" smtClean="0"/>
              <a:t>, </a:t>
            </a:r>
            <a:r>
              <a:rPr lang="en-US" dirty="0" smtClean="0">
                <a:solidFill>
                  <a:schemeClr val="tx2">
                    <a:lumMod val="60000"/>
                    <a:lumOff val="40000"/>
                  </a:schemeClr>
                </a:solidFill>
              </a:rPr>
              <a:t>confusion of laterality.</a:t>
            </a:r>
          </a:p>
          <a:p>
            <a:pPr>
              <a:buNone/>
            </a:pPr>
            <a:r>
              <a:rPr lang="en-US" dirty="0" smtClean="0"/>
              <a:t>4- Unilateral inattention (Neglect of one side of the body) is common. Left neglect is a diagnostic feature of the right hemisphere syndrome.</a:t>
            </a:r>
          </a:p>
          <a:p>
            <a:pPr>
              <a:buNone/>
            </a:pPr>
            <a:r>
              <a:rPr lang="en-US" dirty="0" smtClean="0"/>
              <a:t>5- Sensory loss may or may not be present. </a:t>
            </a:r>
            <a:r>
              <a:rPr lang="en-US" dirty="0" smtClean="0">
                <a:solidFill>
                  <a:srgbClr val="FF0000"/>
                </a:solidFill>
              </a:rPr>
              <a:t>Some patients are reported to have visual problems</a:t>
            </a:r>
            <a:endParaRPr lang="en-US" dirty="0">
              <a:solidFill>
                <a:srgbClr val="FF0000"/>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143000"/>
          </a:xfrm>
        </p:spPr>
        <p:txBody>
          <a:bodyPr>
            <a:normAutofit fontScale="90000"/>
          </a:bodyPr>
          <a:lstStyle/>
          <a:p>
            <a:r>
              <a:rPr lang="en-US" dirty="0" smtClean="0"/>
              <a:t>Major Language Characteristics of TSA</a:t>
            </a:r>
            <a:endParaRPr lang="en-US" dirty="0"/>
          </a:p>
        </p:txBody>
      </p:sp>
      <p:sp>
        <p:nvSpPr>
          <p:cNvPr id="3" name="Content Placeholder 2"/>
          <p:cNvSpPr>
            <a:spLocks noGrp="1"/>
          </p:cNvSpPr>
          <p:nvPr>
            <p:ph idx="1"/>
          </p:nvPr>
        </p:nvSpPr>
        <p:spPr/>
        <p:txBody>
          <a:bodyPr>
            <a:normAutofit fontScale="92500" lnSpcReduction="10000"/>
          </a:bodyPr>
          <a:lstStyle/>
          <a:p>
            <a:r>
              <a:rPr lang="en-US" b="1" dirty="0" smtClean="0"/>
              <a:t>Fluent Speech</a:t>
            </a:r>
            <a:r>
              <a:rPr lang="en-US" dirty="0" smtClean="0"/>
              <a:t>: similar to </a:t>
            </a:r>
            <a:r>
              <a:rPr lang="en-US" dirty="0" err="1" smtClean="0"/>
              <a:t>Wernicke’s</a:t>
            </a:r>
            <a:r>
              <a:rPr lang="en-US" dirty="0" smtClean="0"/>
              <a:t> aphasia; good articulation and normal phrase length, acceptable intonation. Phonemic, phonetic, and prosodic  features of patients with TSA are intact. </a:t>
            </a:r>
            <a:r>
              <a:rPr lang="en-US" dirty="0" err="1" smtClean="0">
                <a:solidFill>
                  <a:schemeClr val="accent2"/>
                </a:solidFill>
              </a:rPr>
              <a:t>Wernicke’s</a:t>
            </a:r>
            <a:r>
              <a:rPr lang="en-US" dirty="0" smtClean="0">
                <a:solidFill>
                  <a:schemeClr val="accent2"/>
                </a:solidFill>
              </a:rPr>
              <a:t>: Abnormally fluent speech</a:t>
            </a:r>
          </a:p>
          <a:p>
            <a:r>
              <a:rPr lang="en-US" dirty="0" smtClean="0"/>
              <a:t>Generally </a:t>
            </a:r>
            <a:r>
              <a:rPr lang="en-US" b="1" dirty="0" smtClean="0"/>
              <a:t>good syntactic skills</a:t>
            </a:r>
            <a:r>
              <a:rPr lang="en-US" dirty="0" smtClean="0"/>
              <a:t>: Comparable to the language production of patients with </a:t>
            </a:r>
            <a:r>
              <a:rPr lang="en-US" dirty="0" err="1" smtClean="0"/>
              <a:t>Wernicke’s</a:t>
            </a:r>
            <a:r>
              <a:rPr lang="en-US" dirty="0" smtClean="0"/>
              <a:t> aphasia, language of patients with TSA do not exhibit </a:t>
            </a:r>
            <a:r>
              <a:rPr lang="en-US" dirty="0" err="1" smtClean="0"/>
              <a:t>agrammatic</a:t>
            </a:r>
            <a:r>
              <a:rPr lang="en-US" dirty="0" smtClean="0"/>
              <a:t> speech found in </a:t>
            </a:r>
            <a:r>
              <a:rPr lang="en-US" dirty="0" err="1" smtClean="0"/>
              <a:t>Broca’s</a:t>
            </a:r>
            <a:r>
              <a:rPr lang="en-US" dirty="0" smtClean="0"/>
              <a:t> aphasia. </a:t>
            </a:r>
            <a:r>
              <a:rPr lang="en-US" dirty="0" err="1" smtClean="0">
                <a:solidFill>
                  <a:schemeClr val="accent2"/>
                </a:solidFill>
              </a:rPr>
              <a:t>Wernicke’s</a:t>
            </a:r>
            <a:r>
              <a:rPr lang="en-US" dirty="0" smtClean="0">
                <a:solidFill>
                  <a:schemeClr val="accent2"/>
                </a:solidFill>
              </a:rPr>
              <a:t>: even better syntax</a:t>
            </a:r>
          </a:p>
          <a:p>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Major Language Characteristics of TSA</a:t>
            </a:r>
            <a:endParaRPr lang="en-US" dirty="0"/>
          </a:p>
        </p:txBody>
      </p:sp>
      <p:sp>
        <p:nvSpPr>
          <p:cNvPr id="3" name="Content Placeholder 2"/>
          <p:cNvSpPr>
            <a:spLocks noGrp="1"/>
          </p:cNvSpPr>
          <p:nvPr>
            <p:ph idx="1"/>
          </p:nvPr>
        </p:nvSpPr>
        <p:spPr/>
        <p:txBody>
          <a:bodyPr/>
          <a:lstStyle/>
          <a:p>
            <a:r>
              <a:rPr lang="en-US" dirty="0" smtClean="0"/>
              <a:t>Paraphasias: full of </a:t>
            </a:r>
            <a:r>
              <a:rPr lang="en-US" b="1" dirty="0" smtClean="0"/>
              <a:t>semantic and </a:t>
            </a:r>
            <a:r>
              <a:rPr lang="en-US" b="1" dirty="0" err="1" smtClean="0"/>
              <a:t>neologistic</a:t>
            </a:r>
            <a:r>
              <a:rPr lang="en-US" b="1" dirty="0" smtClean="0"/>
              <a:t> </a:t>
            </a:r>
            <a:r>
              <a:rPr lang="en-US" dirty="0" smtClean="0"/>
              <a:t>paraphasias. </a:t>
            </a:r>
            <a:r>
              <a:rPr lang="en-US" dirty="0" err="1" smtClean="0">
                <a:solidFill>
                  <a:schemeClr val="accent2"/>
                </a:solidFill>
              </a:rPr>
              <a:t>Wernicke’s</a:t>
            </a:r>
            <a:r>
              <a:rPr lang="en-US" dirty="0" smtClean="0">
                <a:solidFill>
                  <a:schemeClr val="accent2"/>
                </a:solidFill>
              </a:rPr>
              <a:t>: semantic &amp; literal paraphasias.</a:t>
            </a:r>
          </a:p>
          <a:p>
            <a:r>
              <a:rPr lang="en-US" b="1" dirty="0" smtClean="0"/>
              <a:t>Empty speech: TSA </a:t>
            </a:r>
            <a:r>
              <a:rPr lang="en-US" dirty="0" smtClean="0"/>
              <a:t>patients fail to communicate because of the </a:t>
            </a:r>
            <a:r>
              <a:rPr lang="en-US" b="1" dirty="0" smtClean="0"/>
              <a:t>paraphasias and neologism</a:t>
            </a:r>
            <a:r>
              <a:rPr lang="en-US" dirty="0" smtClean="0"/>
              <a:t>. TSA doesn’t exhibit </a:t>
            </a:r>
            <a:r>
              <a:rPr lang="en-US" dirty="0" smtClean="0">
                <a:solidFill>
                  <a:schemeClr val="accent2"/>
                </a:solidFill>
              </a:rPr>
              <a:t>logorrhea or press of speech that is characterized by </a:t>
            </a:r>
            <a:r>
              <a:rPr lang="en-US" dirty="0" err="1" smtClean="0">
                <a:solidFill>
                  <a:schemeClr val="accent2"/>
                </a:solidFill>
              </a:rPr>
              <a:t>Wernicke’s</a:t>
            </a:r>
            <a:endParaRPr lang="en-US" b="1" dirty="0" smtClean="0">
              <a:solidFill>
                <a:schemeClr val="accent2"/>
              </a:solidFill>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1279</TotalTime>
  <Words>1997</Words>
  <Application>Microsoft Office PowerPoint</Application>
  <PresentationFormat>On-screen Show (4:3)</PresentationFormat>
  <Paragraphs>178</Paragraphs>
  <Slides>41</Slides>
  <Notes>0</Notes>
  <HiddenSlides>0</HiddenSlides>
  <MMClips>0</MMClips>
  <ScaleCrop>false</ScaleCrop>
  <HeadingPairs>
    <vt:vector size="4" baseType="variant">
      <vt:variant>
        <vt:lpstr>Theme</vt:lpstr>
      </vt:variant>
      <vt:variant>
        <vt:i4>1</vt:i4>
      </vt:variant>
      <vt:variant>
        <vt:lpstr>Slide Titles</vt:lpstr>
      </vt:variant>
      <vt:variant>
        <vt:i4>41</vt:i4>
      </vt:variant>
    </vt:vector>
  </HeadingPairs>
  <TitlesOfParts>
    <vt:vector size="42" baseType="lpstr">
      <vt:lpstr>Office Theme</vt:lpstr>
      <vt:lpstr>TSA / Conduction Aphasia/ Anomic Aphasia </vt:lpstr>
      <vt:lpstr>Transcortical sensory aphasia tsa</vt:lpstr>
      <vt:lpstr>Transcortical Sensory Aphasia </vt:lpstr>
      <vt:lpstr>Neuroanatomical bases of TSA</vt:lpstr>
      <vt:lpstr>Neuroanatomical bases of TSA</vt:lpstr>
      <vt:lpstr>General Characteristics of TSA</vt:lpstr>
      <vt:lpstr>General Characteristics of TSA</vt:lpstr>
      <vt:lpstr>Major Language Characteristics of TSA</vt:lpstr>
      <vt:lpstr>Major Language Characteristics of TSA</vt:lpstr>
      <vt:lpstr>Major Language Characteristics of TSA</vt:lpstr>
      <vt:lpstr>Major Language Characteristics of TSA</vt:lpstr>
      <vt:lpstr>Major Language Characteristics of TSA</vt:lpstr>
      <vt:lpstr>Major Language Characteristics of TSA</vt:lpstr>
      <vt:lpstr>Wernicke’s Aphasia Vs. TSA</vt:lpstr>
      <vt:lpstr>Individual differences in patients with TSA</vt:lpstr>
      <vt:lpstr>Relative Strengths in patients with TSA</vt:lpstr>
      <vt:lpstr>Conduction Aphasia</vt:lpstr>
      <vt:lpstr>Conduction Aphasia</vt:lpstr>
      <vt:lpstr>Conduction aphasia: General characteristics </vt:lpstr>
      <vt:lpstr>Neuroanatomic bases of conduction aphasia</vt:lpstr>
      <vt:lpstr>Neuroanatomic bases of conduction aphasia</vt:lpstr>
      <vt:lpstr>General Characteristics of Conduction aphasia</vt:lpstr>
      <vt:lpstr>Language Characteristics of Conduction Aphasia</vt:lpstr>
      <vt:lpstr>Language Characteristics of Conduction Aphasia</vt:lpstr>
      <vt:lpstr>Language Characteristics of Conduction Aphasia</vt:lpstr>
      <vt:lpstr>Language Characteristics of Conduction Aphasia</vt:lpstr>
      <vt:lpstr>Language Characteristics of Conduction Aphasia</vt:lpstr>
      <vt:lpstr>Language Characteristics of Conduction Aphasia</vt:lpstr>
      <vt:lpstr>Language Characteristics of Conduction Aphasia</vt:lpstr>
      <vt:lpstr>Distinguishing language characteristics:</vt:lpstr>
      <vt:lpstr>Individual differences in Patients with Conduction Aphasia</vt:lpstr>
      <vt:lpstr>Relative Strengths of Patients w/ Conduction aphasia</vt:lpstr>
      <vt:lpstr>Anomic Aphasia</vt:lpstr>
      <vt:lpstr>Anomic Aphasia </vt:lpstr>
      <vt:lpstr>Anomic Aphasia </vt:lpstr>
      <vt:lpstr>Neuroanatomical bases of anomic aphasia</vt:lpstr>
      <vt:lpstr>Major language characteristics of Anamic Aphasia</vt:lpstr>
      <vt:lpstr>Major language characteristics of Anamic Aphasia</vt:lpstr>
      <vt:lpstr>Major language characteristics of Anamic Aphasia</vt:lpstr>
      <vt:lpstr>Individual differences in patients with Anomic Aphasia </vt:lpstr>
      <vt:lpstr>Relative strengths in anomic aphasia</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Windows7</dc:creator>
  <cp:lastModifiedBy>Windows7</cp:lastModifiedBy>
  <cp:revision>91</cp:revision>
  <dcterms:created xsi:type="dcterms:W3CDTF">2016-01-19T12:22:36Z</dcterms:created>
  <dcterms:modified xsi:type="dcterms:W3CDTF">2016-01-24T00:18:29Z</dcterms:modified>
</cp:coreProperties>
</file>