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3"/>
    <p:sldId id="256" r:id="rId4"/>
    <p:sldId id="266" r:id="rId5"/>
    <p:sldId id="267" r:id="rId6"/>
    <p:sldId id="268" r:id="rId7"/>
    <p:sldId id="271" r:id="rId8"/>
    <p:sldId id="269" r:id="rId9"/>
    <p:sldId id="270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Steps to Access Aggregation in MongoDB Atlas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Log in to MongoDB Atlas and go to your Cluster.</a:t>
            </a:r>
          </a:p>
          <a:p>
            <a:pPr>
              <a:spcAft>
                <a:spcPts val="1000"/>
              </a:spcAft>
              <a:defRPr sz="1800"/>
            </a:pPr>
            <a:r>
              <a:t>Navigate to Browse Collections -&gt; sample_mflix -&gt; movies.</a:t>
            </a:r>
          </a:p>
          <a:p>
            <a:pPr>
              <a:spcAft>
                <a:spcPts val="1000"/>
              </a:spcAft>
              <a:defRPr sz="1800"/>
            </a:pPr>
            <a:r>
              <a:t>Click the Aggregation tab at the top.</a:t>
            </a:r>
          </a:p>
          <a:p>
            <a:pPr>
              <a:spcAft>
                <a:spcPts val="1000"/>
              </a:spcAft>
              <a:defRPr sz="1800"/>
            </a:pPr>
            <a:r>
              <a:t>Use Create Aggregation Pipeline to build the query step-by-step.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2: $sort – Sort by IMDb 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$sort to order the results based on IMDb rating in descending order.</a:t>
            </a:r>
          </a:p>
          <a:p>
            <a:pPr>
              <a:spcAft>
                <a:spcPts val="1000"/>
              </a:spcAft>
              <a:defRPr sz="1800"/>
            </a:pPr>
            <a:r>
              <a:t>Query: { 'imdb.rating': -1 }</a:t>
            </a:r>
          </a:p>
          <a:p>
            <a:pPr>
              <a:spcAft>
                <a:spcPts val="1000"/>
              </a:spcAft>
              <a:defRPr sz="1800"/>
            </a:pPr>
            <a:r>
              <a:t>This ensures that the highest-rated movies appear first.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3: $limit – Limit the Results to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$limit to restrict the output to the top 5 movies.</a:t>
            </a:r>
          </a:p>
          <a:p>
            <a:pPr>
              <a:spcAft>
                <a:spcPts val="1000"/>
              </a:spcAft>
              <a:defRPr sz="1800"/>
            </a:pPr>
            <a:r>
              <a:t>Query: { 5 }</a:t>
            </a:r>
          </a:p>
          <a:p>
            <a:pPr>
              <a:spcAft>
                <a:spcPts val="1000"/>
              </a:spcAft>
              <a:defRPr sz="1800"/>
            </a:pPr>
            <a:r>
              <a:t>This helps narrow down the result set to a manageable number.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4: $project – Display Only Specific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$project to include only the desired fields in the output.</a:t>
            </a:r>
          </a:p>
          <a:p>
            <a:pPr>
              <a:spcAft>
                <a:spcPts val="1000"/>
              </a:spcAft>
              <a:defRPr sz="1800"/>
            </a:pPr>
            <a:r>
              <a:t>Query: { '_id': 0, 'title': 1, 'year': 1, 'imdb.rating': 1 }</a:t>
            </a:r>
          </a:p>
          <a:p>
            <a:pPr>
              <a:spcAft>
                <a:spcPts val="1000"/>
              </a:spcAft>
              <a:defRPr sz="1800"/>
            </a:pPr>
            <a:r>
              <a:t>This ensures the output is clean and relevant.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Expected Final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{ 'title': 'Inception', 'year': 2010, 'imdb': { 'rating': 8.8 } }</a:t>
            </a:r>
          </a:p>
          <a:p>
            <a:pPr>
              <a:spcAft>
                <a:spcPts val="1000"/>
              </a:spcAft>
              <a:defRPr sz="1800"/>
            </a:pPr>
            <a:r>
              <a:t>{ 'title': 'The Dark Knight', 'year': 2008, 'imdb': { 'rating': 9.0 } }</a:t>
            </a:r>
          </a:p>
          <a:p>
            <a:pPr>
              <a:spcAft>
                <a:spcPts val="1000"/>
              </a:spcAft>
              <a:defRPr sz="1800"/>
            </a:pPr>
            <a:r>
              <a:t>...</a:t>
            </a:r>
          </a:p>
          <a:p>
            <a:pPr>
              <a:spcAft>
                <a:spcPts val="1000"/>
              </a:spcAft>
              <a:defRPr sz="1800"/>
            </a:pPr>
            <a:r>
              <a:t>Top 5 movies with their title, year, and IMDb rating.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Using $count to Count Movies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$count to find the total number of movies released after 2000.</a:t>
            </a:r>
          </a:p>
          <a:p>
            <a:pPr>
              <a:spcAft>
                <a:spcPts val="1000"/>
              </a:spcAft>
              <a:defRPr sz="1800"/>
            </a:pPr>
            <a:r>
              <a:t>Query:</a:t>
            </a:r>
          </a:p>
          <a:p>
            <a:pPr>
              <a:spcAft>
                <a:spcPts val="1000"/>
              </a:spcAft>
              <a:defRPr sz="1800"/>
            </a:pPr>
            <a:r>
              <a:t>db.movies.aggregate([</a:t>
            </a:r>
          </a:p>
          <a:p>
            <a:pPr>
              <a:spcAft>
                <a:spcPts val="1000"/>
              </a:spcAft>
              <a:defRPr sz="1800"/>
            </a:pPr>
            <a:r>
              <a:t>  { $match: { year: { $gt: 2000 } } },</a:t>
            </a:r>
          </a:p>
          <a:p>
            <a:pPr>
              <a:spcAft>
                <a:spcPts val="1000"/>
              </a:spcAft>
              <a:defRPr sz="1800"/>
            </a:pPr>
            <a:r>
              <a:t>  { $count: 'totalMovies' }</a:t>
            </a:r>
          </a:p>
          <a:p>
            <a:pPr>
              <a:spcAft>
                <a:spcPts val="1000"/>
              </a:spcAft>
              <a:defRPr sz="1800"/>
            </a:pPr>
            <a:r>
              <a:t>]);</a:t>
            </a:r>
          </a:p>
          <a:p>
            <a:pPr>
              <a:spcAft>
                <a:spcPts val="1000"/>
              </a:spcAft>
              <a:defRPr sz="1800"/>
            </a:pPr>
            <a:r>
              <a:t>This returns the total number of matching documents.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Using $group to Group and Count by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$group to count how many movies were released in each year.</a:t>
            </a:r>
          </a:p>
          <a:p>
            <a:pPr>
              <a:spcAft>
                <a:spcPts val="1000"/>
              </a:spcAft>
              <a:defRPr sz="1800"/>
            </a:pPr>
            <a:r>
              <a:t>Query:</a:t>
            </a:r>
          </a:p>
          <a:p>
            <a:pPr>
              <a:spcAft>
                <a:spcPts val="1000"/>
              </a:spcAft>
              <a:defRPr sz="1800"/>
            </a:pPr>
            <a:r>
              <a:t>db.movies.aggregate([</a:t>
            </a:r>
          </a:p>
          <a:p>
            <a:pPr>
              <a:spcAft>
                <a:spcPts val="1000"/>
              </a:spcAft>
              <a:defRPr sz="1800"/>
            </a:pPr>
            <a:r>
              <a:t>  { $match: { year: { $gt: 2000 } } },</a:t>
            </a:r>
          </a:p>
          <a:p>
            <a:pPr>
              <a:spcAft>
                <a:spcPts val="1000"/>
              </a:spcAft>
              <a:defRPr sz="1800"/>
            </a:pPr>
            <a:r>
              <a:t>  { $group: { _id: '$year', count: { $sum: 1 } } },</a:t>
            </a:r>
          </a:p>
          <a:p>
            <a:pPr>
              <a:spcAft>
                <a:spcPts val="1000"/>
              </a:spcAft>
              <a:defRPr sz="1800"/>
            </a:pPr>
            <a:r>
              <a:t>  { $sort: { _id: 1 } }</a:t>
            </a:r>
          </a:p>
          <a:p>
            <a:pPr>
              <a:spcAft>
                <a:spcPts val="1000"/>
              </a:spcAft>
              <a:defRPr sz="1800"/>
            </a:pPr>
            <a:r>
              <a:t>]);</a:t>
            </a:r>
          </a:p>
          <a:p>
            <a:pPr>
              <a:spcAft>
                <a:spcPts val="1000"/>
              </a:spcAft>
              <a:defRPr sz="1800"/>
            </a:pPr>
            <a:r>
              <a:t>This groups movies by year and counts them.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  <a:r>
              <a:rPr lang="en-US"/>
              <a:t>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$match: Filters documents based on conditions (e.g., year &gt; 2000).</a:t>
            </a:r>
          </a:p>
          <a:p>
            <a:pPr>
              <a:spcAft>
                <a:spcPts val="1000"/>
              </a:spcAft>
              <a:defRPr sz="1800"/>
            </a:pPr>
            <a:r>
              <a:t>$sort: Orders the results (e.g., by IMDb rating).</a:t>
            </a:r>
          </a:p>
          <a:p>
            <a:pPr>
              <a:spcAft>
                <a:spcPts val="1000"/>
              </a:spcAft>
              <a:defRPr sz="1800"/>
            </a:pPr>
            <a:r>
              <a:t>$limit: Restricts the number of output documents.</a:t>
            </a:r>
          </a:p>
          <a:p>
            <a:pPr>
              <a:spcAft>
                <a:spcPts val="1000"/>
              </a:spcAft>
              <a:defRPr sz="1800"/>
            </a:pPr>
            <a:r>
              <a:t>$project: Selects only specific fields for display.</a:t>
            </a:r>
          </a:p>
          <a:p>
            <a:pPr>
              <a:spcAft>
                <a:spcPts val="1000"/>
              </a:spcAft>
              <a:defRPr sz="1800"/>
            </a:pPr>
            <a:r>
              <a:t>$count: Provides a total count of matching documents.</a:t>
            </a:r>
          </a:p>
          <a:p>
            <a:pPr>
              <a:spcAft>
                <a:spcPts val="1000"/>
              </a:spcAft>
              <a:defRPr sz="1800"/>
            </a:pPr>
            <a:r>
              <a:t>$group: Groups and counts by specific fields (e.g., by year).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Stage-by-Stage Aggregation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How to use MongoDB Atlas to run aggregation queries in detail.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Stage-by-Stage Aggregation Pipeline with $max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Learn how to find the maximum value using MongoDB Atlas.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1: $match – Filter the Movies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$match to filter movies released after 2000.</a:t>
            </a:r>
          </a:p>
          <a:p>
            <a:pPr>
              <a:spcAft>
                <a:spcPts val="1000"/>
              </a:spcAft>
              <a:defRPr sz="1800"/>
            </a:pPr>
            <a:r>
              <a:t>Query: { 'year': { '$gt': 2000 } }</a:t>
            </a:r>
          </a:p>
          <a:p>
            <a:pPr>
              <a:spcAft>
                <a:spcPts val="1000"/>
              </a:spcAft>
              <a:defRPr sz="1800"/>
            </a:pPr>
            <a:r>
              <a:t>This stage ensures we only get relevant movies for analysis.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2: $group with $max – Find Maximum Rating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$group to aggregate data and find the highest IMDb rating.</a:t>
            </a:r>
          </a:p>
          <a:p>
            <a:pPr>
              <a:spcAft>
                <a:spcPts val="1000"/>
              </a:spcAft>
              <a:defRPr sz="1800"/>
            </a:pPr>
            <a:r>
              <a:t>Query:</a:t>
            </a:r>
          </a:p>
          <a:p>
            <a:pPr>
              <a:spcAft>
                <a:spcPts val="1000"/>
              </a:spcAft>
              <a:defRPr sz="1800"/>
            </a:pPr>
            <a:r>
              <a:t>db.movies.aggregate([</a:t>
            </a:r>
          </a:p>
          <a:p>
            <a:pPr>
              <a:spcAft>
                <a:spcPts val="1000"/>
              </a:spcAft>
              <a:defRPr sz="1800"/>
            </a:pPr>
            <a:r>
              <a:t>  { $match: { year: { $gt: 2000 } } },</a:t>
            </a:r>
          </a:p>
          <a:p>
            <a:pPr>
              <a:spcAft>
                <a:spcPts val="1000"/>
              </a:spcAft>
              <a:defRPr sz="1800"/>
            </a:pPr>
            <a:r>
              <a:t>  { $group: { _id: null, maxRating: { $max: '$imdb.rating' } } }</a:t>
            </a:r>
          </a:p>
          <a:p>
            <a:pPr>
              <a:spcAft>
                <a:spcPts val="1000"/>
              </a:spcAft>
              <a:defRPr sz="1800"/>
            </a:pPr>
            <a:r>
              <a:t>]);</a:t>
            </a:r>
          </a:p>
          <a:p>
            <a:pPr>
              <a:spcAft>
                <a:spcPts val="1000"/>
              </a:spcAft>
              <a:defRPr sz="1800"/>
            </a:pPr>
            <a:r>
              <a:t>This returns the highest IMDb rating for movies released after 2000.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2990"/>
            <a:ext cx="8229600" cy="5304790"/>
          </a:xfrm>
        </p:spPr>
        <p:txBody>
          <a:bodyPr>
            <a:noAutofit/>
          </a:bodyPr>
          <a:p>
            <a:r>
              <a:rPr lang="en-US" sz="2000" b="1"/>
              <a:t>$group: This is an aggregation stage used to group documents by a specified identifier and perform aggregate calculations on other fields.</a:t>
            </a:r>
            <a:endParaRPr lang="en-US" sz="2000" b="1"/>
          </a:p>
          <a:p>
            <a:r>
              <a:rPr lang="en-US" sz="2000" b="1"/>
              <a:t>_id: null: The _id field in the $group stage is used to specify how the documents should be grouped.</a:t>
            </a:r>
            <a:endParaRPr lang="en-US" sz="2000" b="1"/>
          </a:p>
          <a:p>
            <a:r>
              <a:rPr lang="en-US" sz="2000" b="1"/>
              <a:t>Setting _id to null means that all documents will be grouped together into a single output document. This is useful when you want to compute a global aggregate value (like a maximum, average, etc.) across all documents.</a:t>
            </a:r>
            <a:endParaRPr lang="en-US" sz="2000" b="1"/>
          </a:p>
          <a:p>
            <a:r>
              <a:rPr lang="en-US" sz="2000" b="1"/>
              <a:t>maxRating: { $max: '$imdb.rating' }: This part defines a new field in the output document called maxRating.</a:t>
            </a:r>
            <a:endParaRPr lang="en-US" sz="2000" b="1"/>
          </a:p>
          <a:p>
            <a:r>
              <a:rPr lang="en-US" sz="2000" b="1"/>
              <a:t>The $max operator is an accumulator that calculates the maximum value of the specified field across all documents in the group.</a:t>
            </a:r>
            <a:endParaRPr lang="en-US" sz="2000" b="1"/>
          </a:p>
          <a:p>
            <a:r>
              <a:rPr lang="en-US" sz="2000" b="1"/>
              <a:t>'$imdb.rating' references the field rating nested within the imdb object in your documents. The $ sign indicates that it is a field reference.</a:t>
            </a:r>
            <a:endParaRPr lang="en-US" sz="2000" b="1"/>
          </a:p>
        </p:txBody>
      </p:sp>
      <p:sp>
        <p:nvSpPr>
          <p:cNvPr id="5" name="Text Box 4"/>
          <p:cNvSpPr txBox="1"/>
          <p:nvPr/>
        </p:nvSpPr>
        <p:spPr>
          <a:xfrm>
            <a:off x="485775" y="419735"/>
            <a:ext cx="7830185" cy="643255"/>
          </a:xfrm>
          <a:prstGeom prst="rect">
            <a:avLst/>
          </a:prstGeom>
        </p:spPr>
        <p:txBody>
          <a:bodyPr wrap="square">
            <a:noAutofit/>
          </a:bodyPr>
          <a:p>
            <a:pPr marL="0" indent="0" algn="l"/>
            <a:r>
              <a:rPr b="1" i="1">
                <a:solidFill>
                  <a:srgbClr val="262626"/>
                </a:solidFill>
                <a:latin typeface="Arial Black" panose="020B0A04020102020204" charset="0"/>
                <a:ea typeface="ui-monospace"/>
                <a:cs typeface="Arial Black" panose="020B0A04020102020204" charset="0"/>
              </a:rPr>
              <a:t>{ $group: { _id: null, maxRating: { $max: '$imdb.rating' } } }</a:t>
            </a:r>
            <a:endParaRPr b="1" i="1">
              <a:solidFill>
                <a:srgbClr val="262626"/>
              </a:solidFill>
              <a:latin typeface="Arial Black" panose="020B0A04020102020204" charset="0"/>
              <a:ea typeface="ui-monospace"/>
              <a:cs typeface="Arial Black" panose="020B0A0402010202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Expected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{ '_id': null, 'maxRating': 9.2 }</a:t>
            </a:r>
          </a:p>
          <a:p>
            <a:pPr>
              <a:spcAft>
                <a:spcPts val="1000"/>
              </a:spcAft>
              <a:defRPr sz="1800"/>
            </a:pPr>
            <a:r>
              <a:t>This means the highest rating among filtered movies is 9.2.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  <a:r>
              <a:rPr lang="en-US"/>
              <a:t>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$match: Filters documents based on conditions (e.g., year &gt; 2000).</a:t>
            </a:r>
          </a:p>
          <a:p>
            <a:pPr>
              <a:spcAft>
                <a:spcPts val="1000"/>
              </a:spcAft>
              <a:defRPr sz="1800"/>
            </a:pPr>
            <a:r>
              <a:t>$group: Aggregates documents, grouping them together.</a:t>
            </a:r>
          </a:p>
          <a:p>
            <a:pPr>
              <a:spcAft>
                <a:spcPts val="1000"/>
              </a:spcAft>
              <a:defRPr sz="1800"/>
            </a:pPr>
            <a:r>
              <a:t>$max: Finds the maximum value within the group.</a:t>
            </a:r>
          </a:p>
          <a:p>
            <a:pPr>
              <a:spcAft>
                <a:spcPts val="1000"/>
              </a:spcAft>
              <a:defRPr sz="1800"/>
            </a:pPr>
            <a:r>
              <a:t>Use MongoDB Atlas' Aggregation Pipeline Builder to run these queries.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Stage 1: $match – Filter the Movies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spcAft>
                <a:spcPts val="1000"/>
              </a:spcAft>
              <a:defRPr sz="1800"/>
            </a:pPr>
            <a:r>
              <a:t>Use $match to filter movies released after 2000 and with IMDb rating ≥ 8.</a:t>
            </a:r>
          </a:p>
          <a:p>
            <a:pPr>
              <a:spcAft>
                <a:spcPts val="1000"/>
              </a:spcAft>
              <a:defRPr sz="1800"/>
            </a:pPr>
            <a:r>
              <a:t>Query:</a:t>
            </a:r>
          </a:p>
          <a:p>
            <a:pPr>
              <a:spcAft>
                <a:spcPts val="1000"/>
              </a:spcAft>
              <a:defRPr sz="1800"/>
            </a:pPr>
            <a:r>
              <a:t>{ 'year': { '$gt': 2000 }, 'imdb.rating': { '$gte': 8 } }</a:t>
            </a:r>
          </a:p>
          <a:p>
            <a:pPr>
              <a:spcAft>
                <a:spcPts val="1000"/>
              </a:spcAft>
              <a:defRPr sz="1800"/>
            </a:pPr>
            <a:r>
              <a:t>This stage ensures we only get high-rated recent movies.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4075</Words>
  <Application>WPS Presentation</Application>
  <PresentationFormat>On-screen Show (4:3)</PresentationFormat>
  <Paragraphs>114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8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ui-monospace</vt:lpstr>
      <vt:lpstr>-apple-system</vt:lpstr>
      <vt:lpstr>Segoe Print</vt:lpstr>
      <vt:lpstr>Arial Black</vt:lpstr>
      <vt:lpstr>Office Theme</vt:lpstr>
      <vt:lpstr>Steps to Access Aggregation in MongoDB Atlas</vt:lpstr>
      <vt:lpstr>Stage-by-Stage Aggregation Pipeline</vt:lpstr>
      <vt:lpstr>Stage-by-Stage Aggregation Pipeline with $max</vt:lpstr>
      <vt:lpstr>Stage 1: $match – Filter the Movies</vt:lpstr>
      <vt:lpstr>Stage 2: $group with $max – Find Maximum Rating</vt:lpstr>
      <vt:lpstr>PowerPoint 演示文稿</vt:lpstr>
      <vt:lpstr>Expected Output</vt:lpstr>
      <vt:lpstr>Summary</vt:lpstr>
      <vt:lpstr>Stage 1: $match – Filter the Movies</vt:lpstr>
      <vt:lpstr>Stage 2: $sort – Sort by IMDb Rating</vt:lpstr>
      <vt:lpstr>Stage 3: $limit – Limit the Results to 5</vt:lpstr>
      <vt:lpstr>Stage 4: $project – Display Only Specific Fields</vt:lpstr>
      <vt:lpstr>Expected Final Output</vt:lpstr>
      <vt:lpstr>Using $count to Count Movies</vt:lpstr>
      <vt:lpstr>Using $group to Group and Count by Year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4</cp:revision>
  <dcterms:created xsi:type="dcterms:W3CDTF">2013-01-27T09:14:00Z</dcterms:created>
  <dcterms:modified xsi:type="dcterms:W3CDTF">2024-10-29T04:46:15Z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F8048227C34F40AAA7E846F2D362EC53_13</vt:lpwstr>
  </property>
  <property fmtid="{D5CDD505-2E9C-101B-9397-08002B2CF9AE}" pid="3" name="KSOProductBuildVer">
    <vt:lpwstr>1033-12.2.0.18607</vt:lpwstr>
  </property>
</Properties>
</file>