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3" r:id="rId7"/>
    <p:sldId id="264" r:id="rId8"/>
    <p:sldId id="260" r:id="rId9"/>
    <p:sldId id="261"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3" d="100"/>
          <a:sy n="63"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6/26/2023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6/26/2023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6/26/2023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6/26/2023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6/26/2023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AFA5-6376-E251-8217-D4369A1A6175}"/>
              </a:ext>
            </a:extLst>
          </p:cNvPr>
          <p:cNvSpPr>
            <a:spLocks noGrp="1"/>
          </p:cNvSpPr>
          <p:nvPr>
            <p:ph type="ctrTitle"/>
          </p:nvPr>
        </p:nvSpPr>
        <p:spPr>
          <a:xfrm>
            <a:off x="1915128" y="1788454"/>
            <a:ext cx="8361229" cy="2593046"/>
          </a:xfrm>
        </p:spPr>
        <p:txBody>
          <a:bodyPr/>
          <a:lstStyle/>
          <a:p>
            <a:r>
              <a:rPr lang="en-US" b="1" dirty="0">
                <a:solidFill>
                  <a:srgbClr val="FF0000"/>
                </a:solidFill>
              </a:rPr>
              <a:t>Phonological and Articulation disorders</a:t>
            </a:r>
            <a:endParaRPr lang="en-IL" b="1" dirty="0">
              <a:solidFill>
                <a:srgbClr val="FF0000"/>
              </a:solidFill>
            </a:endParaRPr>
          </a:p>
        </p:txBody>
      </p:sp>
      <p:sp>
        <p:nvSpPr>
          <p:cNvPr id="3" name="Subtitle 2">
            <a:extLst>
              <a:ext uri="{FF2B5EF4-FFF2-40B4-BE49-F238E27FC236}">
                <a16:creationId xmlns:a16="http://schemas.microsoft.com/office/drawing/2014/main" id="{BCC2D9F6-5843-8F31-0EB9-16744C9035EE}"/>
              </a:ext>
            </a:extLst>
          </p:cNvPr>
          <p:cNvSpPr>
            <a:spLocks noGrp="1"/>
          </p:cNvSpPr>
          <p:nvPr>
            <p:ph type="subTitle" idx="1"/>
          </p:nvPr>
        </p:nvSpPr>
        <p:spPr>
          <a:xfrm>
            <a:off x="2679906" y="4619625"/>
            <a:ext cx="6831673" cy="1257300"/>
          </a:xfrm>
        </p:spPr>
        <p:txBody>
          <a:bodyPr/>
          <a:lstStyle/>
          <a:p>
            <a:r>
              <a:rPr lang="en-US" b="1" dirty="0">
                <a:solidFill>
                  <a:srgbClr val="00B050"/>
                </a:solidFill>
              </a:rPr>
              <a:t>SPAU 131</a:t>
            </a:r>
          </a:p>
          <a:p>
            <a:r>
              <a:rPr lang="en-US" b="1" dirty="0">
                <a:solidFill>
                  <a:srgbClr val="00B050"/>
                </a:solidFill>
              </a:rPr>
              <a:t>Thair Odeh</a:t>
            </a:r>
            <a:endParaRPr lang="en-IL" b="1" dirty="0">
              <a:solidFill>
                <a:srgbClr val="00B050"/>
              </a:solidFill>
            </a:endParaRPr>
          </a:p>
        </p:txBody>
      </p:sp>
    </p:spTree>
    <p:extLst>
      <p:ext uri="{BB962C8B-B14F-4D97-AF65-F5344CB8AC3E}">
        <p14:creationId xmlns:p14="http://schemas.microsoft.com/office/powerpoint/2010/main" val="3136144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4A67-91C6-034D-3981-E52D14333D22}"/>
              </a:ext>
            </a:extLst>
          </p:cNvPr>
          <p:cNvSpPr>
            <a:spLocks noGrp="1"/>
          </p:cNvSpPr>
          <p:nvPr>
            <p:ph type="title"/>
          </p:nvPr>
        </p:nvSpPr>
        <p:spPr/>
        <p:txBody>
          <a:bodyPr/>
          <a:lstStyle/>
          <a:p>
            <a:pPr>
              <a:lnSpc>
                <a:spcPct val="107000"/>
              </a:lnSpc>
              <a:spcBef>
                <a:spcPts val="375"/>
              </a:spcBef>
              <a:spcAft>
                <a:spcPts val="750"/>
              </a:spcAft>
            </a:pPr>
            <a:r>
              <a:rPr lang="en-IL" sz="4400" b="1" kern="0" spc="25" dirty="0">
                <a:solidFill>
                  <a:srgbClr val="FF0000"/>
                </a:solidFill>
                <a:effectLst/>
                <a:latin typeface="urw-geometric"/>
                <a:ea typeface="Times New Roman" panose="02020603050405020304" pitchFamily="18" charset="0"/>
                <a:cs typeface="Times New Roman" panose="02020603050405020304" pitchFamily="18" charset="0"/>
              </a:rPr>
              <a:t>Influence of Dialect</a:t>
            </a:r>
            <a:br>
              <a:rPr lang="en-IL" sz="2800" kern="100" dirty="0">
                <a:effectLst/>
                <a:latin typeface="Calibri" panose="020F0502020204030204" pitchFamily="34" charset="0"/>
                <a:ea typeface="Calibri" panose="020F0502020204030204" pitchFamily="34" charset="0"/>
                <a:cs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C9E809EA-B80B-4268-9980-0DD9CDA2BA84}"/>
              </a:ext>
            </a:extLst>
          </p:cNvPr>
          <p:cNvSpPr>
            <a:spLocks noGrp="1"/>
          </p:cNvSpPr>
          <p:nvPr>
            <p:ph idx="1"/>
          </p:nvPr>
        </p:nvSpPr>
        <p:spPr/>
        <p:txBody>
          <a:bodyPr/>
          <a:lstStyle/>
          <a:p>
            <a:r>
              <a:rPr lang="en-US" dirty="0"/>
              <a:t>dialect (a rule-governed language system that reflects the regional and social background of its speakers). </a:t>
            </a:r>
          </a:p>
          <a:p>
            <a:r>
              <a:rPr lang="en-US" dirty="0"/>
              <a:t>Dialectal variations of a language may cross all linguistic parameters, including phonology, morphology, syntax, semantics, and pragmatics. An example of a dialectal variation in phonology occurs with speakers of African American English (AAE) when a "d" sound is used for a "</a:t>
            </a:r>
            <a:r>
              <a:rPr lang="en-US" dirty="0" err="1"/>
              <a:t>th</a:t>
            </a:r>
            <a:r>
              <a:rPr lang="en-US" dirty="0"/>
              <a:t>" sound (e.g., "dis" for "this"). </a:t>
            </a:r>
          </a:p>
          <a:p>
            <a:r>
              <a:rPr lang="en-US" dirty="0"/>
              <a:t>This variation is not evidence of a speech sound disorder but, rather, one of the phonological features </a:t>
            </a:r>
            <a:endParaRPr lang="en-IL" dirty="0"/>
          </a:p>
        </p:txBody>
      </p:sp>
    </p:spTree>
    <p:extLst>
      <p:ext uri="{BB962C8B-B14F-4D97-AF65-F5344CB8AC3E}">
        <p14:creationId xmlns:p14="http://schemas.microsoft.com/office/powerpoint/2010/main" val="201813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ECA14-93B8-AE71-2655-FD7E3B746C52}"/>
              </a:ext>
            </a:extLst>
          </p:cNvPr>
          <p:cNvSpPr>
            <a:spLocks noGrp="1"/>
          </p:cNvSpPr>
          <p:nvPr>
            <p:ph type="title"/>
          </p:nvPr>
        </p:nvSpPr>
        <p:spPr/>
        <p:txBody>
          <a:bodyPr>
            <a:normAutofit fontScale="90000"/>
          </a:bodyPr>
          <a:lstStyle/>
          <a:p>
            <a:r>
              <a:rPr lang="en-US" dirty="0"/>
              <a:t>Speech-language pathologists (SLPs) must distinguish between dialectal differences and communicative disorders and must</a:t>
            </a:r>
            <a:br>
              <a:rPr lang="en-US" dirty="0"/>
            </a:br>
            <a:endParaRPr lang="en-IL" dirty="0"/>
          </a:p>
        </p:txBody>
      </p:sp>
      <p:sp>
        <p:nvSpPr>
          <p:cNvPr id="3" name="Content Placeholder 2">
            <a:extLst>
              <a:ext uri="{FF2B5EF4-FFF2-40B4-BE49-F238E27FC236}">
                <a16:creationId xmlns:a16="http://schemas.microsoft.com/office/drawing/2014/main" id="{A3E9453E-E5B0-A005-F493-F28DA0E6BC18}"/>
              </a:ext>
            </a:extLst>
          </p:cNvPr>
          <p:cNvSpPr>
            <a:spLocks noGrp="1"/>
          </p:cNvSpPr>
          <p:nvPr>
            <p:ph idx="1"/>
          </p:nvPr>
        </p:nvSpPr>
        <p:spPr>
          <a:xfrm>
            <a:off x="1371600" y="2641600"/>
            <a:ext cx="9601200" cy="4135120"/>
          </a:xfrm>
        </p:spPr>
        <p:txBody>
          <a:bodyPr>
            <a:normAutofit/>
          </a:bodyPr>
          <a:lstStyle/>
          <a:p>
            <a:r>
              <a:rPr lang="en-US" b="1" dirty="0"/>
              <a:t>Speech-language pathologists (SLPs) must distinguish between dialectal differences and communicative disorders and must</a:t>
            </a:r>
          </a:p>
          <a:p>
            <a:r>
              <a:rPr lang="en-US" b="1" dirty="0"/>
              <a:t>recognize all dialects as being rule-governed linguistic systems;</a:t>
            </a:r>
          </a:p>
          <a:p>
            <a:r>
              <a:rPr lang="en-US" b="1" dirty="0"/>
              <a:t>understand the rules and linguistic features of dialects represented by their clientele; and</a:t>
            </a:r>
          </a:p>
          <a:p>
            <a:r>
              <a:rPr lang="en-US" b="1" dirty="0"/>
              <a:t>be familiar with nondiscriminatory testing and dynamic assessment procedures, such as identifying potential sources of test bias, administering and scoring standardized tests using alternative methods, and analyzing test results in light of existing information regarding dialect use (see, e.g., McLeod, Verdon, &amp; The International Expert Panel on Multilingual Children's Speech, 2017).</a:t>
            </a:r>
          </a:p>
          <a:p>
            <a:endParaRPr lang="en-IL" dirty="0"/>
          </a:p>
        </p:txBody>
      </p:sp>
    </p:spTree>
    <p:extLst>
      <p:ext uri="{BB962C8B-B14F-4D97-AF65-F5344CB8AC3E}">
        <p14:creationId xmlns:p14="http://schemas.microsoft.com/office/powerpoint/2010/main" val="935968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EAC0D-9E54-87F8-8F4F-9597C85A0B35}"/>
              </a:ext>
            </a:extLst>
          </p:cNvPr>
          <p:cNvSpPr>
            <a:spLocks noGrp="1"/>
          </p:cNvSpPr>
          <p:nvPr>
            <p:ph type="title"/>
          </p:nvPr>
        </p:nvSpPr>
        <p:spPr/>
        <p:txBody>
          <a:bodyPr/>
          <a:lstStyle/>
          <a:p>
            <a:pPr>
              <a:lnSpc>
                <a:spcPct val="107000"/>
              </a:lnSpc>
              <a:spcAft>
                <a:spcPts val="750"/>
              </a:spcAft>
            </a:pPr>
            <a:r>
              <a:rPr lang="en-US" sz="4400" b="1" u="sng" kern="0" dirty="0">
                <a:solidFill>
                  <a:srgbClr val="6E6259"/>
                </a:solidFill>
                <a:effectLst/>
                <a:latin typeface="urw-geometric"/>
                <a:ea typeface="Times New Roman" panose="02020603050405020304" pitchFamily="18" charset="0"/>
                <a:cs typeface="Times New Roman" panose="02020603050405020304" pitchFamily="18" charset="0"/>
              </a:rPr>
              <a:t>Causes</a:t>
            </a:r>
            <a:r>
              <a:rPr lang="en-US" sz="2400" kern="0" dirty="0">
                <a:solidFill>
                  <a:srgbClr val="6E6259"/>
                </a:solidFill>
                <a:effectLst/>
                <a:latin typeface="urw-geometric"/>
                <a:ea typeface="Times New Roman" panose="02020603050405020304" pitchFamily="18" charset="0"/>
                <a:cs typeface="Times New Roman" panose="02020603050405020304" pitchFamily="18" charset="0"/>
              </a:rPr>
              <a:t> </a:t>
            </a:r>
            <a:br>
              <a:rPr lang="en-IL" sz="2000" kern="100" dirty="0">
                <a:effectLst/>
                <a:latin typeface="Calibri" panose="020F0502020204030204" pitchFamily="34" charset="0"/>
                <a:ea typeface="Calibri" panose="020F0502020204030204" pitchFamily="34" charset="0"/>
                <a:cs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45B22CA3-13E9-05CF-E100-B124F4BDA813}"/>
              </a:ext>
            </a:extLst>
          </p:cNvPr>
          <p:cNvSpPr>
            <a:spLocks noGrp="1"/>
          </p:cNvSpPr>
          <p:nvPr>
            <p:ph idx="1"/>
          </p:nvPr>
        </p:nvSpPr>
        <p:spPr/>
        <p:txBody>
          <a:bodyPr>
            <a:normAutofit fontScale="925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IL" sz="1800" b="1" kern="0" dirty="0">
                <a:solidFill>
                  <a:srgbClr val="6E6259"/>
                </a:solidFill>
                <a:effectLst/>
                <a:latin typeface="urw-geometric"/>
                <a:ea typeface="Times New Roman" panose="02020603050405020304" pitchFamily="18" charset="0"/>
                <a:cs typeface="Times New Roman" panose="02020603050405020304" pitchFamily="18" charset="0"/>
              </a:rPr>
              <a:t>Gender</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—the incidence of speech sound disorders is higher in males than in females (e.g., Everhart, 1960; Morley, 1952;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Shriberg</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et al., 1999).</a:t>
            </a:r>
            <a:endParaRPr lang="en-IL" sz="18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L" sz="1800" b="1" kern="0" dirty="0">
                <a:solidFill>
                  <a:srgbClr val="6E6259"/>
                </a:solidFill>
                <a:effectLst/>
                <a:latin typeface="urw-geometric"/>
                <a:ea typeface="Times New Roman" panose="02020603050405020304" pitchFamily="18" charset="0"/>
                <a:cs typeface="Times New Roman" panose="02020603050405020304" pitchFamily="18" charset="0"/>
              </a:rPr>
              <a:t>Pre- and perinatal problems</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—factors such as maternal stress or infections during pregnancy, complications during delivery, preterm delivery, and low birthweight were found to be associated with delay in speech sound acquisition and with speech sound disorders (e.g., Byers Brown,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Bendersky</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&amp; Chapman, 1986; Fox, Dodd, &amp; Howard, 2002).</a:t>
            </a:r>
            <a:endParaRPr lang="en-IL" sz="18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L" sz="1800" b="1" kern="0" dirty="0">
                <a:solidFill>
                  <a:srgbClr val="6E6259"/>
                </a:solidFill>
                <a:effectLst/>
                <a:latin typeface="urw-geometric"/>
                <a:ea typeface="Times New Roman" panose="02020603050405020304" pitchFamily="18" charset="0"/>
                <a:cs typeface="Times New Roman" panose="02020603050405020304" pitchFamily="18" charset="0"/>
              </a:rPr>
              <a:t>Family history</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—children who have family members (parents or siblings) with speech and/or language difficulties were more likely to have a speech disorder (e.g., Campbell et al., 2003;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Felsenfeld</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McGue</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&amp;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Broen</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1995; Fox et al., 2002;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Shriberg</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&amp; Kwiatkowski, 1994).</a:t>
            </a:r>
            <a:endParaRPr lang="en-IL" sz="18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r>
              <a:rPr lang="en-IL" sz="1800" b="1" kern="0" dirty="0">
                <a:solidFill>
                  <a:srgbClr val="6E6259"/>
                </a:solidFill>
                <a:effectLst/>
                <a:latin typeface="urw-geometric"/>
                <a:ea typeface="Times New Roman" panose="02020603050405020304" pitchFamily="18" charset="0"/>
                <a:cs typeface="Times New Roman" panose="02020603050405020304" pitchFamily="18" charset="0"/>
              </a:rPr>
              <a:t>Persistent otitis media with effusion</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—persistent otitis media with effusion (often associated with hearing loss) has been associated with impaired speech development (Fox et al., 2002; Silva, Chalmers, &amp; Stewart, 1986; Teele, K</a:t>
            </a:r>
            <a:endParaRPr lang="en-IL" dirty="0"/>
          </a:p>
        </p:txBody>
      </p:sp>
    </p:spTree>
    <p:extLst>
      <p:ext uri="{BB962C8B-B14F-4D97-AF65-F5344CB8AC3E}">
        <p14:creationId xmlns:p14="http://schemas.microsoft.com/office/powerpoint/2010/main" val="4212073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978FE-EBA6-C164-D64A-C7C34FA4926A}"/>
              </a:ext>
            </a:extLst>
          </p:cNvPr>
          <p:cNvSpPr>
            <a:spLocks noGrp="1"/>
          </p:cNvSpPr>
          <p:nvPr>
            <p:ph type="title"/>
          </p:nvPr>
        </p:nvSpPr>
        <p:spPr/>
        <p:txBody>
          <a:bodyPr/>
          <a:lstStyle/>
          <a:p>
            <a:pPr>
              <a:lnSpc>
                <a:spcPct val="107000"/>
              </a:lnSpc>
              <a:spcAft>
                <a:spcPts val="800"/>
              </a:spcAft>
            </a:pPr>
            <a:r>
              <a:rPr lang="en-US" sz="4400" b="1" kern="100" dirty="0">
                <a:effectLst/>
                <a:latin typeface="Calibri" panose="020F0502020204030204" pitchFamily="34" charset="0"/>
                <a:ea typeface="Calibri" panose="020F0502020204030204" pitchFamily="34" charset="0"/>
                <a:cs typeface="Arial" panose="020B0604020202020204" pitchFamily="34" charset="0"/>
              </a:rPr>
              <a:t>Roles and responsibilities </a:t>
            </a:r>
            <a:br>
              <a:rPr lang="en-IL" sz="2400" kern="100" dirty="0">
                <a:effectLst/>
                <a:latin typeface="Calibri" panose="020F0502020204030204" pitchFamily="34" charset="0"/>
                <a:ea typeface="Calibri" panose="020F0502020204030204" pitchFamily="34" charset="0"/>
                <a:cs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B9E1D2D2-2CB6-6B2F-A779-43B629AFC68C}"/>
              </a:ext>
            </a:extLst>
          </p:cNvPr>
          <p:cNvSpPr>
            <a:spLocks noGrp="1"/>
          </p:cNvSpPr>
          <p:nvPr>
            <p:ph idx="1"/>
          </p:nvPr>
        </p:nvSpPr>
        <p:spPr>
          <a:xfrm>
            <a:off x="1371600" y="2286000"/>
            <a:ext cx="9601200" cy="4572000"/>
          </a:xfrm>
        </p:spPr>
        <p:txBody>
          <a:bodyPr/>
          <a:lstStyle/>
          <a:p>
            <a:r>
              <a:rPr lang="en-US" dirty="0"/>
              <a:t>•	</a:t>
            </a:r>
            <a:r>
              <a:rPr lang="en-US" sz="2400" dirty="0"/>
              <a:t>Providing prevention information to individuals and groups known to be at risk for speech sound disorders, as well as to individuals working with those at risk</a:t>
            </a:r>
          </a:p>
          <a:p>
            <a:r>
              <a:rPr lang="en-US" sz="2400" dirty="0"/>
              <a:t>•	Educating other professionals on the needs of persons with speech sound disorders and the role of SLPs in diagnosing and managing speech sound disorders</a:t>
            </a:r>
          </a:p>
          <a:p>
            <a:r>
              <a:rPr lang="en-US" sz="2400" dirty="0"/>
              <a:t>•	Screening individuals who present with speech sound difficulties and determining the need for further assessment and/or referral for other services</a:t>
            </a:r>
          </a:p>
          <a:p>
            <a:r>
              <a:rPr lang="en-US" sz="2400" dirty="0"/>
              <a:t>•	Recognizing that students with speech sound disorders have heightened risks for later language and literacy problems</a:t>
            </a:r>
          </a:p>
          <a:p>
            <a:endParaRPr lang="en-IL" dirty="0"/>
          </a:p>
        </p:txBody>
      </p:sp>
    </p:spTree>
    <p:extLst>
      <p:ext uri="{BB962C8B-B14F-4D97-AF65-F5344CB8AC3E}">
        <p14:creationId xmlns:p14="http://schemas.microsoft.com/office/powerpoint/2010/main" val="1516190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66BEAA-1DF2-4BF6-E94A-930CCA950115}"/>
              </a:ext>
            </a:extLst>
          </p:cNvPr>
          <p:cNvSpPr>
            <a:spLocks noGrp="1"/>
          </p:cNvSpPr>
          <p:nvPr>
            <p:ph type="title"/>
          </p:nvPr>
        </p:nvSpPr>
        <p:spPr/>
        <p:txBody>
          <a:bodyPr/>
          <a:lstStyle/>
          <a:p>
            <a:r>
              <a:rPr lang="en-US" dirty="0"/>
              <a:t>Roles and responsibilities </a:t>
            </a:r>
            <a:endParaRPr lang="en-IL" dirty="0"/>
          </a:p>
        </p:txBody>
      </p:sp>
      <p:sp>
        <p:nvSpPr>
          <p:cNvPr id="7" name="Content Placeholder 6">
            <a:extLst>
              <a:ext uri="{FF2B5EF4-FFF2-40B4-BE49-F238E27FC236}">
                <a16:creationId xmlns:a16="http://schemas.microsoft.com/office/drawing/2014/main" id="{BD09847D-93E2-1F77-1ACD-F7CD2DED0AE1}"/>
              </a:ext>
            </a:extLst>
          </p:cNvPr>
          <p:cNvSpPr>
            <a:spLocks noGrp="1"/>
          </p:cNvSpPr>
          <p:nvPr>
            <p:ph idx="1"/>
          </p:nvPr>
        </p:nvSpPr>
        <p:spPr/>
        <p:txBody>
          <a:bodyPr>
            <a:normAutofit fontScale="92500" lnSpcReduction="10000"/>
          </a:bodyPr>
          <a:lstStyle/>
          <a:p>
            <a:r>
              <a:rPr lang="en-US" dirty="0"/>
              <a:t>•	Conducting a culturally and linguistically relevant comprehensive assessment of speech, language, and communication</a:t>
            </a:r>
          </a:p>
          <a:p>
            <a:r>
              <a:rPr lang="en-US" dirty="0"/>
              <a:t>•	Taking into consideration the rules of a spoken accent or dialect, typical dual-language acquisition from birth, and sequential second-language acquisition to distinguish difference from disorder</a:t>
            </a:r>
          </a:p>
          <a:p>
            <a:r>
              <a:rPr lang="en-US" dirty="0"/>
              <a:t>•	Diagnosing the presence or absence of a speech sound disorder</a:t>
            </a:r>
          </a:p>
          <a:p>
            <a:r>
              <a:rPr lang="en-US" dirty="0"/>
              <a:t>•	Referring to and collaborating with other professionals to rule out other conditions, determine etiology, and facilitate access to comprehensive services</a:t>
            </a:r>
          </a:p>
          <a:p>
            <a:r>
              <a:rPr lang="en-US" dirty="0"/>
              <a:t>•	Making decisions about the management of speech sound disorders</a:t>
            </a:r>
          </a:p>
          <a:p>
            <a:r>
              <a:rPr lang="en-US" dirty="0"/>
              <a:t>•	Making decisions about eligibility for services, based on the presence of a speech sound disorder</a:t>
            </a:r>
          </a:p>
          <a:p>
            <a:endParaRPr lang="en-IL" dirty="0"/>
          </a:p>
        </p:txBody>
      </p:sp>
    </p:spTree>
    <p:extLst>
      <p:ext uri="{BB962C8B-B14F-4D97-AF65-F5344CB8AC3E}">
        <p14:creationId xmlns:p14="http://schemas.microsoft.com/office/powerpoint/2010/main" val="2279638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2AA23-9650-740B-3541-EC02C4ECE490}"/>
              </a:ext>
            </a:extLst>
          </p:cNvPr>
          <p:cNvSpPr>
            <a:spLocks noGrp="1"/>
          </p:cNvSpPr>
          <p:nvPr>
            <p:ph type="title"/>
          </p:nvPr>
        </p:nvSpPr>
        <p:spPr/>
        <p:txBody>
          <a:bodyPr/>
          <a:lstStyle/>
          <a:p>
            <a:r>
              <a:rPr lang="en-US" dirty="0"/>
              <a:t>Roles and responsibilities </a:t>
            </a:r>
            <a:endParaRPr lang="en-IL" dirty="0"/>
          </a:p>
        </p:txBody>
      </p:sp>
      <p:sp>
        <p:nvSpPr>
          <p:cNvPr id="3" name="Content Placeholder 2">
            <a:extLst>
              <a:ext uri="{FF2B5EF4-FFF2-40B4-BE49-F238E27FC236}">
                <a16:creationId xmlns:a16="http://schemas.microsoft.com/office/drawing/2014/main" id="{12220BA6-8456-1BD2-2593-EBD2E68B8915}"/>
              </a:ext>
            </a:extLst>
          </p:cNvPr>
          <p:cNvSpPr>
            <a:spLocks noGrp="1"/>
          </p:cNvSpPr>
          <p:nvPr>
            <p:ph idx="1"/>
          </p:nvPr>
        </p:nvSpPr>
        <p:spPr/>
        <p:txBody>
          <a:bodyPr/>
          <a:lstStyle/>
          <a:p>
            <a:r>
              <a:rPr lang="en-US" dirty="0"/>
              <a:t>•	Developing treatment plans, providing intervention and support services, documenting progress, and determining appropriate service delivery approaches and dismissal criteria</a:t>
            </a:r>
          </a:p>
          <a:p>
            <a:r>
              <a:rPr lang="en-US" dirty="0"/>
              <a:t>•	Counseling persons with speech sound disorders and their families/caregivers regarding communication-related issues and providing education aimed at preventing further complications related to speech sound disorders</a:t>
            </a:r>
          </a:p>
          <a:p>
            <a:r>
              <a:rPr lang="en-US" dirty="0"/>
              <a:t>•	Serving as an integral member of an interdisciplinary team working with individuals with speech sound disorders and their families/caregivers </a:t>
            </a:r>
            <a:endParaRPr lang="en-IL" dirty="0"/>
          </a:p>
        </p:txBody>
      </p:sp>
    </p:spTree>
    <p:extLst>
      <p:ext uri="{BB962C8B-B14F-4D97-AF65-F5344CB8AC3E}">
        <p14:creationId xmlns:p14="http://schemas.microsoft.com/office/powerpoint/2010/main" val="36948515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B7302-07B7-E86A-DE7A-62AB04F02C6B}"/>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892E400A-DAA4-E63A-DC05-62EC6725D570}"/>
              </a:ext>
            </a:extLst>
          </p:cNvPr>
          <p:cNvSpPr>
            <a:spLocks noGrp="1"/>
          </p:cNvSpPr>
          <p:nvPr>
            <p:ph idx="1"/>
          </p:nvPr>
        </p:nvSpPr>
        <p:spPr/>
        <p:txBody>
          <a:bodyPr/>
          <a:lstStyle/>
          <a:p>
            <a:endParaRPr lang="en-IL"/>
          </a:p>
        </p:txBody>
      </p:sp>
    </p:spTree>
    <p:extLst>
      <p:ext uri="{BB962C8B-B14F-4D97-AF65-F5344CB8AC3E}">
        <p14:creationId xmlns:p14="http://schemas.microsoft.com/office/powerpoint/2010/main" val="1935562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1988D-65A3-3F9E-C7E5-FE19B4206099}"/>
              </a:ext>
            </a:extLst>
          </p:cNvPr>
          <p:cNvSpPr>
            <a:spLocks noGrp="1"/>
          </p:cNvSpPr>
          <p:nvPr>
            <p:ph type="title"/>
          </p:nvPr>
        </p:nvSpPr>
        <p:spPr/>
        <p:txBody>
          <a:bodyPr/>
          <a:lstStyle/>
          <a:p>
            <a:endParaRPr lang="en-IL" dirty="0"/>
          </a:p>
        </p:txBody>
      </p:sp>
      <p:sp>
        <p:nvSpPr>
          <p:cNvPr id="3" name="Content Placeholder 2">
            <a:extLst>
              <a:ext uri="{FF2B5EF4-FFF2-40B4-BE49-F238E27FC236}">
                <a16:creationId xmlns:a16="http://schemas.microsoft.com/office/drawing/2014/main" id="{3BC4EEEC-691D-510A-9D6B-0777D1606252}"/>
              </a:ext>
            </a:extLst>
          </p:cNvPr>
          <p:cNvSpPr>
            <a:spLocks noGrp="1"/>
          </p:cNvSpPr>
          <p:nvPr>
            <p:ph idx="1"/>
          </p:nvPr>
        </p:nvSpPr>
        <p:spPr/>
        <p:txBody>
          <a:bodyPr/>
          <a:lstStyle/>
          <a:p>
            <a:r>
              <a:rPr lang="en-US" dirty="0"/>
              <a:t>Speech sound disorders is an umbrella term referring to any difficulty or combination of difficulties with perception, motor production, or phonological representation of speech sounds and speech segments—including phonotactic rules governing permissible speech sound sequences in a language</a:t>
            </a:r>
          </a:p>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Speech sound disorders can be </a:t>
            </a:r>
            <a:r>
              <a:rPr lang="en-IL" sz="1800" kern="0" dirty="0">
                <a:solidFill>
                  <a:srgbClr val="C00000"/>
                </a:solidFill>
                <a:effectLst/>
                <a:latin typeface="urw-geometric"/>
                <a:ea typeface="Times New Roman" panose="02020603050405020304" pitchFamily="18" charset="0"/>
                <a:cs typeface="Times New Roman" panose="02020603050405020304" pitchFamily="18" charset="0"/>
              </a:rPr>
              <a:t>organic</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or </a:t>
            </a:r>
            <a:r>
              <a:rPr lang="en-IL" sz="1800" kern="0" dirty="0">
                <a:solidFill>
                  <a:srgbClr val="C00000"/>
                </a:solidFill>
                <a:effectLst/>
                <a:latin typeface="urw-geometric"/>
                <a:ea typeface="Times New Roman" panose="02020603050405020304" pitchFamily="18" charset="0"/>
                <a:cs typeface="Times New Roman" panose="02020603050405020304" pitchFamily="18" charset="0"/>
              </a:rPr>
              <a:t>functional</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in nature. </a:t>
            </a:r>
            <a:r>
              <a:rPr lang="en-IL" sz="1800" b="1" kern="0" dirty="0">
                <a:solidFill>
                  <a:srgbClr val="6E6259"/>
                </a:solidFill>
                <a:effectLst/>
                <a:latin typeface="urw-geometric"/>
                <a:ea typeface="Times New Roman" panose="02020603050405020304" pitchFamily="18" charset="0"/>
                <a:cs typeface="Times New Roman" panose="02020603050405020304" pitchFamily="18" charset="0"/>
              </a:rPr>
              <a:t>Organic speech sound disorders</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result from an underlying motor/neurological, structural, or sensory/perceptual cause. </a:t>
            </a:r>
            <a:r>
              <a:rPr lang="en-IL" sz="1800" b="1" kern="0" dirty="0">
                <a:solidFill>
                  <a:srgbClr val="6E6259"/>
                </a:solidFill>
                <a:effectLst/>
                <a:latin typeface="urw-geometric"/>
                <a:ea typeface="Times New Roman" panose="02020603050405020304" pitchFamily="18" charset="0"/>
                <a:cs typeface="Times New Roman" panose="02020603050405020304" pitchFamily="18" charset="0"/>
              </a:rPr>
              <a:t>Functional speech sound disorders</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are idiopathic—they have no known cause. See figure below</a:t>
            </a:r>
            <a:endParaRPr lang="en-IL" dirty="0"/>
          </a:p>
        </p:txBody>
      </p:sp>
    </p:spTree>
    <p:extLst>
      <p:ext uri="{BB962C8B-B14F-4D97-AF65-F5344CB8AC3E}">
        <p14:creationId xmlns:p14="http://schemas.microsoft.com/office/powerpoint/2010/main" val="208317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388B7D0-09CA-57F2-B0A3-73089795204A}"/>
              </a:ext>
            </a:extLst>
          </p:cNvPr>
          <p:cNvPicPr>
            <a:picLocks noChangeAspect="1"/>
          </p:cNvPicPr>
          <p:nvPr/>
        </p:nvPicPr>
        <p:blipFill>
          <a:blip r:embed="rId2"/>
          <a:stretch>
            <a:fillRect/>
          </a:stretch>
        </p:blipFill>
        <p:spPr>
          <a:xfrm>
            <a:off x="714375" y="0"/>
            <a:ext cx="11477625" cy="6762750"/>
          </a:xfrm>
          <a:prstGeom prst="rect">
            <a:avLst/>
          </a:prstGeom>
        </p:spPr>
      </p:pic>
    </p:spTree>
    <p:extLst>
      <p:ext uri="{BB962C8B-B14F-4D97-AF65-F5344CB8AC3E}">
        <p14:creationId xmlns:p14="http://schemas.microsoft.com/office/powerpoint/2010/main" val="1688013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13B1-16FB-0455-B3F3-4BFFB0680009}"/>
              </a:ext>
            </a:extLst>
          </p:cNvPr>
          <p:cNvSpPr>
            <a:spLocks noGrp="1"/>
          </p:cNvSpPr>
          <p:nvPr>
            <p:ph type="title"/>
          </p:nvPr>
        </p:nvSpPr>
        <p:spPr/>
        <p:txBody>
          <a:bodyPr/>
          <a:lstStyle/>
          <a:p>
            <a:r>
              <a:rPr lang="en-US" sz="4400" b="1" i="1" u="sng" kern="0" dirty="0">
                <a:solidFill>
                  <a:srgbClr val="FF0000"/>
                </a:solidFill>
                <a:effectLst/>
                <a:latin typeface="urw-geometric"/>
                <a:ea typeface="Times New Roman" panose="02020603050405020304" pitchFamily="18" charset="0"/>
                <a:cs typeface="Times New Roman" panose="02020603050405020304" pitchFamily="18" charset="0"/>
              </a:rPr>
              <a:t>I</a:t>
            </a:r>
            <a:r>
              <a:rPr lang="en-IL" sz="4400" b="1" i="1" u="sng" kern="0" dirty="0" err="1">
                <a:solidFill>
                  <a:srgbClr val="FF0000"/>
                </a:solidFill>
                <a:effectLst>
                  <a:outerShdw blurRad="38100" dist="38100" dir="2700000" algn="tl">
                    <a:srgbClr val="000000">
                      <a:alpha val="43137"/>
                    </a:srgbClr>
                  </a:outerShdw>
                </a:effectLst>
                <a:latin typeface="urw-geometric"/>
                <a:ea typeface="Times New Roman" panose="02020603050405020304" pitchFamily="18" charset="0"/>
                <a:cs typeface="Times New Roman" panose="02020603050405020304" pitchFamily="18" charset="0"/>
              </a:rPr>
              <a:t>ncidence</a:t>
            </a:r>
            <a:r>
              <a:rPr lang="en-IL" sz="4400" kern="0" dirty="0">
                <a:solidFill>
                  <a:srgbClr val="6E6259"/>
                </a:solidFill>
                <a:effectLst/>
                <a:latin typeface="urw-geometric"/>
                <a:ea typeface="Times New Roman" panose="02020603050405020304" pitchFamily="18" charset="0"/>
                <a:cs typeface="Times New Roman" panose="02020603050405020304" pitchFamily="18" charset="0"/>
              </a:rPr>
              <a:t> </a:t>
            </a:r>
            <a:r>
              <a:rPr lang="en-US" sz="4400" kern="0" dirty="0">
                <a:solidFill>
                  <a:srgbClr val="6E6259"/>
                </a:solidFill>
                <a:effectLst/>
                <a:latin typeface="urw-geometric"/>
                <a:ea typeface="Times New Roman" panose="02020603050405020304" pitchFamily="18" charset="0"/>
                <a:cs typeface="Times New Roman" panose="02020603050405020304" pitchFamily="18" charset="0"/>
              </a:rPr>
              <a:t>and </a:t>
            </a:r>
            <a:r>
              <a:rPr lang="en-US" sz="4400" b="1" i="1" u="sng" kern="0" dirty="0">
                <a:solidFill>
                  <a:srgbClr val="00B050"/>
                </a:solidFill>
                <a:effectLst>
                  <a:outerShdw blurRad="38100" dist="38100" dir="2700000" algn="tl">
                    <a:srgbClr val="000000">
                      <a:alpha val="43137"/>
                    </a:srgbClr>
                  </a:outerShdw>
                </a:effectLst>
                <a:latin typeface="urw-geometric"/>
                <a:ea typeface="Times New Roman" panose="02020603050405020304" pitchFamily="18" charset="0"/>
                <a:cs typeface="Times New Roman" panose="02020603050405020304" pitchFamily="18" charset="0"/>
              </a:rPr>
              <a:t>Prevalence</a:t>
            </a:r>
            <a:r>
              <a:rPr lang="en-US" sz="4400" b="1" u="sng" kern="0" dirty="0">
                <a:solidFill>
                  <a:srgbClr val="00B050"/>
                </a:solidFill>
                <a:effectLst>
                  <a:outerShdw blurRad="38100" dist="38100" dir="2700000" algn="tl">
                    <a:srgbClr val="000000">
                      <a:alpha val="43137"/>
                    </a:srgbClr>
                  </a:outerShdw>
                </a:effectLst>
                <a:latin typeface="urw-geometric"/>
                <a:ea typeface="Times New Roman" panose="02020603050405020304" pitchFamily="18" charset="0"/>
                <a:cs typeface="Times New Roman" panose="02020603050405020304" pitchFamily="18" charset="0"/>
              </a:rPr>
              <a:t> </a:t>
            </a:r>
            <a:endParaRPr lang="en-IL" b="1" u="sng" dirty="0">
              <a:solidFill>
                <a:srgbClr val="00B05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C1864AD-A278-F27D-563F-8F79417832CE}"/>
              </a:ext>
            </a:extLst>
          </p:cNvPr>
          <p:cNvSpPr>
            <a:spLocks noGrp="1"/>
          </p:cNvSpPr>
          <p:nvPr>
            <p:ph idx="1"/>
          </p:nvPr>
        </p:nvSpPr>
        <p:spPr>
          <a:xfrm>
            <a:off x="1371600" y="1412240"/>
            <a:ext cx="9601200" cy="5303520"/>
          </a:xfrm>
        </p:spPr>
        <p:txBody>
          <a:bodyPr>
            <a:normAutofit/>
          </a:bodyPr>
          <a:lstStyle/>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Overall, 2.3% to 24.6% of school-aged children were estimated to have speech delay or speech sound disorders </a:t>
            </a:r>
            <a:endParaRPr lang="en-US" sz="1800" kern="0" dirty="0">
              <a:solidFill>
                <a:srgbClr val="6E6259"/>
              </a:solidFill>
              <a:effectLst/>
              <a:latin typeface="urw-geometric"/>
              <a:ea typeface="Times New Roman" panose="02020603050405020304" pitchFamily="18" charset="0"/>
              <a:cs typeface="Times New Roman" panose="02020603050405020304" pitchFamily="18" charset="0"/>
            </a:endParaRPr>
          </a:p>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A 2012 survey from the National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Center</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for Health Statistics estimated that, among children with a communication disorder, 48.1% of 3- to 10-year old children and 24.4% of 11- to 17-year old children had speech sound problems only. </a:t>
            </a:r>
            <a:endParaRPr lang="en-US" sz="1800" kern="0" dirty="0">
              <a:solidFill>
                <a:srgbClr val="6E6259"/>
              </a:solidFill>
              <a:effectLst/>
              <a:latin typeface="urw-geometric"/>
              <a:ea typeface="Times New Roman" panose="02020603050405020304" pitchFamily="18" charset="0"/>
              <a:cs typeface="Times New Roman" panose="02020603050405020304" pitchFamily="18" charset="0"/>
            </a:endParaRPr>
          </a:p>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Residual or persistent speech errors were estimated to occur in 1% to 2% of older children and adults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Flipsen</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2015).</a:t>
            </a:r>
            <a:endParaRPr lang="en-IL" sz="18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Reports estimated that speech sound disorders are more prevalent in boys than in girls, with a ratio ranging from 1.5:1.0 to 1.8:1.0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Shriberg</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et al., 1999; Wren et al., 2016).</a:t>
            </a:r>
            <a:endParaRPr lang="en-IL" sz="18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Reports estimated that 11% to 40% of children with speech sound disorders had concomitant language impairment (Eadie et al., 2015;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Shriberg</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et al., 1999).</a:t>
            </a:r>
            <a:endParaRPr lang="en-IL" sz="18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Poor speech sound production skills in kindergarten children have been associated with lower literacy outcomes (Overby, </a:t>
            </a:r>
            <a:r>
              <a:rPr lang="en-IL" sz="1800" kern="0" dirty="0" err="1">
                <a:solidFill>
                  <a:srgbClr val="6E6259"/>
                </a:solidFill>
                <a:effectLst/>
                <a:latin typeface="urw-geometric"/>
                <a:ea typeface="Times New Roman" panose="02020603050405020304" pitchFamily="18" charset="0"/>
                <a:cs typeface="Times New Roman" panose="02020603050405020304" pitchFamily="18" charset="0"/>
              </a:rPr>
              <a:t>Trainin</a:t>
            </a:r>
            <a:r>
              <a:rPr lang="en-IL" sz="1800" kern="0" dirty="0">
                <a:solidFill>
                  <a:srgbClr val="6E6259"/>
                </a:solidFill>
                <a:effectLst/>
                <a:latin typeface="urw-geometric"/>
                <a:ea typeface="Times New Roman" panose="02020603050405020304" pitchFamily="18" charset="0"/>
                <a:cs typeface="Times New Roman" panose="02020603050405020304" pitchFamily="18" charset="0"/>
              </a:rPr>
              <a:t>, Smit, Bernthal, &amp; Nelson, 2012). </a:t>
            </a:r>
            <a:endParaRPr lang="en-IL" dirty="0"/>
          </a:p>
        </p:txBody>
      </p:sp>
    </p:spTree>
    <p:extLst>
      <p:ext uri="{BB962C8B-B14F-4D97-AF65-F5344CB8AC3E}">
        <p14:creationId xmlns:p14="http://schemas.microsoft.com/office/powerpoint/2010/main" val="303078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4B612-315F-9AB9-107D-2539329119A3}"/>
              </a:ext>
            </a:extLst>
          </p:cNvPr>
          <p:cNvSpPr>
            <a:spLocks noGrp="1"/>
          </p:cNvSpPr>
          <p:nvPr>
            <p:ph type="title"/>
          </p:nvPr>
        </p:nvSpPr>
        <p:spPr/>
        <p:txBody>
          <a:bodyPr>
            <a:normAutofit fontScale="90000"/>
          </a:bodyPr>
          <a:lstStyle/>
          <a:p>
            <a:pPr marL="384048" marR="0" lvl="0" indent="-384048" algn="l" defTabSz="914400" rtl="0" eaLnBrk="1" fontAlgn="auto" latinLnBrk="0" hangingPunct="1">
              <a:lnSpc>
                <a:spcPct val="94000"/>
              </a:lnSpc>
              <a:spcBef>
                <a:spcPts val="1000"/>
              </a:spcBef>
              <a:spcAft>
                <a:spcPts val="200"/>
              </a:spcAft>
              <a:buClrTx/>
              <a:buSzTx/>
              <a:buFont typeface="Franklin Gothic Book" panose="020B0503020102020204" pitchFamily="34" charset="0"/>
              <a:buChar char="■"/>
              <a:tabLst/>
              <a:defRPr/>
            </a:pPr>
            <a:r>
              <a:rPr lang="en-US" dirty="0"/>
              <a:t> </a:t>
            </a:r>
            <a:r>
              <a:rPr kumimoji="0" lang="en-US" sz="2000" b="0" i="0" u="none" strike="noStrike" kern="1200" cap="none" spc="0" normalizeH="0" baseline="0" noProof="0" dirty="0">
                <a:ln>
                  <a:noFill/>
                </a:ln>
                <a:solidFill>
                  <a:srgbClr val="191B0E"/>
                </a:solidFill>
                <a:effectLst/>
                <a:uLnTx/>
                <a:uFillTx/>
                <a:latin typeface="Franklin Gothic Book" panose="020B0503020102020204"/>
                <a:ea typeface="+mn-ea"/>
                <a:cs typeface="+mn-cs"/>
              </a:rPr>
              <a:t>Signs and symptoms may occur as independent articulation errors or as phonological (</a:t>
            </a:r>
            <a:r>
              <a:rPr kumimoji="0" lang="en-US" sz="2000" b="1" i="0" u="none" strike="noStrike" kern="1200" cap="none" spc="0" normalizeH="0" baseline="0" noProof="0" dirty="0">
                <a:ln>
                  <a:noFill/>
                </a:ln>
                <a:solidFill>
                  <a:srgbClr val="FF0000"/>
                </a:solidFill>
                <a:effectLst/>
                <a:uLnTx/>
                <a:uFillTx/>
                <a:latin typeface="Franklin Gothic Book" panose="020B0503020102020204"/>
                <a:ea typeface="+mn-ea"/>
                <a:cs typeface="+mn-cs"/>
              </a:rPr>
              <a:t>rule-based error patterns </a:t>
            </a:r>
            <a:r>
              <a:rPr kumimoji="0" lang="en-US" sz="2000" b="0" i="0" u="none" strike="noStrike" kern="1200" cap="none" spc="0" normalizeH="0" baseline="0" noProof="0" dirty="0">
                <a:ln>
                  <a:noFill/>
                </a:ln>
                <a:solidFill>
                  <a:srgbClr val="191B0E"/>
                </a:solidFill>
                <a:effectLst/>
                <a:uLnTx/>
                <a:uFillTx/>
                <a:latin typeface="Franklin Gothic Book" panose="020B0503020102020204"/>
                <a:ea typeface="+mn-ea"/>
                <a:cs typeface="+mn-cs"/>
              </a:rPr>
              <a:t>)</a:t>
            </a:r>
            <a:br>
              <a:rPr kumimoji="0" lang="en-US" sz="2000" b="0" i="0" u="none" strike="noStrike" kern="1200" cap="none" spc="0" normalizeH="0" baseline="0" noProof="0" dirty="0">
                <a:ln>
                  <a:noFill/>
                </a:ln>
                <a:solidFill>
                  <a:srgbClr val="191B0E"/>
                </a:solidFill>
                <a:effectLst/>
                <a:uLnTx/>
                <a:uFillTx/>
                <a:latin typeface="Franklin Gothic Book" panose="020B0503020102020204"/>
                <a:ea typeface="+mn-ea"/>
                <a:cs typeface="+mn-cs"/>
              </a:rPr>
            </a:br>
            <a:endParaRPr lang="en-IL" dirty="0"/>
          </a:p>
        </p:txBody>
      </p:sp>
      <p:graphicFrame>
        <p:nvGraphicFramePr>
          <p:cNvPr id="4" name="Content Placeholder 3">
            <a:extLst>
              <a:ext uri="{FF2B5EF4-FFF2-40B4-BE49-F238E27FC236}">
                <a16:creationId xmlns:a16="http://schemas.microsoft.com/office/drawing/2014/main" id="{921D4147-2C79-0A74-DE5D-C754B811E039}"/>
              </a:ext>
            </a:extLst>
          </p:cNvPr>
          <p:cNvGraphicFramePr>
            <a:graphicFrameLocks noGrp="1"/>
          </p:cNvGraphicFramePr>
          <p:nvPr>
            <p:ph idx="1"/>
            <p:extLst>
              <p:ext uri="{D42A27DB-BD31-4B8C-83A1-F6EECF244321}">
                <p14:modId xmlns:p14="http://schemas.microsoft.com/office/powerpoint/2010/main" val="72650119"/>
              </p:ext>
            </p:extLst>
          </p:nvPr>
        </p:nvGraphicFramePr>
        <p:xfrm>
          <a:off x="1036320" y="1879600"/>
          <a:ext cx="11033760" cy="4876800"/>
        </p:xfrm>
        <a:graphic>
          <a:graphicData uri="http://schemas.openxmlformats.org/drawingml/2006/table">
            <a:tbl>
              <a:tblPr/>
              <a:tblGrid>
                <a:gridCol w="2758440">
                  <a:extLst>
                    <a:ext uri="{9D8B030D-6E8A-4147-A177-3AD203B41FA5}">
                      <a16:colId xmlns:a16="http://schemas.microsoft.com/office/drawing/2014/main" val="1521701539"/>
                    </a:ext>
                  </a:extLst>
                </a:gridCol>
                <a:gridCol w="2758440">
                  <a:extLst>
                    <a:ext uri="{9D8B030D-6E8A-4147-A177-3AD203B41FA5}">
                      <a16:colId xmlns:a16="http://schemas.microsoft.com/office/drawing/2014/main" val="705742319"/>
                    </a:ext>
                  </a:extLst>
                </a:gridCol>
                <a:gridCol w="2758440">
                  <a:extLst>
                    <a:ext uri="{9D8B030D-6E8A-4147-A177-3AD203B41FA5}">
                      <a16:colId xmlns:a16="http://schemas.microsoft.com/office/drawing/2014/main" val="3663203722"/>
                    </a:ext>
                  </a:extLst>
                </a:gridCol>
                <a:gridCol w="2758440">
                  <a:extLst>
                    <a:ext uri="{9D8B030D-6E8A-4147-A177-3AD203B41FA5}">
                      <a16:colId xmlns:a16="http://schemas.microsoft.com/office/drawing/2014/main" val="1324718065"/>
                    </a:ext>
                  </a:extLst>
                </a:gridCol>
              </a:tblGrid>
              <a:tr h="661261">
                <a:tc gridSpan="4">
                  <a:txBody>
                    <a:bodyPr/>
                    <a:lstStyle/>
                    <a:p>
                      <a:pPr algn="l" fontAlgn="t"/>
                      <a:r>
                        <a:rPr lang="en-US" sz="1300" b="1">
                          <a:effectLst/>
                        </a:rPr>
                        <a:t>Assimilation (Consonant Harmony)</a:t>
                      </a:r>
                      <a:r>
                        <a:rPr lang="en-US" sz="1300" b="1">
                          <a:solidFill>
                            <a:srgbClr val="6E6259"/>
                          </a:solidFill>
                          <a:effectLst/>
                          <a:latin typeface="urw-geometric"/>
                        </a:rPr>
                        <a:t>One sound becomes the same or similar to another sound in the word</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hMerge="1">
                  <a:txBody>
                    <a:bodyPr/>
                    <a:lstStyle/>
                    <a:p>
                      <a:endParaRPr lang="en-IL"/>
                    </a:p>
                  </a:txBody>
                  <a:tcPr/>
                </a:tc>
                <a:tc hMerge="1">
                  <a:txBody>
                    <a:bodyPr/>
                    <a:lstStyle/>
                    <a:p>
                      <a:endParaRPr lang="en-IL"/>
                    </a:p>
                  </a:txBody>
                  <a:tcPr/>
                </a:tc>
                <a:tc hMerge="1">
                  <a:txBody>
                    <a:bodyPr/>
                    <a:lstStyle/>
                    <a:p>
                      <a:endParaRPr lang="en-IL"/>
                    </a:p>
                  </a:txBody>
                  <a:tcPr/>
                </a:tc>
                <a:extLst>
                  <a:ext uri="{0D108BD9-81ED-4DB2-BD59-A6C34878D82A}">
                    <a16:rowId xmlns:a16="http://schemas.microsoft.com/office/drawing/2014/main" val="2067347211"/>
                  </a:ext>
                </a:extLst>
              </a:tr>
              <a:tr h="661261">
                <a:tc>
                  <a:txBody>
                    <a:bodyPr/>
                    <a:lstStyle/>
                    <a:p>
                      <a:pPr algn="l" fontAlgn="t"/>
                      <a:r>
                        <a:rPr lang="en-US" sz="1300" b="1">
                          <a:effectLst/>
                        </a:rPr>
                        <a:t>Process</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300" b="1" dirty="0">
                          <a:effectLst/>
                        </a:rPr>
                        <a:t>Description</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300" b="1">
                          <a:effectLst/>
                        </a:rPr>
                        <a:t>Example</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300" b="1">
                          <a:effectLst/>
                        </a:rPr>
                        <a:t>Likely Age of Elimination**</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290637012"/>
                  </a:ext>
                </a:extLst>
              </a:tr>
              <a:tr h="1777139">
                <a:tc>
                  <a:txBody>
                    <a:bodyPr/>
                    <a:lstStyle/>
                    <a:p>
                      <a:pPr fontAlgn="t"/>
                      <a:r>
                        <a:rPr lang="en-US" sz="1300" b="1">
                          <a:effectLst/>
                        </a:rPr>
                        <a:t>Velar Assimilation</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300" b="1">
                          <a:effectLst/>
                        </a:rPr>
                        <a:t>non-velar sound changes to a velar sound due to the presence of a neighboring velar sound</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300" b="1" i="1">
                          <a:solidFill>
                            <a:srgbClr val="6E6259"/>
                          </a:solidFill>
                          <a:effectLst/>
                          <a:latin typeface="urw-geometric"/>
                        </a:rPr>
                        <a:t>kack</a:t>
                      </a:r>
                      <a:r>
                        <a:rPr lang="en-US" sz="1300" b="1">
                          <a:solidFill>
                            <a:srgbClr val="6E6259"/>
                          </a:solidFill>
                          <a:effectLst/>
                          <a:latin typeface="urw-geometric"/>
                        </a:rPr>
                        <a:t> for </a:t>
                      </a:r>
                      <a:r>
                        <a:rPr lang="en-US" sz="1300" b="1" i="1">
                          <a:solidFill>
                            <a:srgbClr val="6E6259"/>
                          </a:solidFill>
                          <a:effectLst/>
                          <a:latin typeface="urw-geometric"/>
                        </a:rPr>
                        <a:t>tack; guck </a:t>
                      </a:r>
                      <a:r>
                        <a:rPr lang="en-US" sz="1300" b="1">
                          <a:solidFill>
                            <a:srgbClr val="6E6259"/>
                          </a:solidFill>
                          <a:effectLst/>
                          <a:latin typeface="urw-geometric"/>
                        </a:rPr>
                        <a:t>for</a:t>
                      </a:r>
                      <a:r>
                        <a:rPr lang="en-US" sz="1300" b="1" i="1">
                          <a:solidFill>
                            <a:srgbClr val="6E6259"/>
                          </a:solidFill>
                          <a:effectLst/>
                          <a:latin typeface="urw-geometric"/>
                        </a:rPr>
                        <a:t> duck</a:t>
                      </a:r>
                      <a:endParaRPr lang="en-US" sz="1300" b="1">
                        <a:solidFill>
                          <a:srgbClr val="6E6259"/>
                        </a:solidFill>
                        <a:effectLst/>
                        <a:latin typeface="urw-geometric"/>
                      </a:endParaRP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1300" b="1">
                          <a:effectLst/>
                        </a:rPr>
                        <a:t>3  </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190468784"/>
                  </a:ext>
                </a:extLst>
              </a:tr>
              <a:tr h="1777139">
                <a:tc>
                  <a:txBody>
                    <a:bodyPr/>
                    <a:lstStyle/>
                    <a:p>
                      <a:pPr fontAlgn="t"/>
                      <a:r>
                        <a:rPr lang="en-US" sz="1300" b="1">
                          <a:effectLst/>
                        </a:rPr>
                        <a:t>Nasal Assimilation</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300" b="1">
                          <a:effectLst/>
                        </a:rPr>
                        <a:t>non-nasal sound changes to a nasal sound due to the presence of a neighboring nasal sound</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300" b="1" i="1">
                          <a:solidFill>
                            <a:srgbClr val="6E6259"/>
                          </a:solidFill>
                          <a:effectLst/>
                          <a:latin typeface="urw-geometric"/>
                        </a:rPr>
                        <a:t>money</a:t>
                      </a:r>
                      <a:r>
                        <a:rPr lang="en-US" sz="1300" b="1">
                          <a:solidFill>
                            <a:srgbClr val="6E6259"/>
                          </a:solidFill>
                          <a:effectLst/>
                          <a:latin typeface="urw-geometric"/>
                        </a:rPr>
                        <a:t> for </a:t>
                      </a:r>
                      <a:r>
                        <a:rPr lang="en-US" sz="1300" b="1" i="1">
                          <a:solidFill>
                            <a:srgbClr val="6E6259"/>
                          </a:solidFill>
                          <a:effectLst/>
                          <a:latin typeface="urw-geometric"/>
                        </a:rPr>
                        <a:t>funny; nunny </a:t>
                      </a:r>
                      <a:r>
                        <a:rPr lang="en-US" sz="1300" b="1">
                          <a:solidFill>
                            <a:srgbClr val="6E6259"/>
                          </a:solidFill>
                          <a:effectLst/>
                          <a:latin typeface="urw-geometric"/>
                        </a:rPr>
                        <a:t>for</a:t>
                      </a:r>
                      <a:r>
                        <a:rPr lang="en-US" sz="1300" b="1" i="1">
                          <a:solidFill>
                            <a:srgbClr val="6E6259"/>
                          </a:solidFill>
                          <a:effectLst/>
                          <a:latin typeface="urw-geometric"/>
                        </a:rPr>
                        <a:t> bunny</a:t>
                      </a:r>
                      <a:endParaRPr lang="en-US" sz="1300" b="1">
                        <a:solidFill>
                          <a:srgbClr val="6E6259"/>
                        </a:solidFill>
                        <a:effectLst/>
                        <a:latin typeface="urw-geometric"/>
                      </a:endParaRP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1300" b="1" dirty="0">
                          <a:effectLst/>
                        </a:rPr>
                        <a:t>3</a:t>
                      </a:r>
                    </a:p>
                  </a:txBody>
                  <a:tcPr marL="37939" marR="37939" marT="37939" marB="379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133966069"/>
                  </a:ext>
                </a:extLst>
              </a:tr>
            </a:tbl>
          </a:graphicData>
        </a:graphic>
      </p:graphicFrame>
    </p:spTree>
    <p:extLst>
      <p:ext uri="{BB962C8B-B14F-4D97-AF65-F5344CB8AC3E}">
        <p14:creationId xmlns:p14="http://schemas.microsoft.com/office/powerpoint/2010/main" val="3907580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6604BB4-5B3A-D711-F600-984A31399A13}"/>
              </a:ext>
            </a:extLst>
          </p:cNvPr>
          <p:cNvGraphicFramePr>
            <a:graphicFrameLocks noGrp="1"/>
          </p:cNvGraphicFramePr>
          <p:nvPr>
            <p:extLst>
              <p:ext uri="{D42A27DB-BD31-4B8C-83A1-F6EECF244321}">
                <p14:modId xmlns:p14="http://schemas.microsoft.com/office/powerpoint/2010/main" val="584573828"/>
              </p:ext>
            </p:extLst>
          </p:nvPr>
        </p:nvGraphicFramePr>
        <p:xfrm>
          <a:off x="731520" y="101600"/>
          <a:ext cx="11338560" cy="6644640"/>
        </p:xfrm>
        <a:graphic>
          <a:graphicData uri="http://schemas.openxmlformats.org/drawingml/2006/table">
            <a:tbl>
              <a:tblPr/>
              <a:tblGrid>
                <a:gridCol w="2834640">
                  <a:extLst>
                    <a:ext uri="{9D8B030D-6E8A-4147-A177-3AD203B41FA5}">
                      <a16:colId xmlns:a16="http://schemas.microsoft.com/office/drawing/2014/main" val="4241118622"/>
                    </a:ext>
                  </a:extLst>
                </a:gridCol>
                <a:gridCol w="2834640">
                  <a:extLst>
                    <a:ext uri="{9D8B030D-6E8A-4147-A177-3AD203B41FA5}">
                      <a16:colId xmlns:a16="http://schemas.microsoft.com/office/drawing/2014/main" val="1994484854"/>
                    </a:ext>
                  </a:extLst>
                </a:gridCol>
                <a:gridCol w="2834640">
                  <a:extLst>
                    <a:ext uri="{9D8B030D-6E8A-4147-A177-3AD203B41FA5}">
                      <a16:colId xmlns:a16="http://schemas.microsoft.com/office/drawing/2014/main" val="2044422678"/>
                    </a:ext>
                  </a:extLst>
                </a:gridCol>
                <a:gridCol w="2834640">
                  <a:extLst>
                    <a:ext uri="{9D8B030D-6E8A-4147-A177-3AD203B41FA5}">
                      <a16:colId xmlns:a16="http://schemas.microsoft.com/office/drawing/2014/main" val="155960405"/>
                    </a:ext>
                  </a:extLst>
                </a:gridCol>
              </a:tblGrid>
              <a:tr h="558080">
                <a:tc gridSpan="4">
                  <a:txBody>
                    <a:bodyPr/>
                    <a:lstStyle/>
                    <a:p>
                      <a:pPr algn="l" fontAlgn="t"/>
                      <a:r>
                        <a:rPr lang="en-US" sz="1800" b="1">
                          <a:effectLst/>
                        </a:rPr>
                        <a:t>Substitution</a:t>
                      </a:r>
                      <a:r>
                        <a:rPr lang="en-US" sz="1800" b="1">
                          <a:solidFill>
                            <a:srgbClr val="6E6259"/>
                          </a:solidFill>
                          <a:effectLst/>
                          <a:latin typeface="urw-geometric"/>
                        </a:rPr>
                        <a:t>One sound is substituted for another sound in a systematic way</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hMerge="1">
                  <a:txBody>
                    <a:bodyPr/>
                    <a:lstStyle/>
                    <a:p>
                      <a:endParaRPr lang="en-IL"/>
                    </a:p>
                  </a:txBody>
                  <a:tcPr/>
                </a:tc>
                <a:tc hMerge="1">
                  <a:txBody>
                    <a:bodyPr/>
                    <a:lstStyle/>
                    <a:p>
                      <a:endParaRPr lang="en-IL"/>
                    </a:p>
                  </a:txBody>
                  <a:tcPr/>
                </a:tc>
                <a:tc hMerge="1">
                  <a:txBody>
                    <a:bodyPr/>
                    <a:lstStyle/>
                    <a:p>
                      <a:endParaRPr lang="en-IL"/>
                    </a:p>
                  </a:txBody>
                  <a:tcPr/>
                </a:tc>
                <a:extLst>
                  <a:ext uri="{0D108BD9-81ED-4DB2-BD59-A6C34878D82A}">
                    <a16:rowId xmlns:a16="http://schemas.microsoft.com/office/drawing/2014/main" val="1004419992"/>
                  </a:ext>
                </a:extLst>
              </a:tr>
              <a:tr h="558080">
                <a:tc>
                  <a:txBody>
                    <a:bodyPr/>
                    <a:lstStyle/>
                    <a:p>
                      <a:pPr algn="l" fontAlgn="t"/>
                      <a:r>
                        <a:rPr lang="en-US" sz="1800" b="1">
                          <a:effectLst/>
                        </a:rPr>
                        <a:t>Process</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800" b="1">
                          <a:effectLst/>
                        </a:rPr>
                        <a:t>Description</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800" b="1">
                          <a:effectLst/>
                        </a:rPr>
                        <a:t>Example</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800" b="1">
                          <a:effectLst/>
                        </a:rPr>
                        <a:t>Likely Age of Elimination**</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62182637"/>
                  </a:ext>
                </a:extLst>
              </a:tr>
              <a:tr h="1970720">
                <a:tc>
                  <a:txBody>
                    <a:bodyPr/>
                    <a:lstStyle/>
                    <a:p>
                      <a:pPr fontAlgn="t"/>
                      <a:r>
                        <a:rPr lang="en-US" sz="1800" b="1" dirty="0">
                          <a:effectLst/>
                        </a:rPr>
                        <a:t>Fronting</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a:effectLst/>
                        </a:rPr>
                        <a:t>sound made in the back of the mouth (velar) is replaced with a sound made in the front of the mouth (e.g., alveolar)</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i="1">
                          <a:solidFill>
                            <a:srgbClr val="6E6259"/>
                          </a:solidFill>
                          <a:effectLst/>
                          <a:latin typeface="urw-geometric"/>
                        </a:rPr>
                        <a:t>tar</a:t>
                      </a:r>
                      <a:r>
                        <a:rPr lang="en-US" sz="1800" b="1">
                          <a:solidFill>
                            <a:srgbClr val="6E6259"/>
                          </a:solidFill>
                          <a:effectLst/>
                          <a:latin typeface="urw-geometric"/>
                        </a:rPr>
                        <a:t> for </a:t>
                      </a:r>
                      <a:r>
                        <a:rPr lang="en-US" sz="1800" b="1" i="1">
                          <a:solidFill>
                            <a:srgbClr val="6E6259"/>
                          </a:solidFill>
                          <a:effectLst/>
                          <a:latin typeface="urw-geometric"/>
                        </a:rPr>
                        <a:t>car; date </a:t>
                      </a:r>
                      <a:r>
                        <a:rPr lang="en-US" sz="1800" b="1">
                          <a:solidFill>
                            <a:srgbClr val="6E6259"/>
                          </a:solidFill>
                          <a:effectLst/>
                          <a:latin typeface="urw-geometric"/>
                        </a:rPr>
                        <a:t>for</a:t>
                      </a:r>
                      <a:r>
                        <a:rPr lang="en-US" sz="1800" b="1" i="1">
                          <a:solidFill>
                            <a:srgbClr val="6E6259"/>
                          </a:solidFill>
                          <a:effectLst/>
                          <a:latin typeface="urw-geometric"/>
                        </a:rPr>
                        <a:t> gate</a:t>
                      </a:r>
                      <a:endParaRPr lang="en-US" sz="1800" b="1">
                        <a:solidFill>
                          <a:srgbClr val="6E6259"/>
                        </a:solidFill>
                        <a:effectLst/>
                        <a:latin typeface="urw-geometric"/>
                      </a:endParaRP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1800" b="1">
                          <a:effectLst/>
                        </a:rPr>
                        <a:t>4</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4193752232"/>
                  </a:ext>
                </a:extLst>
              </a:tr>
              <a:tr h="1970720">
                <a:tc>
                  <a:txBody>
                    <a:bodyPr/>
                    <a:lstStyle/>
                    <a:p>
                      <a:pPr fontAlgn="t"/>
                      <a:r>
                        <a:rPr lang="en-US" sz="1800" b="1">
                          <a:effectLst/>
                        </a:rPr>
                        <a:t>Stopping</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a:effectLst/>
                        </a:rPr>
                        <a:t>fricative and/or affricate is replaced with a stop sound</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i="1">
                          <a:solidFill>
                            <a:srgbClr val="6E6259"/>
                          </a:solidFill>
                          <a:effectLst/>
                          <a:latin typeface="urw-geometric"/>
                        </a:rPr>
                        <a:t>pun </a:t>
                      </a:r>
                      <a:r>
                        <a:rPr lang="en-US" sz="1800" b="1">
                          <a:solidFill>
                            <a:srgbClr val="6E6259"/>
                          </a:solidFill>
                          <a:effectLst/>
                          <a:latin typeface="urw-geometric"/>
                        </a:rPr>
                        <a:t>for </a:t>
                      </a:r>
                      <a:r>
                        <a:rPr lang="en-US" sz="1800" b="1" i="1">
                          <a:solidFill>
                            <a:srgbClr val="6E6259"/>
                          </a:solidFill>
                          <a:effectLst/>
                          <a:latin typeface="urw-geometric"/>
                        </a:rPr>
                        <a:t>fun</a:t>
                      </a:r>
                      <a:r>
                        <a:rPr lang="en-US" sz="1800" b="1">
                          <a:solidFill>
                            <a:srgbClr val="6E6259"/>
                          </a:solidFill>
                          <a:effectLst/>
                          <a:latin typeface="urw-geometric"/>
                        </a:rPr>
                        <a:t>; </a:t>
                      </a:r>
                      <a:r>
                        <a:rPr lang="en-US" sz="1800" b="1" i="1">
                          <a:solidFill>
                            <a:srgbClr val="6E6259"/>
                          </a:solidFill>
                          <a:effectLst/>
                          <a:latin typeface="urw-geometric"/>
                        </a:rPr>
                        <a:t>tee</a:t>
                      </a:r>
                      <a:r>
                        <a:rPr lang="en-US" sz="1800" b="1">
                          <a:solidFill>
                            <a:srgbClr val="6E6259"/>
                          </a:solidFill>
                          <a:effectLst/>
                          <a:latin typeface="urw-geometric"/>
                        </a:rPr>
                        <a:t> for </a:t>
                      </a:r>
                      <a:r>
                        <a:rPr lang="en-US" sz="1800" b="1" i="1">
                          <a:solidFill>
                            <a:srgbClr val="6E6259"/>
                          </a:solidFill>
                          <a:effectLst/>
                          <a:latin typeface="urw-geometric"/>
                        </a:rPr>
                        <a:t>see</a:t>
                      </a:r>
                      <a:endParaRPr lang="en-US" sz="1800" b="1">
                        <a:solidFill>
                          <a:srgbClr val="6E6259"/>
                        </a:solidFill>
                        <a:effectLst/>
                        <a:latin typeface="urw-geometric"/>
                      </a:endParaRPr>
                    </a:p>
                    <a:p>
                      <a:pPr fontAlgn="t"/>
                      <a:r>
                        <a:rPr lang="en-US" sz="1800" b="1" i="1">
                          <a:solidFill>
                            <a:srgbClr val="6E6259"/>
                          </a:solidFill>
                          <a:effectLst/>
                          <a:latin typeface="urw-geometric"/>
                        </a:rPr>
                        <a:t>doo</a:t>
                      </a:r>
                      <a:r>
                        <a:rPr lang="en-US" sz="1800" b="1">
                          <a:solidFill>
                            <a:srgbClr val="6E6259"/>
                          </a:solidFill>
                          <a:effectLst/>
                          <a:latin typeface="urw-geometric"/>
                        </a:rPr>
                        <a:t> for </a:t>
                      </a:r>
                      <a:r>
                        <a:rPr lang="en-US" sz="1800" b="1" i="1">
                          <a:solidFill>
                            <a:srgbClr val="6E6259"/>
                          </a:solidFill>
                          <a:effectLst/>
                          <a:latin typeface="urw-geometric"/>
                        </a:rPr>
                        <a:t>zoo</a:t>
                      </a:r>
                      <a:r>
                        <a:rPr lang="en-US" sz="1800" b="1">
                          <a:solidFill>
                            <a:srgbClr val="6E6259"/>
                          </a:solidFill>
                          <a:effectLst/>
                          <a:latin typeface="urw-geometric"/>
                        </a:rPr>
                        <a:t>; </a:t>
                      </a:r>
                      <a:r>
                        <a:rPr lang="en-US" sz="1800" b="1" i="1">
                          <a:solidFill>
                            <a:srgbClr val="6E6259"/>
                          </a:solidFill>
                          <a:effectLst/>
                          <a:latin typeface="urw-geometric"/>
                        </a:rPr>
                        <a:t>berry</a:t>
                      </a:r>
                      <a:r>
                        <a:rPr lang="en-US" sz="1800" b="1">
                          <a:solidFill>
                            <a:srgbClr val="6E6259"/>
                          </a:solidFill>
                          <a:effectLst/>
                          <a:latin typeface="urw-geometric"/>
                        </a:rPr>
                        <a:t> for </a:t>
                      </a:r>
                      <a:r>
                        <a:rPr lang="en-US" sz="1800" b="1" i="1">
                          <a:solidFill>
                            <a:srgbClr val="6E6259"/>
                          </a:solidFill>
                          <a:effectLst/>
                          <a:latin typeface="urw-geometric"/>
                        </a:rPr>
                        <a:t>very</a:t>
                      </a:r>
                      <a:endParaRPr lang="en-US" sz="1800" b="1">
                        <a:solidFill>
                          <a:srgbClr val="6E6259"/>
                        </a:solidFill>
                        <a:effectLst/>
                        <a:latin typeface="urw-geometric"/>
                      </a:endParaRPr>
                    </a:p>
                    <a:p>
                      <a:pPr fontAlgn="t"/>
                      <a:r>
                        <a:rPr lang="en-US" sz="1800" b="1" i="1">
                          <a:solidFill>
                            <a:srgbClr val="6E6259"/>
                          </a:solidFill>
                          <a:effectLst/>
                          <a:latin typeface="urw-geometric"/>
                        </a:rPr>
                        <a:t>top</a:t>
                      </a:r>
                      <a:r>
                        <a:rPr lang="en-US" sz="1800" b="1">
                          <a:solidFill>
                            <a:srgbClr val="6E6259"/>
                          </a:solidFill>
                          <a:effectLst/>
                          <a:latin typeface="urw-geometric"/>
                        </a:rPr>
                        <a:t> for </a:t>
                      </a:r>
                      <a:r>
                        <a:rPr lang="en-US" sz="1800" b="1" i="1">
                          <a:solidFill>
                            <a:srgbClr val="6E6259"/>
                          </a:solidFill>
                          <a:effectLst/>
                          <a:latin typeface="urw-geometric"/>
                        </a:rPr>
                        <a:t>shop; top </a:t>
                      </a:r>
                      <a:r>
                        <a:rPr lang="en-US" sz="1800" b="1">
                          <a:solidFill>
                            <a:srgbClr val="6E6259"/>
                          </a:solidFill>
                          <a:effectLst/>
                          <a:latin typeface="urw-geometric"/>
                        </a:rPr>
                        <a:t>for</a:t>
                      </a:r>
                      <a:r>
                        <a:rPr lang="en-US" sz="1800" b="1" i="1">
                          <a:solidFill>
                            <a:srgbClr val="6E6259"/>
                          </a:solidFill>
                          <a:effectLst/>
                          <a:latin typeface="urw-geometric"/>
                        </a:rPr>
                        <a:t> chop; dump </a:t>
                      </a:r>
                      <a:r>
                        <a:rPr lang="en-US" sz="1800" b="1">
                          <a:solidFill>
                            <a:srgbClr val="6E6259"/>
                          </a:solidFill>
                          <a:effectLst/>
                          <a:latin typeface="urw-geometric"/>
                        </a:rPr>
                        <a:t>for</a:t>
                      </a:r>
                      <a:r>
                        <a:rPr lang="en-US" sz="1800" b="1" i="1">
                          <a:solidFill>
                            <a:srgbClr val="6E6259"/>
                          </a:solidFill>
                          <a:effectLst/>
                          <a:latin typeface="urw-geometric"/>
                        </a:rPr>
                        <a:t> jump; dat </a:t>
                      </a:r>
                      <a:r>
                        <a:rPr lang="en-US" sz="1800" b="1">
                          <a:solidFill>
                            <a:srgbClr val="6E6259"/>
                          </a:solidFill>
                          <a:effectLst/>
                          <a:latin typeface="urw-geometric"/>
                        </a:rPr>
                        <a:t>for </a:t>
                      </a:r>
                      <a:r>
                        <a:rPr lang="en-US" sz="1800" b="1" i="1">
                          <a:solidFill>
                            <a:srgbClr val="6E6259"/>
                          </a:solidFill>
                          <a:effectLst/>
                          <a:latin typeface="urw-geometric"/>
                        </a:rPr>
                        <a:t>that</a:t>
                      </a:r>
                      <a:r>
                        <a:rPr lang="en-US" sz="1800" b="1">
                          <a:solidFill>
                            <a:srgbClr val="6E6259"/>
                          </a:solidFill>
                          <a:effectLst/>
                          <a:latin typeface="urw-geometric"/>
                        </a:rPr>
                        <a:t>  </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a:solidFill>
                            <a:srgbClr val="6E6259"/>
                          </a:solidFill>
                          <a:effectLst/>
                          <a:latin typeface="urw-geometric"/>
                        </a:rPr>
                        <a:t>/f, s/ — 3</a:t>
                      </a:r>
                    </a:p>
                    <a:p>
                      <a:pPr fontAlgn="t"/>
                      <a:r>
                        <a:rPr lang="en-US" sz="1800" b="1">
                          <a:solidFill>
                            <a:srgbClr val="6E6259"/>
                          </a:solidFill>
                          <a:effectLst/>
                          <a:latin typeface="urw-geometric"/>
                        </a:rPr>
                        <a:t>/z, v/ — 4</a:t>
                      </a:r>
                    </a:p>
                    <a:p>
                      <a:pPr fontAlgn="t"/>
                      <a:r>
                        <a:rPr lang="en-US" sz="1800" b="1">
                          <a:solidFill>
                            <a:srgbClr val="6E6259"/>
                          </a:solidFill>
                          <a:effectLst/>
                          <a:latin typeface="urw-geometric"/>
                        </a:rPr>
                        <a:t>sh, ch, j, th — 5 </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418174050"/>
                  </a:ext>
                </a:extLst>
              </a:tr>
              <a:tr h="793520">
                <a:tc>
                  <a:txBody>
                    <a:bodyPr/>
                    <a:lstStyle/>
                    <a:p>
                      <a:pPr fontAlgn="t"/>
                      <a:r>
                        <a:rPr lang="en-US" sz="1800" b="1">
                          <a:effectLst/>
                        </a:rPr>
                        <a:t>Gliding</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a:effectLst/>
                        </a:rPr>
                        <a:t>liquid (/r/, /l/) is replaced with a glide  (/w/, /j/)</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nn-NO" sz="1800" b="1" i="1">
                          <a:solidFill>
                            <a:srgbClr val="6E6259"/>
                          </a:solidFill>
                          <a:effectLst/>
                          <a:latin typeface="urw-geometric"/>
                        </a:rPr>
                        <a:t>wabbit </a:t>
                      </a:r>
                      <a:r>
                        <a:rPr lang="nn-NO" sz="1800" b="1">
                          <a:solidFill>
                            <a:srgbClr val="6E6259"/>
                          </a:solidFill>
                          <a:effectLst/>
                          <a:latin typeface="urw-geometric"/>
                        </a:rPr>
                        <a:t>for </a:t>
                      </a:r>
                      <a:r>
                        <a:rPr lang="nn-NO" sz="1800" b="1" i="1">
                          <a:solidFill>
                            <a:srgbClr val="6E6259"/>
                          </a:solidFill>
                          <a:effectLst/>
                          <a:latin typeface="urw-geometric"/>
                        </a:rPr>
                        <a:t>rabbit; weg</a:t>
                      </a:r>
                      <a:r>
                        <a:rPr lang="nn-NO" sz="1800" b="1">
                          <a:solidFill>
                            <a:srgbClr val="6E6259"/>
                          </a:solidFill>
                          <a:effectLst/>
                          <a:latin typeface="urw-geometric"/>
                        </a:rPr>
                        <a:t> for</a:t>
                      </a:r>
                      <a:r>
                        <a:rPr lang="nn-NO" sz="1800" b="1" i="1">
                          <a:solidFill>
                            <a:srgbClr val="6E6259"/>
                          </a:solidFill>
                          <a:effectLst/>
                          <a:latin typeface="urw-geometric"/>
                        </a:rPr>
                        <a:t> leg</a:t>
                      </a:r>
                      <a:r>
                        <a:rPr lang="nn-NO" sz="1800" b="1">
                          <a:solidFill>
                            <a:srgbClr val="6E6259"/>
                          </a:solidFill>
                          <a:effectLst/>
                          <a:latin typeface="urw-geometric"/>
                        </a:rPr>
                        <a:t>  </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1800" b="1">
                          <a:effectLst/>
                        </a:rPr>
                        <a:t>6–7</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223464615"/>
                  </a:ext>
                </a:extLst>
              </a:tr>
              <a:tr h="793520">
                <a:tc>
                  <a:txBody>
                    <a:bodyPr/>
                    <a:lstStyle/>
                    <a:p>
                      <a:pPr fontAlgn="t"/>
                      <a:r>
                        <a:rPr lang="en-US" sz="1800" b="1">
                          <a:effectLst/>
                        </a:rPr>
                        <a:t>Deaffrication</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a:effectLst/>
                        </a:rPr>
                        <a:t>affricate is replaced with a fricative</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1800" b="1" i="1">
                          <a:effectLst/>
                        </a:rPr>
                        <a:t>ship </a:t>
                      </a:r>
                      <a:r>
                        <a:rPr lang="en-US" sz="1800" b="1">
                          <a:effectLst/>
                        </a:rPr>
                        <a:t>for </a:t>
                      </a:r>
                      <a:r>
                        <a:rPr lang="en-US" sz="1800" b="1" i="1">
                          <a:effectLst/>
                        </a:rPr>
                        <a:t>chip; zhob </a:t>
                      </a:r>
                      <a:r>
                        <a:rPr lang="en-US" sz="1800" b="1">
                          <a:effectLst/>
                        </a:rPr>
                        <a:t>for </a:t>
                      </a:r>
                      <a:r>
                        <a:rPr lang="en-US" sz="1800" b="1" i="1">
                          <a:effectLst/>
                        </a:rPr>
                        <a:t>job</a:t>
                      </a:r>
                      <a:r>
                        <a:rPr lang="en-US" sz="1800" b="1">
                          <a:effectLst/>
                        </a:rPr>
                        <a:t>  </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1800" b="1" dirty="0">
                          <a:effectLst/>
                        </a:rPr>
                        <a:t>4</a:t>
                      </a:r>
                    </a:p>
                  </a:txBody>
                  <a:tcPr marL="23500" marR="23500" marT="23500" marB="23500">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37809460"/>
                  </a:ext>
                </a:extLst>
              </a:tr>
            </a:tbl>
          </a:graphicData>
        </a:graphic>
      </p:graphicFrame>
    </p:spTree>
    <p:extLst>
      <p:ext uri="{BB962C8B-B14F-4D97-AF65-F5344CB8AC3E}">
        <p14:creationId xmlns:p14="http://schemas.microsoft.com/office/powerpoint/2010/main" val="1543539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BA56DA7-E389-4D19-704B-7FE602AF1B4B}"/>
              </a:ext>
            </a:extLst>
          </p:cNvPr>
          <p:cNvGraphicFramePr>
            <a:graphicFrameLocks noGrp="1"/>
          </p:cNvGraphicFramePr>
          <p:nvPr>
            <p:extLst>
              <p:ext uri="{D42A27DB-BD31-4B8C-83A1-F6EECF244321}">
                <p14:modId xmlns:p14="http://schemas.microsoft.com/office/powerpoint/2010/main" val="2861363654"/>
              </p:ext>
            </p:extLst>
          </p:nvPr>
        </p:nvGraphicFramePr>
        <p:xfrm>
          <a:off x="762000" y="1"/>
          <a:ext cx="11430001" cy="6857999"/>
        </p:xfrm>
        <a:graphic>
          <a:graphicData uri="http://schemas.openxmlformats.org/drawingml/2006/table">
            <a:tbl>
              <a:tblPr/>
              <a:tblGrid>
                <a:gridCol w="5443486">
                  <a:extLst>
                    <a:ext uri="{9D8B030D-6E8A-4147-A177-3AD203B41FA5}">
                      <a16:colId xmlns:a16="http://schemas.microsoft.com/office/drawing/2014/main" val="1369054985"/>
                    </a:ext>
                  </a:extLst>
                </a:gridCol>
                <a:gridCol w="1995505">
                  <a:extLst>
                    <a:ext uri="{9D8B030D-6E8A-4147-A177-3AD203B41FA5}">
                      <a16:colId xmlns:a16="http://schemas.microsoft.com/office/drawing/2014/main" val="970620295"/>
                    </a:ext>
                  </a:extLst>
                </a:gridCol>
                <a:gridCol w="1995505">
                  <a:extLst>
                    <a:ext uri="{9D8B030D-6E8A-4147-A177-3AD203B41FA5}">
                      <a16:colId xmlns:a16="http://schemas.microsoft.com/office/drawing/2014/main" val="3460451152"/>
                    </a:ext>
                  </a:extLst>
                </a:gridCol>
                <a:gridCol w="1995505">
                  <a:extLst>
                    <a:ext uri="{9D8B030D-6E8A-4147-A177-3AD203B41FA5}">
                      <a16:colId xmlns:a16="http://schemas.microsoft.com/office/drawing/2014/main" val="2065761388"/>
                    </a:ext>
                  </a:extLst>
                </a:gridCol>
              </a:tblGrid>
              <a:tr h="1021685">
                <a:tc gridSpan="4">
                  <a:txBody>
                    <a:bodyPr/>
                    <a:lstStyle/>
                    <a:p>
                      <a:pPr algn="l" fontAlgn="t"/>
                      <a:r>
                        <a:rPr lang="en-US" sz="2000" b="1">
                          <a:effectLst/>
                        </a:rPr>
                        <a:t>Syllable Structure</a:t>
                      </a:r>
                      <a:r>
                        <a:rPr lang="en-US" sz="2000" b="1">
                          <a:solidFill>
                            <a:srgbClr val="6E6259"/>
                          </a:solidFill>
                          <a:effectLst/>
                          <a:latin typeface="urw-geometric"/>
                        </a:rPr>
                        <a:t>Sound changes that affect the syllable structure of a word</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5F5F5"/>
                    </a:solidFill>
                  </a:tcPr>
                </a:tc>
                <a:tc hMerge="1">
                  <a:txBody>
                    <a:bodyPr/>
                    <a:lstStyle/>
                    <a:p>
                      <a:endParaRPr lang="en-IL"/>
                    </a:p>
                  </a:txBody>
                  <a:tcPr/>
                </a:tc>
                <a:tc hMerge="1">
                  <a:txBody>
                    <a:bodyPr/>
                    <a:lstStyle/>
                    <a:p>
                      <a:endParaRPr lang="en-IL"/>
                    </a:p>
                  </a:txBody>
                  <a:tcPr/>
                </a:tc>
                <a:tc hMerge="1">
                  <a:txBody>
                    <a:bodyPr/>
                    <a:lstStyle/>
                    <a:p>
                      <a:endParaRPr lang="en-IL"/>
                    </a:p>
                  </a:txBody>
                  <a:tcPr/>
                </a:tc>
                <a:extLst>
                  <a:ext uri="{0D108BD9-81ED-4DB2-BD59-A6C34878D82A}">
                    <a16:rowId xmlns:a16="http://schemas.microsoft.com/office/drawing/2014/main" val="1054999987"/>
                  </a:ext>
                </a:extLst>
              </a:tr>
              <a:tr h="1031876">
                <a:tc>
                  <a:txBody>
                    <a:bodyPr/>
                    <a:lstStyle/>
                    <a:p>
                      <a:pPr algn="l" fontAlgn="t"/>
                      <a:r>
                        <a:rPr lang="en-US" sz="2000" b="1">
                          <a:effectLst/>
                        </a:rPr>
                        <a:t>Process</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a:effectLst/>
                        </a:rPr>
                        <a:t>Description</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a:effectLst/>
                        </a:rPr>
                        <a:t>Example</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000" b="1">
                          <a:effectLst/>
                        </a:rPr>
                        <a:t>Likely Age of Elimination**</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550056946"/>
                  </a:ext>
                </a:extLst>
              </a:tr>
              <a:tr h="1883733">
                <a:tc>
                  <a:txBody>
                    <a:bodyPr/>
                    <a:lstStyle/>
                    <a:p>
                      <a:pPr fontAlgn="t"/>
                      <a:r>
                        <a:rPr lang="en-US" sz="2000" b="1" dirty="0">
                          <a:effectLst/>
                        </a:rPr>
                        <a:t>Cluster Reduction</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dirty="0">
                          <a:effectLst/>
                        </a:rPr>
                        <a:t>consonant cluster is simplified into a single consonant</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i="1">
                          <a:solidFill>
                            <a:srgbClr val="6E6259"/>
                          </a:solidFill>
                          <a:effectLst/>
                          <a:latin typeface="urw-geometric"/>
                        </a:rPr>
                        <a:t>top</a:t>
                      </a:r>
                      <a:r>
                        <a:rPr lang="en-US" sz="2000" b="1">
                          <a:solidFill>
                            <a:srgbClr val="6E6259"/>
                          </a:solidFill>
                          <a:effectLst/>
                          <a:latin typeface="urw-geometric"/>
                        </a:rPr>
                        <a:t> for </a:t>
                      </a:r>
                      <a:r>
                        <a:rPr lang="en-US" sz="2000" b="1" i="1">
                          <a:solidFill>
                            <a:srgbClr val="6E6259"/>
                          </a:solidFill>
                          <a:effectLst/>
                          <a:latin typeface="urw-geometric"/>
                        </a:rPr>
                        <a:t>stop</a:t>
                      </a:r>
                      <a:endParaRPr lang="en-US" sz="2000" b="1">
                        <a:solidFill>
                          <a:srgbClr val="6E6259"/>
                        </a:solidFill>
                        <a:effectLst/>
                        <a:latin typeface="urw-geometric"/>
                      </a:endParaRPr>
                    </a:p>
                    <a:p>
                      <a:pPr fontAlgn="t"/>
                      <a:r>
                        <a:rPr lang="en-US" sz="2000" b="1" i="1">
                          <a:solidFill>
                            <a:srgbClr val="6E6259"/>
                          </a:solidFill>
                          <a:effectLst/>
                          <a:latin typeface="urw-geometric"/>
                        </a:rPr>
                        <a:t>keen</a:t>
                      </a:r>
                      <a:r>
                        <a:rPr lang="en-US" sz="2000" b="1">
                          <a:solidFill>
                            <a:srgbClr val="6E6259"/>
                          </a:solidFill>
                          <a:effectLst/>
                          <a:latin typeface="urw-geometric"/>
                        </a:rPr>
                        <a:t> for</a:t>
                      </a:r>
                      <a:r>
                        <a:rPr lang="en-US" sz="2000" b="1" i="1">
                          <a:solidFill>
                            <a:srgbClr val="6E6259"/>
                          </a:solidFill>
                          <a:effectLst/>
                          <a:latin typeface="urw-geometric"/>
                        </a:rPr>
                        <a:t> clean</a:t>
                      </a:r>
                      <a:endParaRPr lang="en-US" sz="2000" b="1">
                        <a:solidFill>
                          <a:srgbClr val="6E6259"/>
                        </a:solidFill>
                        <a:effectLst/>
                        <a:latin typeface="urw-geometric"/>
                      </a:endParaRP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a:solidFill>
                            <a:srgbClr val="6E6259"/>
                          </a:solidFill>
                          <a:effectLst/>
                          <a:latin typeface="urw-geometric"/>
                        </a:rPr>
                        <a:t>with /s/ — 5</a:t>
                      </a:r>
                    </a:p>
                    <a:p>
                      <a:pPr fontAlgn="t"/>
                      <a:r>
                        <a:rPr lang="en-US" sz="2000" b="1">
                          <a:solidFill>
                            <a:srgbClr val="6E6259"/>
                          </a:solidFill>
                          <a:effectLst/>
                          <a:latin typeface="urw-geometric"/>
                        </a:rPr>
                        <a:t>without /s/ — 4 </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460830752"/>
                  </a:ext>
                </a:extLst>
              </a:tr>
              <a:tr h="1467995">
                <a:tc>
                  <a:txBody>
                    <a:bodyPr/>
                    <a:lstStyle/>
                    <a:p>
                      <a:pPr fontAlgn="t"/>
                      <a:r>
                        <a:rPr lang="en-US" sz="2000" b="1">
                          <a:effectLst/>
                        </a:rPr>
                        <a:t>Weak Syllable Deletion</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a:effectLst/>
                        </a:rPr>
                        <a:t>unstressed or weak syllable in a word is deleted</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i="1">
                          <a:solidFill>
                            <a:srgbClr val="6E6259"/>
                          </a:solidFill>
                          <a:effectLst/>
                          <a:latin typeface="urw-geometric"/>
                        </a:rPr>
                        <a:t>nana</a:t>
                      </a:r>
                      <a:r>
                        <a:rPr lang="en-US" sz="2000" b="1">
                          <a:solidFill>
                            <a:srgbClr val="6E6259"/>
                          </a:solidFill>
                          <a:effectLst/>
                          <a:latin typeface="urw-geometric"/>
                        </a:rPr>
                        <a:t> for </a:t>
                      </a:r>
                      <a:r>
                        <a:rPr lang="en-US" sz="2000" b="1" i="1">
                          <a:solidFill>
                            <a:srgbClr val="6E6259"/>
                          </a:solidFill>
                          <a:effectLst/>
                          <a:latin typeface="urw-geometric"/>
                        </a:rPr>
                        <a:t>banana; tato </a:t>
                      </a:r>
                      <a:r>
                        <a:rPr lang="en-US" sz="2000" b="1">
                          <a:solidFill>
                            <a:srgbClr val="6E6259"/>
                          </a:solidFill>
                          <a:effectLst/>
                          <a:latin typeface="urw-geometric"/>
                        </a:rPr>
                        <a:t>for</a:t>
                      </a:r>
                      <a:r>
                        <a:rPr lang="en-US" sz="2000" b="1" i="1">
                          <a:solidFill>
                            <a:srgbClr val="6E6259"/>
                          </a:solidFill>
                          <a:effectLst/>
                          <a:latin typeface="urw-geometric"/>
                        </a:rPr>
                        <a:t> potato</a:t>
                      </a:r>
                      <a:r>
                        <a:rPr lang="en-US" sz="2000" b="1">
                          <a:solidFill>
                            <a:srgbClr val="6E6259"/>
                          </a:solidFill>
                          <a:effectLst/>
                          <a:latin typeface="urw-geometric"/>
                        </a:rPr>
                        <a:t> </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2000" b="1">
                          <a:effectLst/>
                        </a:rPr>
                        <a:t>4</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5983578"/>
                  </a:ext>
                </a:extLst>
              </a:tr>
              <a:tr h="1452710">
                <a:tc>
                  <a:txBody>
                    <a:bodyPr/>
                    <a:lstStyle/>
                    <a:p>
                      <a:pPr fontAlgn="t"/>
                      <a:r>
                        <a:rPr lang="en-US" sz="2000" b="1">
                          <a:effectLst/>
                        </a:rPr>
                        <a:t>Final Consonant Deletion</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a:effectLst/>
                        </a:rPr>
                        <a:t>deletion of the final consonant of a word</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US" sz="2000" b="1" i="1">
                          <a:effectLst/>
                        </a:rPr>
                        <a:t>bu </a:t>
                      </a:r>
                      <a:r>
                        <a:rPr lang="en-US" sz="2000" b="1">
                          <a:effectLst/>
                        </a:rPr>
                        <a:t>for </a:t>
                      </a:r>
                      <a:r>
                        <a:rPr lang="en-US" sz="2000" b="1" i="1">
                          <a:effectLst/>
                        </a:rPr>
                        <a:t>bus; no </a:t>
                      </a:r>
                      <a:r>
                        <a:rPr lang="en-US" sz="2000" b="1">
                          <a:effectLst/>
                        </a:rPr>
                        <a:t>for </a:t>
                      </a:r>
                      <a:r>
                        <a:rPr lang="en-US" sz="2000" b="1" i="1">
                          <a:effectLst/>
                        </a:rPr>
                        <a:t>nose; tree </a:t>
                      </a:r>
                      <a:r>
                        <a:rPr lang="en-US" sz="2000" b="1">
                          <a:effectLst/>
                        </a:rPr>
                        <a:t>for</a:t>
                      </a:r>
                      <a:r>
                        <a:rPr lang="en-US" sz="2000" b="1" i="1">
                          <a:effectLst/>
                        </a:rPr>
                        <a:t> treat</a:t>
                      </a:r>
                      <a:r>
                        <a:rPr lang="en-US" sz="2000" b="1">
                          <a:effectLst/>
                        </a:rPr>
                        <a:t>  </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tc>
                  <a:txBody>
                    <a:bodyPr/>
                    <a:lstStyle/>
                    <a:p>
                      <a:pPr fontAlgn="t"/>
                      <a:r>
                        <a:rPr lang="en-IL" sz="2000" b="1" dirty="0">
                          <a:effectLst/>
                        </a:rPr>
                        <a:t>3</a:t>
                      </a:r>
                    </a:p>
                  </a:txBody>
                  <a:tcPr marL="41839" marR="41839" marT="41839" marB="41839">
                    <a:lnL w="6350" cap="flat" cmpd="sng" algn="ctr">
                      <a:solidFill>
                        <a:srgbClr val="DDDDDD"/>
                      </a:solidFill>
                      <a:prstDash val="solid"/>
                      <a:round/>
                      <a:headEnd type="none" w="med" len="med"/>
                      <a:tailEnd type="none" w="med" len="med"/>
                    </a:lnL>
                    <a:lnR w="6350" cap="flat" cmpd="sng" algn="ctr">
                      <a:solidFill>
                        <a:srgbClr val="DDDDDD"/>
                      </a:solidFill>
                      <a:prstDash val="solid"/>
                      <a:round/>
                      <a:headEnd type="none" w="med" len="med"/>
                      <a:tailEnd type="none" w="med" len="med"/>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384013054"/>
                  </a:ext>
                </a:extLst>
              </a:tr>
            </a:tbl>
          </a:graphicData>
        </a:graphic>
      </p:graphicFrame>
    </p:spTree>
    <p:extLst>
      <p:ext uri="{BB962C8B-B14F-4D97-AF65-F5344CB8AC3E}">
        <p14:creationId xmlns:p14="http://schemas.microsoft.com/office/powerpoint/2010/main" val="10320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E297586-0F5F-9081-F17F-1F5D270B0D6E}"/>
              </a:ext>
            </a:extLst>
          </p:cNvPr>
          <p:cNvSpPr txBox="1"/>
          <p:nvPr/>
        </p:nvSpPr>
        <p:spPr>
          <a:xfrm>
            <a:off x="985520" y="1206565"/>
            <a:ext cx="11074400" cy="3646576"/>
          </a:xfrm>
          <a:prstGeom prst="rect">
            <a:avLst/>
          </a:prstGeom>
          <a:noFill/>
        </p:spPr>
        <p:txBody>
          <a:bodyPr wrap="square">
            <a:spAutoFit/>
          </a:bodyPr>
          <a:lstStyle/>
          <a:p>
            <a:pPr>
              <a:lnSpc>
                <a:spcPct val="107000"/>
              </a:lnSpc>
              <a:spcAft>
                <a:spcPts val="750"/>
              </a:spcAft>
            </a:pPr>
            <a:r>
              <a:rPr lang="en-IL" sz="2400" b="1" kern="0" dirty="0">
                <a:solidFill>
                  <a:srgbClr val="FF0000"/>
                </a:solidFill>
                <a:effectLst/>
                <a:latin typeface="urw-geometric"/>
                <a:ea typeface="Times New Roman" panose="02020603050405020304" pitchFamily="18" charset="0"/>
                <a:cs typeface="Times New Roman" panose="02020603050405020304" pitchFamily="18" charset="0"/>
              </a:rPr>
              <a:t>Signs and symptoms of functional speech sound disorders include the following:</a:t>
            </a:r>
            <a:endParaRPr lang="en-IL" sz="24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L" sz="2400" b="1" kern="0" dirty="0">
                <a:solidFill>
                  <a:srgbClr val="6E6259"/>
                </a:solidFill>
                <a:effectLst/>
                <a:latin typeface="urw-geometric"/>
                <a:ea typeface="Times New Roman" panose="02020603050405020304" pitchFamily="18" charset="0"/>
                <a:cs typeface="Times New Roman" panose="02020603050405020304" pitchFamily="18" charset="0"/>
              </a:rPr>
              <a:t>omissions/deletions</a:t>
            </a:r>
            <a:r>
              <a:rPr lang="en-IL" sz="2400" kern="0" dirty="0">
                <a:solidFill>
                  <a:srgbClr val="6E6259"/>
                </a:solidFill>
                <a:effectLst/>
                <a:latin typeface="urw-geometric"/>
                <a:ea typeface="Times New Roman" panose="02020603050405020304" pitchFamily="18" charset="0"/>
                <a:cs typeface="Times New Roman" panose="02020603050405020304" pitchFamily="18" charset="0"/>
              </a:rPr>
              <a:t>—certain sounds are omitted or deleted (e.g., "cu" for "cup" and "poon" for "spoon")</a:t>
            </a:r>
            <a:endParaRPr lang="en-IL" sz="24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L" sz="2400" b="1" kern="0" dirty="0">
                <a:solidFill>
                  <a:srgbClr val="6E6259"/>
                </a:solidFill>
                <a:effectLst/>
                <a:latin typeface="urw-geometric"/>
                <a:ea typeface="Times New Roman" panose="02020603050405020304" pitchFamily="18" charset="0"/>
                <a:cs typeface="Times New Roman" panose="02020603050405020304" pitchFamily="18" charset="0"/>
              </a:rPr>
              <a:t>substitutions</a:t>
            </a:r>
            <a:r>
              <a:rPr lang="en-IL" sz="2400" kern="0" dirty="0">
                <a:solidFill>
                  <a:srgbClr val="6E6259"/>
                </a:solidFill>
                <a:effectLst/>
                <a:latin typeface="urw-geometric"/>
                <a:ea typeface="Times New Roman" panose="02020603050405020304" pitchFamily="18" charset="0"/>
                <a:cs typeface="Times New Roman" panose="02020603050405020304" pitchFamily="18" charset="0"/>
              </a:rPr>
              <a:t>—one or more sounds are substituted, which may result in loss of phonemic contrast (e.g., "thing" for "sing" and "wabbit" for "rabbit")</a:t>
            </a:r>
            <a:endParaRPr lang="en-IL" sz="24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L" sz="2400" b="1" kern="0" dirty="0">
                <a:solidFill>
                  <a:srgbClr val="6E6259"/>
                </a:solidFill>
                <a:effectLst/>
                <a:latin typeface="urw-geometric"/>
                <a:ea typeface="Times New Roman" panose="02020603050405020304" pitchFamily="18" charset="0"/>
                <a:cs typeface="Times New Roman" panose="02020603050405020304" pitchFamily="18" charset="0"/>
              </a:rPr>
              <a:t>additions</a:t>
            </a:r>
            <a:r>
              <a:rPr lang="en-IL" sz="2400" kern="0" dirty="0">
                <a:solidFill>
                  <a:srgbClr val="6E6259"/>
                </a:solidFill>
                <a:effectLst/>
                <a:latin typeface="urw-geometric"/>
                <a:ea typeface="Times New Roman" panose="02020603050405020304" pitchFamily="18" charset="0"/>
                <a:cs typeface="Times New Roman" panose="02020603050405020304" pitchFamily="18" charset="0"/>
              </a:rPr>
              <a:t>—one or more extra sounds are added or inserted into a word (e.g., "</a:t>
            </a:r>
            <a:r>
              <a:rPr lang="en-IL" sz="2400" kern="0" dirty="0" err="1">
                <a:solidFill>
                  <a:srgbClr val="6E6259"/>
                </a:solidFill>
                <a:effectLst/>
                <a:latin typeface="urw-geometric"/>
                <a:ea typeface="Times New Roman" panose="02020603050405020304" pitchFamily="18" charset="0"/>
                <a:cs typeface="Times New Roman" panose="02020603050405020304" pitchFamily="18" charset="0"/>
              </a:rPr>
              <a:t>buhlack</a:t>
            </a:r>
            <a:r>
              <a:rPr lang="en-IL" sz="2400" kern="0" dirty="0">
                <a:solidFill>
                  <a:srgbClr val="6E6259"/>
                </a:solidFill>
                <a:effectLst/>
                <a:latin typeface="urw-geometric"/>
                <a:ea typeface="Times New Roman" panose="02020603050405020304" pitchFamily="18" charset="0"/>
                <a:cs typeface="Times New Roman" panose="02020603050405020304" pitchFamily="18" charset="0"/>
              </a:rPr>
              <a:t>" for "black")</a:t>
            </a:r>
            <a:endParaRPr lang="en-IL" sz="24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L" sz="2400" b="1" kern="0" dirty="0">
                <a:solidFill>
                  <a:srgbClr val="6E6259"/>
                </a:solidFill>
                <a:effectLst/>
                <a:latin typeface="urw-geometric"/>
                <a:ea typeface="Times New Roman" panose="02020603050405020304" pitchFamily="18" charset="0"/>
                <a:cs typeface="Times New Roman" panose="02020603050405020304" pitchFamily="18" charset="0"/>
              </a:rPr>
              <a:t>distortions</a:t>
            </a:r>
            <a:r>
              <a:rPr lang="en-IL" sz="2400" kern="0" dirty="0">
                <a:solidFill>
                  <a:srgbClr val="6E6259"/>
                </a:solidFill>
                <a:effectLst/>
                <a:latin typeface="urw-geometric"/>
                <a:ea typeface="Times New Roman" panose="02020603050405020304" pitchFamily="18" charset="0"/>
                <a:cs typeface="Times New Roman" panose="02020603050405020304" pitchFamily="18" charset="0"/>
              </a:rPr>
              <a:t>—sounds are altered or changed (e.g., a lateral "s")</a:t>
            </a:r>
            <a:endParaRPr lang="en-IL" sz="2400" kern="100" dirty="0">
              <a:solidFill>
                <a:srgbClr val="6E6259"/>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9595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46035-152E-D551-1F0A-DF3DEA648CAE}"/>
              </a:ext>
            </a:extLst>
          </p:cNvPr>
          <p:cNvSpPr>
            <a:spLocks noGrp="1"/>
          </p:cNvSpPr>
          <p:nvPr>
            <p:ph type="title"/>
          </p:nvPr>
        </p:nvSpPr>
        <p:spPr/>
        <p:txBody>
          <a:bodyPr/>
          <a:lstStyle/>
          <a:p>
            <a:pPr>
              <a:lnSpc>
                <a:spcPct val="107000"/>
              </a:lnSpc>
              <a:spcBef>
                <a:spcPts val="375"/>
              </a:spcBef>
              <a:spcAft>
                <a:spcPts val="750"/>
              </a:spcAft>
            </a:pPr>
            <a:r>
              <a:rPr lang="en-IL" sz="4400" b="1" kern="0" spc="25" dirty="0">
                <a:solidFill>
                  <a:srgbClr val="FF0000"/>
                </a:solidFill>
                <a:effectLst/>
                <a:latin typeface="urw-geometric"/>
                <a:ea typeface="Times New Roman" panose="02020603050405020304" pitchFamily="18" charset="0"/>
                <a:cs typeface="Times New Roman" panose="02020603050405020304" pitchFamily="18" charset="0"/>
              </a:rPr>
              <a:t>Influence of Accent</a:t>
            </a:r>
            <a:br>
              <a:rPr lang="en-IL" sz="2800" kern="100" dirty="0">
                <a:effectLst/>
                <a:latin typeface="Calibri" panose="020F0502020204030204" pitchFamily="34" charset="0"/>
                <a:ea typeface="Calibri" panose="020F0502020204030204" pitchFamily="34" charset="0"/>
                <a:cs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1527A9AE-A738-536F-CAE3-DBA2344D972D}"/>
              </a:ext>
            </a:extLst>
          </p:cNvPr>
          <p:cNvSpPr>
            <a:spLocks noGrp="1"/>
          </p:cNvSpPr>
          <p:nvPr>
            <p:ph idx="1"/>
          </p:nvPr>
        </p:nvSpPr>
        <p:spPr/>
        <p:txBody>
          <a:bodyPr/>
          <a:lstStyle/>
          <a:p>
            <a:r>
              <a:rPr lang="en-US" dirty="0"/>
              <a:t>An accent is the unique way that speech is pronounced by a group of people speaking the same language and is a natural part of spoken language.</a:t>
            </a:r>
          </a:p>
          <a:p>
            <a:r>
              <a:rPr lang="en-US" dirty="0"/>
              <a:t> Accents may be regional; for example, someone from New York may sound different than someone from South Carolina.</a:t>
            </a:r>
          </a:p>
          <a:p>
            <a:r>
              <a:rPr lang="en-US" dirty="0"/>
              <a:t>Foreign accents occur when a set of phonetic traits of one language are carried over when a person learns a new language. </a:t>
            </a:r>
          </a:p>
          <a:p>
            <a:r>
              <a:rPr lang="en-US" dirty="0"/>
              <a:t>The first language acquired by a bilingual or multilingual individual can influence the pronunciation of speech sounds and the acquisition of phonotactic rules in subsequently acquired languages</a:t>
            </a:r>
            <a:endParaRPr lang="en-IL" dirty="0"/>
          </a:p>
        </p:txBody>
      </p:sp>
    </p:spTree>
    <p:extLst>
      <p:ext uri="{BB962C8B-B14F-4D97-AF65-F5344CB8AC3E}">
        <p14:creationId xmlns:p14="http://schemas.microsoft.com/office/powerpoint/2010/main" val="282640592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{0FDF0B9D-9A11-4E33-A73E-1667ED653981}tf10001105</Template>
  <TotalTime>45</TotalTime>
  <Words>1585</Words>
  <Application>Microsoft Office PowerPoint</Application>
  <PresentationFormat>Widescreen</PresentationFormat>
  <Paragraphs>110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Franklin Gothic Book</vt:lpstr>
      <vt:lpstr>Symbol</vt:lpstr>
      <vt:lpstr>urw-geometric</vt:lpstr>
      <vt:lpstr>Crop</vt:lpstr>
      <vt:lpstr>Phonological and Articulation disorders</vt:lpstr>
      <vt:lpstr>PowerPoint Presentation</vt:lpstr>
      <vt:lpstr>PowerPoint Presentation</vt:lpstr>
      <vt:lpstr>Incidence and Prevalence </vt:lpstr>
      <vt:lpstr> Signs and symptoms may occur as independent articulation errors or as phonological (rule-based error patterns ) </vt:lpstr>
      <vt:lpstr>PowerPoint Presentation</vt:lpstr>
      <vt:lpstr>PowerPoint Presentation</vt:lpstr>
      <vt:lpstr>PowerPoint Presentation</vt:lpstr>
      <vt:lpstr>Influence of Accent </vt:lpstr>
      <vt:lpstr>Influence of Dialect </vt:lpstr>
      <vt:lpstr>Speech-language pathologists (SLPs) must distinguish between dialectal differences and communicative disorders and must </vt:lpstr>
      <vt:lpstr>Causes  </vt:lpstr>
      <vt:lpstr>Roles and responsibilities  </vt:lpstr>
      <vt:lpstr>Roles and responsibilities </vt:lpstr>
      <vt:lpstr>Roles and responsibilities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Phonological and Articulation disorders</dc:title>
  <dc:creator>Thair M Odeh</dc:creator>
  <cp:lastModifiedBy>Thair M Odeh</cp:lastModifiedBy>
  <cp:revision>1</cp:revision>
  <dcterms:created xsi:type="dcterms:W3CDTF">2023-06-26T12:59:12Z</dcterms:created>
  <dcterms:modified xsi:type="dcterms:W3CDTF">2023-06-26T13:45:01Z</dcterms:modified>
</cp:coreProperties>
</file>