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77" r:id="rId3"/>
    <p:sldId id="278" r:id="rId4"/>
    <p:sldId id="279" r:id="rId5"/>
    <p:sldId id="288" r:id="rId6"/>
    <p:sldId id="280" r:id="rId7"/>
    <p:sldId id="289" r:id="rId8"/>
    <p:sldId id="290" r:id="rId9"/>
    <p:sldId id="281" r:id="rId10"/>
    <p:sldId id="291" r:id="rId11"/>
    <p:sldId id="282" r:id="rId12"/>
    <p:sldId id="292" r:id="rId13"/>
    <p:sldId id="283" r:id="rId14"/>
    <p:sldId id="293" r:id="rId15"/>
    <p:sldId id="294" r:id="rId16"/>
    <p:sldId id="295" r:id="rId17"/>
    <p:sldId id="296" r:id="rId18"/>
    <p:sldId id="284" r:id="rId19"/>
    <p:sldId id="297" r:id="rId20"/>
    <p:sldId id="298" r:id="rId21"/>
    <p:sldId id="299" r:id="rId22"/>
    <p:sldId id="285" r:id="rId23"/>
    <p:sldId id="300" r:id="rId24"/>
    <p:sldId id="301" r:id="rId25"/>
    <p:sldId id="286" r:id="rId26"/>
    <p:sldId id="302" r:id="rId27"/>
    <p:sldId id="303" r:id="rId28"/>
    <p:sldId id="304" r:id="rId29"/>
    <p:sldId id="305" r:id="rId30"/>
    <p:sldId id="306" r:id="rId31"/>
    <p:sldId id="307" r:id="rId32"/>
    <p:sldId id="287" r:id="rId33"/>
    <p:sldId id="308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99" autoAdjust="0"/>
    <p:restoredTop sz="50089" autoAdjust="0"/>
  </p:normalViewPr>
  <p:slideViewPr>
    <p:cSldViewPr snapToGrid="0">
      <p:cViewPr varScale="1">
        <p:scale>
          <a:sx n="74" d="100"/>
          <a:sy n="74" d="100"/>
        </p:scale>
        <p:origin x="19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several types of risk in auditing. This chapter defines and discusses</a:t>
            </a:r>
            <a:r>
              <a:rPr lang="en-US" baseline="0" dirty="0" smtClean="0"/>
              <a:t> the types of risks, their relationships, and how they affect what the auditor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there are risks with any audit, risk assessment procedures are part of the audit planning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risk</a:t>
            </a:r>
            <a:r>
              <a:rPr lang="en-US" baseline="0" dirty="0" smtClean="0"/>
              <a:t> assessment is assessing the risk of fraud at both the financial statement level and at the assertion level for classes of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audit risk model uses all four types of risk to determine the risk involved in an audit.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Acceptable audit</a:t>
            </a:r>
            <a:r>
              <a:rPr lang="en-US" baseline="0" dirty="0" smtClean="0"/>
              <a:t> risk must be determined in order for the auditor to properly plan the audit.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Assessing acceptable risk depends on the factors</a:t>
            </a:r>
            <a:r>
              <a:rPr lang="en-US" baseline="0" dirty="0" smtClean="0"/>
              <a:t> listed on this slide—many of these items are also used in gaining an understanding of the client, its business, and the industry in which it operates.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Inherent risk is the amount of risk involved with an</a:t>
            </a:r>
            <a:r>
              <a:rPr lang="en-US" baseline="0" dirty="0" smtClean="0"/>
              <a:t> account balance or class of transactions that comes from the type of account or transaction that it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1600200"/>
            <a:ext cx="10375392" cy="336499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Assessing</a:t>
            </a:r>
            <a:br>
              <a:rPr lang="en-US" sz="6000" dirty="0" smtClean="0"/>
            </a:br>
            <a:r>
              <a:rPr lang="en-US" sz="6000" dirty="0" smtClean="0"/>
              <a:t>the risk of </a:t>
            </a:r>
            <a:br>
              <a:rPr lang="en-US" sz="6000" dirty="0" smtClean="0"/>
            </a:br>
            <a:r>
              <a:rPr lang="en-US" sz="6000" dirty="0" smtClean="0"/>
              <a:t>material </a:t>
            </a:r>
            <a:br>
              <a:rPr lang="en-US" sz="6000" dirty="0" smtClean="0"/>
            </a:br>
            <a:r>
              <a:rPr lang="en-US" sz="6000" dirty="0" smtClean="0"/>
              <a:t>misstatement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058685"/>
            <a:ext cx="10058400" cy="36576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9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79" y="605183"/>
            <a:ext cx="4899808" cy="32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10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820" y="2017218"/>
            <a:ext cx="706831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9-4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Describe the auditor’s responsibility to identify significant risks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Identification of significant risks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252728"/>
            <a:ext cx="9492916" cy="4690872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Auditor must determine whether any of </a:t>
            </a:r>
            <a:r>
              <a:rPr lang="en-US" sz="2400" b="1" dirty="0">
                <a:solidFill>
                  <a:schemeClr val="accent1"/>
                </a:solidFill>
              </a:rPr>
              <a:t>the </a:t>
            </a:r>
            <a:r>
              <a:rPr lang="en-US" sz="2400" b="1" dirty="0" smtClean="0">
                <a:solidFill>
                  <a:schemeClr val="accent1"/>
                </a:solidFill>
              </a:rPr>
              <a:t>risks identified are a </a:t>
            </a:r>
            <a:r>
              <a:rPr lang="en-US" sz="2400" b="1" dirty="0" smtClean="0">
                <a:solidFill>
                  <a:srgbClr val="50838E"/>
                </a:solidFill>
              </a:rPr>
              <a:t>significant risk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 significant risk is any risk that the auditor deems to require special attention.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err="1" smtClean="0">
                <a:solidFill>
                  <a:srgbClr val="50838E"/>
                </a:solidFill>
              </a:rPr>
              <a:t>Nonroutine</a:t>
            </a:r>
            <a:r>
              <a:rPr lang="en-US" sz="2400" b="1" dirty="0" smtClean="0">
                <a:solidFill>
                  <a:srgbClr val="50838E"/>
                </a:solidFill>
              </a:rPr>
              <a:t> transactions</a:t>
            </a:r>
            <a:r>
              <a:rPr lang="en-US" sz="2400" b="1" dirty="0">
                <a:solidFill>
                  <a:srgbClr val="50838E"/>
                </a:solidFill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</a:rPr>
              <a:t> including </a:t>
            </a:r>
            <a:r>
              <a:rPr lang="en-US" sz="2400" b="1" dirty="0" smtClean="0">
                <a:solidFill>
                  <a:srgbClr val="50838E"/>
                </a:solidFill>
              </a:rPr>
              <a:t>related-party transactions</a:t>
            </a:r>
            <a:r>
              <a:rPr lang="en-US" sz="2400" b="1" dirty="0">
                <a:solidFill>
                  <a:srgbClr val="50838E"/>
                </a:solidFill>
              </a:rPr>
              <a:t>, </a:t>
            </a:r>
            <a:r>
              <a:rPr lang="en-US" sz="2400" b="1" dirty="0" smtClean="0">
                <a:solidFill>
                  <a:schemeClr val="accent1"/>
                </a:solidFill>
              </a:rPr>
              <a:t>often represent significant risk.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1"/>
                </a:solidFill>
              </a:rPr>
              <a:t>Account balances or transactions that </a:t>
            </a:r>
            <a:r>
              <a:rPr lang="en-US" sz="2400" b="1" dirty="0" smtClean="0">
                <a:solidFill>
                  <a:srgbClr val="50838E"/>
                </a:solidFill>
              </a:rPr>
              <a:t>require estimates </a:t>
            </a:r>
            <a:r>
              <a:rPr lang="en-US" sz="2400" b="1" dirty="0" smtClean="0">
                <a:solidFill>
                  <a:schemeClr val="accent1"/>
                </a:solidFill>
              </a:rPr>
              <a:t>for which significant </a:t>
            </a:r>
            <a:r>
              <a:rPr lang="en-US" sz="2400" b="1" dirty="0" smtClean="0">
                <a:solidFill>
                  <a:srgbClr val="50838E"/>
                </a:solidFill>
              </a:rPr>
              <a:t>measurement uncertainty </a:t>
            </a:r>
            <a:r>
              <a:rPr lang="en-US" sz="2400" b="1" dirty="0" smtClean="0">
                <a:solidFill>
                  <a:schemeClr val="accent1"/>
                </a:solidFill>
              </a:rPr>
              <a:t>exists also may require more attention.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All fraud risks are normally considered to be significant risks.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11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182" y="2274796"/>
            <a:ext cx="706831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9-5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Describe the audit risk model and its components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Audit risk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16000"/>
            <a:ext cx="9677400" cy="5101336"/>
          </a:xfr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risk of material misstatement at the </a:t>
            </a:r>
            <a:r>
              <a:rPr lang="en-US" sz="2600" b="1" dirty="0" smtClean="0">
                <a:solidFill>
                  <a:srgbClr val="50838E"/>
                </a:solidFill>
              </a:rPr>
              <a:t>assertion level </a:t>
            </a:r>
            <a:r>
              <a:rPr lang="en-US" sz="2600" b="1" dirty="0" smtClean="0">
                <a:solidFill>
                  <a:schemeClr val="accent1"/>
                </a:solidFill>
              </a:rPr>
              <a:t>consists of two components: </a:t>
            </a:r>
            <a:r>
              <a:rPr lang="en-US" sz="2600" b="1" dirty="0" smtClean="0">
                <a:solidFill>
                  <a:srgbClr val="50838E"/>
                </a:solidFill>
              </a:rPr>
              <a:t>inherent risk </a:t>
            </a:r>
            <a:r>
              <a:rPr lang="en-US" sz="2600" b="1" dirty="0" smtClean="0">
                <a:solidFill>
                  <a:schemeClr val="accent1"/>
                </a:solidFill>
              </a:rPr>
              <a:t>and </a:t>
            </a:r>
            <a:r>
              <a:rPr lang="en-US" sz="2600" b="1" dirty="0" smtClean="0">
                <a:solidFill>
                  <a:srgbClr val="50838E"/>
                </a:solidFill>
              </a:rPr>
              <a:t>control risk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Auditors consider these risks by applying the </a:t>
            </a:r>
            <a:r>
              <a:rPr lang="en-US" sz="2600" b="1" dirty="0" smtClean="0">
                <a:solidFill>
                  <a:srgbClr val="50838E"/>
                </a:solidFill>
              </a:rPr>
              <a:t>audit risk model</a:t>
            </a:r>
            <a:r>
              <a:rPr lang="en-US" sz="2400" b="1" dirty="0" smtClean="0">
                <a:solidFill>
                  <a:srgbClr val="50838E"/>
                </a:solidFill>
              </a:rPr>
              <a:t>: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50838E"/>
              </a:solidFill>
            </a:endParaRP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50838E"/>
              </a:solidFill>
            </a:endParaRP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50838E"/>
              </a:solidFill>
            </a:endParaRP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50838E"/>
              </a:solidFill>
            </a:endParaRP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50838E"/>
              </a:solidFill>
            </a:endParaRP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relationship between the audit risk model and the understanding of the client’s business and industry is shown in </a:t>
            </a:r>
            <a:r>
              <a:rPr lang="en-US" sz="2400" b="1" dirty="0" smtClean="0">
                <a:solidFill>
                  <a:srgbClr val="50838E"/>
                </a:solidFill>
              </a:rPr>
              <a:t>Figure 9-2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An illustration of risks and evidence is shown in </a:t>
            </a:r>
            <a:r>
              <a:rPr lang="en-US" sz="2400" b="1" dirty="0" smtClean="0">
                <a:solidFill>
                  <a:srgbClr val="50838E"/>
                </a:solidFill>
              </a:rPr>
              <a:t>Table 9-1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13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61" y="2359151"/>
            <a:ext cx="2871049" cy="23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84" y="187604"/>
            <a:ext cx="8202375" cy="59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4" y="237744"/>
            <a:ext cx="10698059" cy="58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Audit risk model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1362456"/>
            <a:ext cx="10497312" cy="4581144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Planned Detection Risk: </a:t>
            </a:r>
            <a:r>
              <a:rPr lang="en-US" sz="2400" b="1" dirty="0" smtClean="0">
                <a:solidFill>
                  <a:schemeClr val="accent1"/>
                </a:solidFill>
              </a:rPr>
              <a:t>The risk that the audit evidence for an audit objective will fail to detect misstatements exceeding performance materiality.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50838E"/>
                </a:solidFill>
              </a:rPr>
              <a:t>Planned detection risk </a:t>
            </a:r>
            <a:r>
              <a:rPr lang="en-US" sz="2400" b="1" dirty="0" smtClean="0">
                <a:solidFill>
                  <a:schemeClr val="accent1"/>
                </a:solidFill>
              </a:rPr>
              <a:t>is dependent on the other three factors in the model and will change only if the auditor changes one of the other factors.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Inherent Risk</a:t>
            </a:r>
            <a:r>
              <a:rPr lang="en-US" sz="2400" b="1" dirty="0" smtClean="0">
                <a:solidFill>
                  <a:srgbClr val="50838E"/>
                </a:solidFill>
              </a:rPr>
              <a:t>:</a:t>
            </a:r>
            <a:r>
              <a:rPr lang="en-US" sz="2400" b="1" dirty="0" smtClean="0">
                <a:solidFill>
                  <a:schemeClr val="accent1"/>
                </a:solidFill>
              </a:rPr>
              <a:t> The auditor’s assessment of the susceptibility of an assertion to material misstatement.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Control Risk: </a:t>
            </a:r>
            <a:r>
              <a:rPr lang="en-US" sz="2400" b="1" dirty="0" smtClean="0">
                <a:solidFill>
                  <a:schemeClr val="accent1"/>
                </a:solidFill>
              </a:rPr>
              <a:t>The auditor’s assessment of the risk that a material misstatement could occur in an assertion and not be prevented or detected by the client’s internal controls.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Acceptable Audit Risk: </a:t>
            </a:r>
            <a:r>
              <a:rPr lang="en-US" sz="2400" b="1" dirty="0" smtClean="0">
                <a:solidFill>
                  <a:schemeClr val="accent1"/>
                </a:solidFill>
              </a:rPr>
              <a:t>How willing the auditor is to accept that the financial statements may be materially misstated after the audit is complete and an unmodified opinion has been issued.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653" y="2403198"/>
            <a:ext cx="7068312" cy="1077218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9-6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Assess acceptable audit risk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Assessing acceptable Audit risk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85" y="1813169"/>
            <a:ext cx="8798170" cy="3942040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Auditors must decide appropriate </a:t>
            </a:r>
            <a:r>
              <a:rPr lang="en-US" sz="2800" b="1" dirty="0" smtClean="0">
                <a:solidFill>
                  <a:srgbClr val="50838E"/>
                </a:solidFill>
              </a:rPr>
              <a:t>acceptable audit risk</a:t>
            </a:r>
            <a:r>
              <a:rPr lang="en-US" sz="2800" b="1" dirty="0">
                <a:solidFill>
                  <a:srgbClr val="50838E"/>
                </a:solidFill>
              </a:rPr>
              <a:t>.</a:t>
            </a:r>
            <a:r>
              <a:rPr lang="en-US" sz="2800" b="1" dirty="0" smtClean="0">
                <a:solidFill>
                  <a:schemeClr val="accent1"/>
                </a:solidFill>
              </a:rPr>
              <a:t>  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Auditors must first decide </a:t>
            </a:r>
            <a:r>
              <a:rPr lang="en-US" sz="2400" b="1" dirty="0" smtClean="0">
                <a:solidFill>
                  <a:srgbClr val="50838E"/>
                </a:solidFill>
              </a:rPr>
              <a:t>engagement risk </a:t>
            </a:r>
            <a:r>
              <a:rPr lang="en-US" sz="2400" b="1" dirty="0" smtClean="0">
                <a:solidFill>
                  <a:schemeClr val="accent1"/>
                </a:solidFill>
              </a:rPr>
              <a:t>and use it to modify acceptable audit risk.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Engagement risk </a:t>
            </a:r>
            <a:r>
              <a:rPr lang="en-US" sz="2400" b="1" dirty="0" smtClean="0">
                <a:solidFill>
                  <a:schemeClr val="accent1"/>
                </a:solidFill>
              </a:rPr>
              <a:t>is the risk that the auditor (or firm) will suffer harm after the audit is finished, even though the report was correct.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Engagement risk </a:t>
            </a:r>
            <a:r>
              <a:rPr lang="en-US" sz="2400" b="1" dirty="0" smtClean="0">
                <a:solidFill>
                  <a:schemeClr val="accent1"/>
                </a:solidFill>
              </a:rPr>
              <a:t>is closely related to </a:t>
            </a:r>
            <a:r>
              <a:rPr lang="en-US" sz="2400" b="1" dirty="0" smtClean="0">
                <a:solidFill>
                  <a:srgbClr val="50838E"/>
                </a:solidFill>
              </a:rPr>
              <a:t>client business risk </a:t>
            </a:r>
            <a:r>
              <a:rPr lang="en-US" sz="2400" b="1" dirty="0" smtClean="0">
                <a:solidFill>
                  <a:schemeClr val="accent1"/>
                </a:solidFill>
              </a:rPr>
              <a:t>because the risk that the auditor will be sued is often related to business failure after the audit is finished. 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18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acceptable Audit risk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2" y="1328615"/>
            <a:ext cx="10206892" cy="461498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000" b="1" dirty="0" smtClean="0">
                <a:solidFill>
                  <a:srgbClr val="50838E"/>
                </a:solidFill>
              </a:rPr>
              <a:t>Factors Affecting Acceptable Audit Risk</a:t>
            </a:r>
            <a:r>
              <a:rPr lang="en-US" sz="2800" b="1" dirty="0" smtClean="0">
                <a:solidFill>
                  <a:srgbClr val="50838E"/>
                </a:solidFill>
              </a:rPr>
              <a:t>: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The degree to which external users rely on the statements based on these factors: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Client size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Distribution of ownership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Nature and amount of liabilities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The likelihood that a client will have financial difficulties after the audit based on these factors: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Liquidity position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Profits (losses) in previous years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Method of financing growth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Nature of the client’s operations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Competence of management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The auditor’s evaluation of management’s integrity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50838E"/>
                </a:solidFill>
              </a:rPr>
              <a:t>Chap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ter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9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16000"/>
            <a:ext cx="9176656" cy="492760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-1  Define risk in auditing.</a:t>
            </a:r>
            <a:endParaRPr lang="en-US" sz="80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-2  </a:t>
            </a:r>
            <a:r>
              <a:rPr lang="en-US" sz="8000" dirty="0">
                <a:solidFill>
                  <a:schemeClr val="accent1"/>
                </a:solidFill>
              </a:rPr>
              <a:t>Distinguish </a:t>
            </a:r>
            <a:r>
              <a:rPr lang="en-US" sz="8000" dirty="0" smtClean="0">
                <a:solidFill>
                  <a:schemeClr val="accent1"/>
                </a:solidFill>
              </a:rPr>
              <a:t>the different types of risk assessment procedures.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-3  Understand important auditor considerations related to the risk of material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 </a:t>
            </a:r>
            <a:r>
              <a:rPr lang="en-US" sz="8000" dirty="0" smtClean="0">
                <a:solidFill>
                  <a:schemeClr val="accent1"/>
                </a:solidFill>
              </a:rPr>
              <a:t>        misstatement due to fraud.</a:t>
            </a:r>
            <a:endParaRPr lang="en-US" sz="80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-4  Describe the auditor’s responsibility to identify significant risks. 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-5  </a:t>
            </a:r>
            <a:r>
              <a:rPr lang="en-US" sz="8000" dirty="0">
                <a:solidFill>
                  <a:schemeClr val="accent1"/>
                </a:solidFill>
              </a:rPr>
              <a:t>Describe </a:t>
            </a:r>
            <a:r>
              <a:rPr lang="en-US" sz="8000" dirty="0" smtClean="0">
                <a:solidFill>
                  <a:schemeClr val="accent1"/>
                </a:solidFill>
              </a:rPr>
              <a:t>the audit risk model and its components.</a:t>
            </a:r>
            <a:endParaRPr lang="en-US" sz="80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-6  Assess acceptable audit risk.</a:t>
            </a:r>
            <a:endParaRPr lang="en-US" sz="80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-7  Consider the impact of several factors on the assessment of inherent risk.</a:t>
            </a:r>
            <a:endParaRPr lang="en-US" sz="80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9</a:t>
            </a:r>
            <a:r>
              <a:rPr lang="en-US" sz="8000" dirty="0" smtClean="0">
                <a:solidFill>
                  <a:schemeClr val="accent1"/>
                </a:solidFill>
              </a:rPr>
              <a:t>-8  Discuss the relationship of risk to audit evidence.</a:t>
            </a:r>
          </a:p>
          <a:p>
            <a:pPr marL="45720" indent="0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9-9  Discuss how materiality and risk are related and integrated into the audit 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 </a:t>
            </a:r>
            <a:r>
              <a:rPr lang="en-US" sz="8000" dirty="0" smtClean="0">
                <a:solidFill>
                  <a:schemeClr val="accent1"/>
                </a:solidFill>
              </a:rPr>
              <a:t>        process.</a:t>
            </a:r>
            <a:endParaRPr lang="en-US" sz="8000" dirty="0"/>
          </a:p>
          <a:p>
            <a:endParaRPr lang="en-US" sz="42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acceptable Audit risk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2" y="1328615"/>
            <a:ext cx="10206892" cy="46149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Making the Acceptable Audit Risk Decision</a:t>
            </a:r>
            <a:endParaRPr lang="en-US" sz="2400" b="1" dirty="0" smtClean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15" y="1809744"/>
            <a:ext cx="9252078" cy="43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21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532" y="2210014"/>
            <a:ext cx="7068312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9-7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Consider the impact of several factors on the assessment of inherent risk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Assessing inherent risk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85" y="1813169"/>
            <a:ext cx="8798170" cy="3942040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Assessing </a:t>
            </a:r>
            <a:r>
              <a:rPr lang="en-US" sz="2400" b="1" dirty="0" smtClean="0">
                <a:solidFill>
                  <a:srgbClr val="50838E"/>
                </a:solidFill>
              </a:rPr>
              <a:t>inherent risk </a:t>
            </a:r>
            <a:r>
              <a:rPr lang="en-US" sz="2400" b="1" dirty="0" smtClean="0">
                <a:solidFill>
                  <a:schemeClr val="accent1"/>
                </a:solidFill>
              </a:rPr>
              <a:t>is an attempt by the auditor to predict where misstatements are most and least likely in the financial statement segments.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This affects the </a:t>
            </a:r>
            <a:r>
              <a:rPr lang="en-US" sz="2400" b="1" dirty="0" smtClean="0">
                <a:solidFill>
                  <a:srgbClr val="50838E"/>
                </a:solidFill>
              </a:rPr>
              <a:t>amount of audit evidence </a:t>
            </a:r>
            <a:r>
              <a:rPr lang="en-US" sz="2400" b="1" dirty="0" smtClean="0">
                <a:solidFill>
                  <a:schemeClr val="accent1"/>
                </a:solidFill>
              </a:rPr>
              <a:t>that the auditor needs to accumulate.  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auditor must </a:t>
            </a:r>
            <a:r>
              <a:rPr lang="en-US" sz="2400" b="1" dirty="0" smtClean="0">
                <a:solidFill>
                  <a:srgbClr val="50838E"/>
                </a:solidFill>
              </a:rPr>
              <a:t>assess the factors </a:t>
            </a:r>
            <a:r>
              <a:rPr lang="en-US" sz="2400" b="1" dirty="0" smtClean="0">
                <a:solidFill>
                  <a:schemeClr val="accent1"/>
                </a:solidFill>
              </a:rPr>
              <a:t>that make up the risk and modify procedures for audit evidence to take them into consideration.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This consideration takes place during the planning phase and is updated throughout the audit process.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22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inherent risk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1524000"/>
            <a:ext cx="10191262" cy="4419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Factors to Consider when Assessing Inherent Risk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Nature of the client’s business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Results of previous audits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Initial versus repeat engagement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Related parties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Complex or </a:t>
            </a:r>
            <a:r>
              <a:rPr lang="en-US" sz="2000" b="1" dirty="0" err="1" smtClean="0">
                <a:solidFill>
                  <a:srgbClr val="50838E"/>
                </a:solidFill>
              </a:rPr>
              <a:t>nonroutine</a:t>
            </a:r>
            <a:r>
              <a:rPr lang="en-US" sz="2000" b="1" dirty="0" smtClean="0">
                <a:solidFill>
                  <a:srgbClr val="50838E"/>
                </a:solidFill>
              </a:rPr>
              <a:t> transactions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Judgment required to correctly record account balances and transactions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Makeup of the population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Factors related to fraudulent financial reporting</a:t>
            </a:r>
          </a:p>
          <a:p>
            <a:pPr lvl="1"/>
            <a:r>
              <a:rPr lang="en-US" sz="2000" b="1" dirty="0" smtClean="0">
                <a:solidFill>
                  <a:srgbClr val="50838E"/>
                </a:solidFill>
              </a:rPr>
              <a:t>Factors related to misappropriation of assets</a:t>
            </a:r>
          </a:p>
          <a:p>
            <a:pPr lvl="1"/>
            <a:endParaRPr lang="en-US" sz="2600" dirty="0" smtClean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532" y="2132741"/>
            <a:ext cx="706831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9-8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Discuss the relationship of risk to audit evidence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Relationship of risks to evidence and </a:t>
            </a:r>
            <a:br>
              <a:rPr lang="en-US" dirty="0" smtClean="0"/>
            </a:br>
            <a:r>
              <a:rPr lang="en-US" dirty="0" smtClean="0"/>
              <a:t>factors influencing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85" y="1813169"/>
            <a:ext cx="8798170" cy="3942040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Figure 9-3 </a:t>
            </a:r>
            <a:r>
              <a:rPr lang="en-US" sz="2400" b="1" dirty="0" smtClean="0">
                <a:solidFill>
                  <a:schemeClr val="accent1"/>
                </a:solidFill>
              </a:rPr>
              <a:t>summarizes the relationship of risk factors and audit evidence. </a:t>
            </a:r>
            <a:endParaRPr lang="en-US" sz="2400" b="1" dirty="0">
              <a:solidFill>
                <a:srgbClr val="50838E"/>
              </a:solidFill>
            </a:endParaRP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In addition to modifying audit evidence, the auditor can also make the following changes to respond to risks:</a:t>
            </a:r>
          </a:p>
          <a:p>
            <a:pPr marL="82296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The engagement may require more experienced staff.</a:t>
            </a:r>
          </a:p>
          <a:p>
            <a:pPr marL="82296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The engagement will be reviewed more carefully than usual.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25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01" y="179753"/>
            <a:ext cx="6410774" cy="59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Relationship of risks to evidence and </a:t>
            </a:r>
            <a:br>
              <a:rPr lang="en-US" dirty="0"/>
            </a:br>
            <a:r>
              <a:rPr lang="en-US" dirty="0"/>
              <a:t>factors influencing </a:t>
            </a:r>
            <a:r>
              <a:rPr lang="en-US" dirty="0" smtClean="0"/>
              <a:t>risks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7" y="1339403"/>
            <a:ext cx="10225825" cy="4662152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Audit Risk for Segments—</a:t>
            </a:r>
            <a:r>
              <a:rPr lang="en-US" sz="2400" b="1" dirty="0" smtClean="0">
                <a:solidFill>
                  <a:schemeClr val="accent1"/>
                </a:solidFill>
              </a:rPr>
              <a:t>The risk of material misstatement, control risk, and inherent risk are assessed for each audit objective in each segment of the audit.</a:t>
            </a:r>
          </a:p>
          <a:p>
            <a:pPr marL="365760" lvl="1" indent="0">
              <a:spcBef>
                <a:spcPts val="0"/>
              </a:spcBef>
              <a:buNone/>
            </a:pPr>
            <a:endParaRPr lang="en-US" sz="1900" b="1" dirty="0" smtClean="0">
              <a:solidFill>
                <a:schemeClr val="accent1"/>
              </a:solidFill>
            </a:endParaRPr>
          </a:p>
          <a:p>
            <a:pPr marL="365760" lvl="1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Relating Performance Materiality and Risks to Balance-Related Audit Objectives—</a:t>
            </a:r>
            <a:r>
              <a:rPr lang="en-US" sz="2400" b="1" dirty="0" smtClean="0">
                <a:solidFill>
                  <a:schemeClr val="accent1"/>
                </a:solidFill>
              </a:rPr>
              <a:t>Although it is common to assess inherent and control risks for each balance-related audit objective, it is not common to allocate materiality to those objectives.</a:t>
            </a:r>
          </a:p>
          <a:p>
            <a:pPr marL="365760" lvl="1" indent="0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365760" lvl="1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Measurement Limitations—</a:t>
            </a:r>
            <a:r>
              <a:rPr lang="en-US" sz="2400" b="1" dirty="0" smtClean="0">
                <a:solidFill>
                  <a:schemeClr val="accent1"/>
                </a:solidFill>
              </a:rPr>
              <a:t>One major limitation in the application of the audit risk model is the difficulty of measuring the components of the model. It is a highly subjective process, so most auditors use broad categories such as </a:t>
            </a:r>
            <a:r>
              <a:rPr lang="en-US" sz="2400" b="1" dirty="0" smtClean="0">
                <a:solidFill>
                  <a:srgbClr val="50838E"/>
                </a:solidFill>
              </a:rPr>
              <a:t>low</a:t>
            </a:r>
            <a:r>
              <a:rPr lang="en-US" sz="2400" b="1" dirty="0">
                <a:solidFill>
                  <a:srgbClr val="50838E"/>
                </a:solidFill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rgbClr val="50838E"/>
                </a:solidFill>
              </a:rPr>
              <a:t>medium</a:t>
            </a:r>
            <a:r>
              <a:rPr lang="en-US" sz="2400" b="1" dirty="0">
                <a:solidFill>
                  <a:srgbClr val="50838E"/>
                </a:solidFill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</a:rPr>
              <a:t> and </a:t>
            </a:r>
            <a:r>
              <a:rPr lang="en-US" sz="2400" b="1" dirty="0" smtClean="0">
                <a:solidFill>
                  <a:srgbClr val="50838E"/>
                </a:solidFill>
              </a:rPr>
              <a:t>high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</a:rPr>
              <a:t> This is illustrated in </a:t>
            </a:r>
            <a:r>
              <a:rPr lang="en-US" sz="2400" b="1" dirty="0" smtClean="0">
                <a:solidFill>
                  <a:srgbClr val="50838E"/>
                </a:solidFill>
              </a:rPr>
              <a:t>Table 9-3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3" y="1493733"/>
            <a:ext cx="11032576" cy="38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Relationship of risks to evidence and </a:t>
            </a:r>
            <a:br>
              <a:rPr lang="en-US" dirty="0"/>
            </a:br>
            <a:r>
              <a:rPr lang="en-US" dirty="0"/>
              <a:t>factors influencing </a:t>
            </a:r>
            <a:r>
              <a:rPr lang="en-US" dirty="0" smtClean="0"/>
              <a:t>risks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1524000"/>
            <a:ext cx="10191262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Tests of Details of Balances Evidence-Planning Worksheet—</a:t>
            </a:r>
            <a:r>
              <a:rPr lang="en-US" sz="2400" b="1" dirty="0" smtClean="0">
                <a:solidFill>
                  <a:schemeClr val="accent1"/>
                </a:solidFill>
              </a:rPr>
              <a:t>Auditors develop various types of decision aids to help link judgments affecting audit evidence with appropriate evidence to accumulate. 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One such worksheet is illustrated in </a:t>
            </a:r>
            <a:r>
              <a:rPr lang="en-US" sz="2400" b="1" dirty="0" smtClean="0">
                <a:solidFill>
                  <a:srgbClr val="50838E"/>
                </a:solidFill>
              </a:rPr>
              <a:t>Figure 9-4.</a:t>
            </a:r>
          </a:p>
          <a:p>
            <a:pPr marL="365760" lvl="1" indent="0">
              <a:buNone/>
            </a:pPr>
            <a:endParaRPr lang="en-US" sz="2400" b="1" dirty="0">
              <a:solidFill>
                <a:srgbClr val="50838E"/>
              </a:solidFill>
            </a:endParaRPr>
          </a:p>
          <a:p>
            <a:pPr marL="365760" lvl="1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Revising Risks and Evidence—</a:t>
            </a:r>
            <a:r>
              <a:rPr lang="en-US" sz="2400" b="1" dirty="0" smtClean="0">
                <a:solidFill>
                  <a:schemeClr val="accent1"/>
                </a:solidFill>
              </a:rPr>
              <a:t>The audit risk model is primarily a planning model and is of limited use in evaluating results.  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If audit evidence suggests that the </a:t>
            </a:r>
            <a:r>
              <a:rPr lang="en-US" sz="2400" b="1" dirty="0" smtClean="0">
                <a:solidFill>
                  <a:srgbClr val="50838E"/>
                </a:solidFill>
              </a:rPr>
              <a:t>risk is higher than originally thought</a:t>
            </a:r>
            <a:r>
              <a:rPr lang="en-US" sz="2400" b="1" dirty="0">
                <a:solidFill>
                  <a:srgbClr val="50838E"/>
                </a:solidFill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</a:rPr>
              <a:t> the auditor must </a:t>
            </a:r>
            <a:r>
              <a:rPr lang="en-US" sz="2400" b="1" dirty="0" smtClean="0">
                <a:solidFill>
                  <a:srgbClr val="50838E"/>
                </a:solidFill>
              </a:rPr>
              <a:t>revise the original assessment </a:t>
            </a:r>
            <a:r>
              <a:rPr lang="en-US" sz="2400" b="1" dirty="0" smtClean="0">
                <a:solidFill>
                  <a:schemeClr val="accent1"/>
                </a:solidFill>
              </a:rPr>
              <a:t>and consider the </a:t>
            </a:r>
            <a:r>
              <a:rPr lang="en-US" sz="2400" b="1" dirty="0" smtClean="0">
                <a:solidFill>
                  <a:srgbClr val="50838E"/>
                </a:solidFill>
              </a:rPr>
              <a:t>effect of the revision on evidence requirements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5700" y="2612801"/>
            <a:ext cx="4474028" cy="1077218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9-1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Define risk in auditing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37" y="85970"/>
            <a:ext cx="6062595" cy="61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31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533" y="2106983"/>
            <a:ext cx="7068312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9-9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Discuss how materiality and risk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are </a:t>
            </a:r>
            <a:r>
              <a:rPr lang="en-US" sz="3200" b="1" dirty="0">
                <a:solidFill>
                  <a:schemeClr val="accent1"/>
                </a:solidFill>
              </a:rPr>
              <a:t>related and integrated into the </a:t>
            </a:r>
            <a:r>
              <a:rPr lang="en-US" sz="3200" b="1" dirty="0" smtClean="0">
                <a:solidFill>
                  <a:schemeClr val="accent1"/>
                </a:solidFill>
              </a:rPr>
              <a:t>audit process.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Relationship of risk and materiality </a:t>
            </a:r>
            <a:br>
              <a:rPr lang="en-US" dirty="0" smtClean="0"/>
            </a:br>
            <a:r>
              <a:rPr lang="en-US" dirty="0" smtClean="0"/>
              <a:t>to audit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85" y="1813169"/>
            <a:ext cx="8798170" cy="3942040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concepts of </a:t>
            </a:r>
            <a:r>
              <a:rPr lang="en-US" sz="2600" b="1" dirty="0" smtClean="0">
                <a:solidFill>
                  <a:srgbClr val="50838E"/>
                </a:solidFill>
              </a:rPr>
              <a:t>materiality </a:t>
            </a:r>
            <a:r>
              <a:rPr lang="en-US" sz="2600" b="1" dirty="0" smtClean="0">
                <a:solidFill>
                  <a:schemeClr val="accent1"/>
                </a:solidFill>
              </a:rPr>
              <a:t>and </a:t>
            </a:r>
            <a:r>
              <a:rPr lang="en-US" sz="2600" b="1" dirty="0" smtClean="0">
                <a:solidFill>
                  <a:srgbClr val="50838E"/>
                </a:solidFill>
              </a:rPr>
              <a:t>risk</a:t>
            </a:r>
            <a:r>
              <a:rPr lang="en-US" sz="2600" b="1" dirty="0" smtClean="0">
                <a:solidFill>
                  <a:schemeClr val="accent1"/>
                </a:solidFill>
              </a:rPr>
              <a:t> in auditing are closely related and inseparable.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Risk</a:t>
            </a:r>
            <a:r>
              <a:rPr lang="en-US" sz="2600" b="1" dirty="0" smtClean="0">
                <a:solidFill>
                  <a:schemeClr val="accent1"/>
                </a:solidFill>
              </a:rPr>
              <a:t> is a measure of </a:t>
            </a:r>
            <a:r>
              <a:rPr lang="en-US" sz="2600" b="1" dirty="0" smtClean="0">
                <a:solidFill>
                  <a:srgbClr val="50838E"/>
                </a:solidFill>
              </a:rPr>
              <a:t>uncertainty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Materiality</a:t>
            </a:r>
            <a:r>
              <a:rPr lang="en-US" sz="2600" b="1" dirty="0" smtClean="0">
                <a:solidFill>
                  <a:schemeClr val="accent1"/>
                </a:solidFill>
              </a:rPr>
              <a:t> is a measure of </a:t>
            </a:r>
            <a:r>
              <a:rPr lang="en-US" sz="2600" b="1" dirty="0" smtClean="0">
                <a:solidFill>
                  <a:srgbClr val="50838E"/>
                </a:solidFill>
              </a:rPr>
              <a:t>magnitude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relationships among performance materiality and the four risks to planned audit evidence are shown in </a:t>
            </a:r>
            <a:r>
              <a:rPr lang="en-US" sz="2600" b="1" dirty="0" smtClean="0">
                <a:solidFill>
                  <a:srgbClr val="50838E"/>
                </a:solidFill>
              </a:rPr>
              <a:t>Figure 9-5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32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31" y="185504"/>
            <a:ext cx="6801467" cy="59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34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1026" name="Picture 3" descr="3293795473_47524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3163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Define risk in AUDITING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Auditors accept some level of </a:t>
            </a:r>
            <a:r>
              <a:rPr lang="en-US" sz="2400" b="1" dirty="0" smtClean="0">
                <a:solidFill>
                  <a:srgbClr val="50838E"/>
                </a:solidFill>
              </a:rPr>
              <a:t>risk or uncertainty </a:t>
            </a:r>
            <a:r>
              <a:rPr lang="en-US" sz="2400" b="1" dirty="0" smtClean="0">
                <a:solidFill>
                  <a:schemeClr val="accent1"/>
                </a:solidFill>
              </a:rPr>
              <a:t>in performing audits.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Risk of Material Misstatement at the Overall Financial Statement Level</a:t>
            </a:r>
            <a:r>
              <a:rPr lang="en-US" sz="2400" b="1" dirty="0">
                <a:solidFill>
                  <a:srgbClr val="50838E"/>
                </a:solidFill>
              </a:rPr>
              <a:t>:</a:t>
            </a:r>
            <a:r>
              <a:rPr lang="en-US" sz="2400" b="1" dirty="0" smtClean="0">
                <a:solidFill>
                  <a:schemeClr val="accent1"/>
                </a:solidFill>
              </a:rPr>
              <a:t> Refers to the risks that relate pervasively to the financial statements as a whole and potentially affect a number of different transactions and accounts.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Risk of Material Misstatement at the Assertion Level</a:t>
            </a:r>
            <a:r>
              <a:rPr lang="en-US" sz="2400" b="1" dirty="0">
                <a:solidFill>
                  <a:srgbClr val="50838E"/>
                </a:solidFill>
              </a:rPr>
              <a:t>:</a:t>
            </a:r>
            <a:r>
              <a:rPr lang="en-US" sz="2400" b="1" dirty="0" smtClean="0">
                <a:solidFill>
                  <a:schemeClr val="accent1"/>
                </a:solidFill>
              </a:rPr>
              <a:t>  There are two components to risk at the assertion level: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Inherent risk—</a:t>
            </a:r>
            <a:r>
              <a:rPr lang="en-US" sz="2400" b="1" dirty="0" smtClean="0">
                <a:solidFill>
                  <a:schemeClr val="accent1"/>
                </a:solidFill>
              </a:rPr>
              <a:t>Susceptibility of an assertion to material misstatement.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Control risk—</a:t>
            </a:r>
            <a:r>
              <a:rPr lang="en-US" sz="2400" b="1" dirty="0" smtClean="0">
                <a:solidFill>
                  <a:schemeClr val="accent1"/>
                </a:solidFill>
              </a:rPr>
              <a:t>Risk that internal controls will not prevent or detect material misstatement.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5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5101" y="2273894"/>
            <a:ext cx="617220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9-2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Distinguish the different types of risk assessment procedures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risk assessment procedures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Risk assessment procedures include the following</a:t>
            </a:r>
            <a:r>
              <a:rPr lang="en-US" sz="2800" b="1" dirty="0">
                <a:solidFill>
                  <a:srgbClr val="50838E"/>
                </a:solidFill>
              </a:rPr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Inquiries of management and others within the entity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Analytical procedures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Observation and inspection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Discussion among engagement team members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Other risk assessment procedures</a:t>
            </a:r>
          </a:p>
          <a:p>
            <a:pPr marL="822960" lvl="1" indent="-457200">
              <a:buFont typeface="+mj-lt"/>
              <a:buAutoNum type="arabicPeriod"/>
            </a:pPr>
            <a:endParaRPr lang="en-US" sz="22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role of risk assessment procedures is detailed in </a:t>
            </a:r>
            <a:r>
              <a:rPr lang="en-US" sz="2400" b="1" dirty="0" smtClean="0">
                <a:solidFill>
                  <a:srgbClr val="50838E"/>
                </a:solidFill>
              </a:rPr>
              <a:t>Figure 9-1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822960" lvl="1" indent="-457200">
              <a:buFont typeface="+mj-lt"/>
              <a:buAutoNum type="arabicPeriod"/>
            </a:pPr>
            <a:endParaRPr lang="en-US" sz="22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6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0" y="1463040"/>
            <a:ext cx="11865469" cy="38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8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820" y="2107370"/>
            <a:ext cx="7068312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9-3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Understand important auditor considerations related to the risk of </a:t>
            </a:r>
            <a:r>
              <a:rPr lang="en-US" sz="3200" b="1" dirty="0" smtClean="0">
                <a:solidFill>
                  <a:schemeClr val="accent1"/>
                </a:solidFill>
              </a:rPr>
              <a:t>material </a:t>
            </a:r>
            <a:r>
              <a:rPr lang="en-US" sz="3200" b="1" dirty="0">
                <a:solidFill>
                  <a:schemeClr val="accent1"/>
                </a:solidFill>
              </a:rPr>
              <a:t>misstatement due to fraud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considering fraud risk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 lnSpcReduction="10000"/>
          </a:bodyPr>
          <a:lstStyle/>
          <a:p>
            <a:pPr marL="45720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Risk assessment procedures include assessing the risk of material misstatement due to fraud or error.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auditor’s consideration of </a:t>
            </a:r>
            <a:r>
              <a:rPr lang="en-US" sz="2400" b="1" dirty="0" smtClean="0">
                <a:solidFill>
                  <a:srgbClr val="50838E"/>
                </a:solidFill>
              </a:rPr>
              <a:t>fraud risk</a:t>
            </a:r>
            <a:r>
              <a:rPr lang="en-US" sz="2400" b="1" dirty="0" smtClean="0">
                <a:solidFill>
                  <a:schemeClr val="accent1"/>
                </a:solidFill>
              </a:rPr>
              <a:t> is made at both the 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Financial statement level</a:t>
            </a:r>
            <a:r>
              <a:rPr lang="en-US" sz="2400" b="1" dirty="0" smtClean="0">
                <a:solidFill>
                  <a:schemeClr val="accent1"/>
                </a:solidFill>
              </a:rPr>
              <a:t> and 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Assertion level </a:t>
            </a:r>
            <a:r>
              <a:rPr lang="en-US" sz="2400" b="1" dirty="0" smtClean="0">
                <a:solidFill>
                  <a:schemeClr val="accent1"/>
                </a:solidFill>
              </a:rPr>
              <a:t>for classes of transactions, account balances, and presentation and disclosures.</a:t>
            </a:r>
          </a:p>
          <a:p>
            <a:pPr marL="45720" indent="0">
              <a:lnSpc>
                <a:spcPct val="95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Because several high-profile cases of financial statement fraud involve misstatements in revenue recognition, auditing standards require the auditor to presume that risks of fraud exist in revenue recognition.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9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9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1839</Words>
  <Application>Microsoft Office PowerPoint</Application>
  <PresentationFormat>Widescreen</PresentationFormat>
  <Paragraphs>218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Cambria</vt:lpstr>
      <vt:lpstr>Red Line Business 16x9</vt:lpstr>
      <vt:lpstr>Assessing the risk of  material  misstatement</vt:lpstr>
      <vt:lpstr>Chapter 9 Learning Objectives </vt:lpstr>
      <vt:lpstr>PowerPoint Presentation</vt:lpstr>
      <vt:lpstr>Define risk in AUDITING </vt:lpstr>
      <vt:lpstr>PowerPoint Presentation</vt:lpstr>
      <vt:lpstr> risk assessment procedures </vt:lpstr>
      <vt:lpstr>PowerPoint Presentation</vt:lpstr>
      <vt:lpstr>PowerPoint Presentation</vt:lpstr>
      <vt:lpstr> considering fraud risk  </vt:lpstr>
      <vt:lpstr>PowerPoint Presentation</vt:lpstr>
      <vt:lpstr>Identification of significant risks </vt:lpstr>
      <vt:lpstr>PowerPoint Presentation</vt:lpstr>
      <vt:lpstr>Audit risk model </vt:lpstr>
      <vt:lpstr>PowerPoint Presentation</vt:lpstr>
      <vt:lpstr>PowerPoint Presentation</vt:lpstr>
      <vt:lpstr>Audit risk model (cont.) </vt:lpstr>
      <vt:lpstr>PowerPoint Presentation</vt:lpstr>
      <vt:lpstr>Assessing acceptable Audit risk </vt:lpstr>
      <vt:lpstr>Assessing acceptable Audit risk (cont.) </vt:lpstr>
      <vt:lpstr>Assessing acceptable Audit risk (cont.) </vt:lpstr>
      <vt:lpstr>PowerPoint Presentation</vt:lpstr>
      <vt:lpstr>Assessing inherent risk </vt:lpstr>
      <vt:lpstr>Assessing inherent risk (cont.) </vt:lpstr>
      <vt:lpstr>PowerPoint Presentation</vt:lpstr>
      <vt:lpstr>Relationship of risks to evidence and  factors influencing risks</vt:lpstr>
      <vt:lpstr>PowerPoint Presentation</vt:lpstr>
      <vt:lpstr>Relationship of risks to evidence and  factors influencing risks (cont.) </vt:lpstr>
      <vt:lpstr>PowerPoint Presentation</vt:lpstr>
      <vt:lpstr>Relationship of risks to evidence and  factors influencing risks (cont.) </vt:lpstr>
      <vt:lpstr>PowerPoint Presentation</vt:lpstr>
      <vt:lpstr>PowerPoint Presentation</vt:lpstr>
      <vt:lpstr>Relationship of risk and materiality  to audit evidence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2015-08-17T17:00:12Z</dcterms:created>
  <dcterms:modified xsi:type="dcterms:W3CDTF">2016-04-04T16:11:35Z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