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91" r:id="rId3"/>
    <p:sldId id="292" r:id="rId4"/>
    <p:sldId id="316" r:id="rId5"/>
    <p:sldId id="317" r:id="rId6"/>
    <p:sldId id="319" r:id="rId7"/>
    <p:sldId id="320" r:id="rId8"/>
    <p:sldId id="321" r:id="rId9"/>
    <p:sldId id="318" r:id="rId10"/>
    <p:sldId id="322" r:id="rId11"/>
    <p:sldId id="325" r:id="rId12"/>
    <p:sldId id="326" r:id="rId13"/>
    <p:sldId id="327" r:id="rId14"/>
    <p:sldId id="331" r:id="rId15"/>
    <p:sldId id="330" r:id="rId16"/>
    <p:sldId id="329" r:id="rId17"/>
    <p:sldId id="328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7" r:id="rId30"/>
    <p:sldId id="343" r:id="rId31"/>
    <p:sldId id="344" r:id="rId32"/>
    <p:sldId id="345" r:id="rId33"/>
    <p:sldId id="34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4626"/>
  </p:normalViewPr>
  <p:slideViewPr>
    <p:cSldViewPr snapToGrid="0" snapToObjects="1">
      <p:cViewPr varScale="1">
        <p:scale>
          <a:sx n="89" d="100"/>
          <a:sy n="89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9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3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6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9E3728-6D59-8642-B00E-BF60216EC4D6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502CFA-765D-D844-8079-2F8A71A42D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1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8h_wqH5XI" TargetMode="External"/><Relationship Id="rId2" Type="http://schemas.openxmlformats.org/officeDocument/2006/relationships/hyperlink" Target="https://www.youtube.com/watch?v=AZSmiBPZnC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AGon9R1i0" TargetMode="External"/><Relationship Id="rId2" Type="http://schemas.openxmlformats.org/officeDocument/2006/relationships/hyperlink" Target="https://www.youtube.com/watch?v=x_sssJErd6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IPYEwbCy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2HIepSWG8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KdxSVe6py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05F62-6100-764B-9347-3458BBDFD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Evaluation of swallowing disorders </a:t>
            </a:r>
            <a:r>
              <a:rPr lang="en-US" sz="4800" b="1" dirty="0" smtClean="0">
                <a:solidFill>
                  <a:srgbClr val="FFFFFF"/>
                </a:solidFill>
              </a:rPr>
              <a:t>II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C7F1A8-679E-D74F-9E5F-F758779A5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Juhayna </a:t>
            </a:r>
            <a:r>
              <a:rPr lang="en-US" dirty="0">
                <a:solidFill>
                  <a:srgbClr val="FFFFFF"/>
                </a:solidFill>
              </a:rPr>
              <a:t>Taha, MSc.</a:t>
            </a:r>
          </a:p>
          <a:p>
            <a:r>
              <a:rPr lang="en-US" dirty="0">
                <a:solidFill>
                  <a:srgbClr val="FFFFFF"/>
                </a:solidFill>
              </a:rPr>
              <a:t>Fall 19/20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50" y="1351161"/>
            <a:ext cx="9720073" cy="4023360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B0F0"/>
              </a:solidFill>
            </a:endParaRPr>
          </a:p>
          <a:p>
            <a:endParaRPr lang="en-US" sz="4000" b="1" dirty="0">
              <a:solidFill>
                <a:srgbClr val="00B0F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The swallowing Examination 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Tracheostomy 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Its best to deflate the </a:t>
            </a:r>
            <a:r>
              <a:rPr lang="en-US" dirty="0" err="1" smtClean="0"/>
              <a:t>Trachestomy</a:t>
            </a:r>
            <a:r>
              <a:rPr lang="en-US" dirty="0" smtClean="0"/>
              <a:t> cuff before attempting any swallow, why?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https://www.youtube.com/watch?v=AZSmiBPZnCY</a:t>
            </a: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Suctioning orally and via the tracheostomy  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www.youtube.com/watch?v=J18h_wqH5XI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During swallow, ask patient to occlude tracheostomy opening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Give patient chance to practice  instructions through dry swallows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19159"/>
            <a:ext cx="9720072" cy="1499616"/>
          </a:xfrm>
        </p:spPr>
        <p:txBody>
          <a:bodyPr/>
          <a:lstStyle/>
          <a:p>
            <a:r>
              <a:rPr lang="en-US" dirty="0" smtClean="0"/>
              <a:t>Observation during trail swallows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00628"/>
            <a:ext cx="9720073" cy="54573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It is useful for the clinician to places his fingers under the patient’s chin, with fingers spread to cover the laryngeal area. Why?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can help in estimating the oral transit time and pharyngeal delay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Assessment of aspiration: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Ask patient to phonate /a</a:t>
            </a:r>
            <a:r>
              <a:rPr lang="en-US" sz="2200" dirty="0" smtClean="0"/>
              <a:t>/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Ask the patient to pant, then phonate/a/ again, why? </a:t>
            </a:r>
            <a:endParaRPr lang="en-US" sz="22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ask patient to rotate head to either side and vocalize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Ask patient to chin up, then vocalize again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https://www.youtube.com/watch?v=x_sssJErd6U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https://www.youtube.com/watch?v=NVAGon9R1i0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975" y="1213462"/>
            <a:ext cx="972007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Videoflurouscopic</a:t>
            </a:r>
            <a:r>
              <a:rPr lang="en-US" sz="3200" b="1" dirty="0" smtClean="0">
                <a:solidFill>
                  <a:srgbClr val="00B0F0"/>
                </a:solidFill>
              </a:rPr>
              <a:t> procedure 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</a:t>
            </a:r>
            <a:r>
              <a:rPr lang="en-US" dirty="0" err="1" smtClean="0"/>
              <a:t>Videoflurouscopy</a:t>
            </a:r>
            <a:r>
              <a:rPr lang="en-US" dirty="0" smtClean="0"/>
              <a:t>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Define abnormalities in anatomy and physiology causing the patients symptoms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Identify and evaluate treatment strategies that may immediately aid the patient in swallowing in a more efficient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4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of the food in the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780391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 disposable spoon should be used. Unless the patient has a bite reflex, what do we use then?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For infants, food presented through a bottle with a nipple: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85" y="3280006"/>
            <a:ext cx="3140962" cy="27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2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amounts of materials used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food consistencies are examined ( think liquid, barium paste and solid food)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 least two swallows should be examined for the following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/>
              <a:t>1ml, 3ml, 5ml, 10ml and cup drinking of thin liquid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/>
              <a:t>1/3 teaspoon of pudding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/>
              <a:t>¼ bite of a cookie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We should allow the patient to feed himself, why?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6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amounts of materials used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Vollumes</a:t>
            </a:r>
            <a:r>
              <a:rPr lang="en-US" dirty="0" smtClean="0"/>
              <a:t> of liquids are increased until or unless the patient aspirates. Why owe vary volumes of liquids but not pudding or solid food?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Once the cause of aspiration is determined, intervention strategies should be tried, there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 smtClean="0"/>
              <a:t>postural changes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Changing sensory 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Swallowing </a:t>
            </a:r>
            <a:r>
              <a:rPr lang="en-US" sz="2000" dirty="0" err="1" smtClean="0"/>
              <a:t>manuvers</a:t>
            </a:r>
            <a:r>
              <a:rPr lang="en-US" sz="2000" dirty="0" smtClean="0"/>
              <a:t> </a:t>
            </a:r>
          </a:p>
          <a:p>
            <a:pPr marL="173736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25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of the patient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711" y="2291606"/>
            <a:ext cx="4365453" cy="3274090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82" y="2505373"/>
            <a:ext cx="4238893" cy="28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the </a:t>
            </a:r>
            <a:r>
              <a:rPr lang="en-US" dirty="0" err="1" smtClean="0"/>
              <a:t>Flurouscopic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https://www.youtube.com/watch?v=grIPYEwbCy4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3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973CD-7CBA-1C4A-A63D-7AE79A05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Management information to be collected from the laryngeal examination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8FFF9-C01B-9942-B1F3-38E2BE45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 laryngeal function in swallowing disorders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laryngeal function appeared to be </a:t>
            </a:r>
            <a:r>
              <a:rPr lang="en-US" dirty="0" err="1"/>
              <a:t>broderline</a:t>
            </a:r>
            <a:r>
              <a:rPr lang="en-US" dirty="0"/>
              <a:t>, the clinician should teach the pt. the supraglottic or super-supraglottic swallow to increases the </a:t>
            </a:r>
            <a:r>
              <a:rPr lang="en-US" dirty="0" err="1"/>
              <a:t>pt’s</a:t>
            </a:r>
            <a:r>
              <a:rPr lang="en-US" dirty="0"/>
              <a:t>. airway protection period to initiate any swallowing </a:t>
            </a:r>
          </a:p>
          <a:p>
            <a:r>
              <a:rPr lang="en-US">
                <a:hlinkClick r:id="rId2"/>
              </a:rPr>
              <a:t>https://www.youtube.com/watch?v=C2HIepSWG84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2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to be made: lateral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transit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Pharyngeal transit time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Pharyngeal delay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Location of bolus movement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Patterns of lingual movement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Amount and location of residue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anatomic or physiologic reason for aspiration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13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to be made: </a:t>
            </a:r>
            <a:r>
              <a:rPr lang="en-US" dirty="0" smtClean="0"/>
              <a:t>anterior-Posterior </a:t>
            </a:r>
            <a:r>
              <a:rPr lang="en-US" dirty="0"/>
              <a:t>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Symmetry of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Only examine materials that caused aspiration during lateral view testing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5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the patient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Basically explain what is the patient required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8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to be followed with various materials to be swallowed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Should start with liquids. And present different volumes.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 the patient to keep the liquid in their mouth until asked to swallow.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Once the volume of liquid that causes aspiration is identified, we try intervention strategies on this volume.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Second thicker material should be used, if aspiration happens, we try intervention strategies.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Third, solid food is tried. For the last two materials, we ask the patient to chew and swallow when ready. </a:t>
            </a:r>
            <a:r>
              <a:rPr lang="en-US" b="1" dirty="0" smtClean="0">
                <a:solidFill>
                  <a:srgbClr val="00B0F0"/>
                </a:solidFill>
              </a:rPr>
              <a:t>What do we do if the patient cannot follow directions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Do you remember what are the things we can do 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referral to VF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patient who is suspected to aspirate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swallowing disorder is suspected to  have pharyngeal involvement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We need to determine the cause of aspiration </a:t>
            </a:r>
          </a:p>
        </p:txBody>
      </p:sp>
    </p:spTree>
    <p:extLst>
      <p:ext uri="{BB962C8B-B14F-4D97-AF65-F5344CB8AC3E}">
        <p14:creationId xmlns:p14="http://schemas.microsoft.com/office/powerpoint/2010/main" val="4059027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682" y="2684033"/>
            <a:ext cx="9720072" cy="1499616"/>
          </a:xfrm>
        </p:spPr>
        <p:txBody>
          <a:bodyPr/>
          <a:lstStyle/>
          <a:p>
            <a:r>
              <a:rPr lang="en-US" dirty="0" smtClean="0"/>
              <a:t>Who should do the VF study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56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intervention introduced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: postural techniques </a:t>
            </a:r>
          </a:p>
          <a:p>
            <a:r>
              <a:rPr lang="en-US" dirty="0" smtClean="0"/>
              <a:t>Second: sensory stimulation </a:t>
            </a:r>
          </a:p>
          <a:p>
            <a:r>
              <a:rPr lang="en-US" dirty="0" smtClean="0"/>
              <a:t>Third: swallow maneuvers </a:t>
            </a:r>
          </a:p>
          <a:p>
            <a:r>
              <a:rPr lang="en-US" dirty="0" smtClean="0"/>
              <a:t>Fourth: diet changes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Postural </a:t>
            </a:r>
            <a:r>
              <a:rPr lang="en-US" dirty="0" err="1" smtClean="0"/>
              <a:t>techinuqes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Specific postures are used to compensate for particular types of dysphagia by changing the way that the food moves through the pharynx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It is a good idea to have the patient try using these postures during the VFFS/MBS; this way you can get an idea of how well or what will really work or not work for that patient.</a:t>
            </a:r>
          </a:p>
        </p:txBody>
      </p:sp>
    </p:spTree>
    <p:extLst>
      <p:ext uri="{BB962C8B-B14F-4D97-AF65-F5344CB8AC3E}">
        <p14:creationId xmlns:p14="http://schemas.microsoft.com/office/powerpoint/2010/main" val="100995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 r="426"/>
          <a:stretch/>
        </p:blipFill>
        <p:spPr>
          <a:xfrm>
            <a:off x="2175197" y="0"/>
            <a:ext cx="6355618" cy="6905905"/>
          </a:xfrm>
        </p:spPr>
      </p:pic>
    </p:spTree>
    <p:extLst>
      <p:ext uri="{BB962C8B-B14F-4D97-AF65-F5344CB8AC3E}">
        <p14:creationId xmlns:p14="http://schemas.microsoft.com/office/powerpoint/2010/main" val="25291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973CD-7CBA-1C4A-A63D-7AE79A05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function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8FFF9-C01B-9942-B1F3-38E2BE45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 whether the pt. can tolerate any amount of aspiration.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Patients who are observed to aspirate on a radiographic study have been found at high risk for developing pneumonia in the next 6 months than pts. who exhibit no aspiration </a:t>
            </a:r>
          </a:p>
          <a:p>
            <a:pPr algn="ctr"/>
            <a:r>
              <a:rPr lang="en-US" dirty="0">
                <a:hlinkClick r:id="rId2"/>
              </a:rPr>
              <a:t>https://www.youtube.com/watch?v=cKdxSVe6pyM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2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oral sensory awareness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1148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When do we use these?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Usually we introduce a sensory stimuli before the initiation of the oral stage of swallow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sz="2000" dirty="0" smtClean="0"/>
              <a:t>increasing downward pressure of spoon on the tongue when presenting he food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 smtClean="0"/>
              <a:t>Presentation </a:t>
            </a:r>
            <a:r>
              <a:rPr lang="en-US" sz="2000" dirty="0" err="1" smtClean="0"/>
              <a:t>fo</a:t>
            </a:r>
            <a:r>
              <a:rPr lang="en-US" sz="2000" dirty="0" smtClean="0"/>
              <a:t> </a:t>
            </a:r>
            <a:r>
              <a:rPr lang="en-US" sz="2000" dirty="0" err="1" smtClean="0"/>
              <a:t>souer</a:t>
            </a:r>
            <a:r>
              <a:rPr lang="en-US" sz="2000" dirty="0" smtClean="0"/>
              <a:t> bolus ( 50% lemon juice, 50% barium)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 smtClean="0"/>
              <a:t>Presenting a cold bolus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 smtClean="0"/>
              <a:t>Presenting a bolus that requires chewing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 smtClean="0"/>
              <a:t>Larger volumes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000" dirty="0" smtClean="0"/>
              <a:t>Thermal-tactile stimulation 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000" dirty="0" smtClean="0"/>
              <a:t>How we measure the effectiveness?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15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Swallow </a:t>
            </a:r>
            <a:r>
              <a:rPr lang="en-US" dirty="0" err="1" smtClean="0"/>
              <a:t>manuvers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Super-</a:t>
            </a:r>
            <a:r>
              <a:rPr lang="en-US" dirty="0" err="1" smtClean="0"/>
              <a:t>glottic</a:t>
            </a:r>
            <a:r>
              <a:rPr lang="en-US" dirty="0" smtClean="0"/>
              <a:t> swallow ( closes airway at the level of VF)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 supra-glottis swallow (close of airway before and during swallow)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Effortful swallow (increases tongue base posterior movement)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Mendelson maneuver (increases the extend and duration of laryngeal elevation)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35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should be the last option, if none of the above procedures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60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32" r="-2312" b="34882"/>
          <a:stretch/>
        </p:blipFill>
        <p:spPr>
          <a:xfrm>
            <a:off x="1592132" y="585216"/>
            <a:ext cx="7799295" cy="5689882"/>
          </a:xfrm>
        </p:spPr>
      </p:pic>
    </p:spTree>
    <p:extLst>
      <p:ext uri="{BB962C8B-B14F-4D97-AF65-F5344CB8AC3E}">
        <p14:creationId xmlns:p14="http://schemas.microsoft.com/office/powerpoint/2010/main" val="72615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collected from the preparatory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Based on the preparatory examination, the clinician should determine: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posture that may result in best swallowing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best position of the food in the mouth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best food consistency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indication about the nature of the problem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9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Trial swallows at the bed side evaluation be attempted?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need to consider the risk-benefit ratio</a:t>
            </a:r>
          </a:p>
          <a:p>
            <a:pPr marL="0" indent="0">
              <a:buNone/>
            </a:pPr>
            <a:r>
              <a:rPr lang="en-US" dirty="0" smtClean="0"/>
              <a:t>If the patient is orally-fed, the clinician can observe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patient’s reaction to food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movements in chewing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coughing, throat clearing  or changes in breathing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changes in secretion levels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Coordination of breathing and swallowing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4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on the best posture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Making changes to posture, can assess in the management of swallowing disorders.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What changes can we make when noting the following symptoms: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poor tongue control ( premature loss) 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Delay in the triggering of pharyngeal swallow?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Unilaterla</a:t>
            </a:r>
            <a:r>
              <a:rPr lang="en-US" dirty="0" smtClean="0"/>
              <a:t> </a:t>
            </a:r>
            <a:r>
              <a:rPr lang="en-US" dirty="0" err="1" smtClean="0"/>
              <a:t>pharagyneal</a:t>
            </a:r>
            <a:r>
              <a:rPr lang="en-US" dirty="0" smtClean="0"/>
              <a:t> paralysis 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64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optimal food position in the mouth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is based on the results from oral sensitivity examination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food should be placed in the side of best function/ sensitivity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2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best food consistency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How do we determine the best consistency?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Which food consistency works with the following: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Delayed pharyngeal swallow?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Reduced tongue base / pharyngeal all contraction?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Reduced closure of laryngeal opening ? </a:t>
            </a:r>
          </a:p>
        </p:txBody>
      </p:sp>
    </p:spTree>
    <p:extLst>
      <p:ext uri="{BB962C8B-B14F-4D97-AF65-F5344CB8AC3E}">
        <p14:creationId xmlns:p14="http://schemas.microsoft.com/office/powerpoint/2010/main" val="264457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Utensils to be used in initial swallowing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Size 0 or 00 laryngeal mirror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tongue blade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cup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spoon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straw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7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1056</Words>
  <Application>Microsoft Office PowerPoint</Application>
  <PresentationFormat>Widescreen</PresentationFormat>
  <Paragraphs>157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Tw Cen MT</vt:lpstr>
      <vt:lpstr>Tw Cen MT Condensed</vt:lpstr>
      <vt:lpstr>Wingdings</vt:lpstr>
      <vt:lpstr>Wingdings 3</vt:lpstr>
      <vt:lpstr>Integral</vt:lpstr>
      <vt:lpstr>Evaluation of swallowing disorders II</vt:lpstr>
      <vt:lpstr>  Management information to be collected from the laryngeal examination  </vt:lpstr>
      <vt:lpstr>Pulmonary function testing </vt:lpstr>
      <vt:lpstr>Information collected from the preparatory examination </vt:lpstr>
      <vt:lpstr>Should Trial swallows at the bed side evaluation be attempted? </vt:lpstr>
      <vt:lpstr>Decisions on the best posture </vt:lpstr>
      <vt:lpstr>Selection of optimal food position in the mouth </vt:lpstr>
      <vt:lpstr>Selection of best food consistency </vt:lpstr>
      <vt:lpstr>Utensils to be used in initial swallowing evaluation </vt:lpstr>
      <vt:lpstr>PowerPoint Presentation</vt:lpstr>
      <vt:lpstr>Management of Tracheostomy patient </vt:lpstr>
      <vt:lpstr>Observation during trail swallows</vt:lpstr>
      <vt:lpstr>PowerPoint Presentation</vt:lpstr>
      <vt:lpstr>Purpose of the Videoflurouscopy examination</vt:lpstr>
      <vt:lpstr>Placement of the food in the mouth</vt:lpstr>
      <vt:lpstr>Types and amounts of materials used </vt:lpstr>
      <vt:lpstr>Types and amounts of materials used </vt:lpstr>
      <vt:lpstr>Positioning of the patient </vt:lpstr>
      <vt:lpstr>Focus of the Flurouscopic image</vt:lpstr>
      <vt:lpstr>Measures to be made: lateral view</vt:lpstr>
      <vt:lpstr>Measures to be made: anterior-Posterior view</vt:lpstr>
      <vt:lpstr>Instructions to the patient </vt:lpstr>
      <vt:lpstr>Procedures to be followed with various materials to be swallowed </vt:lpstr>
      <vt:lpstr>Trial therapy </vt:lpstr>
      <vt:lpstr>Guidelines for referral to VF</vt:lpstr>
      <vt:lpstr>Who should do the VF study ?</vt:lpstr>
      <vt:lpstr>Order of intervention introduced </vt:lpstr>
      <vt:lpstr>Postural techinuqes </vt:lpstr>
      <vt:lpstr>PowerPoint Presentation</vt:lpstr>
      <vt:lpstr>Improving oral sensory awareness </vt:lpstr>
      <vt:lpstr>Swallow manuvers </vt:lpstr>
      <vt:lpstr>Diet changes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deglutition</dc:title>
  <dc:creator>juhayna taha</dc:creator>
  <cp:lastModifiedBy>Juhayna B Taha</cp:lastModifiedBy>
  <cp:revision>64</cp:revision>
  <dcterms:created xsi:type="dcterms:W3CDTF">2019-09-27T08:29:27Z</dcterms:created>
  <dcterms:modified xsi:type="dcterms:W3CDTF">2019-10-12T08:23:43Z</dcterms:modified>
</cp:coreProperties>
</file>