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</p:sldIdLst>
  <p:sldSz cy="6858000" cx="12192000"/>
  <p:notesSz cx="6858000" cy="9144000"/>
  <p:embeddedFontLst>
    <p:embeddedFont>
      <p:font typeface="Belleza"/>
      <p:regular r:id="rId58"/>
    </p:embeddedFont>
    <p:embeddedFont>
      <p:font typeface="Noto Sans Symbols"/>
      <p:regular r:id="rId59"/>
      <p:bold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1" roundtripDataSignature="AMtx7mhj65g/hxKpBEuvBmBZphHKp7m6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1" Type="http://customschemas.google.com/relationships/presentationmetadata" Target="meta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NotoSansSymbols-bold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font" Target="fonts/NotoSansSymbols-regular.fntdata"/><Relationship Id="rId14" Type="http://schemas.openxmlformats.org/officeDocument/2006/relationships/slide" Target="slides/slide10.xml"/><Relationship Id="rId58" Type="http://schemas.openxmlformats.org/officeDocument/2006/relationships/font" Target="fonts/Belleza-regular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5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5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6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6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png"/><Relationship Id="rId4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4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Relationship Id="rId4" Type="http://schemas.openxmlformats.org/officeDocument/2006/relationships/image" Target="../media/image5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png"/><Relationship Id="rId4" Type="http://schemas.openxmlformats.org/officeDocument/2006/relationships/image" Target="../media/image5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Relationship Id="rId4" Type="http://schemas.openxmlformats.org/officeDocument/2006/relationships/image" Target="../media/image4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png"/><Relationship Id="rId4" Type="http://schemas.openxmlformats.org/officeDocument/2006/relationships/image" Target="../media/image4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9.png"/><Relationship Id="rId4" Type="http://schemas.openxmlformats.org/officeDocument/2006/relationships/image" Target="../media/image5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9.png"/><Relationship Id="rId4" Type="http://schemas.openxmlformats.org/officeDocument/2006/relationships/image" Target="../media/image5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9.png"/><Relationship Id="rId4" Type="http://schemas.openxmlformats.org/officeDocument/2006/relationships/image" Target="../media/image5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7.png"/><Relationship Id="rId4" Type="http://schemas.openxmlformats.org/officeDocument/2006/relationships/image" Target="../media/image4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4.png"/><Relationship Id="rId4" Type="http://schemas.openxmlformats.org/officeDocument/2006/relationships/image" Target="../media/image5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4.png"/><Relationship Id="rId4" Type="http://schemas.openxmlformats.org/officeDocument/2006/relationships/image" Target="../media/image70.png"/><Relationship Id="rId5" Type="http://schemas.openxmlformats.org/officeDocument/2006/relationships/image" Target="../media/image6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9.png"/><Relationship Id="rId4" Type="http://schemas.openxmlformats.org/officeDocument/2006/relationships/image" Target="../media/image7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2.png"/><Relationship Id="rId4" Type="http://schemas.openxmlformats.org/officeDocument/2006/relationships/image" Target="../media/image7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2.png"/><Relationship Id="rId4" Type="http://schemas.openxmlformats.org/officeDocument/2006/relationships/image" Target="../media/image6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1.png"/><Relationship Id="rId4" Type="http://schemas.openxmlformats.org/officeDocument/2006/relationships/image" Target="../media/image67.png"/><Relationship Id="rId5" Type="http://schemas.openxmlformats.org/officeDocument/2006/relationships/image" Target="../media/image8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73.png"/><Relationship Id="rId4" Type="http://schemas.openxmlformats.org/officeDocument/2006/relationships/image" Target="../media/image7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8.png"/><Relationship Id="rId4" Type="http://schemas.openxmlformats.org/officeDocument/2006/relationships/image" Target="../media/image7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0.png"/><Relationship Id="rId4" Type="http://schemas.openxmlformats.org/officeDocument/2006/relationships/image" Target="../media/image8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8.png"/><Relationship Id="rId4" Type="http://schemas.openxmlformats.org/officeDocument/2006/relationships/image" Target="../media/image8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7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81.png"/><Relationship Id="rId4" Type="http://schemas.openxmlformats.org/officeDocument/2006/relationships/image" Target="../media/image8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8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83.png"/><Relationship Id="rId4" Type="http://schemas.openxmlformats.org/officeDocument/2006/relationships/image" Target="../media/image8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Capacitive Sensors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728" y="0"/>
            <a:ext cx="10391775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211199"/>
            <a:ext cx="12192000" cy="5412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679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3152" y="1008355"/>
            <a:ext cx="12192000" cy="566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166" y="0"/>
            <a:ext cx="10277475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516957"/>
            <a:ext cx="12192000" cy="5341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6231"/>
            <a:ext cx="12192000" cy="202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7980" y="2994791"/>
            <a:ext cx="8722716" cy="3024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978" y="96774"/>
            <a:ext cx="1020127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394711"/>
            <a:ext cx="12192000" cy="5463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6705"/>
            <a:ext cx="12192000" cy="5804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437" y="3338166"/>
            <a:ext cx="6173955" cy="1600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46671"/>
            <a:ext cx="12192000" cy="5502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181" y="0"/>
            <a:ext cx="9305925" cy="13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1363"/>
            <a:ext cx="957262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46304" y="1527314"/>
            <a:ext cx="12192000" cy="5504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0918"/>
            <a:ext cx="12192000" cy="5536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86847"/>
            <a:ext cx="12192000" cy="540104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9"/>
          <p:cNvSpPr txBox="1"/>
          <p:nvPr>
            <p:ph type="title"/>
          </p:nvPr>
        </p:nvSpPr>
        <p:spPr>
          <a:xfrm>
            <a:off x="307848" y="6128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3325">
            <a:spAutoFit/>
          </a:bodyPr>
          <a:lstStyle/>
          <a:p>
            <a:pPr indent="0" lvl="0" marL="1270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Dielectric Constant Variation Based Sensors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Capacitive Sensors </a:t>
            </a:r>
            <a:endParaRPr/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77180"/>
            <a:ext cx="12192000" cy="3303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 txBox="1"/>
          <p:nvPr>
            <p:ph type="title"/>
          </p:nvPr>
        </p:nvSpPr>
        <p:spPr>
          <a:xfrm>
            <a:off x="307848" y="6128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3325">
            <a:spAutoFit/>
          </a:bodyPr>
          <a:lstStyle/>
          <a:p>
            <a:pPr indent="0" lvl="0" marL="1270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Dielectric Constant Variation Based Sensors</a:t>
            </a:r>
            <a:endParaRPr/>
          </a:p>
        </p:txBody>
      </p:sp>
      <p:pic>
        <p:nvPicPr>
          <p:cNvPr id="196" name="Google Shape;19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75845"/>
            <a:ext cx="12192000" cy="563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 txBox="1"/>
          <p:nvPr>
            <p:ph type="title"/>
          </p:nvPr>
        </p:nvSpPr>
        <p:spPr>
          <a:xfrm>
            <a:off x="307848" y="6128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3325">
            <a:spAutoFit/>
          </a:bodyPr>
          <a:lstStyle/>
          <a:p>
            <a:pPr indent="0" lvl="0" marL="1270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Dielectric Constant Variation Based Sensors</a:t>
            </a:r>
            <a:endParaRPr/>
          </a:p>
        </p:txBody>
      </p:sp>
      <p:pic>
        <p:nvPicPr>
          <p:cNvPr id="202" name="Google Shape;20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42244"/>
            <a:ext cx="12192000" cy="5615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08" name="Google Shape;20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352" y="-64008"/>
            <a:ext cx="9753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307592"/>
            <a:ext cx="12192000" cy="532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15" name="Google Shape;21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825" y="-146304"/>
            <a:ext cx="1122997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825" y="1410015"/>
            <a:ext cx="12192000" cy="5447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22" name="Google Shape;22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908" y="152209"/>
            <a:ext cx="879157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537371"/>
            <a:ext cx="12192000" cy="623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" y="272224"/>
            <a:ext cx="899160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64736"/>
            <a:ext cx="12192000" cy="5623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222" y="100584"/>
            <a:ext cx="92106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873515"/>
            <a:ext cx="12192000" cy="4025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84" y="547726"/>
            <a:ext cx="12192000" cy="166603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7"/>
          <p:cNvSpPr/>
          <p:nvPr/>
        </p:nvSpPr>
        <p:spPr>
          <a:xfrm>
            <a:off x="604996" y="3208784"/>
            <a:ext cx="916070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  <a:t>From Tables marble has a dielectric constant of 8, which corresponds to ~50%</a:t>
            </a:r>
            <a:br>
              <a:rPr b="0" i="0" lang="en-US" sz="1800" u="none" cap="none" strike="noStrike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</a:br>
            <a:r>
              <a:rPr b="0" i="0" lang="en-US" sz="1800" u="none" cap="none" strike="noStrike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  <a:t>of the rated distance according to Figure ; thus, the effective sensing distance</a:t>
            </a:r>
            <a:br>
              <a:rPr b="0" i="0" lang="en-US" sz="1800" u="none" cap="none" strike="noStrike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</a:br>
            <a:r>
              <a:rPr b="0" i="0" lang="en-US" sz="1800" u="none" cap="none" strike="noStrike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  <a:t>for marble is (9 mm) </a:t>
            </a:r>
            <a:r>
              <a:rPr b="0" i="0" lang="en-US" sz="1800" u="none" cap="none" strike="noStrike">
                <a:solidFill>
                  <a:srgbClr val="24202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× </a:t>
            </a:r>
            <a:r>
              <a:rPr b="0" i="0" lang="en-US" sz="1800" u="none" cap="none" strike="noStrike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  <a:t>50% </a:t>
            </a:r>
            <a:r>
              <a:rPr b="0" i="0" lang="en-US" sz="1800" u="none" cap="none" strike="noStrike">
                <a:solidFill>
                  <a:srgbClr val="24202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 </a:t>
            </a:r>
            <a:r>
              <a:rPr b="0" i="0" lang="en-US" sz="1800" u="none" cap="none" strike="noStrike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  <a:t>4.5 mm.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9620"/>
            <a:ext cx="12192000" cy="212170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8"/>
          <p:cNvSpPr/>
          <p:nvPr/>
        </p:nvSpPr>
        <p:spPr>
          <a:xfrm>
            <a:off x="179282" y="3102649"/>
            <a:ext cx="9987903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  <a:t>From  Figure , </a:t>
            </a:r>
            <a:r>
              <a:rPr lang="en-US" sz="1800">
                <a:solidFill>
                  <a:srgbClr val="24202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ε</a:t>
            </a:r>
            <a:r>
              <a:rPr i="1" lang="en-US" sz="800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  <a:t>r </a:t>
            </a:r>
            <a:r>
              <a:rPr lang="en-US" sz="1800">
                <a:solidFill>
                  <a:srgbClr val="24202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 </a:t>
            </a:r>
            <a:r>
              <a:rPr lang="en-US" sz="1800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  <a:t>20 corresponds to 82% normal sensing range; </a:t>
            </a:r>
            <a:r>
              <a:rPr lang="en-US" sz="1800">
                <a:solidFill>
                  <a:srgbClr val="24202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ε</a:t>
            </a:r>
            <a:r>
              <a:rPr i="1" lang="en-US" sz="800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  <a:t>r </a:t>
            </a:r>
            <a:r>
              <a:rPr lang="en-US" sz="1800">
                <a:solidFill>
                  <a:srgbClr val="24202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 </a:t>
            </a:r>
            <a:r>
              <a:rPr lang="en-US" sz="1800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  <a:t>10 corresponds to 60% normal sensing range.</a:t>
            </a:r>
            <a:br>
              <a:rPr lang="en-US" sz="1800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</a:br>
            <a:r>
              <a:rPr lang="en-US" sz="1800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  <a:t>Since </a:t>
            </a:r>
            <a:r>
              <a:rPr i="1" lang="en-US" sz="1800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  <a:t>S</a:t>
            </a:r>
            <a:r>
              <a:rPr i="1" lang="en-US" sz="800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  <a:t>n </a:t>
            </a:r>
            <a:r>
              <a:rPr lang="en-US" sz="1800">
                <a:solidFill>
                  <a:srgbClr val="24202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 </a:t>
            </a:r>
            <a:r>
              <a:rPr lang="en-US" sz="1800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  <a:t>20 mm, the effect sensing distance for glass is (20 mm) </a:t>
            </a:r>
            <a:r>
              <a:rPr lang="en-US" sz="1800">
                <a:solidFill>
                  <a:srgbClr val="24202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× </a:t>
            </a:r>
            <a:r>
              <a:rPr lang="en-US" sz="1800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  <a:t>60% </a:t>
            </a:r>
            <a:r>
              <a:rPr lang="en-US" sz="1800">
                <a:solidFill>
                  <a:srgbClr val="24202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br>
              <a:rPr lang="en-US" sz="1800">
                <a:solidFill>
                  <a:srgbClr val="24202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</a:br>
            <a:r>
              <a:rPr lang="en-US" sz="1800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  <a:t>12 mm, and the effect sensing distance for ammonia behind the glass is (12 mm) </a:t>
            </a:r>
            <a:r>
              <a:rPr lang="en-US" sz="1800">
                <a:solidFill>
                  <a:srgbClr val="24202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×</a:t>
            </a:r>
            <a:br>
              <a:rPr lang="en-US" sz="1800">
                <a:solidFill>
                  <a:srgbClr val="24202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</a:br>
            <a:r>
              <a:rPr lang="en-US" sz="1800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  <a:t>82% </a:t>
            </a:r>
            <a:r>
              <a:rPr lang="en-US" sz="1800">
                <a:solidFill>
                  <a:srgbClr val="24202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 </a:t>
            </a:r>
            <a:r>
              <a:rPr lang="en-US" sz="1800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  <a:t>9.84 mm. The glass is only 3 mm thick, which results in 6.84 mm operating margin. Thus, the sensor is able to sense the ammonia behind the 3-mm-thick</a:t>
            </a:r>
            <a:br>
              <a:rPr lang="en-US" sz="1800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</a:br>
            <a:r>
              <a:rPr lang="en-US" sz="1800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  <a:t>glass panel.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96721"/>
            <a:ext cx="12192000" cy="5692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479" y="89916"/>
            <a:ext cx="8048625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440" y="1386398"/>
            <a:ext cx="12192000" cy="5471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599" y="0"/>
            <a:ext cx="939165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759" y="181356"/>
            <a:ext cx="8048625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242451"/>
            <a:ext cx="12192000" cy="5470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43715"/>
            <a:ext cx="12192000" cy="535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035" y="0"/>
            <a:ext cx="9191625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" y="1243430"/>
            <a:ext cx="12192000" cy="541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888" y="-250127"/>
            <a:ext cx="8534400" cy="13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056" y="0"/>
            <a:ext cx="8534400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01952"/>
            <a:ext cx="12192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" y="124777"/>
            <a:ext cx="8534400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08" y="1429702"/>
            <a:ext cx="12192000" cy="5819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72" y="0"/>
            <a:ext cx="8534400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17320"/>
            <a:ext cx="12192000" cy="544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8872" y="1394711"/>
            <a:ext cx="12192000" cy="546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312" y="160526"/>
            <a:ext cx="8534400" cy="13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5882"/>
            <a:ext cx="12192000" cy="554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941" y="4807"/>
            <a:ext cx="7934325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Accelerometer </a:t>
            </a:r>
            <a:endParaRPr/>
          </a:p>
        </p:txBody>
      </p:sp>
      <p:pic>
        <p:nvPicPr>
          <p:cNvPr id="307" name="Google Shape;30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89272"/>
            <a:ext cx="12192000" cy="5158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Accelerometer</a:t>
            </a:r>
            <a:endParaRPr/>
          </a:p>
        </p:txBody>
      </p:sp>
      <p:pic>
        <p:nvPicPr>
          <p:cNvPr id="313" name="Google Shape;31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581" y="2055179"/>
            <a:ext cx="3968115" cy="129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8848" y="3264467"/>
            <a:ext cx="7516368" cy="295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2034" y="4128796"/>
            <a:ext cx="5982462" cy="1855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449" y="94869"/>
            <a:ext cx="9534525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681509"/>
            <a:ext cx="12192000" cy="5396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Accelerometer</a:t>
            </a:r>
            <a:endParaRPr/>
          </a:p>
        </p:txBody>
      </p:sp>
      <p:sp>
        <p:nvSpPr>
          <p:cNvPr id="321" name="Google Shape;321;p40"/>
          <p:cNvSpPr/>
          <p:nvPr/>
        </p:nvSpPr>
        <p:spPr>
          <a:xfrm>
            <a:off x="524256" y="1932724"/>
            <a:ext cx="1031138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  <a:t>Find the capacitance change </a:t>
            </a:r>
            <a:r>
              <a:rPr b="0" i="0" lang="en-US" sz="1800">
                <a:solidFill>
                  <a:srgbClr val="24202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b="0" i="1" lang="en-US" sz="1800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  <a:t>C </a:t>
            </a:r>
            <a:r>
              <a:rPr b="0" i="0" lang="en-US" sz="1800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  <a:t>using the parameters listed in Table, given</a:t>
            </a:r>
            <a:br>
              <a:rPr b="0" i="0" lang="en-US" sz="1800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</a:br>
            <a:r>
              <a:rPr b="0" i="0" lang="en-US" sz="1800">
                <a:solidFill>
                  <a:srgbClr val="24202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θ = </a:t>
            </a:r>
            <a:r>
              <a:rPr b="0" i="0" lang="en-US" sz="1800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  <a:t>1.6°, </a:t>
            </a:r>
            <a:r>
              <a:rPr b="0" i="0" lang="en-US" sz="1800">
                <a:solidFill>
                  <a:srgbClr val="24202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ε</a:t>
            </a:r>
            <a:r>
              <a:rPr b="0" i="1" lang="en-US" sz="800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  <a:t>r </a:t>
            </a:r>
            <a:r>
              <a:rPr b="0" i="0" lang="en-US" sz="1800">
                <a:solidFill>
                  <a:srgbClr val="24202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 </a:t>
            </a:r>
            <a:r>
              <a:rPr b="0" i="0" lang="en-US" sz="1800">
                <a:solidFill>
                  <a:srgbClr val="242021"/>
                </a:solidFill>
                <a:latin typeface="Belleza"/>
                <a:ea typeface="Belleza"/>
                <a:cs typeface="Belleza"/>
                <a:sym typeface="Belleza"/>
              </a:rPr>
              <a:t>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56836"/>
            <a:ext cx="12118848" cy="4066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30332"/>
            <a:ext cx="12192000" cy="562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277" y="-139827"/>
            <a:ext cx="8086725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405" y="0"/>
            <a:ext cx="8086725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96" y="1265833"/>
            <a:ext cx="12192000" cy="559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781"/>
            <a:ext cx="8086725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6200" y="1395603"/>
            <a:ext cx="12192000" cy="5411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52632"/>
            <a:ext cx="12192000" cy="2188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5788" y="2941543"/>
            <a:ext cx="8305800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4388" y="5479579"/>
            <a:ext cx="1009650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209"/>
            <a:ext cx="980122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48332"/>
            <a:ext cx="12192000" cy="4204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74064"/>
            <a:ext cx="12192000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453" y="0"/>
            <a:ext cx="3790950" cy="12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84" y="1475539"/>
            <a:ext cx="11521440" cy="5255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209" y="364998"/>
            <a:ext cx="3438525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95103"/>
            <a:ext cx="12192000" cy="2867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209" y="364998"/>
            <a:ext cx="3438525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440" y="275543"/>
            <a:ext cx="12192000" cy="5557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358" y="153352"/>
            <a:ext cx="6438900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241993"/>
            <a:ext cx="12192000" cy="5343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06459"/>
            <a:ext cx="12192000" cy="5470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0411" y="-79248"/>
            <a:ext cx="474345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8872" y="710288"/>
            <a:ext cx="12192000" cy="241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26838"/>
            <a:ext cx="12192000" cy="575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460" y="-130437"/>
            <a:ext cx="6505575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66858"/>
            <a:ext cx="12192000" cy="554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-202121"/>
            <a:ext cx="6400800" cy="11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36634"/>
            <a:ext cx="12192000" cy="230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8867" y="0"/>
            <a:ext cx="111061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872" y="993173"/>
            <a:ext cx="12192000" cy="5621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312" y="71818"/>
            <a:ext cx="10944225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42858"/>
            <a:ext cx="12192000" cy="5563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2021-10-12T06:23:23Z</dcterms:created>
  <dc:creator>Admin</dc:creator>
</cp:coreProperties>
</file>