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9" r:id="rId1"/>
  </p:sldMasterIdLst>
  <p:sldIdLst>
    <p:sldId id="263" r:id="rId2"/>
    <p:sldId id="264" r:id="rId3"/>
    <p:sldId id="257" r:id="rId4"/>
    <p:sldId id="258" r:id="rId5"/>
    <p:sldId id="265" r:id="rId6"/>
    <p:sldId id="259" r:id="rId7"/>
    <p:sldId id="266" r:id="rId8"/>
    <p:sldId id="261"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A07FDA4B-5A1D-4F1D-91CC-9ED906203468}"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410E3-24DB-4992-843C-9DDD3A28F98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4475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7FDA4B-5A1D-4F1D-91CC-9ED906203468}"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410E3-24DB-4992-843C-9DDD3A28F98C}" type="slidenum">
              <a:rPr lang="en-US" smtClean="0"/>
              <a:t>‹#›</a:t>
            </a:fld>
            <a:endParaRPr lang="en-US"/>
          </a:p>
        </p:txBody>
      </p:sp>
    </p:spTree>
    <p:extLst>
      <p:ext uri="{BB962C8B-B14F-4D97-AF65-F5344CB8AC3E}">
        <p14:creationId xmlns:p14="http://schemas.microsoft.com/office/powerpoint/2010/main" val="2187684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7FDA4B-5A1D-4F1D-91CC-9ED906203468}"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410E3-24DB-4992-843C-9DDD3A28F98C}"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303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7FDA4B-5A1D-4F1D-91CC-9ED906203468}"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410E3-24DB-4992-843C-9DDD3A28F98C}" type="slidenum">
              <a:rPr lang="en-US" smtClean="0"/>
              <a:t>‹#›</a:t>
            </a:fld>
            <a:endParaRPr lang="en-US"/>
          </a:p>
        </p:txBody>
      </p:sp>
    </p:spTree>
    <p:extLst>
      <p:ext uri="{BB962C8B-B14F-4D97-AF65-F5344CB8AC3E}">
        <p14:creationId xmlns:p14="http://schemas.microsoft.com/office/powerpoint/2010/main" val="3326025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07FDA4B-5A1D-4F1D-91CC-9ED906203468}"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410E3-24DB-4992-843C-9DDD3A28F98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6703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07FDA4B-5A1D-4F1D-91CC-9ED906203468}"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410E3-24DB-4992-843C-9DDD3A28F98C}" type="slidenum">
              <a:rPr lang="en-US" smtClean="0"/>
              <a:t>‹#›</a:t>
            </a:fld>
            <a:endParaRPr lang="en-US"/>
          </a:p>
        </p:txBody>
      </p:sp>
    </p:spTree>
    <p:extLst>
      <p:ext uri="{BB962C8B-B14F-4D97-AF65-F5344CB8AC3E}">
        <p14:creationId xmlns:p14="http://schemas.microsoft.com/office/powerpoint/2010/main" val="2828595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07FDA4B-5A1D-4F1D-91CC-9ED906203468}" type="datetimeFigureOut">
              <a:rPr lang="en-US" smtClean="0"/>
              <a:t>11/24/2020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8410E3-24DB-4992-843C-9DDD3A28F98C}" type="slidenum">
              <a:rPr lang="en-US" smtClean="0"/>
              <a:t>‹#›</a:t>
            </a:fld>
            <a:endParaRPr lang="en-US"/>
          </a:p>
        </p:txBody>
      </p:sp>
    </p:spTree>
    <p:extLst>
      <p:ext uri="{BB962C8B-B14F-4D97-AF65-F5344CB8AC3E}">
        <p14:creationId xmlns:p14="http://schemas.microsoft.com/office/powerpoint/2010/main" val="31591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07FDA4B-5A1D-4F1D-91CC-9ED906203468}" type="datetimeFigureOut">
              <a:rPr lang="en-US" smtClean="0"/>
              <a:t>11/24/2020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8410E3-24DB-4992-843C-9DDD3A28F98C}" type="slidenum">
              <a:rPr lang="en-US" smtClean="0"/>
              <a:t>‹#›</a:t>
            </a:fld>
            <a:endParaRPr lang="en-US"/>
          </a:p>
        </p:txBody>
      </p:sp>
    </p:spTree>
    <p:extLst>
      <p:ext uri="{BB962C8B-B14F-4D97-AF65-F5344CB8AC3E}">
        <p14:creationId xmlns:p14="http://schemas.microsoft.com/office/powerpoint/2010/main" val="108697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7FDA4B-5A1D-4F1D-91CC-9ED906203468}" type="datetimeFigureOut">
              <a:rPr lang="en-US" smtClean="0"/>
              <a:t>11/24/2020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8410E3-24DB-4992-843C-9DDD3A28F98C}" type="slidenum">
              <a:rPr lang="en-US" smtClean="0"/>
              <a:t>‹#›</a:t>
            </a:fld>
            <a:endParaRPr lang="en-US"/>
          </a:p>
        </p:txBody>
      </p:sp>
    </p:spTree>
    <p:extLst>
      <p:ext uri="{BB962C8B-B14F-4D97-AF65-F5344CB8AC3E}">
        <p14:creationId xmlns:p14="http://schemas.microsoft.com/office/powerpoint/2010/main" val="3023189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07FDA4B-5A1D-4F1D-91CC-9ED906203468}"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410E3-24DB-4992-843C-9DDD3A28F98C}" type="slidenum">
              <a:rPr lang="en-US" smtClean="0"/>
              <a:t>‹#›</a:t>
            </a:fld>
            <a:endParaRPr lang="en-US"/>
          </a:p>
        </p:txBody>
      </p:sp>
    </p:spTree>
    <p:extLst>
      <p:ext uri="{BB962C8B-B14F-4D97-AF65-F5344CB8AC3E}">
        <p14:creationId xmlns:p14="http://schemas.microsoft.com/office/powerpoint/2010/main" val="2898240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07FDA4B-5A1D-4F1D-91CC-9ED906203468}"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410E3-24DB-4992-843C-9DDD3A28F98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1347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07FDA4B-5A1D-4F1D-91CC-9ED906203468}" type="datetimeFigureOut">
              <a:rPr lang="en-US" smtClean="0"/>
              <a:t>11/24/2020</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D8410E3-24DB-4992-843C-9DDD3A28F98C}"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0491142"/>
      </p:ext>
    </p:extLst>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6469" y="5098722"/>
            <a:ext cx="7766936" cy="1646302"/>
          </a:xfrm>
        </p:spPr>
        <p:txBody>
          <a:bodyPr>
            <a:normAutofit fontScale="90000"/>
          </a:bodyPr>
          <a:lstStyle/>
          <a:p>
            <a:r>
              <a:rPr lang="ar-SA" dirty="0" smtClean="0"/>
              <a:t>محاسبة </a:t>
            </a:r>
            <a:r>
              <a:rPr lang="ar-SA" dirty="0" smtClean="0"/>
              <a:t>الضرائب</a:t>
            </a:r>
            <a:br>
              <a:rPr lang="ar-SA" dirty="0" smtClean="0"/>
            </a:br>
            <a:r>
              <a:rPr lang="en-US" sz="5400" dirty="0"/>
              <a:t>Acc.332</a:t>
            </a:r>
            <a:br>
              <a:rPr lang="en-US" sz="5400" dirty="0"/>
            </a:br>
            <a:endParaRPr lang="en-US" dirty="0"/>
          </a:p>
        </p:txBody>
      </p:sp>
      <p:sp>
        <p:nvSpPr>
          <p:cNvPr id="3" name="Subtitle 2"/>
          <p:cNvSpPr>
            <a:spLocks noGrp="1"/>
          </p:cNvSpPr>
          <p:nvPr>
            <p:ph type="subTitle" idx="1"/>
          </p:nvPr>
        </p:nvSpPr>
        <p:spPr>
          <a:xfrm>
            <a:off x="387626" y="5921873"/>
            <a:ext cx="3677479" cy="725557"/>
          </a:xfrm>
        </p:spPr>
        <p:txBody>
          <a:bodyPr>
            <a:normAutofit/>
          </a:bodyPr>
          <a:lstStyle/>
          <a:p>
            <a:pPr algn="r" rtl="1"/>
            <a:r>
              <a:rPr lang="ar-SA" sz="4000" dirty="0" smtClean="0"/>
              <a:t>الفصل السابع</a:t>
            </a:r>
          </a:p>
        </p:txBody>
      </p:sp>
      <p:sp>
        <p:nvSpPr>
          <p:cNvPr id="4" name="Slide Number Placeholder 3"/>
          <p:cNvSpPr>
            <a:spLocks noGrp="1"/>
          </p:cNvSpPr>
          <p:nvPr>
            <p:ph type="sldNum" sz="quarter" idx="12"/>
          </p:nvPr>
        </p:nvSpPr>
        <p:spPr/>
        <p:txBody>
          <a:bodyPr/>
          <a:lstStyle/>
          <a:p>
            <a:fld id="{B371E4B3-59CC-4D77-8EDC-4569EE0FCC46}" type="slidenum">
              <a:rPr lang="en-US" smtClean="0"/>
              <a:t>1</a:t>
            </a:fld>
            <a:endParaRPr lang="en-US"/>
          </a:p>
        </p:txBody>
      </p:sp>
    </p:spTree>
    <p:extLst>
      <p:ext uri="{BB962C8B-B14F-4D97-AF65-F5344CB8AC3E}">
        <p14:creationId xmlns:p14="http://schemas.microsoft.com/office/powerpoint/2010/main" val="3317482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376055" cy="587601"/>
          </a:xfrm>
        </p:spPr>
        <p:txBody>
          <a:bodyPr>
            <a:normAutofit/>
          </a:bodyPr>
          <a:lstStyle/>
          <a:p>
            <a:pPr algn="r" rtl="1"/>
            <a:r>
              <a:rPr lang="ar-SA" sz="3200" b="1" dirty="0">
                <a:solidFill>
                  <a:srgbClr val="C00000"/>
                </a:solidFill>
              </a:rPr>
              <a:t>الفصل </a:t>
            </a:r>
            <a:r>
              <a:rPr lang="ar-SA" sz="3200" b="1" dirty="0" smtClean="0">
                <a:solidFill>
                  <a:srgbClr val="C00000"/>
                </a:solidFill>
              </a:rPr>
              <a:t>السابع :-</a:t>
            </a:r>
            <a:r>
              <a:rPr lang="ar-SA" sz="3200" b="1" dirty="0">
                <a:solidFill>
                  <a:srgbClr val="C00000"/>
                </a:solidFill>
              </a:rPr>
              <a:t> </a:t>
            </a:r>
            <a:r>
              <a:rPr lang="ar-SA" sz="3200" b="1" dirty="0" smtClean="0">
                <a:solidFill>
                  <a:srgbClr val="C00000"/>
                </a:solidFill>
              </a:rPr>
              <a:t>ضريبة الأملاك والرسوم والضرائب البلدية</a:t>
            </a:r>
            <a:endParaRPr lang="en-US" sz="3200" dirty="0"/>
          </a:p>
        </p:txBody>
      </p:sp>
      <p:sp>
        <p:nvSpPr>
          <p:cNvPr id="3" name="Content Placeholder 2"/>
          <p:cNvSpPr>
            <a:spLocks noGrp="1"/>
          </p:cNvSpPr>
          <p:nvPr>
            <p:ph idx="1"/>
          </p:nvPr>
        </p:nvSpPr>
        <p:spPr>
          <a:xfrm>
            <a:off x="755374" y="1252329"/>
            <a:ext cx="10843591" cy="4462671"/>
          </a:xfrm>
        </p:spPr>
        <p:txBody>
          <a:bodyPr>
            <a:noAutofit/>
          </a:bodyPr>
          <a:lstStyle/>
          <a:p>
            <a:pPr algn="r" rtl="1"/>
            <a:r>
              <a:rPr lang="ar-SA" sz="2800" b="1" dirty="0" smtClean="0">
                <a:solidFill>
                  <a:srgbClr val="FF0000"/>
                </a:solidFill>
              </a:rPr>
              <a:t>ضريبة الاملاك</a:t>
            </a:r>
            <a:r>
              <a:rPr lang="ar-SA" sz="2800" dirty="0" smtClean="0">
                <a:solidFill>
                  <a:srgbClr val="FF0000"/>
                </a:solidFill>
              </a:rPr>
              <a:t>:- </a:t>
            </a:r>
            <a:r>
              <a:rPr lang="ar-JO" sz="2800" dirty="0" smtClean="0"/>
              <a:t>ضر</a:t>
            </a:r>
            <a:r>
              <a:rPr lang="ar-SA" sz="2800" dirty="0" smtClean="0"/>
              <a:t>يبه </a:t>
            </a:r>
            <a:r>
              <a:rPr lang="ar-JO" sz="2800" dirty="0" smtClean="0"/>
              <a:t>مباشرة </a:t>
            </a:r>
            <a:r>
              <a:rPr lang="ar-SA" sz="2800" dirty="0" smtClean="0"/>
              <a:t>تفرض </a:t>
            </a:r>
            <a:r>
              <a:rPr lang="ar-JO" sz="2800" dirty="0" smtClean="0"/>
              <a:t>على </a:t>
            </a:r>
            <a:r>
              <a:rPr lang="ar-JO" sz="2800" dirty="0"/>
              <a:t>ملكية الأموال </a:t>
            </a:r>
            <a:r>
              <a:rPr lang="ar-JO" sz="2800" dirty="0" smtClean="0"/>
              <a:t>العقارية</a:t>
            </a:r>
            <a:r>
              <a:rPr lang="ar-SA" sz="2800" dirty="0" smtClean="0"/>
              <a:t>، </a:t>
            </a:r>
            <a:r>
              <a:rPr lang="ar-JO" sz="2800" dirty="0" smtClean="0"/>
              <a:t>تختلف </a:t>
            </a:r>
            <a:r>
              <a:rPr lang="ar-JO" sz="2800" dirty="0"/>
              <a:t>القوانين التي تحكمها وطريقة استيفاؤها </a:t>
            </a:r>
            <a:r>
              <a:rPr lang="ar-JO" sz="2800" dirty="0" smtClean="0"/>
              <a:t>من </a:t>
            </a:r>
            <a:r>
              <a:rPr lang="ar-JO" sz="2800" dirty="0"/>
              <a:t>دولة لأخرى باختلاف الظروف الاقتصادية والاجتماعية والسياسية والتشريعية والثقافية لكل دولة</a:t>
            </a:r>
            <a:r>
              <a:rPr lang="ar-JO" sz="2800" dirty="0" smtClean="0"/>
              <a:t>.</a:t>
            </a:r>
            <a:endParaRPr lang="ar-SA" sz="2800" dirty="0" smtClean="0"/>
          </a:p>
          <a:p>
            <a:pPr algn="r" rtl="1"/>
            <a:endParaRPr lang="en-US" sz="2800" dirty="0"/>
          </a:p>
          <a:p>
            <a:pPr algn="r" rtl="1"/>
            <a:r>
              <a:rPr lang="ar-JO" sz="2800" b="1" dirty="0">
                <a:solidFill>
                  <a:srgbClr val="C00000"/>
                </a:solidFill>
              </a:rPr>
              <a:t>طبيعة ضريبة الأملاك: </a:t>
            </a:r>
            <a:r>
              <a:rPr lang="ar-SA" sz="2800" dirty="0" smtClean="0"/>
              <a:t>تديرها </a:t>
            </a:r>
            <a:r>
              <a:rPr lang="ar-JO" sz="2800" dirty="0" smtClean="0"/>
              <a:t>دائرة </a:t>
            </a:r>
            <a:r>
              <a:rPr lang="ar-JO" sz="2800" dirty="0"/>
              <a:t>ضريبة الاملاك التابعة لوزارة المالية </a:t>
            </a:r>
            <a:r>
              <a:rPr lang="ar-SA" sz="2800" dirty="0" smtClean="0"/>
              <a:t>حيث </a:t>
            </a:r>
            <a:r>
              <a:rPr lang="ar-JO" sz="2800" dirty="0" smtClean="0"/>
              <a:t>تتولى</a:t>
            </a:r>
            <a:r>
              <a:rPr lang="ar-SA" sz="2800" dirty="0" smtClean="0"/>
              <a:t> </a:t>
            </a:r>
            <a:r>
              <a:rPr lang="ar-JO" sz="2800" dirty="0" smtClean="0"/>
              <a:t>اليات </a:t>
            </a:r>
            <a:r>
              <a:rPr lang="ar-JO" sz="2800" dirty="0"/>
              <a:t>تخمين وجباية هذه الضريبة بموجب قانون (ضريبة الأبنية والأراضي داخل مناطق البلديات والمجالس المحلية الاردني رقم 11 لسنة 1954</a:t>
            </a:r>
            <a:r>
              <a:rPr lang="ar-JO" sz="2800" dirty="0" smtClean="0"/>
              <a:t>)</a:t>
            </a:r>
            <a:r>
              <a:rPr lang="ar-SA" sz="2800" dirty="0" smtClean="0"/>
              <a:t>،وفق معادلة 90% للهيئات المحلية و10% للخزينة العامة. </a:t>
            </a:r>
            <a:r>
              <a:rPr lang="ar-SA" sz="2800" b="1" dirty="0" smtClean="0"/>
              <a:t>و</a:t>
            </a:r>
            <a:r>
              <a:rPr lang="ar-SA" sz="2800" b="1" dirty="0" smtClean="0">
                <a:solidFill>
                  <a:srgbClr val="C00000"/>
                </a:solidFill>
              </a:rPr>
              <a:t>تفرض على </a:t>
            </a:r>
            <a:r>
              <a:rPr lang="ar-JO" sz="2800" dirty="0" smtClean="0"/>
              <a:t>البناء </a:t>
            </a:r>
            <a:r>
              <a:rPr lang="ar-JO" sz="2800" dirty="0"/>
              <a:t>بعد الانتهاء من عملية عمار</a:t>
            </a:r>
            <a:r>
              <a:rPr lang="ar-SA" sz="2800" dirty="0"/>
              <a:t>ته </a:t>
            </a:r>
            <a:r>
              <a:rPr lang="ar-JO" sz="2800" dirty="0"/>
              <a:t>والتأكد من صلاحيته </a:t>
            </a:r>
            <a:r>
              <a:rPr lang="ar-JO" sz="2800" dirty="0" smtClean="0"/>
              <a:t>للسكن</a:t>
            </a:r>
            <a:r>
              <a:rPr lang="ar-SA" sz="2800" dirty="0" smtClean="0"/>
              <a:t>، و</a:t>
            </a:r>
            <a:r>
              <a:rPr lang="ar-JO" sz="2800" b="1" dirty="0" smtClean="0">
                <a:solidFill>
                  <a:srgbClr val="C00000"/>
                </a:solidFill>
              </a:rPr>
              <a:t>على</a:t>
            </a:r>
            <a:r>
              <a:rPr lang="ar-JO" sz="2800" dirty="0" smtClean="0">
                <a:solidFill>
                  <a:srgbClr val="C00000"/>
                </a:solidFill>
              </a:rPr>
              <a:t> </a:t>
            </a:r>
            <a:r>
              <a:rPr lang="ar-JO" sz="2800" dirty="0"/>
              <a:t>الأرض التي يمنع مالكها من البناء عليها بموجب أي قانون آخر يحظر عملية </a:t>
            </a:r>
            <a:r>
              <a:rPr lang="ar-JO" sz="2800" dirty="0" smtClean="0"/>
              <a:t>البناء</a:t>
            </a:r>
            <a:r>
              <a:rPr lang="ar-SA" sz="2800" dirty="0" smtClean="0"/>
              <a:t>.</a:t>
            </a:r>
          </a:p>
          <a:p>
            <a:pPr marL="0" indent="0" algn="r" rtl="1">
              <a:buNone/>
            </a:pPr>
            <a:endParaRPr lang="en-US" sz="2800" dirty="0"/>
          </a:p>
          <a:p>
            <a:pPr algn="r" rtl="1"/>
            <a:endParaRPr lang="ar-SA" sz="2800" b="1" dirty="0" smtClean="0">
              <a:solidFill>
                <a:srgbClr val="FF0000"/>
              </a:solidFill>
            </a:endParaRPr>
          </a:p>
          <a:p>
            <a:pPr algn="r" rtl="1"/>
            <a:endParaRPr lang="ar-SA" sz="2800" b="1" dirty="0" smtClean="0">
              <a:solidFill>
                <a:srgbClr val="FF0000"/>
              </a:solidFill>
            </a:endParaRPr>
          </a:p>
          <a:p>
            <a:pPr algn="r" rtl="1"/>
            <a:endParaRPr lang="ar-SA" sz="2800" b="1" dirty="0"/>
          </a:p>
          <a:p>
            <a:pPr algn="r"/>
            <a:endParaRPr lang="en-US" sz="2800" b="1" dirty="0">
              <a:solidFill>
                <a:srgbClr val="FF0000"/>
              </a:solidFill>
            </a:endParaRPr>
          </a:p>
        </p:txBody>
      </p:sp>
      <p:sp>
        <p:nvSpPr>
          <p:cNvPr id="4" name="Slide Number Placeholder 3"/>
          <p:cNvSpPr>
            <a:spLocks noGrp="1"/>
          </p:cNvSpPr>
          <p:nvPr>
            <p:ph type="sldNum" sz="quarter" idx="12"/>
          </p:nvPr>
        </p:nvSpPr>
        <p:spPr/>
        <p:txBody>
          <a:bodyPr/>
          <a:lstStyle/>
          <a:p>
            <a:fld id="{B371E4B3-59CC-4D77-8EDC-4569EE0FCC46}" type="slidenum">
              <a:rPr lang="en-US" smtClean="0"/>
              <a:t>2</a:t>
            </a:fld>
            <a:endParaRPr lang="en-US"/>
          </a:p>
        </p:txBody>
      </p:sp>
    </p:spTree>
    <p:extLst>
      <p:ext uri="{BB962C8B-B14F-4D97-AF65-F5344CB8AC3E}">
        <p14:creationId xmlns:p14="http://schemas.microsoft.com/office/powerpoint/2010/main" val="2315232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376055" cy="587601"/>
          </a:xfrm>
        </p:spPr>
        <p:txBody>
          <a:bodyPr>
            <a:normAutofit/>
          </a:bodyPr>
          <a:lstStyle/>
          <a:p>
            <a:pPr algn="r" rtl="1"/>
            <a:r>
              <a:rPr lang="ar-SA" sz="3200" b="1" dirty="0">
                <a:solidFill>
                  <a:srgbClr val="C00000"/>
                </a:solidFill>
              </a:rPr>
              <a:t>الفصل </a:t>
            </a:r>
            <a:r>
              <a:rPr lang="ar-SA" sz="3200" b="1" dirty="0" smtClean="0">
                <a:solidFill>
                  <a:srgbClr val="C00000"/>
                </a:solidFill>
              </a:rPr>
              <a:t>السابع :-</a:t>
            </a:r>
            <a:r>
              <a:rPr lang="ar-SA" sz="3200" b="1" dirty="0">
                <a:solidFill>
                  <a:srgbClr val="C00000"/>
                </a:solidFill>
              </a:rPr>
              <a:t> </a:t>
            </a:r>
            <a:r>
              <a:rPr lang="ar-SA" sz="3200" b="1" dirty="0" smtClean="0">
                <a:solidFill>
                  <a:srgbClr val="C00000"/>
                </a:solidFill>
              </a:rPr>
              <a:t>ضريبة الأملاك والرسوم والضرائب البلدية</a:t>
            </a:r>
            <a:endParaRPr lang="en-US" sz="3200" dirty="0"/>
          </a:p>
        </p:txBody>
      </p:sp>
      <p:sp>
        <p:nvSpPr>
          <p:cNvPr id="3" name="Content Placeholder 2"/>
          <p:cNvSpPr>
            <a:spLocks noGrp="1"/>
          </p:cNvSpPr>
          <p:nvPr>
            <p:ph idx="1"/>
          </p:nvPr>
        </p:nvSpPr>
        <p:spPr>
          <a:xfrm>
            <a:off x="755374" y="1252329"/>
            <a:ext cx="10843591" cy="5387009"/>
          </a:xfrm>
        </p:spPr>
        <p:txBody>
          <a:bodyPr>
            <a:normAutofit/>
          </a:bodyPr>
          <a:lstStyle/>
          <a:p>
            <a:pPr algn="r" rtl="1"/>
            <a:r>
              <a:rPr lang="ar-JO" sz="2400" b="1" dirty="0" smtClean="0">
                <a:solidFill>
                  <a:srgbClr val="C00000"/>
                </a:solidFill>
              </a:rPr>
              <a:t>خصائص </a:t>
            </a:r>
            <a:r>
              <a:rPr lang="ar-JO" sz="2400" b="1" dirty="0">
                <a:solidFill>
                  <a:srgbClr val="C00000"/>
                </a:solidFill>
              </a:rPr>
              <a:t>ضريبة الأملاك</a:t>
            </a:r>
            <a:r>
              <a:rPr lang="ar-JO" sz="2400" b="1" dirty="0" smtClean="0">
                <a:solidFill>
                  <a:srgbClr val="C00000"/>
                </a:solidFill>
              </a:rPr>
              <a:t>:</a:t>
            </a:r>
            <a:endParaRPr lang="ar-SA" sz="2400" b="1" dirty="0" smtClean="0">
              <a:solidFill>
                <a:srgbClr val="C00000"/>
              </a:solidFill>
            </a:endParaRPr>
          </a:p>
          <a:p>
            <a:pPr algn="r" rtl="1">
              <a:buFont typeface="Wingdings" panose="05000000000000000000" pitchFamily="2" charset="2"/>
              <a:buChar char="q"/>
            </a:pPr>
            <a:r>
              <a:rPr lang="ar-JO" sz="2400" b="1" dirty="0" smtClean="0"/>
              <a:t> </a:t>
            </a:r>
            <a:r>
              <a:rPr lang="ar-JO" sz="2400" dirty="0">
                <a:solidFill>
                  <a:srgbClr val="FF0000"/>
                </a:solidFill>
              </a:rPr>
              <a:t>ضريبة مباشرة: </a:t>
            </a:r>
            <a:r>
              <a:rPr lang="ar-SA" sz="2400" dirty="0" smtClean="0">
                <a:solidFill>
                  <a:srgbClr val="FF0000"/>
                </a:solidFill>
              </a:rPr>
              <a:t>- </a:t>
            </a:r>
            <a:r>
              <a:rPr lang="ar-JO" sz="2400" dirty="0" smtClean="0"/>
              <a:t>حيث </a:t>
            </a:r>
            <a:r>
              <a:rPr lang="ar-JO" sz="2400" dirty="0"/>
              <a:t>تفرض على عنصر يتميز بقدر من الثبات والاستمرار لدى المكلف، وهو الدخل أو الإيراد أو </a:t>
            </a:r>
            <a:r>
              <a:rPr lang="ar-JO" sz="2400" dirty="0" smtClean="0"/>
              <a:t>الريع</a:t>
            </a:r>
            <a:r>
              <a:rPr lang="ar-SA" sz="2400" dirty="0" smtClean="0"/>
              <a:t>.</a:t>
            </a:r>
          </a:p>
          <a:p>
            <a:pPr algn="r" rtl="1">
              <a:buFont typeface="Wingdings" panose="05000000000000000000" pitchFamily="2" charset="2"/>
              <a:buChar char="q"/>
            </a:pPr>
            <a:r>
              <a:rPr lang="ar-SA" sz="2400" dirty="0" smtClean="0">
                <a:solidFill>
                  <a:srgbClr val="FF0000"/>
                </a:solidFill>
              </a:rPr>
              <a:t> </a:t>
            </a:r>
            <a:r>
              <a:rPr lang="ar-JO" sz="2400" dirty="0" smtClean="0">
                <a:solidFill>
                  <a:srgbClr val="FF0000"/>
                </a:solidFill>
              </a:rPr>
              <a:t>ضريبة </a:t>
            </a:r>
            <a:r>
              <a:rPr lang="ar-JO" sz="2400" dirty="0">
                <a:solidFill>
                  <a:srgbClr val="FF0000"/>
                </a:solidFill>
              </a:rPr>
              <a:t>نوعية</a:t>
            </a:r>
            <a:r>
              <a:rPr lang="ar-JO" sz="2400" dirty="0" smtClean="0">
                <a:solidFill>
                  <a:srgbClr val="FF0000"/>
                </a:solidFill>
              </a:rPr>
              <a:t>:</a:t>
            </a:r>
            <a:r>
              <a:rPr lang="ar-SA" sz="2400" dirty="0" smtClean="0">
                <a:solidFill>
                  <a:srgbClr val="FF0000"/>
                </a:solidFill>
              </a:rPr>
              <a:t>-</a:t>
            </a:r>
            <a:r>
              <a:rPr lang="ar-JO" sz="2400" dirty="0" smtClean="0">
                <a:solidFill>
                  <a:srgbClr val="FF0000"/>
                </a:solidFill>
              </a:rPr>
              <a:t> </a:t>
            </a:r>
            <a:r>
              <a:rPr lang="ar-JO" sz="2400" dirty="0"/>
              <a:t>لاستهدافها نوعاُ معيناُ من الدخل وهو العقارات </a:t>
            </a:r>
            <a:r>
              <a:rPr lang="ar-JO" sz="2400" dirty="0" smtClean="0"/>
              <a:t>والأراضي</a:t>
            </a:r>
            <a:r>
              <a:rPr lang="ar-SA" sz="2400" dirty="0"/>
              <a:t> </a:t>
            </a:r>
            <a:r>
              <a:rPr lang="ar-SA" sz="2400" dirty="0" smtClean="0"/>
              <a:t>بحيث ت</a:t>
            </a:r>
            <a:r>
              <a:rPr lang="ar-JO" sz="2400" dirty="0" smtClean="0"/>
              <a:t>عتمد </a:t>
            </a:r>
            <a:r>
              <a:rPr lang="ar-JO" sz="2400" dirty="0"/>
              <a:t>القيمة </a:t>
            </a:r>
            <a:r>
              <a:rPr lang="ar-JO" sz="2400" dirty="0" smtClean="0"/>
              <a:t>التأجيري</a:t>
            </a:r>
            <a:r>
              <a:rPr lang="ar-SA" sz="2400" dirty="0" smtClean="0"/>
              <a:t>ه</a:t>
            </a:r>
            <a:r>
              <a:rPr lang="ar-JO" sz="2400" dirty="0" smtClean="0"/>
              <a:t> </a:t>
            </a:r>
            <a:r>
              <a:rPr lang="ar-JO" sz="2400" dirty="0"/>
              <a:t>أو المقدرة أساساُ </a:t>
            </a:r>
            <a:r>
              <a:rPr lang="ar-JO" sz="2400" dirty="0" smtClean="0"/>
              <a:t>لفرضها.</a:t>
            </a:r>
            <a:endParaRPr lang="ar-SA" sz="2400" dirty="0" smtClean="0"/>
          </a:p>
          <a:p>
            <a:pPr algn="r" rtl="1">
              <a:buFont typeface="Wingdings" panose="05000000000000000000" pitchFamily="2" charset="2"/>
              <a:buChar char="q"/>
            </a:pPr>
            <a:r>
              <a:rPr lang="ar-SA" sz="2400" dirty="0" smtClean="0">
                <a:solidFill>
                  <a:srgbClr val="FF0000"/>
                </a:solidFill>
              </a:rPr>
              <a:t> </a:t>
            </a:r>
            <a:r>
              <a:rPr lang="ar-JO" sz="2400" dirty="0" smtClean="0">
                <a:solidFill>
                  <a:srgbClr val="FF0000"/>
                </a:solidFill>
              </a:rPr>
              <a:t>ضريبة </a:t>
            </a:r>
            <a:r>
              <a:rPr lang="ar-JO" sz="2400" dirty="0">
                <a:solidFill>
                  <a:srgbClr val="FF0000"/>
                </a:solidFill>
              </a:rPr>
              <a:t>سنوية</a:t>
            </a:r>
            <a:r>
              <a:rPr lang="ar-JO" sz="2400" dirty="0" smtClean="0">
                <a:solidFill>
                  <a:srgbClr val="FF0000"/>
                </a:solidFill>
              </a:rPr>
              <a:t>:</a:t>
            </a:r>
            <a:r>
              <a:rPr lang="ar-SA" sz="2400" dirty="0" smtClean="0">
                <a:solidFill>
                  <a:srgbClr val="FF0000"/>
                </a:solidFill>
              </a:rPr>
              <a:t>-</a:t>
            </a:r>
            <a:r>
              <a:rPr lang="ar-JO" sz="2400" dirty="0" smtClean="0">
                <a:solidFill>
                  <a:srgbClr val="FF0000"/>
                </a:solidFill>
              </a:rPr>
              <a:t> </a:t>
            </a:r>
            <a:r>
              <a:rPr lang="ar-JO" sz="2400" dirty="0"/>
              <a:t>أي تطال الإيراد الصافي السنوي للقيمة </a:t>
            </a:r>
            <a:r>
              <a:rPr lang="ar-JO" sz="2400" dirty="0" smtClean="0"/>
              <a:t>التأجيري</a:t>
            </a:r>
            <a:r>
              <a:rPr lang="ar-SA" sz="2400" dirty="0" smtClean="0"/>
              <a:t>ه</a:t>
            </a:r>
            <a:r>
              <a:rPr lang="ar-JO" sz="2400" dirty="0" smtClean="0"/>
              <a:t> </a:t>
            </a:r>
            <a:r>
              <a:rPr lang="ar-JO" sz="2400" dirty="0"/>
              <a:t>أو المقدرة للبناء أو  </a:t>
            </a:r>
            <a:r>
              <a:rPr lang="ar-JO" sz="2400" dirty="0" smtClean="0"/>
              <a:t>الأرض.</a:t>
            </a:r>
            <a:endParaRPr lang="ar-SA" sz="2400" dirty="0" smtClean="0"/>
          </a:p>
          <a:p>
            <a:pPr algn="r" rtl="1">
              <a:buFont typeface="Wingdings" panose="05000000000000000000" pitchFamily="2" charset="2"/>
              <a:buChar char="q"/>
            </a:pPr>
            <a:r>
              <a:rPr lang="ar-SA" sz="2400" dirty="0" smtClean="0"/>
              <a:t> </a:t>
            </a:r>
            <a:r>
              <a:rPr lang="ar-JO" sz="2400" dirty="0" smtClean="0">
                <a:solidFill>
                  <a:srgbClr val="FF0000"/>
                </a:solidFill>
              </a:rPr>
              <a:t>ضريبة </a:t>
            </a:r>
            <a:r>
              <a:rPr lang="ar-JO" sz="2400" dirty="0">
                <a:solidFill>
                  <a:srgbClr val="FF0000"/>
                </a:solidFill>
              </a:rPr>
              <a:t>نسبية</a:t>
            </a:r>
            <a:r>
              <a:rPr lang="ar-JO" sz="2400" dirty="0" smtClean="0">
                <a:solidFill>
                  <a:srgbClr val="FF0000"/>
                </a:solidFill>
              </a:rPr>
              <a:t>:</a:t>
            </a:r>
            <a:r>
              <a:rPr lang="ar-SA" sz="2400" dirty="0" smtClean="0">
                <a:solidFill>
                  <a:srgbClr val="FF0000"/>
                </a:solidFill>
              </a:rPr>
              <a:t>-</a:t>
            </a:r>
            <a:r>
              <a:rPr lang="ar-JO" sz="2400" dirty="0" smtClean="0">
                <a:solidFill>
                  <a:srgbClr val="FF0000"/>
                </a:solidFill>
              </a:rPr>
              <a:t> </a:t>
            </a:r>
            <a:r>
              <a:rPr lang="ar-JO" sz="2400" dirty="0"/>
              <a:t>تفرض بنسبة سنوية ثابتة على العقارات المبنية والأراضي ولا تتصاعد هذه النسبة بزيادة الإيراد من العقار عن مبلغ </a:t>
            </a:r>
            <a:r>
              <a:rPr lang="ar-JO" sz="2400" dirty="0" smtClean="0"/>
              <a:t>معين.</a:t>
            </a:r>
            <a:endParaRPr lang="ar-SA" sz="2400" dirty="0" smtClean="0"/>
          </a:p>
          <a:p>
            <a:pPr algn="r" rtl="1">
              <a:buFont typeface="Wingdings" panose="05000000000000000000" pitchFamily="2" charset="2"/>
              <a:buChar char="q"/>
            </a:pPr>
            <a:r>
              <a:rPr lang="ar-SA" sz="2400" dirty="0"/>
              <a:t> </a:t>
            </a:r>
            <a:r>
              <a:rPr lang="ar-JO" sz="2400" dirty="0" smtClean="0">
                <a:solidFill>
                  <a:srgbClr val="FF0000"/>
                </a:solidFill>
              </a:rPr>
              <a:t>ضريبة </a:t>
            </a:r>
            <a:r>
              <a:rPr lang="ar-JO" sz="2400" dirty="0">
                <a:solidFill>
                  <a:srgbClr val="FF0000"/>
                </a:solidFill>
              </a:rPr>
              <a:t>تسري </a:t>
            </a:r>
            <a:r>
              <a:rPr lang="ar-JO" sz="2400" dirty="0"/>
              <a:t>على إيراد فعلي أو مقدر لم يتحقق بعد، وهذا بسبب دفعها مقدماُ خلال التسعة شهور الأولى من السنة الميلادية.</a:t>
            </a:r>
            <a:endParaRPr lang="en-US" sz="2400" dirty="0"/>
          </a:p>
          <a:p>
            <a:pPr marL="0" indent="0" algn="r" rtl="1">
              <a:buNone/>
            </a:pPr>
            <a:endParaRPr lang="en-US" sz="2400" dirty="0"/>
          </a:p>
          <a:p>
            <a:pPr algn="r" rtl="1"/>
            <a:endParaRPr lang="ar-SA" sz="2000" b="1" dirty="0" smtClean="0">
              <a:solidFill>
                <a:srgbClr val="FF0000"/>
              </a:solidFill>
            </a:endParaRPr>
          </a:p>
          <a:p>
            <a:pPr algn="r" rtl="1"/>
            <a:endParaRPr lang="ar-SA" sz="2000" b="1" dirty="0" smtClean="0">
              <a:solidFill>
                <a:srgbClr val="FF0000"/>
              </a:solidFill>
            </a:endParaRPr>
          </a:p>
          <a:p>
            <a:pPr algn="r" rtl="1"/>
            <a:endParaRPr lang="ar-SA" sz="1800" b="1" dirty="0"/>
          </a:p>
          <a:p>
            <a:pPr algn="r"/>
            <a:endParaRPr lang="en-US" b="1" dirty="0">
              <a:solidFill>
                <a:srgbClr val="FF0000"/>
              </a:solidFill>
            </a:endParaRPr>
          </a:p>
        </p:txBody>
      </p:sp>
      <p:sp>
        <p:nvSpPr>
          <p:cNvPr id="4" name="Slide Number Placeholder 3"/>
          <p:cNvSpPr>
            <a:spLocks noGrp="1"/>
          </p:cNvSpPr>
          <p:nvPr>
            <p:ph type="sldNum" sz="quarter" idx="12"/>
          </p:nvPr>
        </p:nvSpPr>
        <p:spPr/>
        <p:txBody>
          <a:bodyPr/>
          <a:lstStyle/>
          <a:p>
            <a:fld id="{B371E4B3-59CC-4D77-8EDC-4569EE0FCC46}" type="slidenum">
              <a:rPr lang="en-US" smtClean="0"/>
              <a:t>3</a:t>
            </a:fld>
            <a:endParaRPr lang="en-US"/>
          </a:p>
        </p:txBody>
      </p:sp>
    </p:spTree>
    <p:extLst>
      <p:ext uri="{BB962C8B-B14F-4D97-AF65-F5344CB8AC3E}">
        <p14:creationId xmlns:p14="http://schemas.microsoft.com/office/powerpoint/2010/main" val="3371703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3701" y="258417"/>
            <a:ext cx="10376055" cy="715617"/>
          </a:xfrm>
        </p:spPr>
        <p:txBody>
          <a:bodyPr>
            <a:normAutofit/>
          </a:bodyPr>
          <a:lstStyle/>
          <a:p>
            <a:pPr algn="r" rtl="1"/>
            <a:r>
              <a:rPr lang="ar-SA" sz="3200" b="1" dirty="0">
                <a:solidFill>
                  <a:srgbClr val="C00000"/>
                </a:solidFill>
              </a:rPr>
              <a:t>الفصل السابع :- ضريبة الأملاك والرسوم والضرائب البلدية</a:t>
            </a:r>
            <a:endParaRPr lang="en-US" sz="3200" b="1" dirty="0">
              <a:solidFill>
                <a:srgbClr val="C00000"/>
              </a:solidFill>
            </a:endParaRPr>
          </a:p>
        </p:txBody>
      </p:sp>
      <p:sp>
        <p:nvSpPr>
          <p:cNvPr id="3" name="Content Placeholder 2"/>
          <p:cNvSpPr>
            <a:spLocks noGrp="1"/>
          </p:cNvSpPr>
          <p:nvPr>
            <p:ph idx="1"/>
          </p:nvPr>
        </p:nvSpPr>
        <p:spPr>
          <a:xfrm>
            <a:off x="1361660" y="1043610"/>
            <a:ext cx="10449339" cy="5427094"/>
          </a:xfrm>
        </p:spPr>
        <p:txBody>
          <a:bodyPr>
            <a:noAutofit/>
          </a:bodyPr>
          <a:lstStyle/>
          <a:p>
            <a:pPr algn="r" rtl="1"/>
            <a:r>
              <a:rPr lang="ar-JO" sz="2800" b="1" dirty="0" smtClean="0">
                <a:solidFill>
                  <a:srgbClr val="0070C0"/>
                </a:solidFill>
              </a:rPr>
              <a:t>أهداف </a:t>
            </a:r>
            <a:r>
              <a:rPr lang="ar-JO" sz="2800" b="1" dirty="0">
                <a:solidFill>
                  <a:srgbClr val="0070C0"/>
                </a:solidFill>
              </a:rPr>
              <a:t>ضريبة الأملاك</a:t>
            </a:r>
            <a:r>
              <a:rPr lang="ar-JO" sz="2800" b="1" dirty="0" smtClean="0">
                <a:solidFill>
                  <a:srgbClr val="0070C0"/>
                </a:solidFill>
              </a:rPr>
              <a:t>:</a:t>
            </a:r>
            <a:r>
              <a:rPr lang="en-US" sz="2800" b="1" dirty="0" smtClean="0">
                <a:solidFill>
                  <a:srgbClr val="0070C0"/>
                </a:solidFill>
              </a:rPr>
              <a:t>- </a:t>
            </a:r>
            <a:r>
              <a:rPr lang="ar-JO" sz="2800" b="1" dirty="0" smtClean="0"/>
              <a:t> </a:t>
            </a:r>
            <a:r>
              <a:rPr lang="ar-JO" sz="2800" dirty="0" smtClean="0"/>
              <a:t>تغذي </a:t>
            </a:r>
            <a:r>
              <a:rPr lang="ar-JO" sz="2800" dirty="0"/>
              <a:t>الخزينة العامة، كونها إحدى الضرائب </a:t>
            </a:r>
            <a:r>
              <a:rPr lang="ar-JO" sz="2800" dirty="0" smtClean="0"/>
              <a:t>المباشرة</a:t>
            </a:r>
            <a:r>
              <a:rPr lang="ar-SA" sz="2800" dirty="0" smtClean="0"/>
              <a:t>،</a:t>
            </a:r>
            <a:r>
              <a:rPr lang="ar-JO" sz="2800" dirty="0" smtClean="0"/>
              <a:t> وأهدافها</a:t>
            </a:r>
            <a:r>
              <a:rPr lang="ar-SA" sz="2800" dirty="0" smtClean="0"/>
              <a:t> </a:t>
            </a:r>
            <a:r>
              <a:rPr lang="ar-JO" sz="2800" dirty="0" smtClean="0"/>
              <a:t>يمكن </a:t>
            </a:r>
            <a:r>
              <a:rPr lang="ar-JO" sz="2800" dirty="0"/>
              <a:t>تلخيصها فيما يلي</a:t>
            </a:r>
            <a:r>
              <a:rPr lang="ar-JO" sz="2800" dirty="0" smtClean="0"/>
              <a:t>:</a:t>
            </a:r>
            <a:r>
              <a:rPr lang="ar-SA" sz="2800" dirty="0" smtClean="0"/>
              <a:t>-</a:t>
            </a:r>
            <a:endParaRPr lang="en-US" sz="2800" dirty="0"/>
          </a:p>
          <a:p>
            <a:pPr algn="r" rtl="1">
              <a:buFont typeface="Wingdings" panose="05000000000000000000" pitchFamily="2" charset="2"/>
              <a:buChar char="q"/>
            </a:pPr>
            <a:r>
              <a:rPr lang="ar-JO" sz="2800" b="1" dirty="0" smtClean="0">
                <a:solidFill>
                  <a:srgbClr val="FF0000"/>
                </a:solidFill>
              </a:rPr>
              <a:t>الهدف المالي ( هدف وفرة الحصيلة):</a:t>
            </a:r>
            <a:r>
              <a:rPr lang="ar-SA" sz="2800" b="1" dirty="0" smtClean="0">
                <a:solidFill>
                  <a:srgbClr val="FF0000"/>
                </a:solidFill>
              </a:rPr>
              <a:t>- </a:t>
            </a:r>
            <a:r>
              <a:rPr lang="ar-JO" sz="2800" dirty="0" smtClean="0"/>
              <a:t>تعتبر من الضرائب المتنامية والمتزايدة كونها ترتبط بالحركة العمرانية والبنائية التي ترتبط هي أصلاُ بازدياد عدد السكان المستمر من عامٍ إلى آخر بصورة طبيعية</a:t>
            </a:r>
            <a:r>
              <a:rPr lang="ar-JO" sz="2800" dirty="0" smtClean="0"/>
              <a:t>.</a:t>
            </a:r>
            <a:endParaRPr lang="ar-SA" sz="2800" dirty="0" smtClean="0"/>
          </a:p>
          <a:p>
            <a:pPr marL="0" indent="0" algn="r" rtl="1">
              <a:buNone/>
            </a:pPr>
            <a:endParaRPr lang="ar-SA" sz="2800" b="1" dirty="0" smtClean="0"/>
          </a:p>
          <a:p>
            <a:pPr algn="r" rtl="1">
              <a:buFont typeface="Wingdings" panose="05000000000000000000" pitchFamily="2" charset="2"/>
              <a:buChar char="q"/>
            </a:pPr>
            <a:r>
              <a:rPr lang="ar-JO" sz="2800" b="1" dirty="0" smtClean="0">
                <a:solidFill>
                  <a:srgbClr val="FF0000"/>
                </a:solidFill>
              </a:rPr>
              <a:t>الهدف </a:t>
            </a:r>
            <a:r>
              <a:rPr lang="ar-JO" sz="2800" b="1" dirty="0">
                <a:solidFill>
                  <a:srgbClr val="FF0000"/>
                </a:solidFill>
              </a:rPr>
              <a:t>الاجتماعي</a:t>
            </a:r>
            <a:r>
              <a:rPr lang="ar-JO" sz="2800" b="1" dirty="0" smtClean="0">
                <a:solidFill>
                  <a:srgbClr val="FF0000"/>
                </a:solidFill>
              </a:rPr>
              <a:t>:</a:t>
            </a:r>
            <a:r>
              <a:rPr lang="ar-SA" sz="2800" b="1" dirty="0" smtClean="0">
                <a:solidFill>
                  <a:srgbClr val="FF0000"/>
                </a:solidFill>
              </a:rPr>
              <a:t>- </a:t>
            </a:r>
            <a:r>
              <a:rPr lang="ar-JO" sz="2800" dirty="0" smtClean="0"/>
              <a:t>تساهم </a:t>
            </a:r>
            <a:r>
              <a:rPr lang="ar-JO" sz="2800" dirty="0"/>
              <a:t>ضريبة </a:t>
            </a:r>
            <a:r>
              <a:rPr lang="ar-JO" sz="2800" dirty="0" smtClean="0"/>
              <a:t>الأملاك </a:t>
            </a:r>
            <a:r>
              <a:rPr lang="ar-SA" sz="2800" dirty="0" smtClean="0"/>
              <a:t>ب</a:t>
            </a:r>
            <a:r>
              <a:rPr lang="ar-JO" sz="2800" dirty="0" smtClean="0"/>
              <a:t>تحقيق </a:t>
            </a:r>
            <a:r>
              <a:rPr lang="ar-JO" sz="2800" dirty="0"/>
              <a:t>العدالة الضريبية بين المكلفين وإعادة توزيع الدخول، </a:t>
            </a:r>
            <a:r>
              <a:rPr lang="ar-JO" sz="2800" dirty="0" smtClean="0"/>
              <a:t>حيث </a:t>
            </a:r>
            <a:r>
              <a:rPr lang="ar-JO" sz="2800" dirty="0"/>
              <a:t>أنها تفرض على أصحاب الأملاك ثم يعاد توزيعها على شكل خدمات ومشاريع تنموية تنعكس آثارها على كافة أفراد المجتمع</a:t>
            </a:r>
            <a:r>
              <a:rPr lang="ar-JO" sz="2800" dirty="0" smtClean="0"/>
              <a:t>.</a:t>
            </a:r>
            <a:r>
              <a:rPr lang="ar-JO" sz="2800" b="1" dirty="0"/>
              <a:t> </a:t>
            </a:r>
            <a:endParaRPr lang="ar-SA" sz="2800" b="1" dirty="0" smtClean="0"/>
          </a:p>
          <a:p>
            <a:pPr marL="0" indent="0" algn="r" rtl="1">
              <a:buNone/>
            </a:pPr>
            <a:endParaRPr lang="en-US" sz="2800" b="1" dirty="0">
              <a:solidFill>
                <a:srgbClr val="FF0000"/>
              </a:solidFill>
            </a:endParaRPr>
          </a:p>
          <a:p>
            <a:pPr marL="342900" indent="-342900" algn="r" rtl="1">
              <a:buFont typeface="+mj-lt"/>
              <a:buAutoNum type="arabicPeriod"/>
            </a:pPr>
            <a:endParaRPr lang="ar-SA" sz="2800" dirty="0" smtClean="0"/>
          </a:p>
          <a:p>
            <a:pPr marL="342900" indent="-342900" algn="r" rtl="1">
              <a:buFont typeface="+mj-lt"/>
              <a:buAutoNum type="arabicPeriod"/>
            </a:pPr>
            <a:endParaRPr lang="en-US" sz="2800" dirty="0" smtClean="0"/>
          </a:p>
          <a:p>
            <a:pPr algn="r" rtl="1"/>
            <a:endParaRPr lang="en-US" sz="2800" dirty="0" smtClean="0"/>
          </a:p>
          <a:p>
            <a:pPr algn="r" rtl="1"/>
            <a:endParaRPr lang="en-US" sz="2800" dirty="0"/>
          </a:p>
        </p:txBody>
      </p:sp>
      <p:sp>
        <p:nvSpPr>
          <p:cNvPr id="4" name="Slide Number Placeholder 3"/>
          <p:cNvSpPr>
            <a:spLocks noGrp="1"/>
          </p:cNvSpPr>
          <p:nvPr>
            <p:ph type="sldNum" sz="quarter" idx="12"/>
          </p:nvPr>
        </p:nvSpPr>
        <p:spPr/>
        <p:txBody>
          <a:bodyPr/>
          <a:lstStyle/>
          <a:p>
            <a:fld id="{B371E4B3-59CC-4D77-8EDC-4569EE0FCC46}" type="slidenum">
              <a:rPr lang="en-US" smtClean="0"/>
              <a:t>4</a:t>
            </a:fld>
            <a:endParaRPr lang="en-US"/>
          </a:p>
        </p:txBody>
      </p:sp>
    </p:spTree>
    <p:extLst>
      <p:ext uri="{BB962C8B-B14F-4D97-AF65-F5344CB8AC3E}">
        <p14:creationId xmlns:p14="http://schemas.microsoft.com/office/powerpoint/2010/main" val="227296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3701" y="258417"/>
            <a:ext cx="10376055" cy="715617"/>
          </a:xfrm>
        </p:spPr>
        <p:txBody>
          <a:bodyPr>
            <a:normAutofit/>
          </a:bodyPr>
          <a:lstStyle/>
          <a:p>
            <a:pPr algn="r" rtl="1"/>
            <a:r>
              <a:rPr lang="ar-SA" sz="3200" b="1" dirty="0">
                <a:solidFill>
                  <a:srgbClr val="C00000"/>
                </a:solidFill>
              </a:rPr>
              <a:t>الفصل السابع :- ضريبة الأملاك والرسوم والضرائب البلدية</a:t>
            </a:r>
            <a:endParaRPr lang="en-US" sz="3200" b="1" dirty="0">
              <a:solidFill>
                <a:srgbClr val="C00000"/>
              </a:solidFill>
            </a:endParaRPr>
          </a:p>
        </p:txBody>
      </p:sp>
      <p:sp>
        <p:nvSpPr>
          <p:cNvPr id="3" name="Content Placeholder 2"/>
          <p:cNvSpPr>
            <a:spLocks noGrp="1"/>
          </p:cNvSpPr>
          <p:nvPr>
            <p:ph idx="1"/>
          </p:nvPr>
        </p:nvSpPr>
        <p:spPr>
          <a:xfrm>
            <a:off x="1361660" y="1043610"/>
            <a:ext cx="10449339" cy="5427094"/>
          </a:xfrm>
        </p:spPr>
        <p:txBody>
          <a:bodyPr>
            <a:noAutofit/>
          </a:bodyPr>
          <a:lstStyle/>
          <a:p>
            <a:pPr algn="r" rtl="1">
              <a:buFont typeface="Wingdings" panose="05000000000000000000" pitchFamily="2" charset="2"/>
              <a:buChar char="q"/>
            </a:pPr>
            <a:r>
              <a:rPr lang="ar-JO" sz="2800" b="1" dirty="0" smtClean="0">
                <a:solidFill>
                  <a:srgbClr val="FF0000"/>
                </a:solidFill>
              </a:rPr>
              <a:t>الهدف </a:t>
            </a:r>
            <a:r>
              <a:rPr lang="ar-JO" sz="2800" b="1" dirty="0">
                <a:solidFill>
                  <a:srgbClr val="FF0000"/>
                </a:solidFill>
              </a:rPr>
              <a:t>الاقتصادي</a:t>
            </a:r>
            <a:r>
              <a:rPr lang="ar-JO" sz="2800" b="1" dirty="0" smtClean="0">
                <a:solidFill>
                  <a:srgbClr val="FF0000"/>
                </a:solidFill>
              </a:rPr>
              <a:t>:</a:t>
            </a:r>
            <a:r>
              <a:rPr lang="ar-SA" sz="2800" b="1" dirty="0" smtClean="0">
                <a:solidFill>
                  <a:srgbClr val="FF0000"/>
                </a:solidFill>
              </a:rPr>
              <a:t>- </a:t>
            </a:r>
            <a:r>
              <a:rPr lang="ar-JO" sz="2800" dirty="0" smtClean="0"/>
              <a:t>لضريبة </a:t>
            </a:r>
            <a:r>
              <a:rPr lang="ar-JO" sz="2800" dirty="0"/>
              <a:t>الأملاك آثار اقتصادية مختلفة يجب أخذها بالاعتبار من أهمها</a:t>
            </a:r>
            <a:r>
              <a:rPr lang="ar-JO" sz="2800" dirty="0" smtClean="0"/>
              <a:t>:</a:t>
            </a:r>
            <a:r>
              <a:rPr lang="ar-SA" sz="2800" dirty="0" smtClean="0"/>
              <a:t>-</a:t>
            </a:r>
            <a:endParaRPr lang="en-US" sz="2800" dirty="0"/>
          </a:p>
          <a:p>
            <a:pPr marL="699516" lvl="2" indent="-342900" algn="r" rtl="1">
              <a:buFont typeface="Wingdings" panose="05000000000000000000" pitchFamily="2" charset="2"/>
              <a:buChar char="ü"/>
            </a:pPr>
            <a:r>
              <a:rPr lang="ar-JO" sz="2800" dirty="0" smtClean="0"/>
              <a:t>تأثر </a:t>
            </a:r>
            <a:r>
              <a:rPr lang="ar-JO" sz="2800" dirty="0"/>
              <a:t>على الاستثمار خاصة في قطاع البناء والإنشاءات وما له من تأثير على الاقتصاد الوطني  لأنه يؤثر على كافة القطاعات الاقتصادية الأخرى</a:t>
            </a:r>
            <a:r>
              <a:rPr lang="ar-JO" sz="2800" dirty="0" smtClean="0"/>
              <a:t>.</a:t>
            </a:r>
            <a:endParaRPr lang="ar-SA" sz="2800" dirty="0" smtClean="0"/>
          </a:p>
          <a:p>
            <a:pPr marL="356616" lvl="2" indent="0" algn="r" rtl="1">
              <a:buNone/>
            </a:pPr>
            <a:endParaRPr lang="en-US" sz="2800" dirty="0"/>
          </a:p>
          <a:p>
            <a:pPr marL="699516" lvl="2" indent="-342900" algn="r" rtl="1">
              <a:buFont typeface="Wingdings" panose="05000000000000000000" pitchFamily="2" charset="2"/>
              <a:buChar char="ü"/>
            </a:pPr>
            <a:r>
              <a:rPr lang="ar-JO" sz="2800" dirty="0"/>
              <a:t>تساهم </a:t>
            </a:r>
            <a:r>
              <a:rPr lang="ar-JO" sz="2800" dirty="0" smtClean="0"/>
              <a:t>في </a:t>
            </a:r>
            <a:r>
              <a:rPr lang="ar-JO" sz="2800" dirty="0"/>
              <a:t>معالجة المشاكل الاقتصادية التي يعاني منها المجتمع، فإذا كان المجتمع يعاني من حالة ركود اقتصادي، فإن خفض نسبة ضريبة الأملاك من شأنه العمل على زيادة الدخل المتاح بأيدي الأفراد، مما يحفز الأفراد على زيادة الاستهلاك والاستثمار وبالتالي الحد من مشكلة الركود الاقتصادي التي يعاني منها المجتمع وعلى العكس من ذلك في حالة التضخم الذي ينجم عن زيادة الطلب على السلع والخدمات المختلفة.</a:t>
            </a:r>
            <a:endParaRPr lang="en-US" sz="2800" dirty="0"/>
          </a:p>
          <a:p>
            <a:pPr algn="r" rtl="1">
              <a:buFont typeface="Wingdings" panose="05000000000000000000" pitchFamily="2" charset="2"/>
              <a:buChar char="ü"/>
            </a:pPr>
            <a:endParaRPr lang="en-US" sz="2400" b="1" dirty="0">
              <a:solidFill>
                <a:srgbClr val="FF0000"/>
              </a:solidFill>
            </a:endParaRPr>
          </a:p>
          <a:p>
            <a:pPr marL="342900" indent="-342900" algn="r" rtl="1">
              <a:buFont typeface="+mj-lt"/>
              <a:buAutoNum type="arabicPeriod"/>
            </a:pPr>
            <a:endParaRPr lang="ar-SA" sz="1800" dirty="0" smtClean="0"/>
          </a:p>
          <a:p>
            <a:pPr marL="342900" indent="-342900" algn="r" rtl="1">
              <a:buFont typeface="+mj-lt"/>
              <a:buAutoNum type="arabicPeriod"/>
            </a:pPr>
            <a:endParaRPr lang="en-US" sz="1800" dirty="0" smtClean="0"/>
          </a:p>
          <a:p>
            <a:pPr algn="r" rtl="1"/>
            <a:endParaRPr lang="en-US" sz="1800" dirty="0" smtClean="0"/>
          </a:p>
          <a:p>
            <a:pPr algn="r" rtl="1"/>
            <a:endParaRPr lang="en-US" sz="2000" dirty="0"/>
          </a:p>
        </p:txBody>
      </p:sp>
      <p:sp>
        <p:nvSpPr>
          <p:cNvPr id="4" name="Slide Number Placeholder 3"/>
          <p:cNvSpPr>
            <a:spLocks noGrp="1"/>
          </p:cNvSpPr>
          <p:nvPr>
            <p:ph type="sldNum" sz="quarter" idx="12"/>
          </p:nvPr>
        </p:nvSpPr>
        <p:spPr/>
        <p:txBody>
          <a:bodyPr/>
          <a:lstStyle/>
          <a:p>
            <a:fld id="{B371E4B3-59CC-4D77-8EDC-4569EE0FCC46}" type="slidenum">
              <a:rPr lang="en-US" smtClean="0"/>
              <a:t>5</a:t>
            </a:fld>
            <a:endParaRPr lang="en-US"/>
          </a:p>
        </p:txBody>
      </p:sp>
    </p:spTree>
    <p:extLst>
      <p:ext uri="{BB962C8B-B14F-4D97-AF65-F5344CB8AC3E}">
        <p14:creationId xmlns:p14="http://schemas.microsoft.com/office/powerpoint/2010/main" val="736569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3701" y="258417"/>
            <a:ext cx="10376055" cy="715617"/>
          </a:xfrm>
        </p:spPr>
        <p:txBody>
          <a:bodyPr>
            <a:normAutofit/>
          </a:bodyPr>
          <a:lstStyle/>
          <a:p>
            <a:pPr algn="r" rtl="1"/>
            <a:r>
              <a:rPr lang="ar-SA" sz="3200" b="1" dirty="0">
                <a:solidFill>
                  <a:srgbClr val="C00000"/>
                </a:solidFill>
              </a:rPr>
              <a:t>الفصل السابع :- ضريبة الأملاك والرسوم والضرائب البلدية</a:t>
            </a:r>
            <a:endParaRPr lang="en-US" sz="3200" b="1" dirty="0">
              <a:solidFill>
                <a:srgbClr val="C00000"/>
              </a:solidFill>
            </a:endParaRPr>
          </a:p>
        </p:txBody>
      </p:sp>
      <p:sp>
        <p:nvSpPr>
          <p:cNvPr id="3" name="Content Placeholder 2"/>
          <p:cNvSpPr>
            <a:spLocks noGrp="1"/>
          </p:cNvSpPr>
          <p:nvPr>
            <p:ph idx="1"/>
          </p:nvPr>
        </p:nvSpPr>
        <p:spPr>
          <a:xfrm>
            <a:off x="755374" y="1043610"/>
            <a:ext cx="11055626" cy="5427094"/>
          </a:xfrm>
        </p:spPr>
        <p:txBody>
          <a:bodyPr>
            <a:noAutofit/>
          </a:bodyPr>
          <a:lstStyle/>
          <a:p>
            <a:pPr algn="r" rtl="1"/>
            <a:r>
              <a:rPr lang="ar-JO" sz="2400" b="1" dirty="0" smtClean="0">
                <a:solidFill>
                  <a:srgbClr val="0070C0"/>
                </a:solidFill>
              </a:rPr>
              <a:t>فرض </a:t>
            </a:r>
            <a:r>
              <a:rPr lang="ar-JO" sz="2000" b="1" dirty="0">
                <a:solidFill>
                  <a:srgbClr val="0070C0"/>
                </a:solidFill>
              </a:rPr>
              <a:t>ضريبة الأملاك واستحقاقها</a:t>
            </a:r>
            <a:r>
              <a:rPr lang="ar-JO" sz="2000" b="1" dirty="0" smtClean="0">
                <a:solidFill>
                  <a:srgbClr val="0070C0"/>
                </a:solidFill>
              </a:rPr>
              <a:t>:</a:t>
            </a:r>
            <a:r>
              <a:rPr lang="ar-SA" sz="2000" b="1" dirty="0" smtClean="0">
                <a:solidFill>
                  <a:srgbClr val="0070C0"/>
                </a:solidFill>
              </a:rPr>
              <a:t>-</a:t>
            </a:r>
          </a:p>
          <a:p>
            <a:pPr algn="r" rtl="1"/>
            <a:r>
              <a:rPr lang="ar-SA" sz="2000" b="1" dirty="0" smtClean="0">
                <a:solidFill>
                  <a:srgbClr val="0070C0"/>
                </a:solidFill>
              </a:rPr>
              <a:t> </a:t>
            </a:r>
            <a:r>
              <a:rPr lang="ar-JO" sz="2000" b="1" dirty="0" smtClean="0">
                <a:solidFill>
                  <a:srgbClr val="FF0000"/>
                </a:solidFill>
              </a:rPr>
              <a:t>شروط سريانها</a:t>
            </a:r>
            <a:r>
              <a:rPr lang="ar-SA" sz="2000" b="1" dirty="0" smtClean="0">
                <a:solidFill>
                  <a:srgbClr val="FF0000"/>
                </a:solidFill>
              </a:rPr>
              <a:t>:- </a:t>
            </a:r>
          </a:p>
          <a:p>
            <a:pPr marL="516636" lvl="1" indent="-342900" algn="r" rtl="1">
              <a:buFont typeface="+mj-lt"/>
              <a:buAutoNum type="arabicPeriod"/>
            </a:pPr>
            <a:r>
              <a:rPr lang="ar-JO" sz="2000" dirty="0" smtClean="0"/>
              <a:t> </a:t>
            </a:r>
            <a:r>
              <a:rPr lang="ar-JO" sz="2000" b="1" dirty="0">
                <a:solidFill>
                  <a:srgbClr val="C00000"/>
                </a:solidFill>
              </a:rPr>
              <a:t>الشروط الزمنية (مبدأ سنوية الضريبة </a:t>
            </a:r>
            <a:r>
              <a:rPr lang="ar-JO" sz="2000" b="1" dirty="0" smtClean="0">
                <a:solidFill>
                  <a:srgbClr val="C00000"/>
                </a:solidFill>
              </a:rPr>
              <a:t>):</a:t>
            </a:r>
            <a:r>
              <a:rPr lang="ar-SA" sz="2000" b="1" dirty="0" smtClean="0">
                <a:solidFill>
                  <a:srgbClr val="C00000"/>
                </a:solidFill>
              </a:rPr>
              <a:t>- </a:t>
            </a:r>
            <a:r>
              <a:rPr lang="ar-JO" sz="2000" dirty="0" smtClean="0"/>
              <a:t>تفرض </a:t>
            </a:r>
            <a:r>
              <a:rPr lang="ar-JO" sz="2000" dirty="0"/>
              <a:t>الضريبة سنوياُ على صافي القيمة </a:t>
            </a:r>
            <a:r>
              <a:rPr lang="ar-JO" sz="2000" dirty="0" smtClean="0"/>
              <a:t>التأجيري</a:t>
            </a:r>
            <a:r>
              <a:rPr lang="ar-SA" sz="2000" dirty="0" smtClean="0"/>
              <a:t>ه</a:t>
            </a:r>
            <a:r>
              <a:rPr lang="ar-JO" sz="2000" dirty="0" smtClean="0"/>
              <a:t> </a:t>
            </a:r>
            <a:r>
              <a:rPr lang="ar-JO" sz="2000" dirty="0"/>
              <a:t>أو المقدرة للبناء أو الأرض ، والسنة الضريبية هي السنة الميلادية</a:t>
            </a:r>
            <a:r>
              <a:rPr lang="ar-JO" sz="2000" dirty="0" smtClean="0"/>
              <a:t>.</a:t>
            </a:r>
            <a:endParaRPr lang="ar-SA" sz="2000" dirty="0" smtClean="0"/>
          </a:p>
          <a:p>
            <a:pPr marL="516636" lvl="1" indent="-342900" algn="r" rtl="1">
              <a:buFont typeface="+mj-lt"/>
              <a:buAutoNum type="arabicPeriod"/>
            </a:pPr>
            <a:r>
              <a:rPr lang="ar-JO" sz="2000" b="1" dirty="0">
                <a:solidFill>
                  <a:srgbClr val="C00000"/>
                </a:solidFill>
              </a:rPr>
              <a:t>الشروط المكانية (</a:t>
            </a:r>
            <a:r>
              <a:rPr lang="ar-JO" sz="2000" b="1" dirty="0" smtClean="0">
                <a:solidFill>
                  <a:srgbClr val="C00000"/>
                </a:solidFill>
              </a:rPr>
              <a:t>مبدأ </a:t>
            </a:r>
            <a:r>
              <a:rPr lang="ar-JO" sz="2000" b="1" dirty="0">
                <a:solidFill>
                  <a:srgbClr val="C00000"/>
                </a:solidFill>
              </a:rPr>
              <a:t>إقليمية الضريبة</a:t>
            </a:r>
            <a:r>
              <a:rPr lang="ar-JO" sz="2000" b="1" dirty="0" smtClean="0">
                <a:solidFill>
                  <a:srgbClr val="C00000"/>
                </a:solidFill>
              </a:rPr>
              <a:t>):</a:t>
            </a:r>
            <a:r>
              <a:rPr lang="ar-SA" sz="2000" b="1" dirty="0" smtClean="0">
                <a:solidFill>
                  <a:srgbClr val="C00000"/>
                </a:solidFill>
              </a:rPr>
              <a:t>- </a:t>
            </a:r>
            <a:r>
              <a:rPr lang="ar-JO" sz="2000" dirty="0" smtClean="0"/>
              <a:t>نطاق </a:t>
            </a:r>
            <a:r>
              <a:rPr lang="ar-JO" sz="2000" dirty="0"/>
              <a:t>الضريبة يبقى محصوراُ ضمن حدود مناطق البلديات فقط</a:t>
            </a:r>
            <a:r>
              <a:rPr lang="ar-JO" sz="2000" dirty="0" smtClean="0"/>
              <a:t>.</a:t>
            </a:r>
            <a:endParaRPr lang="ar-SA" sz="2000" dirty="0" smtClean="0"/>
          </a:p>
          <a:p>
            <a:pPr marL="516636" lvl="1" indent="-342900" algn="r" rtl="1">
              <a:buFont typeface="+mj-lt"/>
              <a:buAutoNum type="arabicPeriod"/>
            </a:pPr>
            <a:r>
              <a:rPr lang="ar-JO" sz="2000" b="1" dirty="0" smtClean="0">
                <a:solidFill>
                  <a:srgbClr val="C00000"/>
                </a:solidFill>
              </a:rPr>
              <a:t>الشروط الموضوعية:</a:t>
            </a:r>
            <a:r>
              <a:rPr lang="ar-SA" sz="2000" b="1" dirty="0" smtClean="0">
                <a:solidFill>
                  <a:srgbClr val="C00000"/>
                </a:solidFill>
              </a:rPr>
              <a:t>- </a:t>
            </a:r>
            <a:r>
              <a:rPr lang="ar-JO" sz="2000" dirty="0" smtClean="0"/>
              <a:t>لقد </a:t>
            </a:r>
            <a:r>
              <a:rPr lang="ar-JO" sz="2000" dirty="0"/>
              <a:t>عالج قانون الابنية والاراضي الاردني كل التفاصيل المتعلقة بضريبة الاملاك بدءا من ادارتها وتخمينها وتخصيلها والجهات المستفيدة منها والمكلفين بها اضافة الى نسب الضريبة ، كما وحدد حالات الاعفاء من الضريبة وتنظيم الاعتراضات عليها</a:t>
            </a:r>
            <a:r>
              <a:rPr lang="ar-JO" sz="2000" dirty="0" smtClean="0"/>
              <a:t>.</a:t>
            </a:r>
            <a:r>
              <a:rPr lang="ar-SA" sz="2000" dirty="0" smtClean="0"/>
              <a:t> </a:t>
            </a:r>
            <a:r>
              <a:rPr lang="ar-JO" sz="2000" dirty="0" smtClean="0"/>
              <a:t>نصت </a:t>
            </a:r>
            <a:r>
              <a:rPr lang="ar-JO" sz="2000" dirty="0"/>
              <a:t>المادة </a:t>
            </a:r>
            <a:r>
              <a:rPr lang="ar-SA" sz="2000" dirty="0" smtClean="0"/>
              <a:t>7</a:t>
            </a:r>
            <a:r>
              <a:rPr lang="ar-JO" sz="2000" dirty="0" smtClean="0"/>
              <a:t> على </a:t>
            </a:r>
            <a:r>
              <a:rPr lang="ar-JO" sz="2000" dirty="0"/>
              <a:t>ما يلي</a:t>
            </a:r>
            <a:r>
              <a:rPr lang="ar-JO" sz="2000" dirty="0" smtClean="0"/>
              <a:t>:</a:t>
            </a:r>
            <a:r>
              <a:rPr lang="ar-SA" sz="2000" dirty="0" smtClean="0"/>
              <a:t>-</a:t>
            </a:r>
          </a:p>
          <a:p>
            <a:pPr marL="699516" lvl="2" indent="-342900" algn="r" rtl="1">
              <a:buFont typeface="+mj-lt"/>
              <a:buAutoNum type="arabicPeriod"/>
            </a:pPr>
            <a:r>
              <a:rPr lang="ar-JO" sz="2000" dirty="0" smtClean="0"/>
              <a:t>بدل </a:t>
            </a:r>
            <a:r>
              <a:rPr lang="ar-JO" sz="2000" dirty="0"/>
              <a:t>الإيجار السنوي للمباني مخصوماً منه الخمس(20%) مقابل نقص قيمتها بالتقادم والاستعمال يعتبر أنه صافي إيجارها السنوي(80</a:t>
            </a:r>
            <a:r>
              <a:rPr lang="ar-JO" sz="2000" dirty="0" smtClean="0"/>
              <a:t>%).</a:t>
            </a:r>
            <a:endParaRPr lang="ar-SA" sz="2000" dirty="0" smtClean="0"/>
          </a:p>
          <a:p>
            <a:pPr marL="699516" lvl="2" indent="-342900" algn="r" rtl="1">
              <a:buFont typeface="+mj-lt"/>
              <a:buAutoNum type="arabicPeriod"/>
            </a:pPr>
            <a:r>
              <a:rPr lang="ar-JO" sz="2000" dirty="0" smtClean="0"/>
              <a:t>إذا </a:t>
            </a:r>
            <a:r>
              <a:rPr lang="ar-JO" sz="2000" dirty="0"/>
              <a:t>لم يكن البناء </a:t>
            </a:r>
            <a:r>
              <a:rPr lang="ar-SA" sz="2000" dirty="0" smtClean="0"/>
              <a:t>مؤجرا </a:t>
            </a:r>
            <a:r>
              <a:rPr lang="ar-JO" sz="2000" dirty="0" smtClean="0"/>
              <a:t>تخمن </a:t>
            </a:r>
            <a:r>
              <a:rPr lang="ar-JO" sz="2000" dirty="0"/>
              <a:t>لجنة التخمين قيمة الإيجار السنوي مراعية في ذلك </a:t>
            </a:r>
            <a:r>
              <a:rPr lang="ar-JO" sz="2000" dirty="0" smtClean="0"/>
              <a:t>حجم </a:t>
            </a:r>
            <a:r>
              <a:rPr lang="ar-JO" sz="2000" dirty="0"/>
              <a:t>البناء والمواد المستعملة والموقع المقام </a:t>
            </a:r>
            <a:r>
              <a:rPr lang="ar-JO" sz="2000" dirty="0" smtClean="0"/>
              <a:t>عليه</a:t>
            </a:r>
            <a:r>
              <a:rPr lang="ar-SA" sz="2000" dirty="0" smtClean="0"/>
              <a:t>،</a:t>
            </a:r>
            <a:r>
              <a:rPr lang="ar-JO" sz="2000" dirty="0" smtClean="0"/>
              <a:t> </a:t>
            </a:r>
            <a:r>
              <a:rPr lang="ar-JO" sz="2000" dirty="0"/>
              <a:t>كيفية استعمال </a:t>
            </a:r>
            <a:r>
              <a:rPr lang="ar-JO" sz="2000" dirty="0" smtClean="0"/>
              <a:t>البناء.</a:t>
            </a:r>
            <a:endParaRPr lang="ar-SA" sz="2000" dirty="0" smtClean="0"/>
          </a:p>
          <a:p>
            <a:pPr marL="699516" lvl="2" indent="-342900" algn="r" rtl="1">
              <a:buFont typeface="+mj-lt"/>
              <a:buAutoNum type="arabicPeriod"/>
            </a:pPr>
            <a:r>
              <a:rPr lang="ar-JO" sz="2000" dirty="0" smtClean="0"/>
              <a:t>يكون </a:t>
            </a:r>
            <a:r>
              <a:rPr lang="ar-JO" sz="2000" dirty="0"/>
              <a:t>صافي قيمة الإيجار السنوي للأراضي التي لم تنشأ عليها أبنية دائمة </a:t>
            </a:r>
            <a:r>
              <a:rPr lang="ar-JO" sz="2000" dirty="0" smtClean="0"/>
              <a:t>6</a:t>
            </a:r>
            <a:r>
              <a:rPr lang="ar-JO" sz="2000" dirty="0"/>
              <a:t>% من الثمن الذي يمكن أن تباع به تلك الأرض فيما لو بيعت  وكان البائع راغباُ في البيع والشاري راغباُ في الشراء </a:t>
            </a:r>
            <a:endParaRPr lang="ar-SA" sz="2000" dirty="0" smtClean="0"/>
          </a:p>
          <a:p>
            <a:pPr marL="699516" lvl="2" indent="-342900" algn="r" rtl="1">
              <a:buFont typeface="+mj-lt"/>
              <a:buAutoNum type="arabicPeriod"/>
            </a:pPr>
            <a:r>
              <a:rPr lang="ar-JO" sz="2000" dirty="0" smtClean="0"/>
              <a:t>يحق </a:t>
            </a:r>
            <a:r>
              <a:rPr lang="ar-JO" sz="2000" dirty="0"/>
              <a:t>للجنة التخمين أن تفرز أية قطعة أو توحد أية قطع لأجل تخمينها.</a:t>
            </a:r>
            <a:endParaRPr lang="en-US" sz="2000" dirty="0"/>
          </a:p>
          <a:p>
            <a:pPr marL="0" indent="0" algn="r" rtl="1">
              <a:lnSpc>
                <a:spcPct val="100000"/>
              </a:lnSpc>
              <a:spcBef>
                <a:spcPts val="600"/>
              </a:spcBef>
              <a:spcAft>
                <a:spcPts val="600"/>
              </a:spcAft>
              <a:buNone/>
            </a:pPr>
            <a:endParaRPr lang="en-US" sz="1800" dirty="0" smtClean="0">
              <a:solidFill>
                <a:srgbClr val="FF0000"/>
              </a:solidFill>
            </a:endParaRPr>
          </a:p>
          <a:p>
            <a:pPr marL="457200" indent="-457200" algn="r" rtl="1">
              <a:lnSpc>
                <a:spcPct val="100000"/>
              </a:lnSpc>
              <a:spcBef>
                <a:spcPts val="600"/>
              </a:spcBef>
              <a:spcAft>
                <a:spcPts val="600"/>
              </a:spcAft>
              <a:buFont typeface="+mj-lt"/>
              <a:buAutoNum type="arabicPeriod"/>
            </a:pPr>
            <a:endParaRPr lang="en-US" sz="1800" b="1" dirty="0" smtClean="0"/>
          </a:p>
          <a:p>
            <a:pPr algn="r" rtl="1">
              <a:lnSpc>
                <a:spcPct val="100000"/>
              </a:lnSpc>
            </a:pPr>
            <a:endParaRPr lang="en-US" sz="1800" b="1" dirty="0" smtClean="0"/>
          </a:p>
          <a:p>
            <a:pPr algn="r" rtl="1"/>
            <a:endParaRPr lang="en-US" sz="1800" b="1" dirty="0">
              <a:solidFill>
                <a:srgbClr val="FF0000"/>
              </a:solidFill>
            </a:endParaRPr>
          </a:p>
          <a:p>
            <a:pPr marL="342900" indent="-342900" algn="r" rtl="1">
              <a:buFont typeface="+mj-lt"/>
              <a:buAutoNum type="arabicPeriod"/>
            </a:pPr>
            <a:endParaRPr lang="en-US" sz="1800" b="1" dirty="0">
              <a:solidFill>
                <a:srgbClr val="FF0000"/>
              </a:solidFill>
            </a:endParaRPr>
          </a:p>
          <a:p>
            <a:pPr marL="342900" indent="-342900" algn="r" rtl="1">
              <a:buFont typeface="+mj-lt"/>
              <a:buAutoNum type="arabicPeriod"/>
            </a:pPr>
            <a:endParaRPr lang="ar-SA" sz="1800" dirty="0" smtClean="0"/>
          </a:p>
          <a:p>
            <a:pPr marL="342900" indent="-342900" algn="r" rtl="1">
              <a:buFont typeface="+mj-lt"/>
              <a:buAutoNum type="arabicPeriod"/>
            </a:pPr>
            <a:endParaRPr lang="en-US" sz="1800" dirty="0" smtClean="0"/>
          </a:p>
          <a:p>
            <a:pPr algn="r" rtl="1"/>
            <a:endParaRPr lang="en-US" sz="1800" dirty="0" smtClean="0"/>
          </a:p>
          <a:p>
            <a:pPr algn="r" rtl="1"/>
            <a:endParaRPr lang="en-US" sz="2000" dirty="0"/>
          </a:p>
        </p:txBody>
      </p:sp>
      <p:sp>
        <p:nvSpPr>
          <p:cNvPr id="4" name="Slide Number Placeholder 3"/>
          <p:cNvSpPr>
            <a:spLocks noGrp="1"/>
          </p:cNvSpPr>
          <p:nvPr>
            <p:ph type="sldNum" sz="quarter" idx="12"/>
          </p:nvPr>
        </p:nvSpPr>
        <p:spPr/>
        <p:txBody>
          <a:bodyPr/>
          <a:lstStyle/>
          <a:p>
            <a:fld id="{B371E4B3-59CC-4D77-8EDC-4569EE0FCC46}" type="slidenum">
              <a:rPr lang="en-US" smtClean="0"/>
              <a:t>6</a:t>
            </a:fld>
            <a:endParaRPr lang="en-US"/>
          </a:p>
        </p:txBody>
      </p:sp>
    </p:spTree>
    <p:extLst>
      <p:ext uri="{BB962C8B-B14F-4D97-AF65-F5344CB8AC3E}">
        <p14:creationId xmlns:p14="http://schemas.microsoft.com/office/powerpoint/2010/main" val="930578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additive="base">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additive="base">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 calcmode="lin" valueType="num">
                                      <p:cBhvr additive="base">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3701" y="258417"/>
            <a:ext cx="10376055" cy="715617"/>
          </a:xfrm>
        </p:spPr>
        <p:txBody>
          <a:bodyPr>
            <a:normAutofit/>
          </a:bodyPr>
          <a:lstStyle/>
          <a:p>
            <a:pPr algn="r" rtl="1"/>
            <a:r>
              <a:rPr lang="ar-SA" sz="3200" b="1" dirty="0">
                <a:solidFill>
                  <a:srgbClr val="C00000"/>
                </a:solidFill>
              </a:rPr>
              <a:t>الفصل السابع :- ضريبة الأملاك والرسوم والضرائب البلدية</a:t>
            </a:r>
            <a:endParaRPr lang="en-US" sz="3200" b="1" dirty="0">
              <a:solidFill>
                <a:srgbClr val="C00000"/>
              </a:solidFill>
            </a:endParaRPr>
          </a:p>
        </p:txBody>
      </p:sp>
      <p:sp>
        <p:nvSpPr>
          <p:cNvPr id="3" name="Content Placeholder 2"/>
          <p:cNvSpPr>
            <a:spLocks noGrp="1"/>
          </p:cNvSpPr>
          <p:nvPr>
            <p:ph idx="1"/>
          </p:nvPr>
        </p:nvSpPr>
        <p:spPr>
          <a:xfrm>
            <a:off x="755374" y="1043610"/>
            <a:ext cx="11055626" cy="5427094"/>
          </a:xfrm>
        </p:spPr>
        <p:txBody>
          <a:bodyPr>
            <a:noAutofit/>
          </a:bodyPr>
          <a:lstStyle/>
          <a:p>
            <a:pPr algn="r" rtl="1">
              <a:lnSpc>
                <a:spcPct val="100000"/>
              </a:lnSpc>
              <a:spcBef>
                <a:spcPts val="600"/>
              </a:spcBef>
              <a:spcAft>
                <a:spcPts val="600"/>
              </a:spcAft>
            </a:pPr>
            <a:r>
              <a:rPr lang="ar-JO" sz="2000" b="1" dirty="0" smtClean="0">
                <a:solidFill>
                  <a:srgbClr val="FF0000"/>
                </a:solidFill>
              </a:rPr>
              <a:t>يخضع </a:t>
            </a:r>
            <a:r>
              <a:rPr lang="ar-JO" sz="2000" b="1" dirty="0" smtClean="0">
                <a:solidFill>
                  <a:srgbClr val="FF0000"/>
                </a:solidFill>
              </a:rPr>
              <a:t>للضريبة داخل مناطق البلديات كل مما يلي:</a:t>
            </a:r>
            <a:r>
              <a:rPr lang="ar-SA" sz="2000" b="1" dirty="0" smtClean="0">
                <a:solidFill>
                  <a:srgbClr val="FF0000"/>
                </a:solidFill>
              </a:rPr>
              <a:t>-</a:t>
            </a:r>
          </a:p>
          <a:p>
            <a:pPr algn="r" rtl="1">
              <a:lnSpc>
                <a:spcPct val="100000"/>
              </a:lnSpc>
              <a:spcBef>
                <a:spcPts val="600"/>
              </a:spcBef>
              <a:spcAft>
                <a:spcPts val="600"/>
              </a:spcAft>
            </a:pPr>
            <a:r>
              <a:rPr lang="ar-SA" sz="2000" b="1" dirty="0" smtClean="0">
                <a:solidFill>
                  <a:srgbClr val="FF0000"/>
                </a:solidFill>
              </a:rPr>
              <a:t> </a:t>
            </a:r>
            <a:r>
              <a:rPr lang="ar-SA" sz="2000" b="1" dirty="0" smtClean="0">
                <a:solidFill>
                  <a:srgbClr val="00B050"/>
                </a:solidFill>
              </a:rPr>
              <a:t>1- </a:t>
            </a:r>
            <a:r>
              <a:rPr lang="ar-JO" sz="2000" b="1" dirty="0" smtClean="0">
                <a:solidFill>
                  <a:srgbClr val="0070C0"/>
                </a:solidFill>
              </a:rPr>
              <a:t>الأبنية على اختلاف أنواعها وكل ساحة أو ارض تجاور البناء وتحيط به وتستعمل معه عندما تصبح قابلة للاستعمال.</a:t>
            </a:r>
            <a:r>
              <a:rPr lang="ar-SA" sz="2000" b="1" dirty="0" smtClean="0">
                <a:solidFill>
                  <a:srgbClr val="0070C0"/>
                </a:solidFill>
              </a:rPr>
              <a:t> </a:t>
            </a:r>
            <a:endParaRPr lang="ar-SA" sz="2000" b="1" dirty="0" smtClean="0">
              <a:solidFill>
                <a:srgbClr val="0070C0"/>
              </a:solidFill>
            </a:endParaRPr>
          </a:p>
          <a:p>
            <a:pPr algn="r" rtl="1">
              <a:lnSpc>
                <a:spcPct val="100000"/>
              </a:lnSpc>
              <a:spcBef>
                <a:spcPts val="600"/>
              </a:spcBef>
              <a:spcAft>
                <a:spcPts val="600"/>
              </a:spcAft>
            </a:pPr>
            <a:r>
              <a:rPr lang="ar-SA" sz="2000" b="1" dirty="0" smtClean="0">
                <a:solidFill>
                  <a:srgbClr val="00B050"/>
                </a:solidFill>
              </a:rPr>
              <a:t>2- </a:t>
            </a:r>
            <a:r>
              <a:rPr lang="ar-JO" sz="2000" b="1" dirty="0" smtClean="0">
                <a:solidFill>
                  <a:srgbClr val="0070C0"/>
                </a:solidFill>
              </a:rPr>
              <a:t>الأرض الفضاء غير المقام عليها بناء دائم</a:t>
            </a:r>
            <a:endParaRPr lang="ar-SA" sz="2000" b="1" dirty="0" smtClean="0">
              <a:solidFill>
                <a:srgbClr val="0070C0"/>
              </a:solidFill>
            </a:endParaRPr>
          </a:p>
          <a:p>
            <a:pPr marL="0" indent="0" algn="r" rtl="1">
              <a:lnSpc>
                <a:spcPct val="100000"/>
              </a:lnSpc>
              <a:spcBef>
                <a:spcPts val="600"/>
              </a:spcBef>
              <a:spcAft>
                <a:spcPts val="600"/>
              </a:spcAft>
              <a:buNone/>
            </a:pPr>
            <a:r>
              <a:rPr lang="ar-JO" sz="2000" b="1" dirty="0">
                <a:solidFill>
                  <a:srgbClr val="FF0000"/>
                </a:solidFill>
              </a:rPr>
              <a:t>الأشخاص المكلف</a:t>
            </a:r>
            <a:r>
              <a:rPr lang="ar-SA" sz="2000" b="1" dirty="0">
                <a:solidFill>
                  <a:srgbClr val="FF0000"/>
                </a:solidFill>
              </a:rPr>
              <a:t>ي</a:t>
            </a:r>
            <a:r>
              <a:rPr lang="ar-JO" sz="2000" b="1" dirty="0">
                <a:solidFill>
                  <a:srgbClr val="FF0000"/>
                </a:solidFill>
              </a:rPr>
              <a:t>ن بالضريبة</a:t>
            </a:r>
            <a:r>
              <a:rPr lang="ar-JO" sz="2000" b="1" dirty="0" smtClean="0">
                <a:solidFill>
                  <a:srgbClr val="FF0000"/>
                </a:solidFill>
              </a:rPr>
              <a:t>:</a:t>
            </a:r>
            <a:r>
              <a:rPr lang="ar-SA" sz="2000" b="1" dirty="0" smtClean="0">
                <a:solidFill>
                  <a:srgbClr val="FF0000"/>
                </a:solidFill>
              </a:rPr>
              <a:t>- </a:t>
            </a:r>
            <a:r>
              <a:rPr lang="ar-JO" sz="2000" dirty="0"/>
              <a:t>تجبى </a:t>
            </a:r>
            <a:r>
              <a:rPr lang="ar-JO" sz="2000" dirty="0" smtClean="0"/>
              <a:t>من </a:t>
            </a:r>
            <a:r>
              <a:rPr lang="ar-JO" sz="2000" dirty="0"/>
              <a:t>المالك أو من الشخص الذي يتصرف بالملك بالنيابة مع مراعاة أحكام هذه المادة. </a:t>
            </a:r>
            <a:endParaRPr lang="ar-SA" sz="2000" dirty="0" smtClean="0"/>
          </a:p>
          <a:p>
            <a:pPr algn="r" rtl="1"/>
            <a:endParaRPr lang="ar-SA" sz="2000" b="1" dirty="0" smtClean="0">
              <a:solidFill>
                <a:srgbClr val="0070C0"/>
              </a:solidFill>
            </a:endParaRPr>
          </a:p>
          <a:p>
            <a:pPr algn="r" rtl="1"/>
            <a:r>
              <a:rPr lang="ar-JO" sz="2000" b="1" dirty="0" smtClean="0">
                <a:solidFill>
                  <a:srgbClr val="0070C0"/>
                </a:solidFill>
              </a:rPr>
              <a:t>معدلات </a:t>
            </a:r>
            <a:r>
              <a:rPr lang="ar-JO" sz="2000" b="1" dirty="0">
                <a:solidFill>
                  <a:srgbClr val="0070C0"/>
                </a:solidFill>
              </a:rPr>
              <a:t>ضريبة الأملاك :</a:t>
            </a:r>
            <a:endParaRPr lang="en-US" sz="2000" b="1" dirty="0">
              <a:solidFill>
                <a:srgbClr val="0070C0"/>
              </a:solidFill>
            </a:endParaRPr>
          </a:p>
          <a:p>
            <a:pPr marL="342900" indent="-342900" algn="r" rtl="1">
              <a:buFont typeface="+mj-lt"/>
              <a:buAutoNum type="arabicPeriod"/>
            </a:pPr>
            <a:r>
              <a:rPr lang="ar-JO" sz="2000" dirty="0"/>
              <a:t>(17%) من قيمة عقد الإيجار أو القيمة المقدرة للبناء بعد خصم (20%) من قيمة عقد الإيجار أو القيمة المقدرة للبناء كاستهلاك مقابل نقص قيمة البناء بالقدم أو الاستعمال .</a:t>
            </a:r>
            <a:endParaRPr lang="en-US" sz="2000" dirty="0"/>
          </a:p>
          <a:p>
            <a:pPr marL="342900" indent="-342900" algn="r" rtl="1">
              <a:buFont typeface="+mj-lt"/>
              <a:buAutoNum type="arabicPeriod"/>
            </a:pPr>
            <a:r>
              <a:rPr lang="ar-JO" sz="2000" dirty="0"/>
              <a:t>(10%) من القيمة الإيجاري</a:t>
            </a:r>
            <a:r>
              <a:rPr lang="ar-SA" sz="2000" dirty="0"/>
              <a:t>ه</a:t>
            </a:r>
            <a:r>
              <a:rPr lang="ar-JO" sz="2000" dirty="0"/>
              <a:t> المقدرة (المخمنة) ، وتخمن عادة بنسبة (6%) من القيمة البيع لتلك الأرض لو كان البائع راغباً في البيع والمشتري راغباً في الشراء.</a:t>
            </a:r>
            <a:endParaRPr lang="en-US" sz="2000" dirty="0"/>
          </a:p>
          <a:p>
            <a:pPr marL="0" indent="0" algn="r" rtl="1">
              <a:lnSpc>
                <a:spcPct val="100000"/>
              </a:lnSpc>
              <a:spcBef>
                <a:spcPts val="600"/>
              </a:spcBef>
              <a:spcAft>
                <a:spcPts val="600"/>
              </a:spcAft>
              <a:buNone/>
            </a:pPr>
            <a:endParaRPr lang="en-US" sz="2000" dirty="0"/>
          </a:p>
          <a:p>
            <a:pPr marL="0" indent="0" algn="r" rtl="1">
              <a:lnSpc>
                <a:spcPct val="100000"/>
              </a:lnSpc>
              <a:spcBef>
                <a:spcPts val="600"/>
              </a:spcBef>
              <a:spcAft>
                <a:spcPts val="600"/>
              </a:spcAft>
              <a:buNone/>
            </a:pPr>
            <a:r>
              <a:rPr lang="ar-SA" sz="2000" dirty="0" smtClean="0">
                <a:solidFill>
                  <a:srgbClr val="FF0000"/>
                </a:solidFill>
              </a:rPr>
              <a:t>مثال ص 257</a:t>
            </a:r>
            <a:endParaRPr lang="en-US" sz="2000" dirty="0" smtClean="0">
              <a:solidFill>
                <a:srgbClr val="FF0000"/>
              </a:solidFill>
            </a:endParaRPr>
          </a:p>
          <a:p>
            <a:pPr marL="457200" indent="-457200" algn="r" rtl="1">
              <a:lnSpc>
                <a:spcPct val="100000"/>
              </a:lnSpc>
              <a:spcBef>
                <a:spcPts val="600"/>
              </a:spcBef>
              <a:spcAft>
                <a:spcPts val="600"/>
              </a:spcAft>
              <a:buFont typeface="+mj-lt"/>
              <a:buAutoNum type="arabicPeriod"/>
            </a:pPr>
            <a:endParaRPr lang="en-US" sz="2000" b="1" dirty="0" smtClean="0"/>
          </a:p>
          <a:p>
            <a:pPr algn="r" rtl="1">
              <a:lnSpc>
                <a:spcPct val="100000"/>
              </a:lnSpc>
            </a:pPr>
            <a:endParaRPr lang="en-US" sz="2000" b="1" dirty="0" smtClean="0"/>
          </a:p>
          <a:p>
            <a:pPr algn="r" rtl="1"/>
            <a:endParaRPr lang="en-US" sz="2000" b="1" dirty="0">
              <a:solidFill>
                <a:srgbClr val="FF0000"/>
              </a:solidFill>
            </a:endParaRPr>
          </a:p>
          <a:p>
            <a:pPr marL="342900" indent="-342900" algn="r" rtl="1">
              <a:buFont typeface="+mj-lt"/>
              <a:buAutoNum type="arabicPeriod"/>
            </a:pPr>
            <a:endParaRPr lang="en-US" sz="2000" b="1" dirty="0">
              <a:solidFill>
                <a:srgbClr val="FF0000"/>
              </a:solidFill>
            </a:endParaRPr>
          </a:p>
          <a:p>
            <a:pPr marL="342900" indent="-342900" algn="r" rtl="1">
              <a:buFont typeface="+mj-lt"/>
              <a:buAutoNum type="arabicPeriod"/>
            </a:pPr>
            <a:endParaRPr lang="ar-SA" sz="2000" dirty="0" smtClean="0"/>
          </a:p>
          <a:p>
            <a:pPr marL="342900" indent="-342900" algn="r" rtl="1">
              <a:buFont typeface="+mj-lt"/>
              <a:buAutoNum type="arabicPeriod"/>
            </a:pPr>
            <a:endParaRPr lang="en-US" sz="2000" dirty="0" smtClean="0"/>
          </a:p>
          <a:p>
            <a:pPr algn="r" rtl="1"/>
            <a:endParaRPr lang="en-US" sz="2000" dirty="0" smtClean="0"/>
          </a:p>
          <a:p>
            <a:pPr algn="r" rtl="1"/>
            <a:endParaRPr lang="en-US" sz="2000" dirty="0"/>
          </a:p>
        </p:txBody>
      </p:sp>
      <p:sp>
        <p:nvSpPr>
          <p:cNvPr id="4" name="Slide Number Placeholder 3"/>
          <p:cNvSpPr>
            <a:spLocks noGrp="1"/>
          </p:cNvSpPr>
          <p:nvPr>
            <p:ph type="sldNum" sz="quarter" idx="12"/>
          </p:nvPr>
        </p:nvSpPr>
        <p:spPr/>
        <p:txBody>
          <a:bodyPr/>
          <a:lstStyle/>
          <a:p>
            <a:fld id="{B371E4B3-59CC-4D77-8EDC-4569EE0FCC46}" type="slidenum">
              <a:rPr lang="en-US" smtClean="0"/>
              <a:t>7</a:t>
            </a:fld>
            <a:endParaRPr lang="en-US"/>
          </a:p>
        </p:txBody>
      </p:sp>
    </p:spTree>
    <p:extLst>
      <p:ext uri="{BB962C8B-B14F-4D97-AF65-F5344CB8AC3E}">
        <p14:creationId xmlns:p14="http://schemas.microsoft.com/office/powerpoint/2010/main" val="3856228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3701" y="258417"/>
            <a:ext cx="10376055" cy="715617"/>
          </a:xfrm>
        </p:spPr>
        <p:txBody>
          <a:bodyPr>
            <a:normAutofit/>
          </a:bodyPr>
          <a:lstStyle/>
          <a:p>
            <a:pPr algn="r" rtl="1"/>
            <a:r>
              <a:rPr lang="ar-SA" sz="3200" b="1" dirty="0">
                <a:solidFill>
                  <a:srgbClr val="C00000"/>
                </a:solidFill>
              </a:rPr>
              <a:t>الفصل السابع :- ضريبة الأملاك والرسوم والضرائب البلدية</a:t>
            </a:r>
            <a:endParaRPr lang="en-US" sz="3200" b="1" dirty="0">
              <a:solidFill>
                <a:srgbClr val="C00000"/>
              </a:solidFill>
            </a:endParaRPr>
          </a:p>
        </p:txBody>
      </p:sp>
      <p:sp>
        <p:nvSpPr>
          <p:cNvPr id="3" name="Content Placeholder 2"/>
          <p:cNvSpPr>
            <a:spLocks noGrp="1"/>
          </p:cNvSpPr>
          <p:nvPr>
            <p:ph idx="1"/>
          </p:nvPr>
        </p:nvSpPr>
        <p:spPr>
          <a:xfrm>
            <a:off x="755374" y="1043610"/>
            <a:ext cx="11055626" cy="5427094"/>
          </a:xfrm>
        </p:spPr>
        <p:txBody>
          <a:bodyPr>
            <a:noAutofit/>
          </a:bodyPr>
          <a:lstStyle/>
          <a:p>
            <a:pPr algn="r" rtl="1"/>
            <a:r>
              <a:rPr lang="ar-SA" sz="2400" b="1" dirty="0" smtClean="0">
                <a:solidFill>
                  <a:srgbClr val="0070C0"/>
                </a:solidFill>
              </a:rPr>
              <a:t>رسوم البلديات</a:t>
            </a:r>
            <a:r>
              <a:rPr lang="ar-JO" sz="2400" b="1" dirty="0" smtClean="0">
                <a:solidFill>
                  <a:srgbClr val="0070C0"/>
                </a:solidFill>
              </a:rPr>
              <a:t>:</a:t>
            </a:r>
            <a:endParaRPr lang="en-US" sz="2400" b="1" dirty="0">
              <a:solidFill>
                <a:srgbClr val="0070C0"/>
              </a:solidFill>
            </a:endParaRPr>
          </a:p>
          <a:p>
            <a:pPr algn="r" rtl="1"/>
            <a:r>
              <a:rPr lang="ar-JO" sz="1800" b="1" dirty="0" smtClean="0">
                <a:solidFill>
                  <a:srgbClr val="0070C0"/>
                </a:solidFill>
              </a:rPr>
              <a:t>أهداف </a:t>
            </a:r>
            <a:r>
              <a:rPr lang="ar-SA" sz="1800" b="1" dirty="0">
                <a:solidFill>
                  <a:srgbClr val="0070C0"/>
                </a:solidFill>
              </a:rPr>
              <a:t>رسوم البلديات </a:t>
            </a:r>
            <a:r>
              <a:rPr lang="ar-JO" sz="1800" b="1" dirty="0">
                <a:solidFill>
                  <a:srgbClr val="0070C0"/>
                </a:solidFill>
              </a:rPr>
              <a:t>:</a:t>
            </a:r>
            <a:r>
              <a:rPr lang="en-US" sz="1800" b="1" dirty="0" smtClean="0">
                <a:solidFill>
                  <a:srgbClr val="0070C0"/>
                </a:solidFill>
              </a:rPr>
              <a:t>-</a:t>
            </a:r>
            <a:r>
              <a:rPr lang="ar-SA" sz="2400" b="1" dirty="0" smtClean="0">
                <a:solidFill>
                  <a:srgbClr val="0070C0"/>
                </a:solidFill>
              </a:rPr>
              <a:t> </a:t>
            </a:r>
            <a:r>
              <a:rPr lang="ar-SA" sz="1800" b="1" dirty="0" smtClean="0">
                <a:solidFill>
                  <a:srgbClr val="C00000"/>
                </a:solidFill>
              </a:rPr>
              <a:t>1- </a:t>
            </a:r>
            <a:r>
              <a:rPr lang="ar-JO" sz="1800" b="1" dirty="0" smtClean="0">
                <a:solidFill>
                  <a:srgbClr val="C00000"/>
                </a:solidFill>
              </a:rPr>
              <a:t>الهدف المالي</a:t>
            </a:r>
            <a:r>
              <a:rPr lang="ar-SA" sz="1800" b="1" dirty="0" smtClean="0">
                <a:solidFill>
                  <a:srgbClr val="C00000"/>
                </a:solidFill>
              </a:rPr>
              <a:t>،		 2- </a:t>
            </a:r>
            <a:r>
              <a:rPr lang="ar-JO" sz="1800" b="1" dirty="0" smtClean="0">
                <a:solidFill>
                  <a:srgbClr val="C00000"/>
                </a:solidFill>
              </a:rPr>
              <a:t>الهدف الاجتماعي</a:t>
            </a:r>
            <a:r>
              <a:rPr lang="ar-SA" sz="1800" b="1" dirty="0" smtClean="0">
                <a:solidFill>
                  <a:srgbClr val="C00000"/>
                </a:solidFill>
              </a:rPr>
              <a:t>،			 3- </a:t>
            </a:r>
            <a:r>
              <a:rPr lang="ar-JO" sz="1800" b="1" dirty="0" smtClean="0">
                <a:solidFill>
                  <a:srgbClr val="C00000"/>
                </a:solidFill>
              </a:rPr>
              <a:t>الهدف الاقتصادي</a:t>
            </a:r>
            <a:endParaRPr lang="en-US" sz="1800" b="1" dirty="0" smtClean="0">
              <a:solidFill>
                <a:srgbClr val="C00000"/>
              </a:solidFill>
            </a:endParaRPr>
          </a:p>
          <a:p>
            <a:pPr algn="r" rtl="1"/>
            <a:r>
              <a:rPr lang="ar-JO" sz="1800" b="1" dirty="0">
                <a:solidFill>
                  <a:srgbClr val="0070C0"/>
                </a:solidFill>
              </a:rPr>
              <a:t>خصائص </a:t>
            </a:r>
            <a:r>
              <a:rPr lang="ar-SA" sz="1800" b="1" dirty="0">
                <a:solidFill>
                  <a:srgbClr val="0070C0"/>
                </a:solidFill>
              </a:rPr>
              <a:t>رسوم البلديات </a:t>
            </a:r>
            <a:r>
              <a:rPr lang="ar-JO" sz="1800" b="1" dirty="0" smtClean="0">
                <a:solidFill>
                  <a:srgbClr val="0070C0"/>
                </a:solidFill>
              </a:rPr>
              <a:t>:</a:t>
            </a:r>
            <a:r>
              <a:rPr lang="ar-SA" sz="1800" b="1" dirty="0" smtClean="0">
                <a:solidFill>
                  <a:srgbClr val="0070C0"/>
                </a:solidFill>
              </a:rPr>
              <a:t>- </a:t>
            </a:r>
            <a:r>
              <a:rPr lang="ar-SA" sz="1800" b="1" dirty="0" smtClean="0">
                <a:solidFill>
                  <a:srgbClr val="C00000"/>
                </a:solidFill>
              </a:rPr>
              <a:t>1-</a:t>
            </a:r>
            <a:r>
              <a:rPr lang="ar-JO" sz="1800" b="1" dirty="0" smtClean="0">
                <a:solidFill>
                  <a:srgbClr val="C00000"/>
                </a:solidFill>
              </a:rPr>
              <a:t> </a:t>
            </a:r>
            <a:r>
              <a:rPr lang="ar-JO" sz="1800" b="1" dirty="0">
                <a:solidFill>
                  <a:srgbClr val="C00000"/>
                </a:solidFill>
              </a:rPr>
              <a:t>ضريبة </a:t>
            </a:r>
            <a:r>
              <a:rPr lang="ar-JO" sz="1800" b="1" dirty="0" smtClean="0">
                <a:solidFill>
                  <a:srgbClr val="C00000"/>
                </a:solidFill>
              </a:rPr>
              <a:t>مباشرة</a:t>
            </a:r>
            <a:r>
              <a:rPr lang="ar-SA" sz="1800" b="1" dirty="0" smtClean="0">
                <a:solidFill>
                  <a:srgbClr val="C00000"/>
                </a:solidFill>
              </a:rPr>
              <a:t>،		2- </a:t>
            </a:r>
            <a:r>
              <a:rPr lang="ar-JO" sz="1800" b="1" dirty="0">
                <a:solidFill>
                  <a:srgbClr val="C00000"/>
                </a:solidFill>
              </a:rPr>
              <a:t>ضريبة </a:t>
            </a:r>
            <a:r>
              <a:rPr lang="ar-JO" sz="1800" b="1" dirty="0" smtClean="0">
                <a:solidFill>
                  <a:srgbClr val="C00000"/>
                </a:solidFill>
              </a:rPr>
              <a:t>نوعية</a:t>
            </a:r>
            <a:r>
              <a:rPr lang="ar-SA" sz="1800" b="1" dirty="0" smtClean="0">
                <a:solidFill>
                  <a:srgbClr val="C00000"/>
                </a:solidFill>
              </a:rPr>
              <a:t>، 		3- </a:t>
            </a:r>
            <a:r>
              <a:rPr lang="ar-JO" sz="1800" b="1" dirty="0">
                <a:solidFill>
                  <a:srgbClr val="C00000"/>
                </a:solidFill>
              </a:rPr>
              <a:t>ضريبة </a:t>
            </a:r>
            <a:r>
              <a:rPr lang="ar-JO" sz="1800" b="1" dirty="0" smtClean="0">
                <a:solidFill>
                  <a:srgbClr val="C00000"/>
                </a:solidFill>
              </a:rPr>
              <a:t>سنوية</a:t>
            </a:r>
            <a:r>
              <a:rPr lang="ar-SA" sz="1800" b="1" dirty="0" smtClean="0">
                <a:solidFill>
                  <a:srgbClr val="C00000"/>
                </a:solidFill>
              </a:rPr>
              <a:t>،	4-  </a:t>
            </a:r>
            <a:r>
              <a:rPr lang="ar-JO" sz="1800" b="1" dirty="0">
                <a:solidFill>
                  <a:srgbClr val="C00000"/>
                </a:solidFill>
              </a:rPr>
              <a:t>ضريبة </a:t>
            </a:r>
            <a:r>
              <a:rPr lang="ar-JO" sz="1800" b="1" dirty="0" smtClean="0">
                <a:solidFill>
                  <a:srgbClr val="C00000"/>
                </a:solidFill>
              </a:rPr>
              <a:t>نسبية</a:t>
            </a:r>
            <a:endParaRPr lang="en-US" sz="1800" b="1" dirty="0">
              <a:solidFill>
                <a:srgbClr val="C00000"/>
              </a:solidFill>
            </a:endParaRPr>
          </a:p>
          <a:p>
            <a:pPr algn="r" rtl="1">
              <a:lnSpc>
                <a:spcPct val="100000"/>
              </a:lnSpc>
            </a:pPr>
            <a:r>
              <a:rPr lang="ar-SA" sz="1800" b="1" dirty="0">
                <a:solidFill>
                  <a:srgbClr val="0070C0"/>
                </a:solidFill>
              </a:rPr>
              <a:t>أنواعها:-</a:t>
            </a:r>
            <a:endParaRPr lang="en-US" sz="1800" b="1" dirty="0">
              <a:solidFill>
                <a:srgbClr val="0070C0"/>
              </a:solidFill>
            </a:endParaRPr>
          </a:p>
          <a:p>
            <a:pPr marL="0" indent="0" algn="ctr" rtl="1">
              <a:buNone/>
            </a:pPr>
            <a:r>
              <a:rPr lang="ar-JO" altLang="zh-CN" sz="1800" dirty="0" smtClean="0">
                <a:latin typeface="Simplified Arabic" panose="02020603050405020304" pitchFamily="18" charset="-78"/>
                <a:ea typeface="SimSun" panose="02010600030101010101" pitchFamily="2" charset="-122"/>
                <a:cs typeface="Simplified Arabic" panose="02020603050405020304" pitchFamily="18" charset="-78"/>
              </a:rPr>
              <a:t>الضرائب </a:t>
            </a:r>
            <a:r>
              <a:rPr lang="ar-JO" altLang="zh-CN" sz="1800" dirty="0">
                <a:latin typeface="Simplified Arabic" panose="02020603050405020304" pitchFamily="18" charset="-78"/>
                <a:ea typeface="SimSun" panose="02010600030101010101" pitchFamily="2" charset="-122"/>
                <a:cs typeface="Simplified Arabic" panose="02020603050405020304" pitchFamily="18" charset="-78"/>
              </a:rPr>
              <a:t>المحلية السارية في </a:t>
            </a:r>
            <a:r>
              <a:rPr lang="ar-JO" altLang="zh-CN" sz="1800" dirty="0" smtClean="0">
                <a:latin typeface="Simplified Arabic" panose="02020603050405020304" pitchFamily="18" charset="-78"/>
                <a:ea typeface="SimSun" panose="02010600030101010101" pitchFamily="2" charset="-122"/>
                <a:cs typeface="Simplified Arabic" panose="02020603050405020304" pitchFamily="18" charset="-78"/>
              </a:rPr>
              <a:t>فلسطين</a:t>
            </a:r>
            <a:endParaRPr lang="en-US" sz="1800" b="1" dirty="0">
              <a:solidFill>
                <a:srgbClr val="FF0000"/>
              </a:solidFill>
            </a:endParaRPr>
          </a:p>
          <a:p>
            <a:pPr marL="0" indent="0" algn="r" rtl="1">
              <a:buNone/>
            </a:pPr>
            <a:endParaRPr lang="ar-SA" sz="1800" dirty="0" smtClean="0"/>
          </a:p>
          <a:p>
            <a:pPr marL="0" indent="0" algn="r" rtl="1">
              <a:buNone/>
            </a:pPr>
            <a:endParaRPr lang="en-US" sz="1800" dirty="0" smtClean="0"/>
          </a:p>
          <a:p>
            <a:pPr algn="r" rtl="1"/>
            <a:endParaRPr lang="en-US" sz="1800" dirty="0" smtClean="0"/>
          </a:p>
          <a:p>
            <a:pPr algn="r" rtl="1"/>
            <a:endParaRPr lang="en-US" sz="2000" dirty="0"/>
          </a:p>
        </p:txBody>
      </p:sp>
      <p:sp>
        <p:nvSpPr>
          <p:cNvPr id="4" name="Slide Number Placeholder 3"/>
          <p:cNvSpPr>
            <a:spLocks noGrp="1"/>
          </p:cNvSpPr>
          <p:nvPr>
            <p:ph type="sldNum" sz="quarter" idx="12"/>
          </p:nvPr>
        </p:nvSpPr>
        <p:spPr/>
        <p:txBody>
          <a:bodyPr/>
          <a:lstStyle/>
          <a:p>
            <a:fld id="{B371E4B3-59CC-4D77-8EDC-4569EE0FCC46}" type="slidenum">
              <a:rPr lang="en-US" smtClean="0"/>
              <a:t>8</a:t>
            </a:fld>
            <a:endParaRPr lang="en-US"/>
          </a:p>
        </p:txBody>
      </p:sp>
      <p:pic>
        <p:nvPicPr>
          <p:cNvPr id="6" name="Picture 5"/>
          <p:cNvPicPr>
            <a:picLocks noChangeAspect="1"/>
          </p:cNvPicPr>
          <p:nvPr/>
        </p:nvPicPr>
        <p:blipFill>
          <a:blip r:embed="rId2"/>
          <a:stretch>
            <a:fillRect/>
          </a:stretch>
        </p:blipFill>
        <p:spPr>
          <a:xfrm>
            <a:off x="1765162" y="3348256"/>
            <a:ext cx="9157942" cy="2883577"/>
          </a:xfrm>
          <a:prstGeom prst="rect">
            <a:avLst/>
          </a:prstGeom>
        </p:spPr>
      </p:pic>
    </p:spTree>
    <p:extLst>
      <p:ext uri="{BB962C8B-B14F-4D97-AF65-F5344CB8AC3E}">
        <p14:creationId xmlns:p14="http://schemas.microsoft.com/office/powerpoint/2010/main" val="3942660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3701" y="258417"/>
            <a:ext cx="10376055" cy="715617"/>
          </a:xfrm>
        </p:spPr>
        <p:txBody>
          <a:bodyPr>
            <a:normAutofit/>
          </a:bodyPr>
          <a:lstStyle/>
          <a:p>
            <a:pPr algn="r" rtl="1"/>
            <a:r>
              <a:rPr lang="ar-SA" sz="3200" b="1" dirty="0">
                <a:solidFill>
                  <a:srgbClr val="C00000"/>
                </a:solidFill>
              </a:rPr>
              <a:t>الفصل السابع :- ضريبة الأملاك والرسوم والضرائب البلدية</a:t>
            </a:r>
            <a:endParaRPr lang="en-US" sz="3200" b="1" dirty="0">
              <a:solidFill>
                <a:srgbClr val="C00000"/>
              </a:solidFill>
            </a:endParaRPr>
          </a:p>
        </p:txBody>
      </p:sp>
      <p:sp>
        <p:nvSpPr>
          <p:cNvPr id="3" name="Content Placeholder 2"/>
          <p:cNvSpPr>
            <a:spLocks noGrp="1"/>
          </p:cNvSpPr>
          <p:nvPr>
            <p:ph idx="1"/>
          </p:nvPr>
        </p:nvSpPr>
        <p:spPr>
          <a:xfrm>
            <a:off x="755374" y="1043610"/>
            <a:ext cx="11055626" cy="5427094"/>
          </a:xfrm>
        </p:spPr>
        <p:txBody>
          <a:bodyPr>
            <a:noAutofit/>
          </a:bodyPr>
          <a:lstStyle/>
          <a:p>
            <a:pPr algn="r" rtl="1"/>
            <a:r>
              <a:rPr lang="ar-SA" sz="1800" b="1" dirty="0">
                <a:solidFill>
                  <a:srgbClr val="C00000"/>
                </a:solidFill>
              </a:rPr>
              <a:t>ضريبة المعارف</a:t>
            </a:r>
            <a:r>
              <a:rPr lang="ar-JO" sz="1800" b="1" dirty="0">
                <a:solidFill>
                  <a:srgbClr val="C00000"/>
                </a:solidFill>
              </a:rPr>
              <a:t>:</a:t>
            </a:r>
            <a:r>
              <a:rPr lang="ar-SA" sz="1800" b="1" dirty="0">
                <a:solidFill>
                  <a:srgbClr val="C00000"/>
                </a:solidFill>
              </a:rPr>
              <a:t>- </a:t>
            </a:r>
            <a:r>
              <a:rPr lang="ar-SA" sz="1800" dirty="0" smtClean="0"/>
              <a:t>رسوم </a:t>
            </a:r>
            <a:r>
              <a:rPr lang="ar-SA" sz="1800" dirty="0"/>
              <a:t>تستوفى من المالكين او </a:t>
            </a:r>
            <a:r>
              <a:rPr lang="ar-SA" sz="1800" dirty="0" smtClean="0"/>
              <a:t>المستأجرين </a:t>
            </a:r>
            <a:r>
              <a:rPr lang="ar-SA" sz="1800" dirty="0"/>
              <a:t>في المناطق البلدية بنسبة سبعة بالمئة من بدل الايجار </a:t>
            </a:r>
            <a:r>
              <a:rPr lang="ar-SA" sz="1800" dirty="0" smtClean="0"/>
              <a:t>الصافي، وتحصلها البلديات.</a:t>
            </a:r>
            <a:endParaRPr lang="en-US" sz="2400" b="1" dirty="0">
              <a:solidFill>
                <a:srgbClr val="0070C0"/>
              </a:solidFill>
            </a:endParaRPr>
          </a:p>
          <a:p>
            <a:pPr marL="457200" indent="-457200" algn="r" rtl="1">
              <a:buFont typeface="+mj-lt"/>
              <a:buAutoNum type="arabicPeriod"/>
            </a:pPr>
            <a:r>
              <a:rPr lang="ar-JO" sz="1800" dirty="0"/>
              <a:t>تم فرض ضريبة المعارف بناءً على نظام ضريبة المعارف رقم (1 ) لسنة 1956 .</a:t>
            </a:r>
            <a:endParaRPr lang="en-US" sz="1800" dirty="0"/>
          </a:p>
          <a:p>
            <a:pPr marL="342900" indent="-342900" algn="r" rtl="1">
              <a:buFont typeface="+mj-lt"/>
              <a:buAutoNum type="arabicPeriod"/>
            </a:pPr>
            <a:r>
              <a:rPr lang="ar-JO" sz="1800" dirty="0" smtClean="0"/>
              <a:t>(</a:t>
            </a:r>
            <a:r>
              <a:rPr lang="ar-JO" sz="1800" dirty="0"/>
              <a:t>7%) من قيمة عقد الإيجار أو القيمة </a:t>
            </a:r>
            <a:r>
              <a:rPr lang="ar-SA" sz="1800" dirty="0"/>
              <a:t>الايجار </a:t>
            </a:r>
            <a:r>
              <a:rPr lang="ar-JO" sz="1800" dirty="0"/>
              <a:t>المقدرة للبناء بعد خصم (20%) من قيمة عقد الإيجار أو القيمة المقدرة كاستهلاك مقابل نقص قيمة البناء بالقدم أو الاستعمال .</a:t>
            </a:r>
            <a:endParaRPr lang="en-US" sz="1800" dirty="0"/>
          </a:p>
          <a:p>
            <a:pPr algn="r" rtl="1"/>
            <a:r>
              <a:rPr lang="ar-SA" sz="1800" b="1" dirty="0" smtClean="0">
                <a:solidFill>
                  <a:srgbClr val="C00000"/>
                </a:solidFill>
              </a:rPr>
              <a:t>رسوم الحرف والصناعات</a:t>
            </a:r>
            <a:r>
              <a:rPr lang="ar-JO" sz="1800" b="1" dirty="0" smtClean="0">
                <a:solidFill>
                  <a:srgbClr val="C00000"/>
                </a:solidFill>
              </a:rPr>
              <a:t>:</a:t>
            </a:r>
            <a:r>
              <a:rPr lang="ar-SA" sz="1800" b="1" dirty="0" smtClean="0">
                <a:solidFill>
                  <a:srgbClr val="C00000"/>
                </a:solidFill>
              </a:rPr>
              <a:t>-</a:t>
            </a:r>
            <a:r>
              <a:rPr lang="ar-JO" dirty="0">
                <a:solidFill>
                  <a:srgbClr val="C00000"/>
                </a:solidFill>
              </a:rPr>
              <a:t> </a:t>
            </a:r>
            <a:r>
              <a:rPr lang="ar-JO" sz="1800" dirty="0"/>
              <a:t>مبالغ محددة تفرض سنوياً على كافة </a:t>
            </a:r>
            <a:r>
              <a:rPr lang="ar-JO" sz="1800" dirty="0" smtClean="0"/>
              <a:t>منشئات </a:t>
            </a:r>
            <a:r>
              <a:rPr lang="ar-JO" sz="1800" dirty="0"/>
              <a:t>الأعمال تتراوح بين 10 دولارات و 3000 دولار حسب حجم المنشأة وطبيعة </a:t>
            </a:r>
            <a:r>
              <a:rPr lang="ar-JO" sz="1800" dirty="0" smtClean="0"/>
              <a:t>أعمالها</a:t>
            </a:r>
            <a:r>
              <a:rPr lang="ar-SA" sz="1800" dirty="0" smtClean="0"/>
              <a:t>.</a:t>
            </a:r>
            <a:r>
              <a:rPr lang="ar-SA" sz="1800" dirty="0"/>
              <a:t> وتحصلها </a:t>
            </a:r>
            <a:r>
              <a:rPr lang="ar-SA" sz="1800"/>
              <a:t>البلديات</a:t>
            </a:r>
            <a:r>
              <a:rPr lang="ar-SA" sz="1800" smtClean="0"/>
              <a:t>.</a:t>
            </a:r>
            <a:endParaRPr lang="ar-SA" sz="1800" b="1" dirty="0" smtClean="0">
              <a:solidFill>
                <a:srgbClr val="0070C0"/>
              </a:solidFill>
            </a:endParaRPr>
          </a:p>
          <a:p>
            <a:pPr marL="342900" indent="-342900" algn="r" rtl="1">
              <a:buFont typeface="+mj-lt"/>
              <a:buAutoNum type="arabicPeriod"/>
            </a:pPr>
            <a:r>
              <a:rPr lang="ar-JO" sz="1800" dirty="0"/>
              <a:t>تستند إلى قانون الحرف والصناعات رقم 16 لسنة 1953 ، ويعمل به في المناطق البلدية </a:t>
            </a:r>
            <a:r>
              <a:rPr lang="ar-JO" sz="1800" dirty="0" smtClean="0"/>
              <a:t>.</a:t>
            </a:r>
            <a:endParaRPr lang="ar-SA" sz="1800" dirty="0" smtClean="0"/>
          </a:p>
          <a:p>
            <a:pPr marL="342900" indent="-342900" algn="r" rtl="1">
              <a:buFont typeface="+mj-lt"/>
              <a:buAutoNum type="arabicPeriod"/>
            </a:pPr>
            <a:r>
              <a:rPr lang="ar-JO" sz="1800" dirty="0"/>
              <a:t>يستوفى عن كل رخصة رسم حسب الفئة المبينة في الجدول الملحق </a:t>
            </a:r>
            <a:r>
              <a:rPr lang="ar-SA" sz="1800" dirty="0"/>
              <a:t>ب</a:t>
            </a:r>
            <a:r>
              <a:rPr lang="ar-JO" sz="1800" dirty="0" smtClean="0"/>
              <a:t>القانون</a:t>
            </a:r>
            <a:endParaRPr lang="en-US" sz="1800" b="1" dirty="0" smtClean="0"/>
          </a:p>
          <a:p>
            <a:pPr algn="r" rtl="1">
              <a:lnSpc>
                <a:spcPct val="100000"/>
              </a:lnSpc>
            </a:pPr>
            <a:r>
              <a:rPr lang="ar-JO" sz="1800" b="1" dirty="0">
                <a:solidFill>
                  <a:srgbClr val="C00000"/>
                </a:solidFill>
              </a:rPr>
              <a:t>رسوم المهن:</a:t>
            </a:r>
            <a:r>
              <a:rPr lang="ar-SA" sz="1800" b="1" dirty="0" smtClean="0">
                <a:solidFill>
                  <a:srgbClr val="C00000"/>
                </a:solidFill>
              </a:rPr>
              <a:t>-</a:t>
            </a:r>
            <a:r>
              <a:rPr lang="ar-JO" sz="1800" dirty="0"/>
              <a:t> </a:t>
            </a:r>
            <a:r>
              <a:rPr lang="ar-SA" sz="1800" dirty="0" smtClean="0"/>
              <a:t>تن</a:t>
            </a:r>
            <a:r>
              <a:rPr lang="ar-JO" sz="1800" dirty="0" smtClean="0"/>
              <a:t>طبق </a:t>
            </a:r>
            <a:r>
              <a:rPr lang="ar-JO" sz="1800" dirty="0"/>
              <a:t>على جميع الأشخاص والشركات والمؤسسات والبيوت التجارية والنقابات والهيئات ، الذين يمتهنون أية مهنة وغير خاضعين لرسم الرخصة بموجب قوانين </a:t>
            </a:r>
            <a:r>
              <a:rPr lang="ar-JO" sz="1800" dirty="0" smtClean="0"/>
              <a:t>أخرى</a:t>
            </a:r>
            <a:r>
              <a:rPr lang="ar-SA" sz="1800" dirty="0" smtClean="0"/>
              <a:t>، وتحصلها ضريبة الاملاك</a:t>
            </a:r>
            <a:r>
              <a:rPr lang="ar-JO" sz="1800" dirty="0" smtClean="0"/>
              <a:t> </a:t>
            </a:r>
            <a:endParaRPr lang="ar-SA" sz="1800" b="1" dirty="0" smtClean="0">
              <a:solidFill>
                <a:srgbClr val="C00000"/>
              </a:solidFill>
            </a:endParaRPr>
          </a:p>
          <a:p>
            <a:pPr marL="342900" indent="-342900" algn="r" rtl="1">
              <a:lnSpc>
                <a:spcPct val="100000"/>
              </a:lnSpc>
              <a:buFont typeface="+mj-lt"/>
              <a:buAutoNum type="arabicPeriod"/>
            </a:pPr>
            <a:r>
              <a:rPr lang="ar-JO" dirty="0"/>
              <a:t>تستند إلى قانون رخص المهن رقم 89 لسنة 1966 .</a:t>
            </a:r>
            <a:endParaRPr lang="en-US" dirty="0"/>
          </a:p>
          <a:p>
            <a:pPr marL="342900" indent="-342900" algn="r" rtl="1">
              <a:lnSpc>
                <a:spcPct val="100000"/>
              </a:lnSpc>
              <a:buFont typeface="+mj-lt"/>
              <a:buAutoNum type="arabicPeriod"/>
            </a:pPr>
            <a:endParaRPr lang="en-US" sz="1800" b="1" dirty="0">
              <a:solidFill>
                <a:srgbClr val="C00000"/>
              </a:solidFill>
            </a:endParaRPr>
          </a:p>
          <a:p>
            <a:pPr algn="r" rtl="1">
              <a:lnSpc>
                <a:spcPct val="100000"/>
              </a:lnSpc>
            </a:pPr>
            <a:endParaRPr lang="en-US" sz="1800" b="1" dirty="0" smtClean="0"/>
          </a:p>
          <a:p>
            <a:pPr algn="r" rtl="1"/>
            <a:endParaRPr lang="en-US" sz="1800" b="1" dirty="0">
              <a:solidFill>
                <a:srgbClr val="FF0000"/>
              </a:solidFill>
            </a:endParaRPr>
          </a:p>
          <a:p>
            <a:pPr marL="342900" indent="-342900" algn="r" rtl="1">
              <a:buFont typeface="+mj-lt"/>
              <a:buAutoNum type="arabicPeriod"/>
            </a:pPr>
            <a:endParaRPr lang="en-US" sz="1800" b="1" dirty="0">
              <a:solidFill>
                <a:srgbClr val="FF0000"/>
              </a:solidFill>
            </a:endParaRPr>
          </a:p>
          <a:p>
            <a:pPr marL="342900" indent="-342900" algn="r" rtl="1">
              <a:buFont typeface="+mj-lt"/>
              <a:buAutoNum type="arabicPeriod"/>
            </a:pPr>
            <a:endParaRPr lang="ar-SA" sz="1800" dirty="0" smtClean="0"/>
          </a:p>
          <a:p>
            <a:pPr marL="342900" indent="-342900" algn="r" rtl="1">
              <a:buFont typeface="+mj-lt"/>
              <a:buAutoNum type="arabicPeriod"/>
            </a:pPr>
            <a:endParaRPr lang="en-US" sz="1800" dirty="0" smtClean="0"/>
          </a:p>
          <a:p>
            <a:pPr algn="r" rtl="1"/>
            <a:endParaRPr lang="en-US" sz="1800" dirty="0" smtClean="0"/>
          </a:p>
          <a:p>
            <a:pPr algn="r" rtl="1"/>
            <a:endParaRPr lang="en-US" sz="2000" dirty="0"/>
          </a:p>
        </p:txBody>
      </p:sp>
      <p:sp>
        <p:nvSpPr>
          <p:cNvPr id="4" name="Slide Number Placeholder 3"/>
          <p:cNvSpPr>
            <a:spLocks noGrp="1"/>
          </p:cNvSpPr>
          <p:nvPr>
            <p:ph type="sldNum" sz="quarter" idx="12"/>
          </p:nvPr>
        </p:nvSpPr>
        <p:spPr/>
        <p:txBody>
          <a:bodyPr/>
          <a:lstStyle/>
          <a:p>
            <a:fld id="{B371E4B3-59CC-4D77-8EDC-4569EE0FCC46}" type="slidenum">
              <a:rPr lang="en-US" smtClean="0"/>
              <a:t>9</a:t>
            </a:fld>
            <a:endParaRPr lang="en-US"/>
          </a:p>
        </p:txBody>
      </p:sp>
    </p:spTree>
    <p:extLst>
      <p:ext uri="{BB962C8B-B14F-4D97-AF65-F5344CB8AC3E}">
        <p14:creationId xmlns:p14="http://schemas.microsoft.com/office/powerpoint/2010/main" val="1981129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additive="base">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additive="base">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14</TotalTime>
  <Words>1073</Words>
  <Application>Microsoft Office PowerPoint</Application>
  <PresentationFormat>Widescreen</PresentationFormat>
  <Paragraphs>101</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SimSun</vt:lpstr>
      <vt:lpstr>Arial</vt:lpstr>
      <vt:lpstr>Simplified Arabic</vt:lpstr>
      <vt:lpstr>Tw Cen MT</vt:lpstr>
      <vt:lpstr>Tw Cen MT Condensed</vt:lpstr>
      <vt:lpstr>Wingdings</vt:lpstr>
      <vt:lpstr>Wingdings 3</vt:lpstr>
      <vt:lpstr>Integral</vt:lpstr>
      <vt:lpstr>محاسبة الضرائب Acc.332 </vt:lpstr>
      <vt:lpstr>الفصل السابع :- ضريبة الأملاك والرسوم والضرائب البلدية</vt:lpstr>
      <vt:lpstr>الفصل السابع :- ضريبة الأملاك والرسوم والضرائب البلدية</vt:lpstr>
      <vt:lpstr>الفصل السابع :- ضريبة الأملاك والرسوم والضرائب البلدية</vt:lpstr>
      <vt:lpstr>الفصل السابع :- ضريبة الأملاك والرسوم والضرائب البلدية</vt:lpstr>
      <vt:lpstr>الفصل السابع :- ضريبة الأملاك والرسوم والضرائب البلدية</vt:lpstr>
      <vt:lpstr>الفصل السابع :- ضريبة الأملاك والرسوم والضرائب البلدية</vt:lpstr>
      <vt:lpstr>الفصل السابع :- ضريبة الأملاك والرسوم والضرائب البلدية</vt:lpstr>
      <vt:lpstr>الفصل السابع :- ضريبة الأملاك والرسوم والضرائب البلدية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محاسبة الضرائب Acc.332</dc:title>
  <dc:creator>Harbi H Daraghma</dc:creator>
  <cp:lastModifiedBy>Harbi H Daraghma</cp:lastModifiedBy>
  <cp:revision>2</cp:revision>
  <dcterms:created xsi:type="dcterms:W3CDTF">2020-11-24T18:30:08Z</dcterms:created>
  <dcterms:modified xsi:type="dcterms:W3CDTF">2020-11-24T18:44:26Z</dcterms:modified>
</cp:coreProperties>
</file>