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1" r:id="rId1"/>
  </p:sldMasterIdLst>
  <p:notesMasterIdLst>
    <p:notesMasterId r:id="rId37"/>
  </p:notesMasterIdLst>
  <p:handoutMasterIdLst>
    <p:handoutMasterId r:id="rId38"/>
  </p:handoutMasterIdLst>
  <p:sldIdLst>
    <p:sldId id="256" r:id="rId2"/>
    <p:sldId id="308" r:id="rId3"/>
    <p:sldId id="310" r:id="rId4"/>
    <p:sldId id="311" r:id="rId5"/>
    <p:sldId id="312" r:id="rId6"/>
    <p:sldId id="313" r:id="rId7"/>
    <p:sldId id="314" r:id="rId8"/>
    <p:sldId id="315" r:id="rId9"/>
    <p:sldId id="316" r:id="rId10"/>
    <p:sldId id="317" r:id="rId11"/>
    <p:sldId id="318" r:id="rId12"/>
    <p:sldId id="319" r:id="rId13"/>
    <p:sldId id="320" r:id="rId14"/>
    <p:sldId id="322" r:id="rId15"/>
    <p:sldId id="323" r:id="rId16"/>
    <p:sldId id="324" r:id="rId17"/>
    <p:sldId id="325" r:id="rId18"/>
    <p:sldId id="326" r:id="rId19"/>
    <p:sldId id="327" r:id="rId20"/>
    <p:sldId id="328" r:id="rId21"/>
    <p:sldId id="329" r:id="rId22"/>
    <p:sldId id="331" r:id="rId23"/>
    <p:sldId id="332" r:id="rId24"/>
    <p:sldId id="333" r:id="rId25"/>
    <p:sldId id="334" r:id="rId26"/>
    <p:sldId id="335" r:id="rId27"/>
    <p:sldId id="336" r:id="rId28"/>
    <p:sldId id="337" r:id="rId29"/>
    <p:sldId id="338" r:id="rId30"/>
    <p:sldId id="339" r:id="rId31"/>
    <p:sldId id="340" r:id="rId32"/>
    <p:sldId id="341" r:id="rId33"/>
    <p:sldId id="342" r:id="rId34"/>
    <p:sldId id="343" r:id="rId35"/>
    <p:sldId id="294" r:id="rId3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6E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78713" autoAdjust="0"/>
  </p:normalViewPr>
  <p:slideViewPr>
    <p:cSldViewPr snapToGrid="0" snapToObjects="1">
      <p:cViewPr varScale="1">
        <p:scale>
          <a:sx n="86" d="100"/>
          <a:sy n="86" d="100"/>
        </p:scale>
        <p:origin x="-684" y="-78"/>
      </p:cViewPr>
      <p:guideLst>
        <p:guide orient="horz" pos="2160"/>
        <p:guide pos="2880"/>
      </p:guideLst>
    </p:cSldViewPr>
  </p:slideViewPr>
  <p:outlineViewPr>
    <p:cViewPr>
      <p:scale>
        <a:sx n="33" d="100"/>
        <a:sy n="33" d="100"/>
      </p:scale>
      <p:origin x="0" y="4595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39DB3729-BA3C-4D67-84B3-F2D77AA37A30}" type="datetimeFigureOut">
              <a:rPr lang="en-US"/>
              <a:pPr>
                <a:defRPr/>
              </a:pPr>
              <a:t>10/11/2012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8BF727E0-A961-417B-A0E4-0DF79B41EAA4}"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9D29ED59-466E-4A0B-AD19-77B086A70FA5}" type="datetimeFigureOut">
              <a:rPr lang="en-US"/>
              <a:pPr>
                <a:defRPr/>
              </a:pPr>
              <a:t>10/11/2012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105D668C-E768-42F7-B67F-3708D9DFEB41}"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72" charset="-128"/>
        <a:cs typeface="ＭＳ Ｐゴシック" pitchFamily="-72"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7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72"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72"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7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p:cNvSpPr>
          <p:nvPr>
            <p:ph type="sldImg"/>
          </p:nvPr>
        </p:nvSpPr>
        <p:spPr bwMode="auto">
          <a:noFill/>
          <a:ln>
            <a:solidFill>
              <a:srgbClr val="000000"/>
            </a:solidFill>
            <a:miter lim="800000"/>
            <a:headEnd/>
            <a:tailEnd/>
          </a:ln>
        </p:spPr>
      </p:sp>
      <p:sp>
        <p:nvSpPr>
          <p:cNvPr id="8194" name="Notes Placeholder 2"/>
          <p:cNvSpPr>
            <a:spLocks noGrp="1"/>
          </p:cNvSpPr>
          <p:nvPr>
            <p:ph type="body" idx="1"/>
          </p:nvPr>
        </p:nvSpPr>
        <p:spPr bwMode="auto">
          <a:noFill/>
        </p:spPr>
        <p:txBody>
          <a:bodyPr/>
          <a:lstStyle/>
          <a:p>
            <a:pPr eaLnBrk="1" hangingPunct="1">
              <a:spcBef>
                <a:spcPct val="0"/>
              </a:spcBef>
            </a:pPr>
            <a:endParaRPr lang="en-US" sz="1800" smtClean="0">
              <a:ea typeface="ＭＳ Ｐゴシック" pitchFamily="34"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27947A-7B40-4BAA-8623-C159AE183E36}" type="slidenum">
              <a:rPr lang="en-US">
                <a:ea typeface="ＭＳ Ｐゴシック" pitchFamily="-72" charset="-128"/>
                <a:cs typeface="ＭＳ Ｐゴシック" pitchFamily="-72" charset="-128"/>
              </a:rPr>
              <a:pPr fontAlgn="base">
                <a:spcBef>
                  <a:spcPct val="0"/>
                </a:spcBef>
                <a:spcAft>
                  <a:spcPct val="0"/>
                </a:spcAft>
                <a:defRPr/>
              </a:pPr>
              <a:t>1</a:t>
            </a:fld>
            <a:endParaRPr lang="en-US">
              <a:ea typeface="ＭＳ Ｐゴシック" pitchFamily="-72" charset="-128"/>
              <a:cs typeface="ＭＳ Ｐゴシック" pitchFamily="-72"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a:p>
            <a:pPr eaLnBrk="1" hangingPunct="1">
              <a:spcBef>
                <a:spcPct val="0"/>
              </a:spcBef>
            </a:pPr>
            <a:endParaRPr lang="en-US" i="1" smtClean="0">
              <a:ea typeface="ＭＳ Ｐゴシック" pitchFamily="34" charset="-128"/>
            </a:endParaRPr>
          </a:p>
          <a:p>
            <a:pPr eaLnBrk="1" hangingPunct="1">
              <a:spcBef>
                <a:spcPct val="0"/>
              </a:spcBef>
            </a:pPr>
            <a:endParaRPr lang="en-US" i="1" smtClean="0">
              <a:ea typeface="ＭＳ Ｐゴシック" pitchFamily="34" charset="-128"/>
            </a:endParaRPr>
          </a:p>
          <a:p>
            <a:pPr eaLnBrk="1" hangingPunct="1">
              <a:spcBef>
                <a:spcPct val="0"/>
              </a:spcBef>
            </a:pPr>
            <a:endParaRPr lang="en-US" i="1" smtClean="0">
              <a:ea typeface="ＭＳ Ｐゴシック" pitchFamily="34" charset="-128"/>
            </a:endParaRPr>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C6ADD5-E219-4BE6-A08D-33E6298A639B}" type="slidenum">
              <a:rPr lang="en-US">
                <a:ea typeface="ＭＳ Ｐゴシック" pitchFamily="-72" charset="-128"/>
                <a:cs typeface="ＭＳ Ｐゴシック" pitchFamily="-72" charset="-128"/>
              </a:rPr>
              <a:pPr fontAlgn="base">
                <a:spcBef>
                  <a:spcPct val="0"/>
                </a:spcBef>
                <a:spcAft>
                  <a:spcPct val="0"/>
                </a:spcAft>
                <a:defRPr/>
              </a:pPr>
              <a:t>10</a:t>
            </a:fld>
            <a:endParaRPr lang="en-US">
              <a:ea typeface="ＭＳ Ｐゴシック" pitchFamily="-72" charset="-128"/>
              <a:cs typeface="ＭＳ Ｐゴシック" pitchFamily="-72"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7AD967E-E7B1-42A7-9891-F4DAD37B1EB0}" type="slidenum">
              <a:rPr lang="en-US">
                <a:ea typeface="ＭＳ Ｐゴシック" pitchFamily="-72" charset="-128"/>
                <a:cs typeface="ＭＳ Ｐゴシック" pitchFamily="-72" charset="-128"/>
              </a:rPr>
              <a:pPr fontAlgn="base">
                <a:spcBef>
                  <a:spcPct val="0"/>
                </a:spcBef>
                <a:spcAft>
                  <a:spcPct val="0"/>
                </a:spcAft>
                <a:defRPr/>
              </a:pPr>
              <a:t>11</a:t>
            </a:fld>
            <a:endParaRPr lang="en-US">
              <a:ea typeface="ＭＳ Ｐゴシック" pitchFamily="-72" charset="-128"/>
              <a:cs typeface="ＭＳ Ｐゴシック" pitchFamily="-72"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8A2C4D-C850-4091-A63F-DBD455798553}" type="slidenum">
              <a:rPr lang="en-US">
                <a:ea typeface="ＭＳ Ｐゴシック" pitchFamily="-72" charset="-128"/>
                <a:cs typeface="ＭＳ Ｐゴシック" pitchFamily="-72" charset="-128"/>
              </a:rPr>
              <a:pPr fontAlgn="base">
                <a:spcBef>
                  <a:spcPct val="0"/>
                </a:spcBef>
                <a:spcAft>
                  <a:spcPct val="0"/>
                </a:spcAft>
                <a:defRPr/>
              </a:pPr>
              <a:t>12</a:t>
            </a:fld>
            <a:endParaRPr lang="en-US">
              <a:ea typeface="ＭＳ Ｐゴシック" pitchFamily="-72" charset="-128"/>
              <a:cs typeface="ＭＳ Ｐゴシック" pitchFamily="-72"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1EE005-ED1F-40C5-A8E4-265237ED3FB5}" type="slidenum">
              <a:rPr lang="en-US">
                <a:ea typeface="ＭＳ Ｐゴシック" pitchFamily="-72" charset="-128"/>
                <a:cs typeface="ＭＳ Ｐゴシック" pitchFamily="-72" charset="-128"/>
              </a:rPr>
              <a:pPr fontAlgn="base">
                <a:spcBef>
                  <a:spcPct val="0"/>
                </a:spcBef>
                <a:spcAft>
                  <a:spcPct val="0"/>
                </a:spcAft>
                <a:defRPr/>
              </a:pPr>
              <a:t>13</a:t>
            </a:fld>
            <a:endParaRPr lang="en-US">
              <a:ea typeface="ＭＳ Ｐゴシック" pitchFamily="-72" charset="-128"/>
              <a:cs typeface="ＭＳ Ｐゴシック" pitchFamily="-72"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430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6A4F5C-90DA-4D95-9E9D-1504F20F2444}" type="slidenum">
              <a:rPr lang="en-US">
                <a:ea typeface="ＭＳ Ｐゴシック" pitchFamily="-72" charset="-128"/>
                <a:cs typeface="ＭＳ Ｐゴシック" pitchFamily="-72" charset="-128"/>
              </a:rPr>
              <a:pPr fontAlgn="base">
                <a:spcBef>
                  <a:spcPct val="0"/>
                </a:spcBef>
                <a:spcAft>
                  <a:spcPct val="0"/>
                </a:spcAft>
                <a:defRPr/>
              </a:pPr>
              <a:t>14</a:t>
            </a:fld>
            <a:endParaRPr lang="en-US">
              <a:ea typeface="ＭＳ Ｐゴシック" pitchFamily="-72" charset="-128"/>
              <a:cs typeface="ＭＳ Ｐゴシック" pitchFamily="-72"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p:txBody>
      </p:sp>
      <p:sp>
        <p:nvSpPr>
          <p:cNvPr id="450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A72EB6-60DA-44FD-A487-E2902471CBEF}" type="slidenum">
              <a:rPr lang="en-US">
                <a:ea typeface="ＭＳ Ｐゴシック" pitchFamily="-72" charset="-128"/>
                <a:cs typeface="ＭＳ Ｐゴシック" pitchFamily="-72" charset="-128"/>
              </a:rPr>
              <a:pPr fontAlgn="base">
                <a:spcBef>
                  <a:spcPct val="0"/>
                </a:spcBef>
                <a:spcAft>
                  <a:spcPct val="0"/>
                </a:spcAft>
                <a:defRPr/>
              </a:pPr>
              <a:t>15</a:t>
            </a:fld>
            <a:endParaRPr lang="en-US">
              <a:ea typeface="ＭＳ Ｐゴシック" pitchFamily="-72" charset="-128"/>
              <a:cs typeface="ＭＳ Ｐゴシック" pitchFamily="-72"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p:txBody>
      </p:sp>
      <p:sp>
        <p:nvSpPr>
          <p:cNvPr id="471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153E56-0E61-471E-B346-CC468920CF61}" type="slidenum">
              <a:rPr lang="en-US">
                <a:ea typeface="ＭＳ Ｐゴシック" pitchFamily="-72" charset="-128"/>
                <a:cs typeface="ＭＳ Ｐゴシック" pitchFamily="-72" charset="-128"/>
              </a:rPr>
              <a:pPr fontAlgn="base">
                <a:spcBef>
                  <a:spcPct val="0"/>
                </a:spcBef>
                <a:spcAft>
                  <a:spcPct val="0"/>
                </a:spcAft>
                <a:defRPr/>
              </a:pPr>
              <a:t>16</a:t>
            </a:fld>
            <a:endParaRPr lang="en-US">
              <a:ea typeface="ＭＳ Ｐゴシック" pitchFamily="-72" charset="-128"/>
              <a:cs typeface="ＭＳ Ｐゴシック" pitchFamily="-72"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p:txBody>
      </p:sp>
      <p:sp>
        <p:nvSpPr>
          <p:cNvPr id="491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973552-1C8B-4A69-B930-5BA807E4ABD9}" type="slidenum">
              <a:rPr lang="en-US">
                <a:ea typeface="ＭＳ Ｐゴシック" pitchFamily="-72" charset="-128"/>
                <a:cs typeface="ＭＳ Ｐゴシック" pitchFamily="-72" charset="-128"/>
              </a:rPr>
              <a:pPr fontAlgn="base">
                <a:spcBef>
                  <a:spcPct val="0"/>
                </a:spcBef>
                <a:spcAft>
                  <a:spcPct val="0"/>
                </a:spcAft>
                <a:defRPr/>
              </a:pPr>
              <a:t>17</a:t>
            </a:fld>
            <a:endParaRPr lang="en-US">
              <a:ea typeface="ＭＳ Ｐゴシック" pitchFamily="-72" charset="-128"/>
              <a:cs typeface="ＭＳ Ｐゴシック" pitchFamily="-72"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a:lstStyle/>
          <a:p>
            <a:pPr eaLnBrk="1" hangingPunct="1">
              <a:spcBef>
                <a:spcPct val="0"/>
              </a:spcBef>
            </a:pP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512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3AA8BD-FB19-4983-86D8-C0990C5FD312}" type="slidenum">
              <a:rPr lang="en-US">
                <a:ea typeface="ＭＳ Ｐゴシック" pitchFamily="-72" charset="-128"/>
                <a:cs typeface="ＭＳ Ｐゴシック" pitchFamily="-72" charset="-128"/>
              </a:rPr>
              <a:pPr fontAlgn="base">
                <a:spcBef>
                  <a:spcPct val="0"/>
                </a:spcBef>
                <a:spcAft>
                  <a:spcPct val="0"/>
                </a:spcAft>
                <a:defRPr/>
              </a:pPr>
              <a:t>18</a:t>
            </a:fld>
            <a:endParaRPr lang="en-US">
              <a:ea typeface="ＭＳ Ｐゴシック" pitchFamily="-72" charset="-128"/>
              <a:cs typeface="ＭＳ Ｐゴシック" pitchFamily="-72"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a:lstStyle/>
          <a:p>
            <a:pPr eaLnBrk="1" hangingPunct="1">
              <a:spcBef>
                <a:spcPct val="0"/>
              </a:spcBef>
            </a:pP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532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F11BCB8-18B2-4FD0-9226-BA017B4A85FD}" type="slidenum">
              <a:rPr lang="en-US">
                <a:ea typeface="ＭＳ Ｐゴシック" pitchFamily="-72" charset="-128"/>
                <a:cs typeface="ＭＳ Ｐゴシック" pitchFamily="-72" charset="-128"/>
              </a:rPr>
              <a:pPr fontAlgn="base">
                <a:spcBef>
                  <a:spcPct val="0"/>
                </a:spcBef>
                <a:spcAft>
                  <a:spcPct val="0"/>
                </a:spcAft>
                <a:defRPr/>
              </a:pPr>
              <a:t>19</a:t>
            </a:fld>
            <a:endParaRPr lang="en-US">
              <a:ea typeface="ＭＳ Ｐゴシック" pitchFamily="-72" charset="-128"/>
              <a:cs typeface="ＭＳ Ｐゴシック" pitchFamily="-7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p:cNvSpPr>
            <a:spLocks noGrp="1" noRot="1" noChangeAspect="1"/>
          </p:cNvSpPr>
          <p:nvPr>
            <p:ph type="sldImg"/>
          </p:nvPr>
        </p:nvSpPr>
        <p:spPr bwMode="auto">
          <a:noFill/>
          <a:ln>
            <a:solidFill>
              <a:srgbClr val="000000"/>
            </a:solidFill>
            <a:miter lim="800000"/>
            <a:headEnd/>
            <a:tailEnd/>
          </a:ln>
        </p:spPr>
      </p:sp>
      <p:sp>
        <p:nvSpPr>
          <p:cNvPr id="10242"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3CF6A3-1BDC-49B7-BE1B-9613C7D004B4}" type="slidenum">
              <a:rPr lang="en-US">
                <a:ea typeface="ＭＳ Ｐゴシック" pitchFamily="-72" charset="-128"/>
                <a:cs typeface="ＭＳ Ｐゴシック" pitchFamily="-72" charset="-128"/>
              </a:rPr>
              <a:pPr fontAlgn="base">
                <a:spcBef>
                  <a:spcPct val="0"/>
                </a:spcBef>
                <a:spcAft>
                  <a:spcPct val="0"/>
                </a:spcAft>
                <a:defRPr/>
              </a:pPr>
              <a:t>2</a:t>
            </a:fld>
            <a:endParaRPr lang="en-US">
              <a:ea typeface="ＭＳ Ｐゴシック" pitchFamily="-72" charset="-128"/>
              <a:cs typeface="ＭＳ Ｐゴシック" pitchFamily="-72"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a:p>
            <a:pPr eaLnBrk="1" hangingPunct="1">
              <a:spcBef>
                <a:spcPct val="0"/>
              </a:spcBef>
            </a:pP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552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EFE713-1D01-48AC-9A53-95EC4B51B559}" type="slidenum">
              <a:rPr lang="en-US">
                <a:ea typeface="ＭＳ Ｐゴシック" pitchFamily="-72" charset="-128"/>
                <a:cs typeface="ＭＳ Ｐゴシック" pitchFamily="-72" charset="-128"/>
              </a:rPr>
              <a:pPr fontAlgn="base">
                <a:spcBef>
                  <a:spcPct val="0"/>
                </a:spcBef>
                <a:spcAft>
                  <a:spcPct val="0"/>
                </a:spcAft>
                <a:defRPr/>
              </a:pPr>
              <a:t>20</a:t>
            </a:fld>
            <a:endParaRPr lang="en-US">
              <a:ea typeface="ＭＳ Ｐゴシック" pitchFamily="-72" charset="-128"/>
              <a:cs typeface="ＭＳ Ｐゴシック" pitchFamily="-72"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a:lstStyle/>
          <a:p>
            <a:pPr eaLnBrk="1" hangingPunct="1">
              <a:spcBef>
                <a:spcPct val="0"/>
              </a:spcBef>
            </a:pPr>
            <a:r>
              <a:rPr lang="en-US" sz="1800" smtClean="0">
                <a:ea typeface="ＭＳ Ｐゴシック" pitchFamily="34" charset="-128"/>
              </a:rPr>
              <a:t> </a:t>
            </a:r>
          </a:p>
          <a:p>
            <a:pPr eaLnBrk="1" hangingPunct="1">
              <a:spcBef>
                <a:spcPct val="0"/>
              </a:spcBef>
            </a:pPr>
            <a:endParaRPr lang="en-US" sz="1800" smtClean="0">
              <a:ea typeface="ＭＳ Ｐゴシック" pitchFamily="34" charset="-128"/>
            </a:endParaRPr>
          </a:p>
        </p:txBody>
      </p:sp>
      <p:sp>
        <p:nvSpPr>
          <p:cNvPr id="573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F3BEFC-5A29-401A-BB26-6E9BA0FA9C08}" type="slidenum">
              <a:rPr lang="en-US">
                <a:ea typeface="ＭＳ Ｐゴシック" pitchFamily="-72" charset="-128"/>
                <a:cs typeface="ＭＳ Ｐゴシック" pitchFamily="-72" charset="-128"/>
              </a:rPr>
              <a:pPr fontAlgn="base">
                <a:spcBef>
                  <a:spcPct val="0"/>
                </a:spcBef>
                <a:spcAft>
                  <a:spcPct val="0"/>
                </a:spcAft>
                <a:defRPr/>
              </a:pPr>
              <a:t>21</a:t>
            </a:fld>
            <a:endParaRPr lang="en-US">
              <a:ea typeface="ＭＳ Ｐゴシック" pitchFamily="-72" charset="-128"/>
              <a:cs typeface="ＭＳ Ｐゴシック" pitchFamily="-72"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a:lstStyle/>
          <a:p>
            <a:pPr eaLnBrk="1" hangingPunct="1">
              <a:spcBef>
                <a:spcPct val="0"/>
              </a:spcBef>
            </a:pPr>
            <a:endParaRPr lang="en-US" sz="1800" smtClean="0">
              <a:ea typeface="ＭＳ Ｐゴシック" pitchFamily="34" charset="-128"/>
            </a:endParaRPr>
          </a:p>
          <a:p>
            <a:pPr eaLnBrk="1" hangingPunct="1">
              <a:spcBef>
                <a:spcPct val="0"/>
              </a:spcBef>
            </a:pPr>
            <a:endParaRPr lang="en-US" sz="1800" smtClean="0">
              <a:ea typeface="ＭＳ Ｐゴシック" pitchFamily="34" charset="-128"/>
            </a:endParaRPr>
          </a:p>
          <a:p>
            <a:pPr eaLnBrk="1" hangingPunct="1">
              <a:spcBef>
                <a:spcPct val="0"/>
              </a:spcBef>
            </a:pPr>
            <a:r>
              <a:rPr lang="en-US" sz="1800" smtClean="0">
                <a:ea typeface="ＭＳ Ｐゴシック" pitchFamily="34" charset="-128"/>
              </a:rPr>
              <a:t> </a:t>
            </a:r>
          </a:p>
          <a:p>
            <a:pPr eaLnBrk="1" hangingPunct="1">
              <a:spcBef>
                <a:spcPct val="0"/>
              </a:spcBef>
            </a:pPr>
            <a:endParaRPr lang="en-US" sz="1800" smtClean="0">
              <a:ea typeface="ＭＳ Ｐゴシック" pitchFamily="34"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E9AF4A-71F3-4A97-A1B0-BA6C5F9E478F}" type="slidenum">
              <a:rPr lang="en-US">
                <a:ea typeface="ＭＳ Ｐゴシック" pitchFamily="-72" charset="-128"/>
                <a:cs typeface="ＭＳ Ｐゴシック" pitchFamily="-72" charset="-128"/>
              </a:rPr>
              <a:pPr fontAlgn="base">
                <a:spcBef>
                  <a:spcPct val="0"/>
                </a:spcBef>
                <a:spcAft>
                  <a:spcPct val="0"/>
                </a:spcAft>
                <a:defRPr/>
              </a:pPr>
              <a:t>22</a:t>
            </a:fld>
            <a:endParaRPr lang="en-US">
              <a:ea typeface="ＭＳ Ｐゴシック" pitchFamily="-72" charset="-128"/>
              <a:cs typeface="ＭＳ Ｐゴシック" pitchFamily="-72"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a:p>
            <a:pPr eaLnBrk="1" hangingPunct="1">
              <a:spcBef>
                <a:spcPct val="0"/>
              </a:spcBef>
            </a:pP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634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64C4F1-739D-4234-A99F-C26472C2EE2A}" type="slidenum">
              <a:rPr lang="en-US">
                <a:ea typeface="ＭＳ Ｐゴシック" pitchFamily="-72" charset="-128"/>
                <a:cs typeface="ＭＳ Ｐゴシック" pitchFamily="-72" charset="-128"/>
              </a:rPr>
              <a:pPr fontAlgn="base">
                <a:spcBef>
                  <a:spcPct val="0"/>
                </a:spcBef>
                <a:spcAft>
                  <a:spcPct val="0"/>
                </a:spcAft>
                <a:defRPr/>
              </a:pPr>
              <a:t>23</a:t>
            </a:fld>
            <a:endParaRPr lang="en-US">
              <a:ea typeface="ＭＳ Ｐゴシック" pitchFamily="-72" charset="-128"/>
              <a:cs typeface="ＭＳ Ｐゴシック" pitchFamily="-72"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a:p>
            <a:pPr eaLnBrk="1" hangingPunct="1">
              <a:spcBef>
                <a:spcPct val="0"/>
              </a:spcBef>
            </a:pP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655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88CF691-8466-4528-8ABE-0F6E6FEB5BEE}" type="slidenum">
              <a:rPr lang="en-US">
                <a:ea typeface="ＭＳ Ｐゴシック" pitchFamily="-72" charset="-128"/>
                <a:cs typeface="ＭＳ Ｐゴシック" pitchFamily="-72" charset="-128"/>
              </a:rPr>
              <a:pPr fontAlgn="base">
                <a:spcBef>
                  <a:spcPct val="0"/>
                </a:spcBef>
                <a:spcAft>
                  <a:spcPct val="0"/>
                </a:spcAft>
                <a:defRPr/>
              </a:pPr>
              <a:t>24</a:t>
            </a:fld>
            <a:endParaRPr lang="en-US">
              <a:ea typeface="ＭＳ Ｐゴシック" pitchFamily="-72" charset="-128"/>
              <a:cs typeface="ＭＳ Ｐゴシック" pitchFamily="-72"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a:p>
            <a:pPr eaLnBrk="1" hangingPunct="1">
              <a:spcBef>
                <a:spcPct val="0"/>
              </a:spcBef>
            </a:pP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675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FB6FE9-9F71-4FEB-A38C-9574F820135D}" type="slidenum">
              <a:rPr lang="en-US">
                <a:ea typeface="ＭＳ Ｐゴシック" pitchFamily="-72" charset="-128"/>
                <a:cs typeface="ＭＳ Ｐゴシック" pitchFamily="-72" charset="-128"/>
              </a:rPr>
              <a:pPr fontAlgn="base">
                <a:spcBef>
                  <a:spcPct val="0"/>
                </a:spcBef>
                <a:spcAft>
                  <a:spcPct val="0"/>
                </a:spcAft>
                <a:defRPr/>
              </a:pPr>
              <a:t>25</a:t>
            </a:fld>
            <a:endParaRPr lang="en-US">
              <a:ea typeface="ＭＳ Ｐゴシック" pitchFamily="-72" charset="-128"/>
              <a:cs typeface="ＭＳ Ｐゴシック" pitchFamily="-72"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a:lstStyle/>
          <a:p>
            <a:pPr eaLnBrk="1" hangingPunct="1">
              <a:spcBef>
                <a:spcPct val="0"/>
              </a:spcBef>
            </a:pP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696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AD6FA0-A252-4FB5-9B7E-E1D167CDD671}" type="slidenum">
              <a:rPr lang="en-US">
                <a:ea typeface="ＭＳ Ｐゴシック" pitchFamily="-72" charset="-128"/>
                <a:cs typeface="ＭＳ Ｐゴシック" pitchFamily="-72" charset="-128"/>
              </a:rPr>
              <a:pPr fontAlgn="base">
                <a:spcBef>
                  <a:spcPct val="0"/>
                </a:spcBef>
                <a:spcAft>
                  <a:spcPct val="0"/>
                </a:spcAft>
                <a:defRPr/>
              </a:pPr>
              <a:t>26</a:t>
            </a:fld>
            <a:endParaRPr lang="en-US">
              <a:ea typeface="ＭＳ Ｐゴシック" pitchFamily="-72" charset="-128"/>
              <a:cs typeface="ＭＳ Ｐゴシック" pitchFamily="-72"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a:lstStyle/>
          <a:p>
            <a:pPr eaLnBrk="1" hangingPunct="1">
              <a:spcBef>
                <a:spcPct val="0"/>
              </a:spcBef>
            </a:pP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716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CB060E-2B15-4607-ABE8-9584921CE513}" type="slidenum">
              <a:rPr lang="en-US">
                <a:ea typeface="ＭＳ Ｐゴシック" pitchFamily="-72" charset="-128"/>
                <a:cs typeface="ＭＳ Ｐゴシック" pitchFamily="-72" charset="-128"/>
              </a:rPr>
              <a:pPr fontAlgn="base">
                <a:spcBef>
                  <a:spcPct val="0"/>
                </a:spcBef>
                <a:spcAft>
                  <a:spcPct val="0"/>
                </a:spcAft>
                <a:defRPr/>
              </a:pPr>
              <a:t>27</a:t>
            </a:fld>
            <a:endParaRPr lang="en-US">
              <a:ea typeface="ＭＳ Ｐゴシック" pitchFamily="-72" charset="-128"/>
              <a:cs typeface="ＭＳ Ｐゴシック" pitchFamily="-72"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a:lstStyle/>
          <a:p>
            <a:pPr eaLnBrk="1" hangingPunct="1">
              <a:spcBef>
                <a:spcPct val="0"/>
              </a:spcBef>
            </a:pP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737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3D733F1-6A25-4EDF-A87E-41E53FEF212F}" type="slidenum">
              <a:rPr lang="en-US">
                <a:ea typeface="ＭＳ Ｐゴシック" pitchFamily="-72" charset="-128"/>
                <a:cs typeface="ＭＳ Ｐゴシック" pitchFamily="-72" charset="-128"/>
              </a:rPr>
              <a:pPr fontAlgn="base">
                <a:spcBef>
                  <a:spcPct val="0"/>
                </a:spcBef>
                <a:spcAft>
                  <a:spcPct val="0"/>
                </a:spcAft>
                <a:defRPr/>
              </a:pPr>
              <a:t>28</a:t>
            </a:fld>
            <a:endParaRPr lang="en-US">
              <a:ea typeface="ＭＳ Ｐゴシック" pitchFamily="-72" charset="-128"/>
              <a:cs typeface="ＭＳ Ｐゴシック" pitchFamily="-72"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p:txBody>
      </p:sp>
      <p:sp>
        <p:nvSpPr>
          <p:cNvPr id="757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7890F9-CC2A-4387-B7BA-FCC1B59681CC}" type="slidenum">
              <a:rPr lang="en-US">
                <a:ea typeface="ＭＳ Ｐゴシック" pitchFamily="-72" charset="-128"/>
                <a:cs typeface="ＭＳ Ｐゴシック" pitchFamily="-72" charset="-128"/>
              </a:rPr>
              <a:pPr fontAlgn="base">
                <a:spcBef>
                  <a:spcPct val="0"/>
                </a:spcBef>
                <a:spcAft>
                  <a:spcPct val="0"/>
                </a:spcAft>
                <a:defRPr/>
              </a:pPr>
              <a:t>29</a:t>
            </a:fld>
            <a:endParaRPr lang="en-US">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p:cNvSpPr>
          <p:nvPr>
            <p:ph type="sldImg"/>
          </p:nvPr>
        </p:nvSpPr>
        <p:spPr bwMode="auto">
          <a:noFill/>
          <a:ln>
            <a:solidFill>
              <a:srgbClr val="000000"/>
            </a:solidFill>
            <a:miter lim="800000"/>
            <a:headEnd/>
            <a:tailEnd/>
          </a:ln>
        </p:spPr>
      </p:sp>
      <p:sp>
        <p:nvSpPr>
          <p:cNvPr id="12290" name="Notes Placeholder 2"/>
          <p:cNvSpPr>
            <a:spLocks noGrp="1"/>
          </p:cNvSpPr>
          <p:nvPr>
            <p:ph type="body" idx="1"/>
          </p:nvPr>
        </p:nvSpPr>
        <p:spPr bwMode="auto">
          <a:noFill/>
        </p:spPr>
        <p:txBody>
          <a:bodyPr/>
          <a:lstStyle/>
          <a:p>
            <a:pPr eaLnBrk="1" hangingPunct="1">
              <a:spcBef>
                <a:spcPct val="0"/>
              </a:spcBef>
            </a:pP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7D8D597-AA1E-4660-A3C9-9CF5F6E68191}" type="slidenum">
              <a:rPr lang="en-US">
                <a:ea typeface="ＭＳ Ｐゴシック" pitchFamily="-72" charset="-128"/>
                <a:cs typeface="ＭＳ Ｐゴシック" pitchFamily="-72" charset="-128"/>
              </a:rPr>
              <a:pPr fontAlgn="base">
                <a:spcBef>
                  <a:spcPct val="0"/>
                </a:spcBef>
                <a:spcAft>
                  <a:spcPct val="0"/>
                </a:spcAft>
                <a:defRPr/>
              </a:pPr>
              <a:t>3</a:t>
            </a:fld>
            <a:endParaRPr lang="en-US">
              <a:ea typeface="ＭＳ Ｐゴシック" pitchFamily="-72" charset="-128"/>
              <a:cs typeface="ＭＳ Ｐゴシック" pitchFamily="-72"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p:txBody>
      </p:sp>
      <p:sp>
        <p:nvSpPr>
          <p:cNvPr id="778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EC2A7A-2BBB-423B-B7D6-E39E48545DA5}" type="slidenum">
              <a:rPr lang="en-US">
                <a:ea typeface="ＭＳ Ｐゴシック" pitchFamily="-72" charset="-128"/>
                <a:cs typeface="ＭＳ Ｐゴシック" pitchFamily="-72" charset="-128"/>
              </a:rPr>
              <a:pPr fontAlgn="base">
                <a:spcBef>
                  <a:spcPct val="0"/>
                </a:spcBef>
                <a:spcAft>
                  <a:spcPct val="0"/>
                </a:spcAft>
                <a:defRPr/>
              </a:pPr>
              <a:t>30</a:t>
            </a:fld>
            <a:endParaRPr lang="en-US">
              <a:ea typeface="ＭＳ Ｐゴシック" pitchFamily="-72" charset="-128"/>
              <a:cs typeface="ＭＳ Ｐゴシック" pitchFamily="-72"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p:txBody>
      </p:sp>
      <p:sp>
        <p:nvSpPr>
          <p:cNvPr id="798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B9BB8B-B20F-4045-8ADE-5B7798341094}" type="slidenum">
              <a:rPr lang="en-US">
                <a:ea typeface="ＭＳ Ｐゴシック" pitchFamily="-72" charset="-128"/>
                <a:cs typeface="ＭＳ Ｐゴシック" pitchFamily="-72" charset="-128"/>
              </a:rPr>
              <a:pPr fontAlgn="base">
                <a:spcBef>
                  <a:spcPct val="0"/>
                </a:spcBef>
                <a:spcAft>
                  <a:spcPct val="0"/>
                </a:spcAft>
                <a:defRPr/>
              </a:pPr>
              <a:t>31</a:t>
            </a:fld>
            <a:endParaRPr lang="en-US">
              <a:ea typeface="ＭＳ Ｐゴシック" pitchFamily="-72" charset="-128"/>
              <a:cs typeface="ＭＳ Ｐゴシック" pitchFamily="-72"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819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61FAAEE-3EDD-430A-B716-C55E8230E2C6}" type="slidenum">
              <a:rPr lang="en-US">
                <a:ea typeface="ＭＳ Ｐゴシック" pitchFamily="-72" charset="-128"/>
                <a:cs typeface="ＭＳ Ｐゴシック" pitchFamily="-72" charset="-128"/>
              </a:rPr>
              <a:pPr fontAlgn="base">
                <a:spcBef>
                  <a:spcPct val="0"/>
                </a:spcBef>
                <a:spcAft>
                  <a:spcPct val="0"/>
                </a:spcAft>
                <a:defRPr/>
              </a:pPr>
              <a:t>32</a:t>
            </a:fld>
            <a:endParaRPr lang="en-US">
              <a:ea typeface="ＭＳ Ｐゴシック" pitchFamily="-72" charset="-128"/>
              <a:cs typeface="ＭＳ Ｐゴシック" pitchFamily="-72"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p:txBody>
      </p:sp>
      <p:sp>
        <p:nvSpPr>
          <p:cNvPr id="839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08415D-7220-4DEB-BB9E-9241CA07AEC1}" type="slidenum">
              <a:rPr lang="en-US">
                <a:ea typeface="ＭＳ Ｐゴシック" pitchFamily="-72" charset="-128"/>
                <a:cs typeface="ＭＳ Ｐゴシック" pitchFamily="-72" charset="-128"/>
              </a:rPr>
              <a:pPr fontAlgn="base">
                <a:spcBef>
                  <a:spcPct val="0"/>
                </a:spcBef>
                <a:spcAft>
                  <a:spcPct val="0"/>
                </a:spcAft>
                <a:defRPr/>
              </a:pPr>
              <a:t>33</a:t>
            </a:fld>
            <a:endParaRPr lang="en-US">
              <a:ea typeface="ＭＳ Ｐゴシック" pitchFamily="-72" charset="-128"/>
              <a:cs typeface="ＭＳ Ｐゴシック" pitchFamily="-72"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860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2837A0-D078-4940-A426-AD77C2663023}" type="slidenum">
              <a:rPr lang="en-US">
                <a:ea typeface="ＭＳ Ｐゴシック" pitchFamily="-72" charset="-128"/>
                <a:cs typeface="ＭＳ Ｐゴシック" pitchFamily="-72" charset="-128"/>
              </a:rPr>
              <a:pPr fontAlgn="base">
                <a:spcBef>
                  <a:spcPct val="0"/>
                </a:spcBef>
                <a:spcAft>
                  <a:spcPct val="0"/>
                </a:spcAft>
                <a:defRPr/>
              </a:pPr>
              <a:t>34</a:t>
            </a:fld>
            <a:endParaRPr lang="en-US">
              <a:ea typeface="ＭＳ Ｐゴシック" pitchFamily="-72" charset="-128"/>
              <a:cs typeface="ＭＳ Ｐゴシック" pitchFamily="-72"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a:lstStyle/>
          <a:p>
            <a:pPr eaLnBrk="1" hangingPunct="1">
              <a:spcBef>
                <a:spcPct val="0"/>
              </a:spcBef>
            </a:pPr>
            <a:r>
              <a:rPr lang="en-US" sz="1800" smtClean="0">
                <a:latin typeface="Arial" charset="0"/>
                <a:ea typeface="ＭＳ Ｐゴシック" pitchFamily="34" charset="-128"/>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a:p>
            <a:pPr eaLnBrk="1" hangingPunct="1">
              <a:spcBef>
                <a:spcPct val="0"/>
              </a:spcBef>
            </a:pPr>
            <a:endParaRPr lang="en-US" sz="1800" smtClean="0">
              <a:ea typeface="ＭＳ Ｐゴシック" pitchFamily="34" charset="-128"/>
            </a:endParaRPr>
          </a:p>
        </p:txBody>
      </p:sp>
      <p:sp>
        <p:nvSpPr>
          <p:cNvPr id="880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7CF4DF-EBD3-4A0B-A94A-C4E2F7483B44}" type="slidenum">
              <a:rPr lang="en-US">
                <a:ea typeface="ＭＳ Ｐゴシック" pitchFamily="-72" charset="-128"/>
                <a:cs typeface="ＭＳ Ｐゴシック" pitchFamily="-72" charset="-128"/>
              </a:rPr>
              <a:pPr fontAlgn="base">
                <a:spcBef>
                  <a:spcPct val="0"/>
                </a:spcBef>
                <a:spcAft>
                  <a:spcPct val="0"/>
                </a:spcAft>
                <a:defRPr/>
              </a:pPr>
              <a:t>35</a:t>
            </a:fld>
            <a:endParaRPr lang="en-US">
              <a:ea typeface="ＭＳ Ｐゴシック" pitchFamily="-72" charset="-128"/>
              <a:cs typeface="ＭＳ Ｐゴシック" pitchFamily="-72"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bwMode="auto">
          <a:noFill/>
        </p:spPr>
        <p:txBody>
          <a:bodyPr/>
          <a:lstStyle/>
          <a:p>
            <a:pPr eaLnBrk="1" hangingPunct="1">
              <a:spcBef>
                <a:spcPct val="0"/>
              </a:spcBef>
            </a:pP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E05516-5E91-404F-A90A-A55B3C9669D6}" type="slidenum">
              <a:rPr lang="en-US">
                <a:ea typeface="ＭＳ Ｐゴシック" pitchFamily="-72" charset="-128"/>
                <a:cs typeface="ＭＳ Ｐゴシック" pitchFamily="-72" charset="-128"/>
              </a:rPr>
              <a:pPr fontAlgn="base">
                <a:spcBef>
                  <a:spcPct val="0"/>
                </a:spcBef>
                <a:spcAft>
                  <a:spcPct val="0"/>
                </a:spcAft>
                <a:defRPr/>
              </a:pPr>
              <a:t>4</a:t>
            </a:fld>
            <a:endParaRPr lang="en-US">
              <a:ea typeface="ＭＳ Ｐゴシック" pitchFamily="-72" charset="-128"/>
              <a:cs typeface="ＭＳ Ｐゴシック" pitchFamily="-72"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a:lstStyle/>
          <a:p>
            <a:pPr eaLnBrk="1" hangingPunct="1">
              <a:spcBef>
                <a:spcPct val="0"/>
              </a:spcBef>
            </a:pP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6EF4FAE-54A0-415A-9194-1B6BAF500830}" type="slidenum">
              <a:rPr lang="en-US">
                <a:ea typeface="ＭＳ Ｐゴシック" pitchFamily="-72" charset="-128"/>
                <a:cs typeface="ＭＳ Ｐゴシック" pitchFamily="-72" charset="-128"/>
              </a:rPr>
              <a:pPr fontAlgn="base">
                <a:spcBef>
                  <a:spcPct val="0"/>
                </a:spcBef>
                <a:spcAft>
                  <a:spcPct val="0"/>
                </a:spcAft>
                <a:defRPr/>
              </a:pPr>
              <a:t>5</a:t>
            </a:fld>
            <a:endParaRPr lang="en-US">
              <a:ea typeface="ＭＳ Ｐゴシック" pitchFamily="-72" charset="-128"/>
              <a:cs typeface="ＭＳ Ｐゴシック" pitchFamily="-72"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a:lstStyle/>
          <a:p>
            <a:pPr eaLnBrk="1" hangingPunct="1">
              <a:spcBef>
                <a:spcPct val="0"/>
              </a:spcBef>
            </a:pP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1CB251-38CE-4501-99F5-9D81C15A85BE}" type="slidenum">
              <a:rPr lang="en-US">
                <a:ea typeface="ＭＳ Ｐゴシック" pitchFamily="-72" charset="-128"/>
                <a:cs typeface="ＭＳ Ｐゴシック" pitchFamily="-72" charset="-128"/>
              </a:rPr>
              <a:pPr fontAlgn="base">
                <a:spcBef>
                  <a:spcPct val="0"/>
                </a:spcBef>
                <a:spcAft>
                  <a:spcPct val="0"/>
                </a:spcAft>
                <a:defRPr/>
              </a:pPr>
              <a:t>6</a:t>
            </a:fld>
            <a:endParaRPr lang="en-US">
              <a:ea typeface="ＭＳ Ｐゴシック" pitchFamily="-72" charset="-128"/>
              <a:cs typeface="ＭＳ Ｐゴシック" pitchFamily="-72"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286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F9E60F5-9901-40C6-9295-80B6FB4D084E}" type="slidenum">
              <a:rPr lang="en-US">
                <a:ea typeface="ＭＳ Ｐゴシック" pitchFamily="-72" charset="-128"/>
                <a:cs typeface="ＭＳ Ｐゴシック" pitchFamily="-72" charset="-128"/>
              </a:rPr>
              <a:pPr fontAlgn="base">
                <a:spcBef>
                  <a:spcPct val="0"/>
                </a:spcBef>
                <a:spcAft>
                  <a:spcPct val="0"/>
                </a:spcAft>
                <a:defRPr/>
              </a:pPr>
              <a:t>7</a:t>
            </a:fld>
            <a:endParaRPr lang="en-US">
              <a:ea typeface="ＭＳ Ｐゴシック" pitchFamily="-72" charset="-128"/>
              <a:cs typeface="ＭＳ Ｐゴシック" pitchFamily="-72"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a:p>
            <a:pPr eaLnBrk="1" hangingPunct="1">
              <a:spcBef>
                <a:spcPct val="0"/>
              </a:spcBef>
            </a:pP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 </a:t>
            </a:r>
          </a:p>
          <a:p>
            <a:pPr eaLnBrk="1" hangingPunct="1">
              <a:spcBef>
                <a:spcPct val="0"/>
              </a:spcBef>
            </a:pPr>
            <a:endParaRPr lang="en-US" smtClean="0">
              <a:ea typeface="ＭＳ Ｐゴシック" pitchFamily="34" charset="-128"/>
            </a:endParaRPr>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DA2A84-E9C2-424A-8D0A-405E85989863}" type="slidenum">
              <a:rPr lang="en-US">
                <a:ea typeface="ＭＳ Ｐゴシック" pitchFamily="-72" charset="-128"/>
                <a:cs typeface="ＭＳ Ｐゴシック" pitchFamily="-72" charset="-128"/>
              </a:rPr>
              <a:pPr fontAlgn="base">
                <a:spcBef>
                  <a:spcPct val="0"/>
                </a:spcBef>
                <a:spcAft>
                  <a:spcPct val="0"/>
                </a:spcAft>
                <a:defRPr/>
              </a:pPr>
              <a:t>8</a:t>
            </a:fld>
            <a:endParaRPr lang="en-US">
              <a:ea typeface="ＭＳ Ｐゴシック" pitchFamily="-72" charset="-128"/>
              <a:cs typeface="ＭＳ Ｐゴシック" pitchFamily="-7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EDA0398-84A3-4EA4-9A7A-2379CC48C647}" type="slidenum">
              <a:rPr lang="en-US">
                <a:ea typeface="ＭＳ Ｐゴシック" pitchFamily="-72" charset="-128"/>
                <a:cs typeface="ＭＳ Ｐゴシック" pitchFamily="-72" charset="-128"/>
              </a:rPr>
              <a:pPr fontAlgn="base">
                <a:spcBef>
                  <a:spcPct val="0"/>
                </a:spcBef>
                <a:spcAft>
                  <a:spcPct val="0"/>
                </a:spcAft>
                <a:defRPr/>
              </a:pPr>
              <a:t>9</a:t>
            </a:fld>
            <a:endParaRPr lang="en-US">
              <a:ea typeface="ＭＳ Ｐゴシック" pitchFamily="-72" charset="-128"/>
              <a:cs typeface="ＭＳ Ｐゴシック" pitchFamily="-72"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lgn="r">
              <a:defRPr sz="3200">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Footer Placeholder 4"/>
          <p:cNvSpPr>
            <a:spLocks noGrp="1"/>
          </p:cNvSpPr>
          <p:nvPr>
            <p:ph type="ftr" sz="quarter" idx="10"/>
          </p:nvPr>
        </p:nvSpPr>
        <p:spPr>
          <a:xfrm>
            <a:off x="685800" y="6356350"/>
            <a:ext cx="5203825" cy="365125"/>
          </a:xfrm>
        </p:spPr>
        <p:txBody>
          <a:bodyPr/>
          <a:lstStyle>
            <a:lvl1pPr>
              <a:defRPr/>
            </a:lvl1pPr>
          </a:lstStyle>
          <a:p>
            <a:pPr>
              <a:defRPr/>
            </a:pPr>
            <a:r>
              <a:rPr lang="en-US"/>
              <a:t>Copyright © 2013 Pearson Education, Inc. publishing as Prentice Hall</a:t>
            </a:r>
            <a:endParaRPr lang="en-US" dirty="0"/>
          </a:p>
        </p:txBody>
      </p:sp>
      <p:sp>
        <p:nvSpPr>
          <p:cNvPr id="5" name="Slide Number Placeholder 5"/>
          <p:cNvSpPr>
            <a:spLocks noGrp="1"/>
          </p:cNvSpPr>
          <p:nvPr>
            <p:ph type="sldNum" sz="quarter" idx="11"/>
          </p:nvPr>
        </p:nvSpPr>
        <p:spPr/>
        <p:txBody>
          <a:bodyPr/>
          <a:lstStyle>
            <a:lvl1pPr>
              <a:defRPr/>
            </a:lvl1pPr>
          </a:lstStyle>
          <a:p>
            <a:pPr>
              <a:defRPr/>
            </a:pPr>
            <a:r>
              <a:rPr lang="en-US"/>
              <a:t>1-</a:t>
            </a:r>
            <a:fld id="{35904E2A-BF2D-41D6-B927-815AAA9304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B318985-3FE1-4975-8936-52DCCA23E138}" type="datetimeFigureOut">
              <a:rPr lang="en-US"/>
              <a:pPr>
                <a:defRPr/>
              </a:pPr>
              <a:t>10/11/2012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a:t>1-</a:t>
            </a:r>
            <a:fld id="{CFB4DFE1-1080-40A4-B69F-D1372FD89D9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11D160E3-7229-402B-AD8A-72A77A2177E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Date Placeholder 1"/>
          <p:cNvSpPr>
            <a:spLocks noGrp="1"/>
          </p:cNvSpPr>
          <p:nvPr>
            <p:ph type="dt" sz="half" idx="2"/>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8" name="Footer Placeholder 2"/>
          <p:cNvSpPr>
            <a:spLocks noGrp="1"/>
          </p:cNvSpPr>
          <p:nvPr>
            <p:ph type="ftr" sz="quarter" idx="3"/>
          </p:nvPr>
        </p:nvSpPr>
        <p:spPr>
          <a:xfrm>
            <a:off x="457200" y="6348413"/>
            <a:ext cx="5153025" cy="365125"/>
          </a:xfrm>
          <a:prstGeom prst="rect">
            <a:avLst/>
          </a:prstGeom>
        </p:spPr>
        <p:txBody>
          <a:bodyPr vert="horz" lIns="91440" tIns="45720" rIns="91440" bIns="45720" rtlCol="0" anchor="ctr"/>
          <a:lstStyle>
            <a:lvl1pPr fontAlgn="auto">
              <a:spcBef>
                <a:spcPts val="0"/>
              </a:spcBef>
              <a:spcAft>
                <a:spcPts val="0"/>
              </a:spcAft>
              <a:defRPr sz="1200">
                <a:solidFill>
                  <a:schemeClr val="tx1">
                    <a:tint val="75000"/>
                  </a:schemeClr>
                </a:solidFill>
                <a:latin typeface="+mn-lt"/>
                <a:ea typeface="+mn-ea"/>
                <a:cs typeface="+mn-cs"/>
              </a:defRPr>
            </a:lvl1pPr>
          </a:lstStyle>
          <a:p>
            <a:pPr>
              <a:defRPr/>
            </a:pPr>
            <a:r>
              <a:rPr lang="en-US"/>
              <a:t>Copyright © 2013 Pearson Education, Inc. publishing as Prentice Hall</a:t>
            </a:r>
            <a:endParaRPr lang="en-US" dirty="0"/>
          </a:p>
        </p:txBody>
      </p:sp>
      <p:sp>
        <p:nvSpPr>
          <p:cNvPr id="9"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34C241D6-DD72-4EE7-A8F5-7BA698C6CC6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4" r:id="rId3"/>
  </p:sldLayoutIdLst>
  <p:hf hdr="0" dt="0"/>
  <p:txStyles>
    <p:titleStyle>
      <a:lvl1pPr algn="r" defTabSz="457200" rtl="0" eaLnBrk="0" fontAlgn="base" hangingPunct="0">
        <a:spcBef>
          <a:spcPct val="0"/>
        </a:spcBef>
        <a:spcAft>
          <a:spcPct val="0"/>
        </a:spcAft>
        <a:defRPr sz="3200" kern="1200">
          <a:solidFill>
            <a:schemeClr val="tx1"/>
          </a:solidFill>
          <a:latin typeface="+mj-lt"/>
          <a:ea typeface="+mj-ea"/>
          <a:cs typeface="+mj-cs"/>
        </a:defRPr>
      </a:lvl1pPr>
      <a:lvl2pPr algn="r" defTabSz="457200" rtl="0" eaLnBrk="0" fontAlgn="base" hangingPunct="0">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2pPr>
      <a:lvl3pPr algn="r" defTabSz="457200" rtl="0" eaLnBrk="0" fontAlgn="base" hangingPunct="0">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3pPr>
      <a:lvl4pPr algn="r" defTabSz="457200" rtl="0" eaLnBrk="0" fontAlgn="base" hangingPunct="0">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4pPr>
      <a:lvl5pPr algn="r" defTabSz="457200" rtl="0" eaLnBrk="0" fontAlgn="base" hangingPunct="0">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5pPr>
      <a:lvl6pPr marL="457200" algn="r" defTabSz="457200" rtl="0" fontAlgn="base">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6pPr>
      <a:lvl7pPr marL="914400" algn="r" defTabSz="457200" rtl="0" fontAlgn="base">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7pPr>
      <a:lvl8pPr marL="1371600" algn="r" defTabSz="457200" rtl="0" fontAlgn="base">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8pPr>
      <a:lvl9pPr marL="1828800" algn="r" defTabSz="457200" rtl="0" fontAlgn="base">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8"/>
          <p:cNvSpPr>
            <a:spLocks noGrp="1"/>
          </p:cNvSpPr>
          <p:nvPr>
            <p:ph type="ctrTitle"/>
          </p:nvPr>
        </p:nvSpPr>
        <p:spPr>
          <a:xfrm>
            <a:off x="4233863" y="0"/>
            <a:ext cx="4910137" cy="2130425"/>
          </a:xfrm>
        </p:spPr>
        <p:txBody>
          <a:bodyPr/>
          <a:lstStyle/>
          <a:p>
            <a:pPr eaLnBrk="1" hangingPunct="1"/>
            <a:r>
              <a:rPr lang="en-US" b="1" smtClean="0">
                <a:latin typeface="Arial" charset="0"/>
                <a:cs typeface="Arial" charset="0"/>
              </a:rPr>
              <a:t>Organizational Behavior</a:t>
            </a:r>
            <a:br>
              <a:rPr lang="en-US" b="1" smtClean="0">
                <a:latin typeface="Arial" charset="0"/>
                <a:cs typeface="Arial" charset="0"/>
              </a:rPr>
            </a:br>
            <a:r>
              <a:rPr lang="en-US" b="1" smtClean="0">
                <a:latin typeface="Arial" charset="0"/>
                <a:cs typeface="Arial" charset="0"/>
              </a:rPr>
              <a:t>15th Ed</a:t>
            </a:r>
          </a:p>
        </p:txBody>
      </p:sp>
      <p:sp>
        <p:nvSpPr>
          <p:cNvPr id="10" name="Subtitle 9"/>
          <p:cNvSpPr>
            <a:spLocks noGrp="1"/>
          </p:cNvSpPr>
          <p:nvPr>
            <p:ph type="subTitle" idx="1"/>
          </p:nvPr>
        </p:nvSpPr>
        <p:spPr>
          <a:xfrm>
            <a:off x="1431925" y="3616325"/>
            <a:ext cx="7373938" cy="1300163"/>
          </a:xfrm>
        </p:spPr>
        <p:txBody>
          <a:bodyPr>
            <a:normAutofit/>
          </a:bodyPr>
          <a:lstStyle/>
          <a:p>
            <a:pPr algn="r" eaLnBrk="1" hangingPunct="1"/>
            <a:r>
              <a:rPr lang="en-US" sz="3400" b="1" smtClean="0">
                <a:solidFill>
                  <a:srgbClr val="898989"/>
                </a:solidFill>
                <a:cs typeface="Arial" charset="0"/>
              </a:rPr>
              <a:t>Foundations of </a:t>
            </a:r>
          </a:p>
          <a:p>
            <a:pPr algn="r" eaLnBrk="1" hangingPunct="1"/>
            <a:r>
              <a:rPr lang="en-US" sz="3400" b="1" smtClean="0">
                <a:solidFill>
                  <a:srgbClr val="898989"/>
                </a:solidFill>
                <a:cs typeface="Arial" charset="0"/>
              </a:rPr>
              <a:t>Group Behavior</a:t>
            </a:r>
          </a:p>
        </p:txBody>
      </p:sp>
      <p:sp>
        <p:nvSpPr>
          <p:cNvPr id="13" name="Footer Placeholder 12"/>
          <p:cNvSpPr>
            <a:spLocks noGrp="1"/>
          </p:cNvSpPr>
          <p:nvPr>
            <p:ph type="ftr" sz="quarter" idx="10"/>
          </p:nvPr>
        </p:nvSpPr>
        <p:spPr/>
        <p:txBody>
          <a:bodyPr/>
          <a:lstStyle/>
          <a:p>
            <a:pPr>
              <a:defRPr/>
            </a:pPr>
            <a:r>
              <a:rPr lang="en-US" dirty="0"/>
              <a:t>Copyright © 2013 Pearson Education, Inc. publishing as Prentice Hall</a:t>
            </a:r>
          </a:p>
        </p:txBody>
      </p:sp>
      <p:sp>
        <p:nvSpPr>
          <p:cNvPr id="7" name="Slide Number Placeholder 6"/>
          <p:cNvSpPr>
            <a:spLocks noGrp="1"/>
          </p:cNvSpPr>
          <p:nvPr>
            <p:ph type="sldNum" sz="quarter" idx="11"/>
          </p:nvPr>
        </p:nvSpPr>
        <p:spPr/>
        <p:txBody>
          <a:bodyPr/>
          <a:lstStyle/>
          <a:p>
            <a:pPr>
              <a:defRPr/>
            </a:pPr>
            <a:r>
              <a:rPr lang="en-US" dirty="0"/>
              <a:t>9-</a:t>
            </a:r>
            <a:fld id="{21E526BC-39D3-4A74-98FB-A11DAB090AB6}" type="slidenum">
              <a:rPr lang="en-US"/>
              <a:pPr>
                <a:defRPr/>
              </a:pPr>
              <a:t>1</a:t>
            </a:fld>
            <a:endParaRPr lang="en-US" dirty="0"/>
          </a:p>
        </p:txBody>
      </p:sp>
      <p:sp>
        <p:nvSpPr>
          <p:cNvPr id="7173" name="TextBox 41"/>
          <p:cNvSpPr txBox="1">
            <a:spLocks noChangeArrowheads="1"/>
          </p:cNvSpPr>
          <p:nvPr/>
        </p:nvSpPr>
        <p:spPr bwMode="auto">
          <a:xfrm>
            <a:off x="4002088" y="2463800"/>
            <a:ext cx="5022850" cy="457200"/>
          </a:xfrm>
          <a:prstGeom prst="rect">
            <a:avLst/>
          </a:prstGeom>
          <a:noFill/>
          <a:ln w="9525">
            <a:noFill/>
            <a:miter lim="800000"/>
            <a:headEnd/>
            <a:tailEnd/>
          </a:ln>
        </p:spPr>
        <p:txBody>
          <a:bodyPr>
            <a:spAutoFit/>
          </a:bodyPr>
          <a:lstStyle/>
          <a:p>
            <a:pPr algn="r"/>
            <a:r>
              <a:rPr lang="en-US" sz="2400" b="1">
                <a:latin typeface="Perpetua Titling MT" pitchFamily="18" charset="0"/>
              </a:rPr>
              <a:t>Robbins and Judge</a:t>
            </a:r>
          </a:p>
        </p:txBody>
      </p:sp>
      <p:sp>
        <p:nvSpPr>
          <p:cNvPr id="7174" name="TextBox 42"/>
          <p:cNvSpPr txBox="1">
            <a:spLocks noChangeArrowheads="1"/>
          </p:cNvSpPr>
          <p:nvPr/>
        </p:nvSpPr>
        <p:spPr bwMode="auto">
          <a:xfrm>
            <a:off x="457200" y="741363"/>
            <a:ext cx="4660900" cy="2286000"/>
          </a:xfrm>
          <a:prstGeom prst="rect">
            <a:avLst/>
          </a:prstGeom>
          <a:noFill/>
          <a:ln w="9525">
            <a:noFill/>
            <a:miter lim="800000"/>
            <a:headEnd/>
            <a:tailEnd/>
          </a:ln>
        </p:spPr>
        <p:txBody>
          <a:bodyPr>
            <a:spAutoFit/>
          </a:bodyPr>
          <a:lstStyle/>
          <a:p>
            <a:r>
              <a:rPr lang="en-US" sz="4000" b="1" i="1">
                <a:latin typeface="Perpetua Titling MT" pitchFamily="18" charset="0"/>
              </a:rPr>
              <a:t>Chapter</a:t>
            </a:r>
            <a:r>
              <a:rPr lang="en-US" sz="6000" b="1" i="1">
                <a:latin typeface="Perpetua Titling MT" pitchFamily="18" charset="0"/>
              </a:rPr>
              <a:t> </a:t>
            </a:r>
            <a:r>
              <a:rPr lang="en-US" sz="14400" b="1" i="1">
                <a:latin typeface="Perpetua Titling MT" pitchFamily="18" charset="0"/>
              </a:rPr>
              <a:t>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627063" y="0"/>
            <a:ext cx="8229600" cy="1438275"/>
          </a:xfrm>
        </p:spPr>
        <p:txBody>
          <a:bodyPr/>
          <a:lstStyle/>
          <a:p>
            <a:pPr eaLnBrk="1" hangingPunct="1"/>
            <a:r>
              <a:rPr lang="en-US" b="1" smtClean="0"/>
              <a:t>Demonstrate how norms and status</a:t>
            </a:r>
            <a:br>
              <a:rPr lang="en-US" b="1" smtClean="0"/>
            </a:br>
            <a:r>
              <a:rPr lang="en-US" b="1" smtClean="0"/>
              <a:t> exert influence on an individual’s behavior</a:t>
            </a:r>
          </a:p>
        </p:txBody>
      </p:sp>
      <p:sp>
        <p:nvSpPr>
          <p:cNvPr id="25602" name="Content Placeholder 13"/>
          <p:cNvSpPr>
            <a:spLocks noGrp="1"/>
          </p:cNvSpPr>
          <p:nvPr>
            <p:ph idx="1"/>
          </p:nvPr>
        </p:nvSpPr>
        <p:spPr>
          <a:xfrm>
            <a:off x="457200" y="1817688"/>
            <a:ext cx="8229600" cy="3962400"/>
          </a:xfrm>
        </p:spPr>
        <p:txBody>
          <a:bodyPr/>
          <a:lstStyle/>
          <a:p>
            <a:pPr eaLnBrk="1" hangingPunct="1"/>
            <a:r>
              <a:rPr lang="en-US" b="1" smtClean="0"/>
              <a:t>Role Properties: Norms</a:t>
            </a:r>
          </a:p>
          <a:p>
            <a:pPr lvl="1" eaLnBrk="1" hangingPunct="1"/>
            <a:r>
              <a:rPr lang="en-US" b="1" smtClean="0"/>
              <a:t>Performance Norms</a:t>
            </a:r>
          </a:p>
          <a:p>
            <a:pPr lvl="1" eaLnBrk="1" hangingPunct="1"/>
            <a:r>
              <a:rPr lang="en-US" b="1" smtClean="0"/>
              <a:t>Appearance Norms</a:t>
            </a:r>
          </a:p>
          <a:p>
            <a:pPr lvl="1" eaLnBrk="1" hangingPunct="1"/>
            <a:r>
              <a:rPr lang="en-US" b="1" smtClean="0"/>
              <a:t>Social Arrangement Norms</a:t>
            </a:r>
          </a:p>
          <a:p>
            <a:pPr lvl="1" eaLnBrk="1" hangingPunct="1"/>
            <a:r>
              <a:rPr lang="en-US" b="1" smtClean="0"/>
              <a:t>Resource Allocation Norms</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2520CD4F-B62D-4FF6-ABA4-738B1590712B}" type="slidenum">
              <a:rPr lang="en-US"/>
              <a:pPr>
                <a:defRPr/>
              </a:pPr>
              <a:t>10</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627063" y="0"/>
            <a:ext cx="8229600" cy="1438275"/>
          </a:xfrm>
        </p:spPr>
        <p:txBody>
          <a:bodyPr/>
          <a:lstStyle/>
          <a:p>
            <a:pPr eaLnBrk="1" hangingPunct="1"/>
            <a:r>
              <a:rPr lang="en-US" b="1" smtClean="0"/>
              <a:t>Demonstrate how norms and status</a:t>
            </a:r>
            <a:br>
              <a:rPr lang="en-US" b="1" smtClean="0"/>
            </a:br>
            <a:r>
              <a:rPr lang="en-US" b="1" smtClean="0"/>
              <a:t> exert influence on an individual’s behavior</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27570ACB-295A-4A2E-AF5D-6C03AC4416A3}" type="slidenum">
              <a:rPr lang="en-US"/>
              <a:pPr>
                <a:defRPr/>
              </a:pPr>
              <a:t>11</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4</a:t>
            </a:r>
          </a:p>
        </p:txBody>
      </p:sp>
      <p:pic>
        <p:nvPicPr>
          <p:cNvPr id="27654" name="Picture 3"/>
          <p:cNvPicPr>
            <a:picLocks noChangeAspect="1"/>
          </p:cNvPicPr>
          <p:nvPr/>
        </p:nvPicPr>
        <p:blipFill>
          <a:blip r:embed="rId3"/>
          <a:srcRect/>
          <a:stretch>
            <a:fillRect/>
          </a:stretch>
        </p:blipFill>
        <p:spPr bwMode="auto">
          <a:xfrm>
            <a:off x="614363" y="2197100"/>
            <a:ext cx="7915275" cy="3278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27063" y="0"/>
            <a:ext cx="8229600" cy="1438275"/>
          </a:xfrm>
        </p:spPr>
        <p:txBody>
          <a:bodyPr/>
          <a:lstStyle/>
          <a:p>
            <a:pPr eaLnBrk="1" hangingPunct="1"/>
            <a:r>
              <a:rPr lang="en-US" b="1" smtClean="0"/>
              <a:t>Demonstrate how norms and status</a:t>
            </a:r>
            <a:br>
              <a:rPr lang="en-US" b="1" smtClean="0"/>
            </a:br>
            <a:r>
              <a:rPr lang="en-US" b="1" smtClean="0"/>
              <a:t> exert influence on an individual’s behavior</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F2321411-3202-4924-9D93-998282B4F730}" type="slidenum">
              <a:rPr lang="en-US"/>
              <a:pPr>
                <a:defRPr/>
              </a:pPr>
              <a:t>12</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4</a:t>
            </a:r>
          </a:p>
        </p:txBody>
      </p:sp>
      <p:pic>
        <p:nvPicPr>
          <p:cNvPr id="29702" name="Picture 3"/>
          <p:cNvPicPr>
            <a:picLocks noChangeAspect="1"/>
          </p:cNvPicPr>
          <p:nvPr/>
        </p:nvPicPr>
        <p:blipFill>
          <a:blip r:embed="rId3"/>
          <a:srcRect/>
          <a:stretch>
            <a:fillRect/>
          </a:stretch>
        </p:blipFill>
        <p:spPr bwMode="auto">
          <a:xfrm>
            <a:off x="1139825" y="1417638"/>
            <a:ext cx="6864350" cy="4926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27063" y="0"/>
            <a:ext cx="8229600" cy="1438275"/>
          </a:xfrm>
        </p:spPr>
        <p:txBody>
          <a:bodyPr/>
          <a:lstStyle/>
          <a:p>
            <a:pPr eaLnBrk="1" hangingPunct="1"/>
            <a:r>
              <a:rPr lang="en-US" b="1" smtClean="0"/>
              <a:t>Demonstrate how norms and status</a:t>
            </a:r>
            <a:br>
              <a:rPr lang="en-US" b="1" smtClean="0"/>
            </a:br>
            <a:r>
              <a:rPr lang="en-US" b="1" smtClean="0"/>
              <a:t> exert influence on an individual’s behavior</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671EFD0B-1358-4D5A-9CE4-61481D54CE47}" type="slidenum">
              <a:rPr lang="en-US"/>
              <a:pPr>
                <a:defRPr/>
              </a:pPr>
              <a:t>13</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4</a:t>
            </a:r>
          </a:p>
        </p:txBody>
      </p:sp>
      <p:pic>
        <p:nvPicPr>
          <p:cNvPr id="31750" name="Picture 3"/>
          <p:cNvPicPr>
            <a:picLocks noChangeAspect="1"/>
          </p:cNvPicPr>
          <p:nvPr/>
        </p:nvPicPr>
        <p:blipFill>
          <a:blip r:embed="rId3"/>
          <a:srcRect/>
          <a:stretch>
            <a:fillRect/>
          </a:stretch>
        </p:blipFill>
        <p:spPr bwMode="auto">
          <a:xfrm>
            <a:off x="1233488" y="1476375"/>
            <a:ext cx="6677025" cy="48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457200" y="0"/>
            <a:ext cx="8229600" cy="1438275"/>
          </a:xfrm>
        </p:spPr>
        <p:txBody>
          <a:bodyPr/>
          <a:lstStyle/>
          <a:p>
            <a:pPr eaLnBrk="1" hangingPunct="1"/>
            <a:r>
              <a:rPr lang="en-US" b="1" smtClean="0"/>
              <a:t>Demonstrate how norms and status</a:t>
            </a:r>
            <a:br>
              <a:rPr lang="en-US" b="1" smtClean="0"/>
            </a:br>
            <a:r>
              <a:rPr lang="en-US" b="1" smtClean="0"/>
              <a:t> exert influence on an individual’s behavior</a:t>
            </a:r>
          </a:p>
        </p:txBody>
      </p:sp>
      <p:sp>
        <p:nvSpPr>
          <p:cNvPr id="33794" name="Content Placeholder 13"/>
          <p:cNvSpPr>
            <a:spLocks noGrp="1"/>
          </p:cNvSpPr>
          <p:nvPr>
            <p:ph idx="1"/>
          </p:nvPr>
        </p:nvSpPr>
        <p:spPr>
          <a:xfrm>
            <a:off x="528638" y="1438275"/>
            <a:ext cx="8229600" cy="3962400"/>
          </a:xfrm>
        </p:spPr>
        <p:txBody>
          <a:bodyPr/>
          <a:lstStyle/>
          <a:p>
            <a:pPr eaLnBrk="1" hangingPunct="1"/>
            <a:r>
              <a:rPr lang="en-US" b="1" smtClean="0"/>
              <a:t>Group Properties: Status</a:t>
            </a:r>
          </a:p>
          <a:p>
            <a:pPr lvl="1" eaLnBrk="1" hangingPunct="1"/>
            <a:r>
              <a:rPr lang="en-US" b="1" smtClean="0"/>
              <a:t>Status characteristics theory – differences in status characteristics create status hierarchies within groups. </a:t>
            </a:r>
          </a:p>
          <a:p>
            <a:pPr lvl="2" eaLnBrk="1" hangingPunct="1"/>
            <a:r>
              <a:rPr lang="en-US" b="1" smtClean="0"/>
              <a:t>Status derived from one of three sources: </a:t>
            </a:r>
          </a:p>
          <a:p>
            <a:pPr lvl="3" eaLnBrk="1" hangingPunct="1"/>
            <a:r>
              <a:rPr lang="en-US" b="1" smtClean="0"/>
              <a:t>The power a person wields over others; </a:t>
            </a:r>
          </a:p>
          <a:p>
            <a:pPr lvl="3" eaLnBrk="1" hangingPunct="1"/>
            <a:r>
              <a:rPr lang="en-US" b="1" smtClean="0"/>
              <a:t>A person’s ability to contribute to group’s goals; </a:t>
            </a:r>
          </a:p>
          <a:p>
            <a:pPr lvl="3" eaLnBrk="1" hangingPunct="1"/>
            <a:r>
              <a:rPr lang="en-US" b="1" smtClean="0"/>
              <a:t>Individual’s personal characteristics.</a:t>
            </a:r>
          </a:p>
          <a:p>
            <a:pPr eaLnBrk="1" hangingPunct="1"/>
            <a:endParaRPr lang="en-US" b="1" smtClean="0"/>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9A8C1F76-E77D-4B59-B055-C57AC7BDAA17}" type="slidenum">
              <a:rPr lang="en-US"/>
              <a:pPr>
                <a:defRPr/>
              </a:pPr>
              <a:t>14</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4</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627063" y="0"/>
            <a:ext cx="8229600" cy="1438275"/>
          </a:xfrm>
        </p:spPr>
        <p:txBody>
          <a:bodyPr/>
          <a:lstStyle/>
          <a:p>
            <a:pPr eaLnBrk="1" hangingPunct="1"/>
            <a:r>
              <a:rPr lang="en-US" b="1" smtClean="0"/>
              <a:t>Demonstrate how norms and status</a:t>
            </a:r>
            <a:br>
              <a:rPr lang="en-US" b="1" smtClean="0"/>
            </a:br>
            <a:r>
              <a:rPr lang="en-US" b="1" smtClean="0"/>
              <a:t> exert influence on an individual’s behavior</a:t>
            </a:r>
          </a:p>
        </p:txBody>
      </p:sp>
      <p:sp>
        <p:nvSpPr>
          <p:cNvPr id="35842" name="Content Placeholder 13"/>
          <p:cNvSpPr>
            <a:spLocks noGrp="1"/>
          </p:cNvSpPr>
          <p:nvPr>
            <p:ph idx="1"/>
          </p:nvPr>
        </p:nvSpPr>
        <p:spPr>
          <a:xfrm>
            <a:off x="457200" y="1817688"/>
            <a:ext cx="8229600" cy="3962400"/>
          </a:xfrm>
        </p:spPr>
        <p:txBody>
          <a:bodyPr/>
          <a:lstStyle/>
          <a:p>
            <a:pPr eaLnBrk="1" hangingPunct="1"/>
            <a:r>
              <a:rPr lang="en-US" b="1" smtClean="0"/>
              <a:t>Status and Norms</a:t>
            </a:r>
          </a:p>
          <a:p>
            <a:pPr lvl="1" eaLnBrk="1" hangingPunct="1"/>
            <a:r>
              <a:rPr lang="en-US" sz="2600" b="1" smtClean="0"/>
              <a:t>High status individuals in groups are accorded different consideration</a:t>
            </a:r>
          </a:p>
          <a:p>
            <a:pPr eaLnBrk="1" hangingPunct="1"/>
            <a:r>
              <a:rPr lang="en-US" b="1" smtClean="0"/>
              <a:t>Status and group interaction is influenced both positively and negatively </a:t>
            </a:r>
          </a:p>
          <a:p>
            <a:pPr eaLnBrk="1" hangingPunct="1"/>
            <a:r>
              <a:rPr lang="en-US" b="1" smtClean="0"/>
              <a:t>Cultural differences in status perception influences differently</a:t>
            </a:r>
          </a:p>
          <a:p>
            <a:pPr lvl="1" eaLnBrk="1" hangingPunct="1"/>
            <a:endParaRPr lang="en-US" sz="2600" b="1" smtClean="0"/>
          </a:p>
          <a:p>
            <a:pPr eaLnBrk="1" hangingPunct="1"/>
            <a:endParaRPr lang="en-US" b="1" smtClean="0"/>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E7716516-6F8F-4FF6-883E-F8CCF716C444}" type="slidenum">
              <a:rPr lang="en-US"/>
              <a:pPr>
                <a:defRPr/>
              </a:pPr>
              <a:t>15</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627063" y="0"/>
            <a:ext cx="8229600" cy="1438275"/>
          </a:xfrm>
        </p:spPr>
        <p:txBody>
          <a:bodyPr/>
          <a:lstStyle/>
          <a:p>
            <a:pPr eaLnBrk="1" hangingPunct="1"/>
            <a:r>
              <a:rPr lang="en-US" b="1" smtClean="0"/>
              <a:t>Show how size affects </a:t>
            </a:r>
            <a:br>
              <a:rPr lang="en-US" b="1" smtClean="0"/>
            </a:br>
            <a:r>
              <a:rPr lang="en-US" b="1" smtClean="0"/>
              <a:t>group performance</a:t>
            </a:r>
          </a:p>
        </p:txBody>
      </p:sp>
      <p:sp>
        <p:nvSpPr>
          <p:cNvPr id="37890" name="Content Placeholder 13"/>
          <p:cNvSpPr>
            <a:spLocks noGrp="1"/>
          </p:cNvSpPr>
          <p:nvPr>
            <p:ph idx="1"/>
          </p:nvPr>
        </p:nvSpPr>
        <p:spPr>
          <a:xfrm>
            <a:off x="457200" y="1817688"/>
            <a:ext cx="8229600" cy="3962400"/>
          </a:xfrm>
        </p:spPr>
        <p:txBody>
          <a:bodyPr/>
          <a:lstStyle/>
          <a:p>
            <a:pPr eaLnBrk="1" hangingPunct="1"/>
            <a:r>
              <a:rPr lang="en-US" sz="2400" b="1" smtClean="0"/>
              <a:t>The size of a group affects the group’s overall behavior.</a:t>
            </a:r>
          </a:p>
          <a:p>
            <a:pPr eaLnBrk="1" hangingPunct="1"/>
            <a:r>
              <a:rPr lang="en-US" sz="2400" b="1" smtClean="0"/>
              <a:t>Social loafing- the tendency for individuals to expend less effort when working collectively than alone.</a:t>
            </a:r>
          </a:p>
          <a:p>
            <a:pPr eaLnBrk="1" hangingPunct="1"/>
            <a:r>
              <a:rPr lang="en-US" sz="2400" b="1" smtClean="0"/>
              <a:t>Smaller groups are faster at completing tasks than larger ones. </a:t>
            </a:r>
          </a:p>
          <a:p>
            <a:pPr eaLnBrk="1" hangingPunct="1"/>
            <a:r>
              <a:rPr lang="en-US" sz="2400" b="1" smtClean="0"/>
              <a:t>Large groups in problem solving do better.</a:t>
            </a:r>
          </a:p>
          <a:p>
            <a:pPr lvl="1" eaLnBrk="1" hangingPunct="1"/>
            <a:r>
              <a:rPr lang="en-US" sz="2400" b="1" smtClean="0"/>
              <a:t>Large groups are good at gaining input. </a:t>
            </a:r>
          </a:p>
          <a:p>
            <a:pPr lvl="1" eaLnBrk="1" hangingPunct="1"/>
            <a:r>
              <a:rPr lang="en-US" sz="2400" b="1" smtClean="0"/>
              <a:t>Smaller groups are better doing something with input. </a:t>
            </a:r>
          </a:p>
          <a:p>
            <a:pPr lvl="1" eaLnBrk="1" hangingPunct="1"/>
            <a:endParaRPr lang="en-US" sz="2400" b="1" smtClean="0"/>
          </a:p>
          <a:p>
            <a:pPr eaLnBrk="1" hangingPunct="1"/>
            <a:endParaRPr lang="en-US" b="1" smtClean="0"/>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5E60C0A0-C5E3-40AE-A23C-2DA740090B28}" type="slidenum">
              <a:rPr lang="en-US"/>
              <a:pPr>
                <a:defRPr/>
              </a:pPr>
              <a:t>16</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27063" y="0"/>
            <a:ext cx="8229600" cy="1438275"/>
          </a:xfrm>
        </p:spPr>
        <p:txBody>
          <a:bodyPr/>
          <a:lstStyle/>
          <a:p>
            <a:pPr eaLnBrk="1" hangingPunct="1"/>
            <a:r>
              <a:rPr lang="en-US" b="1" smtClean="0"/>
              <a:t>Contrast the benefits and </a:t>
            </a:r>
            <a:br>
              <a:rPr lang="en-US" b="1" smtClean="0"/>
            </a:br>
            <a:r>
              <a:rPr lang="en-US" b="1" smtClean="0"/>
              <a:t>disadvantages of cohesive groups</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0FE8E2B9-1140-4057-B8A4-1DD34FA90BC6}" type="slidenum">
              <a:rPr lang="en-US"/>
              <a:pPr>
                <a:defRPr/>
              </a:pPr>
              <a:t>17</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6</a:t>
            </a:r>
          </a:p>
        </p:txBody>
      </p:sp>
      <p:pic>
        <p:nvPicPr>
          <p:cNvPr id="39942" name="Picture 3"/>
          <p:cNvPicPr>
            <a:picLocks noChangeAspect="1"/>
          </p:cNvPicPr>
          <p:nvPr/>
        </p:nvPicPr>
        <p:blipFill>
          <a:blip r:embed="rId3"/>
          <a:srcRect/>
          <a:stretch>
            <a:fillRect/>
          </a:stretch>
        </p:blipFill>
        <p:spPr bwMode="auto">
          <a:xfrm>
            <a:off x="854075" y="1981200"/>
            <a:ext cx="7435850" cy="3676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27063" y="0"/>
            <a:ext cx="8229600" cy="1438275"/>
          </a:xfrm>
        </p:spPr>
        <p:txBody>
          <a:bodyPr/>
          <a:lstStyle/>
          <a:p>
            <a:pPr eaLnBrk="1" hangingPunct="1"/>
            <a:r>
              <a:rPr lang="en-US" b="1" smtClean="0"/>
              <a:t>Understand the implications of </a:t>
            </a:r>
            <a:br>
              <a:rPr lang="en-US" b="1" smtClean="0"/>
            </a:br>
            <a:r>
              <a:rPr lang="en-US" b="1" smtClean="0"/>
              <a:t>diversity for group effectiveness</a:t>
            </a:r>
          </a:p>
        </p:txBody>
      </p:sp>
      <p:sp>
        <p:nvSpPr>
          <p:cNvPr id="41986" name="Content Placeholder 13"/>
          <p:cNvSpPr>
            <a:spLocks noGrp="1"/>
          </p:cNvSpPr>
          <p:nvPr>
            <p:ph idx="1"/>
          </p:nvPr>
        </p:nvSpPr>
        <p:spPr>
          <a:xfrm>
            <a:off x="457200" y="1690688"/>
            <a:ext cx="8229600" cy="3962400"/>
          </a:xfrm>
        </p:spPr>
        <p:txBody>
          <a:bodyPr/>
          <a:lstStyle/>
          <a:p>
            <a:pPr eaLnBrk="1" hangingPunct="1"/>
            <a:r>
              <a:rPr lang="en-US" b="1" smtClean="0"/>
              <a:t>Diversity in the group’s membership</a:t>
            </a:r>
          </a:p>
          <a:p>
            <a:pPr lvl="1" eaLnBrk="1" hangingPunct="1"/>
            <a:r>
              <a:rPr lang="en-US" sz="2600" b="1" smtClean="0"/>
              <a:t>The degree to which members of the group are similar to, or different from, one another. </a:t>
            </a:r>
          </a:p>
          <a:p>
            <a:pPr eaLnBrk="1" hangingPunct="1"/>
            <a:r>
              <a:rPr lang="en-US" b="1" smtClean="0"/>
              <a:t>Research finds</a:t>
            </a:r>
          </a:p>
          <a:p>
            <a:pPr lvl="1" eaLnBrk="1" hangingPunct="1"/>
            <a:r>
              <a:rPr lang="en-US" sz="2600" b="1" smtClean="0"/>
              <a:t>More difference in values and option, the greater its conflict</a:t>
            </a:r>
          </a:p>
          <a:p>
            <a:pPr lvl="1" eaLnBrk="1" hangingPunct="1"/>
            <a:r>
              <a:rPr lang="en-US" sz="2600" b="1" smtClean="0"/>
              <a:t>Diversity can be bad for groups, unless managed effectively</a:t>
            </a:r>
          </a:p>
          <a:p>
            <a:pPr eaLnBrk="1" hangingPunct="1"/>
            <a:endParaRPr lang="en-US" b="1" smtClean="0"/>
          </a:p>
          <a:p>
            <a:pPr lvl="1" eaLnBrk="1" hangingPunct="1"/>
            <a:endParaRPr lang="en-US" sz="2600" b="1" smtClean="0"/>
          </a:p>
          <a:p>
            <a:pPr eaLnBrk="1" hangingPunct="1"/>
            <a:endParaRPr lang="en-US" b="1" smtClean="0"/>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FC81B861-BAA4-492D-9A20-87AFCCFD95C5}" type="slidenum">
              <a:rPr lang="en-US"/>
              <a:pPr>
                <a:defRPr/>
              </a:pPr>
              <a:t>18</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627063" y="0"/>
            <a:ext cx="8229600" cy="1438275"/>
          </a:xfrm>
        </p:spPr>
        <p:txBody>
          <a:bodyPr/>
          <a:lstStyle/>
          <a:p>
            <a:pPr eaLnBrk="1" hangingPunct="1"/>
            <a:r>
              <a:rPr lang="en-US" b="1" smtClean="0"/>
              <a:t>Understand the implications of </a:t>
            </a:r>
            <a:br>
              <a:rPr lang="en-US" b="1" smtClean="0"/>
            </a:br>
            <a:r>
              <a:rPr lang="en-US" b="1" smtClean="0"/>
              <a:t>diversity for group effectiveness</a:t>
            </a:r>
          </a:p>
        </p:txBody>
      </p:sp>
      <p:sp>
        <p:nvSpPr>
          <p:cNvPr id="44034" name="Content Placeholder 13"/>
          <p:cNvSpPr>
            <a:spLocks noGrp="1"/>
          </p:cNvSpPr>
          <p:nvPr>
            <p:ph idx="1"/>
          </p:nvPr>
        </p:nvSpPr>
        <p:spPr>
          <a:xfrm>
            <a:off x="457200" y="1690688"/>
            <a:ext cx="8229600" cy="3962400"/>
          </a:xfrm>
        </p:spPr>
        <p:txBody>
          <a:bodyPr/>
          <a:lstStyle/>
          <a:p>
            <a:pPr eaLnBrk="1" hangingPunct="1"/>
            <a:r>
              <a:rPr lang="en-US" sz="3200" b="1" smtClean="0"/>
              <a:t>The impact of diversity on groups is mixed. </a:t>
            </a:r>
          </a:p>
          <a:p>
            <a:pPr lvl="1" eaLnBrk="1" hangingPunct="1"/>
            <a:r>
              <a:rPr lang="en-US" sz="3200" b="1" smtClean="0"/>
              <a:t>It is difficult to be in a diverse group in the short term. </a:t>
            </a:r>
          </a:p>
          <a:p>
            <a:pPr lvl="1" eaLnBrk="1" hangingPunct="1"/>
            <a:r>
              <a:rPr lang="en-US" sz="3200" b="1" smtClean="0"/>
              <a:t>Over time diversity may help them be more open-minded and creative.</a:t>
            </a:r>
          </a:p>
          <a:p>
            <a:pPr lvl="1" eaLnBrk="1" hangingPunct="1"/>
            <a:r>
              <a:rPr lang="en-US" sz="3200" b="1" smtClean="0"/>
              <a:t>Even positive effects are unlikely to be especially strong. </a:t>
            </a:r>
          </a:p>
          <a:p>
            <a:pPr eaLnBrk="1" hangingPunct="1"/>
            <a:endParaRPr lang="en-US" b="1" smtClean="0"/>
          </a:p>
          <a:p>
            <a:pPr lvl="1" eaLnBrk="1" hangingPunct="1"/>
            <a:endParaRPr lang="en-US" sz="2600" b="1" smtClean="0"/>
          </a:p>
          <a:p>
            <a:pPr eaLnBrk="1" hangingPunct="1"/>
            <a:endParaRPr lang="en-US" b="1" smtClean="0"/>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BD9D88E0-2829-4AEF-826F-178DE023A245}" type="slidenum">
              <a:rPr lang="en-US"/>
              <a:pPr>
                <a:defRPr/>
              </a:pPr>
              <a:t>19</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p:txBody>
          <a:bodyPr/>
          <a:lstStyle/>
          <a:p>
            <a:pPr eaLnBrk="1" hangingPunct="1"/>
            <a:r>
              <a:rPr lang="en-US" sz="3600" b="1" smtClean="0"/>
              <a:t>Chapter 9 Learning Objectives</a:t>
            </a:r>
          </a:p>
        </p:txBody>
      </p:sp>
      <p:sp>
        <p:nvSpPr>
          <p:cNvPr id="3" name="Content Placeholder 2"/>
          <p:cNvSpPr>
            <a:spLocks noGrp="1"/>
          </p:cNvSpPr>
          <p:nvPr>
            <p:ph idx="1"/>
          </p:nvPr>
        </p:nvSpPr>
        <p:spPr>
          <a:xfrm>
            <a:off x="185738" y="1712913"/>
            <a:ext cx="8958262" cy="4643437"/>
          </a:xfrm>
        </p:spPr>
        <p:txBody>
          <a:bodyPr>
            <a:normAutofit/>
          </a:bodyPr>
          <a:lstStyle/>
          <a:p>
            <a:pPr marL="533400" indent="-533400" eaLnBrk="1" hangingPunct="1">
              <a:buFont typeface="Arial" charset="0"/>
              <a:buNone/>
            </a:pPr>
            <a:r>
              <a:rPr lang="en-US" b="1" smtClean="0">
                <a:cs typeface="Arial" charset="0"/>
              </a:rPr>
              <a:t>After studying this chapter you should be able to:</a:t>
            </a:r>
          </a:p>
          <a:p>
            <a:pPr marL="533400" indent="-533400" eaLnBrk="1" hangingPunct="1">
              <a:buFont typeface="Arial Narrow" pitchFamily="34" charset="0"/>
              <a:buAutoNum type="arabicPeriod"/>
            </a:pPr>
            <a:r>
              <a:rPr lang="en-US" sz="1800" b="1" smtClean="0">
                <a:cs typeface="Arial" charset="0"/>
              </a:rPr>
              <a:t>Define </a:t>
            </a:r>
            <a:r>
              <a:rPr lang="en-US" sz="1800" b="1" i="1" smtClean="0">
                <a:cs typeface="Arial" charset="0"/>
              </a:rPr>
              <a:t>group</a:t>
            </a:r>
            <a:r>
              <a:rPr lang="en-US" sz="1800" b="1" smtClean="0">
                <a:cs typeface="Arial" charset="0"/>
              </a:rPr>
              <a:t> and differentiate between different types of groups.</a:t>
            </a:r>
          </a:p>
          <a:p>
            <a:pPr marL="533400" indent="-533400" eaLnBrk="1" hangingPunct="1">
              <a:buFont typeface="Arial Narrow" pitchFamily="34" charset="0"/>
              <a:buAutoNum type="arabicPeriod"/>
            </a:pPr>
            <a:r>
              <a:rPr lang="en-US" sz="1800" b="1" smtClean="0">
                <a:cs typeface="Arial" charset="0"/>
              </a:rPr>
              <a:t>Identify the five stages of group development.</a:t>
            </a:r>
          </a:p>
          <a:p>
            <a:pPr marL="533400" indent="-533400" eaLnBrk="1" hangingPunct="1">
              <a:buFont typeface="Arial Narrow" pitchFamily="34" charset="0"/>
              <a:buAutoNum type="arabicPeriod"/>
            </a:pPr>
            <a:r>
              <a:rPr lang="en-US" sz="1800" b="1" smtClean="0">
                <a:cs typeface="Arial" charset="0"/>
              </a:rPr>
              <a:t>Show how role requirements change in different situations.</a:t>
            </a:r>
          </a:p>
          <a:p>
            <a:pPr marL="533400" indent="-533400" eaLnBrk="1" hangingPunct="1">
              <a:buFont typeface="Arial Narrow" pitchFamily="34" charset="0"/>
              <a:buAutoNum type="arabicPeriod"/>
            </a:pPr>
            <a:r>
              <a:rPr lang="en-US" sz="1800" b="1" smtClean="0"/>
              <a:t>Demonstrate how group norms and status</a:t>
            </a:r>
            <a:r>
              <a:rPr lang="en-US" smtClean="0"/>
              <a:t> </a:t>
            </a:r>
            <a:r>
              <a:rPr lang="en-US" sz="1800" b="1" smtClean="0">
                <a:cs typeface="Arial" charset="0"/>
              </a:rPr>
              <a:t>exert influence on an individual’s behavior.</a:t>
            </a:r>
          </a:p>
          <a:p>
            <a:pPr marL="533400" indent="-533400" eaLnBrk="1" hangingPunct="1">
              <a:buFont typeface="Arial Narrow" pitchFamily="34" charset="0"/>
              <a:buAutoNum type="arabicPeriod"/>
            </a:pPr>
            <a:r>
              <a:rPr lang="en-US" sz="1800" b="1" smtClean="0">
                <a:cs typeface="Arial" charset="0"/>
              </a:rPr>
              <a:t>Show how size affects group performance.</a:t>
            </a:r>
          </a:p>
          <a:p>
            <a:pPr marL="533400" indent="-533400" eaLnBrk="1" hangingPunct="1">
              <a:buFont typeface="Arial Narrow" pitchFamily="34" charset="0"/>
              <a:buAutoNum type="arabicPeriod"/>
            </a:pPr>
            <a:r>
              <a:rPr lang="en-US" sz="1800" b="1" smtClean="0">
                <a:cs typeface="Arial" charset="0"/>
              </a:rPr>
              <a:t>Contrast the benefits and disadvantages of cohesive groups.</a:t>
            </a:r>
          </a:p>
          <a:p>
            <a:pPr marL="533400" indent="-533400" eaLnBrk="1" hangingPunct="1">
              <a:buFont typeface="Arial Narrow" pitchFamily="34" charset="0"/>
              <a:buAutoNum type="arabicPeriod"/>
            </a:pPr>
            <a:r>
              <a:rPr lang="en-US" sz="1800" b="1" smtClean="0">
                <a:cs typeface="Arial" charset="0"/>
              </a:rPr>
              <a:t>Understand the implications of diversity for group effectiveness.</a:t>
            </a:r>
          </a:p>
          <a:p>
            <a:pPr marL="533400" indent="-533400" eaLnBrk="1" hangingPunct="1">
              <a:buFont typeface="Arial Narrow" pitchFamily="34" charset="0"/>
              <a:buAutoNum type="arabicPeriod"/>
            </a:pPr>
            <a:r>
              <a:rPr lang="en-US" sz="1800" b="1" smtClean="0">
                <a:cs typeface="Arial" charset="0"/>
              </a:rPr>
              <a:t>Contrast the strengths and weaknesses of group decision-making.</a:t>
            </a:r>
          </a:p>
          <a:p>
            <a:pPr marL="533400" indent="-533400" eaLnBrk="1" hangingPunct="1">
              <a:buFont typeface="Arial Narrow" pitchFamily="34" charset="0"/>
              <a:buAutoNum type="arabicPeriod"/>
            </a:pPr>
            <a:r>
              <a:rPr lang="en-US" sz="1800" b="1" smtClean="0">
                <a:cs typeface="Arial" charset="0"/>
              </a:rPr>
              <a:t>Compare the effectiveness of interacting, brainstorming, nominal, and electronic meeting groups.</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p:txBody>
          <a:bodyPr/>
          <a:lstStyle/>
          <a:p>
            <a:pPr>
              <a:defRPr/>
            </a:pPr>
            <a:r>
              <a:rPr lang="en-US" dirty="0"/>
              <a:t>9-</a:t>
            </a:r>
            <a:fld id="{AD960C0A-8F5A-4AA9-8506-8A3D21CE5EB7}" type="slidenum">
              <a:rPr lang="en-US"/>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627063" y="0"/>
            <a:ext cx="8229600" cy="1438275"/>
          </a:xfrm>
        </p:spPr>
        <p:txBody>
          <a:bodyPr/>
          <a:lstStyle/>
          <a:p>
            <a:pPr eaLnBrk="1" hangingPunct="1"/>
            <a:r>
              <a:rPr lang="en-US" b="1" smtClean="0"/>
              <a:t>Contrast the strengths and </a:t>
            </a:r>
            <a:br>
              <a:rPr lang="en-US" b="1" smtClean="0"/>
            </a:br>
            <a:r>
              <a:rPr lang="en-US" b="1" smtClean="0"/>
              <a:t>weaknesses of group decision-making</a:t>
            </a:r>
          </a:p>
        </p:txBody>
      </p:sp>
      <p:sp>
        <p:nvSpPr>
          <p:cNvPr id="46082" name="Content Placeholder 13"/>
          <p:cNvSpPr>
            <a:spLocks noGrp="1"/>
          </p:cNvSpPr>
          <p:nvPr>
            <p:ph idx="1"/>
          </p:nvPr>
        </p:nvSpPr>
        <p:spPr>
          <a:xfrm>
            <a:off x="457200" y="1690688"/>
            <a:ext cx="8229600" cy="3962400"/>
          </a:xfrm>
        </p:spPr>
        <p:txBody>
          <a:bodyPr/>
          <a:lstStyle/>
          <a:p>
            <a:pPr eaLnBrk="1" hangingPunct="1"/>
            <a:r>
              <a:rPr lang="en-US" sz="3200" b="1" smtClean="0"/>
              <a:t>Strengths</a:t>
            </a:r>
          </a:p>
          <a:p>
            <a:pPr lvl="1" eaLnBrk="1" hangingPunct="1"/>
            <a:r>
              <a:rPr lang="en-US" sz="3000" b="1" smtClean="0"/>
              <a:t>More Complete knowledge</a:t>
            </a:r>
          </a:p>
          <a:p>
            <a:pPr lvl="1" eaLnBrk="1" hangingPunct="1"/>
            <a:r>
              <a:rPr lang="en-US" sz="3000" b="1" smtClean="0"/>
              <a:t>Diversity of views</a:t>
            </a:r>
          </a:p>
          <a:p>
            <a:pPr lvl="1" eaLnBrk="1" hangingPunct="1"/>
            <a:r>
              <a:rPr lang="en-US" sz="3000" b="1" smtClean="0"/>
              <a:t>Almost always out performs individuals</a:t>
            </a:r>
          </a:p>
          <a:p>
            <a:pPr lvl="1" eaLnBrk="1" hangingPunct="1"/>
            <a:r>
              <a:rPr lang="en-US" sz="3000" b="1" smtClean="0"/>
              <a:t>Increase acceptance of solutions</a:t>
            </a:r>
          </a:p>
          <a:p>
            <a:pPr eaLnBrk="1" hangingPunct="1"/>
            <a:r>
              <a:rPr lang="en-US" sz="3200" b="1" smtClean="0"/>
              <a:t>Weaknesses</a:t>
            </a:r>
          </a:p>
          <a:p>
            <a:pPr lvl="1" eaLnBrk="1" hangingPunct="1"/>
            <a:r>
              <a:rPr lang="en-US" sz="3000" b="1" smtClean="0"/>
              <a:t>Time</a:t>
            </a:r>
          </a:p>
          <a:p>
            <a:pPr lvl="1" eaLnBrk="1" hangingPunct="1"/>
            <a:r>
              <a:rPr lang="en-US" sz="3000" b="1" smtClean="0"/>
              <a:t>Conformity pressures</a:t>
            </a:r>
          </a:p>
          <a:p>
            <a:pPr eaLnBrk="1" hangingPunct="1"/>
            <a:endParaRPr lang="en-US" b="1" smtClean="0"/>
          </a:p>
          <a:p>
            <a:pPr lvl="1" eaLnBrk="1" hangingPunct="1"/>
            <a:endParaRPr lang="en-US" sz="2600" b="1" smtClean="0"/>
          </a:p>
          <a:p>
            <a:pPr eaLnBrk="1" hangingPunct="1"/>
            <a:endParaRPr lang="en-US" b="1" smtClean="0"/>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0D555D75-A822-439A-BD32-4EECD93F4DA5}" type="slidenum">
              <a:rPr lang="en-US"/>
              <a:pPr>
                <a:defRPr/>
              </a:pPr>
              <a:t>20</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627063" y="0"/>
            <a:ext cx="8229600" cy="1438275"/>
          </a:xfrm>
        </p:spPr>
        <p:txBody>
          <a:bodyPr/>
          <a:lstStyle/>
          <a:p>
            <a:pPr eaLnBrk="1" hangingPunct="1"/>
            <a:r>
              <a:rPr lang="en-US" b="1" smtClean="0"/>
              <a:t>Contrast the strengths and </a:t>
            </a:r>
            <a:br>
              <a:rPr lang="en-US" b="1" smtClean="0"/>
            </a:br>
            <a:r>
              <a:rPr lang="en-US" b="1" smtClean="0"/>
              <a:t>weaknesses of group decision-making</a:t>
            </a:r>
          </a:p>
        </p:txBody>
      </p:sp>
      <p:sp>
        <p:nvSpPr>
          <p:cNvPr id="48130" name="Content Placeholder 13"/>
          <p:cNvSpPr>
            <a:spLocks noGrp="1"/>
          </p:cNvSpPr>
          <p:nvPr>
            <p:ph idx="1"/>
          </p:nvPr>
        </p:nvSpPr>
        <p:spPr>
          <a:xfrm>
            <a:off x="457200" y="1690688"/>
            <a:ext cx="8229600" cy="3962400"/>
          </a:xfrm>
        </p:spPr>
        <p:txBody>
          <a:bodyPr/>
          <a:lstStyle/>
          <a:p>
            <a:pPr eaLnBrk="1" hangingPunct="1"/>
            <a:r>
              <a:rPr lang="en-US" b="1" smtClean="0"/>
              <a:t>Groups can be used as an excellent decision-making processes</a:t>
            </a:r>
          </a:p>
          <a:p>
            <a:pPr eaLnBrk="1" hangingPunct="1"/>
            <a:r>
              <a:rPr lang="en-US" b="1" smtClean="0"/>
              <a:t>Source of breath and depth of input</a:t>
            </a:r>
          </a:p>
          <a:p>
            <a:pPr eaLnBrk="1" hangingPunct="1"/>
            <a:r>
              <a:rPr lang="en-US" b="1" smtClean="0"/>
              <a:t>More people to support decisions made</a:t>
            </a:r>
          </a:p>
          <a:p>
            <a:pPr eaLnBrk="1" hangingPunct="1"/>
            <a:r>
              <a:rPr lang="en-US" b="1" smtClean="0"/>
              <a:t>Group decisions</a:t>
            </a:r>
          </a:p>
          <a:p>
            <a:pPr lvl="1" eaLnBrk="1" hangingPunct="1"/>
            <a:r>
              <a:rPr lang="en-US" b="1" smtClean="0"/>
              <a:t>Consume time</a:t>
            </a:r>
          </a:p>
          <a:p>
            <a:pPr lvl="1" eaLnBrk="1" hangingPunct="1"/>
            <a:r>
              <a:rPr lang="en-US" b="1" smtClean="0"/>
              <a:t>Create conflict</a:t>
            </a:r>
          </a:p>
          <a:p>
            <a:pPr lvl="1" eaLnBrk="1" hangingPunct="1"/>
            <a:r>
              <a:rPr lang="en-US" b="1" smtClean="0"/>
              <a:t>Generate conformity pressures</a:t>
            </a:r>
          </a:p>
          <a:p>
            <a:pPr lvl="1" eaLnBrk="1" hangingPunct="1"/>
            <a:endParaRPr lang="en-US" sz="2600" b="1" smtClean="0"/>
          </a:p>
          <a:p>
            <a:pPr lvl="1" eaLnBrk="1" hangingPunct="1"/>
            <a:endParaRPr lang="en-US" sz="2600" b="1" smtClean="0"/>
          </a:p>
          <a:p>
            <a:pPr eaLnBrk="1" hangingPunct="1"/>
            <a:endParaRPr lang="en-US" b="1" smtClean="0"/>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7C508320-C6D9-44B2-A36A-683E61DB1FAE}" type="slidenum">
              <a:rPr lang="en-US"/>
              <a:pPr>
                <a:defRPr/>
              </a:pPr>
              <a:t>21</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8</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27063" y="0"/>
            <a:ext cx="8229600" cy="1438275"/>
          </a:xfrm>
        </p:spPr>
        <p:txBody>
          <a:bodyPr/>
          <a:lstStyle/>
          <a:p>
            <a:pPr eaLnBrk="1" hangingPunct="1"/>
            <a:r>
              <a:rPr lang="en-US" b="1" smtClean="0"/>
              <a:t>Contrast the strengths and </a:t>
            </a:r>
            <a:br>
              <a:rPr lang="en-US" b="1" smtClean="0"/>
            </a:br>
            <a:r>
              <a:rPr lang="en-US" b="1" smtClean="0"/>
              <a:t>weaknesses of group decision-making</a:t>
            </a:r>
          </a:p>
        </p:txBody>
      </p:sp>
      <p:sp>
        <p:nvSpPr>
          <p:cNvPr id="50178" name="Content Placeholder 13"/>
          <p:cNvSpPr>
            <a:spLocks noGrp="1"/>
          </p:cNvSpPr>
          <p:nvPr>
            <p:ph idx="1"/>
          </p:nvPr>
        </p:nvSpPr>
        <p:spPr>
          <a:xfrm>
            <a:off x="457200" y="1417638"/>
            <a:ext cx="8229600" cy="3962400"/>
          </a:xfrm>
        </p:spPr>
        <p:txBody>
          <a:bodyPr/>
          <a:lstStyle/>
          <a:p>
            <a:pPr eaLnBrk="1" hangingPunct="1"/>
            <a:r>
              <a:rPr lang="en-US" sz="2400" b="1" smtClean="0"/>
              <a:t>Groupthink is related to norms</a:t>
            </a:r>
          </a:p>
          <a:p>
            <a:pPr lvl="1" eaLnBrk="1" hangingPunct="1"/>
            <a:r>
              <a:rPr lang="en-US" sz="2400" b="1" smtClean="0"/>
              <a:t>It describes situations in which group pressures for conformity deter the group from critically appraising unusual, minority, or unpopular views. </a:t>
            </a:r>
          </a:p>
          <a:p>
            <a:pPr eaLnBrk="1" hangingPunct="1"/>
            <a:r>
              <a:rPr lang="en-US" sz="2400" b="1" smtClean="0"/>
              <a:t>Groupshift</a:t>
            </a:r>
          </a:p>
          <a:p>
            <a:pPr lvl="1" eaLnBrk="1" hangingPunct="1"/>
            <a:r>
              <a:rPr lang="en-US" sz="2400" b="1" smtClean="0"/>
              <a:t>A change between a group’s decision and an individual decision that a member within the group would make; the shift can be toward either conservatism or greater risk but it generally is toward a more extreme version of the group’s original position.</a:t>
            </a:r>
          </a:p>
          <a:p>
            <a:pPr lvl="1" eaLnBrk="1" hangingPunct="1"/>
            <a:endParaRPr lang="en-US" sz="2400" b="1" smtClean="0"/>
          </a:p>
          <a:p>
            <a:pPr eaLnBrk="1" hangingPunct="1"/>
            <a:endParaRPr lang="en-US" sz="2400" b="1" smtClean="0"/>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BCA22B9E-BEF8-4980-8083-1848E2CFEA62}" type="slidenum">
              <a:rPr lang="en-US"/>
              <a:pPr>
                <a:defRPr/>
              </a:pPr>
              <a:t>22</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627063" y="0"/>
            <a:ext cx="8229600" cy="1438275"/>
          </a:xfrm>
        </p:spPr>
        <p:txBody>
          <a:bodyPr/>
          <a:lstStyle/>
          <a:p>
            <a:pPr eaLnBrk="1" hangingPunct="1"/>
            <a:r>
              <a:rPr lang="en-US" b="1" smtClean="0"/>
              <a:t>Compare the effectiveness of interacting, brainstorming, nominal, and </a:t>
            </a:r>
            <a:br>
              <a:rPr lang="en-US" b="1" smtClean="0"/>
            </a:br>
            <a:r>
              <a:rPr lang="en-US" b="1" smtClean="0"/>
              <a:t>electronic meeting groups</a:t>
            </a:r>
          </a:p>
        </p:txBody>
      </p:sp>
      <p:sp>
        <p:nvSpPr>
          <p:cNvPr id="52226" name="Content Placeholder 13"/>
          <p:cNvSpPr>
            <a:spLocks noGrp="1"/>
          </p:cNvSpPr>
          <p:nvPr>
            <p:ph idx="1"/>
          </p:nvPr>
        </p:nvSpPr>
        <p:spPr>
          <a:xfrm>
            <a:off x="457200" y="1690688"/>
            <a:ext cx="8229600" cy="3962400"/>
          </a:xfrm>
        </p:spPr>
        <p:txBody>
          <a:bodyPr/>
          <a:lstStyle/>
          <a:p>
            <a:pPr eaLnBrk="1" hangingPunct="1"/>
            <a:r>
              <a:rPr lang="en-US" b="1" smtClean="0"/>
              <a:t>Interacting Groups</a:t>
            </a:r>
          </a:p>
          <a:p>
            <a:pPr lvl="1" eaLnBrk="1" hangingPunct="1"/>
            <a:r>
              <a:rPr lang="en-US" b="1" smtClean="0"/>
              <a:t>Most group decision-making takes place in interacting groups. </a:t>
            </a:r>
          </a:p>
          <a:p>
            <a:pPr lvl="1" eaLnBrk="1" hangingPunct="1"/>
            <a:r>
              <a:rPr lang="en-US" b="1" smtClean="0"/>
              <a:t>In these groups, members meet face to face and rely on both verbal and nonverbal interaction to communicate with each other.</a:t>
            </a:r>
          </a:p>
          <a:p>
            <a:pPr lvl="1" eaLnBrk="1" hangingPunct="1"/>
            <a:r>
              <a:rPr lang="en-US" b="1" smtClean="0"/>
              <a:t>Interacting groups often censor themselves and pressure individual members toward conformity of opinion.</a:t>
            </a:r>
          </a:p>
          <a:p>
            <a:pPr eaLnBrk="1" hangingPunct="1"/>
            <a:endParaRPr lang="en-US" b="1" smtClean="0"/>
          </a:p>
          <a:p>
            <a:pPr eaLnBrk="1" hangingPunct="1"/>
            <a:endParaRPr lang="en-US" b="1" smtClean="0"/>
          </a:p>
          <a:p>
            <a:pPr lvl="1" eaLnBrk="1" hangingPunct="1"/>
            <a:endParaRPr lang="en-US" b="1" smtClean="0"/>
          </a:p>
          <a:p>
            <a:pPr eaLnBrk="1" hangingPunct="1"/>
            <a:endParaRPr lang="en-US" b="1" smtClean="0"/>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50378290-1FA9-46BF-AFFD-80C12D5B1A16}" type="slidenum">
              <a:rPr lang="en-US"/>
              <a:pPr>
                <a:defRPr/>
              </a:pPr>
              <a:t>23</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9</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627063" y="0"/>
            <a:ext cx="8229600" cy="1438275"/>
          </a:xfrm>
        </p:spPr>
        <p:txBody>
          <a:bodyPr/>
          <a:lstStyle/>
          <a:p>
            <a:pPr eaLnBrk="1" hangingPunct="1"/>
            <a:r>
              <a:rPr lang="en-US" b="1" smtClean="0"/>
              <a:t>Compare the effectiveness of interacting, brainstorming, nominal, and </a:t>
            </a:r>
            <a:br>
              <a:rPr lang="en-US" b="1" smtClean="0"/>
            </a:br>
            <a:r>
              <a:rPr lang="en-US" b="1" smtClean="0"/>
              <a:t>electronic meeting groups</a:t>
            </a:r>
          </a:p>
        </p:txBody>
      </p:sp>
      <p:sp>
        <p:nvSpPr>
          <p:cNvPr id="54274" name="Content Placeholder 13"/>
          <p:cNvSpPr>
            <a:spLocks noGrp="1"/>
          </p:cNvSpPr>
          <p:nvPr>
            <p:ph idx="1"/>
          </p:nvPr>
        </p:nvSpPr>
        <p:spPr>
          <a:xfrm>
            <a:off x="457200" y="1690688"/>
            <a:ext cx="8229600" cy="3962400"/>
          </a:xfrm>
        </p:spPr>
        <p:txBody>
          <a:bodyPr/>
          <a:lstStyle/>
          <a:p>
            <a:pPr eaLnBrk="1" hangingPunct="1"/>
            <a:r>
              <a:rPr lang="en-US" b="1" smtClean="0"/>
              <a:t>Brainstorming</a:t>
            </a:r>
          </a:p>
          <a:p>
            <a:pPr lvl="1" eaLnBrk="1" hangingPunct="1"/>
            <a:r>
              <a:rPr lang="en-US" b="1" smtClean="0"/>
              <a:t>Overcome pressures for conformity </a:t>
            </a:r>
          </a:p>
          <a:p>
            <a:pPr lvl="1" eaLnBrk="1" hangingPunct="1"/>
            <a:r>
              <a:rPr lang="en-US" b="1" smtClean="0"/>
              <a:t>The process:</a:t>
            </a:r>
          </a:p>
          <a:p>
            <a:pPr lvl="2" eaLnBrk="1" hangingPunct="1"/>
            <a:r>
              <a:rPr lang="en-US" sz="2400" b="1" smtClean="0"/>
              <a:t>The group leader states the problem clearly.</a:t>
            </a:r>
          </a:p>
          <a:p>
            <a:pPr lvl="2" eaLnBrk="1" hangingPunct="1"/>
            <a:r>
              <a:rPr lang="en-US" sz="2400" b="1" smtClean="0"/>
              <a:t>Members then “free-wheel” as many alternatives as they can.</a:t>
            </a:r>
          </a:p>
          <a:p>
            <a:pPr lvl="2" eaLnBrk="1" hangingPunct="1"/>
            <a:r>
              <a:rPr lang="en-US" sz="2400" b="1" smtClean="0"/>
              <a:t>No criticism is allowed.</a:t>
            </a:r>
          </a:p>
          <a:p>
            <a:pPr lvl="2" eaLnBrk="1" hangingPunct="1"/>
            <a:r>
              <a:rPr lang="en-US" sz="2400" b="1" smtClean="0"/>
              <a:t>One idea stimulates others, and group members are encouraged to “think the unusual.</a:t>
            </a:r>
            <a:r>
              <a:rPr lang="en-US" b="1" smtClean="0"/>
              <a:t>”</a:t>
            </a:r>
          </a:p>
          <a:p>
            <a:pPr eaLnBrk="1" hangingPunct="1"/>
            <a:endParaRPr lang="en-US" b="1" smtClean="0"/>
          </a:p>
          <a:p>
            <a:pPr eaLnBrk="1" hangingPunct="1"/>
            <a:endParaRPr lang="en-US" b="1" smtClean="0"/>
          </a:p>
          <a:p>
            <a:pPr lvl="1" eaLnBrk="1" hangingPunct="1"/>
            <a:endParaRPr lang="en-US" b="1" smtClean="0"/>
          </a:p>
          <a:p>
            <a:pPr eaLnBrk="1" hangingPunct="1"/>
            <a:endParaRPr lang="en-US" b="1" smtClean="0"/>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E8BEEB2B-0F61-4EB4-8C9E-82103E53C192}" type="slidenum">
              <a:rPr lang="en-US"/>
              <a:pPr>
                <a:defRPr/>
              </a:pPr>
              <a:t>24</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9</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627063" y="0"/>
            <a:ext cx="8229600" cy="1438275"/>
          </a:xfrm>
        </p:spPr>
        <p:txBody>
          <a:bodyPr/>
          <a:lstStyle/>
          <a:p>
            <a:pPr eaLnBrk="1" hangingPunct="1"/>
            <a:r>
              <a:rPr lang="en-US" b="1" smtClean="0"/>
              <a:t>Compare the effectiveness of interacting, brainstorming, nominal, and </a:t>
            </a:r>
            <a:br>
              <a:rPr lang="en-US" b="1" smtClean="0"/>
            </a:br>
            <a:r>
              <a:rPr lang="en-US" b="1" smtClean="0"/>
              <a:t>electronic meeting groups</a:t>
            </a:r>
          </a:p>
        </p:txBody>
      </p:sp>
      <p:sp>
        <p:nvSpPr>
          <p:cNvPr id="56322" name="Content Placeholder 13"/>
          <p:cNvSpPr>
            <a:spLocks noGrp="1"/>
          </p:cNvSpPr>
          <p:nvPr>
            <p:ph idx="1"/>
          </p:nvPr>
        </p:nvSpPr>
        <p:spPr>
          <a:xfrm>
            <a:off x="457200" y="1690688"/>
            <a:ext cx="8229600" cy="3962400"/>
          </a:xfrm>
        </p:spPr>
        <p:txBody>
          <a:bodyPr/>
          <a:lstStyle/>
          <a:p>
            <a:pPr eaLnBrk="1" hangingPunct="1"/>
            <a:r>
              <a:rPr lang="en-US" b="1" smtClean="0"/>
              <a:t>The nominal group technique:</a:t>
            </a:r>
          </a:p>
          <a:p>
            <a:pPr lvl="1" eaLnBrk="1" hangingPunct="1"/>
            <a:r>
              <a:rPr lang="en-US" b="1" smtClean="0"/>
              <a:t>Restricts discussion or interpersonal communication during the decision-making process.</a:t>
            </a:r>
          </a:p>
          <a:p>
            <a:pPr lvl="1" eaLnBrk="1" hangingPunct="1"/>
            <a:r>
              <a:rPr lang="en-US" b="1" smtClean="0"/>
              <a:t>Group members are all physically present, but members operate independently.</a:t>
            </a:r>
          </a:p>
          <a:p>
            <a:pPr lvl="1" eaLnBrk="1" hangingPunct="1"/>
            <a:r>
              <a:rPr lang="en-US" b="1" smtClean="0"/>
              <a:t>The chief advantage of the nominal group technique is that it permits the group to meet formally but does not restrict independent thinking, as does the interacting group. </a:t>
            </a:r>
          </a:p>
          <a:p>
            <a:pPr eaLnBrk="1" hangingPunct="1"/>
            <a:endParaRPr lang="en-US" b="1" smtClean="0"/>
          </a:p>
          <a:p>
            <a:pPr eaLnBrk="1" hangingPunct="1"/>
            <a:endParaRPr lang="en-US" b="1" smtClean="0"/>
          </a:p>
          <a:p>
            <a:pPr lvl="1" eaLnBrk="1" hangingPunct="1"/>
            <a:endParaRPr lang="en-US" b="1" smtClean="0"/>
          </a:p>
          <a:p>
            <a:pPr eaLnBrk="1" hangingPunct="1"/>
            <a:endParaRPr lang="en-US" b="1" smtClean="0"/>
          </a:p>
        </p:txBody>
      </p:sp>
      <p:sp>
        <p:nvSpPr>
          <p:cNvPr id="5" name="Footer Placeholder 4"/>
          <p:cNvSpPr>
            <a:spLocks noGrp="1"/>
          </p:cNvSpPr>
          <p:nvPr>
            <p:ph type="ftr" sz="quarter" idx="11"/>
          </p:nvPr>
        </p:nvSpPr>
        <p:spPr>
          <a:xfrm>
            <a:off x="3840163" y="6492875"/>
            <a:ext cx="5153025" cy="365125"/>
          </a:xfrm>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6FBF658D-84C2-4CE7-BCA5-17B2F1DB2C4B}" type="slidenum">
              <a:rPr lang="en-US"/>
              <a:pPr>
                <a:defRPr/>
              </a:pPr>
              <a:t>25</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9</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627063" y="0"/>
            <a:ext cx="8229600" cy="1438275"/>
          </a:xfrm>
        </p:spPr>
        <p:txBody>
          <a:bodyPr/>
          <a:lstStyle/>
          <a:p>
            <a:pPr eaLnBrk="1" hangingPunct="1"/>
            <a:r>
              <a:rPr lang="en-US" b="1" smtClean="0"/>
              <a:t>Compare the effectiveness of interacting, brainstorming, nominal, and </a:t>
            </a:r>
            <a:br>
              <a:rPr lang="en-US" b="1" smtClean="0"/>
            </a:br>
            <a:r>
              <a:rPr lang="en-US" b="1" smtClean="0"/>
              <a:t>electronic meeting groups</a:t>
            </a:r>
          </a:p>
        </p:txBody>
      </p:sp>
      <p:sp>
        <p:nvSpPr>
          <p:cNvPr id="58370" name="Content Placeholder 13"/>
          <p:cNvSpPr>
            <a:spLocks noGrp="1"/>
          </p:cNvSpPr>
          <p:nvPr>
            <p:ph idx="1"/>
          </p:nvPr>
        </p:nvSpPr>
        <p:spPr>
          <a:xfrm>
            <a:off x="271463" y="1438275"/>
            <a:ext cx="8229600" cy="3962400"/>
          </a:xfrm>
        </p:spPr>
        <p:txBody>
          <a:bodyPr/>
          <a:lstStyle/>
          <a:p>
            <a:pPr eaLnBrk="1" hangingPunct="1"/>
            <a:r>
              <a:rPr lang="en-US" b="1" smtClean="0"/>
              <a:t>A problem is presented, and then the following steps take place:</a:t>
            </a:r>
          </a:p>
          <a:p>
            <a:pPr lvl="1" eaLnBrk="1" hangingPunct="1"/>
            <a:r>
              <a:rPr lang="en-US" b="1" smtClean="0"/>
              <a:t>Members meet as a group but each member writes down his or her ideas on the problem.  </a:t>
            </a:r>
          </a:p>
          <a:p>
            <a:pPr lvl="1" eaLnBrk="1" hangingPunct="1"/>
            <a:r>
              <a:rPr lang="en-US" b="1" smtClean="0"/>
              <a:t>After this silent period, each member presents one idea to the group. </a:t>
            </a:r>
          </a:p>
          <a:p>
            <a:pPr lvl="1" eaLnBrk="1" hangingPunct="1"/>
            <a:r>
              <a:rPr lang="en-US" b="1" smtClean="0"/>
              <a:t>The ideas are discussed for clarity.</a:t>
            </a:r>
          </a:p>
          <a:p>
            <a:pPr lvl="1" eaLnBrk="1" hangingPunct="1"/>
            <a:r>
              <a:rPr lang="en-US" b="1" smtClean="0"/>
              <a:t>Each group member rank-orders the ideas. </a:t>
            </a:r>
          </a:p>
          <a:p>
            <a:pPr lvl="1" eaLnBrk="1" hangingPunct="1"/>
            <a:r>
              <a:rPr lang="en-US" b="1" smtClean="0"/>
              <a:t>The idea with the highest aggregate ranking determines the final decision. </a:t>
            </a:r>
          </a:p>
          <a:p>
            <a:pPr eaLnBrk="1" hangingPunct="1"/>
            <a:endParaRPr lang="en-US" b="1" smtClean="0"/>
          </a:p>
          <a:p>
            <a:pPr lvl="1" eaLnBrk="1" hangingPunct="1"/>
            <a:endParaRPr lang="en-US" b="1" smtClean="0"/>
          </a:p>
          <a:p>
            <a:pPr eaLnBrk="1" hangingPunct="1"/>
            <a:endParaRPr lang="en-US" b="1" smtClean="0"/>
          </a:p>
        </p:txBody>
      </p:sp>
      <p:sp>
        <p:nvSpPr>
          <p:cNvPr id="5" name="Footer Placeholder 4"/>
          <p:cNvSpPr>
            <a:spLocks noGrp="1"/>
          </p:cNvSpPr>
          <p:nvPr>
            <p:ph type="ftr" sz="quarter" idx="11"/>
          </p:nvPr>
        </p:nvSpPr>
        <p:spPr>
          <a:xfrm>
            <a:off x="1085850" y="6530975"/>
            <a:ext cx="5153025" cy="365125"/>
          </a:xfrm>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F74E0E82-16EF-4CDB-9AA8-ED095B1DBDBC}" type="slidenum">
              <a:rPr lang="en-US"/>
              <a:pPr>
                <a:defRPr/>
              </a:pPr>
              <a:t>26</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9</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627063" y="0"/>
            <a:ext cx="8229600" cy="1438275"/>
          </a:xfrm>
        </p:spPr>
        <p:txBody>
          <a:bodyPr/>
          <a:lstStyle/>
          <a:p>
            <a:pPr eaLnBrk="1" hangingPunct="1"/>
            <a:r>
              <a:rPr lang="en-US" b="1" smtClean="0"/>
              <a:t>Compare the effectiveness of interacting, brainstorming, nominal, and </a:t>
            </a:r>
            <a:br>
              <a:rPr lang="en-US" b="1" smtClean="0"/>
            </a:br>
            <a:r>
              <a:rPr lang="en-US" b="1" smtClean="0"/>
              <a:t>electronic meeting groups</a:t>
            </a:r>
          </a:p>
        </p:txBody>
      </p:sp>
      <p:sp>
        <p:nvSpPr>
          <p:cNvPr id="14" name="Content Placeholder 13"/>
          <p:cNvSpPr>
            <a:spLocks noGrp="1"/>
          </p:cNvSpPr>
          <p:nvPr>
            <p:ph idx="1"/>
          </p:nvPr>
        </p:nvSpPr>
        <p:spPr>
          <a:xfrm>
            <a:off x="457200" y="1690688"/>
            <a:ext cx="8229600" cy="3962400"/>
          </a:xfrm>
        </p:spPr>
        <p:txBody>
          <a:bodyPr>
            <a:noAutofit/>
          </a:bodyPr>
          <a:lstStyle/>
          <a:p>
            <a:pPr eaLnBrk="1" hangingPunct="1"/>
            <a:r>
              <a:rPr lang="en-US" b="1" smtClean="0">
                <a:cs typeface="Arial" charset="0"/>
              </a:rPr>
              <a:t>The computer-assisted group or electronic meeting blends the nominal group technique with sophisticated computer technology.</a:t>
            </a:r>
          </a:p>
          <a:p>
            <a:pPr eaLnBrk="1" hangingPunct="1"/>
            <a:r>
              <a:rPr lang="en-US" b="1" smtClean="0">
                <a:cs typeface="Arial" charset="0"/>
              </a:rPr>
              <a:t>Early evidence, suggests electronic meetings don’t achieve most of their proposed benefits.</a:t>
            </a:r>
          </a:p>
          <a:p>
            <a:pPr lvl="1" eaLnBrk="1" hangingPunct="1"/>
            <a:r>
              <a:rPr lang="en-US" b="1" smtClean="0">
                <a:cs typeface="Arial" charset="0"/>
              </a:rPr>
              <a:t>Lead to </a:t>
            </a:r>
            <a:r>
              <a:rPr lang="en-US" b="1" i="1" smtClean="0">
                <a:cs typeface="Arial" charset="0"/>
              </a:rPr>
              <a:t>decreased </a:t>
            </a:r>
            <a:r>
              <a:rPr lang="en-US" b="1" smtClean="0">
                <a:cs typeface="Arial" charset="0"/>
              </a:rPr>
              <a:t>group effectiveness, </a:t>
            </a:r>
          </a:p>
          <a:p>
            <a:pPr lvl="1" eaLnBrk="1" hangingPunct="1"/>
            <a:r>
              <a:rPr lang="en-US" b="1" smtClean="0">
                <a:cs typeface="Arial" charset="0"/>
              </a:rPr>
              <a:t>Require </a:t>
            </a:r>
            <a:r>
              <a:rPr lang="en-US" b="1" i="1" smtClean="0">
                <a:cs typeface="Arial" charset="0"/>
              </a:rPr>
              <a:t>more </a:t>
            </a:r>
            <a:r>
              <a:rPr lang="en-US" b="1" smtClean="0">
                <a:cs typeface="Arial" charset="0"/>
              </a:rPr>
              <a:t>time to complete tasks, </a:t>
            </a:r>
          </a:p>
          <a:p>
            <a:pPr lvl="1" eaLnBrk="1" hangingPunct="1"/>
            <a:r>
              <a:rPr lang="en-US" b="1" smtClean="0">
                <a:cs typeface="Arial" charset="0"/>
              </a:rPr>
              <a:t>Result in </a:t>
            </a:r>
            <a:r>
              <a:rPr lang="en-US" b="1" i="1" smtClean="0">
                <a:cs typeface="Arial" charset="0"/>
              </a:rPr>
              <a:t>reduced </a:t>
            </a:r>
            <a:r>
              <a:rPr lang="en-US" b="1" smtClean="0">
                <a:cs typeface="Arial" charset="0"/>
              </a:rPr>
              <a:t>member satisfaction compared with face-to-face groups.</a:t>
            </a:r>
          </a:p>
          <a:p>
            <a:pPr lvl="1" eaLnBrk="1" hangingPunct="1">
              <a:buFont typeface="Arial" charset="0"/>
              <a:buNone/>
            </a:pPr>
            <a:endParaRPr lang="en-US" b="1" smtClean="0">
              <a:cs typeface="Arial" charset="0"/>
            </a:endParaRPr>
          </a:p>
          <a:p>
            <a:pPr eaLnBrk="1" hangingPunct="1"/>
            <a:endParaRPr lang="en-US" b="1" smtClean="0">
              <a:cs typeface="Arial" charset="0"/>
            </a:endParaRP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73CAAC0A-5C76-458D-A27D-2CF41B35969D}" type="slidenum">
              <a:rPr lang="en-US"/>
              <a:pPr>
                <a:defRPr/>
              </a:pPr>
              <a:t>27</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9</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a:xfrm>
            <a:off x="627063" y="0"/>
            <a:ext cx="8229600" cy="1438275"/>
          </a:xfrm>
        </p:spPr>
        <p:txBody>
          <a:bodyPr/>
          <a:lstStyle/>
          <a:p>
            <a:pPr eaLnBrk="1" hangingPunct="1"/>
            <a:r>
              <a:rPr lang="en-US" b="1" smtClean="0"/>
              <a:t>Compare the effectiveness of interacting, brainstorming, nominal, and </a:t>
            </a:r>
            <a:br>
              <a:rPr lang="en-US" b="1" smtClean="0"/>
            </a:br>
            <a:r>
              <a:rPr lang="en-US" b="1" smtClean="0"/>
              <a:t>electronic meeting groups</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E91F63EA-0DF5-41E5-861D-7E77298A8D26}" type="slidenum">
              <a:rPr lang="en-US"/>
              <a:pPr>
                <a:defRPr/>
              </a:pPr>
              <a:t>28</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9</a:t>
            </a:r>
          </a:p>
        </p:txBody>
      </p:sp>
      <p:pic>
        <p:nvPicPr>
          <p:cNvPr id="62470" name="Picture 3"/>
          <p:cNvPicPr>
            <a:picLocks noChangeAspect="1"/>
          </p:cNvPicPr>
          <p:nvPr/>
        </p:nvPicPr>
        <p:blipFill>
          <a:blip r:embed="rId3"/>
          <a:srcRect/>
          <a:stretch>
            <a:fillRect/>
          </a:stretch>
        </p:blipFill>
        <p:spPr bwMode="auto">
          <a:xfrm>
            <a:off x="487363" y="2044700"/>
            <a:ext cx="8169275" cy="3670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627063" y="0"/>
            <a:ext cx="8229600" cy="1438275"/>
          </a:xfrm>
        </p:spPr>
        <p:txBody>
          <a:bodyPr/>
          <a:lstStyle/>
          <a:p>
            <a:pPr eaLnBrk="1" hangingPunct="1"/>
            <a:r>
              <a:rPr lang="en-US" b="1" smtClean="0"/>
              <a:t>Summary and implications </a:t>
            </a:r>
            <a:br>
              <a:rPr lang="en-US" b="1" smtClean="0"/>
            </a:br>
            <a:r>
              <a:rPr lang="en-US" b="1" smtClean="0"/>
              <a:t>for managers</a:t>
            </a:r>
          </a:p>
        </p:txBody>
      </p:sp>
      <p:sp>
        <p:nvSpPr>
          <p:cNvPr id="64514" name="Content Placeholder 13"/>
          <p:cNvSpPr>
            <a:spLocks noGrp="1"/>
          </p:cNvSpPr>
          <p:nvPr>
            <p:ph idx="1"/>
          </p:nvPr>
        </p:nvSpPr>
        <p:spPr>
          <a:xfrm>
            <a:off x="457200" y="1438275"/>
            <a:ext cx="8229600" cy="3962400"/>
          </a:xfrm>
        </p:spPr>
        <p:txBody>
          <a:bodyPr/>
          <a:lstStyle/>
          <a:p>
            <a:pPr eaLnBrk="1" hangingPunct="1"/>
            <a:r>
              <a:rPr lang="en-US" b="1" smtClean="0"/>
              <a:t>Role perception and an employee’s performance evaluation are positively related. </a:t>
            </a:r>
          </a:p>
          <a:p>
            <a:pPr eaLnBrk="1" hangingPunct="1"/>
            <a:r>
              <a:rPr lang="en-US" b="1" smtClean="0"/>
              <a:t>The degree of congruence between the employee’s and the boss’s perception of the employee’s job influences the degree to which the boss will judge that employee effective. </a:t>
            </a:r>
          </a:p>
          <a:p>
            <a:pPr eaLnBrk="1" hangingPunct="1"/>
            <a:r>
              <a:rPr lang="en-US" b="1" smtClean="0"/>
              <a:t>An employee whose role perception fulfills the boss’s role expectations will receive a higher performance evaluation.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ADEF4154-E1DF-47BF-B1E1-45EB834AA057}" type="slidenum">
              <a:rPr lang="en-US"/>
              <a:pPr>
                <a:defRPr/>
              </a:pPr>
              <a:t>29</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a:xfrm>
            <a:off x="627063" y="0"/>
            <a:ext cx="8229600" cy="1438275"/>
          </a:xfrm>
        </p:spPr>
        <p:txBody>
          <a:bodyPr/>
          <a:lstStyle/>
          <a:p>
            <a:pPr eaLnBrk="1" hangingPunct="1"/>
            <a:r>
              <a:rPr lang="en-US" b="1" smtClean="0"/>
              <a:t>Define </a:t>
            </a:r>
            <a:r>
              <a:rPr lang="en-US" b="1" i="1" smtClean="0"/>
              <a:t>group</a:t>
            </a:r>
            <a:r>
              <a:rPr lang="en-US" b="1" smtClean="0"/>
              <a:t> and differentiate between </a:t>
            </a:r>
            <a:br>
              <a:rPr lang="en-US" b="1" smtClean="0"/>
            </a:br>
            <a:r>
              <a:rPr lang="en-US" b="1" smtClean="0"/>
              <a:t>different types of groups</a:t>
            </a:r>
          </a:p>
        </p:txBody>
      </p:sp>
      <p:sp>
        <p:nvSpPr>
          <p:cNvPr id="11266" name="Content Placeholder 13"/>
          <p:cNvSpPr>
            <a:spLocks noGrp="1"/>
          </p:cNvSpPr>
          <p:nvPr>
            <p:ph idx="1"/>
          </p:nvPr>
        </p:nvSpPr>
        <p:spPr>
          <a:xfrm>
            <a:off x="457200" y="1817688"/>
            <a:ext cx="8229600" cy="3962400"/>
          </a:xfrm>
        </p:spPr>
        <p:txBody>
          <a:bodyPr/>
          <a:lstStyle/>
          <a:p>
            <a:pPr eaLnBrk="1" hangingPunct="1"/>
            <a:r>
              <a:rPr lang="en-US" b="1" smtClean="0"/>
              <a:t>A group is defined as two or more individuals, interacting and interdependent, who have come together to achieve particular objectives. </a:t>
            </a:r>
          </a:p>
          <a:p>
            <a:pPr eaLnBrk="1" hangingPunct="1"/>
            <a:r>
              <a:rPr lang="en-US" b="1" smtClean="0"/>
              <a:t>Groups can be either formal or informal. </a:t>
            </a:r>
          </a:p>
          <a:p>
            <a:pPr lvl="1" eaLnBrk="1" hangingPunct="1"/>
            <a:r>
              <a:rPr lang="en-US" b="1" smtClean="0"/>
              <a:t>Formal groups—those defined by the organization’s structure</a:t>
            </a:r>
          </a:p>
          <a:p>
            <a:pPr lvl="1" eaLnBrk="1" hangingPunct="1"/>
            <a:r>
              <a:rPr lang="en-US" b="1" smtClean="0"/>
              <a:t>Informal groups—alliances that are neither formally structured nor organizationally determined</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64502B47-34A2-4F0C-82ED-9CF58AFD5C92}" type="slidenum">
              <a:rPr lang="en-US"/>
              <a:pPr>
                <a:defRPr/>
              </a:pPr>
              <a:t>3</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a:xfrm>
            <a:off x="627063" y="0"/>
            <a:ext cx="8229600" cy="1438275"/>
          </a:xfrm>
        </p:spPr>
        <p:txBody>
          <a:bodyPr/>
          <a:lstStyle/>
          <a:p>
            <a:pPr eaLnBrk="1" hangingPunct="1"/>
            <a:r>
              <a:rPr lang="en-US" b="1" smtClean="0"/>
              <a:t>Summary and Implications </a:t>
            </a:r>
            <a:br>
              <a:rPr lang="en-US" b="1" smtClean="0"/>
            </a:br>
            <a:r>
              <a:rPr lang="en-US" b="1" smtClean="0"/>
              <a:t>for Managers</a:t>
            </a:r>
          </a:p>
        </p:txBody>
      </p:sp>
      <p:sp>
        <p:nvSpPr>
          <p:cNvPr id="66562" name="Content Placeholder 13"/>
          <p:cNvSpPr>
            <a:spLocks noGrp="1"/>
          </p:cNvSpPr>
          <p:nvPr>
            <p:ph idx="1"/>
          </p:nvPr>
        </p:nvSpPr>
        <p:spPr>
          <a:xfrm>
            <a:off x="457200" y="1690688"/>
            <a:ext cx="8686800" cy="3962400"/>
          </a:xfrm>
        </p:spPr>
        <p:txBody>
          <a:bodyPr/>
          <a:lstStyle/>
          <a:p>
            <a:pPr eaLnBrk="1" hangingPunct="1"/>
            <a:r>
              <a:rPr lang="en-US" b="1" smtClean="0"/>
              <a:t>Norms control behavior by establishing standards of right and wrong. </a:t>
            </a:r>
          </a:p>
          <a:p>
            <a:pPr lvl="1" eaLnBrk="1" hangingPunct="1"/>
            <a:r>
              <a:rPr lang="en-US" b="1" smtClean="0"/>
              <a:t>The norms of a given group can help explain members’ behaviors for managers. </a:t>
            </a:r>
          </a:p>
          <a:p>
            <a:pPr lvl="1" eaLnBrk="1" hangingPunct="1"/>
            <a:r>
              <a:rPr lang="en-US" b="1" smtClean="0"/>
              <a:t>When norms support high output, managers can expect markedly higher individual performance than when they aim to restrict output. </a:t>
            </a:r>
          </a:p>
          <a:p>
            <a:pPr lvl="1" eaLnBrk="1" hangingPunct="1"/>
            <a:r>
              <a:rPr lang="en-US" b="1" smtClean="0"/>
              <a:t>Norms that support antisocial behavior increase the likelihood that individuals will engage in deviant workplace activities.</a:t>
            </a:r>
          </a:p>
          <a:p>
            <a:pPr eaLnBrk="1" hangingPunct="1"/>
            <a:endParaRPr lang="en-US" b="1" smtClean="0"/>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850A6168-1DFC-412F-B797-9E95B2749480}" type="slidenum">
              <a:rPr lang="en-US"/>
              <a:pPr>
                <a:defRPr/>
              </a:pPr>
              <a:t>30</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a:xfrm>
            <a:off x="627063" y="0"/>
            <a:ext cx="8229600" cy="1438275"/>
          </a:xfrm>
        </p:spPr>
        <p:txBody>
          <a:bodyPr/>
          <a:lstStyle/>
          <a:p>
            <a:pPr eaLnBrk="1" hangingPunct="1"/>
            <a:r>
              <a:rPr lang="en-US" b="1" smtClean="0"/>
              <a:t>Summary and Implications </a:t>
            </a:r>
            <a:br>
              <a:rPr lang="en-US" b="1" smtClean="0"/>
            </a:br>
            <a:r>
              <a:rPr lang="en-US" b="1" smtClean="0"/>
              <a:t>for Managers</a:t>
            </a:r>
          </a:p>
        </p:txBody>
      </p:sp>
      <p:sp>
        <p:nvSpPr>
          <p:cNvPr id="68610" name="Content Placeholder 13"/>
          <p:cNvSpPr>
            <a:spLocks noGrp="1"/>
          </p:cNvSpPr>
          <p:nvPr>
            <p:ph idx="1"/>
          </p:nvPr>
        </p:nvSpPr>
        <p:spPr>
          <a:xfrm>
            <a:off x="169863" y="1690688"/>
            <a:ext cx="8686800" cy="3962400"/>
          </a:xfrm>
        </p:spPr>
        <p:txBody>
          <a:bodyPr/>
          <a:lstStyle/>
          <a:p>
            <a:pPr eaLnBrk="1" hangingPunct="1"/>
            <a:r>
              <a:rPr lang="en-US" b="1" smtClean="0"/>
              <a:t>Status inequities create frustration and can adversely influence productivity and willingness to remain with an organization. </a:t>
            </a:r>
          </a:p>
          <a:p>
            <a:pPr lvl="1" eaLnBrk="1" hangingPunct="1"/>
            <a:r>
              <a:rPr lang="en-US" b="1" smtClean="0"/>
              <a:t>Incongruence is likely to reduce motivation and motivate a search for ways to bring about fairness.</a:t>
            </a:r>
          </a:p>
          <a:p>
            <a:pPr lvl="1" eaLnBrk="1" hangingPunct="1"/>
            <a:r>
              <a:rPr lang="en-US" b="1" smtClean="0"/>
              <a:t>Because lower-status people tend to participate less in group discussions, groups with high status differences are likely to inhibit input from lower-status members and reduce their potential.</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83D57950-A8E8-483C-A72E-13D4945EAB1F}" type="slidenum">
              <a:rPr lang="en-US"/>
              <a:pPr>
                <a:defRPr/>
              </a:pPr>
              <a:t>31</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a:xfrm>
            <a:off x="627063" y="0"/>
            <a:ext cx="8229600" cy="1438275"/>
          </a:xfrm>
        </p:spPr>
        <p:txBody>
          <a:bodyPr/>
          <a:lstStyle/>
          <a:p>
            <a:pPr eaLnBrk="1" hangingPunct="1"/>
            <a:r>
              <a:rPr lang="en-US" b="1" smtClean="0"/>
              <a:t>Summary and Implications </a:t>
            </a:r>
            <a:br>
              <a:rPr lang="en-US" b="1" smtClean="0"/>
            </a:br>
            <a:r>
              <a:rPr lang="en-US" b="1" smtClean="0"/>
              <a:t>for Managers</a:t>
            </a:r>
          </a:p>
        </p:txBody>
      </p:sp>
      <p:sp>
        <p:nvSpPr>
          <p:cNvPr id="70658" name="Content Placeholder 13"/>
          <p:cNvSpPr>
            <a:spLocks noGrp="1"/>
          </p:cNvSpPr>
          <p:nvPr>
            <p:ph idx="1"/>
          </p:nvPr>
        </p:nvSpPr>
        <p:spPr>
          <a:xfrm>
            <a:off x="169863" y="1690688"/>
            <a:ext cx="8686800" cy="3962400"/>
          </a:xfrm>
        </p:spPr>
        <p:txBody>
          <a:bodyPr/>
          <a:lstStyle/>
          <a:p>
            <a:pPr eaLnBrk="1" hangingPunct="1"/>
            <a:r>
              <a:rPr lang="en-US" b="1" smtClean="0"/>
              <a:t>The impact of size on a group’s performance depends on the type of task. </a:t>
            </a:r>
          </a:p>
          <a:p>
            <a:pPr lvl="1" eaLnBrk="1" hangingPunct="1"/>
            <a:r>
              <a:rPr lang="en-US" b="1" smtClean="0"/>
              <a:t>Larger groups are more effective at fact-finding activities, smaller groups at action-taking tasks. </a:t>
            </a:r>
          </a:p>
          <a:p>
            <a:pPr lvl="1" eaLnBrk="1" hangingPunct="1"/>
            <a:r>
              <a:rPr lang="en-US" b="1" smtClean="0"/>
              <a:t>Our knowledge of social loafing suggests that managers using larger groups should also provide measures of individual performance.</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4E0449EE-8481-4122-9652-D805EBED9D75}" type="slidenum">
              <a:rPr lang="en-US"/>
              <a:pPr>
                <a:defRPr/>
              </a:pPr>
              <a:t>32</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a:xfrm>
            <a:off x="627063" y="0"/>
            <a:ext cx="8229600" cy="1438275"/>
          </a:xfrm>
        </p:spPr>
        <p:txBody>
          <a:bodyPr/>
          <a:lstStyle/>
          <a:p>
            <a:pPr eaLnBrk="1" hangingPunct="1"/>
            <a:r>
              <a:rPr lang="en-US" b="1" smtClean="0"/>
              <a:t>Summary and Implications </a:t>
            </a:r>
            <a:br>
              <a:rPr lang="en-US" b="1" smtClean="0"/>
            </a:br>
            <a:r>
              <a:rPr lang="en-US" b="1" smtClean="0"/>
              <a:t>for Managers</a:t>
            </a:r>
          </a:p>
        </p:txBody>
      </p:sp>
      <p:sp>
        <p:nvSpPr>
          <p:cNvPr id="72706" name="Content Placeholder 13"/>
          <p:cNvSpPr>
            <a:spLocks noGrp="1"/>
          </p:cNvSpPr>
          <p:nvPr>
            <p:ph idx="1"/>
          </p:nvPr>
        </p:nvSpPr>
        <p:spPr>
          <a:xfrm>
            <a:off x="169863" y="1690688"/>
            <a:ext cx="8686800" cy="3962400"/>
          </a:xfrm>
        </p:spPr>
        <p:txBody>
          <a:bodyPr/>
          <a:lstStyle/>
          <a:p>
            <a:pPr eaLnBrk="1" hangingPunct="1"/>
            <a:r>
              <a:rPr lang="en-US" b="1" smtClean="0"/>
              <a:t>Cohesiveness can influence a group’s level of productivity or not, depending on the group’s performance-related norms.</a:t>
            </a:r>
          </a:p>
          <a:p>
            <a:pPr eaLnBrk="1" hangingPunct="1"/>
            <a:r>
              <a:rPr lang="en-US" b="1" smtClean="0"/>
              <a:t>Diversity appears to have a mixed impact on group performance, with some studies suggesting that diversity can help performance and others suggesting it can hurt it.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CF3C53AA-1285-45A4-9A2A-FEA0053F352B}" type="slidenum">
              <a:rPr lang="en-US"/>
              <a:pPr>
                <a:defRPr/>
              </a:pPr>
              <a:t>33</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a:xfrm>
            <a:off x="627063" y="0"/>
            <a:ext cx="8229600" cy="1438275"/>
          </a:xfrm>
        </p:spPr>
        <p:txBody>
          <a:bodyPr/>
          <a:lstStyle/>
          <a:p>
            <a:pPr eaLnBrk="1" hangingPunct="1"/>
            <a:r>
              <a:rPr lang="en-US" b="1" smtClean="0"/>
              <a:t>Summary and Implications </a:t>
            </a:r>
            <a:br>
              <a:rPr lang="en-US" b="1" smtClean="0"/>
            </a:br>
            <a:r>
              <a:rPr lang="en-US" b="1" smtClean="0"/>
              <a:t>for Managers</a:t>
            </a:r>
          </a:p>
        </p:txBody>
      </p:sp>
      <p:sp>
        <p:nvSpPr>
          <p:cNvPr id="74754" name="Content Placeholder 13"/>
          <p:cNvSpPr>
            <a:spLocks noGrp="1"/>
          </p:cNvSpPr>
          <p:nvPr>
            <p:ph idx="1"/>
          </p:nvPr>
        </p:nvSpPr>
        <p:spPr>
          <a:xfrm>
            <a:off x="169863" y="1690688"/>
            <a:ext cx="8686800" cy="3962400"/>
          </a:xfrm>
        </p:spPr>
        <p:txBody>
          <a:bodyPr/>
          <a:lstStyle/>
          <a:p>
            <a:pPr eaLnBrk="1" hangingPunct="1"/>
            <a:r>
              <a:rPr lang="en-US" b="1" smtClean="0"/>
              <a:t>The group size–satisfaction relationship is what we would intuitively expect: </a:t>
            </a:r>
          </a:p>
          <a:p>
            <a:pPr lvl="1" eaLnBrk="1" hangingPunct="1"/>
            <a:r>
              <a:rPr lang="en-US" b="1" smtClean="0"/>
              <a:t>Larger groups are associated with lower satisfaction. </a:t>
            </a:r>
          </a:p>
          <a:p>
            <a:pPr lvl="1" eaLnBrk="1" hangingPunct="1"/>
            <a:r>
              <a:rPr lang="en-US" b="1" smtClean="0"/>
              <a:t>As size increases, opportunities for participation and social interaction decrease.</a:t>
            </a:r>
          </a:p>
          <a:p>
            <a:pPr lvl="1" eaLnBrk="1" hangingPunct="1"/>
            <a:r>
              <a:rPr lang="en-US" b="1" smtClean="0"/>
              <a:t>Having more members also prompts dissension, conflict, and the formation of subgroups.</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3CEEE752-B408-4832-90C8-497554ED13EB}" type="slidenum">
              <a:rPr lang="en-US"/>
              <a:pPr>
                <a:defRPr/>
              </a:pPr>
              <a:t>34</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dirty="0"/>
              <a:t>Copyright © 2013 Pearson Education, Inc. publishing as Prentice Hall</a:t>
            </a:r>
          </a:p>
        </p:txBody>
      </p:sp>
      <p:sp>
        <p:nvSpPr>
          <p:cNvPr id="7" name="Slide Number Placeholder 6"/>
          <p:cNvSpPr>
            <a:spLocks noGrp="1"/>
          </p:cNvSpPr>
          <p:nvPr>
            <p:ph type="sldNum" sz="quarter" idx="12"/>
          </p:nvPr>
        </p:nvSpPr>
        <p:spPr/>
        <p:txBody>
          <a:bodyPr/>
          <a:lstStyle/>
          <a:p>
            <a:pPr>
              <a:defRPr/>
            </a:pPr>
            <a:r>
              <a:rPr lang="en-US" dirty="0"/>
              <a:t>8-</a:t>
            </a:r>
            <a:fld id="{07E6248C-6EB7-40A1-802E-08E5B05AC92C}" type="slidenum">
              <a:rPr lang="en-US"/>
              <a:pPr>
                <a:defRPr/>
              </a:pPr>
              <a:t>35</a:t>
            </a:fld>
            <a:endParaRPr lang="en-US" dirty="0"/>
          </a:p>
        </p:txBody>
      </p:sp>
      <p:sp>
        <p:nvSpPr>
          <p:cNvPr id="76803" name="Rectangle 4"/>
          <p:cNvSpPr>
            <a:spLocks noChangeArrowheads="1"/>
          </p:cNvSpPr>
          <p:nvPr/>
        </p:nvSpPr>
        <p:spPr bwMode="auto">
          <a:xfrm>
            <a:off x="457200" y="3035300"/>
            <a:ext cx="8304213" cy="2289175"/>
          </a:xfrm>
          <a:prstGeom prst="rect">
            <a:avLst/>
          </a:prstGeom>
          <a:noFill/>
          <a:ln w="9525">
            <a:noFill/>
            <a:miter lim="800000"/>
            <a:headEnd/>
            <a:tailEnd/>
          </a:ln>
        </p:spPr>
        <p:txBody>
          <a:bodyPr>
            <a:spAutoFit/>
          </a:bodyPr>
          <a:lstStyle/>
          <a:p>
            <a:pPr algn="ctr">
              <a:lnSpc>
                <a:spcPct val="80000"/>
              </a:lnSpc>
            </a:pPr>
            <a:r>
              <a:rPr lang="en-US" sz="2000" b="1"/>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a:p>
            <a:pPr algn="ctr">
              <a:lnSpc>
                <a:spcPct val="80000"/>
              </a:lnSpc>
            </a:pPr>
            <a:endParaRPr lang="en-US" sz="2400" b="1"/>
          </a:p>
          <a:p>
            <a:pPr algn="ctr">
              <a:lnSpc>
                <a:spcPct val="80000"/>
              </a:lnSpc>
            </a:pPr>
            <a:r>
              <a:rPr lang="en-US" sz="2800" b="1"/>
              <a:t>Copyright © 2013 Pearson Education, Inc.  </a:t>
            </a:r>
            <a:br>
              <a:rPr lang="en-US" sz="2800" b="1"/>
            </a:br>
            <a:r>
              <a:rPr lang="en-US" sz="2800" b="1"/>
              <a:t>publishing as Prentice Hall</a:t>
            </a:r>
          </a:p>
        </p:txBody>
      </p:sp>
      <p:pic>
        <p:nvPicPr>
          <p:cNvPr id="6" name="Picture 2" descr="cid:3287383400_2177562"/>
          <p:cNvPicPr>
            <a:picLocks noChangeAspect="1" noChangeArrowheads="1"/>
          </p:cNvPicPr>
          <p:nvPr/>
        </p:nvPicPr>
        <p:blipFill>
          <a:blip r:embed="rId3"/>
          <a:srcRect/>
          <a:stretch>
            <a:fillRect/>
          </a:stretch>
        </p:blipFill>
        <p:spPr bwMode="blackWhite">
          <a:xfrm>
            <a:off x="746125" y="323850"/>
            <a:ext cx="7685088" cy="2401888"/>
          </a:xfrm>
          <a:prstGeom prst="rect">
            <a:avLst/>
          </a:prstGeom>
          <a:solidFill>
            <a:schemeClr val="hlink"/>
          </a:solidFill>
          <a:ln w="3175">
            <a:solidFill>
              <a:schemeClr val="bg1"/>
            </a:solidFill>
            <a:miter lim="800000"/>
            <a:headEnd/>
            <a:tailEnd/>
          </a:ln>
          <a:effectLst>
            <a:outerShdw blurRad="63500" dist="107763" dir="2700000" algn="ctr" rotWithShape="0">
              <a:srgbClr val="808080">
                <a:alpha val="50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627063" y="0"/>
            <a:ext cx="8229600" cy="1438275"/>
          </a:xfrm>
        </p:spPr>
        <p:txBody>
          <a:bodyPr/>
          <a:lstStyle/>
          <a:p>
            <a:pPr eaLnBrk="1" hangingPunct="1"/>
            <a:r>
              <a:rPr lang="en-US" b="1" smtClean="0"/>
              <a:t>Define </a:t>
            </a:r>
            <a:r>
              <a:rPr lang="en-US" b="1" i="1" smtClean="0"/>
              <a:t>group</a:t>
            </a:r>
            <a:r>
              <a:rPr lang="en-US" b="1" smtClean="0"/>
              <a:t> and differentiate between </a:t>
            </a:r>
            <a:br>
              <a:rPr lang="en-US" b="1" smtClean="0"/>
            </a:br>
            <a:r>
              <a:rPr lang="en-US" b="1" smtClean="0"/>
              <a:t>different types of groups</a:t>
            </a:r>
          </a:p>
        </p:txBody>
      </p:sp>
      <p:sp>
        <p:nvSpPr>
          <p:cNvPr id="13314" name="Content Placeholder 13"/>
          <p:cNvSpPr>
            <a:spLocks noGrp="1"/>
          </p:cNvSpPr>
          <p:nvPr>
            <p:ph idx="1"/>
          </p:nvPr>
        </p:nvSpPr>
        <p:spPr>
          <a:xfrm>
            <a:off x="457200" y="1817688"/>
            <a:ext cx="8229600" cy="3962400"/>
          </a:xfrm>
        </p:spPr>
        <p:txBody>
          <a:bodyPr/>
          <a:lstStyle/>
          <a:p>
            <a:pPr eaLnBrk="1" hangingPunct="1"/>
            <a:r>
              <a:rPr lang="en-US" b="1" smtClean="0"/>
              <a:t>There is no single reason why individuals join groups. </a:t>
            </a:r>
          </a:p>
          <a:p>
            <a:pPr eaLnBrk="1" hangingPunct="1"/>
            <a:r>
              <a:rPr lang="en-US" b="1" smtClean="0"/>
              <a:t>Social identity theory proposes that people have emotional reactions to the failure or success of their group because their self-esteem gets tied into the performance of the group.</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E11F9E05-A151-4975-9659-E4EDFCBA2D2E}" type="slidenum">
              <a:rPr lang="en-US"/>
              <a:pPr>
                <a:defRPr/>
              </a:pPr>
              <a:t>4</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627063" y="0"/>
            <a:ext cx="8229600" cy="1438275"/>
          </a:xfrm>
        </p:spPr>
        <p:txBody>
          <a:bodyPr/>
          <a:lstStyle/>
          <a:p>
            <a:pPr eaLnBrk="1" hangingPunct="1"/>
            <a:r>
              <a:rPr lang="en-US" b="1" smtClean="0"/>
              <a:t>Define </a:t>
            </a:r>
            <a:r>
              <a:rPr lang="en-US" b="1" i="1" smtClean="0"/>
              <a:t>group</a:t>
            </a:r>
            <a:r>
              <a:rPr lang="en-US" b="1" smtClean="0"/>
              <a:t> and differentiate between </a:t>
            </a:r>
            <a:br>
              <a:rPr lang="en-US" b="1" smtClean="0"/>
            </a:br>
            <a:r>
              <a:rPr lang="en-US" b="1" smtClean="0"/>
              <a:t>different types of groups</a:t>
            </a:r>
          </a:p>
        </p:txBody>
      </p:sp>
      <p:sp>
        <p:nvSpPr>
          <p:cNvPr id="15362" name="Content Placeholder 13"/>
          <p:cNvSpPr>
            <a:spLocks noGrp="1"/>
          </p:cNvSpPr>
          <p:nvPr>
            <p:ph idx="1"/>
          </p:nvPr>
        </p:nvSpPr>
        <p:spPr>
          <a:xfrm>
            <a:off x="457200" y="1817688"/>
            <a:ext cx="8229600" cy="3962400"/>
          </a:xfrm>
        </p:spPr>
        <p:txBody>
          <a:bodyPr/>
          <a:lstStyle/>
          <a:p>
            <a:pPr eaLnBrk="1" hangingPunct="1"/>
            <a:r>
              <a:rPr lang="en-US" sz="3200" b="1" smtClean="0"/>
              <a:t>Several characteristics make a social identity important to a person</a:t>
            </a:r>
            <a:endParaRPr lang="en-US" sz="3200" b="1" i="1" smtClean="0"/>
          </a:p>
          <a:p>
            <a:pPr lvl="1" eaLnBrk="1" hangingPunct="1"/>
            <a:r>
              <a:rPr lang="en-US" sz="3000" b="1" i="1" smtClean="0"/>
              <a:t>Similarity</a:t>
            </a:r>
          </a:p>
          <a:p>
            <a:pPr lvl="1" eaLnBrk="1" hangingPunct="1"/>
            <a:r>
              <a:rPr lang="en-US" sz="3000" b="1" i="1" smtClean="0"/>
              <a:t>Distinctiveness</a:t>
            </a:r>
          </a:p>
          <a:p>
            <a:pPr lvl="1" eaLnBrk="1" hangingPunct="1"/>
            <a:r>
              <a:rPr lang="en-US" sz="3000" b="1" i="1" smtClean="0"/>
              <a:t>Status</a:t>
            </a:r>
          </a:p>
          <a:p>
            <a:pPr lvl="1" eaLnBrk="1" hangingPunct="1"/>
            <a:r>
              <a:rPr lang="en-US" sz="3000" b="1" i="1" smtClean="0"/>
              <a:t>Uncertainty reduction</a:t>
            </a:r>
            <a:endParaRPr lang="en-US" sz="3000" b="1" smtClean="0"/>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E4C0F9B4-6375-47CE-B05A-DEC44BC63CFD}" type="slidenum">
              <a:rPr lang="en-US"/>
              <a:pPr>
                <a:defRPr/>
              </a:pPr>
              <a:t>5</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627063" y="0"/>
            <a:ext cx="8229600" cy="1438275"/>
          </a:xfrm>
        </p:spPr>
        <p:txBody>
          <a:bodyPr/>
          <a:lstStyle/>
          <a:p>
            <a:pPr eaLnBrk="1" hangingPunct="1"/>
            <a:r>
              <a:rPr lang="en-US" b="1" smtClean="0"/>
              <a:t>Identify the five stages of </a:t>
            </a:r>
            <a:br>
              <a:rPr lang="en-US" b="1" smtClean="0"/>
            </a:br>
            <a:r>
              <a:rPr lang="en-US" b="1" smtClean="0"/>
              <a:t>group development</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0359B30B-4D80-47AE-9E6E-B817AE139ACD}" type="slidenum">
              <a:rPr lang="en-US"/>
              <a:pPr>
                <a:defRPr/>
              </a:pPr>
              <a:t>6</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2</a:t>
            </a:r>
          </a:p>
        </p:txBody>
      </p:sp>
      <p:pic>
        <p:nvPicPr>
          <p:cNvPr id="17414" name="Picture 3"/>
          <p:cNvPicPr>
            <a:picLocks noChangeAspect="1"/>
          </p:cNvPicPr>
          <p:nvPr/>
        </p:nvPicPr>
        <p:blipFill>
          <a:blip r:embed="rId3"/>
          <a:srcRect/>
          <a:stretch>
            <a:fillRect/>
          </a:stretch>
        </p:blipFill>
        <p:spPr bwMode="auto">
          <a:xfrm>
            <a:off x="701675" y="2646363"/>
            <a:ext cx="7740650" cy="23637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27063" y="0"/>
            <a:ext cx="8229600" cy="1438275"/>
          </a:xfrm>
        </p:spPr>
        <p:txBody>
          <a:bodyPr/>
          <a:lstStyle/>
          <a:p>
            <a:pPr eaLnBrk="1" hangingPunct="1"/>
            <a:r>
              <a:rPr lang="en-US" b="1" smtClean="0"/>
              <a:t>Identify the five stages of </a:t>
            </a:r>
            <a:br>
              <a:rPr lang="en-US" b="1" smtClean="0"/>
            </a:br>
            <a:r>
              <a:rPr lang="en-US" b="1" smtClean="0"/>
              <a:t>group development</a:t>
            </a:r>
          </a:p>
        </p:txBody>
      </p:sp>
      <p:sp>
        <p:nvSpPr>
          <p:cNvPr id="19458" name="Content Placeholder 13"/>
          <p:cNvSpPr>
            <a:spLocks noGrp="1"/>
          </p:cNvSpPr>
          <p:nvPr>
            <p:ph idx="1"/>
          </p:nvPr>
        </p:nvSpPr>
        <p:spPr>
          <a:xfrm>
            <a:off x="457200" y="1817688"/>
            <a:ext cx="8229600" cy="3962400"/>
          </a:xfrm>
        </p:spPr>
        <p:txBody>
          <a:bodyPr/>
          <a:lstStyle/>
          <a:p>
            <a:pPr eaLnBrk="1" hangingPunct="1"/>
            <a:r>
              <a:rPr lang="en-US" b="1" smtClean="0"/>
              <a:t>Group Effectiveness</a:t>
            </a:r>
          </a:p>
          <a:p>
            <a:pPr lvl="1" eaLnBrk="1" hangingPunct="1"/>
            <a:r>
              <a:rPr lang="en-US" sz="2600" b="1" smtClean="0"/>
              <a:t>Groups proceed through the stages of group development at different rates.  </a:t>
            </a:r>
          </a:p>
          <a:p>
            <a:pPr lvl="1" eaLnBrk="1" hangingPunct="1"/>
            <a:r>
              <a:rPr lang="en-US" sz="2600" b="1" smtClean="0"/>
              <a:t>Those with a strong sense of purpose and strategy rapidly achieve high performance and improve over time. </a:t>
            </a:r>
          </a:p>
          <a:p>
            <a:pPr lvl="1" eaLnBrk="1" hangingPunct="1"/>
            <a:r>
              <a:rPr lang="en-US" sz="2600" b="1" smtClean="0"/>
              <a:t>Similarly, groups that begin with a positive social focus appear to achieve the “performing” stage more rapidly.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5DB1A497-B260-439A-8216-5CEC854C9D3A}" type="slidenum">
              <a:rPr lang="en-US"/>
              <a:pPr>
                <a:defRPr/>
              </a:pPr>
              <a:t>7</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27063" y="0"/>
            <a:ext cx="8229600" cy="1438275"/>
          </a:xfrm>
        </p:spPr>
        <p:txBody>
          <a:bodyPr/>
          <a:lstStyle/>
          <a:p>
            <a:pPr eaLnBrk="1" hangingPunct="1"/>
            <a:r>
              <a:rPr lang="en-US" b="1" smtClean="0"/>
              <a:t>Identify the five stages of </a:t>
            </a:r>
            <a:br>
              <a:rPr lang="en-US" b="1" smtClean="0"/>
            </a:br>
            <a:r>
              <a:rPr lang="en-US" b="1" smtClean="0"/>
              <a:t>group development</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E4EE5524-691B-456E-8C96-E97B4F644058}" type="slidenum">
              <a:rPr lang="en-US"/>
              <a:pPr>
                <a:defRPr/>
              </a:pPr>
              <a:t>8</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2</a:t>
            </a:r>
          </a:p>
        </p:txBody>
      </p:sp>
      <p:pic>
        <p:nvPicPr>
          <p:cNvPr id="21510" name="Picture 3"/>
          <p:cNvPicPr>
            <a:picLocks noChangeAspect="1"/>
          </p:cNvPicPr>
          <p:nvPr/>
        </p:nvPicPr>
        <p:blipFill>
          <a:blip r:embed="rId3"/>
          <a:srcRect/>
          <a:stretch>
            <a:fillRect/>
          </a:stretch>
        </p:blipFill>
        <p:spPr bwMode="auto">
          <a:xfrm>
            <a:off x="1041400" y="2012950"/>
            <a:ext cx="7061200" cy="3843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627063" y="0"/>
            <a:ext cx="8229600" cy="1438275"/>
          </a:xfrm>
        </p:spPr>
        <p:txBody>
          <a:bodyPr/>
          <a:lstStyle/>
          <a:p>
            <a:pPr eaLnBrk="1" hangingPunct="1"/>
            <a:r>
              <a:rPr lang="en-US" b="1" smtClean="0"/>
              <a:t>Show how role requirements</a:t>
            </a:r>
            <a:br>
              <a:rPr lang="en-US" b="1" smtClean="0"/>
            </a:br>
            <a:r>
              <a:rPr lang="en-US" b="1" smtClean="0"/>
              <a:t> change in different situations</a:t>
            </a:r>
          </a:p>
        </p:txBody>
      </p:sp>
      <p:sp>
        <p:nvSpPr>
          <p:cNvPr id="23554" name="Content Placeholder 13"/>
          <p:cNvSpPr>
            <a:spLocks noGrp="1"/>
          </p:cNvSpPr>
          <p:nvPr>
            <p:ph idx="1"/>
          </p:nvPr>
        </p:nvSpPr>
        <p:spPr>
          <a:xfrm>
            <a:off x="457200" y="1817688"/>
            <a:ext cx="8229600" cy="3962400"/>
          </a:xfrm>
        </p:spPr>
        <p:txBody>
          <a:bodyPr/>
          <a:lstStyle/>
          <a:p>
            <a:pPr eaLnBrk="1" hangingPunct="1"/>
            <a:r>
              <a:rPr lang="en-US" b="1" smtClean="0"/>
              <a:t>Role Properties: Roles</a:t>
            </a:r>
          </a:p>
          <a:p>
            <a:pPr lvl="1" eaLnBrk="1" hangingPunct="1"/>
            <a:r>
              <a:rPr lang="en-US" b="1" smtClean="0"/>
              <a:t>Role Identity</a:t>
            </a:r>
          </a:p>
          <a:p>
            <a:pPr lvl="1" eaLnBrk="1" hangingPunct="1"/>
            <a:r>
              <a:rPr lang="en-US" b="1" smtClean="0"/>
              <a:t>Role Perception</a:t>
            </a:r>
          </a:p>
          <a:p>
            <a:pPr lvl="1" eaLnBrk="1" hangingPunct="1"/>
            <a:r>
              <a:rPr lang="en-US" b="1" smtClean="0"/>
              <a:t>Role Expectations</a:t>
            </a:r>
          </a:p>
          <a:p>
            <a:pPr lvl="1" eaLnBrk="1" hangingPunct="1"/>
            <a:r>
              <a:rPr lang="en-US" b="1" smtClean="0"/>
              <a:t>Role Conflict</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8-</a:t>
            </a:r>
            <a:fld id="{536B3C00-CB6D-49A8-8476-6FCA355FA627}" type="slidenum">
              <a:rPr lang="en-US"/>
              <a:pPr>
                <a:defRPr/>
              </a:pPr>
              <a:t>9</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Arial Narrow"/>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1892</TotalTime>
  <Words>2105</Words>
  <Application>Microsoft Office PowerPoint</Application>
  <PresentationFormat>On-screen Show (4:3)</PresentationFormat>
  <Paragraphs>335</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Organizational Behavior 15th Ed</vt:lpstr>
      <vt:lpstr>Chapter 9 Learning Objectives</vt:lpstr>
      <vt:lpstr>Define group and differentiate between  different types of groups</vt:lpstr>
      <vt:lpstr>Define group and differentiate between  different types of groups</vt:lpstr>
      <vt:lpstr>Define group and differentiate between  different types of groups</vt:lpstr>
      <vt:lpstr>Identify the five stages of  group development</vt:lpstr>
      <vt:lpstr>Identify the five stages of  group development</vt:lpstr>
      <vt:lpstr>Identify the five stages of  group development</vt:lpstr>
      <vt:lpstr>Show how role requirements  change in different situations</vt:lpstr>
      <vt:lpstr>Demonstrate how norms and status  exert influence on an individual’s behavior</vt:lpstr>
      <vt:lpstr>Demonstrate how norms and status  exert influence on an individual’s behavior</vt:lpstr>
      <vt:lpstr>Demonstrate how norms and status  exert influence on an individual’s behavior</vt:lpstr>
      <vt:lpstr>Demonstrate how norms and status  exert influence on an individual’s behavior</vt:lpstr>
      <vt:lpstr>Demonstrate how norms and status  exert influence on an individual’s behavior</vt:lpstr>
      <vt:lpstr>Demonstrate how norms and status  exert influence on an individual’s behavior</vt:lpstr>
      <vt:lpstr>Show how size affects  group performance</vt:lpstr>
      <vt:lpstr>Contrast the benefits and  disadvantages of cohesive groups</vt:lpstr>
      <vt:lpstr>Understand the implications of  diversity for group effectiveness</vt:lpstr>
      <vt:lpstr>Understand the implications of  diversity for group effectiveness</vt:lpstr>
      <vt:lpstr>Contrast the strengths and  weaknesses of group decision-making</vt:lpstr>
      <vt:lpstr>Contrast the strengths and  weaknesses of group decision-making</vt:lpstr>
      <vt:lpstr>Contrast the strengths and  weaknesses of group decision-making</vt:lpstr>
      <vt:lpstr>Compare the effectiveness of interacting, brainstorming, nominal, and  electronic meeting groups</vt:lpstr>
      <vt:lpstr>Compare the effectiveness of interacting, brainstorming, nominal, and  electronic meeting groups</vt:lpstr>
      <vt:lpstr>Compare the effectiveness of interacting, brainstorming, nominal, and  electronic meeting groups</vt:lpstr>
      <vt:lpstr>Compare the effectiveness of interacting, brainstorming, nominal, and  electronic meeting groups</vt:lpstr>
      <vt:lpstr>Compare the effectiveness of interacting, brainstorming, nominal, and  electronic meeting groups</vt:lpstr>
      <vt:lpstr>Compare the effectiveness of interacting, brainstorming, nominal, and  electronic meeting groups</vt:lpstr>
      <vt:lpstr>Summary and implications  for managers</vt:lpstr>
      <vt:lpstr>Summary and Implications  for Managers</vt:lpstr>
      <vt:lpstr>Summary and Implications  for Managers</vt:lpstr>
      <vt:lpstr>Summary and Implications  for Managers</vt:lpstr>
      <vt:lpstr>Summary and Implications  for Managers</vt:lpstr>
      <vt:lpstr>Summary and Implications  for Managers</vt:lpstr>
      <vt:lpstr>Slide 35</vt:lpstr>
    </vt:vector>
  </TitlesOfParts>
  <Company>UT Pan American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Sturges</dc:creator>
  <cp:lastModifiedBy>sjabbar</cp:lastModifiedBy>
  <cp:revision>201</cp:revision>
  <dcterms:created xsi:type="dcterms:W3CDTF">2012-01-08T16:13:10Z</dcterms:created>
  <dcterms:modified xsi:type="dcterms:W3CDTF">2012-10-11T12:10:16Z</dcterms:modified>
</cp:coreProperties>
</file>