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6"/>
  </p:notesMasterIdLst>
  <p:sldIdLst>
    <p:sldId id="256" r:id="rId2"/>
    <p:sldId id="257" r:id="rId3"/>
    <p:sldId id="258" r:id="rId4"/>
    <p:sldId id="260" r:id="rId5"/>
    <p:sldId id="281" r:id="rId6"/>
    <p:sldId id="280" r:id="rId7"/>
    <p:sldId id="282" r:id="rId8"/>
    <p:sldId id="261" r:id="rId9"/>
    <p:sldId id="265" r:id="rId10"/>
    <p:sldId id="266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91" r:id="rId20"/>
    <p:sldId id="267" r:id="rId21"/>
    <p:sldId id="292" r:id="rId22"/>
    <p:sldId id="293" r:id="rId23"/>
    <p:sldId id="268" r:id="rId24"/>
    <p:sldId id="294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2C42F1-3EDF-4224-BA71-760A1FCC237F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47B6B2-BD59-42E3-B493-D676FDA571A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47B6B2-BD59-42E3-B493-D676FDA571AA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361A4B2-D78C-4721-8DF8-E8E6F4B1FC9C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61A4B2-D78C-4721-8DF8-E8E6F4B1FC9C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361A4B2-D78C-4721-8DF8-E8E6F4B1FC9C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61A4B2-D78C-4721-8DF8-E8E6F4B1FC9C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361A4B2-D78C-4721-8DF8-E8E6F4B1FC9C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61A4B2-D78C-4721-8DF8-E8E6F4B1FC9C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61A4B2-D78C-4721-8DF8-E8E6F4B1FC9C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61A4B2-D78C-4721-8DF8-E8E6F4B1FC9C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361A4B2-D78C-4721-8DF8-E8E6F4B1FC9C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61A4B2-D78C-4721-8DF8-E8E6F4B1FC9C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61A4B2-D78C-4721-8DF8-E8E6F4B1FC9C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361A4B2-D78C-4721-8DF8-E8E6F4B1FC9C}" type="datetimeFigureOut">
              <a:rPr lang="en-US" smtClean="0"/>
              <a:pPr/>
              <a:t>2/3/2012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83ED415-8EFC-414E-8CA4-D87D12B39C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SA" dirty="0" smtClean="0"/>
              <a:t>الفصل الثالث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ar-SA" sz="4000" dirty="0" smtClean="0"/>
              <a:t>النظام المحاسبي للبنوك التجارية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     المحاسبة المالية تخدم تلك الاهداف</a:t>
            </a:r>
          </a:p>
        </p:txBody>
      </p:sp>
      <p:sp>
        <p:nvSpPr>
          <p:cNvPr id="4" name="Left Arrow 3"/>
          <p:cNvSpPr/>
          <p:nvPr/>
        </p:nvSpPr>
        <p:spPr>
          <a:xfrm>
            <a:off x="7391400" y="358140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اولا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endParaRPr lang="ar-SA" dirty="0" smtClean="0"/>
          </a:p>
          <a:p>
            <a:pPr algn="r" rtl="1"/>
            <a:r>
              <a:rPr lang="ar-SA" dirty="0" smtClean="0">
                <a:solidFill>
                  <a:schemeClr val="accent4">
                    <a:lumMod val="75000"/>
                  </a:schemeClr>
                </a:solidFill>
              </a:rPr>
              <a:t> اهداف المحاسبة :</a:t>
            </a:r>
          </a:p>
          <a:p>
            <a:pPr algn="r" rtl="1"/>
            <a:endParaRPr lang="ar-SA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r" rtl="1">
              <a:lnSpc>
                <a:spcPct val="150000"/>
              </a:lnSpc>
              <a:buNone/>
            </a:pPr>
            <a:r>
              <a:rPr lang="ar-SA" sz="1800" dirty="0" smtClean="0"/>
              <a:t>_الرقابة الداخلية المالية للحفاظ على اصول المنشاة من خلال الاحتفاظ بالسجلات والمستندات والتاكد ان المنشاة تعمل وفق الاجراءات والقوانين</a:t>
            </a:r>
          </a:p>
          <a:p>
            <a:pPr algn="r" rtl="1">
              <a:lnSpc>
                <a:spcPct val="150000"/>
              </a:lnSpc>
              <a:buNone/>
            </a:pPr>
            <a:r>
              <a:rPr lang="ar-SA" sz="1800" dirty="0" smtClean="0"/>
              <a:t>_ التخطيط (الموازنات) وتحليل البيانات وانخاذ القرارات </a:t>
            </a:r>
          </a:p>
          <a:p>
            <a:pPr algn="r" rtl="1">
              <a:lnSpc>
                <a:spcPct val="150000"/>
              </a:lnSpc>
              <a:buNone/>
            </a:pPr>
            <a:r>
              <a:rPr lang="ar-SA" sz="1800" dirty="0" smtClean="0"/>
              <a:t>الموازنة: برمجة الانشطة المستقبلية ضمن خطط مالية</a:t>
            </a:r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buNone/>
            </a:pPr>
            <a:endParaRPr lang="ar-SA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     المحاسبة الادارية تخدم تلك الاهداف</a:t>
            </a:r>
          </a:p>
        </p:txBody>
      </p:sp>
      <p:sp>
        <p:nvSpPr>
          <p:cNvPr id="4" name="Left Arrow 3"/>
          <p:cNvSpPr/>
          <p:nvPr/>
        </p:nvSpPr>
        <p:spPr>
          <a:xfrm>
            <a:off x="7391400" y="358140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endParaRPr lang="ar-SA" dirty="0" smtClean="0"/>
          </a:p>
          <a:p>
            <a:pPr algn="r" rtl="1"/>
            <a:r>
              <a:rPr lang="ar-SA" dirty="0" smtClean="0">
                <a:solidFill>
                  <a:schemeClr val="accent4">
                    <a:lumMod val="75000"/>
                  </a:schemeClr>
                </a:solidFill>
              </a:rPr>
              <a:t> الدورة المحاسبية:</a:t>
            </a:r>
          </a:p>
          <a:p>
            <a:pPr algn="r" rtl="1"/>
            <a:endParaRPr lang="ar-SA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r" rtl="1">
              <a:lnSpc>
                <a:spcPct val="150000"/>
              </a:lnSpc>
              <a:buNone/>
            </a:pPr>
            <a:r>
              <a:rPr lang="ar-SA" sz="1800" dirty="0" smtClean="0"/>
              <a:t>_تحليل الاحداث المالية من خلال المستندات</a:t>
            </a:r>
          </a:p>
          <a:p>
            <a:pPr algn="r" rtl="1">
              <a:lnSpc>
                <a:spcPct val="150000"/>
              </a:lnSpc>
              <a:buNone/>
            </a:pPr>
            <a:r>
              <a:rPr lang="ar-SA" sz="1800" dirty="0" smtClean="0"/>
              <a:t>_تسجيل العمليات المالية بصورة منتظمة ومستمرة وفق التسلسل التاريخي بناء على قاعدة القيد المزدوج (مدين ودائن)</a:t>
            </a:r>
          </a:p>
          <a:p>
            <a:pPr algn="r" rtl="1">
              <a:lnSpc>
                <a:spcPct val="150000"/>
              </a:lnSpc>
              <a:buNone/>
            </a:pPr>
            <a:r>
              <a:rPr lang="ar-SA" sz="1800" dirty="0" smtClean="0"/>
              <a:t>_ترحيل وتصنيف العمليات المالية</a:t>
            </a:r>
          </a:p>
          <a:p>
            <a:pPr algn="r" rtl="1">
              <a:lnSpc>
                <a:spcPct val="150000"/>
              </a:lnSpc>
              <a:buNone/>
            </a:pPr>
            <a:r>
              <a:rPr lang="ar-SA" sz="1800" dirty="0" smtClean="0"/>
              <a:t>_ميزان مراجعة لضبط عملية التسجيل</a:t>
            </a:r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buNone/>
            </a:pPr>
            <a:endParaRPr lang="ar-SA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ثانيا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endParaRPr lang="ar-SA" dirty="0" smtClean="0"/>
          </a:p>
          <a:p>
            <a:pPr algn="r" rtl="1"/>
            <a:r>
              <a:rPr lang="ar-SA" dirty="0" smtClean="0">
                <a:solidFill>
                  <a:schemeClr val="accent4">
                    <a:lumMod val="75000"/>
                  </a:schemeClr>
                </a:solidFill>
              </a:rPr>
              <a:t> الدورة المحاسبية:</a:t>
            </a:r>
          </a:p>
          <a:p>
            <a:pPr algn="r" rtl="1"/>
            <a:endParaRPr lang="ar-SA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r" rtl="1">
              <a:lnSpc>
                <a:spcPct val="150000"/>
              </a:lnSpc>
              <a:buNone/>
            </a:pPr>
            <a:r>
              <a:rPr lang="ar-SA" sz="1800" dirty="0" smtClean="0"/>
              <a:t>_قيود التعديل </a:t>
            </a:r>
          </a:p>
          <a:p>
            <a:pPr algn="r" rtl="1">
              <a:lnSpc>
                <a:spcPct val="150000"/>
              </a:lnSpc>
              <a:buNone/>
            </a:pPr>
            <a:r>
              <a:rPr lang="ar-SA" sz="1800" dirty="0" smtClean="0"/>
              <a:t>_ميزان مراجعة معدل</a:t>
            </a:r>
          </a:p>
          <a:p>
            <a:pPr algn="r" rtl="1">
              <a:lnSpc>
                <a:spcPct val="150000"/>
              </a:lnSpc>
              <a:buNone/>
            </a:pPr>
            <a:r>
              <a:rPr lang="ar-SA" sz="1800" dirty="0" smtClean="0"/>
              <a:t>_القوائم المالية</a:t>
            </a:r>
          </a:p>
          <a:p>
            <a:pPr algn="r" rtl="1">
              <a:lnSpc>
                <a:spcPct val="150000"/>
              </a:lnSpc>
              <a:buNone/>
            </a:pPr>
            <a:r>
              <a:rPr lang="ar-SA" sz="1800" dirty="0" smtClean="0"/>
              <a:t>_قيود الاغلاق</a:t>
            </a:r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buNone/>
            </a:pPr>
            <a:endParaRPr lang="ar-SA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ثانيا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endParaRPr lang="ar-SA" dirty="0" smtClean="0"/>
          </a:p>
          <a:p>
            <a:pPr algn="r" rtl="1"/>
            <a:r>
              <a:rPr lang="ar-SA" dirty="0" smtClean="0">
                <a:solidFill>
                  <a:schemeClr val="accent4">
                    <a:lumMod val="75000"/>
                  </a:schemeClr>
                </a:solidFill>
              </a:rPr>
              <a:t> السياسات البنكية:</a:t>
            </a:r>
          </a:p>
          <a:p>
            <a:pPr algn="r" rtl="1"/>
            <a:endParaRPr lang="ar-SA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r" rtl="1">
              <a:lnSpc>
                <a:spcPct val="150000"/>
              </a:lnSpc>
              <a:buNone/>
            </a:pPr>
            <a:r>
              <a:rPr lang="ar-SA" sz="1800" dirty="0" smtClean="0"/>
              <a:t>_لكل بنك سياسة خاصة به تتعلق بالرقابة والاقرض وتقديم الخدمات ..........</a:t>
            </a:r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buNone/>
            </a:pPr>
            <a:endParaRPr lang="ar-SA" sz="1800" dirty="0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ثالثا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endParaRPr lang="ar-SA" dirty="0" smtClean="0"/>
          </a:p>
          <a:p>
            <a:pPr algn="r" rtl="1"/>
            <a:r>
              <a:rPr lang="ar-SA" dirty="0" smtClean="0">
                <a:solidFill>
                  <a:schemeClr val="accent4">
                    <a:lumMod val="75000"/>
                  </a:schemeClr>
                </a:solidFill>
              </a:rPr>
              <a:t>المبادئ والفرضيات والمحددات المحاسبية:</a:t>
            </a:r>
          </a:p>
          <a:p>
            <a:pPr algn="r" rtl="1">
              <a:buNone/>
            </a:pPr>
            <a:endParaRPr lang="ar-SA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r" rtl="1">
              <a:lnSpc>
                <a:spcPct val="150000"/>
              </a:lnSpc>
              <a:buNone/>
            </a:pPr>
            <a:r>
              <a:rPr lang="ar-SA" sz="2400" b="1" dirty="0" smtClean="0">
                <a:solidFill>
                  <a:schemeClr val="accent4"/>
                </a:solidFill>
              </a:rPr>
              <a:t>   المبادئ المحاسبية:</a:t>
            </a:r>
          </a:p>
          <a:p>
            <a:pPr algn="r" rtl="1">
              <a:lnSpc>
                <a:spcPct val="150000"/>
              </a:lnSpc>
              <a:buNone/>
            </a:pPr>
            <a:r>
              <a:rPr lang="ar-SA" sz="2400" b="1" dirty="0" smtClean="0">
                <a:solidFill>
                  <a:schemeClr val="accent4"/>
                </a:solidFill>
              </a:rPr>
              <a:t>_</a:t>
            </a:r>
            <a:r>
              <a:rPr lang="ar-SA" sz="1800" dirty="0" smtClean="0"/>
              <a:t> مبدأ التكلفة التاريخية: تسجيل الاصول حسب شعر الشراء</a:t>
            </a:r>
          </a:p>
          <a:p>
            <a:pPr algn="r" rtl="1">
              <a:lnSpc>
                <a:spcPct val="150000"/>
              </a:lnSpc>
              <a:buNone/>
            </a:pPr>
            <a:r>
              <a:rPr lang="ar-SA" sz="1800" b="1" dirty="0" smtClean="0">
                <a:solidFill>
                  <a:schemeClr val="accent4"/>
                </a:solidFill>
              </a:rPr>
              <a:t>__</a:t>
            </a:r>
            <a:r>
              <a:rPr lang="ar-SA" sz="1800" dirty="0" smtClean="0"/>
              <a:t>مبدأ تحقيق الايراد :تسجيل الايرادات عندما تتحقق</a:t>
            </a:r>
          </a:p>
          <a:p>
            <a:pPr algn="r" rtl="1">
              <a:lnSpc>
                <a:spcPct val="150000"/>
              </a:lnSpc>
              <a:buNone/>
            </a:pPr>
            <a:r>
              <a:rPr lang="ar-SA" sz="1800" dirty="0" smtClean="0"/>
              <a:t>_مبدا استحقاق المصاريف: تسجيل المصاريف عندما يستحق دفعها</a:t>
            </a:r>
          </a:p>
          <a:p>
            <a:pPr algn="r" rtl="1">
              <a:lnSpc>
                <a:spcPct val="150000"/>
              </a:lnSpc>
              <a:buNone/>
            </a:pPr>
            <a:r>
              <a:rPr lang="ar-SA" sz="1800" dirty="0" smtClean="0"/>
              <a:t>_مبدأ الافصاع والعلانية:اظهار القوائم المالية بشكل واضح (ملاحظات تفسيرية)</a:t>
            </a:r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lnSpc>
                <a:spcPct val="150000"/>
              </a:lnSpc>
              <a:buNone/>
            </a:pPr>
            <a:endParaRPr lang="ar-SA" sz="2400" b="1" dirty="0" smtClean="0">
              <a:solidFill>
                <a:schemeClr val="accent4"/>
              </a:solidFill>
            </a:endParaRPr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buNone/>
            </a:pPr>
            <a:endParaRPr lang="ar-SA" sz="1800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رابعا</a:t>
            </a:r>
            <a:endParaRPr lang="en-US" dirty="0"/>
          </a:p>
        </p:txBody>
      </p:sp>
      <p:sp>
        <p:nvSpPr>
          <p:cNvPr id="6" name="Left Arrow 5"/>
          <p:cNvSpPr/>
          <p:nvPr/>
        </p:nvSpPr>
        <p:spPr>
          <a:xfrm>
            <a:off x="7620000" y="335280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endParaRPr lang="ar-SA" dirty="0" smtClean="0"/>
          </a:p>
          <a:p>
            <a:pPr algn="r" rtl="1"/>
            <a:r>
              <a:rPr lang="ar-SA" dirty="0" smtClean="0">
                <a:solidFill>
                  <a:schemeClr val="accent4">
                    <a:lumMod val="75000"/>
                  </a:schemeClr>
                </a:solidFill>
              </a:rPr>
              <a:t>المبادئ والفرضيات والمحددات المحاسبية:</a:t>
            </a:r>
          </a:p>
          <a:p>
            <a:pPr algn="r" rtl="1">
              <a:buNone/>
            </a:pPr>
            <a:endParaRPr lang="ar-SA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r" rtl="1">
              <a:lnSpc>
                <a:spcPct val="150000"/>
              </a:lnSpc>
              <a:buNone/>
            </a:pPr>
            <a:r>
              <a:rPr lang="ar-SA" sz="2400" b="1" dirty="0" smtClean="0">
                <a:solidFill>
                  <a:schemeClr val="accent4"/>
                </a:solidFill>
              </a:rPr>
              <a:t>   الفرضيات المحاسبية</a:t>
            </a:r>
          </a:p>
          <a:p>
            <a:pPr algn="r" rtl="1">
              <a:lnSpc>
                <a:spcPct val="150000"/>
              </a:lnSpc>
              <a:buNone/>
            </a:pPr>
            <a:r>
              <a:rPr lang="ar-SA" sz="2400" b="1" dirty="0" smtClean="0">
                <a:solidFill>
                  <a:schemeClr val="accent4"/>
                </a:solidFill>
              </a:rPr>
              <a:t>_</a:t>
            </a:r>
            <a:r>
              <a:rPr lang="ar-SA" sz="1800" dirty="0" smtClean="0"/>
              <a:t> الفرضية النقدية: النقود أنسب وحدة للتعبير عن الاحداث الاقتصادية</a:t>
            </a:r>
          </a:p>
          <a:p>
            <a:pPr algn="r" rtl="1">
              <a:lnSpc>
                <a:spcPct val="150000"/>
              </a:lnSpc>
              <a:buNone/>
            </a:pPr>
            <a:r>
              <a:rPr lang="ar-SA" sz="1800" b="1" dirty="0" smtClean="0">
                <a:solidFill>
                  <a:schemeClr val="accent4"/>
                </a:solidFill>
              </a:rPr>
              <a:t>__</a:t>
            </a:r>
            <a:r>
              <a:rPr lang="ar-SA" sz="1800" dirty="0" smtClean="0"/>
              <a:t>فرضية تقسيم المشروع الى فترات زمنية متساوية</a:t>
            </a:r>
          </a:p>
          <a:p>
            <a:pPr algn="r" rtl="1">
              <a:lnSpc>
                <a:spcPct val="150000"/>
              </a:lnSpc>
              <a:buNone/>
            </a:pPr>
            <a:r>
              <a:rPr lang="ar-SA" sz="1800" dirty="0" smtClean="0"/>
              <a:t>_فرضية استمرارية المشروع الى وقت غير محدد (استهلاك)</a:t>
            </a:r>
          </a:p>
          <a:p>
            <a:pPr algn="r" rtl="1">
              <a:lnSpc>
                <a:spcPct val="150000"/>
              </a:lnSpc>
              <a:buNone/>
            </a:pPr>
            <a:r>
              <a:rPr lang="ar-SA" sz="1800" dirty="0" smtClean="0"/>
              <a:t>_فرضية فصل الوحدة الاقتصادية عن وحدات اخرى وعن الاحداث الاقتصادية</a:t>
            </a:r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lnSpc>
                <a:spcPct val="150000"/>
              </a:lnSpc>
              <a:buNone/>
            </a:pPr>
            <a:endParaRPr lang="ar-SA" sz="2400" b="1" dirty="0" smtClean="0">
              <a:solidFill>
                <a:schemeClr val="accent4"/>
              </a:solidFill>
            </a:endParaRPr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buNone/>
            </a:pPr>
            <a:endParaRPr lang="ar-SA" sz="1800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رابعا</a:t>
            </a:r>
            <a:endParaRPr lang="en-US" dirty="0"/>
          </a:p>
        </p:txBody>
      </p:sp>
      <p:sp>
        <p:nvSpPr>
          <p:cNvPr id="6" name="Left Arrow 5"/>
          <p:cNvSpPr/>
          <p:nvPr/>
        </p:nvSpPr>
        <p:spPr>
          <a:xfrm>
            <a:off x="7620000" y="335280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endParaRPr lang="ar-SA" dirty="0" smtClean="0"/>
          </a:p>
          <a:p>
            <a:pPr algn="r" rtl="1"/>
            <a:r>
              <a:rPr lang="ar-SA" dirty="0" smtClean="0">
                <a:solidFill>
                  <a:schemeClr val="accent4">
                    <a:lumMod val="75000"/>
                  </a:schemeClr>
                </a:solidFill>
              </a:rPr>
              <a:t>المبادئ والفرضيات والمحددات المحاسبية:</a:t>
            </a:r>
          </a:p>
          <a:p>
            <a:pPr algn="r" rtl="1">
              <a:buNone/>
            </a:pPr>
            <a:endParaRPr lang="ar-SA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r" rtl="1">
              <a:lnSpc>
                <a:spcPct val="150000"/>
              </a:lnSpc>
              <a:buNone/>
            </a:pPr>
            <a:r>
              <a:rPr lang="ar-SA" sz="2400" b="1" dirty="0" smtClean="0">
                <a:solidFill>
                  <a:schemeClr val="accent4"/>
                </a:solidFill>
              </a:rPr>
              <a:t>   المحددات المحاسبية</a:t>
            </a:r>
          </a:p>
          <a:p>
            <a:pPr algn="r" rtl="1">
              <a:lnSpc>
                <a:spcPct val="150000"/>
              </a:lnSpc>
              <a:buNone/>
            </a:pPr>
            <a:r>
              <a:rPr lang="ar-SA" sz="2400" b="1" dirty="0" smtClean="0">
                <a:solidFill>
                  <a:schemeClr val="accent4"/>
                </a:solidFill>
              </a:rPr>
              <a:t>_</a:t>
            </a:r>
            <a:r>
              <a:rPr lang="ar-SA" sz="1800" dirty="0" smtClean="0"/>
              <a:t> محدد الاهمية النسبية :أحداث اقتصادية هامة نسبيا</a:t>
            </a:r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lnSpc>
                <a:spcPct val="150000"/>
              </a:lnSpc>
              <a:buNone/>
            </a:pPr>
            <a:r>
              <a:rPr lang="ar-SA" sz="1800" dirty="0" smtClean="0"/>
              <a:t>_محدد الحيطة والحذر:الميل الى عدم تعظيم الاصول والارباح (السوق او التكلفة ايهما اقل)</a:t>
            </a:r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lnSpc>
                <a:spcPct val="150000"/>
              </a:lnSpc>
              <a:buNone/>
            </a:pPr>
            <a:endParaRPr lang="ar-SA" sz="2400" b="1" dirty="0" smtClean="0">
              <a:solidFill>
                <a:schemeClr val="accent4"/>
              </a:solidFill>
            </a:endParaRPr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buNone/>
            </a:pPr>
            <a:endParaRPr lang="ar-SA" sz="1800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رابعا</a:t>
            </a:r>
            <a:endParaRPr lang="en-US" dirty="0"/>
          </a:p>
        </p:txBody>
      </p:sp>
      <p:sp>
        <p:nvSpPr>
          <p:cNvPr id="6" name="Left Arrow 5"/>
          <p:cNvSpPr/>
          <p:nvPr/>
        </p:nvSpPr>
        <p:spPr>
          <a:xfrm>
            <a:off x="7620000" y="3352800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endParaRPr lang="ar-SA" dirty="0" smtClean="0"/>
          </a:p>
          <a:p>
            <a:pPr algn="r" rtl="1"/>
            <a:r>
              <a:rPr lang="ar-SA" dirty="0" smtClean="0">
                <a:solidFill>
                  <a:schemeClr val="accent4">
                    <a:lumMod val="75000"/>
                  </a:schemeClr>
                </a:solidFill>
              </a:rPr>
              <a:t>دليل الحسابات في البنوك</a:t>
            </a:r>
          </a:p>
          <a:p>
            <a:pPr algn="r" rtl="1">
              <a:buNone/>
            </a:pPr>
            <a:endParaRPr lang="ar-SA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r" rtl="1">
              <a:lnSpc>
                <a:spcPct val="150000"/>
              </a:lnSpc>
              <a:buNone/>
            </a:pPr>
            <a:r>
              <a:rPr lang="ar-SA" sz="1800" b="1" dirty="0" smtClean="0"/>
              <a:t>  يختلف دليل الحسابات في البنوك حسب حجم عمليات البنك والنظام المحاسبي المستخدم</a:t>
            </a:r>
            <a:endParaRPr lang="ar-SA" sz="1800" dirty="0" smtClean="0"/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lnSpc>
                <a:spcPct val="150000"/>
              </a:lnSpc>
              <a:buNone/>
            </a:pPr>
            <a:endParaRPr lang="ar-SA" sz="2400" b="1" dirty="0" smtClean="0">
              <a:solidFill>
                <a:schemeClr val="accent4"/>
              </a:solidFill>
            </a:endParaRPr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buNone/>
            </a:pPr>
            <a:endParaRPr lang="ar-SA" sz="1800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خامسا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 rtl="1"/>
            <a:r>
              <a:rPr lang="ar-SA" dirty="0" smtClean="0"/>
              <a:t>المحاسبة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/>
            <a:r>
              <a:rPr lang="ar-SA" sz="4400" dirty="0" smtClean="0"/>
              <a:t>هي اداة قياس نتيجة النشاط الاقتصادي _مدى قدرتها على تحقيق الاهداف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_تصنيف ب:</a:t>
            </a:r>
          </a:p>
          <a:p>
            <a:pPr algn="r" rtl="1">
              <a:buNone/>
            </a:pPr>
            <a:r>
              <a:rPr lang="ar-SA" dirty="0" smtClean="0"/>
              <a:t>1 بعمليات البنوك</a:t>
            </a:r>
          </a:p>
          <a:p>
            <a:pPr algn="r" rtl="1">
              <a:buNone/>
            </a:pPr>
            <a:r>
              <a:rPr lang="ar-SA" dirty="0" smtClean="0"/>
              <a:t>2  لفروع البنك</a:t>
            </a:r>
          </a:p>
          <a:p>
            <a:pPr algn="r" rtl="1">
              <a:buNone/>
            </a:pPr>
            <a:r>
              <a:rPr lang="ar-SA" dirty="0" smtClean="0"/>
              <a:t>3 انشطة البنك:قروض _ايداعات_اعتمادات مستنية</a:t>
            </a:r>
          </a:p>
          <a:p>
            <a:pPr algn="r" rtl="1">
              <a:buNone/>
            </a:pPr>
            <a:r>
              <a:rPr lang="ar-SA" dirty="0" smtClean="0"/>
              <a:t>4حسابات البنك: اصول _خصوم _حقوق ملكية</a:t>
            </a:r>
          </a:p>
          <a:p>
            <a:pPr algn="r" rtl="1">
              <a:buNone/>
            </a:pPr>
            <a:r>
              <a:rPr lang="ar-SA" dirty="0" smtClean="0"/>
              <a:t>5 بنود الحسابات:الحبات البنكية _اثاث مكتبي_استثمارات..........</a:t>
            </a:r>
          </a:p>
          <a:p>
            <a:pPr algn="r" rtl="1">
              <a:buNone/>
            </a:pPr>
            <a:r>
              <a:rPr lang="ar-SA" dirty="0" smtClean="0"/>
              <a:t>6 حسابات رئيسية وفرغية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None/>
            </a:pPr>
            <a:endParaRPr lang="ar-SA" dirty="0" smtClean="0"/>
          </a:p>
          <a:p>
            <a:pPr algn="r" rtl="1"/>
            <a:r>
              <a:rPr lang="ar-SA" dirty="0" smtClean="0">
                <a:solidFill>
                  <a:schemeClr val="accent4">
                    <a:lumMod val="75000"/>
                  </a:schemeClr>
                </a:solidFill>
              </a:rPr>
              <a:t>متطلبات النظام المحاسبي</a:t>
            </a:r>
          </a:p>
          <a:p>
            <a:pPr algn="r" rtl="1">
              <a:buNone/>
            </a:pPr>
            <a:endParaRPr lang="ar-SA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r" rtl="1">
              <a:lnSpc>
                <a:spcPct val="150000"/>
              </a:lnSpc>
              <a:buNone/>
            </a:pPr>
            <a:r>
              <a:rPr lang="ar-SA" sz="1800" b="1" dirty="0" smtClean="0"/>
              <a:t>  _موارد بشرية</a:t>
            </a:r>
          </a:p>
          <a:p>
            <a:pPr algn="r" rtl="1">
              <a:lnSpc>
                <a:spcPct val="150000"/>
              </a:lnSpc>
              <a:buNone/>
            </a:pPr>
            <a:endParaRPr lang="ar-SA" sz="1800" b="1" dirty="0" smtClean="0"/>
          </a:p>
          <a:p>
            <a:pPr algn="r" rtl="1">
              <a:lnSpc>
                <a:spcPct val="150000"/>
              </a:lnSpc>
              <a:buNone/>
            </a:pPr>
            <a:r>
              <a:rPr lang="ar-SA" sz="1800" b="1" dirty="0" smtClean="0"/>
              <a:t>_معدات مكتبية واثاث</a:t>
            </a:r>
          </a:p>
          <a:p>
            <a:pPr algn="r" rtl="1">
              <a:lnSpc>
                <a:spcPct val="150000"/>
              </a:lnSpc>
              <a:buNone/>
            </a:pPr>
            <a:endParaRPr lang="ar-SA" sz="1800" b="1" dirty="0" smtClean="0"/>
          </a:p>
          <a:p>
            <a:pPr algn="r" rtl="1">
              <a:lnSpc>
                <a:spcPct val="150000"/>
              </a:lnSpc>
              <a:buNone/>
            </a:pPr>
            <a:r>
              <a:rPr lang="ar-SA" sz="1800" b="1" dirty="0" smtClean="0"/>
              <a:t>_نظام محاسبي الي</a:t>
            </a:r>
            <a:endParaRPr lang="ar-SA" sz="1800" dirty="0" smtClean="0"/>
          </a:p>
          <a:p>
            <a:pPr algn="r" rtl="1">
              <a:lnSpc>
                <a:spcPct val="150000"/>
              </a:lnSpc>
              <a:buNone/>
            </a:pPr>
            <a:endParaRPr lang="ar-SA" sz="2400" b="1" dirty="0" smtClean="0">
              <a:solidFill>
                <a:schemeClr val="accent4"/>
              </a:solidFill>
            </a:endParaRPr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buNone/>
            </a:pPr>
            <a:endParaRPr lang="ar-SA" sz="1800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سادسا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>
              <a:buNone/>
            </a:pPr>
            <a:endParaRPr lang="ar-SA" dirty="0" smtClean="0"/>
          </a:p>
          <a:p>
            <a:pPr algn="r" rtl="1"/>
            <a:r>
              <a:rPr lang="ar-SA" dirty="0" smtClean="0">
                <a:solidFill>
                  <a:schemeClr val="accent4">
                    <a:lumMod val="75000"/>
                  </a:schemeClr>
                </a:solidFill>
              </a:rPr>
              <a:t>مخرجات النظام المحاسبي</a:t>
            </a:r>
          </a:p>
          <a:p>
            <a:pPr algn="r" rtl="1">
              <a:buNone/>
            </a:pPr>
            <a:endParaRPr lang="ar-SA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r" rtl="1">
              <a:buNone/>
            </a:pPr>
            <a:r>
              <a:rPr lang="ar-SA" b="1" dirty="0" smtClean="0"/>
              <a:t>  _</a:t>
            </a:r>
            <a:r>
              <a:rPr lang="ar-SA" dirty="0" smtClean="0"/>
              <a:t>الميزانية العمومية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_قائمة الدخل (الارباح والخسائر)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_التدفق النقدي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_التفير في راس المال</a:t>
            </a:r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lnSpc>
                <a:spcPct val="150000"/>
              </a:lnSpc>
              <a:buNone/>
            </a:pPr>
            <a:endParaRPr lang="ar-SA" sz="2400" b="1" dirty="0" smtClean="0">
              <a:solidFill>
                <a:schemeClr val="accent4"/>
              </a:solidFill>
            </a:endParaRPr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lnSpc>
                <a:spcPct val="150000"/>
              </a:lnSpc>
              <a:buNone/>
            </a:pPr>
            <a:endParaRPr lang="ar-SA" sz="1800" dirty="0" smtClean="0"/>
          </a:p>
          <a:p>
            <a:pPr algn="r" rtl="1">
              <a:buNone/>
            </a:pPr>
            <a:endParaRPr lang="ar-SA" sz="1800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سابعا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النظام المحاسبي الالي البنكي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endParaRPr lang="ar-SA" dirty="0" smtClean="0"/>
          </a:p>
          <a:p>
            <a:pPr algn="r" rtl="1">
              <a:buFont typeface="Wingdings" pitchFamily="2" charset="2"/>
              <a:buChar char="Ø"/>
            </a:pPr>
            <a:r>
              <a:rPr lang="ar-SA" dirty="0" smtClean="0"/>
              <a:t>اصبحت معظم البنوك تطبق أنظمة محاسبية الية بسبب :</a:t>
            </a:r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_سهولة الاستخدام والسرعة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_تقلل من وجود أخطاء الترصيد والترحيل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_قليل التكلفة</a:t>
            </a:r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SA" dirty="0" smtClean="0"/>
              <a:t>التقدم التقني والخدمات االبنكية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_موظف التلر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</a:t>
            </a:r>
            <a:r>
              <a:rPr lang="en-US" dirty="0" smtClean="0"/>
              <a:t>ATM</a:t>
            </a: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</a:t>
            </a:r>
            <a:r>
              <a:rPr lang="en-US" dirty="0" smtClean="0"/>
              <a:t>Point of sale</a:t>
            </a:r>
          </a:p>
          <a:p>
            <a:pPr algn="r" rtl="1">
              <a:buNone/>
            </a:pPr>
            <a:endParaRPr lang="en-US" dirty="0" smtClean="0"/>
          </a:p>
          <a:p>
            <a:pPr algn="r" rtl="1">
              <a:buNone/>
            </a:pPr>
            <a:r>
              <a:rPr lang="en-US" dirty="0" smtClean="0"/>
              <a:t>_</a:t>
            </a:r>
            <a:r>
              <a:rPr lang="ar-SA" dirty="0" smtClean="0"/>
              <a:t>بطاقات ذكية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_نظام تحويل الموال الكترونيا</a:t>
            </a:r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rtl="1">
              <a:buNone/>
            </a:pPr>
            <a:endParaRPr lang="ar-SA" dirty="0" smtClean="0">
              <a:solidFill>
                <a:srgbClr val="FF0000"/>
              </a:solidFill>
            </a:endParaRPr>
          </a:p>
          <a:p>
            <a:pPr algn="ctr" rtl="1">
              <a:buNone/>
            </a:pPr>
            <a:endParaRPr lang="ar-SA" dirty="0" smtClean="0">
              <a:solidFill>
                <a:srgbClr val="FF0000"/>
              </a:solidFill>
            </a:endParaRPr>
          </a:p>
          <a:p>
            <a:pPr algn="ctr" rtl="1">
              <a:buNone/>
            </a:pPr>
            <a:endParaRPr lang="ar-SA" dirty="0" smtClean="0">
              <a:solidFill>
                <a:srgbClr val="FF0000"/>
              </a:solidFill>
            </a:endParaRPr>
          </a:p>
          <a:p>
            <a:pPr algn="ctr" rtl="1">
              <a:buNone/>
            </a:pPr>
            <a:r>
              <a:rPr lang="ar-SA" b="1" i="1" u="sng" dirty="0" smtClean="0">
                <a:solidFill>
                  <a:srgbClr val="FF0000"/>
                </a:solidFill>
              </a:rPr>
              <a:t>تصنيف المحاسبة</a:t>
            </a:r>
          </a:p>
          <a:p>
            <a:pPr algn="ctr" rtl="1">
              <a:buNone/>
            </a:pPr>
            <a:endParaRPr lang="ar-SA" dirty="0" smtClean="0">
              <a:solidFill>
                <a:srgbClr val="FF0000"/>
              </a:solidFill>
            </a:endParaRPr>
          </a:p>
          <a:p>
            <a:pPr algn="ctr" rtl="1">
              <a:buNone/>
            </a:pP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2209800" y="2209800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r" rtl="1">
              <a:buFont typeface="Wingdings" pitchFamily="2" charset="2"/>
              <a:buChar char="Ø"/>
            </a:pPr>
            <a:r>
              <a:rPr lang="ar-SA" dirty="0" smtClean="0"/>
              <a:t>من حيث الهدف العام</a:t>
            </a:r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_مالية 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_ادارية 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_نظم معلومات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_تدقيق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_ضرائب</a:t>
            </a:r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itchFamily="2" charset="2"/>
              <a:buChar char="Ø"/>
            </a:pPr>
            <a:r>
              <a:rPr lang="ar-SA" dirty="0" smtClean="0"/>
              <a:t>من حيث الشكل الاقتصادي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_فردية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_شراكة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_شركة</a:t>
            </a:r>
          </a:p>
          <a:p>
            <a:pPr algn="r" rtl="1">
              <a:buNone/>
            </a:pPr>
            <a:r>
              <a:rPr lang="ar-SA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r" rtl="1">
              <a:buFont typeface="Wingdings" pitchFamily="2" charset="2"/>
              <a:buChar char="Ø"/>
            </a:pPr>
            <a:r>
              <a:rPr lang="ar-SA" dirty="0" smtClean="0"/>
              <a:t>من حيث هدف المنشأة</a:t>
            </a:r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_هادفة للربح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_غير هادفة للريح</a:t>
            </a:r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r" rtl="1">
              <a:buFont typeface="Wingdings" pitchFamily="2" charset="2"/>
              <a:buChar char="Ø"/>
            </a:pPr>
            <a:r>
              <a:rPr lang="ar-SA" dirty="0" smtClean="0"/>
              <a:t>من حيث نشاط الاعمال</a:t>
            </a:r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_صناعية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_زراعية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_تجارية</a:t>
            </a:r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_خدماتية</a:t>
            </a:r>
          </a:p>
          <a:p>
            <a:pPr algn="r" rtl="1">
              <a:buFont typeface="Wingdings" pitchFamily="2" charset="2"/>
              <a:buChar char="Ø"/>
            </a:pPr>
            <a:endParaRPr lang="ar-SA" dirty="0" smtClean="0"/>
          </a:p>
          <a:p>
            <a:pPr algn="r" rtl="1">
              <a:buNone/>
            </a:pPr>
            <a:r>
              <a:rPr lang="ar-SA" dirty="0" smtClean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 rtl="1">
              <a:buNone/>
            </a:pPr>
            <a:r>
              <a:rPr lang="ar-SA" sz="4000" dirty="0" smtClean="0">
                <a:solidFill>
                  <a:schemeClr val="accent3"/>
                </a:solidFill>
              </a:rPr>
              <a:t> الاطار العام للنظام المحاسبي </a:t>
            </a:r>
          </a:p>
          <a:p>
            <a:pPr algn="ctr" rtl="1">
              <a:buNone/>
            </a:pPr>
            <a:endParaRPr lang="ar-SA" sz="4000" dirty="0" smtClean="0">
              <a:solidFill>
                <a:schemeClr val="accent3"/>
              </a:solidFill>
            </a:endParaRPr>
          </a:p>
          <a:p>
            <a:pPr algn="ctr" rtl="1">
              <a:buNone/>
            </a:pPr>
            <a:r>
              <a:rPr lang="ar-SA" sz="4000" dirty="0" smtClean="0">
                <a:solidFill>
                  <a:schemeClr val="accent3"/>
                </a:solidFill>
              </a:rPr>
              <a:t>في البنوك التجارية.</a:t>
            </a:r>
            <a:endParaRPr lang="en-US" sz="4000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ar-SA" dirty="0" smtClean="0"/>
              <a:t>اولا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r" rtl="1">
              <a:buNone/>
            </a:pPr>
            <a:endParaRPr lang="ar-SA" dirty="0" smtClean="0"/>
          </a:p>
          <a:p>
            <a:pPr algn="r" rtl="1"/>
            <a:r>
              <a:rPr lang="ar-SA" dirty="0" smtClean="0">
                <a:solidFill>
                  <a:schemeClr val="accent4">
                    <a:lumMod val="75000"/>
                  </a:schemeClr>
                </a:solidFill>
              </a:rPr>
              <a:t> اهداف المحاسبة :</a:t>
            </a:r>
          </a:p>
          <a:p>
            <a:pPr algn="r" rtl="1"/>
            <a:endParaRPr lang="ar-SA" dirty="0" smtClean="0">
              <a:solidFill>
                <a:schemeClr val="accent4">
                  <a:lumMod val="75000"/>
                </a:schemeClr>
              </a:solidFill>
            </a:endParaRPr>
          </a:p>
          <a:p>
            <a:pPr algn="r" rtl="1">
              <a:lnSpc>
                <a:spcPct val="150000"/>
              </a:lnSpc>
              <a:buNone/>
            </a:pPr>
            <a:r>
              <a:rPr lang="ar-SA" sz="1800" dirty="0" smtClean="0"/>
              <a:t>_توثيق العمليات المالية والتجارية :وهي التي ينتج عنها تبادل منفعة _ تخص نشاط اقتصادي_ يمكن قياسها ماليا.</a:t>
            </a:r>
          </a:p>
          <a:p>
            <a:pPr algn="r" rtl="1">
              <a:lnSpc>
                <a:spcPct val="150000"/>
              </a:lnSpc>
              <a:buNone/>
            </a:pPr>
            <a:r>
              <a:rPr lang="ar-SA" sz="1800" dirty="0" smtClean="0"/>
              <a:t>_قياس نتيجة الاعمال من خلال القوائم المالية : </a:t>
            </a:r>
          </a:p>
          <a:p>
            <a:pPr algn="r" rtl="1">
              <a:buNone/>
            </a:pPr>
            <a:r>
              <a:rPr lang="ar-SA" sz="1800" dirty="0" smtClean="0"/>
              <a:t>الميزانية العمومية</a:t>
            </a:r>
          </a:p>
          <a:p>
            <a:pPr algn="r" rtl="1">
              <a:buNone/>
            </a:pPr>
            <a:r>
              <a:rPr lang="ar-SA" sz="1800" dirty="0" smtClean="0"/>
              <a:t>قائمة الدخل (الارباح والخسائر)</a:t>
            </a:r>
          </a:p>
          <a:p>
            <a:pPr algn="r" rtl="1">
              <a:buNone/>
            </a:pPr>
            <a:r>
              <a:rPr lang="ar-SA" sz="1800" dirty="0" smtClean="0"/>
              <a:t>التدفق النقدي</a:t>
            </a:r>
          </a:p>
          <a:p>
            <a:pPr algn="r" rtl="1">
              <a:buNone/>
            </a:pPr>
            <a:r>
              <a:rPr lang="ar-SA" sz="1800" dirty="0" smtClean="0"/>
              <a:t>التفير في راس المال</a:t>
            </a:r>
          </a:p>
          <a:p>
            <a:pPr algn="r" rtl="1">
              <a:buNone/>
            </a:pPr>
            <a:endParaRPr lang="ar-SA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433</TotalTime>
  <Words>540</Words>
  <Application>Microsoft Office PowerPoint</Application>
  <PresentationFormat>On-screen Show (4:3)</PresentationFormat>
  <Paragraphs>211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Opulent</vt:lpstr>
      <vt:lpstr>الفصل الثالث</vt:lpstr>
      <vt:lpstr>المحاسبة</vt:lpstr>
      <vt:lpstr>Slide 3</vt:lpstr>
      <vt:lpstr>Slide 4</vt:lpstr>
      <vt:lpstr>Slide 5</vt:lpstr>
      <vt:lpstr>Slide 6</vt:lpstr>
      <vt:lpstr>Slide 7</vt:lpstr>
      <vt:lpstr>Slide 8</vt:lpstr>
      <vt:lpstr>اولا</vt:lpstr>
      <vt:lpstr>Slide 10</vt:lpstr>
      <vt:lpstr>اولا</vt:lpstr>
      <vt:lpstr>Slide 12</vt:lpstr>
      <vt:lpstr>ثانيا</vt:lpstr>
      <vt:lpstr>ثانيا</vt:lpstr>
      <vt:lpstr>ثالثا</vt:lpstr>
      <vt:lpstr>رابعا</vt:lpstr>
      <vt:lpstr>رابعا</vt:lpstr>
      <vt:lpstr>رابعا</vt:lpstr>
      <vt:lpstr>خامسا</vt:lpstr>
      <vt:lpstr>Slide 20</vt:lpstr>
      <vt:lpstr>سادسا</vt:lpstr>
      <vt:lpstr>سابعا</vt:lpstr>
      <vt:lpstr>النظام المحاسبي الالي البنكي</vt:lpstr>
      <vt:lpstr>التقدم التقني والخدمات االبنكية</vt:lpstr>
    </vt:vector>
  </TitlesOfParts>
  <Company>HP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الفصل الاول</dc:title>
  <dc:creator>hp</dc:creator>
  <cp:lastModifiedBy>Windows7</cp:lastModifiedBy>
  <cp:revision>48</cp:revision>
  <dcterms:created xsi:type="dcterms:W3CDTF">2012-01-25T19:35:50Z</dcterms:created>
  <dcterms:modified xsi:type="dcterms:W3CDTF">2012-02-03T17:51:14Z</dcterms:modified>
</cp:coreProperties>
</file>