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81" r:id="rId6"/>
    <p:sldId id="280" r:id="rId7"/>
    <p:sldId id="282" r:id="rId8"/>
    <p:sldId id="261" r:id="rId9"/>
    <p:sldId id="265" r:id="rId10"/>
    <p:sldId id="266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67" r:id="rId21"/>
    <p:sldId id="292" r:id="rId22"/>
    <p:sldId id="293" r:id="rId23"/>
    <p:sldId id="268" r:id="rId24"/>
    <p:sldId id="29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C42F1-3EDF-4224-BA71-760A1FCC237F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7B6B2-BD59-42E3-B493-D676FDA57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7B6B2-BD59-42E3-B493-D676FDA571A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61A4B2-D78C-4721-8DF8-E8E6F4B1FC9C}" type="datetimeFigureOut">
              <a:rPr lang="en-US" smtClean="0"/>
              <a:pPr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83ED415-8EFC-414E-8CA4-D87D12B39C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الثالث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SA" sz="4000" dirty="0" smtClean="0"/>
              <a:t>النظام المحاسبي للبنوك التجارية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    المحاسبة المالية تخدم تلك الاهداف</a:t>
            </a:r>
          </a:p>
        </p:txBody>
      </p:sp>
      <p:sp>
        <p:nvSpPr>
          <p:cNvPr id="4" name="Left Arrow 3"/>
          <p:cNvSpPr/>
          <p:nvPr/>
        </p:nvSpPr>
        <p:spPr>
          <a:xfrm>
            <a:off x="7391400" y="35814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اولا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 اهداف المحاسبة :</a:t>
            </a:r>
          </a:p>
          <a:p>
            <a:pPr algn="r" rtl="1"/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_الرقابة الداخلية المالية للحفاظ على اصول المنشاة من خلال الاحتفاظ بالسجلات والمستندات والتاكد ان المنشاة تعمل وفق الاجراءات والقوانين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 التخطيط (الموازنات) وتحليل البيانات وانخاذ القرارات 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الموازنة: برمجة الانشطة المستقبلية ضمن خطط مالية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    المحاسبة الادارية تخدم تلك الاهداف</a:t>
            </a:r>
          </a:p>
        </p:txBody>
      </p:sp>
      <p:sp>
        <p:nvSpPr>
          <p:cNvPr id="4" name="Left Arrow 3"/>
          <p:cNvSpPr/>
          <p:nvPr/>
        </p:nvSpPr>
        <p:spPr>
          <a:xfrm>
            <a:off x="7391400" y="35814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 الدورة المحاسبية:</a:t>
            </a:r>
          </a:p>
          <a:p>
            <a:pPr algn="r" rtl="1"/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_تحليل الاحداث المالية من خلال المستندات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_تسجيل العمليات المالية بصورة منتظمة ومستمرة وفق التسلسل التاريخي بناء على قاعدة القيد المزدوج (مدين ودائن)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_ترحيل وتصنيف العمليات المالية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_ميزان مراجعة لضبط عملية التسجيل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ثانيا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 الدورة المحاسبية:</a:t>
            </a:r>
          </a:p>
          <a:p>
            <a:pPr algn="r" rtl="1"/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_قيود التعديل 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_ميزان مراجعة معدل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_القوائم المالية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_قيود الاغلاق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ثانيا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 السياسات البنكية:</a:t>
            </a:r>
          </a:p>
          <a:p>
            <a:pPr algn="r" rtl="1"/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_لكل بنك سياسة خاصة به تتعلق بالرقابة والاقرض وتقديم الخدمات ..........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ثالثا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المبادئ والفرضيات والمحددات المحاسبية:</a:t>
            </a:r>
          </a:p>
          <a:p>
            <a:pPr algn="r" rtl="1">
              <a:buNone/>
            </a:pPr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2400" b="1" dirty="0" smtClean="0">
                <a:solidFill>
                  <a:schemeClr val="accent4"/>
                </a:solidFill>
              </a:rPr>
              <a:t>   المبادئ المحاسبية: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2400" b="1" dirty="0" smtClean="0">
                <a:solidFill>
                  <a:schemeClr val="accent4"/>
                </a:solidFill>
              </a:rPr>
              <a:t>_</a:t>
            </a:r>
            <a:r>
              <a:rPr lang="ar-SA" sz="1800" dirty="0" smtClean="0"/>
              <a:t> مبدأ التكلفة التاريخية: تسجيل الاصول حسب شعر الشراء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b="1" dirty="0" smtClean="0">
                <a:solidFill>
                  <a:schemeClr val="accent4"/>
                </a:solidFill>
              </a:rPr>
              <a:t>__</a:t>
            </a:r>
            <a:r>
              <a:rPr lang="ar-SA" sz="1800" dirty="0" smtClean="0"/>
              <a:t>مبدأ تحقيق الايراد :تسجيل الايرادات عندما تتحقق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_مبدا استحقاق المصاريف: تسجيل المصاريف عندما يستحق دفعها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_مبدأ الافصاع والعلانية:اظهار القوائم المالية بشكل واضح (ملاحظات تفسيرية)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2400" b="1" dirty="0" smtClean="0">
              <a:solidFill>
                <a:schemeClr val="accent4"/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رابعا</a:t>
            </a:r>
            <a:endParaRPr lang="en-US" dirty="0"/>
          </a:p>
        </p:txBody>
      </p:sp>
      <p:sp>
        <p:nvSpPr>
          <p:cNvPr id="6" name="Left Arrow 5"/>
          <p:cNvSpPr/>
          <p:nvPr/>
        </p:nvSpPr>
        <p:spPr>
          <a:xfrm>
            <a:off x="7620000" y="33528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المبادئ والفرضيات والمحددات المحاسبية:</a:t>
            </a:r>
          </a:p>
          <a:p>
            <a:pPr algn="r" rtl="1">
              <a:buNone/>
            </a:pPr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2400" b="1" dirty="0" smtClean="0">
                <a:solidFill>
                  <a:schemeClr val="accent4"/>
                </a:solidFill>
              </a:rPr>
              <a:t>   الفرضيات المحاسبية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2400" b="1" dirty="0" smtClean="0">
                <a:solidFill>
                  <a:schemeClr val="accent4"/>
                </a:solidFill>
              </a:rPr>
              <a:t>_</a:t>
            </a:r>
            <a:r>
              <a:rPr lang="ar-SA" sz="1800" dirty="0" smtClean="0"/>
              <a:t> الفرضية النقدية: النقود أنسب وحدة للتعبير عن الاحداث الاقتصادية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b="1" dirty="0" smtClean="0">
                <a:solidFill>
                  <a:schemeClr val="accent4"/>
                </a:solidFill>
              </a:rPr>
              <a:t>__</a:t>
            </a:r>
            <a:r>
              <a:rPr lang="ar-SA" sz="1800" dirty="0" smtClean="0"/>
              <a:t>فرضية تقسيم المشروع الى فترات زمنية متساوية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_فرضية استمرارية المشروع الى وقت غير محدد (استهلاك)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_فرضية فصل الوحدة الاقتصادية عن وحدات اخرى وعن الاحداث الاقتصادية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2400" b="1" dirty="0" smtClean="0">
              <a:solidFill>
                <a:schemeClr val="accent4"/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رابعا</a:t>
            </a:r>
            <a:endParaRPr lang="en-US" dirty="0"/>
          </a:p>
        </p:txBody>
      </p:sp>
      <p:sp>
        <p:nvSpPr>
          <p:cNvPr id="6" name="Left Arrow 5"/>
          <p:cNvSpPr/>
          <p:nvPr/>
        </p:nvSpPr>
        <p:spPr>
          <a:xfrm>
            <a:off x="7620000" y="33528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المبادئ والفرضيات والمحددات المحاسبية:</a:t>
            </a:r>
          </a:p>
          <a:p>
            <a:pPr algn="r" rtl="1">
              <a:buNone/>
            </a:pPr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2400" b="1" dirty="0" smtClean="0">
                <a:solidFill>
                  <a:schemeClr val="accent4"/>
                </a:solidFill>
              </a:rPr>
              <a:t>   المحددات المحاسبية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2400" b="1" dirty="0" smtClean="0">
                <a:solidFill>
                  <a:schemeClr val="accent4"/>
                </a:solidFill>
              </a:rPr>
              <a:t>_</a:t>
            </a:r>
            <a:r>
              <a:rPr lang="ar-SA" sz="1800" dirty="0" smtClean="0"/>
              <a:t> محدد الاهمية النسبية :أحداث اقتصادية هامة نسبيا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_محدد الحيطة والحذر:الميل الى عدم تعظيم الاصول والارباح (السوق او التكلفة ايهما اقل)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2400" b="1" dirty="0" smtClean="0">
              <a:solidFill>
                <a:schemeClr val="accent4"/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رابعا</a:t>
            </a:r>
            <a:endParaRPr lang="en-US" dirty="0"/>
          </a:p>
        </p:txBody>
      </p:sp>
      <p:sp>
        <p:nvSpPr>
          <p:cNvPr id="6" name="Left Arrow 5"/>
          <p:cNvSpPr/>
          <p:nvPr/>
        </p:nvSpPr>
        <p:spPr>
          <a:xfrm>
            <a:off x="7620000" y="33528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دليل الحسابات في البنوك</a:t>
            </a:r>
          </a:p>
          <a:p>
            <a:pPr algn="r" rtl="1">
              <a:buNone/>
            </a:pPr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1800" b="1" dirty="0" smtClean="0"/>
              <a:t>  يختلف دليل الحسابات في البنوك حسب حجم عمليات البنك والنظام المحاسبي المستخدم</a:t>
            </a: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2400" b="1" dirty="0" smtClean="0">
              <a:solidFill>
                <a:schemeClr val="accent4"/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خامسا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المحاسبة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4400" dirty="0" smtClean="0"/>
              <a:t>هي اداة قياس نتيجة النشاط الاقتصادي _مدى قدرتها على تحقيق الاهداف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_تصنيف ب:</a:t>
            </a:r>
          </a:p>
          <a:p>
            <a:pPr algn="r" rtl="1">
              <a:buNone/>
            </a:pPr>
            <a:r>
              <a:rPr lang="ar-SA" dirty="0" smtClean="0"/>
              <a:t>1 بعمليات البنوك</a:t>
            </a:r>
          </a:p>
          <a:p>
            <a:pPr algn="r" rtl="1">
              <a:buNone/>
            </a:pPr>
            <a:r>
              <a:rPr lang="ar-SA" dirty="0" smtClean="0"/>
              <a:t>2  لفروع البنك</a:t>
            </a:r>
          </a:p>
          <a:p>
            <a:pPr algn="r" rtl="1">
              <a:buNone/>
            </a:pPr>
            <a:r>
              <a:rPr lang="ar-SA" dirty="0" smtClean="0"/>
              <a:t>3 انشطة البنك:قروض _ايداعات_اعتمادات مستنية</a:t>
            </a:r>
          </a:p>
          <a:p>
            <a:pPr algn="r" rtl="1">
              <a:buNone/>
            </a:pPr>
            <a:r>
              <a:rPr lang="ar-SA" dirty="0" smtClean="0"/>
              <a:t>4حسابات البنك: اصول _خصوم _حقوق ملكية</a:t>
            </a:r>
          </a:p>
          <a:p>
            <a:pPr algn="r" rtl="1">
              <a:buNone/>
            </a:pPr>
            <a:r>
              <a:rPr lang="ar-SA" dirty="0" smtClean="0"/>
              <a:t>5 بنود الحسابات:الحبات البنكية _اثاث مكتبي_استثمارات..........</a:t>
            </a:r>
          </a:p>
          <a:p>
            <a:pPr algn="r" rtl="1">
              <a:buNone/>
            </a:pPr>
            <a:r>
              <a:rPr lang="ar-SA" dirty="0" smtClean="0"/>
              <a:t>6 حسابات رئيسية وفرغية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متطلبات النظام المحاسبي</a:t>
            </a:r>
          </a:p>
          <a:p>
            <a:pPr algn="r" rtl="1">
              <a:buNone/>
            </a:pPr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1800" b="1" dirty="0" smtClean="0"/>
              <a:t>  _موارد بشرية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b="1" dirty="0" smtClean="0"/>
          </a:p>
          <a:p>
            <a:pPr algn="r" rtl="1">
              <a:lnSpc>
                <a:spcPct val="150000"/>
              </a:lnSpc>
              <a:buNone/>
            </a:pPr>
            <a:r>
              <a:rPr lang="ar-SA" sz="1800" b="1" dirty="0" smtClean="0"/>
              <a:t>_معدات مكتبية واثاث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b="1" dirty="0" smtClean="0"/>
          </a:p>
          <a:p>
            <a:pPr algn="r" rtl="1">
              <a:lnSpc>
                <a:spcPct val="150000"/>
              </a:lnSpc>
              <a:buNone/>
            </a:pPr>
            <a:r>
              <a:rPr lang="ar-SA" sz="1800" b="1" dirty="0" smtClean="0"/>
              <a:t>_نظام محاسبي الي</a:t>
            </a: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2400" b="1" dirty="0" smtClean="0">
              <a:solidFill>
                <a:schemeClr val="accent4"/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سادسا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مخرجات النظام المحاسبي</a:t>
            </a:r>
          </a:p>
          <a:p>
            <a:pPr algn="r" rtl="1">
              <a:buNone/>
            </a:pPr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buNone/>
            </a:pPr>
            <a:r>
              <a:rPr lang="ar-SA" b="1" dirty="0" smtClean="0"/>
              <a:t>  _</a:t>
            </a:r>
            <a:r>
              <a:rPr lang="ar-SA" dirty="0" smtClean="0"/>
              <a:t>الميزانية العمومية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_قائمة الدخل (الارباح والخسائر)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_التدفق النقدي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_التفير في راس المال</a:t>
            </a: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2400" b="1" dirty="0" smtClean="0">
              <a:solidFill>
                <a:schemeClr val="accent4"/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lnSpc>
                <a:spcPct val="150000"/>
              </a:lnSpc>
              <a:buNone/>
            </a:pPr>
            <a:endParaRPr lang="ar-SA" sz="1800" dirty="0" smtClean="0"/>
          </a:p>
          <a:p>
            <a:pPr algn="r" rtl="1">
              <a:buNone/>
            </a:pPr>
            <a:endParaRPr lang="ar-SA" sz="1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سابعا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النظام المحاسبي الالي البنكي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اصبحت معظم البنوك تطبق أنظمة محاسبية الية بسبب :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_سهولة الاستخدام والسرعة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_تقلل من وجود أخطاء الترصيد والترحيل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_قليل التكلفة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التقدم التقني والخدمات االبنكية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_موظف التلر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</a:t>
            </a:r>
            <a:r>
              <a:rPr lang="en-US" dirty="0" smtClean="0"/>
              <a:t>ATM</a:t>
            </a: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</a:t>
            </a:r>
            <a:r>
              <a:rPr lang="en-US" dirty="0" smtClean="0"/>
              <a:t>Point of sale</a:t>
            </a:r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r>
              <a:rPr lang="en-US" dirty="0" smtClean="0"/>
              <a:t>_</a:t>
            </a:r>
            <a:r>
              <a:rPr lang="ar-SA" dirty="0" smtClean="0"/>
              <a:t>بطاقات ذكية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_نظام تحويل الموال الكترونيا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r>
              <a:rPr lang="ar-SA" b="1" i="1" u="sng" dirty="0" smtClean="0">
                <a:solidFill>
                  <a:srgbClr val="FF0000"/>
                </a:solidFill>
              </a:rPr>
              <a:t>تصنيف المحاسبة</a:t>
            </a:r>
          </a:p>
          <a:p>
            <a:pPr algn="ct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ct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09800" y="22098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من حيث الهدف العام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_مالية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_ادارية 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_نظم معلومات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_تدقيق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_ضرائب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من حيث الشكل الاقتصادي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_فردية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_شراكة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_شركة</a:t>
            </a:r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من حيث هدف المنشأة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_هادفة للربح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_غير هادفة للريح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A" dirty="0" smtClean="0"/>
              <a:t>من حيث نشاط الاعمال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_صناعية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_زراعية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_تجارية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_خدماتية</a:t>
            </a:r>
          </a:p>
          <a:p>
            <a:pPr algn="r" rtl="1">
              <a:buFont typeface="Wingdings" pitchFamily="2" charset="2"/>
              <a:buChar char="Ø"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SA" sz="4000" dirty="0" smtClean="0">
                <a:solidFill>
                  <a:schemeClr val="accent3"/>
                </a:solidFill>
              </a:rPr>
              <a:t> الاطار العام للنظام المحاسبي </a:t>
            </a:r>
          </a:p>
          <a:p>
            <a:pPr algn="ctr" rtl="1">
              <a:buNone/>
            </a:pPr>
            <a:endParaRPr lang="ar-SA" sz="4000" dirty="0" smtClean="0">
              <a:solidFill>
                <a:schemeClr val="accent3"/>
              </a:solidFill>
            </a:endParaRPr>
          </a:p>
          <a:p>
            <a:pPr algn="ctr" rtl="1">
              <a:buNone/>
            </a:pPr>
            <a:r>
              <a:rPr lang="ar-SA" sz="4000" dirty="0" smtClean="0">
                <a:solidFill>
                  <a:schemeClr val="accent3"/>
                </a:solidFill>
              </a:rPr>
              <a:t>في البنوك التجارية.</a:t>
            </a:r>
            <a:endParaRPr lang="en-US" sz="4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اولا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r" rtl="1"/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 اهداف المحاسبة :</a:t>
            </a:r>
          </a:p>
          <a:p>
            <a:pPr algn="r" rtl="1"/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_توثيق العمليات المالية والتجارية :وهي التي ينتج عنها تبادل منفعة _ تخص نشاط اقتصادي_ يمكن قياسها ماليا.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1800" dirty="0" smtClean="0"/>
              <a:t>_قياس نتيجة الاعمال من خلال القوائم المالية : </a:t>
            </a:r>
          </a:p>
          <a:p>
            <a:pPr algn="r" rtl="1">
              <a:buNone/>
            </a:pPr>
            <a:r>
              <a:rPr lang="ar-SA" sz="1800" dirty="0" smtClean="0"/>
              <a:t>الميزانية العمومية</a:t>
            </a:r>
          </a:p>
          <a:p>
            <a:pPr algn="r" rtl="1">
              <a:buNone/>
            </a:pPr>
            <a:r>
              <a:rPr lang="ar-SA" sz="1800" dirty="0" smtClean="0"/>
              <a:t>قائمة الدخل (الارباح والخسائر)</a:t>
            </a:r>
          </a:p>
          <a:p>
            <a:pPr algn="r" rtl="1">
              <a:buNone/>
            </a:pPr>
            <a:r>
              <a:rPr lang="ar-SA" sz="1800" dirty="0" smtClean="0"/>
              <a:t>التدفق النقدي</a:t>
            </a:r>
          </a:p>
          <a:p>
            <a:pPr algn="r" rtl="1">
              <a:buNone/>
            </a:pPr>
            <a:r>
              <a:rPr lang="ar-SA" sz="1800" dirty="0" smtClean="0"/>
              <a:t>التفير في راس المال</a:t>
            </a:r>
          </a:p>
          <a:p>
            <a:pPr algn="r" rtl="1">
              <a:buNone/>
            </a:pPr>
            <a:endParaRPr lang="ar-S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433</TotalTime>
  <Words>540</Words>
  <Application>Microsoft Office PowerPoint</Application>
  <PresentationFormat>On-screen Show (4:3)</PresentationFormat>
  <Paragraphs>211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الفصل الثالث</vt:lpstr>
      <vt:lpstr>المحاسبة</vt:lpstr>
      <vt:lpstr>Slide 3</vt:lpstr>
      <vt:lpstr>Slide 4</vt:lpstr>
      <vt:lpstr>Slide 5</vt:lpstr>
      <vt:lpstr>Slide 6</vt:lpstr>
      <vt:lpstr>Slide 7</vt:lpstr>
      <vt:lpstr>Slide 8</vt:lpstr>
      <vt:lpstr>اولا</vt:lpstr>
      <vt:lpstr>Slide 10</vt:lpstr>
      <vt:lpstr>اولا</vt:lpstr>
      <vt:lpstr>Slide 12</vt:lpstr>
      <vt:lpstr>ثانيا</vt:lpstr>
      <vt:lpstr>ثانيا</vt:lpstr>
      <vt:lpstr>ثالثا</vt:lpstr>
      <vt:lpstr>رابعا</vt:lpstr>
      <vt:lpstr>رابعا</vt:lpstr>
      <vt:lpstr>رابعا</vt:lpstr>
      <vt:lpstr>خامسا</vt:lpstr>
      <vt:lpstr>Slide 20</vt:lpstr>
      <vt:lpstr>سادسا</vt:lpstr>
      <vt:lpstr>سابعا</vt:lpstr>
      <vt:lpstr>النظام المحاسبي الالي البنكي</vt:lpstr>
      <vt:lpstr>التقدم التقني والخدمات االبنكية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الاول</dc:title>
  <dc:creator>hp</dc:creator>
  <cp:lastModifiedBy>Windows7</cp:lastModifiedBy>
  <cp:revision>48</cp:revision>
  <dcterms:created xsi:type="dcterms:W3CDTF">2012-01-25T19:35:50Z</dcterms:created>
  <dcterms:modified xsi:type="dcterms:W3CDTF">2012-02-03T17:51:14Z</dcterms:modified>
</cp:coreProperties>
</file>