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9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2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2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3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3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3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3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3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3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3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3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3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4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4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4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4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4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4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4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4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4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4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5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5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5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5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5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5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5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5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5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5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5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6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6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6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6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6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6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6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6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6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6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6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6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6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7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7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7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7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7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7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7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7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7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7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7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7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7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7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7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8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8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8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8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8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8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p8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8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8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8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8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8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8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8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8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8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9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9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9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9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9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9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9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9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9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9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9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9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88468" y="1464309"/>
            <a:ext cx="2108835" cy="5137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333E5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188468" y="2380614"/>
            <a:ext cx="7442834" cy="30734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70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88468" y="1464309"/>
            <a:ext cx="2108835" cy="5137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333E5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25980"/>
            <a:ext cx="77724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88468" y="1464309"/>
            <a:ext cx="2108835" cy="5137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333E5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6"/>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99275" y="5944933"/>
            <a:ext cx="4897755" cy="913130"/>
          </a:xfrm>
          <a:custGeom>
            <a:avLst/>
            <a:gdLst/>
            <a:ahLst/>
            <a:cxnLst/>
            <a:rect l="l" t="t" r="r" b="b"/>
            <a:pathLst>
              <a:path w="4897755" h="913129" extrusionOk="0">
                <a:moveTo>
                  <a:pt x="85714" y="21358"/>
                </a:moveTo>
                <a:lnTo>
                  <a:pt x="3636693" y="913063"/>
                </a:lnTo>
                <a:lnTo>
                  <a:pt x="4897393" y="913063"/>
                </a:lnTo>
                <a:lnTo>
                  <a:pt x="85714" y="21358"/>
                </a:lnTo>
                <a:close/>
              </a:path>
              <a:path w="4897755" h="913129" extrusionOk="0">
                <a:moveTo>
                  <a:pt x="660" y="0"/>
                </a:moveTo>
                <a:lnTo>
                  <a:pt x="0" y="5473"/>
                </a:lnTo>
                <a:lnTo>
                  <a:pt x="85714" y="21358"/>
                </a:lnTo>
                <a:lnTo>
                  <a:pt x="660" y="0"/>
                </a:lnTo>
                <a:close/>
              </a:path>
            </a:pathLst>
          </a:custGeom>
          <a:solidFill>
            <a:srgbClr val="A9C5E9">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1"/>
          <p:cNvSpPr/>
          <p:nvPr/>
        </p:nvSpPr>
        <p:spPr>
          <a:xfrm>
            <a:off x="485711" y="5939015"/>
            <a:ext cx="3651885" cy="919480"/>
          </a:xfrm>
          <a:custGeom>
            <a:avLst/>
            <a:gdLst/>
            <a:ahLst/>
            <a:cxnLst/>
            <a:rect l="l" t="t" r="r" b="b"/>
            <a:pathLst>
              <a:path w="3651885" h="919479" extrusionOk="0">
                <a:moveTo>
                  <a:pt x="0" y="0"/>
                </a:moveTo>
                <a:lnTo>
                  <a:pt x="7924" y="6349"/>
                </a:lnTo>
                <a:lnTo>
                  <a:pt x="2868865" y="918981"/>
                </a:lnTo>
                <a:lnTo>
                  <a:pt x="3651879" y="918981"/>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1"/>
          <p:cNvSpPr/>
          <p:nvPr/>
        </p:nvSpPr>
        <p:spPr>
          <a:xfrm>
            <a:off x="0" y="5789674"/>
            <a:ext cx="3398520" cy="1068324"/>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1"/>
          <p:cNvSpPr/>
          <p:nvPr/>
        </p:nvSpPr>
        <p:spPr>
          <a:xfrm>
            <a:off x="0" y="5784350"/>
            <a:ext cx="3371840" cy="107364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1"/>
          <p:cNvSpPr txBox="1">
            <a:spLocks noGrp="1"/>
          </p:cNvSpPr>
          <p:nvPr>
            <p:ph type="title"/>
          </p:nvPr>
        </p:nvSpPr>
        <p:spPr>
          <a:xfrm>
            <a:off x="188468" y="1464309"/>
            <a:ext cx="2108835" cy="51371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1" i="0" u="none" strike="noStrike" cap="none">
                <a:solidFill>
                  <a:srgbClr val="333E5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88468" y="2380614"/>
            <a:ext cx="7442834" cy="30734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7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6"/>
        <p:cNvGrpSpPr/>
        <p:nvPr/>
      </p:nvGrpSpPr>
      <p:grpSpPr>
        <a:xfrm>
          <a:off x="0" y="0"/>
          <a:ext cx="0" cy="0"/>
          <a:chOff x="0" y="0"/>
          <a:chExt cx="0" cy="0"/>
        </a:xfrm>
      </p:grpSpPr>
      <p:grpSp>
        <p:nvGrpSpPr>
          <p:cNvPr id="47" name="Google Shape;47;p7"/>
          <p:cNvGrpSpPr/>
          <p:nvPr/>
        </p:nvGrpSpPr>
        <p:grpSpPr>
          <a:xfrm>
            <a:off x="0" y="4953000"/>
            <a:ext cx="9144381" cy="1904998"/>
            <a:chOff x="0" y="4953000"/>
            <a:chExt cx="9144381" cy="1904998"/>
          </a:xfrm>
        </p:grpSpPr>
        <p:sp>
          <p:nvSpPr>
            <p:cNvPr id="48" name="Google Shape;48;p7"/>
            <p:cNvSpPr/>
            <p:nvPr/>
          </p:nvSpPr>
          <p:spPr>
            <a:xfrm>
              <a:off x="1687576" y="4953000"/>
              <a:ext cx="7456805" cy="488315"/>
            </a:xfrm>
            <a:custGeom>
              <a:avLst/>
              <a:gdLst/>
              <a:ahLst/>
              <a:cxnLst/>
              <a:rect l="l" t="t" r="r" b="b"/>
              <a:pathLst>
                <a:path w="7456805" h="488314" extrusionOk="0">
                  <a:moveTo>
                    <a:pt x="7456424" y="0"/>
                  </a:moveTo>
                  <a:lnTo>
                    <a:pt x="0" y="289941"/>
                  </a:lnTo>
                  <a:lnTo>
                    <a:pt x="7456424" y="488188"/>
                  </a:lnTo>
                  <a:lnTo>
                    <a:pt x="7456424" y="0"/>
                  </a:lnTo>
                  <a:close/>
                </a:path>
              </a:pathLst>
            </a:custGeom>
            <a:solidFill>
              <a:srgbClr val="A9C5E9">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7"/>
            <p:cNvSpPr/>
            <p:nvPr/>
          </p:nvSpPr>
          <p:spPr>
            <a:xfrm>
              <a:off x="111347" y="5237734"/>
              <a:ext cx="9032875" cy="788670"/>
            </a:xfrm>
            <a:custGeom>
              <a:avLst/>
              <a:gdLst/>
              <a:ahLst/>
              <a:cxnLst/>
              <a:rect l="l" t="t" r="r" b="b"/>
              <a:pathLst>
                <a:path w="9032875" h="788670" extrusionOk="0">
                  <a:moveTo>
                    <a:pt x="9032652" y="0"/>
                  </a:moveTo>
                  <a:lnTo>
                    <a:pt x="0" y="0"/>
                  </a:lnTo>
                  <a:lnTo>
                    <a:pt x="9032652" y="788669"/>
                  </a:lnTo>
                  <a:lnTo>
                    <a:pt x="903265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7"/>
            <p:cNvSpPr/>
            <p:nvPr/>
          </p:nvSpPr>
          <p:spPr>
            <a:xfrm>
              <a:off x="0" y="4998718"/>
              <a:ext cx="9144000" cy="185928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7"/>
            <p:cNvSpPr/>
            <p:nvPr/>
          </p:nvSpPr>
          <p:spPr>
            <a:xfrm>
              <a:off x="0" y="4991888"/>
              <a:ext cx="9143999" cy="80209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2" name="Google Shape;52;p7"/>
          <p:cNvSpPr/>
          <p:nvPr/>
        </p:nvSpPr>
        <p:spPr>
          <a:xfrm>
            <a:off x="2816351" y="2850861"/>
            <a:ext cx="5532120" cy="63861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p:nvPr/>
        </p:nvSpPr>
        <p:spPr>
          <a:xfrm>
            <a:off x="188468" y="1465834"/>
            <a:ext cx="8753475" cy="3830954"/>
          </a:xfrm>
          <a:prstGeom prst="rect">
            <a:avLst/>
          </a:prstGeom>
          <a:noFill/>
          <a:ln>
            <a:noFill/>
          </a:ln>
        </p:spPr>
        <p:txBody>
          <a:bodyPr spcFirstLastPara="1" wrap="square" lIns="0" tIns="12700" rIns="0" bIns="0" anchor="t" anchorCtr="0">
            <a:spAutoFit/>
          </a:bodyPr>
          <a:lstStyle/>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 a normal post-absorptive period, low basal  levels of circulating insulin are maintained through  constant β-cell secretion which suppresses  lipolysis, proteolysis, and glycogenolysis</a:t>
            </a:r>
            <a:endParaRPr sz="2700">
              <a:solidFill>
                <a:schemeClr val="dk1"/>
              </a:solidFill>
              <a:latin typeface="Arial"/>
              <a:ea typeface="Arial"/>
              <a:cs typeface="Arial"/>
              <a:sym typeface="Arial"/>
            </a:endParaRPr>
          </a:p>
          <a:p>
            <a:pPr marL="268605" marR="445769"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A burst of insulin secretion occurs within 2  minutes after a meal, in response to transient  increases in circulating glucose and amino acids</a:t>
            </a:r>
            <a:endParaRPr sz="2700">
              <a:solidFill>
                <a:schemeClr val="dk1"/>
              </a:solidFill>
              <a:latin typeface="Arial"/>
              <a:ea typeface="Arial"/>
              <a:cs typeface="Arial"/>
              <a:sym typeface="Arial"/>
            </a:endParaRPr>
          </a:p>
          <a:p>
            <a:pPr marL="268605" marR="208915"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This lasts for up to 15 minutes and is followed by  the postprandial secretion of insulin</a:t>
            </a:r>
            <a:endParaRPr sz="27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p:nvPr/>
        </p:nvSpPr>
        <p:spPr>
          <a:xfrm>
            <a:off x="188468" y="1465834"/>
            <a:ext cx="8679180" cy="3418840"/>
          </a:xfrm>
          <a:prstGeom prst="rect">
            <a:avLst/>
          </a:prstGeom>
          <a:noFill/>
          <a:ln>
            <a:noFill/>
          </a:ln>
        </p:spPr>
        <p:txBody>
          <a:bodyPr spcFirstLastPara="1" wrap="square" lIns="0" tIns="12700" rIns="0" bIns="0" anchor="t" anchorCtr="0">
            <a:spAutoFit/>
          </a:bodyPr>
          <a:lstStyle/>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Having non-functional β cells in T1DM can neither  maintain a basal secretion level of insulin nor  respond to variations in circulating fuels</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15367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The development and progression of neuropathy,  nephropathy, and retinopathy are directly related  to the extent of glycemic control (measured as  blood levels of glucose and/or HbA1c)</a:t>
            </a:r>
            <a:endParaRPr sz="2700">
              <a:solidFill>
                <a:schemeClr val="dk1"/>
              </a:solidFill>
              <a:latin typeface="Arial"/>
              <a:ea typeface="Arial"/>
              <a:cs typeface="Arial"/>
              <a:sym typeface="Arial"/>
            </a:endParaRPr>
          </a:p>
        </p:txBody>
      </p:sp>
      <p:sp>
        <p:nvSpPr>
          <p:cNvPr id="111" name="Google Shape;111;p17"/>
          <p:cNvSpPr/>
          <p:nvPr/>
        </p:nvSpPr>
        <p:spPr>
          <a:xfrm>
            <a:off x="213359" y="370331"/>
            <a:ext cx="6685788"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p:nvPr/>
        </p:nvSpPr>
        <p:spPr>
          <a:xfrm>
            <a:off x="188468" y="1260094"/>
            <a:ext cx="8818245" cy="4102735"/>
          </a:xfrm>
          <a:prstGeom prst="rect">
            <a:avLst/>
          </a:prstGeom>
          <a:noFill/>
          <a:ln>
            <a:noFill/>
          </a:ln>
        </p:spPr>
        <p:txBody>
          <a:bodyPr spcFirstLastPara="1" wrap="square" lIns="0" tIns="13325" rIns="0" bIns="0" anchor="t" anchorCtr="0">
            <a:spAutoFit/>
          </a:bodyPr>
          <a:lstStyle/>
          <a:p>
            <a:pPr marL="268605" marR="0" lvl="0" indent="-256539" algn="l" rtl="0">
              <a:lnSpc>
                <a:spcPct val="100000"/>
              </a:lnSpc>
              <a:spcBef>
                <a:spcPts val="0"/>
              </a:spcBef>
              <a:spcAft>
                <a:spcPts val="0"/>
              </a:spcAft>
              <a:buClr>
                <a:srgbClr val="5B9BD4"/>
              </a:buClr>
              <a:buSzPts val="1550"/>
              <a:buFont typeface="Arial"/>
              <a:buChar char=""/>
            </a:pPr>
            <a:r>
              <a:rPr lang="en-US" sz="2300">
                <a:solidFill>
                  <a:schemeClr val="dk1"/>
                </a:solidFill>
                <a:latin typeface="Arial"/>
                <a:ea typeface="Arial"/>
                <a:cs typeface="Arial"/>
                <a:sym typeface="Arial"/>
              </a:rPr>
              <a:t>Most diabetic cases</a:t>
            </a:r>
            <a:endParaRPr sz="2300">
              <a:solidFill>
                <a:schemeClr val="dk1"/>
              </a:solidFill>
              <a:latin typeface="Arial"/>
              <a:ea typeface="Arial"/>
              <a:cs typeface="Arial"/>
              <a:sym typeface="Arial"/>
            </a:endParaRPr>
          </a:p>
          <a:p>
            <a:pPr marL="268605" marR="5080" lvl="0" indent="-256539" algn="l" rtl="0">
              <a:lnSpc>
                <a:spcPct val="90100"/>
              </a:lnSpc>
              <a:spcBef>
                <a:spcPts val="390"/>
              </a:spcBef>
              <a:spcAft>
                <a:spcPts val="0"/>
              </a:spcAft>
              <a:buClr>
                <a:srgbClr val="5B9BD4"/>
              </a:buClr>
              <a:buSzPts val="1550"/>
              <a:buFont typeface="Arial"/>
              <a:buChar char=""/>
            </a:pPr>
            <a:r>
              <a:rPr lang="en-US" sz="2300">
                <a:solidFill>
                  <a:schemeClr val="dk1"/>
                </a:solidFill>
                <a:latin typeface="Arial"/>
                <a:ea typeface="Arial"/>
                <a:cs typeface="Arial"/>
                <a:sym typeface="Arial"/>
              </a:rPr>
              <a:t>Influenced by genetic factors, aging, obesity, and peripheral  insulin resistance, rather than autoimmune processes or  viruses</a:t>
            </a:r>
            <a:endParaRPr sz="2300">
              <a:solidFill>
                <a:schemeClr val="dk1"/>
              </a:solidFill>
              <a:latin typeface="Arial"/>
              <a:ea typeface="Arial"/>
              <a:cs typeface="Arial"/>
              <a:sym typeface="Arial"/>
            </a:endParaRPr>
          </a:p>
          <a:p>
            <a:pPr marL="268605" marR="414019" lvl="0" indent="-256539" algn="l" rtl="0">
              <a:lnSpc>
                <a:spcPct val="107826"/>
              </a:lnSpc>
              <a:spcBef>
                <a:spcPts val="450"/>
              </a:spcBef>
              <a:spcAft>
                <a:spcPts val="0"/>
              </a:spcAft>
              <a:buClr>
                <a:srgbClr val="5B9BD4"/>
              </a:buClr>
              <a:buSzPts val="1550"/>
              <a:buFont typeface="Arial"/>
              <a:buChar char=""/>
            </a:pPr>
            <a:r>
              <a:rPr lang="en-US" sz="2300">
                <a:solidFill>
                  <a:schemeClr val="dk1"/>
                </a:solidFill>
                <a:latin typeface="Arial"/>
                <a:ea typeface="Arial"/>
                <a:cs typeface="Arial"/>
                <a:sym typeface="Arial"/>
              </a:rPr>
              <a:t>The metabolic alterations observed are milder than those  described for type 1</a:t>
            </a:r>
            <a:endParaRPr sz="2300">
              <a:solidFill>
                <a:schemeClr val="dk1"/>
              </a:solidFill>
              <a:latin typeface="Arial"/>
              <a:ea typeface="Arial"/>
              <a:cs typeface="Arial"/>
              <a:sym typeface="Arial"/>
            </a:endParaRPr>
          </a:p>
          <a:p>
            <a:pPr marL="268605" marR="0" lvl="0" indent="-256539" algn="l" rtl="0">
              <a:lnSpc>
                <a:spcPct val="100000"/>
              </a:lnSpc>
              <a:spcBef>
                <a:spcPts val="90"/>
              </a:spcBef>
              <a:spcAft>
                <a:spcPts val="0"/>
              </a:spcAft>
              <a:buClr>
                <a:srgbClr val="5B9BD4"/>
              </a:buClr>
              <a:buSzPts val="1550"/>
              <a:buFont typeface="Arial"/>
              <a:buChar char=""/>
            </a:pPr>
            <a:r>
              <a:rPr lang="en-US" sz="2300">
                <a:solidFill>
                  <a:schemeClr val="dk1"/>
                </a:solidFill>
                <a:latin typeface="Arial"/>
                <a:ea typeface="Arial"/>
                <a:cs typeface="Arial"/>
                <a:sym typeface="Arial"/>
              </a:rPr>
              <a:t>The long-term clinical consequences can be as devastating</a:t>
            </a:r>
            <a:endParaRPr sz="2300">
              <a:solidFill>
                <a:schemeClr val="dk1"/>
              </a:solidFill>
              <a:latin typeface="Arial"/>
              <a:ea typeface="Arial"/>
              <a:cs typeface="Arial"/>
              <a:sym typeface="Arial"/>
            </a:endParaRPr>
          </a:p>
          <a:p>
            <a:pPr marL="268605" marR="686435" lvl="0" indent="-256539" algn="l" rtl="0">
              <a:lnSpc>
                <a:spcPct val="107826"/>
              </a:lnSpc>
              <a:spcBef>
                <a:spcPts val="434"/>
              </a:spcBef>
              <a:spcAft>
                <a:spcPts val="0"/>
              </a:spcAft>
              <a:buClr>
                <a:srgbClr val="5B9BD4"/>
              </a:buClr>
              <a:buSzPts val="1550"/>
              <a:buFont typeface="Arial"/>
              <a:buChar char=""/>
            </a:pPr>
            <a:r>
              <a:rPr lang="en-US" sz="2300">
                <a:solidFill>
                  <a:schemeClr val="dk1"/>
                </a:solidFill>
                <a:latin typeface="Arial"/>
                <a:ea typeface="Arial"/>
                <a:cs typeface="Arial"/>
                <a:sym typeface="Arial"/>
              </a:rPr>
              <a:t>The pancreas retains some β-cell function, but variable  insulin secretion is insufficient to maintain glucose  homeostasis</a:t>
            </a:r>
            <a:endParaRPr sz="2300">
              <a:solidFill>
                <a:schemeClr val="dk1"/>
              </a:solidFill>
              <a:latin typeface="Arial"/>
              <a:ea typeface="Arial"/>
              <a:cs typeface="Arial"/>
              <a:sym typeface="Arial"/>
            </a:endParaRPr>
          </a:p>
          <a:p>
            <a:pPr marL="268605" marR="244475" lvl="0" indent="-256539" algn="l" rtl="0">
              <a:lnSpc>
                <a:spcPct val="108260"/>
              </a:lnSpc>
              <a:spcBef>
                <a:spcPts val="409"/>
              </a:spcBef>
              <a:spcAft>
                <a:spcPts val="0"/>
              </a:spcAft>
              <a:buClr>
                <a:srgbClr val="5B9BD4"/>
              </a:buClr>
              <a:buSzPts val="1550"/>
              <a:buFont typeface="Arial"/>
              <a:buChar char=""/>
            </a:pPr>
            <a:r>
              <a:rPr lang="en-US" sz="2300">
                <a:solidFill>
                  <a:schemeClr val="dk1"/>
                </a:solidFill>
                <a:latin typeface="Arial"/>
                <a:ea typeface="Arial"/>
                <a:cs typeface="Arial"/>
                <a:sym typeface="Arial"/>
              </a:rPr>
              <a:t>Frequently accompanied by the lack of sensitivity of target  organs to either endogenous or exogenous insulin</a:t>
            </a:r>
            <a:endParaRPr sz="2300">
              <a:solidFill>
                <a:schemeClr val="dk1"/>
              </a:solidFill>
              <a:latin typeface="Arial"/>
              <a:ea typeface="Arial"/>
              <a:cs typeface="Arial"/>
              <a:sym typeface="Arial"/>
            </a:endParaRPr>
          </a:p>
        </p:txBody>
      </p:sp>
      <p:sp>
        <p:nvSpPr>
          <p:cNvPr id="117" name="Google Shape;117;p18"/>
          <p:cNvSpPr/>
          <p:nvPr/>
        </p:nvSpPr>
        <p:spPr>
          <a:xfrm>
            <a:off x="213359" y="370331"/>
            <a:ext cx="486156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p:nvPr/>
        </p:nvSpPr>
        <p:spPr>
          <a:xfrm>
            <a:off x="112268" y="1226566"/>
            <a:ext cx="8808720" cy="4369435"/>
          </a:xfrm>
          <a:prstGeom prst="rect">
            <a:avLst/>
          </a:prstGeom>
          <a:noFill/>
          <a:ln>
            <a:noFill/>
          </a:ln>
        </p:spPr>
        <p:txBody>
          <a:bodyPr spcFirstLastPara="1" wrap="square" lIns="0" tIns="85725" rIns="0" bIns="0" anchor="t" anchorCtr="0">
            <a:spAutoFit/>
          </a:bodyPr>
          <a:lstStyle/>
          <a:p>
            <a:pPr marL="268605" marR="8255" lvl="0" indent="-256540" algn="l" rtl="0">
              <a:lnSpc>
                <a:spcPct val="96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The pancreas retains some β-cell function, but variable  insulin secretion is insufficient to maintain glucose  homeostasis</a:t>
            </a:r>
            <a:endParaRPr sz="2500">
              <a:solidFill>
                <a:schemeClr val="dk1"/>
              </a:solidFill>
              <a:latin typeface="Arial"/>
              <a:ea typeface="Arial"/>
              <a:cs typeface="Arial"/>
              <a:sym typeface="Arial"/>
            </a:endParaRPr>
          </a:p>
          <a:p>
            <a:pPr marL="268605" marR="5080" lvl="0" indent="-256540" algn="l" rtl="0">
              <a:lnSpc>
                <a:spcPct val="96000"/>
              </a:lnSpc>
              <a:spcBef>
                <a:spcPts val="3204"/>
              </a:spcBef>
              <a:spcAft>
                <a:spcPts val="0"/>
              </a:spcAft>
              <a:buClr>
                <a:srgbClr val="5B9BD4"/>
              </a:buClr>
              <a:buSzPts val="1700"/>
              <a:buFont typeface="Arial"/>
              <a:buChar char=""/>
            </a:pPr>
            <a:r>
              <a:rPr lang="en-US" sz="2500">
                <a:solidFill>
                  <a:schemeClr val="dk1"/>
                </a:solidFill>
                <a:latin typeface="Arial"/>
                <a:ea typeface="Arial"/>
                <a:cs typeface="Arial"/>
                <a:sym typeface="Arial"/>
              </a:rPr>
              <a:t>The β-cell mass may become gradually reduced in type  2 diabetes</a:t>
            </a:r>
            <a:endParaRPr sz="2500">
              <a:solidFill>
                <a:schemeClr val="dk1"/>
              </a:solidFill>
              <a:latin typeface="Arial"/>
              <a:ea typeface="Arial"/>
              <a:cs typeface="Arial"/>
              <a:sym typeface="Arial"/>
            </a:endParaRPr>
          </a:p>
          <a:p>
            <a:pPr marL="268605" marR="174625" lvl="0" indent="-256540" algn="l" rtl="0">
              <a:lnSpc>
                <a:spcPct val="96000"/>
              </a:lnSpc>
              <a:spcBef>
                <a:spcPts val="3195"/>
              </a:spcBef>
              <a:spcAft>
                <a:spcPts val="0"/>
              </a:spcAft>
              <a:buClr>
                <a:srgbClr val="5B9BD4"/>
              </a:buClr>
              <a:buSzPts val="1700"/>
              <a:buFont typeface="Arial"/>
              <a:buChar char=""/>
            </a:pPr>
            <a:r>
              <a:rPr lang="en-US" sz="2500">
                <a:solidFill>
                  <a:schemeClr val="dk1"/>
                </a:solidFill>
                <a:latin typeface="Arial"/>
                <a:ea typeface="Arial"/>
                <a:cs typeface="Arial"/>
                <a:sym typeface="Arial"/>
              </a:rPr>
              <a:t>In contrast to patients with type 1, type 2 diabetes are  often obese</a:t>
            </a:r>
            <a:endParaRPr sz="2500">
              <a:solidFill>
                <a:schemeClr val="dk1"/>
              </a:solidFill>
              <a:latin typeface="Arial"/>
              <a:ea typeface="Arial"/>
              <a:cs typeface="Arial"/>
              <a:sym typeface="Arial"/>
            </a:endParaRPr>
          </a:p>
          <a:p>
            <a:pPr marL="268605" marR="541020" lvl="0" indent="-256540" algn="l" rtl="0">
              <a:lnSpc>
                <a:spcPct val="80100"/>
              </a:lnSpc>
              <a:spcBef>
                <a:spcPts val="3220"/>
              </a:spcBef>
              <a:spcAft>
                <a:spcPts val="0"/>
              </a:spcAft>
              <a:buClr>
                <a:srgbClr val="5B9BD4"/>
              </a:buClr>
              <a:buSzPts val="1700"/>
              <a:buFont typeface="Arial"/>
              <a:buChar char=""/>
            </a:pPr>
            <a:r>
              <a:rPr lang="en-US" sz="2500">
                <a:solidFill>
                  <a:schemeClr val="dk1"/>
                </a:solidFill>
                <a:latin typeface="Arial"/>
                <a:ea typeface="Arial"/>
                <a:cs typeface="Arial"/>
                <a:sym typeface="Arial"/>
              </a:rPr>
              <a:t>Frequently accompanied by the lack of sensitivity of  target organs to either endogenous or exogenous  insulin</a:t>
            </a:r>
            <a:endParaRPr sz="2500">
              <a:solidFill>
                <a:schemeClr val="dk1"/>
              </a:solidFill>
              <a:latin typeface="Arial"/>
              <a:ea typeface="Arial"/>
              <a:cs typeface="Arial"/>
              <a:sym typeface="Arial"/>
            </a:endParaRPr>
          </a:p>
        </p:txBody>
      </p:sp>
      <p:sp>
        <p:nvSpPr>
          <p:cNvPr id="123" name="Google Shape;123;p19"/>
          <p:cNvSpPr/>
          <p:nvPr/>
        </p:nvSpPr>
        <p:spPr>
          <a:xfrm>
            <a:off x="213359" y="370331"/>
            <a:ext cx="486156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p:nvPr/>
        </p:nvSpPr>
        <p:spPr>
          <a:xfrm>
            <a:off x="542440" y="252431"/>
            <a:ext cx="3619765" cy="48320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9" name="Google Shape;129;p20" descr="Screen Shot 2021-04-14 at 7.15.58 AM.png"/>
          <p:cNvPicPr preferRelativeResize="0"/>
          <p:nvPr/>
        </p:nvPicPr>
        <p:blipFill rotWithShape="1">
          <a:blip r:embed="rId4">
            <a:alphaModFix/>
          </a:blip>
          <a:srcRect l="3732" t="793" r="14889"/>
          <a:stretch/>
        </p:blipFill>
        <p:spPr>
          <a:xfrm>
            <a:off x="2261315" y="960352"/>
            <a:ext cx="4135419" cy="57452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12268" y="1356105"/>
            <a:ext cx="2106930" cy="4368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Treatment:</a:t>
            </a:r>
            <a:endParaRPr sz="2700">
              <a:latin typeface="Arial"/>
              <a:ea typeface="Arial"/>
              <a:cs typeface="Arial"/>
              <a:sym typeface="Arial"/>
            </a:endParaRPr>
          </a:p>
        </p:txBody>
      </p:sp>
      <p:sp>
        <p:nvSpPr>
          <p:cNvPr id="135" name="Google Shape;135;p21"/>
          <p:cNvSpPr txBox="1"/>
          <p:nvPr/>
        </p:nvSpPr>
        <p:spPr>
          <a:xfrm>
            <a:off x="395731" y="1811782"/>
            <a:ext cx="8455660" cy="5122556"/>
          </a:xfrm>
          <a:prstGeom prst="rect">
            <a:avLst/>
          </a:prstGeom>
          <a:noFill/>
          <a:ln>
            <a:noFill/>
          </a:ln>
        </p:spPr>
        <p:txBody>
          <a:bodyPr spcFirstLastPara="1" wrap="square" lIns="0" tIns="13325" rIns="0" bIns="0" anchor="t" anchorCtr="0">
            <a:spAutoFit/>
          </a:bodyPr>
          <a:lstStyle/>
          <a:p>
            <a:pPr marL="241300" marR="273685" lvl="0" indent="-228600"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The goal in treating	T2DM is to maintain blood glucose  concentrations within normal limits and to prevent the  development of long-term complications of the disease</a:t>
            </a:r>
            <a:endParaRPr sz="2300">
              <a:solidFill>
                <a:schemeClr val="dk1"/>
              </a:solidFill>
              <a:latin typeface="Arial"/>
              <a:ea typeface="Arial"/>
              <a:cs typeface="Arial"/>
              <a:sym typeface="Arial"/>
            </a:endParaRPr>
          </a:p>
          <a:p>
            <a:pPr marL="241300" marR="5080"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Weight reduction, exercise, and dietary modification  decrease insulin resistance and correct the hyperglycemia  of type 2 diabetes in some patients</a:t>
            </a:r>
            <a:endParaRPr sz="2300">
              <a:solidFill>
                <a:schemeClr val="dk1"/>
              </a:solidFill>
              <a:latin typeface="Arial"/>
              <a:ea typeface="Arial"/>
              <a:cs typeface="Arial"/>
              <a:sym typeface="Arial"/>
            </a:endParaRPr>
          </a:p>
          <a:p>
            <a:pPr marL="241300" marR="1505585"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Most patients are dependent on pharmacologic  intervention with oral glucose-lowering agents</a:t>
            </a:r>
            <a:endParaRPr sz="2300">
              <a:solidFill>
                <a:schemeClr val="dk1"/>
              </a:solidFill>
              <a:latin typeface="Arial"/>
              <a:ea typeface="Arial"/>
              <a:cs typeface="Arial"/>
              <a:sym typeface="Arial"/>
            </a:endParaRPr>
          </a:p>
          <a:p>
            <a:pPr marL="241300" marR="363855"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As the disease progresses, β-cell function declines and  insulin therapy is often required</a:t>
            </a:r>
            <a:endParaRPr sz="2300">
              <a:solidFill>
                <a:schemeClr val="dk1"/>
              </a:solidFill>
              <a:latin typeface="Arial"/>
              <a:ea typeface="Arial"/>
              <a:cs typeface="Arial"/>
              <a:sym typeface="Arial"/>
            </a:endParaRPr>
          </a:p>
          <a:p>
            <a:pPr marL="241300" marR="363855"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مريض  السكر بكون متعطش للسكر لان الخلايا ما فيها سكر، والانسلولين هو يلي بدخل السكر </a:t>
            </a:r>
            <a:br>
              <a:rPr lang="en-US" sz="2300">
                <a:solidFill>
                  <a:schemeClr val="dk1"/>
                </a:solidFill>
                <a:latin typeface="Arial"/>
                <a:ea typeface="Arial"/>
                <a:cs typeface="Arial"/>
                <a:sym typeface="Arial"/>
              </a:rPr>
            </a:br>
            <a:r>
              <a:rPr lang="en-US" sz="2300">
                <a:solidFill>
                  <a:schemeClr val="dk1"/>
                </a:solidFill>
                <a:latin typeface="Arial"/>
                <a:ea typeface="Arial"/>
                <a:cs typeface="Arial"/>
                <a:sym typeface="Arial"/>
              </a:rPr>
              <a:t>السكر عالي بالدم ولكن ما بدخلوا الخلية وهذه مشكلة تؤثر على الدايت بعض الشيء</a:t>
            </a:r>
            <a:endParaRPr sz="2300">
              <a:solidFill>
                <a:schemeClr val="dk1"/>
              </a:solidFill>
              <a:latin typeface="Arial"/>
              <a:ea typeface="Arial"/>
              <a:cs typeface="Arial"/>
              <a:sym typeface="Arial"/>
            </a:endParaRPr>
          </a:p>
        </p:txBody>
      </p:sp>
      <p:sp>
        <p:nvSpPr>
          <p:cNvPr id="136" name="Google Shape;136;p21"/>
          <p:cNvSpPr/>
          <p:nvPr/>
        </p:nvSpPr>
        <p:spPr>
          <a:xfrm>
            <a:off x="213359" y="370331"/>
            <a:ext cx="686562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p:nvPr/>
        </p:nvSpPr>
        <p:spPr>
          <a:xfrm>
            <a:off x="918768" y="362163"/>
            <a:ext cx="4020839" cy="53805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2" name="Google Shape;142;p22" descr="Screen Shot 2021-04-14 at 7.17.00 AM.png"/>
          <p:cNvPicPr preferRelativeResize="0"/>
          <p:nvPr/>
        </p:nvPicPr>
        <p:blipFill rotWithShape="1">
          <a:blip r:embed="rId4">
            <a:alphaModFix/>
          </a:blip>
          <a:srcRect/>
          <a:stretch/>
        </p:blipFill>
        <p:spPr>
          <a:xfrm>
            <a:off x="1524000" y="1143000"/>
            <a:ext cx="6096000" cy="539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157988" y="812292"/>
            <a:ext cx="5138420" cy="4368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Insulin is a storage hormone:</a:t>
            </a:r>
            <a:endParaRPr sz="2700">
              <a:latin typeface="Arial"/>
              <a:ea typeface="Arial"/>
              <a:cs typeface="Arial"/>
              <a:sym typeface="Arial"/>
            </a:endParaRPr>
          </a:p>
        </p:txBody>
      </p:sp>
      <p:sp>
        <p:nvSpPr>
          <p:cNvPr id="148" name="Google Shape;148;p23"/>
          <p:cNvSpPr txBox="1"/>
          <p:nvPr/>
        </p:nvSpPr>
        <p:spPr>
          <a:xfrm>
            <a:off x="0" y="1240028"/>
            <a:ext cx="8623300" cy="5727209"/>
          </a:xfrm>
          <a:prstGeom prst="rect">
            <a:avLst/>
          </a:prstGeom>
          <a:noFill/>
          <a:ln>
            <a:noFill/>
          </a:ln>
        </p:spPr>
        <p:txBody>
          <a:bodyPr spcFirstLastPara="1" wrap="square" lIns="0" tIns="50800" rIns="0" bIns="0" anchor="t" anchorCtr="0">
            <a:spAutoFit/>
          </a:bodyPr>
          <a:lstStyle/>
          <a:p>
            <a:pPr marL="846455" marR="0" lvl="0" indent="-619760" algn="l" rtl="0">
              <a:lnSpc>
                <a:spcPct val="100000"/>
              </a:lnSpc>
              <a:spcBef>
                <a:spcPts val="0"/>
              </a:spcBef>
              <a:spcAft>
                <a:spcPts val="0"/>
              </a:spcAft>
              <a:buClr>
                <a:srgbClr val="5B9BD4"/>
              </a:buClr>
              <a:buSzPts val="2400"/>
              <a:buFont typeface="Verdana"/>
              <a:buChar char="◦"/>
            </a:pPr>
            <a:r>
              <a:rPr lang="en-US" sz="2400">
                <a:solidFill>
                  <a:schemeClr val="dk1"/>
                </a:solidFill>
                <a:latin typeface="Arial"/>
                <a:ea typeface="Arial"/>
                <a:cs typeface="Arial"/>
                <a:sym typeface="Arial"/>
              </a:rPr>
              <a:t>it promotes anabolism</a:t>
            </a:r>
            <a:endParaRPr sz="2400">
              <a:solidFill>
                <a:schemeClr val="dk1"/>
              </a:solidFill>
              <a:latin typeface="Arial"/>
              <a:ea typeface="Arial"/>
              <a:cs typeface="Arial"/>
              <a:sym typeface="Arial"/>
            </a:endParaRPr>
          </a:p>
          <a:p>
            <a:pPr marL="846455" marR="5080" lvl="0" indent="-619125" algn="l" rtl="0">
              <a:lnSpc>
                <a:spcPct val="100000"/>
              </a:lnSpc>
              <a:spcBef>
                <a:spcPts val="305"/>
              </a:spcBef>
              <a:spcAft>
                <a:spcPts val="0"/>
              </a:spcAft>
              <a:buClr>
                <a:srgbClr val="5B9BD4"/>
              </a:buClr>
              <a:buSzPts val="2400"/>
              <a:buFont typeface="Verdana"/>
              <a:buChar char="◦"/>
            </a:pPr>
            <a:r>
              <a:rPr lang="en-US" sz="2400">
                <a:solidFill>
                  <a:schemeClr val="dk1"/>
                </a:solidFill>
                <a:latin typeface="Arial"/>
                <a:ea typeface="Arial"/>
                <a:cs typeface="Arial"/>
                <a:sym typeface="Arial"/>
              </a:rPr>
              <a:t>inhibits catabolism of carbohydrates, fatty acids and  protein</a:t>
            </a:r>
            <a:endParaRPr sz="2400">
              <a:solidFill>
                <a:schemeClr val="dk1"/>
              </a:solidFill>
              <a:latin typeface="Arial"/>
              <a:ea typeface="Arial"/>
              <a:cs typeface="Arial"/>
              <a:sym typeface="Arial"/>
            </a:endParaRPr>
          </a:p>
          <a:p>
            <a:pPr marL="846455" marR="5080" lvl="0" indent="-619125" algn="l" rtl="0">
              <a:lnSpc>
                <a:spcPct val="100000"/>
              </a:lnSpc>
              <a:spcBef>
                <a:spcPts val="305"/>
              </a:spcBef>
              <a:spcAft>
                <a:spcPts val="0"/>
              </a:spcAft>
              <a:buClr>
                <a:srgbClr val="5B9BD4"/>
              </a:buClr>
              <a:buSzPts val="2400"/>
              <a:buFont typeface="Verdana"/>
              <a:buChar char="◦"/>
            </a:pPr>
            <a:r>
              <a:rPr lang="en-US" sz="2400">
                <a:solidFill>
                  <a:schemeClr val="dk1"/>
                </a:solidFill>
                <a:latin typeface="Arial"/>
                <a:ea typeface="Arial"/>
                <a:cs typeface="Arial"/>
                <a:sym typeface="Arial"/>
              </a:rPr>
              <a:t>بمنع تكسير الجلايكوجين Glycogenisis</a:t>
            </a:r>
            <a:endParaRPr sz="2400">
              <a:solidFill>
                <a:schemeClr val="dk1"/>
              </a:solidFill>
              <a:latin typeface="Arial"/>
              <a:ea typeface="Arial"/>
              <a:cs typeface="Arial"/>
              <a:sym typeface="Arial"/>
            </a:endParaRPr>
          </a:p>
          <a:p>
            <a:pPr marL="846455" marR="5080" lvl="0" indent="-619125" algn="l" rtl="0">
              <a:lnSpc>
                <a:spcPct val="100000"/>
              </a:lnSpc>
              <a:spcBef>
                <a:spcPts val="305"/>
              </a:spcBef>
              <a:spcAft>
                <a:spcPts val="0"/>
              </a:spcAft>
              <a:buClr>
                <a:srgbClr val="5B9BD4"/>
              </a:buClr>
              <a:buSzPts val="2400"/>
              <a:buFont typeface="Verdana"/>
              <a:buChar char="◦"/>
            </a:pPr>
            <a:r>
              <a:rPr lang="en-US" sz="2400">
                <a:solidFill>
                  <a:schemeClr val="dk1"/>
                </a:solidFill>
                <a:latin typeface="Arial"/>
                <a:ea typeface="Arial"/>
                <a:cs typeface="Arial"/>
                <a:sym typeface="Arial"/>
              </a:rPr>
              <a:t>اذا ما في انسلوين بكون ما في مستقبلات حتى فالبروتين بتكسر ليعمل طاقة فبصير في كيتونبدي </a:t>
            </a:r>
            <a:endParaRPr sz="2400">
              <a:solidFill>
                <a:schemeClr val="dk1"/>
              </a:solidFill>
              <a:latin typeface="Arial"/>
              <a:ea typeface="Arial"/>
              <a:cs typeface="Arial"/>
              <a:sym typeface="Arial"/>
            </a:endParaRPr>
          </a:p>
          <a:p>
            <a:pPr marL="0" marR="0" lvl="0" indent="0" algn="l" rtl="0">
              <a:lnSpc>
                <a:spcPct val="100000"/>
              </a:lnSpc>
              <a:spcBef>
                <a:spcPts val="35"/>
              </a:spcBef>
              <a:spcAft>
                <a:spcPts val="0"/>
              </a:spcAft>
              <a:buNone/>
            </a:pPr>
            <a:endParaRPr sz="355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 the absence of insulin:</a:t>
            </a:r>
            <a:endParaRPr sz="2700">
              <a:solidFill>
                <a:schemeClr val="dk1"/>
              </a:solidFill>
              <a:latin typeface="Arial"/>
              <a:ea typeface="Arial"/>
              <a:cs typeface="Arial"/>
              <a:sym typeface="Arial"/>
            </a:endParaRPr>
          </a:p>
          <a:p>
            <a:pPr marL="846455" marR="0" lvl="1" indent="-619760" algn="l" rtl="0">
              <a:lnSpc>
                <a:spcPct val="100000"/>
              </a:lnSpc>
              <a:spcBef>
                <a:spcPts val="350"/>
              </a:spcBef>
              <a:spcAft>
                <a:spcPts val="0"/>
              </a:spcAft>
              <a:buClr>
                <a:srgbClr val="5B9BD4"/>
              </a:buClr>
              <a:buSzPts val="2400"/>
              <a:buFont typeface="Verdana"/>
              <a:buChar char="◦"/>
            </a:pPr>
            <a:r>
              <a:rPr lang="en-US" sz="2400" b="0" i="0" u="none" strike="noStrike" cap="none">
                <a:solidFill>
                  <a:schemeClr val="dk1"/>
                </a:solidFill>
                <a:latin typeface="Arial"/>
                <a:ea typeface="Arial"/>
                <a:cs typeface="Arial"/>
                <a:sym typeface="Arial"/>
              </a:rPr>
              <a:t>most tissues cannot use glucose</a:t>
            </a:r>
            <a:endParaRPr sz="2400" b="0" i="0" u="none" strike="noStrike" cap="none">
              <a:solidFill>
                <a:schemeClr val="dk1"/>
              </a:solidFill>
              <a:latin typeface="Arial"/>
              <a:ea typeface="Arial"/>
              <a:cs typeface="Arial"/>
              <a:sym typeface="Arial"/>
            </a:endParaRPr>
          </a:p>
          <a:p>
            <a:pPr marL="846455" marR="0" lvl="1" indent="-619760" algn="l" rtl="0">
              <a:lnSpc>
                <a:spcPct val="100000"/>
              </a:lnSpc>
              <a:spcBef>
                <a:spcPts val="300"/>
              </a:spcBef>
              <a:spcAft>
                <a:spcPts val="0"/>
              </a:spcAft>
              <a:buClr>
                <a:srgbClr val="5B9BD4"/>
              </a:buClr>
              <a:buSzPts val="2400"/>
              <a:buFont typeface="Verdana"/>
              <a:buChar char="◦"/>
            </a:pPr>
            <a:r>
              <a:rPr lang="en-US" sz="2400" b="0" i="0" u="none" strike="noStrike" cap="none">
                <a:solidFill>
                  <a:schemeClr val="dk1"/>
                </a:solidFill>
                <a:latin typeface="Arial"/>
                <a:ea typeface="Arial"/>
                <a:cs typeface="Arial"/>
                <a:sym typeface="Arial"/>
              </a:rPr>
              <a:t>fats/proteins are broken down to provide energy</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نفسه مثل الاسيتون او الكحول</a:t>
            </a:r>
            <a:endParaRPr sz="2400" b="0" i="0" u="none" strike="noStrike" cap="none">
              <a:solidFill>
                <a:schemeClr val="dk1"/>
              </a:solidFill>
              <a:latin typeface="Arial"/>
              <a:ea typeface="Arial"/>
              <a:cs typeface="Arial"/>
              <a:sym typeface="Arial"/>
            </a:endParaRPr>
          </a:p>
          <a:p>
            <a:pPr marL="846455" marR="0" lvl="1" indent="-467360" algn="l" rtl="0">
              <a:lnSpc>
                <a:spcPct val="100000"/>
              </a:lnSpc>
              <a:spcBef>
                <a:spcPts val="300"/>
              </a:spcBef>
              <a:spcAft>
                <a:spcPts val="0"/>
              </a:spcAft>
              <a:buClr>
                <a:srgbClr val="5B9BD4"/>
              </a:buClr>
              <a:buSzPts val="2400"/>
              <a:buFont typeface="Verdana"/>
              <a:buNone/>
            </a:pPr>
            <a:endParaRPr sz="2400" b="0" i="0" u="none" strike="noStrike" cap="none">
              <a:solidFill>
                <a:srgbClr val="FFC000"/>
              </a:solidFill>
              <a:latin typeface="Arial"/>
              <a:ea typeface="Arial"/>
              <a:cs typeface="Arial"/>
              <a:sym typeface="Arial"/>
            </a:endParaRPr>
          </a:p>
          <a:p>
            <a:pPr marL="846455" marR="0" lvl="1" indent="-619760" algn="l" rtl="0">
              <a:lnSpc>
                <a:spcPct val="100000"/>
              </a:lnSpc>
              <a:spcBef>
                <a:spcPts val="300"/>
              </a:spcBef>
              <a:spcAft>
                <a:spcPts val="0"/>
              </a:spcAft>
              <a:buClr>
                <a:srgbClr val="5B9BD4"/>
              </a:buClr>
              <a:buSzPts val="2400"/>
              <a:buFont typeface="Verdana"/>
              <a:buChar char="◦"/>
            </a:pPr>
            <a:r>
              <a:rPr lang="en-US" sz="2400" b="0" i="0" u="none" strike="noStrike" cap="none">
                <a:solidFill>
                  <a:srgbClr val="FFC000"/>
                </a:solidFill>
                <a:latin typeface="Arial"/>
                <a:ea typeface="Arial"/>
                <a:cs typeface="Arial"/>
                <a:sym typeface="Arial"/>
              </a:rPr>
              <a:t>1 ما في عنده انسولين</a:t>
            </a:r>
            <a:br>
              <a:rPr lang="en-US" sz="2400" b="0" i="0" u="none" strike="noStrike" cap="none">
                <a:solidFill>
                  <a:srgbClr val="FFC000"/>
                </a:solidFill>
                <a:latin typeface="Arial"/>
                <a:ea typeface="Arial"/>
                <a:cs typeface="Arial"/>
                <a:sym typeface="Arial"/>
              </a:rPr>
            </a:br>
            <a:r>
              <a:rPr lang="en-US" sz="2400" b="0" i="0" u="none" strike="noStrike" cap="none">
                <a:solidFill>
                  <a:srgbClr val="FFC000"/>
                </a:solidFill>
                <a:latin typeface="Arial"/>
                <a:ea typeface="Arial"/>
                <a:cs typeface="Arial"/>
                <a:sym typeface="Arial"/>
              </a:rPr>
              <a:t>2 في عنده ولكن قليل </a:t>
            </a:r>
            <a:endParaRPr sz="2400" b="0" i="0" u="none" strike="noStrike" cap="none">
              <a:solidFill>
                <a:srgbClr val="FFC000"/>
              </a:solidFill>
              <a:latin typeface="Arial"/>
              <a:ea typeface="Arial"/>
              <a:cs typeface="Arial"/>
              <a:sym typeface="Arial"/>
            </a:endParaRPr>
          </a:p>
        </p:txBody>
      </p:sp>
      <p:sp>
        <p:nvSpPr>
          <p:cNvPr id="149" name="Google Shape;149;p23"/>
          <p:cNvSpPr/>
          <p:nvPr/>
        </p:nvSpPr>
        <p:spPr>
          <a:xfrm>
            <a:off x="157988" y="0"/>
            <a:ext cx="252984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188468" y="1400302"/>
            <a:ext cx="3683635" cy="4368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700">
                <a:solidFill>
                  <a:srgbClr val="000000"/>
                </a:solidFill>
              </a:rPr>
              <a:t>Mechanism of action :</a:t>
            </a:r>
            <a:endParaRPr sz="2700"/>
          </a:p>
        </p:txBody>
      </p:sp>
      <p:sp>
        <p:nvSpPr>
          <p:cNvPr id="155" name="Google Shape;155;p24"/>
          <p:cNvSpPr txBox="1"/>
          <p:nvPr/>
        </p:nvSpPr>
        <p:spPr>
          <a:xfrm>
            <a:off x="188468" y="2247710"/>
            <a:ext cx="8832850" cy="3598420"/>
          </a:xfrm>
          <a:prstGeom prst="rect">
            <a:avLst/>
          </a:prstGeom>
          <a:noFill/>
          <a:ln>
            <a:noFill/>
          </a:ln>
        </p:spPr>
        <p:txBody>
          <a:bodyPr spcFirstLastPara="1" wrap="square" lIns="0" tIns="58400" rIns="0" bIns="0" anchor="t" anchorCtr="0">
            <a:spAutoFit/>
          </a:bodyPr>
          <a:lstStyle/>
          <a:p>
            <a:pPr marL="268605" marR="5080" lvl="0" indent="-256539" algn="l" rtl="0">
              <a:lnSpc>
                <a:spcPct val="108148"/>
              </a:lnSpc>
              <a:spcBef>
                <a:spcPts val="0"/>
              </a:spcBef>
              <a:spcAft>
                <a:spcPts val="0"/>
              </a:spcAft>
              <a:buNone/>
            </a:pPr>
            <a:r>
              <a:rPr lang="en-US" sz="1800">
                <a:solidFill>
                  <a:srgbClr val="5B9BD4"/>
                </a:solidFill>
                <a:latin typeface="Arial"/>
                <a:ea typeface="Arial"/>
                <a:cs typeface="Arial"/>
                <a:sym typeface="Arial"/>
              </a:rPr>
              <a:t>	</a:t>
            </a:r>
            <a:r>
              <a:rPr lang="en-US" sz="2700">
                <a:solidFill>
                  <a:schemeClr val="dk1"/>
                </a:solidFill>
                <a:latin typeface="Arial"/>
                <a:ea typeface="Arial"/>
                <a:cs typeface="Arial"/>
                <a:sym typeface="Arial"/>
              </a:rPr>
              <a:t>Insulin binds to insulin receptors on the plasma  membrane and activates tyrosine kinase – primarily  in adipose tissue, liver and skeletal muscle</a:t>
            </a:r>
            <a:endParaRPr sz="2700">
              <a:solidFill>
                <a:schemeClr val="dk1"/>
              </a:solidFill>
              <a:latin typeface="Arial"/>
              <a:ea typeface="Arial"/>
              <a:cs typeface="Arial"/>
              <a:sym typeface="Arial"/>
            </a:endParaRPr>
          </a:p>
          <a:p>
            <a:pPr marL="268605" marR="5080" lvl="0" indent="-256539" algn="l" rtl="0">
              <a:lnSpc>
                <a:spcPct val="108148"/>
              </a:lnSpc>
              <a:spcBef>
                <a:spcPts val="459"/>
              </a:spcBef>
              <a:spcAft>
                <a:spcPts val="0"/>
              </a:spcAft>
              <a:buNone/>
            </a:pPr>
            <a:endParaRPr sz="2700">
              <a:solidFill>
                <a:schemeClr val="dk1"/>
              </a:solidFill>
              <a:latin typeface="Arial"/>
              <a:ea typeface="Arial"/>
              <a:cs typeface="Arial"/>
              <a:sym typeface="Arial"/>
            </a:endParaRPr>
          </a:p>
          <a:p>
            <a:pPr marL="268605" marR="5080" lvl="0" indent="-256539" algn="l" rtl="0">
              <a:lnSpc>
                <a:spcPct val="108148"/>
              </a:lnSpc>
              <a:spcBef>
                <a:spcPts val="459"/>
              </a:spcBef>
              <a:spcAft>
                <a:spcPts val="0"/>
              </a:spcAft>
              <a:buNone/>
            </a:pPr>
            <a:r>
              <a:rPr lang="en-US" sz="2700">
                <a:solidFill>
                  <a:schemeClr val="dk1"/>
                </a:solidFill>
                <a:latin typeface="Arial"/>
                <a:ea typeface="Arial"/>
                <a:cs typeface="Arial"/>
                <a:sym typeface="Arial"/>
              </a:rPr>
              <a:t>1 بكون احتمالية اكثر لعمل كيتون بدي</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2 اما هذا بكون أقل لانه بكون في انسولين قليل</a:t>
            </a:r>
            <a:endParaRPr/>
          </a:p>
          <a:p>
            <a:pPr marL="268605" marR="5080" lvl="0" indent="-256539" algn="l" rtl="0">
              <a:lnSpc>
                <a:spcPct val="108148"/>
              </a:lnSpc>
              <a:spcBef>
                <a:spcPts val="459"/>
              </a:spcBef>
              <a:spcAft>
                <a:spcPts val="0"/>
              </a:spcAft>
              <a:buNone/>
            </a:pPr>
            <a:r>
              <a:rPr lang="en-US" sz="2700">
                <a:solidFill>
                  <a:schemeClr val="dk1"/>
                </a:solidFill>
                <a:latin typeface="Arial"/>
                <a:ea typeface="Arial"/>
                <a:cs typeface="Arial"/>
                <a:sym typeface="Arial"/>
              </a:rPr>
              <a:t>Ketonebody</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Ketoacidosis electrolyte imbalances</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 hyperglycemia </a:t>
            </a:r>
            <a:endParaRPr sz="2700">
              <a:solidFill>
                <a:schemeClr val="dk1"/>
              </a:solidFill>
              <a:latin typeface="Arial"/>
              <a:ea typeface="Arial"/>
              <a:cs typeface="Arial"/>
              <a:sym typeface="Arial"/>
            </a:endParaRPr>
          </a:p>
        </p:txBody>
      </p:sp>
      <p:sp>
        <p:nvSpPr>
          <p:cNvPr id="156" name="Google Shape;156;p24"/>
          <p:cNvSpPr/>
          <p:nvPr/>
        </p:nvSpPr>
        <p:spPr>
          <a:xfrm>
            <a:off x="0" y="400811"/>
            <a:ext cx="2353056"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p:nvPr/>
        </p:nvSpPr>
        <p:spPr>
          <a:xfrm>
            <a:off x="363727" y="1356105"/>
            <a:ext cx="1031875" cy="4368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Liver :</a:t>
            </a:r>
            <a:endParaRPr sz="2700">
              <a:solidFill>
                <a:schemeClr val="dk1"/>
              </a:solidFill>
              <a:latin typeface="Arial"/>
              <a:ea typeface="Arial"/>
              <a:cs typeface="Arial"/>
              <a:sym typeface="Arial"/>
            </a:endParaRPr>
          </a:p>
        </p:txBody>
      </p:sp>
      <p:sp>
        <p:nvSpPr>
          <p:cNvPr id="162" name="Google Shape;162;p25"/>
          <p:cNvSpPr txBox="1">
            <a:spLocks noGrp="1"/>
          </p:cNvSpPr>
          <p:nvPr>
            <p:ph type="title"/>
          </p:nvPr>
        </p:nvSpPr>
        <p:spPr>
          <a:xfrm>
            <a:off x="147320" y="1817954"/>
            <a:ext cx="7175500" cy="848994"/>
          </a:xfrm>
          <a:prstGeom prst="rect">
            <a:avLst/>
          </a:prstGeom>
          <a:noFill/>
          <a:ln>
            <a:noFill/>
          </a:ln>
        </p:spPr>
        <p:txBody>
          <a:bodyPr spcFirstLastPara="1" wrap="square" lIns="0" tIns="12700" rIns="0" bIns="0" anchor="t" anchorCtr="0">
            <a:spAutoFit/>
          </a:bodyPr>
          <a:lstStyle/>
          <a:p>
            <a:pPr marL="169545" marR="5080" lvl="0" indent="-157480"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FF0000"/>
                </a:solidFill>
                <a:latin typeface="Arial"/>
                <a:ea typeface="Arial"/>
                <a:cs typeface="Arial"/>
                <a:sym typeface="Arial"/>
              </a:rPr>
              <a:t>Insulin increase the storage of glucose </a:t>
            </a:r>
            <a:r>
              <a:rPr lang="en-US" sz="2700" b="0">
                <a:solidFill>
                  <a:srgbClr val="000000"/>
                </a:solidFill>
                <a:latin typeface="Arial"/>
                <a:ea typeface="Arial"/>
                <a:cs typeface="Arial"/>
                <a:sym typeface="Arial"/>
              </a:rPr>
              <a:t>as  glycogen in the liver</a:t>
            </a:r>
            <a:endParaRPr sz="2700">
              <a:latin typeface="Arial"/>
              <a:ea typeface="Arial"/>
              <a:cs typeface="Arial"/>
              <a:sym typeface="Arial"/>
            </a:endParaRPr>
          </a:p>
        </p:txBody>
      </p:sp>
      <p:sp>
        <p:nvSpPr>
          <p:cNvPr id="163" name="Google Shape;163;p25"/>
          <p:cNvSpPr txBox="1"/>
          <p:nvPr/>
        </p:nvSpPr>
        <p:spPr>
          <a:xfrm>
            <a:off x="0" y="2686938"/>
            <a:ext cx="9525000" cy="2254250"/>
          </a:xfrm>
          <a:prstGeom prst="rect">
            <a:avLst/>
          </a:prstGeom>
          <a:noFill/>
          <a:ln>
            <a:noFill/>
          </a:ln>
        </p:spPr>
        <p:txBody>
          <a:bodyPr spcFirstLastPara="1" wrap="square" lIns="0" tIns="13325" rIns="0" bIns="0" anchor="t" anchorCtr="0">
            <a:spAutoFit/>
          </a:bodyPr>
          <a:lstStyle/>
          <a:p>
            <a:pPr marL="632460" marR="422275" lvl="0" indent="-231775"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It inserts the </a:t>
            </a:r>
            <a:r>
              <a:rPr lang="en-US" sz="2300">
                <a:solidFill>
                  <a:srgbClr val="FF0000"/>
                </a:solidFill>
                <a:latin typeface="Arial"/>
                <a:ea typeface="Arial"/>
                <a:cs typeface="Arial"/>
                <a:sym typeface="Arial"/>
              </a:rPr>
              <a:t>GLUT-2</a:t>
            </a:r>
            <a:r>
              <a:rPr lang="en-US" sz="2300">
                <a:solidFill>
                  <a:schemeClr val="dk1"/>
                </a:solidFill>
                <a:latin typeface="Arial"/>
                <a:ea typeface="Arial"/>
                <a:cs typeface="Arial"/>
                <a:sym typeface="Arial"/>
              </a:rPr>
              <a:t> glucose transport molecule in  the cell membrane</a:t>
            </a:r>
            <a:endParaRPr sz="2300">
              <a:solidFill>
                <a:schemeClr val="dk1"/>
              </a:solidFill>
              <a:latin typeface="Arial"/>
              <a:ea typeface="Arial"/>
              <a:cs typeface="Arial"/>
              <a:sym typeface="Arial"/>
            </a:endParaRPr>
          </a:p>
          <a:p>
            <a:pPr marL="277495" marR="0" lvl="0" indent="-265430" algn="l" rtl="0">
              <a:lnSpc>
                <a:spcPct val="100000"/>
              </a:lnSpc>
              <a:spcBef>
                <a:spcPts val="150"/>
              </a:spcBef>
              <a:spcAft>
                <a:spcPts val="0"/>
              </a:spcAft>
              <a:buClr>
                <a:srgbClr val="5B9BD4"/>
              </a:buClr>
              <a:buSzPts val="1800"/>
              <a:buFont typeface="Arial"/>
              <a:buChar char=""/>
            </a:pPr>
            <a:r>
              <a:rPr lang="en-US" sz="2700">
                <a:solidFill>
                  <a:schemeClr val="dk1"/>
                </a:solidFill>
                <a:latin typeface="Arial"/>
                <a:ea typeface="Arial"/>
                <a:cs typeface="Arial"/>
                <a:sym typeface="Arial"/>
              </a:rPr>
              <a:t>It inhibits </a:t>
            </a:r>
            <a:r>
              <a:rPr lang="en-US" sz="2700">
                <a:solidFill>
                  <a:srgbClr val="FF0000"/>
                </a:solidFill>
                <a:latin typeface="Arial"/>
                <a:ea typeface="Arial"/>
                <a:cs typeface="Arial"/>
                <a:sym typeface="Arial"/>
              </a:rPr>
              <a:t>gluconeogenesis </a:t>
            </a:r>
            <a:r>
              <a:rPr lang="en-US" sz="2700">
                <a:solidFill>
                  <a:schemeClr val="dk1"/>
                </a:solidFill>
                <a:latin typeface="Arial"/>
                <a:ea typeface="Arial"/>
                <a:cs typeface="Arial"/>
                <a:sym typeface="Arial"/>
              </a:rPr>
              <a:t>– thus significantly </a:t>
            </a:r>
            <a:r>
              <a:rPr lang="en-US" sz="4000">
                <a:solidFill>
                  <a:srgbClr val="FF0000"/>
                </a:solidFill>
                <a:latin typeface="Arial"/>
                <a:ea typeface="Arial"/>
                <a:cs typeface="Arial"/>
                <a:sym typeface="Arial"/>
              </a:rPr>
              <a:t>↓</a:t>
            </a:r>
            <a:endParaRPr sz="4000">
              <a:solidFill>
                <a:srgbClr val="FF0000"/>
              </a:solidFill>
              <a:latin typeface="Arial"/>
              <a:ea typeface="Arial"/>
              <a:cs typeface="Arial"/>
              <a:sym typeface="Arial"/>
            </a:endParaRPr>
          </a:p>
          <a:p>
            <a:pPr marL="169545" marR="0" lvl="0" indent="0" algn="l" rtl="0">
              <a:lnSpc>
                <a:spcPct val="100000"/>
              </a:lnSpc>
              <a:spcBef>
                <a:spcPts val="180"/>
              </a:spcBef>
              <a:spcAft>
                <a:spcPts val="0"/>
              </a:spcAft>
              <a:buNone/>
            </a:pPr>
            <a:r>
              <a:rPr lang="en-US" sz="2700">
                <a:solidFill>
                  <a:srgbClr val="FF0000"/>
                </a:solidFill>
                <a:latin typeface="Arial"/>
                <a:ea typeface="Arial"/>
                <a:cs typeface="Arial"/>
                <a:sym typeface="Arial"/>
              </a:rPr>
              <a:t>glucose output </a:t>
            </a:r>
            <a:r>
              <a:rPr lang="en-US" sz="2700">
                <a:solidFill>
                  <a:schemeClr val="dk1"/>
                </a:solidFill>
                <a:latin typeface="Arial"/>
                <a:ea typeface="Arial"/>
                <a:cs typeface="Arial"/>
                <a:sym typeface="Arial"/>
              </a:rPr>
              <a:t>by the liver</a:t>
            </a:r>
            <a:endParaRPr sz="2700">
              <a:solidFill>
                <a:schemeClr val="dk1"/>
              </a:solidFill>
              <a:latin typeface="Arial"/>
              <a:ea typeface="Arial"/>
              <a:cs typeface="Arial"/>
              <a:sym typeface="Arial"/>
            </a:endParaRPr>
          </a:p>
          <a:p>
            <a:pPr marL="228600" marR="0" lvl="0" indent="-216534"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It decreases the protein catabolism تكسير</a:t>
            </a:r>
            <a:endParaRPr sz="2700">
              <a:solidFill>
                <a:schemeClr val="dk1"/>
              </a:solidFill>
              <a:latin typeface="Arial"/>
              <a:ea typeface="Arial"/>
              <a:cs typeface="Arial"/>
              <a:sym typeface="Arial"/>
            </a:endParaRPr>
          </a:p>
        </p:txBody>
      </p:sp>
      <p:sp>
        <p:nvSpPr>
          <p:cNvPr id="164" name="Google Shape;164;p25"/>
          <p:cNvSpPr/>
          <p:nvPr/>
        </p:nvSpPr>
        <p:spPr>
          <a:xfrm>
            <a:off x="289559" y="524255"/>
            <a:ext cx="2691384"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88468" y="103123"/>
            <a:ext cx="4001135" cy="45212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900" b="0">
                <a:solidFill>
                  <a:srgbClr val="5B9BD4"/>
                </a:solidFill>
                <a:latin typeface="Arial"/>
                <a:ea typeface="Arial"/>
                <a:cs typeface="Arial"/>
                <a:sym typeface="Arial"/>
              </a:rPr>
              <a:t>	</a:t>
            </a:r>
            <a:r>
              <a:rPr lang="en-US" sz="2800" b="0">
                <a:solidFill>
                  <a:srgbClr val="000000"/>
                </a:solidFill>
                <a:latin typeface="Arial"/>
                <a:ea typeface="Arial"/>
                <a:cs typeface="Arial"/>
                <a:sym typeface="Arial"/>
              </a:rPr>
              <a:t>The pancreas is both:</a:t>
            </a:r>
            <a:endParaRPr sz="2800">
              <a:latin typeface="Arial"/>
              <a:ea typeface="Arial"/>
              <a:cs typeface="Arial"/>
              <a:sym typeface="Arial"/>
            </a:endParaRPr>
          </a:p>
        </p:txBody>
      </p:sp>
      <p:sp>
        <p:nvSpPr>
          <p:cNvPr id="58" name="Google Shape;58;p8"/>
          <p:cNvSpPr txBox="1"/>
          <p:nvPr/>
        </p:nvSpPr>
        <p:spPr>
          <a:xfrm>
            <a:off x="188468" y="538937"/>
            <a:ext cx="8786495" cy="5024068"/>
          </a:xfrm>
          <a:prstGeom prst="rect">
            <a:avLst/>
          </a:prstGeom>
          <a:noFill/>
          <a:ln>
            <a:noFill/>
          </a:ln>
        </p:spPr>
        <p:txBody>
          <a:bodyPr spcFirstLastPara="1" wrap="square" lIns="0" tIns="13325" rIns="0" bIns="0" anchor="t" anchorCtr="0">
            <a:spAutoFit/>
          </a:bodyPr>
          <a:lstStyle/>
          <a:p>
            <a:pPr marL="524510" marR="0" lvl="0" indent="-229234"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Exocrine gland that produces digestive enzymes</a:t>
            </a:r>
            <a:endParaRPr sz="2300">
              <a:solidFill>
                <a:schemeClr val="dk1"/>
              </a:solidFill>
              <a:latin typeface="Arial"/>
              <a:ea typeface="Arial"/>
              <a:cs typeface="Arial"/>
              <a:sym typeface="Arial"/>
            </a:endParaRPr>
          </a:p>
          <a:p>
            <a:pPr marL="524510" marR="5080" lvl="0" indent="-228600" algn="l" rtl="0">
              <a:lnSpc>
                <a:spcPct val="107826"/>
              </a:lnSpc>
              <a:spcBef>
                <a:spcPts val="340"/>
              </a:spcBef>
              <a:spcAft>
                <a:spcPts val="0"/>
              </a:spcAft>
              <a:buClr>
                <a:srgbClr val="5B9BD4"/>
              </a:buClr>
              <a:buSzPts val="2300"/>
              <a:buFont typeface="Verdana"/>
              <a:buChar char="◦"/>
            </a:pPr>
            <a:r>
              <a:rPr lang="en-US" sz="2300">
                <a:solidFill>
                  <a:schemeClr val="dk1"/>
                </a:solidFill>
                <a:latin typeface="Arial"/>
                <a:ea typeface="Arial"/>
                <a:cs typeface="Arial"/>
                <a:sym typeface="Arial"/>
              </a:rPr>
              <a:t>Endocrine gland that produces peptide hormones: insulin,  glucagon, and somatostatin</a:t>
            </a:r>
            <a:endParaRPr sz="2300">
              <a:solidFill>
                <a:schemeClr val="dk1"/>
              </a:solidFill>
              <a:latin typeface="Arial"/>
              <a:ea typeface="Arial"/>
              <a:cs typeface="Arial"/>
              <a:sym typeface="Arial"/>
            </a:endParaRPr>
          </a:p>
          <a:p>
            <a:pPr marL="0" marR="0" lvl="0" indent="0" algn="l" rtl="0">
              <a:lnSpc>
                <a:spcPct val="100000"/>
              </a:lnSpc>
              <a:spcBef>
                <a:spcPts val="55"/>
              </a:spcBef>
              <a:spcAft>
                <a:spcPts val="0"/>
              </a:spcAft>
              <a:buNone/>
            </a:pPr>
            <a:endParaRPr sz="3250">
              <a:solidFill>
                <a:schemeClr val="dk1"/>
              </a:solidFill>
              <a:latin typeface="Arial"/>
              <a:ea typeface="Arial"/>
              <a:cs typeface="Arial"/>
              <a:sym typeface="Arial"/>
            </a:endParaRPr>
          </a:p>
          <a:p>
            <a:pPr marL="268605" marR="551180" lvl="0" indent="-256540" algn="l" rtl="0">
              <a:lnSpc>
                <a:spcPct val="107857"/>
              </a:lnSpc>
              <a:spcBef>
                <a:spcPts val="0"/>
              </a:spcBef>
              <a:spcAft>
                <a:spcPts val="0"/>
              </a:spcAft>
              <a:buClr>
                <a:srgbClr val="5B9BD4"/>
              </a:buClr>
              <a:buSzPts val="1900"/>
              <a:buFont typeface="Arial"/>
              <a:buChar char=""/>
            </a:pPr>
            <a:r>
              <a:rPr lang="en-US" sz="2800">
                <a:solidFill>
                  <a:schemeClr val="dk1"/>
                </a:solidFill>
                <a:latin typeface="Arial"/>
                <a:ea typeface="Arial"/>
                <a:cs typeface="Arial"/>
                <a:sym typeface="Arial"/>
              </a:rPr>
              <a:t>The peptide hormones are secreted from cells  located in the islets of Langerhans</a:t>
            </a:r>
            <a:endParaRPr sz="2800">
              <a:solidFill>
                <a:schemeClr val="dk1"/>
              </a:solidFill>
              <a:latin typeface="Arial"/>
              <a:ea typeface="Arial"/>
              <a:cs typeface="Arial"/>
              <a:sym typeface="Arial"/>
            </a:endParaRPr>
          </a:p>
          <a:p>
            <a:pPr marL="524510" marR="0" lvl="1" indent="-229234" algn="l" rtl="0">
              <a:lnSpc>
                <a:spcPct val="100000"/>
              </a:lnSpc>
              <a:spcBef>
                <a:spcPts val="10"/>
              </a:spcBef>
              <a:spcAft>
                <a:spcPts val="0"/>
              </a:spcAft>
              <a:buClr>
                <a:srgbClr val="5B9BD4"/>
              </a:buClr>
              <a:buSzPts val="2400"/>
              <a:buFont typeface="Verdana"/>
              <a:buChar char="◦"/>
            </a:pPr>
            <a:r>
              <a:rPr lang="en-US" sz="2400" b="0" i="0" u="none" strike="noStrike" cap="none">
                <a:solidFill>
                  <a:schemeClr val="dk1"/>
                </a:solidFill>
                <a:latin typeface="Arial"/>
                <a:ea typeface="Arial"/>
                <a:cs typeface="Arial"/>
                <a:sym typeface="Arial"/>
              </a:rPr>
              <a:t>β cells produce insulin</a:t>
            </a:r>
            <a:endParaRPr sz="2400" b="0" i="0" u="none" strike="noStrike" cap="none">
              <a:solidFill>
                <a:schemeClr val="dk1"/>
              </a:solidFill>
              <a:latin typeface="Arial"/>
              <a:ea typeface="Arial"/>
              <a:cs typeface="Arial"/>
              <a:sym typeface="Arial"/>
            </a:endParaRPr>
          </a:p>
          <a:p>
            <a:pPr marL="524510" marR="0" lvl="1" indent="-229234" algn="l" rtl="0">
              <a:lnSpc>
                <a:spcPct val="100000"/>
              </a:lnSpc>
              <a:spcBef>
                <a:spcPts val="15"/>
              </a:spcBef>
              <a:spcAft>
                <a:spcPts val="0"/>
              </a:spcAft>
              <a:buClr>
                <a:srgbClr val="5B9BD4"/>
              </a:buClr>
              <a:buSzPts val="2400"/>
              <a:buFont typeface="Verdana"/>
              <a:buChar char="◦"/>
            </a:pPr>
            <a:r>
              <a:rPr lang="en-US" sz="2400" b="0" i="0" u="none" strike="noStrike" cap="none">
                <a:solidFill>
                  <a:schemeClr val="dk1"/>
                </a:solidFill>
                <a:latin typeface="Arial"/>
                <a:ea typeface="Arial"/>
                <a:cs typeface="Arial"/>
                <a:sym typeface="Arial"/>
              </a:rPr>
              <a:t>α cells produce glucagon</a:t>
            </a:r>
            <a:endParaRPr sz="2400" b="0" i="0" u="none" strike="noStrike" cap="none">
              <a:solidFill>
                <a:schemeClr val="dk1"/>
              </a:solidFill>
              <a:latin typeface="Arial"/>
              <a:ea typeface="Arial"/>
              <a:cs typeface="Arial"/>
              <a:sym typeface="Arial"/>
            </a:endParaRPr>
          </a:p>
          <a:p>
            <a:pPr marL="524510" marR="0" lvl="1" indent="-229234" algn="l" rtl="0">
              <a:lnSpc>
                <a:spcPct val="100000"/>
              </a:lnSpc>
              <a:spcBef>
                <a:spcPts val="10"/>
              </a:spcBef>
              <a:spcAft>
                <a:spcPts val="0"/>
              </a:spcAft>
              <a:buClr>
                <a:srgbClr val="5B9BD4"/>
              </a:buClr>
              <a:buSzPts val="2400"/>
              <a:buFont typeface="Verdana"/>
              <a:buChar char="◦"/>
            </a:pPr>
            <a:r>
              <a:rPr lang="en-US" sz="2400" b="0" i="0" u="none" strike="noStrike" cap="none">
                <a:solidFill>
                  <a:schemeClr val="dk1"/>
                </a:solidFill>
                <a:latin typeface="Arial"/>
                <a:ea typeface="Arial"/>
                <a:cs typeface="Arial"/>
                <a:sym typeface="Arial"/>
              </a:rPr>
              <a:t>δ cells produce somatostatin بتأثر بالجلوكوز بعمليات الأيض</a:t>
            </a:r>
            <a:endParaRPr sz="2400" b="0" i="0" u="none" strike="noStrike" cap="none">
              <a:solidFill>
                <a:schemeClr val="dk1"/>
              </a:solidFill>
              <a:latin typeface="Arial"/>
              <a:ea typeface="Arial"/>
              <a:cs typeface="Arial"/>
              <a:sym typeface="Arial"/>
            </a:endParaRPr>
          </a:p>
          <a:p>
            <a:pPr marL="268605" marR="549275" lvl="0" indent="-256540" algn="l" rtl="0">
              <a:lnSpc>
                <a:spcPct val="90000"/>
              </a:lnSpc>
              <a:spcBef>
                <a:spcPts val="3250"/>
              </a:spcBef>
              <a:spcAft>
                <a:spcPts val="0"/>
              </a:spcAft>
              <a:buClr>
                <a:srgbClr val="5B9BD4"/>
              </a:buClr>
              <a:buSzPts val="1900"/>
              <a:buFont typeface="Arial"/>
              <a:buChar char=""/>
            </a:pPr>
            <a:r>
              <a:rPr lang="en-US" sz="2800">
                <a:solidFill>
                  <a:schemeClr val="dk1"/>
                </a:solidFill>
                <a:latin typeface="Arial"/>
                <a:ea typeface="Arial"/>
                <a:cs typeface="Arial"/>
                <a:sym typeface="Arial"/>
              </a:rPr>
              <a:t>These hormones play an important role in  regulating the metabolic activities of the body  particularly the homeostasis of blood glucose</a:t>
            </a:r>
            <a:endParaRPr sz="2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147320" y="1381982"/>
            <a:ext cx="8522970" cy="1361440"/>
          </a:xfrm>
          <a:prstGeom prst="rect">
            <a:avLst/>
          </a:prstGeom>
          <a:noFill/>
          <a:ln>
            <a:noFill/>
          </a:ln>
        </p:spPr>
        <p:txBody>
          <a:bodyPr spcFirstLastPara="1" wrap="square" lIns="0" tIns="62850" rIns="0" bIns="0" anchor="t" anchorCtr="0">
            <a:spAutoFit/>
          </a:bodyPr>
          <a:lstStyle/>
          <a:p>
            <a:pPr marL="12700" lvl="0" indent="0" algn="l" rtl="0">
              <a:lnSpc>
                <a:spcPct val="100000"/>
              </a:lnSpc>
              <a:spcBef>
                <a:spcPts val="0"/>
              </a:spcBef>
              <a:spcAft>
                <a:spcPts val="0"/>
              </a:spcAft>
              <a:buNone/>
            </a:pPr>
            <a:r>
              <a:rPr lang="en-US" sz="2700">
                <a:solidFill>
                  <a:srgbClr val="000000"/>
                </a:solidFill>
              </a:rPr>
              <a:t>Muscle :</a:t>
            </a:r>
            <a:endParaRPr sz="2700"/>
          </a:p>
          <a:p>
            <a:pPr marL="288290" marR="5080" lvl="0" indent="-276225" algn="l" rtl="0">
              <a:lnSpc>
                <a:spcPct val="100000"/>
              </a:lnSpc>
              <a:spcBef>
                <a:spcPts val="40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Insulin stimulates glycogen synthesis and protein  synthesis</a:t>
            </a:r>
            <a:endParaRPr sz="2700">
              <a:latin typeface="Arial"/>
              <a:ea typeface="Arial"/>
              <a:cs typeface="Arial"/>
              <a:sym typeface="Arial"/>
            </a:endParaRPr>
          </a:p>
        </p:txBody>
      </p:sp>
      <p:sp>
        <p:nvSpPr>
          <p:cNvPr id="170" name="Google Shape;170;p26"/>
          <p:cNvSpPr txBox="1"/>
          <p:nvPr/>
        </p:nvSpPr>
        <p:spPr>
          <a:xfrm>
            <a:off x="147320" y="2763138"/>
            <a:ext cx="8525510" cy="1181100"/>
          </a:xfrm>
          <a:prstGeom prst="rect">
            <a:avLst/>
          </a:prstGeom>
          <a:noFill/>
          <a:ln>
            <a:noFill/>
          </a:ln>
        </p:spPr>
        <p:txBody>
          <a:bodyPr spcFirstLastPara="1" wrap="square" lIns="0" tIns="13325" rIns="0" bIns="0" anchor="t" anchorCtr="0">
            <a:spAutoFit/>
          </a:bodyPr>
          <a:lstStyle/>
          <a:p>
            <a:pPr marL="626745" marR="5080" lvl="0" indent="-173989"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Glucose transport into the cells is facilitated by GLUT-4  into the cell membrane</a:t>
            </a:r>
            <a:endParaRPr sz="2300">
              <a:solidFill>
                <a:schemeClr val="dk1"/>
              </a:solidFill>
              <a:latin typeface="Arial"/>
              <a:ea typeface="Arial"/>
              <a:cs typeface="Arial"/>
              <a:sym typeface="Arial"/>
            </a:endParaRPr>
          </a:p>
          <a:p>
            <a:pPr marL="12700" marR="0" lvl="0" indent="0" algn="l" rtl="0">
              <a:lnSpc>
                <a:spcPct val="100000"/>
              </a:lnSpc>
              <a:spcBef>
                <a:spcPts val="330"/>
              </a:spcBef>
              <a:spcAft>
                <a:spcPts val="0"/>
              </a:spcAft>
              <a:buNone/>
            </a:pPr>
            <a:r>
              <a:rPr lang="en-US" sz="1800">
                <a:solidFill>
                  <a:srgbClr val="5B9BD4"/>
                </a:solidFill>
                <a:latin typeface="Arial"/>
                <a:ea typeface="Arial"/>
                <a:cs typeface="Arial"/>
                <a:sym typeface="Arial"/>
              </a:rPr>
              <a:t>	</a:t>
            </a:r>
            <a:r>
              <a:rPr lang="en-US" sz="2700">
                <a:solidFill>
                  <a:schemeClr val="dk1"/>
                </a:solidFill>
                <a:latin typeface="Arial"/>
                <a:ea typeface="Arial"/>
                <a:cs typeface="Arial"/>
                <a:sym typeface="Arial"/>
              </a:rPr>
              <a:t>Insulin inhibits the protein catabolism</a:t>
            </a:r>
            <a:endParaRPr sz="2700">
              <a:solidFill>
                <a:schemeClr val="dk1"/>
              </a:solidFill>
              <a:latin typeface="Arial"/>
              <a:ea typeface="Arial"/>
              <a:cs typeface="Arial"/>
              <a:sym typeface="Arial"/>
            </a:endParaRPr>
          </a:p>
        </p:txBody>
      </p:sp>
      <p:sp>
        <p:nvSpPr>
          <p:cNvPr id="171" name="Google Shape;171;p26"/>
          <p:cNvSpPr/>
          <p:nvPr/>
        </p:nvSpPr>
        <p:spPr>
          <a:xfrm>
            <a:off x="137160" y="406908"/>
            <a:ext cx="2691384"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139700" y="1381982"/>
            <a:ext cx="8095615" cy="949960"/>
          </a:xfrm>
          <a:prstGeom prst="rect">
            <a:avLst/>
          </a:prstGeom>
          <a:noFill/>
          <a:ln>
            <a:noFill/>
          </a:ln>
        </p:spPr>
        <p:txBody>
          <a:bodyPr spcFirstLastPara="1" wrap="square" lIns="0" tIns="62850" rIns="0" bIns="0" anchor="t" anchorCtr="0">
            <a:spAutoFit/>
          </a:bodyPr>
          <a:lstStyle/>
          <a:p>
            <a:pPr marL="19685" lvl="0" indent="0" algn="l" rtl="0">
              <a:lnSpc>
                <a:spcPct val="100000"/>
              </a:lnSpc>
              <a:spcBef>
                <a:spcPts val="0"/>
              </a:spcBef>
              <a:spcAft>
                <a:spcPts val="0"/>
              </a:spcAft>
              <a:buNone/>
            </a:pPr>
            <a:r>
              <a:rPr lang="en-US" sz="2700">
                <a:solidFill>
                  <a:srgbClr val="0D0D0D"/>
                </a:solidFill>
              </a:rPr>
              <a:t>Adipose tissue :</a:t>
            </a:r>
            <a:endParaRPr sz="2700"/>
          </a:p>
          <a:p>
            <a:pPr marL="12700" lvl="0" indent="0" algn="l" rtl="0">
              <a:lnSpc>
                <a:spcPct val="100000"/>
              </a:lnSpc>
              <a:spcBef>
                <a:spcPts val="400"/>
              </a:spcBef>
              <a:spcAft>
                <a:spcPts val="0"/>
              </a:spcAft>
              <a:buNone/>
            </a:pPr>
            <a:r>
              <a:rPr lang="en-US" sz="1800" b="0">
                <a:solidFill>
                  <a:srgbClr val="5B9BD4"/>
                </a:solidFill>
                <a:latin typeface="Arial"/>
                <a:ea typeface="Arial"/>
                <a:cs typeface="Arial"/>
                <a:sym typeface="Arial"/>
              </a:rPr>
              <a:t> </a:t>
            </a:r>
            <a:r>
              <a:rPr lang="en-US" sz="2700" b="0">
                <a:solidFill>
                  <a:srgbClr val="0D0D0D"/>
                </a:solidFill>
                <a:latin typeface="Arial"/>
                <a:ea typeface="Arial"/>
                <a:cs typeface="Arial"/>
                <a:sym typeface="Arial"/>
              </a:rPr>
              <a:t>Insulin facilitates the storage of triglyceride by:</a:t>
            </a:r>
            <a:endParaRPr sz="2700">
              <a:latin typeface="Arial"/>
              <a:ea typeface="Arial"/>
              <a:cs typeface="Arial"/>
              <a:sym typeface="Arial"/>
            </a:endParaRPr>
          </a:p>
        </p:txBody>
      </p:sp>
      <p:sp>
        <p:nvSpPr>
          <p:cNvPr id="177" name="Google Shape;177;p27"/>
          <p:cNvSpPr txBox="1"/>
          <p:nvPr/>
        </p:nvSpPr>
        <p:spPr>
          <a:xfrm>
            <a:off x="147320" y="2314168"/>
            <a:ext cx="7522209" cy="1668145"/>
          </a:xfrm>
          <a:prstGeom prst="rect">
            <a:avLst/>
          </a:prstGeom>
          <a:noFill/>
          <a:ln>
            <a:noFill/>
          </a:ln>
        </p:spPr>
        <p:txBody>
          <a:bodyPr spcFirstLastPara="1" wrap="square" lIns="0" tIns="50800" rIns="0" bIns="0" anchor="t" anchorCtr="0">
            <a:spAutoFit/>
          </a:bodyPr>
          <a:lstStyle/>
          <a:p>
            <a:pPr marL="632460" marR="0" lvl="0" indent="-231775" algn="l" rtl="0">
              <a:lnSpc>
                <a:spcPct val="100000"/>
              </a:lnSpc>
              <a:spcBef>
                <a:spcPts val="0"/>
              </a:spcBef>
              <a:spcAft>
                <a:spcPts val="0"/>
              </a:spcAft>
              <a:buClr>
                <a:srgbClr val="5B9BD4"/>
              </a:buClr>
              <a:buSzPts val="2300"/>
              <a:buFont typeface="Verdana"/>
              <a:buChar char="◦"/>
            </a:pPr>
            <a:r>
              <a:rPr lang="en-US" sz="2300">
                <a:solidFill>
                  <a:srgbClr val="0D0D0D"/>
                </a:solidFill>
                <a:latin typeface="Arial"/>
                <a:ea typeface="Arial"/>
                <a:cs typeface="Arial"/>
                <a:sym typeface="Arial"/>
              </a:rPr>
              <a:t>Activating plasma lipoprotein lipase</a:t>
            </a:r>
            <a:endParaRPr sz="2300">
              <a:solidFill>
                <a:schemeClr val="dk1"/>
              </a:solidFill>
              <a:latin typeface="Arial"/>
              <a:ea typeface="Arial"/>
              <a:cs typeface="Arial"/>
              <a:sym typeface="Arial"/>
            </a:endParaRPr>
          </a:p>
          <a:p>
            <a:pPr marL="637540" marR="0" lvl="0" indent="-229234" algn="l" rtl="0">
              <a:lnSpc>
                <a:spcPct val="100000"/>
              </a:lnSpc>
              <a:spcBef>
                <a:spcPts val="300"/>
              </a:spcBef>
              <a:spcAft>
                <a:spcPts val="0"/>
              </a:spcAft>
              <a:buClr>
                <a:srgbClr val="5B9BD4"/>
              </a:buClr>
              <a:buSzPts val="2300"/>
              <a:buFont typeface="Verdana"/>
              <a:buChar char="◦"/>
            </a:pPr>
            <a:r>
              <a:rPr lang="en-US" sz="2300">
                <a:solidFill>
                  <a:srgbClr val="0D0D0D"/>
                </a:solidFill>
                <a:latin typeface="Arial"/>
                <a:ea typeface="Arial"/>
                <a:cs typeface="Arial"/>
                <a:sym typeface="Arial"/>
              </a:rPr>
              <a:t>Inhibiting intracellular lipolysis</a:t>
            </a:r>
            <a:endParaRPr sz="2300">
              <a:solidFill>
                <a:schemeClr val="dk1"/>
              </a:solidFill>
              <a:latin typeface="Arial"/>
              <a:ea typeface="Arial"/>
              <a:cs typeface="Arial"/>
              <a:sym typeface="Arial"/>
            </a:endParaRPr>
          </a:p>
          <a:p>
            <a:pPr marL="228600" marR="5080" lvl="0" indent="-216534" algn="l" rtl="0">
              <a:lnSpc>
                <a:spcPct val="100000"/>
              </a:lnSpc>
              <a:spcBef>
                <a:spcPts val="330"/>
              </a:spcBef>
              <a:spcAft>
                <a:spcPts val="0"/>
              </a:spcAft>
              <a:buNone/>
            </a:pPr>
            <a:r>
              <a:rPr lang="en-US" sz="1800">
                <a:solidFill>
                  <a:srgbClr val="5B9BD4"/>
                </a:solidFill>
                <a:latin typeface="Arial"/>
                <a:ea typeface="Arial"/>
                <a:cs typeface="Arial"/>
                <a:sym typeface="Arial"/>
              </a:rPr>
              <a:t>		</a:t>
            </a:r>
            <a:r>
              <a:rPr lang="en-US" sz="2700">
                <a:solidFill>
                  <a:srgbClr val="0D0D0D"/>
                </a:solidFill>
                <a:latin typeface="Arial"/>
                <a:ea typeface="Arial"/>
                <a:cs typeface="Arial"/>
                <a:sym typeface="Arial"/>
              </a:rPr>
              <a:t>It increases the glucose uptake by	</a:t>
            </a:r>
            <a:r>
              <a:rPr lang="en-US" sz="2700">
                <a:solidFill>
                  <a:srgbClr val="FF0000"/>
                </a:solidFill>
                <a:latin typeface="Arial"/>
                <a:ea typeface="Arial"/>
                <a:cs typeface="Arial"/>
                <a:sym typeface="Arial"/>
              </a:rPr>
              <a:t>GLUT-4 </a:t>
            </a:r>
            <a:r>
              <a:rPr lang="en-US" sz="2700">
                <a:solidFill>
                  <a:srgbClr val="0D0D0D"/>
                </a:solidFill>
                <a:latin typeface="Arial"/>
                <a:ea typeface="Arial"/>
                <a:cs typeface="Arial"/>
                <a:sym typeface="Arial"/>
              </a:rPr>
              <a:t> insertion into the cell membrane</a:t>
            </a:r>
            <a:endParaRPr sz="2700">
              <a:solidFill>
                <a:schemeClr val="dk1"/>
              </a:solidFill>
              <a:latin typeface="Arial"/>
              <a:ea typeface="Arial"/>
              <a:cs typeface="Arial"/>
              <a:sym typeface="Arial"/>
            </a:endParaRPr>
          </a:p>
        </p:txBody>
      </p:sp>
      <p:sp>
        <p:nvSpPr>
          <p:cNvPr id="178" name="Google Shape;178;p27"/>
          <p:cNvSpPr/>
          <p:nvPr/>
        </p:nvSpPr>
        <p:spPr>
          <a:xfrm>
            <a:off x="598923" y="502886"/>
            <a:ext cx="1606304" cy="41303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p:nvPr/>
        </p:nvSpPr>
        <p:spPr>
          <a:xfrm>
            <a:off x="188468" y="1203705"/>
            <a:ext cx="8752205" cy="5255285"/>
          </a:xfrm>
          <a:prstGeom prst="rect">
            <a:avLst/>
          </a:prstGeom>
          <a:noFill/>
          <a:ln>
            <a:noFill/>
          </a:ln>
        </p:spPr>
        <p:txBody>
          <a:bodyPr spcFirstLastPara="1" wrap="square" lIns="0" tIns="12700" rIns="0" bIns="0" anchor="t" anchorCtr="0">
            <a:spAutoFit/>
          </a:bodyPr>
          <a:lstStyle/>
          <a:p>
            <a:pPr marL="268605" marR="4953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is a </a:t>
            </a:r>
            <a:r>
              <a:rPr lang="en-US" sz="2700">
                <a:solidFill>
                  <a:srgbClr val="FF0000"/>
                </a:solidFill>
                <a:latin typeface="Arial"/>
                <a:ea typeface="Arial"/>
                <a:cs typeface="Arial"/>
                <a:sym typeface="Arial"/>
              </a:rPr>
              <a:t>polypeptide hormone </a:t>
            </a:r>
            <a:r>
              <a:rPr lang="en-US" sz="2700">
                <a:solidFill>
                  <a:schemeClr val="dk1"/>
                </a:solidFill>
                <a:latin typeface="Arial"/>
                <a:ea typeface="Arial"/>
                <a:cs typeface="Arial"/>
                <a:sym typeface="Arial"/>
              </a:rPr>
              <a:t>consisting of two  peptide chains connected by </a:t>
            </a:r>
            <a:r>
              <a:rPr lang="en-US" sz="2700">
                <a:solidFill>
                  <a:srgbClr val="FF0000"/>
                </a:solidFill>
                <a:latin typeface="Arial"/>
                <a:ea typeface="Arial"/>
                <a:cs typeface="Arial"/>
                <a:sym typeface="Arial"/>
              </a:rPr>
              <a:t>disulfide</a:t>
            </a:r>
            <a:r>
              <a:rPr lang="en-US" sz="2700">
                <a:solidFill>
                  <a:schemeClr val="dk1"/>
                </a:solidFill>
                <a:latin typeface="Arial"/>
                <a:ea typeface="Arial"/>
                <a:cs typeface="Arial"/>
                <a:sym typeface="Arial"/>
              </a:rPr>
              <a:t> bonds</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Synthesized as a precursor (</a:t>
            </a:r>
            <a:r>
              <a:rPr lang="en-US" sz="2700">
                <a:solidFill>
                  <a:srgbClr val="FF0000"/>
                </a:solidFill>
                <a:latin typeface="Arial"/>
                <a:ea typeface="Arial"/>
                <a:cs typeface="Arial"/>
                <a:sym typeface="Arial"/>
              </a:rPr>
              <a:t>proinsulin </a:t>
            </a:r>
            <a:r>
              <a:rPr lang="en-US" sz="2700">
                <a:solidFill>
                  <a:schemeClr val="dk1"/>
                </a:solidFill>
                <a:latin typeface="Arial"/>
                <a:ea typeface="Arial"/>
                <a:cs typeface="Arial"/>
                <a:sym typeface="Arial"/>
              </a:rPr>
              <a:t>) that  undergoes proteolytic cleavage to form </a:t>
            </a:r>
            <a:r>
              <a:rPr lang="en-US" sz="2700">
                <a:solidFill>
                  <a:srgbClr val="FF0000"/>
                </a:solidFill>
                <a:latin typeface="Arial"/>
                <a:ea typeface="Arial"/>
                <a:cs typeface="Arial"/>
                <a:sym typeface="Arial"/>
              </a:rPr>
              <a:t>insulin</a:t>
            </a:r>
            <a:r>
              <a:rPr lang="en-US" sz="2700">
                <a:solidFill>
                  <a:schemeClr val="dk1"/>
                </a:solidFill>
                <a:latin typeface="Arial"/>
                <a:ea typeface="Arial"/>
                <a:cs typeface="Arial"/>
                <a:sym typeface="Arial"/>
              </a:rPr>
              <a:t> and  </a:t>
            </a:r>
            <a:r>
              <a:rPr lang="en-US" sz="2700">
                <a:solidFill>
                  <a:srgbClr val="FF0000"/>
                </a:solidFill>
                <a:latin typeface="Arial"/>
                <a:ea typeface="Arial"/>
                <a:cs typeface="Arial"/>
                <a:sym typeface="Arial"/>
              </a:rPr>
              <a:t>C-peptide</a:t>
            </a:r>
            <a:endParaRPr sz="2700">
              <a:solidFill>
                <a:srgbClr val="FF0000"/>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Undergoes significant hepatic extraction</a:t>
            </a:r>
            <a:endParaRPr sz="2700">
              <a:solidFill>
                <a:schemeClr val="dk1"/>
              </a:solidFill>
              <a:latin typeface="Arial"/>
              <a:ea typeface="Arial"/>
              <a:cs typeface="Arial"/>
              <a:sym typeface="Arial"/>
            </a:endParaRPr>
          </a:p>
          <a:p>
            <a:pPr marL="268605" marR="307975"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Measurement of circulating C-peptide provides a  better index of insulin levels</a:t>
            </a:r>
            <a:endParaRPr sz="2700">
              <a:solidFill>
                <a:schemeClr val="dk1"/>
              </a:solidFill>
              <a:latin typeface="Arial"/>
              <a:ea typeface="Arial"/>
              <a:cs typeface="Arial"/>
              <a:sym typeface="Arial"/>
            </a:endParaRPr>
          </a:p>
          <a:p>
            <a:pPr marL="268605" marR="307975" lvl="0" indent="-142241" algn="l" rtl="0">
              <a:lnSpc>
                <a:spcPct val="100000"/>
              </a:lnSpc>
              <a:spcBef>
                <a:spcPts val="409"/>
              </a:spcBef>
              <a:spcAft>
                <a:spcPts val="0"/>
              </a:spcAft>
              <a:buClr>
                <a:srgbClr val="5B9BD4"/>
              </a:buClr>
              <a:buSzPts val="1800"/>
              <a:buFont typeface="Calibri"/>
              <a:buNone/>
            </a:pPr>
            <a:endParaRPr sz="2700">
              <a:solidFill>
                <a:schemeClr val="dk1"/>
              </a:solidFill>
              <a:latin typeface="Arial"/>
              <a:ea typeface="Arial"/>
              <a:cs typeface="Arial"/>
              <a:sym typeface="Arial"/>
            </a:endParaRPr>
          </a:p>
          <a:p>
            <a:pPr marL="268605" marR="307975"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Proinsulinانزيم غير فعال  = Insulin + C-peptide فقط وظيفته ينفصل عن الانسولين ليصير فعال فأحياناً منفحصه للتشخيص</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للتمييز بين 1 و2 ننظر على مستويات الانسولين</a:t>
            </a:r>
            <a:endParaRPr sz="2700">
              <a:solidFill>
                <a:schemeClr val="dk1"/>
              </a:solidFill>
              <a:latin typeface="Arial"/>
              <a:ea typeface="Arial"/>
              <a:cs typeface="Arial"/>
              <a:sym typeface="Arial"/>
            </a:endParaRPr>
          </a:p>
        </p:txBody>
      </p:sp>
      <p:sp>
        <p:nvSpPr>
          <p:cNvPr id="184" name="Google Shape;184;p28"/>
          <p:cNvSpPr/>
          <p:nvPr/>
        </p:nvSpPr>
        <p:spPr>
          <a:xfrm>
            <a:off x="188468" y="82040"/>
            <a:ext cx="6537959"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p:nvPr/>
        </p:nvSpPr>
        <p:spPr>
          <a:xfrm>
            <a:off x="-40132" y="1302766"/>
            <a:ext cx="9094470" cy="4654479"/>
          </a:xfrm>
          <a:prstGeom prst="rect">
            <a:avLst/>
          </a:prstGeom>
          <a:noFill/>
          <a:ln>
            <a:noFill/>
          </a:ln>
        </p:spPr>
        <p:txBody>
          <a:bodyPr spcFirstLastPara="1" wrap="square" lIns="0" tIns="88250" rIns="0" bIns="0" anchor="t" anchorCtr="0">
            <a:spAutoFit/>
          </a:bodyPr>
          <a:lstStyle/>
          <a:p>
            <a:pPr marL="344805" marR="495300" lvl="0" indent="-256540" algn="just" rtl="0">
              <a:lnSpc>
                <a:spcPct val="80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Insulin secretion is regulated by blood glucose levels,  certain amino acids, other hormones, and autonomic  mediators</a:t>
            </a:r>
            <a:endParaRPr sz="2500">
              <a:solidFill>
                <a:schemeClr val="dk1"/>
              </a:solidFill>
              <a:latin typeface="Arial"/>
              <a:ea typeface="Arial"/>
              <a:cs typeface="Arial"/>
              <a:sym typeface="Arial"/>
            </a:endParaRPr>
          </a:p>
          <a:p>
            <a:pPr marL="344805" marR="643890" lvl="0" indent="-256540" algn="l" rtl="0">
              <a:lnSpc>
                <a:spcPct val="96000"/>
              </a:lnSpc>
              <a:spcBef>
                <a:spcPts val="375"/>
              </a:spcBef>
              <a:spcAft>
                <a:spcPts val="0"/>
              </a:spcAft>
              <a:buClr>
                <a:srgbClr val="5B9BD4"/>
              </a:buClr>
              <a:buSzPts val="1700"/>
              <a:buFont typeface="Arial"/>
              <a:buChar char=""/>
            </a:pPr>
            <a:r>
              <a:rPr lang="en-US" sz="2500">
                <a:solidFill>
                  <a:schemeClr val="dk1"/>
                </a:solidFill>
                <a:latin typeface="Arial"/>
                <a:ea typeface="Arial"/>
                <a:cs typeface="Arial"/>
                <a:sym typeface="Arial"/>
              </a:rPr>
              <a:t>Secretion is most commonly triggered by high blood  glucose</a:t>
            </a:r>
            <a:endParaRPr sz="2500">
              <a:solidFill>
                <a:schemeClr val="dk1"/>
              </a:solidFill>
              <a:latin typeface="Arial"/>
              <a:ea typeface="Arial"/>
              <a:cs typeface="Arial"/>
              <a:sym typeface="Arial"/>
            </a:endParaRPr>
          </a:p>
          <a:p>
            <a:pPr marL="344805" marR="1680210" lvl="0" indent="-256540" algn="l" rtl="0">
              <a:lnSpc>
                <a:spcPct val="96000"/>
              </a:lnSpc>
              <a:spcBef>
                <a:spcPts val="409"/>
              </a:spcBef>
              <a:spcAft>
                <a:spcPts val="0"/>
              </a:spcAft>
              <a:buClr>
                <a:srgbClr val="5B9BD4"/>
              </a:buClr>
              <a:buSzPts val="1700"/>
              <a:buFont typeface="Arial"/>
              <a:buChar char=""/>
            </a:pPr>
            <a:r>
              <a:rPr lang="en-US" sz="2500">
                <a:solidFill>
                  <a:schemeClr val="dk1"/>
                </a:solidFill>
                <a:latin typeface="Arial"/>
                <a:ea typeface="Arial"/>
                <a:cs typeface="Arial"/>
                <a:sym typeface="Arial"/>
              </a:rPr>
              <a:t>In the pancreas, glucose is phosphorylated by  glucokinase</a:t>
            </a:r>
            <a:endParaRPr sz="2500">
              <a:solidFill>
                <a:schemeClr val="dk1"/>
              </a:solidFill>
              <a:latin typeface="Arial"/>
              <a:ea typeface="Arial"/>
              <a:cs typeface="Arial"/>
              <a:sym typeface="Arial"/>
            </a:endParaRPr>
          </a:p>
          <a:p>
            <a:pPr marL="344805" marR="1085215" lvl="0" indent="-256540" algn="l" rtl="0">
              <a:lnSpc>
                <a:spcPct val="96000"/>
              </a:lnSpc>
              <a:spcBef>
                <a:spcPts val="395"/>
              </a:spcBef>
              <a:spcAft>
                <a:spcPts val="0"/>
              </a:spcAft>
              <a:buClr>
                <a:srgbClr val="5B9BD4"/>
              </a:buClr>
              <a:buSzPts val="1700"/>
              <a:buFont typeface="Arial"/>
              <a:buChar char=""/>
            </a:pPr>
            <a:r>
              <a:rPr lang="en-US" sz="2500">
                <a:solidFill>
                  <a:schemeClr val="dk1"/>
                </a:solidFill>
                <a:latin typeface="Arial"/>
                <a:ea typeface="Arial"/>
                <a:cs typeface="Arial"/>
                <a:sym typeface="Arial"/>
              </a:rPr>
              <a:t>The products of glucose metabolism enter the  mitochondrial respiratory chain and generate ATP</a:t>
            </a:r>
            <a:endParaRPr sz="2500">
              <a:solidFill>
                <a:schemeClr val="dk1"/>
              </a:solidFill>
              <a:latin typeface="Arial"/>
              <a:ea typeface="Arial"/>
              <a:cs typeface="Arial"/>
              <a:sym typeface="Arial"/>
            </a:endParaRPr>
          </a:p>
          <a:p>
            <a:pPr marL="344805" marR="573405" lvl="0" indent="-256540" algn="l" rtl="0">
              <a:lnSpc>
                <a:spcPct val="96000"/>
              </a:lnSpc>
              <a:spcBef>
                <a:spcPts val="395"/>
              </a:spcBef>
              <a:spcAft>
                <a:spcPts val="0"/>
              </a:spcAft>
              <a:buClr>
                <a:srgbClr val="5B9BD4"/>
              </a:buClr>
              <a:buSzPts val="1700"/>
              <a:buFont typeface="Arial"/>
              <a:buChar char=""/>
            </a:pPr>
            <a:r>
              <a:rPr lang="en-US" sz="2500">
                <a:solidFill>
                  <a:schemeClr val="dk1"/>
                </a:solidFill>
                <a:latin typeface="Arial"/>
                <a:ea typeface="Arial"/>
                <a:cs typeface="Arial"/>
                <a:sym typeface="Arial"/>
              </a:rPr>
              <a:t>The rise in ATP levels بعد الاكلcauses a block of K+ c</a:t>
            </a:r>
            <a:r>
              <a:rPr lang="en-US" sz="2475" baseline="-25000">
                <a:solidFill>
                  <a:schemeClr val="dk1"/>
                </a:solidFill>
                <a:latin typeface="Arial"/>
                <a:ea typeface="Arial"/>
                <a:cs typeface="Arial"/>
                <a:sym typeface="Arial"/>
              </a:rPr>
              <a:t>2</a:t>
            </a:r>
            <a:r>
              <a:rPr lang="en-US" sz="2500">
                <a:solidFill>
                  <a:schemeClr val="dk1"/>
                </a:solidFill>
                <a:latin typeface="Arial"/>
                <a:ea typeface="Arial"/>
                <a:cs typeface="Arial"/>
                <a:sym typeface="Arial"/>
              </a:rPr>
              <a:t>h</a:t>
            </a:r>
            <a:r>
              <a:rPr lang="en-US" sz="2475" baseline="-25000">
                <a:solidFill>
                  <a:schemeClr val="dk1"/>
                </a:solidFill>
                <a:latin typeface="Arial"/>
                <a:ea typeface="Arial"/>
                <a:cs typeface="Arial"/>
                <a:sym typeface="Arial"/>
              </a:rPr>
              <a:t>+</a:t>
            </a:r>
            <a:r>
              <a:rPr lang="en-US" sz="2500">
                <a:solidFill>
                  <a:schemeClr val="dk1"/>
                </a:solidFill>
                <a:latin typeface="Arial"/>
                <a:ea typeface="Arial"/>
                <a:cs typeface="Arial"/>
                <a:sym typeface="Arial"/>
              </a:rPr>
              <a:t>annels,  leading to membrane depolarization and Ca	influx</a:t>
            </a:r>
            <a:endParaRPr sz="2500">
              <a:solidFill>
                <a:schemeClr val="dk1"/>
              </a:solidFill>
              <a:latin typeface="Arial"/>
              <a:ea typeface="Arial"/>
              <a:cs typeface="Arial"/>
              <a:sym typeface="Arial"/>
            </a:endParaRPr>
          </a:p>
          <a:p>
            <a:pPr marL="344805" marR="55880" lvl="0" indent="-256540" algn="l" rtl="0">
              <a:lnSpc>
                <a:spcPct val="96000"/>
              </a:lnSpc>
              <a:spcBef>
                <a:spcPts val="414"/>
              </a:spcBef>
              <a:spcAft>
                <a:spcPts val="0"/>
              </a:spcAft>
              <a:buClr>
                <a:srgbClr val="5B9BD4"/>
              </a:buClr>
              <a:buSzPts val="1700"/>
              <a:buFont typeface="Arial"/>
              <a:buChar char=""/>
            </a:pPr>
            <a:r>
              <a:rPr lang="en-US" sz="2500">
                <a:solidFill>
                  <a:schemeClr val="dk1"/>
                </a:solidFill>
                <a:latin typeface="Arial"/>
                <a:ea typeface="Arial"/>
                <a:cs typeface="Arial"/>
                <a:sym typeface="Arial"/>
              </a:rPr>
              <a:t>The increase in intracellular Ca</a:t>
            </a:r>
            <a:r>
              <a:rPr lang="en-US" sz="2475" baseline="30000">
                <a:solidFill>
                  <a:schemeClr val="dk1"/>
                </a:solidFill>
                <a:latin typeface="Arial"/>
                <a:ea typeface="Arial"/>
                <a:cs typeface="Arial"/>
                <a:sym typeface="Arial"/>
              </a:rPr>
              <a:t>2+ </a:t>
            </a:r>
            <a:r>
              <a:rPr lang="en-US" sz="2500">
                <a:solidFill>
                  <a:schemeClr val="dk1"/>
                </a:solidFill>
                <a:latin typeface="Arial"/>
                <a:ea typeface="Arial"/>
                <a:cs typeface="Arial"/>
                <a:sym typeface="Arial"/>
              </a:rPr>
              <a:t>causes pulsatile insulin  exocytosis</a:t>
            </a:r>
            <a:endParaRPr sz="2500">
              <a:solidFill>
                <a:schemeClr val="dk1"/>
              </a:solidFill>
              <a:latin typeface="Arial"/>
              <a:ea typeface="Arial"/>
              <a:cs typeface="Arial"/>
              <a:sym typeface="Arial"/>
            </a:endParaRPr>
          </a:p>
        </p:txBody>
      </p:sp>
      <p:sp>
        <p:nvSpPr>
          <p:cNvPr id="190" name="Google Shape;190;p29"/>
          <p:cNvSpPr/>
          <p:nvPr/>
        </p:nvSpPr>
        <p:spPr>
          <a:xfrm>
            <a:off x="213359" y="591312"/>
            <a:ext cx="501091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10667" y="1804238"/>
            <a:ext cx="8171180" cy="1613903"/>
          </a:xfrm>
          <a:prstGeom prst="rect">
            <a:avLst/>
          </a:prstGeom>
          <a:noFill/>
          <a:ln>
            <a:noFill/>
          </a:ln>
        </p:spPr>
        <p:txBody>
          <a:bodyPr spcFirstLastPara="1" wrap="square" lIns="0" tIns="13325" rIns="0" bIns="0" anchor="t" anchorCtr="0">
            <a:spAutoFit/>
          </a:bodyPr>
          <a:lstStyle/>
          <a:p>
            <a:pPr marL="294005" marR="30480" lvl="0" indent="-256539" algn="l" rtl="0">
              <a:lnSpc>
                <a:spcPct val="100000"/>
              </a:lnSpc>
              <a:spcBef>
                <a:spcPts val="0"/>
              </a:spcBef>
              <a:spcAft>
                <a:spcPts val="0"/>
              </a:spcAft>
              <a:buNone/>
            </a:pPr>
            <a:r>
              <a:rPr lang="en-US" sz="1750" b="0">
                <a:solidFill>
                  <a:srgbClr val="5B9BD4"/>
                </a:solidFill>
                <a:latin typeface="Arial"/>
                <a:ea typeface="Arial"/>
                <a:cs typeface="Arial"/>
                <a:sym typeface="Arial"/>
              </a:rPr>
              <a:t>	</a:t>
            </a:r>
            <a:r>
              <a:rPr lang="en-US" sz="2600" b="0">
                <a:solidFill>
                  <a:srgbClr val="000000"/>
                </a:solidFill>
                <a:latin typeface="Arial"/>
                <a:ea typeface="Arial"/>
                <a:cs typeface="Arial"/>
                <a:sym typeface="Arial"/>
              </a:rPr>
              <a:t>Sulfonylureas</a:t>
            </a:r>
            <a:r>
              <a:rPr lang="en-US" sz="2600" b="0">
                <a:solidFill>
                  <a:srgbClr val="000000"/>
                </a:solidFill>
              </a:rPr>
              <a:t>حبة صغيرة </a:t>
            </a:r>
            <a:r>
              <a:rPr lang="en-US" sz="2600" b="0">
                <a:solidFill>
                  <a:srgbClr val="000000"/>
                </a:solidFill>
                <a:latin typeface="Arial"/>
                <a:ea typeface="Arial"/>
                <a:cs typeface="Arial"/>
                <a:sym typeface="Arial"/>
              </a:rPr>
              <a:t> and glinides act by </a:t>
            </a:r>
            <a:r>
              <a:rPr lang="en-US" sz="2600" b="0">
                <a:solidFill>
                  <a:srgbClr val="FF0000"/>
                </a:solidFill>
                <a:latin typeface="Arial"/>
                <a:ea typeface="Arial"/>
                <a:cs typeface="Arial"/>
                <a:sym typeface="Arial"/>
              </a:rPr>
              <a:t>inhibition of K</a:t>
            </a:r>
            <a:r>
              <a:rPr lang="en-US" sz="2550" b="0" baseline="30000">
                <a:solidFill>
                  <a:srgbClr val="FF0000"/>
                </a:solidFill>
                <a:latin typeface="Arial"/>
                <a:ea typeface="Arial"/>
                <a:cs typeface="Arial"/>
                <a:sym typeface="Arial"/>
              </a:rPr>
              <a:t>+ </a:t>
            </a:r>
            <a:r>
              <a:rPr lang="en-US" sz="1700" b="0">
                <a:solidFill>
                  <a:srgbClr val="FF0000"/>
                </a:solidFill>
                <a:latin typeface="Arial"/>
                <a:ea typeface="Arial"/>
                <a:cs typeface="Arial"/>
                <a:sym typeface="Arial"/>
              </a:rPr>
              <a:t> </a:t>
            </a:r>
            <a:r>
              <a:rPr lang="en-US" sz="2600" b="0">
                <a:solidFill>
                  <a:srgbClr val="FF0000"/>
                </a:solidFill>
                <a:latin typeface="Arial"/>
                <a:ea typeface="Arial"/>
                <a:cs typeface="Arial"/>
                <a:sym typeface="Arial"/>
              </a:rPr>
              <a:t>channels</a:t>
            </a:r>
            <a:br>
              <a:rPr lang="en-US" sz="2600" b="0">
                <a:solidFill>
                  <a:srgbClr val="FF0000"/>
                </a:solidFill>
                <a:latin typeface="Arial"/>
                <a:ea typeface="Arial"/>
                <a:cs typeface="Arial"/>
                <a:sym typeface="Arial"/>
              </a:rPr>
            </a:br>
            <a:br>
              <a:rPr lang="en-US" sz="2600" b="0">
                <a:solidFill>
                  <a:srgbClr val="FF0000"/>
                </a:solidFill>
              </a:rPr>
            </a:br>
            <a:r>
              <a:rPr lang="en-US" sz="2600" b="0">
                <a:solidFill>
                  <a:srgbClr val="FF0000"/>
                </a:solidFill>
              </a:rPr>
              <a:t>Metformin  affect sensitivity</a:t>
            </a:r>
            <a:endParaRPr sz="2600">
              <a:solidFill>
                <a:srgbClr val="FF0000"/>
              </a:solidFill>
              <a:latin typeface="Arial"/>
              <a:ea typeface="Arial"/>
              <a:cs typeface="Arial"/>
              <a:sym typeface="Arial"/>
            </a:endParaRPr>
          </a:p>
        </p:txBody>
      </p:sp>
      <p:sp>
        <p:nvSpPr>
          <p:cNvPr id="196" name="Google Shape;196;p30"/>
          <p:cNvSpPr/>
          <p:nvPr/>
        </p:nvSpPr>
        <p:spPr>
          <a:xfrm>
            <a:off x="583691" y="796503"/>
            <a:ext cx="4119372" cy="44230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1" descr="Screen Shot 2021-04-14 at 7.13.30 AM.png"/>
          <p:cNvPicPr preferRelativeResize="0"/>
          <p:nvPr/>
        </p:nvPicPr>
        <p:blipFill rotWithShape="1">
          <a:blip r:embed="rId3">
            <a:alphaModFix/>
          </a:blip>
          <a:srcRect/>
          <a:stretch/>
        </p:blipFill>
        <p:spPr>
          <a:xfrm>
            <a:off x="457200" y="0"/>
            <a:ext cx="8221146"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p:nvPr/>
        </p:nvSpPr>
        <p:spPr>
          <a:xfrm>
            <a:off x="36067" y="1804238"/>
            <a:ext cx="9079230" cy="3737562"/>
          </a:xfrm>
          <a:prstGeom prst="rect">
            <a:avLst/>
          </a:prstGeom>
          <a:noFill/>
          <a:ln>
            <a:noFill/>
          </a:ln>
        </p:spPr>
        <p:txBody>
          <a:bodyPr spcFirstLastPara="1" wrap="square" lIns="0" tIns="13325" rIns="0" bIns="0" anchor="t" anchorCtr="0">
            <a:spAutoFit/>
          </a:bodyPr>
          <a:lstStyle/>
          <a:p>
            <a:pPr marL="268605" marR="889635" lvl="0" indent="-256540" algn="l" rtl="0">
              <a:lnSpc>
                <a:spcPct val="100000"/>
              </a:lnSpc>
              <a:spcBef>
                <a:spcPts val="0"/>
              </a:spcBef>
              <a:spcAft>
                <a:spcPts val="0"/>
              </a:spcAft>
              <a:buClr>
                <a:srgbClr val="5B9BD4"/>
              </a:buClr>
              <a:buSzPts val="1750"/>
              <a:buFont typeface="Arial"/>
              <a:buChar char=""/>
            </a:pPr>
            <a:r>
              <a:rPr lang="en-US" sz="2600">
                <a:solidFill>
                  <a:schemeClr val="dk1"/>
                </a:solidFill>
                <a:latin typeface="Arial"/>
                <a:ea typeface="Arial"/>
                <a:cs typeface="Arial"/>
                <a:sym typeface="Arial"/>
              </a:rPr>
              <a:t>Glucose given by injection has a weaker effect on  insulin secretion than oral glucose</a:t>
            </a:r>
            <a:endParaRPr sz="2600">
              <a:solidFill>
                <a:schemeClr val="dk1"/>
              </a:solidFill>
              <a:latin typeface="Arial"/>
              <a:ea typeface="Arial"/>
              <a:cs typeface="Arial"/>
              <a:sym typeface="Arial"/>
            </a:endParaRPr>
          </a:p>
          <a:p>
            <a:pPr marL="0" marR="0" lvl="0" indent="0" algn="l" rtl="0">
              <a:lnSpc>
                <a:spcPct val="100000"/>
              </a:lnSpc>
              <a:spcBef>
                <a:spcPts val="15"/>
              </a:spcBef>
              <a:spcAft>
                <a:spcPts val="0"/>
              </a:spcAft>
              <a:buClr>
                <a:srgbClr val="5B9BD4"/>
              </a:buClr>
              <a:buSzPts val="3400"/>
              <a:buFont typeface="Arial"/>
              <a:buNone/>
            </a:pPr>
            <a:endParaRPr sz="3400">
              <a:solidFill>
                <a:schemeClr val="dk1"/>
              </a:solidFill>
              <a:latin typeface="Arial"/>
              <a:ea typeface="Arial"/>
              <a:cs typeface="Arial"/>
              <a:sym typeface="Arial"/>
            </a:endParaRPr>
          </a:p>
          <a:p>
            <a:pPr marL="268605" marR="5080" lvl="0" indent="-256540" algn="l" rtl="0">
              <a:lnSpc>
                <a:spcPct val="100000"/>
              </a:lnSpc>
              <a:spcBef>
                <a:spcPts val="0"/>
              </a:spcBef>
              <a:spcAft>
                <a:spcPts val="0"/>
              </a:spcAft>
              <a:buClr>
                <a:srgbClr val="5B9BD4"/>
              </a:buClr>
              <a:buSzPts val="1750"/>
              <a:buFont typeface="Arial"/>
              <a:buChar char=""/>
            </a:pPr>
            <a:r>
              <a:rPr lang="en-US" sz="2600">
                <a:solidFill>
                  <a:schemeClr val="dk1"/>
                </a:solidFill>
                <a:latin typeface="Arial"/>
                <a:ea typeface="Arial"/>
                <a:cs typeface="Arial"/>
                <a:sym typeface="Arial"/>
              </a:rPr>
              <a:t>When given orally, glucose stimulates production of  </a:t>
            </a:r>
            <a:r>
              <a:rPr lang="en-US" sz="2600">
                <a:solidFill>
                  <a:srgbClr val="FF0000"/>
                </a:solidFill>
                <a:latin typeface="Arial"/>
                <a:ea typeface="Arial"/>
                <a:cs typeface="Arial"/>
                <a:sym typeface="Arial"/>
              </a:rPr>
              <a:t>incretin hormones by the gut</a:t>
            </a:r>
            <a:r>
              <a:rPr lang="en-US" sz="2600">
                <a:solidFill>
                  <a:schemeClr val="dk1"/>
                </a:solidFill>
                <a:latin typeface="Arial"/>
                <a:ea typeface="Arial"/>
                <a:cs typeface="Arial"/>
                <a:sym typeface="Arial"/>
              </a:rPr>
              <a:t>, which, in turn, stimulate  </a:t>
            </a:r>
            <a:r>
              <a:rPr lang="en-US" sz="2600">
                <a:solidFill>
                  <a:srgbClr val="FF0000"/>
                </a:solidFill>
                <a:latin typeface="Arial"/>
                <a:ea typeface="Arial"/>
                <a:cs typeface="Arial"/>
                <a:sym typeface="Arial"/>
              </a:rPr>
              <a:t>insulin secretion by the pancreas بنفعش ل 1 </a:t>
            </a:r>
            <a:br>
              <a:rPr lang="en-US" sz="2600">
                <a:solidFill>
                  <a:srgbClr val="FF0000"/>
                </a:solidFill>
                <a:latin typeface="Arial"/>
                <a:ea typeface="Arial"/>
                <a:cs typeface="Arial"/>
                <a:sym typeface="Arial"/>
              </a:rPr>
            </a:br>
            <a:br>
              <a:rPr lang="en-US" sz="2600">
                <a:solidFill>
                  <a:srgbClr val="FF0000"/>
                </a:solidFill>
                <a:latin typeface="Arial"/>
                <a:ea typeface="Arial"/>
                <a:cs typeface="Arial"/>
                <a:sym typeface="Arial"/>
              </a:rPr>
            </a:br>
            <a:r>
              <a:rPr lang="en-US" sz="2600">
                <a:solidFill>
                  <a:srgbClr val="FF0000"/>
                </a:solidFill>
                <a:latin typeface="Arial"/>
                <a:ea typeface="Arial"/>
                <a:cs typeface="Arial"/>
                <a:sym typeface="Arial"/>
              </a:rPr>
              <a:t>في منها ابر وفي منها فموي </a:t>
            </a:r>
            <a:br>
              <a:rPr lang="en-US" sz="2600">
                <a:solidFill>
                  <a:srgbClr val="FF0000"/>
                </a:solidFill>
                <a:latin typeface="Arial"/>
                <a:ea typeface="Arial"/>
                <a:cs typeface="Arial"/>
                <a:sym typeface="Arial"/>
              </a:rPr>
            </a:br>
            <a:r>
              <a:rPr lang="en-US" sz="2600">
                <a:solidFill>
                  <a:srgbClr val="FF0000"/>
                </a:solidFill>
                <a:latin typeface="Arial"/>
                <a:ea typeface="Arial"/>
                <a:cs typeface="Arial"/>
                <a:sym typeface="Arial"/>
              </a:rPr>
              <a:t>وحتى الابر ممكن ما تنفع لل 1 </a:t>
            </a:r>
            <a:endParaRPr sz="2600">
              <a:solidFill>
                <a:srgbClr val="FF0000"/>
              </a:solidFill>
              <a:latin typeface="Arial"/>
              <a:ea typeface="Arial"/>
              <a:cs typeface="Arial"/>
              <a:sym typeface="Arial"/>
            </a:endParaRPr>
          </a:p>
        </p:txBody>
      </p:sp>
      <p:sp>
        <p:nvSpPr>
          <p:cNvPr id="207" name="Google Shape;207;p32"/>
          <p:cNvSpPr/>
          <p:nvPr/>
        </p:nvSpPr>
        <p:spPr>
          <a:xfrm>
            <a:off x="583691" y="796503"/>
            <a:ext cx="4119372" cy="44230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0" y="685800"/>
            <a:ext cx="8806180" cy="2545715"/>
          </a:xfrm>
          <a:prstGeom prst="rect">
            <a:avLst/>
          </a:prstGeom>
          <a:noFill/>
          <a:ln>
            <a:noFill/>
          </a:ln>
        </p:spPr>
        <p:txBody>
          <a:bodyPr spcFirstLastPara="1" wrap="square" lIns="0" tIns="12700" rIns="0" bIns="0" anchor="t" anchorCtr="0">
            <a:spAutoFit/>
          </a:bodyPr>
          <a:lstStyle/>
          <a:p>
            <a:pPr marL="268605" marR="5080" lvl="0" indent="-256540" algn="l" rtl="0">
              <a:lnSpc>
                <a:spcPct val="100000"/>
              </a:lnSpc>
              <a:spcBef>
                <a:spcPts val="0"/>
              </a:spcBef>
              <a:spcAft>
                <a:spcPts val="0"/>
              </a:spcAft>
              <a:buClr>
                <a:srgbClr val="5B9BD4"/>
              </a:buClr>
              <a:buSzPts val="1800"/>
              <a:buFont typeface="Arial"/>
              <a:buChar char=""/>
            </a:pPr>
            <a:r>
              <a:rPr lang="en-US" sz="2700" b="0">
                <a:solidFill>
                  <a:srgbClr val="000000"/>
                </a:solidFill>
                <a:latin typeface="Arial"/>
                <a:ea typeface="Arial"/>
                <a:cs typeface="Arial"/>
                <a:sym typeface="Arial"/>
              </a:rPr>
              <a:t>Human insulin is produced by </a:t>
            </a:r>
            <a:r>
              <a:rPr lang="en-US" sz="2700" b="0">
                <a:solidFill>
                  <a:srgbClr val="FF0000"/>
                </a:solidFill>
                <a:latin typeface="Arial"/>
                <a:ea typeface="Arial"/>
                <a:cs typeface="Arial"/>
                <a:sym typeface="Arial"/>
              </a:rPr>
              <a:t>recombinant DNA  technology</a:t>
            </a:r>
            <a:r>
              <a:rPr lang="en-US" sz="2700" b="0">
                <a:solidFill>
                  <a:srgbClr val="000000"/>
                </a:solidFill>
                <a:latin typeface="Arial"/>
                <a:ea typeface="Arial"/>
                <a:cs typeface="Arial"/>
                <a:sym typeface="Arial"/>
              </a:rPr>
              <a:t> using E. coli or yeast altered genetically  to contain the </a:t>
            </a:r>
            <a:r>
              <a:rPr lang="en-US" sz="2700" b="0">
                <a:solidFill>
                  <a:srgbClr val="FF0000"/>
                </a:solidFill>
                <a:latin typeface="Arial"/>
                <a:ea typeface="Arial"/>
                <a:cs typeface="Arial"/>
                <a:sym typeface="Arial"/>
              </a:rPr>
              <a:t>human insulin gene</a:t>
            </a:r>
            <a:endParaRPr sz="2700">
              <a:solidFill>
                <a:srgbClr val="FF0000"/>
              </a:solidFill>
              <a:latin typeface="Arial"/>
              <a:ea typeface="Arial"/>
              <a:cs typeface="Arial"/>
              <a:sym typeface="Arial"/>
            </a:endParaRPr>
          </a:p>
          <a:p>
            <a:pPr marL="268605" marR="1166495" lvl="0" indent="-256540" algn="l" rtl="0">
              <a:lnSpc>
                <a:spcPct val="100000"/>
              </a:lnSpc>
              <a:spcBef>
                <a:spcPts val="400"/>
              </a:spcBef>
              <a:spcAft>
                <a:spcPts val="0"/>
              </a:spcAft>
              <a:buClr>
                <a:srgbClr val="5B9BD4"/>
              </a:buClr>
              <a:buSzPts val="1800"/>
              <a:buFont typeface="Arial"/>
              <a:buChar char=""/>
            </a:pPr>
            <a:r>
              <a:rPr lang="en-US" sz="2700" b="0">
                <a:solidFill>
                  <a:srgbClr val="000000"/>
                </a:solidFill>
                <a:latin typeface="Arial"/>
                <a:ea typeface="Arial"/>
                <a:cs typeface="Arial"/>
                <a:sym typeface="Arial"/>
              </a:rPr>
              <a:t>Modifications of the amino acid sequence of  human insulin have produced insulins with  different PK properties</a:t>
            </a:r>
            <a:endParaRPr sz="2700">
              <a:latin typeface="Arial"/>
              <a:ea typeface="Arial"/>
              <a:cs typeface="Arial"/>
              <a:sym typeface="Arial"/>
            </a:endParaRPr>
          </a:p>
        </p:txBody>
      </p:sp>
      <p:sp>
        <p:nvSpPr>
          <p:cNvPr id="213" name="Google Shape;213;p33"/>
          <p:cNvSpPr txBox="1"/>
          <p:nvPr/>
        </p:nvSpPr>
        <p:spPr>
          <a:xfrm>
            <a:off x="76200" y="3262630"/>
            <a:ext cx="8261984" cy="3352200"/>
          </a:xfrm>
          <a:prstGeom prst="rect">
            <a:avLst/>
          </a:prstGeom>
          <a:noFill/>
          <a:ln>
            <a:noFill/>
          </a:ln>
        </p:spPr>
        <p:txBody>
          <a:bodyPr spcFirstLastPara="1" wrap="square" lIns="0" tIns="12700" rIns="0" bIns="0" anchor="t" anchorCtr="0">
            <a:spAutoFit/>
          </a:bodyPr>
          <a:lstStyle/>
          <a:p>
            <a:pPr marL="241300" marR="5080" lvl="0" indent="-228600"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The 3 insulins lispro, aspart, and glulisine have a faster  onset and shorter duration of action than regular insulin</a:t>
            </a:r>
            <a:endParaRPr sz="2300">
              <a:solidFill>
                <a:schemeClr val="dk1"/>
              </a:solidFill>
              <a:latin typeface="Arial"/>
              <a:ea typeface="Arial"/>
              <a:cs typeface="Arial"/>
              <a:sym typeface="Arial"/>
            </a:endParaRPr>
          </a:p>
          <a:p>
            <a:pPr marL="241300" marR="118745"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Insulins glargine and detemir and degludec are long-acting and show  prolonged flat levels following injection مديد لانثس </a:t>
            </a:r>
            <a:endParaRPr/>
          </a:p>
          <a:p>
            <a:pPr marL="241300" marR="118745"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Basal   يلي بضل او متبقي بعد الوجبات </a:t>
            </a:r>
            <a:br>
              <a:rPr lang="en-US" sz="2300">
                <a:solidFill>
                  <a:schemeClr val="dk1"/>
                </a:solidFill>
                <a:latin typeface="Arial"/>
                <a:ea typeface="Arial"/>
                <a:cs typeface="Arial"/>
                <a:sym typeface="Arial"/>
              </a:rPr>
            </a:br>
            <a:r>
              <a:rPr lang="en-US" sz="2300">
                <a:solidFill>
                  <a:schemeClr val="dk1"/>
                </a:solidFill>
                <a:latin typeface="Arial"/>
                <a:ea typeface="Arial"/>
                <a:cs typeface="Arial"/>
                <a:sym typeface="Arial"/>
              </a:rPr>
              <a:t>والمفروض يوخذ اثنين </a:t>
            </a:r>
            <a:endParaRPr/>
          </a:p>
          <a:p>
            <a:pPr marL="241300" marR="118745" lvl="0" indent="-82550" algn="l" rtl="0">
              <a:lnSpc>
                <a:spcPct val="100000"/>
              </a:lnSpc>
              <a:spcBef>
                <a:spcPts val="300"/>
              </a:spcBef>
              <a:spcAft>
                <a:spcPts val="0"/>
              </a:spcAft>
              <a:buClr>
                <a:srgbClr val="5B9BD4"/>
              </a:buClr>
              <a:buSzPts val="2300"/>
              <a:buFont typeface="Verdana"/>
              <a:buNone/>
            </a:pPr>
            <a:endParaRPr sz="2300">
              <a:solidFill>
                <a:schemeClr val="dk1"/>
              </a:solidFill>
              <a:latin typeface="Arial"/>
              <a:ea typeface="Arial"/>
              <a:cs typeface="Arial"/>
              <a:sym typeface="Arial"/>
            </a:endParaRPr>
          </a:p>
          <a:p>
            <a:pPr marL="241300" marR="118745"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Protamine antidote for heparin </a:t>
            </a:r>
            <a:endParaRPr sz="2300">
              <a:solidFill>
                <a:schemeClr val="dk1"/>
              </a:solidFill>
              <a:latin typeface="Arial"/>
              <a:ea typeface="Arial"/>
              <a:cs typeface="Arial"/>
              <a:sym typeface="Arial"/>
            </a:endParaRPr>
          </a:p>
        </p:txBody>
      </p:sp>
      <p:sp>
        <p:nvSpPr>
          <p:cNvPr id="214" name="Google Shape;214;p33"/>
          <p:cNvSpPr/>
          <p:nvPr/>
        </p:nvSpPr>
        <p:spPr>
          <a:xfrm>
            <a:off x="-76200" y="0"/>
            <a:ext cx="4556759" cy="104546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p:nvPr/>
        </p:nvSpPr>
        <p:spPr>
          <a:xfrm>
            <a:off x="188468" y="1465834"/>
            <a:ext cx="8608060" cy="4952638"/>
          </a:xfrm>
          <a:prstGeom prst="rect">
            <a:avLst/>
          </a:prstGeom>
          <a:noFill/>
          <a:ln>
            <a:noFill/>
          </a:ln>
        </p:spPr>
        <p:txBody>
          <a:bodyPr spcFirstLastPara="1" wrap="square" lIns="0" tIns="1270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is degraded in the GIT if taken orally اذا انصنع هذا رح يكون مُربح جداً</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is administered by subcutaneous injection</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30353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 a hyperglycemic emergency, </a:t>
            </a:r>
            <a:r>
              <a:rPr lang="en-US" sz="2700">
                <a:solidFill>
                  <a:srgbClr val="FF0000"/>
                </a:solidFill>
                <a:latin typeface="Arial"/>
                <a:ea typeface="Arial"/>
                <a:cs typeface="Arial"/>
                <a:sym typeface="Arial"/>
              </a:rPr>
              <a:t>regular insulin is  injected IV</a:t>
            </a:r>
            <a:endParaRPr sz="2700">
              <a:solidFill>
                <a:srgbClr val="FF0000"/>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Continuous subcutaneous insulin infusion (</a:t>
            </a:r>
            <a:r>
              <a:rPr lang="en-US" sz="2700">
                <a:solidFill>
                  <a:srgbClr val="FF0000"/>
                </a:solidFill>
                <a:latin typeface="Arial"/>
                <a:ea typeface="Arial"/>
                <a:cs typeface="Arial"/>
                <a:sym typeface="Arial"/>
              </a:rPr>
              <a:t>insulin  pump</a:t>
            </a:r>
            <a:r>
              <a:rPr lang="en-US" sz="2700">
                <a:solidFill>
                  <a:schemeClr val="dk1"/>
                </a:solidFill>
                <a:latin typeface="Arial"/>
                <a:ea typeface="Arial"/>
                <a:cs typeface="Arial"/>
                <a:sym typeface="Arial"/>
              </a:rPr>
              <a:t>) does not require multiple daily injections منيحة للاطفال وللتيب 1 </a:t>
            </a:r>
            <a:endParaRPr sz="2700">
              <a:solidFill>
                <a:schemeClr val="dk1"/>
              </a:solidFill>
              <a:latin typeface="Arial"/>
              <a:ea typeface="Arial"/>
              <a:cs typeface="Arial"/>
              <a:sym typeface="Arial"/>
            </a:endParaRPr>
          </a:p>
        </p:txBody>
      </p:sp>
      <p:sp>
        <p:nvSpPr>
          <p:cNvPr id="220" name="Google Shape;220;p34"/>
          <p:cNvSpPr/>
          <p:nvPr/>
        </p:nvSpPr>
        <p:spPr>
          <a:xfrm>
            <a:off x="213359" y="370331"/>
            <a:ext cx="6373368"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p:nvPr/>
        </p:nvSpPr>
        <p:spPr>
          <a:xfrm>
            <a:off x="0" y="771718"/>
            <a:ext cx="8690610" cy="6086282"/>
          </a:xfrm>
          <a:prstGeom prst="rect">
            <a:avLst/>
          </a:prstGeom>
          <a:noFill/>
          <a:ln>
            <a:noFill/>
          </a:ln>
        </p:spPr>
        <p:txBody>
          <a:bodyPr spcFirstLastPara="1" wrap="square" lIns="0" tIns="12700" rIns="0" bIns="0" anchor="t" anchorCtr="0">
            <a:spAutoFit/>
          </a:bodyPr>
          <a:lstStyle/>
          <a:p>
            <a:pPr marL="268605" marR="25527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preparations vary in their onset of activity  and in duration of activity due to differences in  their amino acids</a:t>
            </a:r>
            <a:endParaRPr sz="2700">
              <a:solidFill>
                <a:schemeClr val="dk1"/>
              </a:solidFill>
              <a:latin typeface="Arial"/>
              <a:ea typeface="Arial"/>
              <a:cs typeface="Arial"/>
              <a:sym typeface="Arial"/>
            </a:endParaRPr>
          </a:p>
          <a:p>
            <a:pPr marL="268605" marR="42545" lvl="0" indent="-256540" algn="l" rtl="0">
              <a:lnSpc>
                <a:spcPct val="100000"/>
              </a:lnSpc>
              <a:spcBef>
                <a:spcPts val="395"/>
              </a:spcBef>
              <a:spcAft>
                <a:spcPts val="0"/>
              </a:spcAft>
              <a:buClr>
                <a:srgbClr val="5B9BD4"/>
              </a:buClr>
              <a:buSzPts val="1800"/>
              <a:buFont typeface="Arial"/>
              <a:buChar char=""/>
            </a:pPr>
            <a:r>
              <a:rPr lang="en-US" sz="2700">
                <a:solidFill>
                  <a:srgbClr val="00B0F0"/>
                </a:solidFill>
                <a:latin typeface="Arial"/>
                <a:ea typeface="Arial"/>
                <a:cs typeface="Arial"/>
                <a:sym typeface="Arial"/>
              </a:rPr>
              <a:t>Dose, site of injection, blood supply, temperature,  and physical activity </a:t>
            </a:r>
            <a:r>
              <a:rPr lang="en-US" sz="2700">
                <a:solidFill>
                  <a:schemeClr val="dk1"/>
                </a:solidFill>
                <a:latin typeface="Arial"/>
                <a:ea typeface="Arial"/>
                <a:cs typeface="Arial"/>
                <a:sym typeface="Arial"/>
              </a:rPr>
              <a:t>can affect the duration of  action of the various preparations</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is inactivated by insulin-degrading enzyme  which is found mainly in the liver and kidney</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Sliding Scale المريض المفروض يقيس الانسولين وبناءً عليه بعطي الجرعة</a:t>
            </a:r>
            <a:endParaRPr/>
          </a:p>
          <a:p>
            <a:pPr marL="268605" marR="5080" lvl="0" indent="-142241" algn="l" rtl="0">
              <a:lnSpc>
                <a:spcPct val="100000"/>
              </a:lnSpc>
              <a:spcBef>
                <a:spcPts val="400"/>
              </a:spcBef>
              <a:spcAft>
                <a:spcPts val="0"/>
              </a:spcAft>
              <a:buClr>
                <a:srgbClr val="5B9BD4"/>
              </a:buClr>
              <a:buSzPts val="1800"/>
              <a:buFont typeface="Calibri"/>
              <a:buNone/>
            </a:pP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لازم ينوع بالمكان يلي بعطيه فيه الحقنة</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والانسولين هو انابولك هرمون وهذا يؤدي الى تراكم الدهون وبالتالي تبعجات بالبطن</a:t>
            </a:r>
            <a:endParaRPr sz="2700">
              <a:solidFill>
                <a:schemeClr val="dk1"/>
              </a:solidFill>
              <a:latin typeface="Arial"/>
              <a:ea typeface="Arial"/>
              <a:cs typeface="Arial"/>
              <a:sym typeface="Arial"/>
            </a:endParaRPr>
          </a:p>
        </p:txBody>
      </p:sp>
      <p:sp>
        <p:nvSpPr>
          <p:cNvPr id="226" name="Google Shape;226;p35"/>
          <p:cNvSpPr/>
          <p:nvPr/>
        </p:nvSpPr>
        <p:spPr>
          <a:xfrm>
            <a:off x="0" y="0"/>
            <a:ext cx="6373368"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p:nvPr/>
        </p:nvSpPr>
        <p:spPr>
          <a:xfrm>
            <a:off x="188468" y="561797"/>
            <a:ext cx="8784590" cy="5481629"/>
          </a:xfrm>
          <a:prstGeom prst="rect">
            <a:avLst/>
          </a:prstGeom>
          <a:noFill/>
          <a:ln>
            <a:noFill/>
          </a:ln>
        </p:spPr>
        <p:txBody>
          <a:bodyPr spcFirstLastPara="1" wrap="square" lIns="0" tIns="59050" rIns="0" bIns="0" anchor="t" anchorCtr="0">
            <a:spAutoFit/>
          </a:bodyPr>
          <a:lstStyle/>
          <a:p>
            <a:pPr marL="268605" marR="1266190" lvl="0" indent="-256540" algn="l" rtl="0">
              <a:lnSpc>
                <a:spcPct val="108148"/>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Hyperinsulinemia (due for example, to an  insulinoma) can </a:t>
            </a:r>
            <a:r>
              <a:rPr lang="en-US" sz="2700">
                <a:solidFill>
                  <a:srgbClr val="FF0000"/>
                </a:solidFill>
                <a:latin typeface="Arial"/>
                <a:ea typeface="Arial"/>
                <a:cs typeface="Arial"/>
                <a:sym typeface="Arial"/>
              </a:rPr>
              <a:t>cause severe hypoglycemia</a:t>
            </a:r>
            <a:endParaRPr sz="2700">
              <a:solidFill>
                <a:srgbClr val="FF0000"/>
              </a:solidFill>
              <a:latin typeface="Arial"/>
              <a:ea typeface="Arial"/>
              <a:cs typeface="Arial"/>
              <a:sym typeface="Arial"/>
            </a:endParaRPr>
          </a:p>
          <a:p>
            <a:pPr marL="268605" marR="780415" lvl="0" indent="-256540" algn="l" rtl="0">
              <a:lnSpc>
                <a:spcPct val="108148"/>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The inadequate release of insulin is commonly  aggravated by an </a:t>
            </a:r>
            <a:r>
              <a:rPr lang="en-US" sz="2700">
                <a:solidFill>
                  <a:srgbClr val="FF0000"/>
                </a:solidFill>
                <a:latin typeface="Arial"/>
                <a:ea typeface="Arial"/>
                <a:cs typeface="Arial"/>
                <a:sym typeface="Arial"/>
              </a:rPr>
              <a:t>excess of glucagon</a:t>
            </a:r>
            <a:endParaRPr sz="2700">
              <a:solidFill>
                <a:srgbClr val="FF0000"/>
              </a:solidFill>
              <a:latin typeface="Arial"/>
              <a:ea typeface="Arial"/>
              <a:cs typeface="Arial"/>
              <a:sym typeface="Arial"/>
            </a:endParaRPr>
          </a:p>
          <a:p>
            <a:pPr marL="268605" marR="5080" lvl="0" indent="-256540" algn="l" rtl="0">
              <a:lnSpc>
                <a:spcPct val="108148"/>
              </a:lnSpc>
              <a:spcBef>
                <a:spcPts val="390"/>
              </a:spcBef>
              <a:spcAft>
                <a:spcPts val="0"/>
              </a:spcAft>
              <a:buClr>
                <a:srgbClr val="5B9BD4"/>
              </a:buClr>
              <a:buSzPts val="1800"/>
              <a:buFont typeface="Arial"/>
              <a:buChar char=""/>
            </a:pPr>
            <a:r>
              <a:rPr lang="en-US" sz="2700">
                <a:solidFill>
                  <a:schemeClr val="dk1"/>
                </a:solidFill>
                <a:latin typeface="Arial"/>
                <a:ea typeface="Arial"/>
                <a:cs typeface="Arial"/>
                <a:sym typeface="Arial"/>
              </a:rPr>
              <a:t>A relative or absolute lack of insulin, such as in  diabetes mellitus, can cause serious hyperglycemia</a:t>
            </a:r>
            <a:endParaRPr sz="2700">
              <a:solidFill>
                <a:schemeClr val="dk1"/>
              </a:solidFill>
              <a:latin typeface="Arial"/>
              <a:ea typeface="Arial"/>
              <a:cs typeface="Arial"/>
              <a:sym typeface="Arial"/>
            </a:endParaRPr>
          </a:p>
          <a:p>
            <a:pPr marL="268605" marR="955039" lvl="0" indent="-256540" algn="l" rtl="0">
              <a:lnSpc>
                <a:spcPct val="108148"/>
              </a:lnSpc>
              <a:spcBef>
                <a:spcPts val="390"/>
              </a:spcBef>
              <a:spcAft>
                <a:spcPts val="0"/>
              </a:spcAft>
              <a:buClr>
                <a:srgbClr val="5B9BD4"/>
              </a:buClr>
              <a:buSzPts val="1800"/>
              <a:buFont typeface="Arial"/>
              <a:buChar char=""/>
            </a:pPr>
            <a:r>
              <a:rPr lang="en-US" sz="2700">
                <a:solidFill>
                  <a:schemeClr val="dk1"/>
                </a:solidFill>
                <a:latin typeface="Arial"/>
                <a:ea typeface="Arial"/>
                <a:cs typeface="Arial"/>
                <a:sym typeface="Arial"/>
              </a:rPr>
              <a:t>If diabetes is left untreated, retinopathy,  nephropathy, neuropathy, and cardiovascular  complications may result</a:t>
            </a:r>
            <a:endParaRPr sz="2700">
              <a:solidFill>
                <a:schemeClr val="dk1"/>
              </a:solidFill>
              <a:latin typeface="Arial"/>
              <a:ea typeface="Arial"/>
              <a:cs typeface="Arial"/>
              <a:sym typeface="Arial"/>
            </a:endParaRPr>
          </a:p>
          <a:p>
            <a:pPr marL="268605" marR="120650" lvl="0" indent="-256540" algn="l" rtl="0">
              <a:lnSpc>
                <a:spcPct val="90000"/>
              </a:lnSpc>
              <a:spcBef>
                <a:spcPts val="355"/>
              </a:spcBef>
              <a:spcAft>
                <a:spcPts val="0"/>
              </a:spcAft>
              <a:buClr>
                <a:srgbClr val="5B9BD4"/>
              </a:buClr>
              <a:buSzPts val="1800"/>
              <a:buFont typeface="Arial"/>
              <a:buChar char=""/>
            </a:pPr>
            <a:r>
              <a:rPr lang="en-US" sz="2700">
                <a:solidFill>
                  <a:schemeClr val="dk1"/>
                </a:solidFill>
                <a:latin typeface="Arial"/>
                <a:ea typeface="Arial"/>
                <a:cs typeface="Arial"/>
                <a:sym typeface="Arial"/>
              </a:rPr>
              <a:t>Administration of insulin preparations or other  </a:t>
            </a:r>
            <a:r>
              <a:rPr lang="en-US" sz="2700">
                <a:solidFill>
                  <a:srgbClr val="FF0000"/>
                </a:solidFill>
                <a:latin typeface="Arial"/>
                <a:ea typeface="Arial"/>
                <a:cs typeface="Arial"/>
                <a:sym typeface="Arial"/>
              </a:rPr>
              <a:t>injectable</a:t>
            </a:r>
            <a:r>
              <a:rPr lang="en-US" sz="2700">
                <a:solidFill>
                  <a:schemeClr val="dk1"/>
                </a:solidFill>
                <a:latin typeface="Arial"/>
                <a:ea typeface="Arial"/>
                <a:cs typeface="Arial"/>
                <a:sym typeface="Arial"/>
              </a:rPr>
              <a:t> or </a:t>
            </a:r>
            <a:r>
              <a:rPr lang="en-US" sz="2700">
                <a:solidFill>
                  <a:srgbClr val="FF0000"/>
                </a:solidFill>
                <a:latin typeface="Arial"/>
                <a:ea typeface="Arial"/>
                <a:cs typeface="Arial"/>
                <a:sym typeface="Arial"/>
              </a:rPr>
              <a:t>oral</a:t>
            </a:r>
            <a:r>
              <a:rPr lang="en-US" sz="2700">
                <a:solidFill>
                  <a:schemeClr val="dk1"/>
                </a:solidFill>
                <a:latin typeface="Arial"/>
                <a:ea typeface="Arial"/>
                <a:cs typeface="Arial"/>
                <a:sym typeface="Arial"/>
              </a:rPr>
              <a:t> glucose lowering agents can  prevent morbidity and reduce mortality associated  with diabetes في انسولين للاستنشاق ولكن ما شفناه مطبق عندنا </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type 1 ما بكون في انسولين بالمرة</a:t>
            </a:r>
            <a:endParaRPr sz="27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p:nvPr/>
        </p:nvSpPr>
        <p:spPr>
          <a:xfrm>
            <a:off x="188468" y="1465834"/>
            <a:ext cx="6966584" cy="4839786"/>
          </a:xfrm>
          <a:prstGeom prst="rect">
            <a:avLst/>
          </a:prstGeom>
          <a:noFill/>
          <a:ln>
            <a:noFill/>
          </a:ln>
        </p:spPr>
        <p:txBody>
          <a:bodyPr spcFirstLastPara="1" wrap="square" lIns="0" tIns="12700" rIns="0" bIns="0" anchor="t" anchorCtr="0">
            <a:spAutoFit/>
          </a:bodyPr>
          <a:lstStyle/>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Symptoms of </a:t>
            </a:r>
            <a:r>
              <a:rPr lang="en-US" sz="2700">
                <a:solidFill>
                  <a:srgbClr val="FF0000"/>
                </a:solidFill>
                <a:latin typeface="Arial"/>
                <a:ea typeface="Arial"/>
                <a:cs typeface="Arial"/>
                <a:sym typeface="Arial"/>
              </a:rPr>
              <a:t>hypoglycemia</a:t>
            </a:r>
            <a:r>
              <a:rPr lang="en-US" sz="2700">
                <a:solidFill>
                  <a:schemeClr val="dk1"/>
                </a:solidFill>
                <a:latin typeface="Arial"/>
                <a:ea typeface="Arial"/>
                <a:cs typeface="Arial"/>
                <a:sym typeface="Arial"/>
              </a:rPr>
              <a:t> in excessive  dose</a:t>
            </a:r>
            <a:endParaRPr sz="2700">
              <a:solidFill>
                <a:schemeClr val="dk1"/>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Weight gain</a:t>
            </a:r>
            <a:endParaRPr sz="2700">
              <a:solidFill>
                <a:schemeClr val="dk1"/>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Lipodystrophy</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Allergic reactions</a:t>
            </a:r>
            <a:endParaRPr sz="2700">
              <a:solidFill>
                <a:schemeClr val="dk1"/>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Local injection site reactions</a:t>
            </a:r>
            <a:endParaRPr sz="2700">
              <a:solidFill>
                <a:schemeClr val="dk1"/>
              </a:solidFill>
              <a:latin typeface="Arial"/>
              <a:ea typeface="Arial"/>
              <a:cs typeface="Arial"/>
              <a:sym typeface="Arial"/>
            </a:endParaRPr>
          </a:p>
          <a:p>
            <a:pPr marL="268605" marR="319405"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Diabetics with renal insufficiency may  require adjustment of the insulin dose</a:t>
            </a:r>
            <a:br>
              <a:rPr lang="en-US" sz="2700">
                <a:solidFill>
                  <a:schemeClr val="dk1"/>
                </a:solidFill>
                <a:latin typeface="Arial"/>
                <a:ea typeface="Arial"/>
                <a:cs typeface="Arial"/>
                <a:sym typeface="Arial"/>
              </a:rPr>
            </a:b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Hypoglycemia unawareness ببطل يحسب انه في مشكلة وهذه مشكلة </a:t>
            </a:r>
            <a:endParaRPr sz="2700">
              <a:solidFill>
                <a:schemeClr val="dk1"/>
              </a:solidFill>
              <a:latin typeface="Arial"/>
              <a:ea typeface="Arial"/>
              <a:cs typeface="Arial"/>
              <a:sym typeface="Arial"/>
            </a:endParaRPr>
          </a:p>
        </p:txBody>
      </p:sp>
      <p:grpSp>
        <p:nvGrpSpPr>
          <p:cNvPr id="232" name="Google Shape;232;p36"/>
          <p:cNvGrpSpPr/>
          <p:nvPr/>
        </p:nvGrpSpPr>
        <p:grpSpPr>
          <a:xfrm>
            <a:off x="213359" y="370331"/>
            <a:ext cx="8930639" cy="5755018"/>
            <a:chOff x="213359" y="370331"/>
            <a:chExt cx="8930639" cy="5755018"/>
          </a:xfrm>
        </p:grpSpPr>
        <p:sp>
          <p:nvSpPr>
            <p:cNvPr id="233" name="Google Shape;233;p36"/>
            <p:cNvSpPr/>
            <p:nvPr/>
          </p:nvSpPr>
          <p:spPr>
            <a:xfrm>
              <a:off x="213359" y="370331"/>
              <a:ext cx="7871459"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36"/>
            <p:cNvSpPr/>
            <p:nvPr/>
          </p:nvSpPr>
          <p:spPr>
            <a:xfrm>
              <a:off x="7657845" y="533412"/>
              <a:ext cx="1486153" cy="5591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188468" y="1465834"/>
            <a:ext cx="8469630" cy="1674817"/>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Caution should be paid when making any change  in insulin treatment and dose</a:t>
            </a:r>
            <a:br>
              <a:rPr lang="en-US" sz="2700" b="0">
                <a:solidFill>
                  <a:srgbClr val="000000"/>
                </a:solidFill>
                <a:latin typeface="Arial"/>
                <a:ea typeface="Arial"/>
                <a:cs typeface="Arial"/>
                <a:sym typeface="Arial"/>
              </a:rPr>
            </a:br>
            <a:br>
              <a:rPr lang="en-US" sz="2700" b="0">
                <a:solidFill>
                  <a:srgbClr val="000000"/>
                </a:solidFill>
              </a:rPr>
            </a:br>
            <a:r>
              <a:rPr lang="en-US" sz="2700" b="0">
                <a:solidFill>
                  <a:srgbClr val="000000"/>
                </a:solidFill>
              </a:rPr>
              <a:t>B blocker مشكلة ما منحب نعطيها مع مرضى السكرية </a:t>
            </a:r>
            <a:endParaRPr sz="2700">
              <a:latin typeface="Arial"/>
              <a:ea typeface="Arial"/>
              <a:cs typeface="Arial"/>
              <a:sym typeface="Arial"/>
            </a:endParaRPr>
          </a:p>
        </p:txBody>
      </p:sp>
      <p:sp>
        <p:nvSpPr>
          <p:cNvPr id="240" name="Google Shape;240;p37"/>
          <p:cNvSpPr/>
          <p:nvPr/>
        </p:nvSpPr>
        <p:spPr>
          <a:xfrm>
            <a:off x="579003" y="602951"/>
            <a:ext cx="7925073" cy="48320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p:nvPr/>
        </p:nvSpPr>
        <p:spPr>
          <a:xfrm>
            <a:off x="0" y="1465834"/>
            <a:ext cx="9067800" cy="3706143"/>
          </a:xfrm>
          <a:prstGeom prst="rect">
            <a:avLst/>
          </a:prstGeom>
          <a:noFill/>
          <a:ln>
            <a:noFill/>
          </a:ln>
        </p:spPr>
        <p:txBody>
          <a:bodyPr spcFirstLastPara="1" wrap="square" lIns="0" tIns="1270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Rapid acting and short acting insulin مع الوجبات او حالات الطوارئ</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Intermediate acting insulin </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Long acting insulin</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combinations</a:t>
            </a:r>
            <a:endParaRPr sz="2700">
              <a:solidFill>
                <a:schemeClr val="dk1"/>
              </a:solidFill>
              <a:latin typeface="Arial"/>
              <a:ea typeface="Arial"/>
              <a:cs typeface="Arial"/>
              <a:sym typeface="Arial"/>
            </a:endParaRPr>
          </a:p>
        </p:txBody>
      </p:sp>
      <p:sp>
        <p:nvSpPr>
          <p:cNvPr id="246" name="Google Shape;246;p38"/>
          <p:cNvSpPr/>
          <p:nvPr/>
        </p:nvSpPr>
        <p:spPr>
          <a:xfrm>
            <a:off x="213359" y="370331"/>
            <a:ext cx="5899404"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p:nvPr/>
        </p:nvSpPr>
        <p:spPr>
          <a:xfrm>
            <a:off x="583500" y="575523"/>
            <a:ext cx="5017463" cy="53805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2" name="Google Shape;252;p39" descr="Screen Shot 2020-05-04 at 11.06.26 AM.png"/>
          <p:cNvPicPr preferRelativeResize="0"/>
          <p:nvPr/>
        </p:nvPicPr>
        <p:blipFill rotWithShape="1">
          <a:blip r:embed="rId4">
            <a:alphaModFix/>
          </a:blip>
          <a:srcRect/>
          <a:stretch/>
        </p:blipFill>
        <p:spPr>
          <a:xfrm>
            <a:off x="0" y="1447267"/>
            <a:ext cx="9144000" cy="40391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645668" y="1927682"/>
            <a:ext cx="4135754" cy="43751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Include 4 preparations:</a:t>
            </a:r>
            <a:endParaRPr sz="2700">
              <a:latin typeface="Arial"/>
              <a:ea typeface="Arial"/>
              <a:cs typeface="Arial"/>
              <a:sym typeface="Arial"/>
            </a:endParaRPr>
          </a:p>
        </p:txBody>
      </p:sp>
      <p:sp>
        <p:nvSpPr>
          <p:cNvPr id="258" name="Google Shape;258;p40"/>
          <p:cNvSpPr txBox="1"/>
          <p:nvPr/>
        </p:nvSpPr>
        <p:spPr>
          <a:xfrm>
            <a:off x="929436" y="2347696"/>
            <a:ext cx="2488565" cy="1580515"/>
          </a:xfrm>
          <a:prstGeom prst="rect">
            <a:avLst/>
          </a:prstGeom>
          <a:noFill/>
          <a:ln>
            <a:noFill/>
          </a:ln>
        </p:spPr>
        <p:txBody>
          <a:bodyPr spcFirstLastPara="1" wrap="square" lIns="0" tIns="50800" rIns="0" bIns="0" anchor="t" anchorCtr="0">
            <a:spAutoFit/>
          </a:bodyPr>
          <a:lstStyle/>
          <a:p>
            <a:pPr marL="241300" marR="0" lvl="0" indent="-228600"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Regular insulin</a:t>
            </a:r>
            <a:endParaRPr sz="2300">
              <a:solidFill>
                <a:schemeClr val="dk1"/>
              </a:solidFill>
              <a:latin typeface="Arial"/>
              <a:ea typeface="Arial"/>
              <a:cs typeface="Arial"/>
              <a:sym typeface="Arial"/>
            </a:endParaRPr>
          </a:p>
          <a:p>
            <a:pPr marL="241300" marR="0"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Insulin lispro</a:t>
            </a:r>
            <a:endParaRPr sz="2300">
              <a:solidFill>
                <a:schemeClr val="dk1"/>
              </a:solidFill>
              <a:latin typeface="Arial"/>
              <a:ea typeface="Arial"/>
              <a:cs typeface="Arial"/>
              <a:sym typeface="Arial"/>
            </a:endParaRPr>
          </a:p>
          <a:p>
            <a:pPr marL="241300" marR="0"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Insulin aspart</a:t>
            </a:r>
            <a:endParaRPr sz="2300">
              <a:solidFill>
                <a:schemeClr val="dk1"/>
              </a:solidFill>
              <a:latin typeface="Arial"/>
              <a:ea typeface="Arial"/>
              <a:cs typeface="Arial"/>
              <a:sym typeface="Arial"/>
            </a:endParaRPr>
          </a:p>
          <a:p>
            <a:pPr marL="241300" marR="0"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Insulin glulisine</a:t>
            </a:r>
            <a:endParaRPr sz="2300">
              <a:solidFill>
                <a:schemeClr val="dk1"/>
              </a:solidFill>
              <a:latin typeface="Arial"/>
              <a:ea typeface="Arial"/>
              <a:cs typeface="Arial"/>
              <a:sym typeface="Arial"/>
            </a:endParaRPr>
          </a:p>
        </p:txBody>
      </p:sp>
      <p:sp>
        <p:nvSpPr>
          <p:cNvPr id="259" name="Google Shape;259;p40"/>
          <p:cNvSpPr/>
          <p:nvPr/>
        </p:nvSpPr>
        <p:spPr>
          <a:xfrm>
            <a:off x="578988" y="321384"/>
            <a:ext cx="6919275" cy="104598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40"/>
          <p:cNvSpPr/>
          <p:nvPr/>
        </p:nvSpPr>
        <p:spPr>
          <a:xfrm>
            <a:off x="929436" y="4375934"/>
            <a:ext cx="7334800" cy="182880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5"/>
                </a:solidFill>
                <a:latin typeface="Calibri"/>
                <a:ea typeface="Calibri"/>
                <a:cs typeface="Calibri"/>
                <a:sym typeface="Calibri"/>
              </a:rPr>
              <a:t>Depended on Amino acid</a:t>
            </a:r>
            <a:br>
              <a:rPr lang="en-US" sz="1800">
                <a:solidFill>
                  <a:schemeClr val="accent5"/>
                </a:solidFill>
                <a:latin typeface="Calibri"/>
                <a:ea typeface="Calibri"/>
                <a:cs typeface="Calibri"/>
                <a:sym typeface="Calibri"/>
              </a:rPr>
            </a:br>
            <a:br>
              <a:rPr lang="en-US" sz="1800">
                <a:solidFill>
                  <a:schemeClr val="accent5"/>
                </a:solidFill>
                <a:latin typeface="Calibri"/>
                <a:ea typeface="Calibri"/>
                <a:cs typeface="Calibri"/>
                <a:sym typeface="Calibri"/>
              </a:rPr>
            </a:br>
            <a:r>
              <a:rPr lang="en-US" sz="1800">
                <a:solidFill>
                  <a:schemeClr val="accent5"/>
                </a:solidFill>
                <a:latin typeface="Calibri"/>
                <a:ea typeface="Calibri"/>
                <a:cs typeface="Calibri"/>
                <a:sym typeface="Calibri"/>
              </a:rPr>
              <a:t>Long and Short</a:t>
            </a:r>
            <a:br>
              <a:rPr lang="en-US" sz="1800">
                <a:solidFill>
                  <a:schemeClr val="accent5"/>
                </a:solidFill>
                <a:latin typeface="Calibri"/>
                <a:ea typeface="Calibri"/>
                <a:cs typeface="Calibri"/>
                <a:sym typeface="Calibri"/>
              </a:rPr>
            </a:br>
            <a:r>
              <a:rPr lang="en-US" sz="1800">
                <a:solidFill>
                  <a:schemeClr val="accent5"/>
                </a:solidFill>
                <a:latin typeface="Calibri"/>
                <a:ea typeface="Calibri"/>
                <a:cs typeface="Calibri"/>
                <a:sym typeface="Calibri"/>
              </a:rPr>
              <a:t>Intermediate and Short</a:t>
            </a:r>
            <a:br>
              <a:rPr lang="en-US" sz="1800">
                <a:solidFill>
                  <a:schemeClr val="accent5"/>
                </a:solidFill>
                <a:latin typeface="Calibri"/>
                <a:ea typeface="Calibri"/>
                <a:cs typeface="Calibri"/>
                <a:sym typeface="Calibri"/>
              </a:rPr>
            </a:br>
            <a:r>
              <a:rPr lang="en-US" sz="1800">
                <a:solidFill>
                  <a:schemeClr val="accent5"/>
                </a:solidFill>
                <a:latin typeface="Calibri"/>
                <a:ea typeface="Calibri"/>
                <a:cs typeface="Calibri"/>
                <a:sym typeface="Calibri"/>
              </a:rPr>
              <a:t>in regimen not in the same syringe </a:t>
            </a:r>
            <a:br>
              <a:rPr lang="en-US" sz="1800">
                <a:solidFill>
                  <a:schemeClr val="accent5"/>
                </a:solidFill>
                <a:latin typeface="Calibri"/>
                <a:ea typeface="Calibri"/>
                <a:cs typeface="Calibri"/>
                <a:sym typeface="Calibri"/>
              </a:rPr>
            </a:br>
            <a:br>
              <a:rPr lang="en-US" sz="1800">
                <a:solidFill>
                  <a:schemeClr val="accent5"/>
                </a:solidFill>
                <a:latin typeface="Calibri"/>
                <a:ea typeface="Calibri"/>
                <a:cs typeface="Calibri"/>
                <a:sym typeface="Calibri"/>
              </a:rPr>
            </a:br>
            <a:r>
              <a:rPr lang="en-US" sz="1800">
                <a:solidFill>
                  <a:schemeClr val="accent5"/>
                </a:solidFill>
                <a:latin typeface="Calibri"/>
                <a:ea typeface="Calibri"/>
                <a:cs typeface="Calibri"/>
                <a:sym typeface="Calibri"/>
              </a:rPr>
              <a:t>حسب وضع المريض نختار الجرعة والدواء المناسب</a:t>
            </a:r>
            <a:endParaRPr sz="1800">
              <a:solidFill>
                <a:schemeClr val="accent5"/>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188468" y="1465834"/>
            <a:ext cx="8617585" cy="1674817"/>
          </a:xfrm>
          <a:prstGeom prst="rect">
            <a:avLst/>
          </a:prstGeom>
          <a:noFill/>
          <a:ln>
            <a:noFill/>
          </a:ln>
        </p:spPr>
        <p:txBody>
          <a:bodyPr spcFirstLastPara="1" wrap="square" lIns="0" tIns="12700" rIns="0" bIns="0" anchor="t" anchorCtr="0">
            <a:spAutoFit/>
          </a:bodyPr>
          <a:lstStyle/>
          <a:p>
            <a:pPr marL="268605" marR="5080" lvl="0" indent="-256539" algn="just"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Lispro, aspart and glulisine forms are classified as  rapid-acting insulins because of their rapid onset  and short duration of action الاختلاف بالأحماض الأمينية بعطيهم صفة السرعة </a:t>
            </a:r>
            <a:endParaRPr sz="2700">
              <a:latin typeface="Arial"/>
              <a:ea typeface="Arial"/>
              <a:cs typeface="Arial"/>
              <a:sym typeface="Arial"/>
            </a:endParaRPr>
          </a:p>
        </p:txBody>
      </p:sp>
      <p:sp>
        <p:nvSpPr>
          <p:cNvPr id="266" name="Google Shape;266;p41"/>
          <p:cNvSpPr txBox="1"/>
          <p:nvPr/>
        </p:nvSpPr>
        <p:spPr>
          <a:xfrm>
            <a:off x="188468" y="3212719"/>
            <a:ext cx="8681085" cy="848994"/>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a:solidFill>
                  <a:srgbClr val="5B9BD4"/>
                </a:solidFill>
                <a:latin typeface="Arial"/>
                <a:ea typeface="Arial"/>
                <a:cs typeface="Arial"/>
                <a:sym typeface="Arial"/>
              </a:rPr>
              <a:t>	</a:t>
            </a:r>
            <a:r>
              <a:rPr lang="en-US" sz="2700">
                <a:solidFill>
                  <a:schemeClr val="dk1"/>
                </a:solidFill>
                <a:latin typeface="Arial"/>
                <a:ea typeface="Arial"/>
                <a:cs typeface="Arial"/>
                <a:sym typeface="Arial"/>
              </a:rPr>
              <a:t>Rapid acting insulins offer more </a:t>
            </a:r>
            <a:r>
              <a:rPr lang="en-US" sz="2700">
                <a:solidFill>
                  <a:srgbClr val="00B0F0"/>
                </a:solidFill>
                <a:latin typeface="Arial"/>
                <a:ea typeface="Arial"/>
                <a:cs typeface="Arial"/>
                <a:sym typeface="Arial"/>
              </a:rPr>
              <a:t>flexible treatment  </a:t>
            </a:r>
            <a:r>
              <a:rPr lang="en-US" sz="2700">
                <a:solidFill>
                  <a:schemeClr val="dk1"/>
                </a:solidFill>
                <a:latin typeface="Arial"/>
                <a:ea typeface="Arial"/>
                <a:cs typeface="Arial"/>
                <a:sym typeface="Arial"/>
              </a:rPr>
              <a:t>regimens and may lower the risk of hypoglycemia</a:t>
            </a:r>
            <a:endParaRPr sz="2700">
              <a:solidFill>
                <a:schemeClr val="dk1"/>
              </a:solidFill>
              <a:latin typeface="Arial"/>
              <a:ea typeface="Arial"/>
              <a:cs typeface="Arial"/>
              <a:sym typeface="Arial"/>
            </a:endParaRPr>
          </a:p>
        </p:txBody>
      </p:sp>
      <p:sp>
        <p:nvSpPr>
          <p:cNvPr id="267" name="Google Shape;267;p41"/>
          <p:cNvSpPr/>
          <p:nvPr/>
        </p:nvSpPr>
        <p:spPr>
          <a:xfrm>
            <a:off x="579119" y="602951"/>
            <a:ext cx="7630668" cy="49231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188468" y="1465834"/>
            <a:ext cx="8326120" cy="848994"/>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Regular insulin, insulin lispro, and insulin aspart  are pregnancy </a:t>
            </a:r>
            <a:r>
              <a:rPr lang="en-US" sz="2700" b="0">
                <a:solidFill>
                  <a:srgbClr val="00B0F0"/>
                </a:solidFill>
                <a:latin typeface="Arial"/>
                <a:ea typeface="Arial"/>
                <a:cs typeface="Arial"/>
                <a:sym typeface="Arial"/>
              </a:rPr>
              <a:t>category B</a:t>
            </a:r>
            <a:endParaRPr sz="2700">
              <a:solidFill>
                <a:srgbClr val="00B0F0"/>
              </a:solidFill>
              <a:latin typeface="Arial"/>
              <a:ea typeface="Arial"/>
              <a:cs typeface="Arial"/>
              <a:sym typeface="Arial"/>
            </a:endParaRPr>
          </a:p>
        </p:txBody>
      </p:sp>
      <p:sp>
        <p:nvSpPr>
          <p:cNvPr id="273" name="Google Shape;273;p42"/>
          <p:cNvSpPr txBox="1"/>
          <p:nvPr/>
        </p:nvSpPr>
        <p:spPr>
          <a:xfrm>
            <a:off x="188468" y="2801239"/>
            <a:ext cx="6995159" cy="4368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5B9BD4"/>
                </a:solidFill>
                <a:latin typeface="Arial"/>
                <a:ea typeface="Arial"/>
                <a:cs typeface="Arial"/>
                <a:sym typeface="Arial"/>
              </a:rPr>
              <a:t>	</a:t>
            </a:r>
            <a:r>
              <a:rPr lang="en-US" sz="2700">
                <a:solidFill>
                  <a:schemeClr val="dk1"/>
                </a:solidFill>
                <a:latin typeface="Arial"/>
                <a:ea typeface="Arial"/>
                <a:cs typeface="Arial"/>
                <a:sym typeface="Arial"/>
              </a:rPr>
              <a:t>Insulin glulisine is pregnancy </a:t>
            </a:r>
            <a:r>
              <a:rPr lang="en-US" sz="2700">
                <a:solidFill>
                  <a:srgbClr val="00B0F0"/>
                </a:solidFill>
                <a:latin typeface="Arial"/>
                <a:ea typeface="Arial"/>
                <a:cs typeface="Arial"/>
                <a:sym typeface="Arial"/>
              </a:rPr>
              <a:t>category C</a:t>
            </a:r>
            <a:endParaRPr sz="2700">
              <a:solidFill>
                <a:srgbClr val="00B0F0"/>
              </a:solidFill>
              <a:latin typeface="Arial"/>
              <a:ea typeface="Arial"/>
              <a:cs typeface="Arial"/>
              <a:sym typeface="Arial"/>
            </a:endParaRPr>
          </a:p>
        </p:txBody>
      </p:sp>
      <p:sp>
        <p:nvSpPr>
          <p:cNvPr id="274" name="Google Shape;274;p42"/>
          <p:cNvSpPr/>
          <p:nvPr/>
        </p:nvSpPr>
        <p:spPr>
          <a:xfrm>
            <a:off x="245363" y="134112"/>
            <a:ext cx="7719059"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417068" y="1432305"/>
            <a:ext cx="7742555" cy="1260475"/>
          </a:xfrm>
          <a:prstGeom prst="rect">
            <a:avLst/>
          </a:prstGeom>
          <a:noFill/>
          <a:ln>
            <a:noFill/>
          </a:ln>
        </p:spPr>
        <p:txBody>
          <a:bodyPr spcFirstLastPara="1" wrap="square" lIns="0" tIns="12700" rIns="0" bIns="0" anchor="t" anchorCtr="0">
            <a:spAutoFit/>
          </a:bodyPr>
          <a:lstStyle/>
          <a:p>
            <a:pPr marL="268605" marR="5080" lvl="0" indent="-256539" algn="just"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Peak levels of insulin lispro are seen at 30 to  90 minutes after injection, as compared with  50 to 120 minutes for regular insulin</a:t>
            </a:r>
            <a:endParaRPr sz="2700">
              <a:latin typeface="Arial"/>
              <a:ea typeface="Arial"/>
              <a:cs typeface="Arial"/>
              <a:sym typeface="Arial"/>
            </a:endParaRPr>
          </a:p>
        </p:txBody>
      </p:sp>
      <p:sp>
        <p:nvSpPr>
          <p:cNvPr id="280" name="Google Shape;280;p43"/>
          <p:cNvSpPr txBox="1"/>
          <p:nvPr/>
        </p:nvSpPr>
        <p:spPr>
          <a:xfrm>
            <a:off x="417068" y="3179190"/>
            <a:ext cx="7464425" cy="848994"/>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a:solidFill>
                  <a:srgbClr val="5B9BD4"/>
                </a:solidFill>
                <a:latin typeface="Arial"/>
                <a:ea typeface="Arial"/>
                <a:cs typeface="Arial"/>
                <a:sym typeface="Arial"/>
              </a:rPr>
              <a:t>	</a:t>
            </a:r>
            <a:r>
              <a:rPr lang="en-US" sz="2700">
                <a:solidFill>
                  <a:srgbClr val="244061"/>
                </a:solidFill>
                <a:latin typeface="Arial"/>
                <a:ea typeface="Arial"/>
                <a:cs typeface="Arial"/>
                <a:sym typeface="Arial"/>
              </a:rPr>
              <a:t>Insulin lispro also has a shorter duration of  activity than regular insulin</a:t>
            </a:r>
            <a:endParaRPr sz="2700">
              <a:solidFill>
                <a:srgbClr val="244061"/>
              </a:solidFill>
              <a:latin typeface="Arial"/>
              <a:ea typeface="Arial"/>
              <a:cs typeface="Arial"/>
              <a:sym typeface="Arial"/>
            </a:endParaRPr>
          </a:p>
        </p:txBody>
      </p:sp>
      <p:sp>
        <p:nvSpPr>
          <p:cNvPr id="281" name="Google Shape;281;p43"/>
          <p:cNvSpPr/>
          <p:nvPr/>
        </p:nvSpPr>
        <p:spPr>
          <a:xfrm>
            <a:off x="245363" y="134112"/>
            <a:ext cx="7719059"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p:nvPr/>
        </p:nvSpPr>
        <p:spPr>
          <a:xfrm>
            <a:off x="188468" y="1465834"/>
            <a:ext cx="8041640" cy="4121641"/>
          </a:xfrm>
          <a:prstGeom prst="rect">
            <a:avLst/>
          </a:prstGeom>
          <a:noFill/>
          <a:ln>
            <a:noFill/>
          </a:ln>
        </p:spPr>
        <p:txBody>
          <a:bodyPr spcFirstLastPara="1" wrap="square" lIns="0" tIns="1270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A short-acting, soluble, crystalline zinc insulin</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Given subcutaneously</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rgbClr val="953734"/>
                </a:solidFill>
                <a:latin typeface="Arial"/>
                <a:ea typeface="Arial"/>
                <a:cs typeface="Arial"/>
                <a:sym typeface="Arial"/>
              </a:rPr>
              <a:t>Given IV in emergencies</a:t>
            </a:r>
            <a:endParaRPr sz="2700">
              <a:solidFill>
                <a:srgbClr val="953734"/>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Rapidly lowers blood glucose</a:t>
            </a:r>
            <a:br>
              <a:rPr lang="en-US" sz="2700">
                <a:solidFill>
                  <a:schemeClr val="dk1"/>
                </a:solidFill>
                <a:latin typeface="Arial"/>
                <a:ea typeface="Arial"/>
                <a:cs typeface="Arial"/>
                <a:sym typeface="Arial"/>
              </a:rPr>
            </a:b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Long + Short بنفس الابرة صعب 4</a:t>
            </a:r>
            <a:endParaRPr sz="2700">
              <a:solidFill>
                <a:schemeClr val="dk1"/>
              </a:solidFill>
              <a:latin typeface="Arial"/>
              <a:ea typeface="Arial"/>
              <a:cs typeface="Arial"/>
              <a:sym typeface="Arial"/>
            </a:endParaRPr>
          </a:p>
        </p:txBody>
      </p:sp>
      <p:sp>
        <p:nvSpPr>
          <p:cNvPr id="287" name="Google Shape;287;p44"/>
          <p:cNvSpPr/>
          <p:nvPr/>
        </p:nvSpPr>
        <p:spPr>
          <a:xfrm>
            <a:off x="213359" y="370331"/>
            <a:ext cx="4776216"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txBox="1"/>
          <p:nvPr/>
        </p:nvSpPr>
        <p:spPr>
          <a:xfrm>
            <a:off x="172008" y="1584705"/>
            <a:ext cx="8735695" cy="4372992"/>
          </a:xfrm>
          <a:prstGeom prst="rect">
            <a:avLst/>
          </a:prstGeom>
          <a:noFill/>
          <a:ln>
            <a:noFill/>
          </a:ln>
        </p:spPr>
        <p:txBody>
          <a:bodyPr spcFirstLastPara="1" wrap="square" lIns="0" tIns="12700" rIns="0" bIns="0" anchor="t" anchorCtr="0">
            <a:spAutoFit/>
          </a:bodyPr>
          <a:lstStyle/>
          <a:p>
            <a:pPr marL="268605" marR="1165225" lvl="0" indent="-256540" algn="l" rtl="0">
              <a:lnSpc>
                <a:spcPct val="100000"/>
              </a:lnSpc>
              <a:spcBef>
                <a:spcPts val="0"/>
              </a:spcBef>
              <a:spcAft>
                <a:spcPts val="0"/>
              </a:spcAft>
              <a:buClr>
                <a:srgbClr val="5B9BD4"/>
              </a:buClr>
              <a:buSzPts val="1800"/>
              <a:buFont typeface="Arial"/>
              <a:buChar char=""/>
            </a:pPr>
            <a:r>
              <a:rPr lang="en-US" sz="2700">
                <a:solidFill>
                  <a:srgbClr val="953734"/>
                </a:solidFill>
                <a:latin typeface="Arial"/>
                <a:ea typeface="Arial"/>
                <a:cs typeface="Arial"/>
                <a:sym typeface="Arial"/>
              </a:rPr>
              <a:t>Insulin lispro is more rapidly absorbed after  subcutaneous injection than regular insulin</a:t>
            </a:r>
            <a:endParaRPr sz="2700">
              <a:solidFill>
                <a:srgbClr val="953734"/>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aspart and insulin glulisine have  pharmacokinetic and pharmacodynamic properties  similar to those of insulin lispro</a:t>
            </a:r>
            <a:endParaRPr sz="2700">
              <a:solidFill>
                <a:schemeClr val="dk1"/>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Administered to mimic the </a:t>
            </a:r>
            <a:r>
              <a:rPr lang="en-US" sz="2700">
                <a:solidFill>
                  <a:srgbClr val="00B0F0"/>
                </a:solidFill>
                <a:latin typeface="Arial"/>
                <a:ea typeface="Arial"/>
                <a:cs typeface="Arial"/>
                <a:sym typeface="Arial"/>
              </a:rPr>
              <a:t>prandial release مع الوجبات </a:t>
            </a:r>
            <a:endParaRPr sz="2700">
              <a:solidFill>
                <a:srgbClr val="00B0F0"/>
              </a:solidFill>
              <a:latin typeface="Arial"/>
              <a:ea typeface="Arial"/>
              <a:cs typeface="Arial"/>
              <a:sym typeface="Arial"/>
            </a:endParaRPr>
          </a:p>
          <a:p>
            <a:pPr marL="268605" marR="530225"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Usually not used alone but with a longer-acting  insulin to ensure proper glucose control</a:t>
            </a:r>
            <a:endParaRPr sz="2700">
              <a:solidFill>
                <a:schemeClr val="dk1"/>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rgbClr val="17365D"/>
                </a:solidFill>
                <a:latin typeface="Arial"/>
                <a:ea typeface="Arial"/>
                <a:cs typeface="Arial"/>
                <a:sym typeface="Arial"/>
              </a:rPr>
              <a:t>Administered SC</a:t>
            </a:r>
            <a:endParaRPr sz="2700">
              <a:solidFill>
                <a:srgbClr val="17365D"/>
              </a:solidFill>
              <a:latin typeface="Arial"/>
              <a:ea typeface="Arial"/>
              <a:cs typeface="Arial"/>
              <a:sym typeface="Arial"/>
            </a:endParaRPr>
          </a:p>
        </p:txBody>
      </p:sp>
      <p:sp>
        <p:nvSpPr>
          <p:cNvPr id="293" name="Google Shape;293;p45"/>
          <p:cNvSpPr/>
          <p:nvPr/>
        </p:nvSpPr>
        <p:spPr>
          <a:xfrm>
            <a:off x="245363" y="134112"/>
            <a:ext cx="7719059"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88468" y="1432305"/>
            <a:ext cx="8681085" cy="1722120"/>
          </a:xfrm>
          <a:prstGeom prst="rect">
            <a:avLst/>
          </a:prstGeom>
          <a:noFill/>
          <a:ln>
            <a:noFill/>
          </a:ln>
        </p:spPr>
        <p:txBody>
          <a:bodyPr spcFirstLastPara="1" wrap="square" lIns="0" tIns="12700" rIns="0" bIns="0" anchor="t" anchorCtr="0">
            <a:spAutoFit/>
          </a:bodyPr>
          <a:lstStyle/>
          <a:p>
            <a:pPr marL="268605" marR="5080" lvl="0" indent="-256540" algn="l" rtl="0">
              <a:lnSpc>
                <a:spcPct val="100000"/>
              </a:lnSpc>
              <a:spcBef>
                <a:spcPts val="0"/>
              </a:spcBef>
              <a:spcAft>
                <a:spcPts val="0"/>
              </a:spcAft>
              <a:buClr>
                <a:srgbClr val="5B9BD4"/>
              </a:buClr>
              <a:buSzPts val="1800"/>
              <a:buFont typeface="Arial"/>
              <a:buChar char=""/>
            </a:pPr>
            <a:r>
              <a:rPr lang="en-US" sz="2700" b="0">
                <a:solidFill>
                  <a:srgbClr val="000000"/>
                </a:solidFill>
                <a:latin typeface="Arial"/>
                <a:ea typeface="Arial"/>
                <a:cs typeface="Arial"/>
                <a:sym typeface="Arial"/>
              </a:rPr>
              <a:t>Diabetes is heterogeneous group of syndromes  characterized by an elevation of blood glucose  caused by relative or absolute deficiency of insulin</a:t>
            </a:r>
            <a:endParaRPr sz="2700">
              <a:latin typeface="Arial"/>
              <a:ea typeface="Arial"/>
              <a:cs typeface="Arial"/>
              <a:sym typeface="Arial"/>
            </a:endParaRPr>
          </a:p>
          <a:p>
            <a:pPr marL="268605" lvl="0" indent="-256540" algn="l" rtl="0">
              <a:lnSpc>
                <a:spcPct val="100000"/>
              </a:lnSpc>
              <a:spcBef>
                <a:spcPts val="400"/>
              </a:spcBef>
              <a:spcAft>
                <a:spcPts val="0"/>
              </a:spcAft>
              <a:buClr>
                <a:srgbClr val="5B9BD4"/>
              </a:buClr>
              <a:buSzPts val="1800"/>
              <a:buFont typeface="Arial"/>
              <a:buChar char=""/>
            </a:pPr>
            <a:r>
              <a:rPr lang="en-US" sz="2700" b="0">
                <a:solidFill>
                  <a:srgbClr val="000000"/>
                </a:solidFill>
                <a:latin typeface="Arial"/>
                <a:ea typeface="Arial"/>
                <a:cs typeface="Arial"/>
                <a:sym typeface="Arial"/>
              </a:rPr>
              <a:t>There are four clinical classifications of diabetes:</a:t>
            </a:r>
            <a:endParaRPr sz="2700">
              <a:latin typeface="Arial"/>
              <a:ea typeface="Arial"/>
              <a:cs typeface="Arial"/>
              <a:sym typeface="Arial"/>
            </a:endParaRPr>
          </a:p>
        </p:txBody>
      </p:sp>
      <p:sp>
        <p:nvSpPr>
          <p:cNvPr id="69" name="Google Shape;69;p10"/>
          <p:cNvSpPr txBox="1"/>
          <p:nvPr/>
        </p:nvSpPr>
        <p:spPr>
          <a:xfrm>
            <a:off x="471931" y="3137218"/>
            <a:ext cx="8567420" cy="1947969"/>
          </a:xfrm>
          <a:prstGeom prst="rect">
            <a:avLst/>
          </a:prstGeom>
          <a:noFill/>
          <a:ln>
            <a:noFill/>
          </a:ln>
        </p:spPr>
        <p:txBody>
          <a:bodyPr spcFirstLastPara="1" wrap="square" lIns="0" tIns="50150" rIns="0" bIns="0" anchor="t" anchorCtr="0">
            <a:spAutoFit/>
          </a:bodyPr>
          <a:lstStyle/>
          <a:p>
            <a:pPr marL="241300" marR="0" lvl="0" indent="-228600"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Type 1 diabetes (insulin dependent diabetes mellitus) </a:t>
            </a:r>
            <a:endParaRPr/>
          </a:p>
          <a:p>
            <a:pPr marL="241300" marR="0" lvl="0" indent="-228600" algn="l" rtl="0">
              <a:lnSpc>
                <a:spcPct val="100000"/>
              </a:lnSpc>
              <a:spcBef>
                <a:spcPts val="395"/>
              </a:spcBef>
              <a:spcAft>
                <a:spcPts val="0"/>
              </a:spcAft>
              <a:buClr>
                <a:srgbClr val="5B9BD4"/>
              </a:buClr>
              <a:buSzPts val="2300"/>
              <a:buFont typeface="Verdana"/>
              <a:buChar char="◦"/>
            </a:pPr>
            <a:r>
              <a:rPr lang="en-US" sz="2300">
                <a:solidFill>
                  <a:schemeClr val="dk1"/>
                </a:solidFill>
                <a:latin typeface="Arial"/>
                <a:ea typeface="Arial"/>
                <a:cs typeface="Arial"/>
                <a:sym typeface="Arial"/>
              </a:rPr>
              <a:t>Type 2 diabetes (non-insulin dependent diabetes mellitus)</a:t>
            </a:r>
            <a:endParaRPr sz="2300">
              <a:solidFill>
                <a:schemeClr val="dk1"/>
              </a:solidFill>
              <a:latin typeface="Arial"/>
              <a:ea typeface="Arial"/>
              <a:cs typeface="Arial"/>
              <a:sym typeface="Arial"/>
            </a:endParaRPr>
          </a:p>
          <a:p>
            <a:pPr marL="241300" marR="0"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Gestational diabetes NIDDM تسمية رموز قديمة</a:t>
            </a:r>
            <a:endParaRPr sz="2300">
              <a:solidFill>
                <a:schemeClr val="dk1"/>
              </a:solidFill>
              <a:latin typeface="Arial"/>
              <a:ea typeface="Arial"/>
              <a:cs typeface="Arial"/>
              <a:sym typeface="Arial"/>
            </a:endParaRPr>
          </a:p>
          <a:p>
            <a:pPr marL="241300" marR="1461770" lvl="0" indent="-228600"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Diabetes due to other causes (genetic defects or  medications, etc)</a:t>
            </a:r>
            <a:endParaRPr sz="2300">
              <a:solidFill>
                <a:schemeClr val="dk1"/>
              </a:solidFill>
              <a:latin typeface="Arial"/>
              <a:ea typeface="Arial"/>
              <a:cs typeface="Arial"/>
              <a:sym typeface="Arial"/>
            </a:endParaRPr>
          </a:p>
        </p:txBody>
      </p:sp>
      <p:sp>
        <p:nvSpPr>
          <p:cNvPr id="70" name="Google Shape;70;p10"/>
          <p:cNvSpPr/>
          <p:nvPr/>
        </p:nvSpPr>
        <p:spPr>
          <a:xfrm>
            <a:off x="213359" y="438912"/>
            <a:ext cx="518160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p:nvPr/>
        </p:nvSpPr>
        <p:spPr>
          <a:xfrm>
            <a:off x="188468" y="1465834"/>
            <a:ext cx="8702675" cy="4598695"/>
          </a:xfrm>
          <a:prstGeom prst="rect">
            <a:avLst/>
          </a:prstGeom>
          <a:noFill/>
          <a:ln>
            <a:noFill/>
          </a:ln>
        </p:spPr>
        <p:txBody>
          <a:bodyPr spcFirstLastPara="1" wrap="square" lIns="0" tIns="12700" rIns="0" bIns="0" anchor="t" anchorCtr="0">
            <a:spAutoFit/>
          </a:bodyPr>
          <a:lstStyle/>
          <a:p>
            <a:pPr marL="268605" marR="34163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lispro is usually administered </a:t>
            </a:r>
            <a:r>
              <a:rPr lang="en-US" sz="2700">
                <a:solidFill>
                  <a:srgbClr val="00B050"/>
                </a:solidFill>
                <a:latin typeface="Arial"/>
                <a:ea typeface="Arial"/>
                <a:cs typeface="Arial"/>
                <a:sym typeface="Arial"/>
              </a:rPr>
              <a:t>15 minutes  prior to a meal </a:t>
            </a:r>
            <a:r>
              <a:rPr lang="en-US" sz="2700">
                <a:solidFill>
                  <a:schemeClr val="dk1"/>
                </a:solidFill>
                <a:latin typeface="Arial"/>
                <a:ea typeface="Arial"/>
                <a:cs typeface="Arial"/>
                <a:sym typeface="Arial"/>
              </a:rPr>
              <a:t>or immediately following a meal</a:t>
            </a:r>
            <a:endParaRPr sz="2700">
              <a:solidFill>
                <a:schemeClr val="dk1"/>
              </a:solidFill>
              <a:latin typeface="Arial"/>
              <a:ea typeface="Arial"/>
              <a:cs typeface="Arial"/>
              <a:sym typeface="Arial"/>
            </a:endParaRPr>
          </a:p>
          <a:p>
            <a:pPr marL="0" marR="0" lvl="0" indent="-127000" algn="l" rtl="0">
              <a:lnSpc>
                <a:spcPct val="100000"/>
              </a:lnSpc>
              <a:spcBef>
                <a:spcPts val="10"/>
              </a:spcBef>
              <a:spcAft>
                <a:spcPts val="0"/>
              </a:spcAft>
              <a:buClr>
                <a:srgbClr val="5B9BD4"/>
              </a:buClr>
              <a:buSzPts val="2000"/>
              <a:buFont typeface="Arial"/>
              <a:buChar char=""/>
            </a:pPr>
            <a:r>
              <a:rPr lang="en-US" sz="2000">
                <a:solidFill>
                  <a:schemeClr val="dk1"/>
                </a:solidFill>
                <a:latin typeface="Arial"/>
                <a:ea typeface="Arial"/>
                <a:cs typeface="Arial"/>
                <a:sym typeface="Arial"/>
              </a:rPr>
              <a:t>رؤية أخصائيي تغذية مهم لحساب كمية الطعام بالنسبة للجرعة</a:t>
            </a:r>
            <a:endParaRPr sz="2000">
              <a:solidFill>
                <a:schemeClr val="dk1"/>
              </a:solidFill>
              <a:latin typeface="Arial"/>
              <a:ea typeface="Arial"/>
              <a:cs typeface="Arial"/>
              <a:sym typeface="Arial"/>
            </a:endParaRPr>
          </a:p>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glulisine can be taken either 15 minutes  before a meal or within 20 minutes after starting a  meal</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5715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aspart should be administered just prior to  the meal or up to 15 minutes following the meal</a:t>
            </a:r>
            <a:br>
              <a:rPr lang="en-US" sz="2700">
                <a:solidFill>
                  <a:schemeClr val="dk1"/>
                </a:solidFill>
                <a:latin typeface="Arial"/>
                <a:ea typeface="Arial"/>
                <a:cs typeface="Arial"/>
                <a:sym typeface="Arial"/>
              </a:rPr>
            </a:b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Taste Buds بتتغير بالفم كل فترة وفترة </a:t>
            </a:r>
            <a:endParaRPr sz="2700">
              <a:solidFill>
                <a:schemeClr val="dk1"/>
              </a:solidFill>
              <a:latin typeface="Arial"/>
              <a:ea typeface="Arial"/>
              <a:cs typeface="Arial"/>
              <a:sym typeface="Arial"/>
            </a:endParaRPr>
          </a:p>
        </p:txBody>
      </p:sp>
      <p:sp>
        <p:nvSpPr>
          <p:cNvPr id="299" name="Google Shape;299;p46"/>
          <p:cNvSpPr/>
          <p:nvPr/>
        </p:nvSpPr>
        <p:spPr>
          <a:xfrm>
            <a:off x="579119" y="602951"/>
            <a:ext cx="7630668" cy="49231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188468" y="1465834"/>
            <a:ext cx="8846820" cy="1260475"/>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All of the rapid-acting formulations are suitable for  IV administration, although </a:t>
            </a:r>
            <a:r>
              <a:rPr lang="en-US" sz="2700" b="0">
                <a:solidFill>
                  <a:srgbClr val="FF0000"/>
                </a:solidFill>
                <a:latin typeface="Arial"/>
                <a:ea typeface="Arial"/>
                <a:cs typeface="Arial"/>
                <a:sym typeface="Arial"/>
              </a:rPr>
              <a:t>regular insulin is most  commonly used when the IV route is needed</a:t>
            </a:r>
            <a:endParaRPr sz="2700">
              <a:solidFill>
                <a:srgbClr val="FF0000"/>
              </a:solidFill>
              <a:latin typeface="Arial"/>
              <a:ea typeface="Arial"/>
              <a:cs typeface="Arial"/>
              <a:sym typeface="Arial"/>
            </a:endParaRPr>
          </a:p>
        </p:txBody>
      </p:sp>
      <p:sp>
        <p:nvSpPr>
          <p:cNvPr id="305" name="Google Shape;305;p47"/>
          <p:cNvSpPr txBox="1"/>
          <p:nvPr/>
        </p:nvSpPr>
        <p:spPr>
          <a:xfrm>
            <a:off x="188468" y="3212719"/>
            <a:ext cx="8466455" cy="848994"/>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a:solidFill>
                  <a:srgbClr val="5B9BD4"/>
                </a:solidFill>
                <a:latin typeface="Arial"/>
                <a:ea typeface="Arial"/>
                <a:cs typeface="Arial"/>
                <a:sym typeface="Arial"/>
              </a:rPr>
              <a:t>	</a:t>
            </a:r>
            <a:r>
              <a:rPr lang="en-US" sz="2700">
                <a:solidFill>
                  <a:schemeClr val="dk1"/>
                </a:solidFill>
                <a:latin typeface="Arial"/>
                <a:ea typeface="Arial"/>
                <a:cs typeface="Arial"/>
                <a:sym typeface="Arial"/>
              </a:rPr>
              <a:t>Insulin lispro, insulin aspart, and insulin glulisine  may also be used in external </a:t>
            </a:r>
            <a:r>
              <a:rPr lang="en-US" sz="2700">
                <a:solidFill>
                  <a:srgbClr val="538CD5"/>
                </a:solidFill>
                <a:latin typeface="Arial"/>
                <a:ea typeface="Arial"/>
                <a:cs typeface="Arial"/>
                <a:sym typeface="Arial"/>
              </a:rPr>
              <a:t>insulin pumps</a:t>
            </a:r>
            <a:endParaRPr sz="2700">
              <a:solidFill>
                <a:srgbClr val="538CD5"/>
              </a:solidFill>
              <a:latin typeface="Arial"/>
              <a:ea typeface="Arial"/>
              <a:cs typeface="Arial"/>
              <a:sym typeface="Arial"/>
            </a:endParaRPr>
          </a:p>
        </p:txBody>
      </p:sp>
      <p:sp>
        <p:nvSpPr>
          <p:cNvPr id="306" name="Google Shape;306;p47"/>
          <p:cNvSpPr/>
          <p:nvPr/>
        </p:nvSpPr>
        <p:spPr>
          <a:xfrm>
            <a:off x="245363" y="134112"/>
            <a:ext cx="7719059"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p:nvPr/>
        </p:nvSpPr>
        <p:spPr>
          <a:xfrm>
            <a:off x="188468" y="1465834"/>
            <a:ext cx="8679815" cy="3470275"/>
          </a:xfrm>
          <a:prstGeom prst="rect">
            <a:avLst/>
          </a:prstGeom>
          <a:noFill/>
          <a:ln>
            <a:noFill/>
          </a:ln>
        </p:spPr>
        <p:txBody>
          <a:bodyPr spcFirstLastPara="1" wrap="square" lIns="0" tIns="12700" rIns="0" bIns="0" anchor="t" anchorCtr="0">
            <a:spAutoFit/>
          </a:bodyPr>
          <a:lstStyle/>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Neutral protamine Hagedorn (NPH) insulin  suspension of </a:t>
            </a:r>
            <a:r>
              <a:rPr lang="en-US" sz="2700">
                <a:solidFill>
                  <a:srgbClr val="FFC000"/>
                </a:solidFill>
                <a:latin typeface="Arial"/>
                <a:ea typeface="Arial"/>
                <a:cs typeface="Arial"/>
                <a:sym typeface="Arial"/>
              </a:rPr>
              <a:t>crystalline zinc insulin </a:t>
            </a:r>
            <a:r>
              <a:rPr lang="en-US" sz="2700">
                <a:solidFill>
                  <a:schemeClr val="dk1"/>
                </a:solidFill>
                <a:latin typeface="Arial"/>
                <a:ea typeface="Arial"/>
                <a:cs typeface="Arial"/>
                <a:sym typeface="Arial"/>
              </a:rPr>
              <a:t>combined at  neutral pH with the positively charged polypeptide  </a:t>
            </a:r>
            <a:r>
              <a:rPr lang="en-US" sz="2700">
                <a:solidFill>
                  <a:srgbClr val="FFC000"/>
                </a:solidFill>
                <a:latin typeface="Arial"/>
                <a:ea typeface="Arial"/>
                <a:cs typeface="Arial"/>
                <a:sym typeface="Arial"/>
              </a:rPr>
              <a:t>protamine- Antidonte for heparin </a:t>
            </a:r>
            <a:endParaRPr sz="2700">
              <a:solidFill>
                <a:srgbClr val="FFC000"/>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NPH is also called insulin isophane</a:t>
            </a:r>
            <a:endParaRPr sz="2700">
              <a:solidFill>
                <a:schemeClr val="dk1"/>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Its duration of action is intermediate</a:t>
            </a:r>
            <a:endParaRPr sz="2700">
              <a:solidFill>
                <a:schemeClr val="dk1"/>
              </a:solidFill>
              <a:latin typeface="Arial"/>
              <a:ea typeface="Arial"/>
              <a:cs typeface="Arial"/>
              <a:sym typeface="Arial"/>
            </a:endParaRPr>
          </a:p>
          <a:p>
            <a:pPr marL="268605" marR="236854"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NPH insulin should only be given subcutaneously  </a:t>
            </a:r>
            <a:r>
              <a:rPr lang="en-US" sz="2700">
                <a:solidFill>
                  <a:srgbClr val="FF0000"/>
                </a:solidFill>
                <a:latin typeface="Arial"/>
                <a:ea typeface="Arial"/>
                <a:cs typeface="Arial"/>
                <a:sym typeface="Arial"/>
              </a:rPr>
              <a:t>(never IV) بالاختبار</a:t>
            </a:r>
            <a:endParaRPr sz="2700">
              <a:solidFill>
                <a:srgbClr val="FF0000"/>
              </a:solidFill>
              <a:latin typeface="Arial"/>
              <a:ea typeface="Arial"/>
              <a:cs typeface="Arial"/>
              <a:sym typeface="Arial"/>
            </a:endParaRPr>
          </a:p>
        </p:txBody>
      </p:sp>
      <p:sp>
        <p:nvSpPr>
          <p:cNvPr id="312" name="Google Shape;312;p48"/>
          <p:cNvSpPr/>
          <p:nvPr/>
        </p:nvSpPr>
        <p:spPr>
          <a:xfrm>
            <a:off x="213359" y="370331"/>
            <a:ext cx="7748016"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9"/>
          <p:cNvSpPr txBox="1"/>
          <p:nvPr/>
        </p:nvSpPr>
        <p:spPr>
          <a:xfrm>
            <a:off x="417068" y="1468881"/>
            <a:ext cx="8655685" cy="4105611"/>
          </a:xfrm>
          <a:prstGeom prst="rect">
            <a:avLst/>
          </a:prstGeom>
          <a:noFill/>
          <a:ln>
            <a:noFill/>
          </a:ln>
        </p:spPr>
        <p:txBody>
          <a:bodyPr spcFirstLastPara="1" wrap="square" lIns="0" tIns="12050" rIns="0" bIns="0" anchor="t" anchorCtr="0">
            <a:spAutoFit/>
          </a:bodyPr>
          <a:lstStyle/>
          <a:p>
            <a:pPr marL="268605" marR="5080" lvl="0" indent="-256540" algn="l" rtl="0">
              <a:lnSpc>
                <a:spcPct val="100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Useful in treating all forms of diabetes </a:t>
            </a:r>
            <a:r>
              <a:rPr lang="en-US" sz="2500">
                <a:solidFill>
                  <a:srgbClr val="FF0000"/>
                </a:solidFill>
                <a:latin typeface="Arial"/>
                <a:ea typeface="Arial"/>
                <a:cs typeface="Arial"/>
                <a:sym typeface="Arial"/>
              </a:rPr>
              <a:t>except diabetic  ketoacidosis and emergency hyperglycemia حتى  لو تحت الجلد </a:t>
            </a:r>
            <a:endParaRPr sz="2500">
              <a:solidFill>
                <a:srgbClr val="FF0000"/>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300"/>
              <a:buFont typeface="Arial"/>
              <a:buNone/>
            </a:pPr>
            <a:endParaRPr sz="3300">
              <a:solidFill>
                <a:schemeClr val="dk1"/>
              </a:solidFill>
              <a:latin typeface="Arial"/>
              <a:ea typeface="Arial"/>
              <a:cs typeface="Arial"/>
              <a:sym typeface="Arial"/>
            </a:endParaRPr>
          </a:p>
          <a:p>
            <a:pPr marL="268605" marR="141605" lvl="0" indent="-256540" algn="l" rtl="0">
              <a:lnSpc>
                <a:spcPct val="100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Used for basal control and is usually given along with  rapid- or short-acting insulin for mealtime control</a:t>
            </a:r>
            <a:endParaRPr sz="25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300"/>
              <a:buFont typeface="Arial"/>
              <a:buNone/>
            </a:pPr>
            <a:endParaRPr sz="3300">
              <a:solidFill>
                <a:schemeClr val="dk1"/>
              </a:solidFill>
              <a:latin typeface="Arial"/>
              <a:ea typeface="Arial"/>
              <a:cs typeface="Arial"/>
              <a:sym typeface="Arial"/>
            </a:endParaRPr>
          </a:p>
          <a:p>
            <a:pPr marL="268605" marR="443230" lvl="0" indent="-256540" algn="just" rtl="0">
              <a:lnSpc>
                <a:spcPct val="100000"/>
              </a:lnSpc>
              <a:spcBef>
                <a:spcPts val="5"/>
              </a:spcBef>
              <a:spcAft>
                <a:spcPts val="0"/>
              </a:spcAft>
              <a:buClr>
                <a:srgbClr val="5B9BD4"/>
              </a:buClr>
              <a:buSzPts val="1700"/>
              <a:buFont typeface="Arial"/>
              <a:buChar char=""/>
            </a:pPr>
            <a:r>
              <a:rPr lang="en-US" sz="2500">
                <a:solidFill>
                  <a:schemeClr val="dk1"/>
                </a:solidFill>
                <a:latin typeface="Arial"/>
                <a:ea typeface="Arial"/>
                <a:cs typeface="Arial"/>
                <a:sym typeface="Arial"/>
              </a:rPr>
              <a:t>A similar compound called </a:t>
            </a:r>
            <a:r>
              <a:rPr lang="en-US" sz="2500">
                <a:solidFill>
                  <a:srgbClr val="00B0F0"/>
                </a:solidFill>
                <a:latin typeface="Arial"/>
                <a:ea typeface="Arial"/>
                <a:cs typeface="Arial"/>
                <a:sym typeface="Arial"/>
              </a:rPr>
              <a:t>neutral protamine lispro  (NPL) </a:t>
            </a:r>
            <a:r>
              <a:rPr lang="en-US" sz="2500">
                <a:solidFill>
                  <a:schemeClr val="dk1"/>
                </a:solidFill>
                <a:latin typeface="Arial"/>
                <a:ea typeface="Arial"/>
                <a:cs typeface="Arial"/>
                <a:sym typeface="Arial"/>
              </a:rPr>
              <a:t>insulin has been prepared and is used only in  combination with insulin lispro (Humalog Mix ®)</a:t>
            </a:r>
            <a:endParaRPr sz="2500">
              <a:solidFill>
                <a:schemeClr val="dk1"/>
              </a:solidFill>
              <a:latin typeface="Arial"/>
              <a:ea typeface="Arial"/>
              <a:cs typeface="Arial"/>
              <a:sym typeface="Arial"/>
            </a:endParaRPr>
          </a:p>
        </p:txBody>
      </p:sp>
      <p:sp>
        <p:nvSpPr>
          <p:cNvPr id="318" name="Google Shape;318;p49"/>
          <p:cNvSpPr/>
          <p:nvPr/>
        </p:nvSpPr>
        <p:spPr>
          <a:xfrm>
            <a:off x="213359" y="370331"/>
            <a:ext cx="7748016"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title"/>
          </p:nvPr>
        </p:nvSpPr>
        <p:spPr>
          <a:xfrm>
            <a:off x="457200" y="739140"/>
            <a:ext cx="5602732" cy="4283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700" b="0">
                <a:solidFill>
                  <a:srgbClr val="00B0F0"/>
                </a:solidFill>
                <a:latin typeface="Arial"/>
                <a:ea typeface="Arial"/>
                <a:cs typeface="Arial"/>
                <a:sym typeface="Arial"/>
              </a:rPr>
              <a:t>Insulin glargine </a:t>
            </a:r>
            <a:r>
              <a:rPr lang="en-US" sz="2700" b="0">
                <a:solidFill>
                  <a:srgbClr val="000000"/>
                </a:solidFill>
                <a:latin typeface="Arial"/>
                <a:ea typeface="Arial"/>
                <a:cs typeface="Arial"/>
                <a:sym typeface="Arial"/>
              </a:rPr>
              <a:t>(Lantus®)</a:t>
            </a:r>
            <a:endParaRPr sz="2700">
              <a:latin typeface="Arial"/>
              <a:ea typeface="Arial"/>
              <a:cs typeface="Arial"/>
              <a:sym typeface="Arial"/>
            </a:endParaRPr>
          </a:p>
        </p:txBody>
      </p:sp>
      <p:sp>
        <p:nvSpPr>
          <p:cNvPr id="324" name="Google Shape;324;p50"/>
          <p:cNvSpPr txBox="1"/>
          <p:nvPr/>
        </p:nvSpPr>
        <p:spPr>
          <a:xfrm>
            <a:off x="252984" y="1179654"/>
            <a:ext cx="8601710" cy="4750659"/>
          </a:xfrm>
          <a:prstGeom prst="rect">
            <a:avLst/>
          </a:prstGeom>
          <a:noFill/>
          <a:ln>
            <a:noFill/>
          </a:ln>
        </p:spPr>
        <p:txBody>
          <a:bodyPr spcFirstLastPara="1" wrap="square" lIns="0" tIns="13325" rIns="0" bIns="0" anchor="t" anchorCtr="0">
            <a:spAutoFit/>
          </a:bodyPr>
          <a:lstStyle/>
          <a:p>
            <a:pPr marL="524510" marR="0" lvl="0" indent="-229234"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It is slower in onset than NPH insulin and has a flat,</a:t>
            </a:r>
            <a:endParaRPr sz="2300">
              <a:solidFill>
                <a:schemeClr val="dk1"/>
              </a:solidFill>
              <a:latin typeface="Arial"/>
              <a:ea typeface="Arial"/>
              <a:cs typeface="Arial"/>
              <a:sym typeface="Arial"/>
            </a:endParaRPr>
          </a:p>
          <a:p>
            <a:pPr marL="524510" marR="0" lvl="0" indent="0" algn="l" rtl="0">
              <a:lnSpc>
                <a:spcPct val="100000"/>
              </a:lnSpc>
              <a:spcBef>
                <a:spcPts val="0"/>
              </a:spcBef>
              <a:spcAft>
                <a:spcPts val="0"/>
              </a:spcAft>
              <a:buNone/>
            </a:pPr>
            <a:r>
              <a:rPr lang="en-US" sz="2300">
                <a:solidFill>
                  <a:schemeClr val="dk1"/>
                </a:solidFill>
                <a:latin typeface="Arial"/>
                <a:ea typeface="Arial"/>
                <a:cs typeface="Arial"/>
                <a:sym typeface="Arial"/>
              </a:rPr>
              <a:t>prolonged hypoglycemic effect </a:t>
            </a:r>
            <a:r>
              <a:rPr lang="en-US" sz="2300">
                <a:solidFill>
                  <a:srgbClr val="00B0F0"/>
                </a:solidFill>
                <a:latin typeface="Arial"/>
                <a:ea typeface="Arial"/>
                <a:cs typeface="Arial"/>
                <a:sym typeface="Arial"/>
              </a:rPr>
              <a:t>with no peak</a:t>
            </a:r>
            <a:endParaRPr sz="2300">
              <a:solidFill>
                <a:srgbClr val="00B0F0"/>
              </a:solidFill>
              <a:latin typeface="Arial"/>
              <a:ea typeface="Arial"/>
              <a:cs typeface="Arial"/>
              <a:sym typeface="Arial"/>
            </a:endParaRPr>
          </a:p>
          <a:p>
            <a:pPr marL="524510" marR="0" lvl="0" indent="-229234"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Given SC بترسب بالدم وفترته طويلة </a:t>
            </a:r>
            <a:endParaRPr sz="2300">
              <a:solidFill>
                <a:schemeClr val="dk1"/>
              </a:solidFill>
              <a:latin typeface="Arial"/>
              <a:ea typeface="Arial"/>
              <a:cs typeface="Arial"/>
              <a:sym typeface="Arial"/>
            </a:endParaRPr>
          </a:p>
          <a:p>
            <a:pPr marL="12065" marR="0" lvl="0" indent="0" algn="l" rtl="0">
              <a:lnSpc>
                <a:spcPct val="100000"/>
              </a:lnSpc>
              <a:spcBef>
                <a:spcPts val="345"/>
              </a:spcBef>
              <a:spcAft>
                <a:spcPts val="0"/>
              </a:spcAft>
              <a:buNone/>
            </a:pPr>
            <a:r>
              <a:rPr lang="en-US" sz="2700">
                <a:solidFill>
                  <a:srgbClr val="00B0F0"/>
                </a:solidFill>
                <a:latin typeface="Arial"/>
                <a:ea typeface="Arial"/>
                <a:cs typeface="Arial"/>
                <a:sym typeface="Arial"/>
              </a:rPr>
              <a:t>Insulin detemir</a:t>
            </a:r>
            <a:endParaRPr sz="2700">
              <a:solidFill>
                <a:srgbClr val="00B0F0"/>
              </a:solidFill>
              <a:latin typeface="Arial"/>
              <a:ea typeface="Arial"/>
              <a:cs typeface="Arial"/>
              <a:sym typeface="Arial"/>
            </a:endParaRPr>
          </a:p>
          <a:p>
            <a:pPr marL="524510" marR="0" lvl="1" indent="-229234" algn="l" rtl="0">
              <a:lnSpc>
                <a:spcPct val="100000"/>
              </a:lnSpc>
              <a:spcBef>
                <a:spcPts val="365"/>
              </a:spcBef>
              <a:spcAft>
                <a:spcPts val="0"/>
              </a:spcAft>
              <a:buClr>
                <a:srgbClr val="5B9BD4"/>
              </a:buClr>
              <a:buSzPts val="2300"/>
              <a:buFont typeface="Verdana"/>
              <a:buChar char="◦"/>
            </a:pPr>
            <a:r>
              <a:rPr lang="en-US" sz="2300" b="0" i="0" u="none" strike="noStrike" cap="none">
                <a:solidFill>
                  <a:schemeClr val="dk1"/>
                </a:solidFill>
                <a:latin typeface="Arial"/>
                <a:ea typeface="Arial"/>
                <a:cs typeface="Arial"/>
                <a:sym typeface="Arial"/>
              </a:rPr>
              <a:t>Has </a:t>
            </a:r>
            <a:r>
              <a:rPr lang="en-US" sz="2300" b="0" i="0" u="none" strike="noStrike" cap="none">
                <a:solidFill>
                  <a:srgbClr val="00B0F0"/>
                </a:solidFill>
                <a:latin typeface="Arial"/>
                <a:ea typeface="Arial"/>
                <a:cs typeface="Arial"/>
                <a:sym typeface="Arial"/>
              </a:rPr>
              <a:t>a fatty-acid side chain which enhances association</a:t>
            </a:r>
            <a:endParaRPr sz="2300" b="0" i="0" u="none" strike="noStrike" cap="none">
              <a:solidFill>
                <a:srgbClr val="00B0F0"/>
              </a:solidFill>
              <a:latin typeface="Arial"/>
              <a:ea typeface="Arial"/>
              <a:cs typeface="Arial"/>
              <a:sym typeface="Arial"/>
            </a:endParaRPr>
          </a:p>
          <a:p>
            <a:pPr marL="524510" marR="0" lvl="0" indent="0" algn="l" rtl="0">
              <a:lnSpc>
                <a:spcPct val="100000"/>
              </a:lnSpc>
              <a:spcBef>
                <a:spcPts val="0"/>
              </a:spcBef>
              <a:spcAft>
                <a:spcPts val="0"/>
              </a:spcAft>
              <a:buNone/>
            </a:pPr>
            <a:r>
              <a:rPr lang="en-US" sz="2300">
                <a:solidFill>
                  <a:srgbClr val="00B0F0"/>
                </a:solidFill>
                <a:latin typeface="Arial"/>
                <a:ea typeface="Arial"/>
                <a:cs typeface="Arial"/>
                <a:sym typeface="Arial"/>
              </a:rPr>
              <a:t>to albumin هل يؤثر على الأدوية الأخرى يلي برتبطوا على البروتين </a:t>
            </a:r>
            <a:endParaRPr sz="2300">
              <a:solidFill>
                <a:srgbClr val="00B0F0"/>
              </a:solidFill>
              <a:latin typeface="Arial"/>
              <a:ea typeface="Arial"/>
              <a:cs typeface="Arial"/>
              <a:sym typeface="Arial"/>
            </a:endParaRPr>
          </a:p>
          <a:p>
            <a:pPr marL="524510" marR="456565" lvl="1" indent="-229234" algn="l" rtl="0">
              <a:lnSpc>
                <a:spcPct val="100000"/>
              </a:lnSpc>
              <a:spcBef>
                <a:spcPts val="300"/>
              </a:spcBef>
              <a:spcAft>
                <a:spcPts val="0"/>
              </a:spcAft>
              <a:buClr>
                <a:srgbClr val="5B9BD4"/>
              </a:buClr>
              <a:buSzPts val="2300"/>
              <a:buFont typeface="Verdana"/>
              <a:buChar char="◦"/>
            </a:pPr>
            <a:r>
              <a:rPr lang="en-US" sz="2300" b="0" i="0" u="none" strike="noStrike" cap="none">
                <a:solidFill>
                  <a:schemeClr val="dk1"/>
                </a:solidFill>
                <a:latin typeface="Arial"/>
                <a:ea typeface="Arial"/>
                <a:cs typeface="Arial"/>
                <a:sym typeface="Arial"/>
              </a:rPr>
              <a:t>Slow dissociation from albumin results in long-acting  properties</a:t>
            </a:r>
            <a:endParaRPr sz="2300" b="0" i="0" u="none" strike="noStrike" cap="none">
              <a:solidFill>
                <a:schemeClr val="dk1"/>
              </a:solidFill>
              <a:latin typeface="Arial"/>
              <a:ea typeface="Arial"/>
              <a:cs typeface="Arial"/>
              <a:sym typeface="Arial"/>
            </a:endParaRPr>
          </a:p>
          <a:p>
            <a:pPr marL="0" marR="456565" lvl="0" indent="0" algn="l" rtl="0">
              <a:spcBef>
                <a:spcPts val="300"/>
              </a:spcBef>
              <a:spcAft>
                <a:spcPts val="0"/>
              </a:spcAft>
              <a:buNone/>
            </a:pPr>
            <a:r>
              <a:rPr lang="en-US" sz="2300">
                <a:solidFill>
                  <a:srgbClr val="00B0F0"/>
                </a:solidFill>
                <a:latin typeface="Arial"/>
                <a:ea typeface="Arial"/>
                <a:cs typeface="Arial"/>
                <a:sym typeface="Arial"/>
              </a:rPr>
              <a:t>Insulin Degludec</a:t>
            </a:r>
            <a:endParaRPr sz="2300">
              <a:solidFill>
                <a:srgbClr val="00B0F0"/>
              </a:solidFill>
              <a:latin typeface="Arial"/>
              <a:ea typeface="Arial"/>
              <a:cs typeface="Arial"/>
              <a:sym typeface="Arial"/>
            </a:endParaRPr>
          </a:p>
          <a:p>
            <a:pPr marL="268605" marR="5080" lvl="0" indent="-256540" algn="l" rtl="0">
              <a:lnSpc>
                <a:spcPct val="100000"/>
              </a:lnSpc>
              <a:spcBef>
                <a:spcPts val="335"/>
              </a:spcBef>
              <a:spcAft>
                <a:spcPts val="0"/>
              </a:spcAft>
              <a:buClr>
                <a:srgbClr val="5B9BD4"/>
              </a:buClr>
              <a:buSzPts val="1800"/>
              <a:buFont typeface="Arial"/>
              <a:buChar char=""/>
            </a:pPr>
            <a:r>
              <a:rPr lang="en-US" sz="2700">
                <a:solidFill>
                  <a:srgbClr val="FF0000"/>
                </a:solidFill>
                <a:latin typeface="Arial"/>
                <a:ea typeface="Arial"/>
                <a:cs typeface="Arial"/>
                <a:sym typeface="Arial"/>
              </a:rPr>
              <a:t>Insulin detemir and insulin glargine والباقيات كذلك  should not be  mixed in the same syringe with other insulins</a:t>
            </a:r>
            <a:endParaRPr sz="2700">
              <a:solidFill>
                <a:srgbClr val="FF0000"/>
              </a:solidFill>
              <a:latin typeface="Arial"/>
              <a:ea typeface="Arial"/>
              <a:cs typeface="Arial"/>
              <a:sym typeface="Arial"/>
            </a:endParaRPr>
          </a:p>
        </p:txBody>
      </p:sp>
      <p:sp>
        <p:nvSpPr>
          <p:cNvPr id="325" name="Google Shape;325;p50"/>
          <p:cNvSpPr/>
          <p:nvPr/>
        </p:nvSpPr>
        <p:spPr>
          <a:xfrm>
            <a:off x="228600" y="228600"/>
            <a:ext cx="6379634" cy="381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title"/>
          </p:nvPr>
        </p:nvSpPr>
        <p:spPr>
          <a:xfrm>
            <a:off x="188468" y="1465834"/>
            <a:ext cx="8672195" cy="848994"/>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Various premixed combinations of human insulins  are available</a:t>
            </a:r>
            <a:endParaRPr sz="2700">
              <a:latin typeface="Arial"/>
              <a:ea typeface="Arial"/>
              <a:cs typeface="Arial"/>
              <a:sym typeface="Arial"/>
            </a:endParaRPr>
          </a:p>
        </p:txBody>
      </p:sp>
      <p:sp>
        <p:nvSpPr>
          <p:cNvPr id="331" name="Google Shape;331;p51"/>
          <p:cNvSpPr txBox="1"/>
          <p:nvPr/>
        </p:nvSpPr>
        <p:spPr>
          <a:xfrm>
            <a:off x="471931" y="2721991"/>
            <a:ext cx="8107680" cy="2282190"/>
          </a:xfrm>
          <a:prstGeom prst="rect">
            <a:avLst/>
          </a:prstGeom>
          <a:noFill/>
          <a:ln>
            <a:noFill/>
          </a:ln>
        </p:spPr>
        <p:txBody>
          <a:bodyPr spcFirstLastPara="1" wrap="square" lIns="0" tIns="13325" rIns="0" bIns="0" anchor="t" anchorCtr="0">
            <a:spAutoFit/>
          </a:bodyPr>
          <a:lstStyle/>
          <a:p>
            <a:pPr marL="241300" marR="605790" lvl="0" indent="-228600"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70% NPH insulin plus 30%	regular insulin (Humulin  70/30®)</a:t>
            </a:r>
            <a:endParaRPr sz="2300">
              <a:solidFill>
                <a:schemeClr val="dk1"/>
              </a:solidFill>
              <a:latin typeface="Arial"/>
              <a:ea typeface="Arial"/>
              <a:cs typeface="Arial"/>
              <a:sym typeface="Arial"/>
            </a:endParaRPr>
          </a:p>
          <a:p>
            <a:pPr marL="0" marR="0" lvl="0" indent="0" algn="l" rtl="0">
              <a:lnSpc>
                <a:spcPct val="100000"/>
              </a:lnSpc>
              <a:spcBef>
                <a:spcPts val="25"/>
              </a:spcBef>
              <a:spcAft>
                <a:spcPts val="0"/>
              </a:spcAft>
              <a:buClr>
                <a:srgbClr val="5B9BD4"/>
              </a:buClr>
              <a:buSzPts val="2900"/>
              <a:buFont typeface="Verdana"/>
              <a:buNone/>
            </a:pPr>
            <a:endParaRPr sz="2900">
              <a:solidFill>
                <a:schemeClr val="dk1"/>
              </a:solidFill>
              <a:latin typeface="Arial"/>
              <a:ea typeface="Arial"/>
              <a:cs typeface="Arial"/>
              <a:sym typeface="Arial"/>
            </a:endParaRPr>
          </a:p>
          <a:p>
            <a:pPr marL="241300" marR="0" lvl="0" indent="-228600"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50% NPH insulin plus 50% regular insulin</a:t>
            </a:r>
            <a:endParaRPr sz="2300">
              <a:solidFill>
                <a:schemeClr val="dk1"/>
              </a:solidFill>
              <a:latin typeface="Arial"/>
              <a:ea typeface="Arial"/>
              <a:cs typeface="Arial"/>
              <a:sym typeface="Arial"/>
            </a:endParaRPr>
          </a:p>
          <a:p>
            <a:pPr marL="0" marR="0" lvl="0" indent="0" algn="l" rtl="0">
              <a:lnSpc>
                <a:spcPct val="100000"/>
              </a:lnSpc>
              <a:spcBef>
                <a:spcPts val="25"/>
              </a:spcBef>
              <a:spcAft>
                <a:spcPts val="0"/>
              </a:spcAft>
              <a:buClr>
                <a:srgbClr val="5B9BD4"/>
              </a:buClr>
              <a:buSzPts val="2900"/>
              <a:buFont typeface="Verdana"/>
              <a:buNone/>
            </a:pPr>
            <a:endParaRPr sz="2900">
              <a:solidFill>
                <a:schemeClr val="dk1"/>
              </a:solidFill>
              <a:latin typeface="Arial"/>
              <a:ea typeface="Arial"/>
              <a:cs typeface="Arial"/>
              <a:sym typeface="Arial"/>
            </a:endParaRPr>
          </a:p>
          <a:p>
            <a:pPr marL="241300" marR="0" lvl="0" indent="-228600"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75% NPL insulin plus 25% insulin lispro (Humalog Mix®)</a:t>
            </a:r>
            <a:endParaRPr sz="2300">
              <a:solidFill>
                <a:schemeClr val="dk1"/>
              </a:solidFill>
              <a:latin typeface="Arial"/>
              <a:ea typeface="Arial"/>
              <a:cs typeface="Arial"/>
              <a:sym typeface="Arial"/>
            </a:endParaRPr>
          </a:p>
        </p:txBody>
      </p:sp>
      <p:sp>
        <p:nvSpPr>
          <p:cNvPr id="332" name="Google Shape;332;p51"/>
          <p:cNvSpPr/>
          <p:nvPr/>
        </p:nvSpPr>
        <p:spPr>
          <a:xfrm>
            <a:off x="245363" y="134112"/>
            <a:ext cx="5519928"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2" descr="Screen Shot 2021-04-14 at 7.37.24 AM.png"/>
          <p:cNvPicPr preferRelativeResize="0"/>
          <p:nvPr/>
        </p:nvPicPr>
        <p:blipFill rotWithShape="1">
          <a:blip r:embed="rId3">
            <a:alphaModFix/>
          </a:blip>
          <a:srcRect/>
          <a:stretch/>
        </p:blipFill>
        <p:spPr>
          <a:xfrm>
            <a:off x="3136900" y="0"/>
            <a:ext cx="2857500" cy="6858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txBox="1"/>
          <p:nvPr/>
        </p:nvSpPr>
        <p:spPr>
          <a:xfrm>
            <a:off x="188468" y="1465834"/>
            <a:ext cx="8874125" cy="3044423"/>
          </a:xfrm>
          <a:prstGeom prst="rect">
            <a:avLst/>
          </a:prstGeom>
          <a:noFill/>
          <a:ln>
            <a:noFill/>
          </a:ln>
        </p:spPr>
        <p:txBody>
          <a:bodyPr spcFirstLastPara="1" wrap="square" lIns="0" tIns="12700" rIns="0" bIns="0" anchor="t" anchorCtr="0">
            <a:spAutoFit/>
          </a:bodyPr>
          <a:lstStyle/>
          <a:p>
            <a:pPr marL="268605" marR="730885"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Standard treatment involves injection of insulin  twice daily صبح ومساء</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Intensive treatment seeks to normalize blood  glucose through more frequent injections of insulin  (three or more times daily in response to  monitoring blood glucose levels) اكثر من 3 مرات </a:t>
            </a:r>
            <a:endParaRPr sz="2700">
              <a:solidFill>
                <a:schemeClr val="dk1"/>
              </a:solidFill>
              <a:latin typeface="Arial"/>
              <a:ea typeface="Arial"/>
              <a:cs typeface="Arial"/>
              <a:sym typeface="Arial"/>
            </a:endParaRPr>
          </a:p>
        </p:txBody>
      </p:sp>
      <p:sp>
        <p:nvSpPr>
          <p:cNvPr id="343" name="Google Shape;343;p53"/>
          <p:cNvSpPr/>
          <p:nvPr/>
        </p:nvSpPr>
        <p:spPr>
          <a:xfrm>
            <a:off x="0" y="134112"/>
            <a:ext cx="8761476"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4"/>
          <p:cNvSpPr txBox="1">
            <a:spLocks noGrp="1"/>
          </p:cNvSpPr>
          <p:nvPr>
            <p:ph type="title"/>
          </p:nvPr>
        </p:nvSpPr>
        <p:spPr>
          <a:xfrm>
            <a:off x="188468" y="1465834"/>
            <a:ext cx="8139430" cy="848994"/>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Normal mean blood glucose ≤ 115 mg/dL with  HbA1c content ≤ 5.7</a:t>
            </a:r>
            <a:endParaRPr sz="2700">
              <a:latin typeface="Arial"/>
              <a:ea typeface="Arial"/>
              <a:cs typeface="Arial"/>
              <a:sym typeface="Arial"/>
            </a:endParaRPr>
          </a:p>
        </p:txBody>
      </p:sp>
      <p:sp>
        <p:nvSpPr>
          <p:cNvPr id="349" name="Google Shape;349;p54"/>
          <p:cNvSpPr txBox="1"/>
          <p:nvPr/>
        </p:nvSpPr>
        <p:spPr>
          <a:xfrm>
            <a:off x="188468" y="2747661"/>
            <a:ext cx="8235315" cy="2143125"/>
          </a:xfrm>
          <a:prstGeom prst="rect">
            <a:avLst/>
          </a:prstGeom>
          <a:noFill/>
          <a:ln>
            <a:noFill/>
          </a:ln>
        </p:spPr>
        <p:txBody>
          <a:bodyPr spcFirstLastPara="1" wrap="square" lIns="0" tIns="66025"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For patients with diabetes:</a:t>
            </a:r>
            <a:endParaRPr sz="2700">
              <a:solidFill>
                <a:schemeClr val="dk1"/>
              </a:solidFill>
              <a:latin typeface="Arial"/>
              <a:ea typeface="Arial"/>
              <a:cs typeface="Arial"/>
              <a:sym typeface="Arial"/>
            </a:endParaRPr>
          </a:p>
          <a:p>
            <a:pPr marL="524510" marR="0" lvl="1" indent="-229234" algn="l" rtl="0">
              <a:lnSpc>
                <a:spcPct val="100000"/>
              </a:lnSpc>
              <a:spcBef>
                <a:spcPts val="365"/>
              </a:spcBef>
              <a:spcAft>
                <a:spcPts val="0"/>
              </a:spcAft>
              <a:buClr>
                <a:srgbClr val="5B9BD4"/>
              </a:buClr>
              <a:buSzPts val="2300"/>
              <a:buFont typeface="Verdana"/>
              <a:buChar char="◦"/>
            </a:pPr>
            <a:r>
              <a:rPr lang="en-US" sz="2300" b="0" i="0" u="none" strike="noStrike" cap="none">
                <a:solidFill>
                  <a:schemeClr val="dk1"/>
                </a:solidFill>
                <a:latin typeface="Arial"/>
                <a:ea typeface="Arial"/>
                <a:cs typeface="Arial"/>
                <a:sym typeface="Arial"/>
              </a:rPr>
              <a:t>Target mean blood glucose levels ≤ 154 mg/dL</a:t>
            </a:r>
            <a:endParaRPr sz="2300" b="0" i="0" u="none" strike="noStrike" cap="none">
              <a:solidFill>
                <a:schemeClr val="dk1"/>
              </a:solidFill>
              <a:latin typeface="Arial"/>
              <a:ea typeface="Arial"/>
              <a:cs typeface="Arial"/>
              <a:sym typeface="Arial"/>
            </a:endParaRPr>
          </a:p>
          <a:p>
            <a:pPr marL="524510" marR="0" lvl="1" indent="-229234" algn="l" rtl="0">
              <a:lnSpc>
                <a:spcPct val="100000"/>
              </a:lnSpc>
              <a:spcBef>
                <a:spcPts val="300"/>
              </a:spcBef>
              <a:spcAft>
                <a:spcPts val="0"/>
              </a:spcAft>
              <a:buClr>
                <a:srgbClr val="5B9BD4"/>
              </a:buClr>
              <a:buSzPts val="2300"/>
              <a:buFont typeface="Verdana"/>
              <a:buChar char="◦"/>
            </a:pPr>
            <a:r>
              <a:rPr lang="en-US" sz="2300" b="0" i="0" u="none" strike="noStrike" cap="none">
                <a:solidFill>
                  <a:schemeClr val="dk1"/>
                </a:solidFill>
                <a:latin typeface="Arial"/>
                <a:ea typeface="Arial"/>
                <a:cs typeface="Arial"/>
                <a:sym typeface="Arial"/>
              </a:rPr>
              <a:t>HbA1c ≤ 7% في اجهزة جديدة تقييس هذا وتقييس السكر بالدم </a:t>
            </a:r>
            <a:endParaRPr sz="2300" b="0" i="0" u="none" strike="noStrike" cap="none">
              <a:solidFill>
                <a:schemeClr val="dk1"/>
              </a:solidFill>
              <a:latin typeface="Arial"/>
              <a:ea typeface="Arial"/>
              <a:cs typeface="Arial"/>
              <a:sym typeface="Arial"/>
            </a:endParaRPr>
          </a:p>
          <a:p>
            <a:pPr marL="268605" marR="5080" lvl="0" indent="-256540" algn="l" rtl="0">
              <a:lnSpc>
                <a:spcPct val="100000"/>
              </a:lnSpc>
              <a:spcBef>
                <a:spcPts val="345"/>
              </a:spcBef>
              <a:spcAft>
                <a:spcPts val="0"/>
              </a:spcAft>
              <a:buClr>
                <a:srgbClr val="5B9BD4"/>
              </a:buClr>
              <a:buSzPts val="1800"/>
              <a:buFont typeface="Arial"/>
              <a:buChar char=""/>
            </a:pPr>
            <a:r>
              <a:rPr lang="en-US" sz="2700">
                <a:solidFill>
                  <a:schemeClr val="dk1"/>
                </a:solidFill>
                <a:latin typeface="Arial"/>
                <a:ea typeface="Arial"/>
                <a:cs typeface="Arial"/>
                <a:sym typeface="Arial"/>
              </a:rPr>
              <a:t>This is more likely to be achieved with intensive  treatment</a:t>
            </a:r>
            <a:endParaRPr sz="2700">
              <a:solidFill>
                <a:schemeClr val="dk1"/>
              </a:solidFill>
              <a:latin typeface="Arial"/>
              <a:ea typeface="Arial"/>
              <a:cs typeface="Arial"/>
              <a:sym typeface="Arial"/>
            </a:endParaRPr>
          </a:p>
        </p:txBody>
      </p:sp>
      <p:sp>
        <p:nvSpPr>
          <p:cNvPr id="350" name="Google Shape;350;p54"/>
          <p:cNvSpPr/>
          <p:nvPr/>
        </p:nvSpPr>
        <p:spPr>
          <a:xfrm>
            <a:off x="0" y="134112"/>
            <a:ext cx="8761476"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p:nvPr/>
        </p:nvSpPr>
        <p:spPr>
          <a:xfrm>
            <a:off x="188468" y="1468881"/>
            <a:ext cx="8826500" cy="4369435"/>
          </a:xfrm>
          <a:prstGeom prst="rect">
            <a:avLst/>
          </a:prstGeom>
          <a:noFill/>
          <a:ln>
            <a:noFill/>
          </a:ln>
        </p:spPr>
        <p:txBody>
          <a:bodyPr spcFirstLastPara="1" wrap="square" lIns="0" tIns="12050" rIns="0" bIns="0" anchor="t" anchorCtr="0">
            <a:spAutoFit/>
          </a:bodyPr>
          <a:lstStyle/>
          <a:p>
            <a:pPr marL="268605" marR="478155" lvl="0" indent="-256540" algn="l" rtl="0">
              <a:lnSpc>
                <a:spcPct val="100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The frequency of hypoglycemic episodes, coma, and  seizures is higher with intensive treatment</a:t>
            </a:r>
            <a:endParaRPr sz="2500">
              <a:solidFill>
                <a:schemeClr val="dk1"/>
              </a:solidFill>
              <a:latin typeface="Arial"/>
              <a:ea typeface="Arial"/>
              <a:cs typeface="Arial"/>
              <a:sym typeface="Arial"/>
            </a:endParaRPr>
          </a:p>
          <a:p>
            <a:pPr marL="268605" marR="514350" lvl="0" indent="-256540" algn="l" rtl="0">
              <a:lnSpc>
                <a:spcPct val="100000"/>
              </a:lnSpc>
              <a:spcBef>
                <a:spcPts val="409"/>
              </a:spcBef>
              <a:spcAft>
                <a:spcPts val="0"/>
              </a:spcAft>
              <a:buClr>
                <a:srgbClr val="5B9BD4"/>
              </a:buClr>
              <a:buSzPts val="1700"/>
              <a:buFont typeface="Arial"/>
              <a:buChar char=""/>
            </a:pPr>
            <a:r>
              <a:rPr lang="en-US" sz="2500">
                <a:solidFill>
                  <a:schemeClr val="dk1"/>
                </a:solidFill>
                <a:latin typeface="Arial"/>
                <a:ea typeface="Arial"/>
                <a:cs typeface="Arial"/>
                <a:sym typeface="Arial"/>
              </a:rPr>
              <a:t>Patients on intensive therapy show a significant  reduction in long-term complications of diabetes as  retinopathy, nephropathy, and neuropathy</a:t>
            </a:r>
            <a:endParaRPr sz="2500">
              <a:solidFill>
                <a:schemeClr val="dk1"/>
              </a:solidFill>
              <a:latin typeface="Arial"/>
              <a:ea typeface="Arial"/>
              <a:cs typeface="Arial"/>
              <a:sym typeface="Arial"/>
            </a:endParaRPr>
          </a:p>
          <a:p>
            <a:pPr marL="268605" marR="351790" lvl="0" indent="-256540" algn="l" rtl="0">
              <a:lnSpc>
                <a:spcPct val="100000"/>
              </a:lnSpc>
              <a:spcBef>
                <a:spcPts val="400"/>
              </a:spcBef>
              <a:spcAft>
                <a:spcPts val="0"/>
              </a:spcAft>
              <a:buClr>
                <a:srgbClr val="5B9BD4"/>
              </a:buClr>
              <a:buSzPts val="1700"/>
              <a:buFont typeface="Arial"/>
              <a:buChar char=""/>
            </a:pPr>
            <a:r>
              <a:rPr lang="en-US" sz="2500">
                <a:solidFill>
                  <a:schemeClr val="dk1"/>
                </a:solidFill>
                <a:latin typeface="Arial"/>
                <a:ea typeface="Arial"/>
                <a:cs typeface="Arial"/>
                <a:sym typeface="Arial"/>
              </a:rPr>
              <a:t>Intensive therapy has not been shown to significantly  reduce the macrovascular complications of diabetes</a:t>
            </a:r>
            <a:endParaRPr sz="2500">
              <a:solidFill>
                <a:schemeClr val="dk1"/>
              </a:solidFill>
              <a:latin typeface="Arial"/>
              <a:ea typeface="Arial"/>
              <a:cs typeface="Arial"/>
              <a:sym typeface="Arial"/>
            </a:endParaRPr>
          </a:p>
          <a:p>
            <a:pPr marL="268605" marR="5080" lvl="0" indent="-256540" algn="l" rtl="0">
              <a:lnSpc>
                <a:spcPct val="100000"/>
              </a:lnSpc>
              <a:spcBef>
                <a:spcPts val="395"/>
              </a:spcBef>
              <a:spcAft>
                <a:spcPts val="0"/>
              </a:spcAft>
              <a:buClr>
                <a:srgbClr val="5B9BD4"/>
              </a:buClr>
              <a:buSzPts val="1700"/>
              <a:buFont typeface="Arial"/>
              <a:buChar char=""/>
            </a:pPr>
            <a:r>
              <a:rPr lang="en-US" sz="2500">
                <a:solidFill>
                  <a:schemeClr val="dk1"/>
                </a:solidFill>
                <a:latin typeface="Arial"/>
                <a:ea typeface="Arial"/>
                <a:cs typeface="Arial"/>
                <a:sym typeface="Arial"/>
              </a:rPr>
              <a:t>Intensive therapy is </a:t>
            </a:r>
            <a:r>
              <a:rPr lang="en-US" sz="2500" u="sng">
                <a:solidFill>
                  <a:srgbClr val="FF0000"/>
                </a:solidFill>
                <a:latin typeface="Arial"/>
                <a:ea typeface="Arial"/>
                <a:cs typeface="Arial"/>
                <a:sym typeface="Arial"/>
              </a:rPr>
              <a:t>not recommended </a:t>
            </a:r>
            <a:r>
              <a:rPr lang="en-US" sz="2500">
                <a:solidFill>
                  <a:schemeClr val="dk1"/>
                </a:solidFill>
                <a:latin typeface="Arial"/>
                <a:ea typeface="Arial"/>
                <a:cs typeface="Arial"/>
                <a:sym typeface="Arial"/>
              </a:rPr>
              <a:t>for patients with  </a:t>
            </a:r>
            <a:r>
              <a:rPr lang="en-US" sz="2500">
                <a:solidFill>
                  <a:srgbClr val="FF0000"/>
                </a:solidFill>
                <a:latin typeface="Arial"/>
                <a:ea typeface="Arial"/>
                <a:cs typeface="Arial"/>
                <a:sym typeface="Arial"/>
              </a:rPr>
              <a:t>longstanding diabetes, significant microvascular  complications, advanced age, and hypoglycemic  unawareness</a:t>
            </a:r>
            <a:endParaRPr sz="2500">
              <a:solidFill>
                <a:srgbClr val="FF0000"/>
              </a:solidFill>
              <a:latin typeface="Arial"/>
              <a:ea typeface="Arial"/>
              <a:cs typeface="Arial"/>
              <a:sym typeface="Arial"/>
            </a:endParaRPr>
          </a:p>
        </p:txBody>
      </p:sp>
      <p:sp>
        <p:nvSpPr>
          <p:cNvPr id="356" name="Google Shape;356;p55"/>
          <p:cNvSpPr/>
          <p:nvPr/>
        </p:nvSpPr>
        <p:spPr>
          <a:xfrm>
            <a:off x="0" y="134112"/>
            <a:ext cx="8761476"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28600" y="381000"/>
            <a:ext cx="8405495" cy="1178560"/>
          </a:xfrm>
          <a:prstGeom prst="rect">
            <a:avLst/>
          </a:prstGeom>
          <a:noFill/>
          <a:ln>
            <a:noFill/>
          </a:ln>
        </p:spPr>
        <p:txBody>
          <a:bodyPr spcFirstLastPara="1" wrap="square" lIns="0" tIns="53975" rIns="0" bIns="0" anchor="t" anchorCtr="0">
            <a:spAutoFit/>
          </a:bodyPr>
          <a:lstStyle/>
          <a:p>
            <a:pPr marL="268605" marR="5080" lvl="0" indent="-256539" algn="l" rtl="0">
              <a:lnSpc>
                <a:spcPct val="9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Gestational diabetes is defined as carbohydrate  intolerance with onset or first recognition during  pregnancy</a:t>
            </a:r>
            <a:endParaRPr sz="2700">
              <a:latin typeface="Arial"/>
              <a:ea typeface="Arial"/>
              <a:cs typeface="Arial"/>
              <a:sym typeface="Arial"/>
            </a:endParaRPr>
          </a:p>
        </p:txBody>
      </p:sp>
      <p:sp>
        <p:nvSpPr>
          <p:cNvPr id="76" name="Google Shape;76;p11"/>
          <p:cNvSpPr txBox="1"/>
          <p:nvPr/>
        </p:nvSpPr>
        <p:spPr>
          <a:xfrm>
            <a:off x="228600" y="1600200"/>
            <a:ext cx="8394700" cy="4651530"/>
          </a:xfrm>
          <a:prstGeom prst="rect">
            <a:avLst/>
          </a:prstGeom>
          <a:noFill/>
          <a:ln>
            <a:noFill/>
          </a:ln>
        </p:spPr>
        <p:txBody>
          <a:bodyPr spcFirstLastPara="1" wrap="square" lIns="0" tIns="53325" rIns="0" bIns="0" anchor="t" anchorCtr="0">
            <a:spAutoFit/>
          </a:bodyPr>
          <a:lstStyle/>
          <a:p>
            <a:pPr marL="241300" marR="592455" lvl="0" indent="-228600" algn="l" rtl="0">
              <a:lnSpc>
                <a:spcPct val="107826"/>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It is important to maintain adequate glycemic control  during pregnancy</a:t>
            </a:r>
            <a:endParaRPr sz="2300">
              <a:solidFill>
                <a:schemeClr val="dk1"/>
              </a:solidFill>
              <a:latin typeface="Arial"/>
              <a:ea typeface="Arial"/>
              <a:cs typeface="Arial"/>
              <a:sym typeface="Arial"/>
            </a:endParaRPr>
          </a:p>
          <a:p>
            <a:pPr marL="241300" marR="265430" lvl="0" indent="-228600" algn="l" rtl="0">
              <a:lnSpc>
                <a:spcPct val="90000"/>
              </a:lnSpc>
              <a:spcBef>
                <a:spcPts val="265"/>
              </a:spcBef>
              <a:spcAft>
                <a:spcPts val="0"/>
              </a:spcAft>
              <a:buClr>
                <a:srgbClr val="5B9BD4"/>
              </a:buClr>
              <a:buSzPts val="2300"/>
              <a:buFont typeface="Verdana"/>
              <a:buChar char="◦"/>
            </a:pPr>
            <a:r>
              <a:rPr lang="en-US" sz="2300">
                <a:solidFill>
                  <a:schemeClr val="dk1"/>
                </a:solidFill>
                <a:latin typeface="Arial"/>
                <a:ea typeface="Arial"/>
                <a:cs typeface="Arial"/>
                <a:sym typeface="Arial"/>
              </a:rPr>
              <a:t>Uncontrolled gestational diabetes can lead to fetal  macrosomia (abnormally large body), shoulder dystocia  (difficult delivery), and neonatal hypoglycemia</a:t>
            </a:r>
            <a:endParaRPr sz="2300">
              <a:solidFill>
                <a:schemeClr val="dk1"/>
              </a:solidFill>
              <a:latin typeface="Arial"/>
              <a:ea typeface="Arial"/>
              <a:cs typeface="Arial"/>
              <a:sym typeface="Arial"/>
            </a:endParaRPr>
          </a:p>
          <a:p>
            <a:pPr marL="241300" marR="5080" lvl="0" indent="-228600" algn="l" rtl="0">
              <a:lnSpc>
                <a:spcPct val="107826"/>
              </a:lnSpc>
              <a:spcBef>
                <a:spcPts val="340"/>
              </a:spcBef>
              <a:spcAft>
                <a:spcPts val="0"/>
              </a:spcAft>
              <a:buClr>
                <a:srgbClr val="5B9BD4"/>
              </a:buClr>
              <a:buSzPts val="2300"/>
              <a:buFont typeface="Verdana"/>
              <a:buChar char="◦"/>
            </a:pPr>
            <a:r>
              <a:rPr lang="en-US" sz="2300">
                <a:solidFill>
                  <a:schemeClr val="dk1"/>
                </a:solidFill>
                <a:latin typeface="Arial"/>
                <a:ea typeface="Arial"/>
                <a:cs typeface="Arial"/>
                <a:sym typeface="Arial"/>
              </a:rPr>
              <a:t>Diet, exercise, and	or insulin administration are effective  in this condition</a:t>
            </a:r>
            <a:endParaRPr sz="2300">
              <a:solidFill>
                <a:schemeClr val="dk1"/>
              </a:solidFill>
              <a:latin typeface="Arial"/>
              <a:ea typeface="Arial"/>
              <a:cs typeface="Arial"/>
              <a:sym typeface="Arial"/>
            </a:endParaRPr>
          </a:p>
          <a:p>
            <a:pPr marL="241300" marR="163830" lvl="0" indent="-228600" algn="l" rtl="0">
              <a:lnSpc>
                <a:spcPct val="108260"/>
              </a:lnSpc>
              <a:spcBef>
                <a:spcPts val="300"/>
              </a:spcBef>
              <a:spcAft>
                <a:spcPts val="0"/>
              </a:spcAft>
              <a:buClr>
                <a:srgbClr val="5B9BD4"/>
              </a:buClr>
              <a:buSzPts val="2300"/>
              <a:buFont typeface="Verdana"/>
              <a:buChar char="◦"/>
            </a:pPr>
            <a:r>
              <a:rPr lang="en-US" sz="2300">
                <a:solidFill>
                  <a:srgbClr val="76923C"/>
                </a:solidFill>
                <a:latin typeface="Arial"/>
                <a:ea typeface="Arial"/>
                <a:cs typeface="Arial"/>
                <a:sym typeface="Arial"/>
              </a:rPr>
              <a:t>Glibenclamide  (glyburide US) </a:t>
            </a:r>
            <a:r>
              <a:rPr lang="en-US" sz="2300">
                <a:solidFill>
                  <a:schemeClr val="dk1"/>
                </a:solidFill>
                <a:latin typeface="Arial"/>
                <a:ea typeface="Arial"/>
                <a:cs typeface="Arial"/>
                <a:sym typeface="Arial"/>
              </a:rPr>
              <a:t>and metformin may be safe  alternatives to insulin therapy for gestational diabetes</a:t>
            </a:r>
            <a:br>
              <a:rPr lang="en-US" sz="2300">
                <a:solidFill>
                  <a:schemeClr val="dk1"/>
                </a:solidFill>
                <a:latin typeface="Arial"/>
                <a:ea typeface="Arial"/>
                <a:cs typeface="Arial"/>
                <a:sym typeface="Arial"/>
              </a:rPr>
            </a:br>
            <a:r>
              <a:rPr lang="en-US" sz="2300">
                <a:solidFill>
                  <a:schemeClr val="dk1"/>
                </a:solidFill>
                <a:latin typeface="Arial"/>
                <a:ea typeface="Arial"/>
                <a:cs typeface="Arial"/>
                <a:sym typeface="Arial"/>
              </a:rPr>
              <a:t>المنظم او الحبة الكبيرة Metformin  اول دواء دائماً</a:t>
            </a:r>
            <a:br>
              <a:rPr lang="en-US" sz="2300">
                <a:solidFill>
                  <a:schemeClr val="dk1"/>
                </a:solidFill>
                <a:latin typeface="Arial"/>
                <a:ea typeface="Arial"/>
                <a:cs typeface="Arial"/>
                <a:sym typeface="Arial"/>
              </a:rPr>
            </a:br>
            <a:r>
              <a:rPr lang="en-US" sz="2300">
                <a:solidFill>
                  <a:schemeClr val="dk1"/>
                </a:solidFill>
                <a:latin typeface="Arial"/>
                <a:ea typeface="Arial"/>
                <a:cs typeface="Arial"/>
                <a:sym typeface="Arial"/>
              </a:rPr>
              <a:t>ومرات حتى للتضعيف</a:t>
            </a:r>
            <a:br>
              <a:rPr lang="en-US" sz="2300">
                <a:solidFill>
                  <a:schemeClr val="dk1"/>
                </a:solidFill>
                <a:latin typeface="Arial"/>
                <a:ea typeface="Arial"/>
                <a:cs typeface="Arial"/>
                <a:sym typeface="Arial"/>
              </a:rPr>
            </a:br>
            <a:r>
              <a:rPr lang="en-US" sz="2300">
                <a:solidFill>
                  <a:schemeClr val="dk1"/>
                </a:solidFill>
                <a:latin typeface="Arial"/>
                <a:ea typeface="Arial"/>
                <a:cs typeface="Arial"/>
                <a:sym typeface="Arial"/>
              </a:rPr>
              <a:t>تكيس المبايض مرتبط بالانسولين لذلك نعطي ميتفورمين للعلاج وايضاً السمنة ممكن تكون تكيس المبايض</a:t>
            </a:r>
            <a:r>
              <a:rPr lang="en-US" sz="1800" b="1">
                <a:solidFill>
                  <a:schemeClr val="dk1"/>
                </a:solidFill>
                <a:latin typeface="Calibri"/>
                <a:ea typeface="Calibri"/>
                <a:cs typeface="Calibri"/>
                <a:sym typeface="Calibri"/>
              </a:rPr>
              <a:t>Polycystic ovary</a:t>
            </a:r>
            <a:r>
              <a:rPr lang="en-US" sz="1800">
                <a:solidFill>
                  <a:schemeClr val="dk1"/>
                </a:solidFill>
                <a:latin typeface="Calibri"/>
                <a:ea typeface="Calibri"/>
                <a:cs typeface="Calibri"/>
                <a:sym typeface="Calibri"/>
              </a:rPr>
              <a:t> syndrome</a:t>
            </a:r>
            <a:endParaRPr sz="23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p:nvPr/>
        </p:nvSpPr>
        <p:spPr>
          <a:xfrm>
            <a:off x="83869" y="1676400"/>
            <a:ext cx="9047546" cy="358292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7"/>
          <p:cNvSpPr txBox="1"/>
          <p:nvPr/>
        </p:nvSpPr>
        <p:spPr>
          <a:xfrm>
            <a:off x="90868" y="914400"/>
            <a:ext cx="8776335" cy="5108449"/>
          </a:xfrm>
          <a:prstGeom prst="rect">
            <a:avLst/>
          </a:prstGeom>
          <a:noFill/>
          <a:ln>
            <a:noFill/>
          </a:ln>
        </p:spPr>
        <p:txBody>
          <a:bodyPr spcFirstLastPara="1" wrap="square" lIns="0" tIns="55225" rIns="0" bIns="0" anchor="t" anchorCtr="0">
            <a:spAutoFit/>
          </a:bodyPr>
          <a:lstStyle/>
          <a:p>
            <a:pPr marL="268605" marR="869314" lvl="0" indent="-256540" algn="l" rtl="0">
              <a:lnSpc>
                <a:spcPct val="108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Used as an adjunct to mealtime insulin therapy in  patients with </a:t>
            </a:r>
            <a:r>
              <a:rPr lang="en-US" sz="2500">
                <a:solidFill>
                  <a:srgbClr val="00B0F0"/>
                </a:solidFill>
                <a:latin typeface="Arial"/>
                <a:ea typeface="Arial"/>
                <a:cs typeface="Arial"/>
                <a:sym typeface="Arial"/>
              </a:rPr>
              <a:t>type 1 and type 2 diabetes</a:t>
            </a:r>
            <a:endParaRPr sz="2500">
              <a:solidFill>
                <a:srgbClr val="00B0F0"/>
              </a:solidFill>
              <a:latin typeface="Arial"/>
              <a:ea typeface="Arial"/>
              <a:cs typeface="Arial"/>
              <a:sym typeface="Arial"/>
            </a:endParaRPr>
          </a:p>
          <a:p>
            <a:pPr marL="268605" marR="578485" lvl="0" indent="-256540" algn="l" rtl="0">
              <a:lnSpc>
                <a:spcPct val="108000"/>
              </a:lnSpc>
              <a:spcBef>
                <a:spcPts val="400"/>
              </a:spcBef>
              <a:spcAft>
                <a:spcPts val="0"/>
              </a:spcAft>
              <a:buClr>
                <a:srgbClr val="5B9BD4"/>
              </a:buClr>
              <a:buSzPts val="1700"/>
              <a:buFont typeface="Arial"/>
              <a:buChar char=""/>
            </a:pPr>
            <a:r>
              <a:rPr lang="en-US" sz="2500">
                <a:solidFill>
                  <a:schemeClr val="dk1"/>
                </a:solidFill>
                <a:latin typeface="Arial"/>
                <a:ea typeface="Arial"/>
                <a:cs typeface="Arial"/>
                <a:sym typeface="Arial"/>
              </a:rPr>
              <a:t>Acts as amylinomimetic, delaying gastric emptying,  decreasing postprandial glucagon secretion, and  improving satiety من البنكرياس بطلع بعد الأكل بخرج من خلايا بيتا </a:t>
            </a:r>
            <a:endParaRPr sz="2500">
              <a:solidFill>
                <a:schemeClr val="dk1"/>
              </a:solidFill>
              <a:latin typeface="Arial"/>
              <a:ea typeface="Arial"/>
              <a:cs typeface="Arial"/>
              <a:sym typeface="Arial"/>
            </a:endParaRPr>
          </a:p>
          <a:p>
            <a:pPr marL="268605" marR="360045" lvl="0" indent="-256540" algn="l" rtl="0">
              <a:lnSpc>
                <a:spcPct val="108000"/>
              </a:lnSpc>
              <a:spcBef>
                <a:spcPts val="395"/>
              </a:spcBef>
              <a:spcAft>
                <a:spcPts val="0"/>
              </a:spcAft>
              <a:buClr>
                <a:srgbClr val="5B9BD4"/>
              </a:buClr>
              <a:buSzPts val="1700"/>
              <a:buFont typeface="Arial"/>
              <a:buChar char=""/>
            </a:pPr>
            <a:r>
              <a:rPr lang="en-US" sz="2500">
                <a:solidFill>
                  <a:srgbClr val="00B0F0"/>
                </a:solidFill>
                <a:latin typeface="Arial"/>
                <a:ea typeface="Arial"/>
                <a:cs typeface="Arial"/>
                <a:sym typeface="Arial"/>
              </a:rPr>
              <a:t>Administered SC and should be injected immediately  prior to meals</a:t>
            </a:r>
            <a:endParaRPr sz="2500">
              <a:solidFill>
                <a:srgbClr val="00B0F0"/>
              </a:solidFill>
              <a:latin typeface="Arial"/>
              <a:ea typeface="Arial"/>
              <a:cs typeface="Arial"/>
              <a:sym typeface="Arial"/>
            </a:endParaRPr>
          </a:p>
          <a:p>
            <a:pPr marL="268605" marR="143510" lvl="0" indent="-256540" algn="l" rtl="0">
              <a:lnSpc>
                <a:spcPct val="108000"/>
              </a:lnSpc>
              <a:spcBef>
                <a:spcPts val="409"/>
              </a:spcBef>
              <a:spcAft>
                <a:spcPts val="0"/>
              </a:spcAft>
              <a:buClr>
                <a:srgbClr val="5B9BD4"/>
              </a:buClr>
              <a:buSzPts val="1700"/>
              <a:buFont typeface="Arial"/>
              <a:buChar char=""/>
            </a:pPr>
            <a:r>
              <a:rPr lang="en-US" sz="2500">
                <a:solidFill>
                  <a:schemeClr val="dk1"/>
                </a:solidFill>
                <a:latin typeface="Arial"/>
                <a:ea typeface="Arial"/>
                <a:cs typeface="Arial"/>
                <a:sym typeface="Arial"/>
              </a:rPr>
              <a:t>When pramlintide is initiated, the dose of rapid- or  short-acting insulin should be </a:t>
            </a:r>
            <a:r>
              <a:rPr lang="en-US" sz="2500">
                <a:solidFill>
                  <a:srgbClr val="FF0000"/>
                </a:solidFill>
                <a:latin typeface="Arial"/>
                <a:ea typeface="Arial"/>
                <a:cs typeface="Arial"/>
                <a:sym typeface="Arial"/>
              </a:rPr>
              <a:t>decreased by 50% </a:t>
            </a:r>
            <a:r>
              <a:rPr lang="en-US" sz="2500">
                <a:solidFill>
                  <a:schemeClr val="dk1"/>
                </a:solidFill>
                <a:latin typeface="Arial"/>
                <a:ea typeface="Arial"/>
                <a:cs typeface="Arial"/>
                <a:sym typeface="Arial"/>
              </a:rPr>
              <a:t>prior  to meals to avoid a risk of severe hypoglycemia</a:t>
            </a:r>
            <a:endParaRPr sz="2500">
              <a:solidFill>
                <a:schemeClr val="dk1"/>
              </a:solidFill>
              <a:latin typeface="Arial"/>
              <a:ea typeface="Arial"/>
              <a:cs typeface="Arial"/>
              <a:sym typeface="Arial"/>
            </a:endParaRPr>
          </a:p>
          <a:p>
            <a:pPr marL="268605" marR="5080" lvl="0" indent="-256540" algn="l" rtl="0">
              <a:lnSpc>
                <a:spcPct val="108000"/>
              </a:lnSpc>
              <a:spcBef>
                <a:spcPts val="400"/>
              </a:spcBef>
              <a:spcAft>
                <a:spcPts val="0"/>
              </a:spcAft>
              <a:buClr>
                <a:srgbClr val="5B9BD4"/>
              </a:buClr>
              <a:buSzPts val="1700"/>
              <a:buFont typeface="Arial"/>
              <a:buChar char=""/>
            </a:pPr>
            <a:r>
              <a:rPr lang="en-US" sz="2500">
                <a:solidFill>
                  <a:schemeClr val="dk1"/>
                </a:solidFill>
                <a:latin typeface="Arial"/>
                <a:ea typeface="Arial"/>
                <a:cs typeface="Arial"/>
                <a:sym typeface="Arial"/>
              </a:rPr>
              <a:t>Pramlintide may not be mixed in the same syringe with  any insulin preparation</a:t>
            </a:r>
            <a:br>
              <a:rPr lang="en-US" sz="2500">
                <a:solidFill>
                  <a:schemeClr val="dk1"/>
                </a:solidFill>
                <a:latin typeface="Arial"/>
                <a:ea typeface="Arial"/>
                <a:cs typeface="Arial"/>
                <a:sym typeface="Arial"/>
              </a:rPr>
            </a:br>
            <a:r>
              <a:rPr lang="en-US" sz="2500">
                <a:solidFill>
                  <a:schemeClr val="dk1"/>
                </a:solidFill>
                <a:latin typeface="Arial"/>
                <a:ea typeface="Arial"/>
                <a:cs typeface="Arial"/>
                <a:sym typeface="Arial"/>
              </a:rPr>
              <a:t>هرمون</a:t>
            </a:r>
            <a:endParaRPr sz="2500">
              <a:solidFill>
                <a:schemeClr val="dk1"/>
              </a:solidFill>
              <a:latin typeface="Arial"/>
              <a:ea typeface="Arial"/>
              <a:cs typeface="Arial"/>
              <a:sym typeface="Arial"/>
            </a:endParaRPr>
          </a:p>
        </p:txBody>
      </p:sp>
      <p:sp>
        <p:nvSpPr>
          <p:cNvPr id="367" name="Google Shape;367;p57"/>
          <p:cNvSpPr/>
          <p:nvPr/>
        </p:nvSpPr>
        <p:spPr>
          <a:xfrm>
            <a:off x="90868" y="88392"/>
            <a:ext cx="8994648" cy="10302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8"/>
          <p:cNvSpPr txBox="1">
            <a:spLocks noGrp="1"/>
          </p:cNvSpPr>
          <p:nvPr>
            <p:ph type="title"/>
          </p:nvPr>
        </p:nvSpPr>
        <p:spPr>
          <a:xfrm>
            <a:off x="188468" y="1465834"/>
            <a:ext cx="2828290" cy="4368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Adverse effects</a:t>
            </a:r>
            <a:endParaRPr sz="2700">
              <a:latin typeface="Arial"/>
              <a:ea typeface="Arial"/>
              <a:cs typeface="Arial"/>
              <a:sym typeface="Arial"/>
            </a:endParaRPr>
          </a:p>
        </p:txBody>
      </p:sp>
      <p:sp>
        <p:nvSpPr>
          <p:cNvPr id="373" name="Google Shape;373;p58"/>
          <p:cNvSpPr txBox="1"/>
          <p:nvPr/>
        </p:nvSpPr>
        <p:spPr>
          <a:xfrm>
            <a:off x="188468" y="1884117"/>
            <a:ext cx="8422005" cy="2931795"/>
          </a:xfrm>
          <a:prstGeom prst="rect">
            <a:avLst/>
          </a:prstGeom>
          <a:noFill/>
          <a:ln>
            <a:noFill/>
          </a:ln>
        </p:spPr>
        <p:txBody>
          <a:bodyPr spcFirstLastPara="1" wrap="square" lIns="0" tIns="50800" rIns="0" bIns="0" anchor="t" anchorCtr="0">
            <a:spAutoFit/>
          </a:bodyPr>
          <a:lstStyle/>
          <a:p>
            <a:pPr marL="524510" marR="0" lvl="0" indent="-229234"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Nausea</a:t>
            </a:r>
            <a:endParaRPr sz="2300">
              <a:solidFill>
                <a:schemeClr val="dk1"/>
              </a:solidFill>
              <a:latin typeface="Arial"/>
              <a:ea typeface="Arial"/>
              <a:cs typeface="Arial"/>
              <a:sym typeface="Arial"/>
            </a:endParaRPr>
          </a:p>
          <a:p>
            <a:pPr marL="524510" marR="0" lvl="0" indent="-229234"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Anorexia</a:t>
            </a:r>
            <a:endParaRPr sz="2300">
              <a:solidFill>
                <a:schemeClr val="dk1"/>
              </a:solidFill>
              <a:latin typeface="Arial"/>
              <a:ea typeface="Arial"/>
              <a:cs typeface="Arial"/>
              <a:sym typeface="Arial"/>
            </a:endParaRPr>
          </a:p>
          <a:p>
            <a:pPr marL="524510" marR="0" lvl="0" indent="-229234"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Vomiting</a:t>
            </a:r>
            <a:endParaRPr sz="2300">
              <a:solidFill>
                <a:schemeClr val="dk1"/>
              </a:solidFill>
              <a:latin typeface="Arial"/>
              <a:ea typeface="Arial"/>
              <a:cs typeface="Arial"/>
              <a:sym typeface="Arial"/>
            </a:endParaRPr>
          </a:p>
          <a:p>
            <a:pPr marL="0" marR="0" lvl="0" indent="0" algn="l" rtl="0">
              <a:lnSpc>
                <a:spcPct val="100000"/>
              </a:lnSpc>
              <a:spcBef>
                <a:spcPts val="15"/>
              </a:spcBef>
              <a:spcAft>
                <a:spcPts val="0"/>
              </a:spcAft>
              <a:buNone/>
            </a:pPr>
            <a:endParaRPr sz="3450">
              <a:solidFill>
                <a:schemeClr val="dk1"/>
              </a:solidFill>
              <a:latin typeface="Arial"/>
              <a:ea typeface="Arial"/>
              <a:cs typeface="Arial"/>
              <a:sym typeface="Arial"/>
            </a:endParaRPr>
          </a:p>
          <a:p>
            <a:pPr marL="268605" marR="5080" lvl="0" indent="-256539" algn="l" rtl="0">
              <a:lnSpc>
                <a:spcPct val="100000"/>
              </a:lnSpc>
              <a:spcBef>
                <a:spcPts val="0"/>
              </a:spcBef>
              <a:spcAft>
                <a:spcPts val="0"/>
              </a:spcAft>
              <a:buNone/>
            </a:pPr>
            <a:r>
              <a:rPr lang="en-US" sz="1800">
                <a:solidFill>
                  <a:srgbClr val="5B9BD4"/>
                </a:solidFill>
                <a:latin typeface="Arial"/>
                <a:ea typeface="Arial"/>
                <a:cs typeface="Arial"/>
                <a:sym typeface="Arial"/>
              </a:rPr>
              <a:t>	</a:t>
            </a:r>
            <a:r>
              <a:rPr lang="en-US" sz="2700">
                <a:solidFill>
                  <a:schemeClr val="dk1"/>
                </a:solidFill>
                <a:latin typeface="Arial"/>
                <a:ea typeface="Arial"/>
                <a:cs typeface="Arial"/>
                <a:sym typeface="Arial"/>
              </a:rPr>
              <a:t>Pramlintide should not be given to patients with  diabetic gastroparesis, cresol hypersensitivity, or  hypoglycemic unawareness</a:t>
            </a:r>
            <a:endParaRPr sz="2700">
              <a:solidFill>
                <a:schemeClr val="dk1"/>
              </a:solidFill>
              <a:latin typeface="Arial"/>
              <a:ea typeface="Arial"/>
              <a:cs typeface="Arial"/>
              <a:sym typeface="Arial"/>
            </a:endParaRPr>
          </a:p>
        </p:txBody>
      </p:sp>
      <p:sp>
        <p:nvSpPr>
          <p:cNvPr id="374" name="Google Shape;374;p58"/>
          <p:cNvSpPr/>
          <p:nvPr/>
        </p:nvSpPr>
        <p:spPr>
          <a:xfrm>
            <a:off x="245363" y="134112"/>
            <a:ext cx="6321552"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9"/>
          <p:cNvSpPr txBox="1"/>
          <p:nvPr/>
        </p:nvSpPr>
        <p:spPr>
          <a:xfrm>
            <a:off x="228600" y="838200"/>
            <a:ext cx="8458200" cy="5049203"/>
          </a:xfrm>
          <a:prstGeom prst="rect">
            <a:avLst/>
          </a:prstGeom>
          <a:noFill/>
          <a:ln>
            <a:noFill/>
          </a:ln>
        </p:spPr>
        <p:txBody>
          <a:bodyPr spcFirstLastPara="1" wrap="square" lIns="0" tIns="53975" rIns="0" bIns="0" anchor="t" anchorCtr="0">
            <a:spAutoFit/>
          </a:bodyPr>
          <a:lstStyle/>
          <a:p>
            <a:pPr marL="268605" marR="5080" lvl="0" indent="-256540" algn="l" rtl="0">
              <a:lnSpc>
                <a:spcPct val="9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Oral glucose results in a higher secretion of  insulin than occurs when an </a:t>
            </a:r>
            <a:r>
              <a:rPr lang="en-US" sz="2700">
                <a:solidFill>
                  <a:srgbClr val="00B0F0"/>
                </a:solidFill>
                <a:latin typeface="Arial"/>
                <a:ea typeface="Arial"/>
                <a:cs typeface="Arial"/>
                <a:sym typeface="Arial"/>
              </a:rPr>
              <a:t>IV</a:t>
            </a:r>
            <a:r>
              <a:rPr lang="en-US" sz="2700">
                <a:solidFill>
                  <a:schemeClr val="dk1"/>
                </a:solidFill>
                <a:latin typeface="Arial"/>
                <a:ea typeface="Arial"/>
                <a:cs typeface="Arial"/>
                <a:sym typeface="Arial"/>
              </a:rPr>
              <a:t> glucose “incretin  effect”</a:t>
            </a:r>
            <a:endParaRPr sz="2700">
              <a:solidFill>
                <a:schemeClr val="dk1"/>
              </a:solidFill>
              <a:latin typeface="Arial"/>
              <a:ea typeface="Arial"/>
              <a:cs typeface="Arial"/>
              <a:sym typeface="Arial"/>
            </a:endParaRPr>
          </a:p>
          <a:p>
            <a:pPr marL="268605" marR="631190" lvl="0" indent="-256540" algn="l" rtl="0">
              <a:lnSpc>
                <a:spcPct val="108148"/>
              </a:lnSpc>
              <a:spcBef>
                <a:spcPts val="445"/>
              </a:spcBef>
              <a:spcAft>
                <a:spcPts val="0"/>
              </a:spcAft>
              <a:buClr>
                <a:srgbClr val="5B9BD4"/>
              </a:buClr>
              <a:buSzPts val="1800"/>
              <a:buFont typeface="Arial"/>
              <a:buChar char=""/>
            </a:pPr>
            <a:r>
              <a:rPr lang="en-US" sz="2700">
                <a:solidFill>
                  <a:schemeClr val="dk1"/>
                </a:solidFill>
                <a:latin typeface="Arial"/>
                <a:ea typeface="Arial"/>
                <a:cs typeface="Arial"/>
                <a:sym typeface="Arial"/>
              </a:rPr>
              <a:t>Incretin effect is markedly reduced in type 2  diabetes</a:t>
            </a:r>
            <a:endParaRPr sz="2700">
              <a:solidFill>
                <a:schemeClr val="dk1"/>
              </a:solidFill>
              <a:latin typeface="Arial"/>
              <a:ea typeface="Arial"/>
              <a:cs typeface="Arial"/>
              <a:sym typeface="Arial"/>
            </a:endParaRPr>
          </a:p>
          <a:p>
            <a:pPr marL="268605" marR="156845" lvl="0" indent="-256540" algn="l" rtl="0">
              <a:lnSpc>
                <a:spcPct val="108148"/>
              </a:lnSpc>
              <a:spcBef>
                <a:spcPts val="390"/>
              </a:spcBef>
              <a:spcAft>
                <a:spcPts val="0"/>
              </a:spcAft>
              <a:buClr>
                <a:srgbClr val="5B9BD4"/>
              </a:buClr>
              <a:buSzPts val="1800"/>
              <a:buFont typeface="Arial"/>
              <a:buChar char=""/>
            </a:pPr>
            <a:r>
              <a:rPr lang="en-US" sz="2700">
                <a:solidFill>
                  <a:schemeClr val="dk1"/>
                </a:solidFill>
                <a:latin typeface="Arial"/>
                <a:ea typeface="Arial"/>
                <a:cs typeface="Arial"/>
                <a:sym typeface="Arial"/>
              </a:rPr>
              <a:t>The incretin effect occurs because the gut  releases incretin hormones, notably GLP-1 Glucagon  and  glucose dependent insulinotropic polypeptide  after a meal</a:t>
            </a:r>
            <a:endParaRPr sz="2700">
              <a:solidFill>
                <a:schemeClr val="dk1"/>
              </a:solidFill>
              <a:latin typeface="Arial"/>
              <a:ea typeface="Arial"/>
              <a:cs typeface="Arial"/>
              <a:sym typeface="Arial"/>
            </a:endParaRPr>
          </a:p>
          <a:p>
            <a:pPr marL="268605" marR="60325" lvl="0" indent="-256540" algn="l" rtl="0">
              <a:lnSpc>
                <a:spcPct val="108148"/>
              </a:lnSpc>
              <a:spcBef>
                <a:spcPts val="384"/>
              </a:spcBef>
              <a:spcAft>
                <a:spcPts val="0"/>
              </a:spcAft>
              <a:buClr>
                <a:srgbClr val="5B9BD4"/>
              </a:buClr>
              <a:buSzPts val="1800"/>
              <a:buFont typeface="Arial"/>
              <a:buChar char=""/>
            </a:pPr>
            <a:r>
              <a:rPr lang="en-US" sz="2700">
                <a:solidFill>
                  <a:schemeClr val="dk1"/>
                </a:solidFill>
                <a:latin typeface="Arial"/>
                <a:ea typeface="Arial"/>
                <a:cs typeface="Arial"/>
                <a:sym typeface="Arial"/>
              </a:rPr>
              <a:t>Incretin hormones are responsible for 60%-70%  of postprandial insulin secretion</a:t>
            </a:r>
            <a:br>
              <a:rPr lang="en-US" sz="2700">
                <a:solidFill>
                  <a:schemeClr val="dk1"/>
                </a:solidFill>
                <a:latin typeface="Arial"/>
                <a:ea typeface="Arial"/>
                <a:cs typeface="Arial"/>
                <a:sym typeface="Arial"/>
              </a:rPr>
            </a:br>
            <a:r>
              <a:rPr lang="en-US" sz="1600">
                <a:solidFill>
                  <a:schemeClr val="dk1"/>
                </a:solidFill>
                <a:latin typeface="Arial"/>
                <a:ea typeface="Arial"/>
                <a:cs typeface="Arial"/>
                <a:sym typeface="Arial"/>
              </a:rPr>
              <a:t>Work as incretin hormone when increase it increase insulin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only type 2</a:t>
            </a:r>
            <a:endParaRPr sz="1600">
              <a:solidFill>
                <a:schemeClr val="dk1"/>
              </a:solidFill>
              <a:latin typeface="Arial"/>
              <a:ea typeface="Arial"/>
              <a:cs typeface="Arial"/>
              <a:sym typeface="Arial"/>
            </a:endParaRPr>
          </a:p>
        </p:txBody>
      </p:sp>
      <p:sp>
        <p:nvSpPr>
          <p:cNvPr id="380" name="Google Shape;380;p59"/>
          <p:cNvSpPr/>
          <p:nvPr/>
        </p:nvSpPr>
        <p:spPr>
          <a:xfrm>
            <a:off x="6096" y="27432"/>
            <a:ext cx="521208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0"/>
          <p:cNvSpPr txBox="1"/>
          <p:nvPr/>
        </p:nvSpPr>
        <p:spPr>
          <a:xfrm>
            <a:off x="152400" y="1066800"/>
            <a:ext cx="8423275" cy="5491247"/>
          </a:xfrm>
          <a:prstGeom prst="rect">
            <a:avLst/>
          </a:prstGeom>
          <a:noFill/>
          <a:ln>
            <a:noFill/>
          </a:ln>
        </p:spPr>
        <p:txBody>
          <a:bodyPr spcFirstLastPara="1" wrap="square" lIns="0" tIns="12700" rIns="0" bIns="0" anchor="t" anchorCtr="0">
            <a:spAutoFit/>
          </a:bodyPr>
          <a:lstStyle/>
          <a:p>
            <a:pPr marL="494665" marR="0" lvl="0" indent="-457200" algn="l" rtl="0">
              <a:lnSpc>
                <a:spcPct val="100000"/>
              </a:lnSpc>
              <a:spcBef>
                <a:spcPts val="0"/>
              </a:spcBef>
              <a:spcAft>
                <a:spcPts val="0"/>
              </a:spcAft>
              <a:buClr>
                <a:srgbClr val="5B9BD4"/>
              </a:buClr>
              <a:buSzPts val="1800"/>
              <a:buFont typeface="Noto Sans Symbols"/>
              <a:buChar char="●"/>
            </a:pPr>
            <a:r>
              <a:rPr lang="en-US" sz="2700">
                <a:solidFill>
                  <a:schemeClr val="dk1"/>
                </a:solidFill>
                <a:latin typeface="Arial"/>
                <a:ea typeface="Arial"/>
                <a:cs typeface="Arial"/>
                <a:sym typeface="Arial"/>
              </a:rPr>
              <a:t>Abliglutide</a:t>
            </a:r>
            <a:endParaRPr/>
          </a:p>
          <a:p>
            <a:pPr marL="494665" marR="0" lvl="0" indent="-457200" algn="l" rtl="0">
              <a:lnSpc>
                <a:spcPct val="100000"/>
              </a:lnSpc>
              <a:spcBef>
                <a:spcPts val="100"/>
              </a:spcBef>
              <a:spcAft>
                <a:spcPts val="0"/>
              </a:spcAft>
              <a:buClr>
                <a:srgbClr val="5B9BD4"/>
              </a:buClr>
              <a:buSzPts val="1800"/>
              <a:buFont typeface="Noto Sans Symbols"/>
              <a:buChar char="●"/>
            </a:pPr>
            <a:r>
              <a:rPr lang="en-US" sz="2700">
                <a:solidFill>
                  <a:schemeClr val="dk1"/>
                </a:solidFill>
                <a:latin typeface="Arial"/>
                <a:ea typeface="Arial"/>
                <a:cs typeface="Arial"/>
                <a:sym typeface="Arial"/>
              </a:rPr>
              <a:t>Dulaglutide</a:t>
            </a:r>
            <a:endParaRPr/>
          </a:p>
          <a:p>
            <a:pPr marL="494665" marR="0" lvl="0" indent="-457200" algn="l" rtl="0">
              <a:lnSpc>
                <a:spcPct val="100000"/>
              </a:lnSpc>
              <a:spcBef>
                <a:spcPts val="100"/>
              </a:spcBef>
              <a:spcAft>
                <a:spcPts val="0"/>
              </a:spcAft>
              <a:buClr>
                <a:srgbClr val="5B9BD4"/>
              </a:buClr>
              <a:buSzPts val="1800"/>
              <a:buFont typeface="Noto Sans Symbols"/>
              <a:buChar char="●"/>
            </a:pPr>
            <a:r>
              <a:rPr lang="en-US" sz="2700">
                <a:solidFill>
                  <a:schemeClr val="dk1"/>
                </a:solidFill>
                <a:latin typeface="Arial"/>
                <a:ea typeface="Arial"/>
                <a:cs typeface="Arial"/>
                <a:sym typeface="Arial"/>
              </a:rPr>
              <a:t>Semaglutide</a:t>
            </a:r>
            <a:endParaRPr sz="2700">
              <a:solidFill>
                <a:schemeClr val="dk1"/>
              </a:solidFill>
              <a:latin typeface="Arial"/>
              <a:ea typeface="Arial"/>
              <a:cs typeface="Arial"/>
              <a:sym typeface="Arial"/>
            </a:endParaRPr>
          </a:p>
          <a:p>
            <a:pPr marL="494665" marR="0" lvl="0" indent="-457200" algn="l" rtl="0">
              <a:lnSpc>
                <a:spcPct val="100000"/>
              </a:lnSpc>
              <a:spcBef>
                <a:spcPts val="0"/>
              </a:spcBef>
              <a:spcAft>
                <a:spcPts val="0"/>
              </a:spcAft>
              <a:buClr>
                <a:srgbClr val="5B9BD4"/>
              </a:buClr>
              <a:buSzPts val="1800"/>
              <a:buFont typeface="Noto Sans Symbols"/>
              <a:buChar char="●"/>
            </a:pPr>
            <a:r>
              <a:rPr lang="en-US" sz="2700">
                <a:solidFill>
                  <a:schemeClr val="dk1"/>
                </a:solidFill>
                <a:latin typeface="Arial"/>
                <a:ea typeface="Arial"/>
                <a:cs typeface="Arial"/>
                <a:sym typeface="Arial"/>
              </a:rPr>
              <a:t>Liraglutide (Victoza®)</a:t>
            </a:r>
            <a:endParaRPr sz="2700">
              <a:solidFill>
                <a:schemeClr val="dk1"/>
              </a:solidFill>
              <a:latin typeface="Arial"/>
              <a:ea typeface="Arial"/>
              <a:cs typeface="Arial"/>
              <a:sym typeface="Arial"/>
            </a:endParaRPr>
          </a:p>
          <a:p>
            <a:pPr marL="494665" marR="0" lvl="0" indent="-457200" algn="l" rtl="0">
              <a:lnSpc>
                <a:spcPct val="100000"/>
              </a:lnSpc>
              <a:spcBef>
                <a:spcPts val="0"/>
              </a:spcBef>
              <a:spcAft>
                <a:spcPts val="0"/>
              </a:spcAft>
              <a:buClr>
                <a:srgbClr val="5B9BD4"/>
              </a:buClr>
              <a:buSzPts val="1800"/>
              <a:buFont typeface="Noto Sans Symbols"/>
              <a:buChar char="●"/>
            </a:pPr>
            <a:r>
              <a:rPr lang="en-US" sz="2700">
                <a:solidFill>
                  <a:schemeClr val="dk1"/>
                </a:solidFill>
                <a:latin typeface="Arial"/>
                <a:ea typeface="Arial"/>
                <a:cs typeface="Arial"/>
                <a:sym typeface="Arial"/>
              </a:rPr>
              <a:t>Exenatide	(Bydureon®, Byetta®)</a:t>
            </a:r>
            <a:endParaRPr/>
          </a:p>
          <a:p>
            <a:pPr marL="0" marR="0" lvl="0" indent="-171450" algn="l" rtl="0">
              <a:lnSpc>
                <a:spcPct val="100000"/>
              </a:lnSpc>
              <a:spcBef>
                <a:spcPts val="20"/>
              </a:spcBef>
              <a:spcAft>
                <a:spcPts val="0"/>
              </a:spcAft>
              <a:buClr>
                <a:srgbClr val="5B9BD4"/>
              </a:buClr>
              <a:buSzPts val="2700"/>
              <a:buFont typeface="Arial"/>
              <a:buChar char=""/>
            </a:pPr>
            <a:r>
              <a:rPr lang="en-US" sz="2700">
                <a:solidFill>
                  <a:schemeClr val="dk1"/>
                </a:solidFill>
                <a:latin typeface="Arial"/>
                <a:ea typeface="Arial"/>
                <a:cs typeface="Arial"/>
                <a:sym typeface="Arial"/>
              </a:rPr>
              <a:t>ابر بس مش انسولين وبنفع للنوع 2 فقط </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التهاب البنكرياس فش اله علاج مشكلة يعني الميتفورين أأمن منه لسا </a:t>
            </a:r>
            <a:endParaRPr sz="2700">
              <a:solidFill>
                <a:schemeClr val="dk1"/>
              </a:solidFill>
              <a:latin typeface="Arial"/>
              <a:ea typeface="Arial"/>
              <a:cs typeface="Arial"/>
              <a:sym typeface="Arial"/>
            </a:endParaRPr>
          </a:p>
          <a:p>
            <a:pPr marL="294005" marR="777875" lvl="0" indent="-256540" algn="l" rtl="0">
              <a:lnSpc>
                <a:spcPct val="100000"/>
              </a:lnSpc>
              <a:spcBef>
                <a:spcPts val="5"/>
              </a:spcBef>
              <a:spcAft>
                <a:spcPts val="0"/>
              </a:spcAft>
              <a:buClr>
                <a:srgbClr val="5B9BD4"/>
              </a:buClr>
              <a:buSzPts val="1800"/>
              <a:buFont typeface="Arial"/>
              <a:buChar char=""/>
            </a:pPr>
            <a:r>
              <a:rPr lang="en-US" sz="2700">
                <a:solidFill>
                  <a:schemeClr val="dk1"/>
                </a:solidFill>
                <a:latin typeface="Arial"/>
                <a:ea typeface="Arial"/>
                <a:cs typeface="Arial"/>
                <a:sym typeface="Arial"/>
              </a:rPr>
              <a:t>Injectable incretin mimetics are used for the  treatment of patients with type 2 diabetes</a:t>
            </a:r>
            <a:endParaRPr sz="2700">
              <a:solidFill>
                <a:schemeClr val="dk1"/>
              </a:solidFill>
              <a:latin typeface="Arial"/>
              <a:ea typeface="Arial"/>
              <a:cs typeface="Arial"/>
              <a:sym typeface="Arial"/>
            </a:endParaRPr>
          </a:p>
          <a:p>
            <a:pPr marL="294005" marR="3048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These agents may be used as adjunct therapy in  patients who have failed to achieve adequate  glycemic control on a sulfonylurea, metformin, a  glitazone, or a combination of them</a:t>
            </a:r>
            <a:endParaRPr sz="2700">
              <a:solidFill>
                <a:schemeClr val="dk1"/>
              </a:solidFill>
              <a:latin typeface="Arial"/>
              <a:ea typeface="Arial"/>
              <a:cs typeface="Arial"/>
              <a:sym typeface="Arial"/>
            </a:endParaRPr>
          </a:p>
        </p:txBody>
      </p:sp>
      <p:sp>
        <p:nvSpPr>
          <p:cNvPr id="386" name="Google Shape;386;p60"/>
          <p:cNvSpPr/>
          <p:nvPr/>
        </p:nvSpPr>
        <p:spPr>
          <a:xfrm>
            <a:off x="228600" y="381000"/>
            <a:ext cx="521208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1"/>
          <p:cNvSpPr txBox="1"/>
          <p:nvPr/>
        </p:nvSpPr>
        <p:spPr>
          <a:xfrm>
            <a:off x="188468" y="1433829"/>
            <a:ext cx="8303259" cy="44983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Mechanism of action</a:t>
            </a:r>
            <a:endParaRPr sz="2700">
              <a:solidFill>
                <a:schemeClr val="dk1"/>
              </a:solidFill>
              <a:latin typeface="Arial"/>
              <a:ea typeface="Arial"/>
              <a:cs typeface="Arial"/>
              <a:sym typeface="Arial"/>
            </a:endParaRPr>
          </a:p>
          <a:p>
            <a:pPr marL="268605" marR="43815" lvl="0" indent="-256540" algn="l" rtl="0">
              <a:lnSpc>
                <a:spcPct val="108148"/>
              </a:lnSpc>
              <a:spcBef>
                <a:spcPts val="450"/>
              </a:spcBef>
              <a:spcAft>
                <a:spcPts val="0"/>
              </a:spcAft>
              <a:buClr>
                <a:srgbClr val="5B9BD4"/>
              </a:buClr>
              <a:buSzPts val="1800"/>
              <a:buFont typeface="Arial"/>
              <a:buChar char=""/>
            </a:pPr>
            <a:r>
              <a:rPr lang="en-US" sz="2700">
                <a:solidFill>
                  <a:schemeClr val="dk1"/>
                </a:solidFill>
                <a:latin typeface="Arial"/>
                <a:ea typeface="Arial"/>
                <a:cs typeface="Arial"/>
                <a:sym typeface="Arial"/>
              </a:rPr>
              <a:t>The incretin mimetics are analogs of GLP-1 that  act as GLP-1 receptor agonists</a:t>
            </a:r>
            <a:endParaRPr sz="2700">
              <a:solidFill>
                <a:schemeClr val="dk1"/>
              </a:solidFill>
              <a:latin typeface="Arial"/>
              <a:ea typeface="Arial"/>
              <a:cs typeface="Arial"/>
              <a:sym typeface="Arial"/>
            </a:endParaRPr>
          </a:p>
          <a:p>
            <a:pPr marL="268605" marR="0" lvl="0" indent="-256540" algn="l" rtl="0">
              <a:lnSpc>
                <a:spcPct val="100000"/>
              </a:lnSpc>
              <a:spcBef>
                <a:spcPts val="25"/>
              </a:spcBef>
              <a:spcAft>
                <a:spcPts val="0"/>
              </a:spcAft>
              <a:buClr>
                <a:srgbClr val="5B9BD4"/>
              </a:buClr>
              <a:buSzPts val="1800"/>
              <a:buFont typeface="Arial"/>
              <a:buChar char=""/>
            </a:pPr>
            <a:r>
              <a:rPr lang="en-US" sz="2700">
                <a:solidFill>
                  <a:schemeClr val="dk1"/>
                </a:solidFill>
                <a:latin typeface="Arial"/>
                <a:ea typeface="Arial"/>
                <a:cs typeface="Arial"/>
                <a:sym typeface="Arial"/>
              </a:rPr>
              <a:t>Improve glucose- dependent insulin secretion</a:t>
            </a:r>
            <a:endParaRPr sz="2700">
              <a:solidFill>
                <a:schemeClr val="dk1"/>
              </a:solidFill>
              <a:latin typeface="Arial"/>
              <a:ea typeface="Arial"/>
              <a:cs typeface="Arial"/>
              <a:sym typeface="Arial"/>
            </a:endParaRPr>
          </a:p>
          <a:p>
            <a:pPr marL="268605" marR="970914" lvl="0" indent="-256540" algn="l" rtl="0">
              <a:lnSpc>
                <a:spcPct val="108148"/>
              </a:lnSpc>
              <a:spcBef>
                <a:spcPts val="434"/>
              </a:spcBef>
              <a:spcAft>
                <a:spcPts val="0"/>
              </a:spcAft>
              <a:buClr>
                <a:srgbClr val="5B9BD4"/>
              </a:buClr>
              <a:buSzPts val="1800"/>
              <a:buFont typeface="Arial"/>
              <a:buChar char=""/>
            </a:pPr>
            <a:r>
              <a:rPr lang="en-US" sz="2700">
                <a:solidFill>
                  <a:schemeClr val="dk1"/>
                </a:solidFill>
                <a:latin typeface="Arial"/>
                <a:ea typeface="Arial"/>
                <a:cs typeface="Arial"/>
                <a:sym typeface="Arial"/>
              </a:rPr>
              <a:t>Slow gastric emptying time, decrease food  intake</a:t>
            </a:r>
            <a:endParaRPr sz="2700">
              <a:solidFill>
                <a:schemeClr val="dk1"/>
              </a:solidFill>
              <a:latin typeface="Arial"/>
              <a:ea typeface="Arial"/>
              <a:cs typeface="Arial"/>
              <a:sym typeface="Arial"/>
            </a:endParaRPr>
          </a:p>
          <a:p>
            <a:pPr marL="268605" marR="0" lvl="0" indent="-256540" algn="l" rtl="0">
              <a:lnSpc>
                <a:spcPct val="100000"/>
              </a:lnSpc>
              <a:spcBef>
                <a:spcPts val="40"/>
              </a:spcBef>
              <a:spcAft>
                <a:spcPts val="0"/>
              </a:spcAft>
              <a:buClr>
                <a:srgbClr val="5B9BD4"/>
              </a:buClr>
              <a:buSzPts val="1800"/>
              <a:buFont typeface="Arial"/>
              <a:buChar char=""/>
            </a:pPr>
            <a:r>
              <a:rPr lang="en-US" sz="2700">
                <a:solidFill>
                  <a:schemeClr val="dk1"/>
                </a:solidFill>
                <a:latin typeface="Arial"/>
                <a:ea typeface="Arial"/>
                <a:cs typeface="Arial"/>
                <a:sym typeface="Arial"/>
              </a:rPr>
              <a:t>Decrease postprandial glucagon secretion</a:t>
            </a:r>
            <a:endParaRPr sz="2700">
              <a:solidFill>
                <a:schemeClr val="dk1"/>
              </a:solidFill>
              <a:latin typeface="Arial"/>
              <a:ea typeface="Arial"/>
              <a:cs typeface="Arial"/>
              <a:sym typeface="Arial"/>
            </a:endParaRPr>
          </a:p>
          <a:p>
            <a:pPr marL="268605" marR="0" lvl="0" indent="-256540" algn="l" rtl="0">
              <a:lnSpc>
                <a:spcPct val="100000"/>
              </a:lnSpc>
              <a:spcBef>
                <a:spcPts val="70"/>
              </a:spcBef>
              <a:spcAft>
                <a:spcPts val="0"/>
              </a:spcAft>
              <a:buClr>
                <a:srgbClr val="5B9BD4"/>
              </a:buClr>
              <a:buSzPts val="1800"/>
              <a:buFont typeface="Arial"/>
              <a:buChar char=""/>
            </a:pPr>
            <a:r>
              <a:rPr lang="en-US" sz="2700">
                <a:solidFill>
                  <a:schemeClr val="dk1"/>
                </a:solidFill>
                <a:latin typeface="Arial"/>
                <a:ea typeface="Arial"/>
                <a:cs typeface="Arial"/>
                <a:sym typeface="Arial"/>
              </a:rPr>
              <a:t>Promote β-cell proliferation</a:t>
            </a:r>
            <a:endParaRPr sz="2700">
              <a:solidFill>
                <a:schemeClr val="dk1"/>
              </a:solidFill>
              <a:latin typeface="Arial"/>
              <a:ea typeface="Arial"/>
              <a:cs typeface="Arial"/>
              <a:sym typeface="Arial"/>
            </a:endParaRPr>
          </a:p>
          <a:p>
            <a:pPr marL="268605" marR="5080" lvl="0" indent="-256540" algn="l" rtl="0">
              <a:lnSpc>
                <a:spcPct val="108148"/>
              </a:lnSpc>
              <a:spcBef>
                <a:spcPts val="434"/>
              </a:spcBef>
              <a:spcAft>
                <a:spcPts val="0"/>
              </a:spcAft>
              <a:buClr>
                <a:srgbClr val="5B9BD4"/>
              </a:buClr>
              <a:buSzPts val="1800"/>
              <a:buFont typeface="Arial"/>
              <a:buChar char=""/>
            </a:pPr>
            <a:r>
              <a:rPr lang="en-US" sz="2700">
                <a:solidFill>
                  <a:schemeClr val="dk1"/>
                </a:solidFill>
                <a:latin typeface="Arial"/>
                <a:ea typeface="Arial"/>
                <a:cs typeface="Arial"/>
                <a:sym typeface="Arial"/>
              </a:rPr>
              <a:t>Weight gain and postprandial hyperglycemia are  reduced</a:t>
            </a:r>
            <a:endParaRPr sz="2700">
              <a:solidFill>
                <a:schemeClr val="dk1"/>
              </a:solidFill>
              <a:latin typeface="Arial"/>
              <a:ea typeface="Arial"/>
              <a:cs typeface="Arial"/>
              <a:sym typeface="Arial"/>
            </a:endParaRPr>
          </a:p>
          <a:p>
            <a:pPr marL="268605" marR="0" lvl="0" indent="-256540" algn="l" rtl="0">
              <a:lnSpc>
                <a:spcPct val="100000"/>
              </a:lnSpc>
              <a:spcBef>
                <a:spcPts val="40"/>
              </a:spcBef>
              <a:spcAft>
                <a:spcPts val="0"/>
              </a:spcAft>
              <a:buClr>
                <a:srgbClr val="5B9BD4"/>
              </a:buClr>
              <a:buSzPts val="1800"/>
              <a:buFont typeface="Arial"/>
              <a:buChar char=""/>
            </a:pPr>
            <a:r>
              <a:rPr lang="en-US" sz="2700">
                <a:solidFill>
                  <a:schemeClr val="dk1"/>
                </a:solidFill>
                <a:latin typeface="Arial"/>
                <a:ea typeface="Arial"/>
                <a:cs typeface="Arial"/>
                <a:sym typeface="Arial"/>
              </a:rPr>
              <a:t>HbA1c levels decline</a:t>
            </a:r>
            <a:endParaRPr sz="2700">
              <a:solidFill>
                <a:schemeClr val="dk1"/>
              </a:solidFill>
              <a:latin typeface="Arial"/>
              <a:ea typeface="Arial"/>
              <a:cs typeface="Arial"/>
              <a:sym typeface="Arial"/>
            </a:endParaRPr>
          </a:p>
        </p:txBody>
      </p:sp>
      <p:sp>
        <p:nvSpPr>
          <p:cNvPr id="392" name="Google Shape;392;p61"/>
          <p:cNvSpPr/>
          <p:nvPr/>
        </p:nvSpPr>
        <p:spPr>
          <a:xfrm>
            <a:off x="213359" y="370331"/>
            <a:ext cx="521208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2"/>
          <p:cNvSpPr txBox="1"/>
          <p:nvPr/>
        </p:nvSpPr>
        <p:spPr>
          <a:xfrm>
            <a:off x="188468" y="1415510"/>
            <a:ext cx="8253730" cy="4486998"/>
          </a:xfrm>
          <a:prstGeom prst="rect">
            <a:avLst/>
          </a:prstGeom>
          <a:noFill/>
          <a:ln>
            <a:noFill/>
          </a:ln>
        </p:spPr>
        <p:txBody>
          <a:bodyPr spcFirstLastPara="1" wrap="square" lIns="0" tIns="6285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Administered subcutaneously</a:t>
            </a:r>
            <a:endParaRPr sz="2700">
              <a:solidFill>
                <a:schemeClr val="dk1"/>
              </a:solidFill>
              <a:latin typeface="Arial"/>
              <a:ea typeface="Arial"/>
              <a:cs typeface="Arial"/>
              <a:sym typeface="Arial"/>
            </a:endParaRPr>
          </a:p>
          <a:p>
            <a:pPr marL="268605" marR="0" lvl="0" indent="-256540" algn="l" rtl="0">
              <a:lnSpc>
                <a:spcPct val="100000"/>
              </a:lnSpc>
              <a:spcBef>
                <a:spcPts val="495"/>
              </a:spcBef>
              <a:spcAft>
                <a:spcPts val="0"/>
              </a:spcAft>
              <a:buClr>
                <a:srgbClr val="5B9BD4"/>
              </a:buClr>
              <a:buSzPts val="1800"/>
              <a:buFont typeface="Arial"/>
              <a:buChar char=""/>
            </a:pPr>
            <a:r>
              <a:rPr lang="en-US" sz="2700">
                <a:solidFill>
                  <a:schemeClr val="dk1"/>
                </a:solidFill>
                <a:latin typeface="Arial"/>
                <a:ea typeface="Arial"/>
                <a:cs typeface="Arial"/>
                <a:sym typeface="Arial"/>
              </a:rPr>
              <a:t>Abliglutide Dulaglutide Semaglutide (long acting , administered once weekly)</a:t>
            </a:r>
            <a:endParaRPr sz="2700">
              <a:solidFill>
                <a:schemeClr val="dk1"/>
              </a:solidFill>
              <a:latin typeface="Arial"/>
              <a:ea typeface="Arial"/>
              <a:cs typeface="Arial"/>
              <a:sym typeface="Arial"/>
            </a:endParaRPr>
          </a:p>
          <a:p>
            <a:pPr marL="268605" marR="51435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Liraglutide is highly protein bound and has a  long half life allowing for once-daily dosing</a:t>
            </a:r>
            <a:endParaRPr sz="2700">
              <a:solidFill>
                <a:schemeClr val="dk1"/>
              </a:solidFill>
              <a:latin typeface="Arial"/>
              <a:ea typeface="Arial"/>
              <a:cs typeface="Arial"/>
              <a:sym typeface="Arial"/>
            </a:endParaRPr>
          </a:p>
          <a:p>
            <a:pPr marL="268605" marR="508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Exenatide should be injected twice daily within  60 minutes prior to morning and evening meals</a:t>
            </a:r>
            <a:endParaRPr sz="2700">
              <a:solidFill>
                <a:schemeClr val="dk1"/>
              </a:solidFill>
              <a:latin typeface="Arial"/>
              <a:ea typeface="Arial"/>
              <a:cs typeface="Arial"/>
              <a:sym typeface="Arial"/>
            </a:endParaRPr>
          </a:p>
          <a:p>
            <a:pPr marL="12065" marR="5080" lvl="0" indent="0" algn="l" rtl="0">
              <a:lnSpc>
                <a:spcPct val="100000"/>
              </a:lnSpc>
              <a:spcBef>
                <a:spcPts val="395"/>
              </a:spcBef>
              <a:spcAft>
                <a:spcPts val="0"/>
              </a:spcAft>
              <a:buNone/>
            </a:pPr>
            <a:r>
              <a:rPr lang="en-US" sz="2700">
                <a:solidFill>
                  <a:schemeClr val="dk1"/>
                </a:solidFill>
                <a:latin typeface="Arial"/>
                <a:ea typeface="Arial"/>
                <a:cs typeface="Arial"/>
                <a:sym typeface="Arial"/>
              </a:rPr>
              <a:t>		Once Weekly (extended release)</a:t>
            </a:r>
            <a:endParaRPr sz="2700">
              <a:solidFill>
                <a:schemeClr val="dk1"/>
              </a:solidFill>
              <a:latin typeface="Arial"/>
              <a:ea typeface="Arial"/>
              <a:cs typeface="Arial"/>
              <a:sym typeface="Arial"/>
            </a:endParaRPr>
          </a:p>
          <a:p>
            <a:pPr marL="268605" marR="52324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Exenatide should be avoided in patients with  severe renal impairment</a:t>
            </a:r>
            <a:endParaRPr sz="2700">
              <a:solidFill>
                <a:schemeClr val="dk1"/>
              </a:solidFill>
              <a:latin typeface="Arial"/>
              <a:ea typeface="Arial"/>
              <a:cs typeface="Arial"/>
              <a:sym typeface="Arial"/>
            </a:endParaRPr>
          </a:p>
        </p:txBody>
      </p:sp>
      <p:sp>
        <p:nvSpPr>
          <p:cNvPr id="398" name="Google Shape;398;p62"/>
          <p:cNvSpPr/>
          <p:nvPr/>
        </p:nvSpPr>
        <p:spPr>
          <a:xfrm>
            <a:off x="213359" y="370331"/>
            <a:ext cx="521208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3"/>
          <p:cNvSpPr txBox="1"/>
          <p:nvPr/>
        </p:nvSpPr>
        <p:spPr>
          <a:xfrm>
            <a:off x="188468" y="1415510"/>
            <a:ext cx="8335645" cy="2710870"/>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Adverse effects</a:t>
            </a:r>
            <a:endParaRPr sz="2700">
              <a:solidFill>
                <a:schemeClr val="dk1"/>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Nausea, vomiting, diarrhea, constipation</a:t>
            </a:r>
            <a:endParaRPr sz="2700">
              <a:solidFill>
                <a:schemeClr val="dk1"/>
              </a:solidFill>
              <a:latin typeface="Arial"/>
              <a:ea typeface="Arial"/>
              <a:cs typeface="Arial"/>
              <a:sym typeface="Arial"/>
            </a:endParaRPr>
          </a:p>
          <a:p>
            <a:pPr marL="268605" marR="508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Patients may form antibodies to these agents, in  most cases the antibodies do not result in  adverse effects</a:t>
            </a:r>
            <a:endParaRPr sz="2700">
              <a:solidFill>
                <a:schemeClr val="dk1"/>
              </a:solidFill>
              <a:latin typeface="Arial"/>
              <a:ea typeface="Arial"/>
              <a:cs typeface="Arial"/>
              <a:sym typeface="Arial"/>
            </a:endParaRPr>
          </a:p>
          <a:p>
            <a:pPr marL="268605" marR="26924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Have been associated  with </a:t>
            </a:r>
            <a:r>
              <a:rPr lang="en-US" sz="2700">
                <a:solidFill>
                  <a:srgbClr val="FF0000"/>
                </a:solidFill>
                <a:latin typeface="Arial"/>
                <a:ea typeface="Arial"/>
                <a:cs typeface="Arial"/>
                <a:sym typeface="Arial"/>
              </a:rPr>
              <a:t>pancreatitis</a:t>
            </a:r>
            <a:endParaRPr sz="2700">
              <a:solidFill>
                <a:srgbClr val="FF0000"/>
              </a:solidFill>
              <a:latin typeface="Arial"/>
              <a:ea typeface="Arial"/>
              <a:cs typeface="Arial"/>
              <a:sym typeface="Arial"/>
            </a:endParaRPr>
          </a:p>
        </p:txBody>
      </p:sp>
      <p:sp>
        <p:nvSpPr>
          <p:cNvPr id="404" name="Google Shape;404;p63"/>
          <p:cNvSpPr/>
          <p:nvPr/>
        </p:nvSpPr>
        <p:spPr>
          <a:xfrm>
            <a:off x="213359" y="370331"/>
            <a:ext cx="521208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txBox="1"/>
          <p:nvPr/>
        </p:nvSpPr>
        <p:spPr>
          <a:xfrm>
            <a:off x="152400" y="1066800"/>
            <a:ext cx="8824595" cy="4421505"/>
          </a:xfrm>
          <a:prstGeom prst="rect">
            <a:avLst/>
          </a:prstGeom>
          <a:noFill/>
          <a:ln>
            <a:noFill/>
          </a:ln>
        </p:spPr>
        <p:txBody>
          <a:bodyPr spcFirstLastPara="1" wrap="square" lIns="0" tIns="12050" rIns="0" bIns="0" anchor="t" anchorCtr="0">
            <a:spAutoFit/>
          </a:bodyPr>
          <a:lstStyle/>
          <a:p>
            <a:pPr marL="268605" marR="628015" lvl="0" indent="-256540" algn="l" rtl="0">
              <a:lnSpc>
                <a:spcPct val="100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Useful in the treatment of patients who have type 2  diabetes and cannot be managed by diet alone</a:t>
            </a:r>
            <a:endParaRPr sz="2500">
              <a:solidFill>
                <a:schemeClr val="dk1"/>
              </a:solidFill>
              <a:latin typeface="Arial"/>
              <a:ea typeface="Arial"/>
              <a:cs typeface="Arial"/>
              <a:sym typeface="Arial"/>
            </a:endParaRPr>
          </a:p>
          <a:p>
            <a:pPr marL="268605" marR="60960" lvl="0" indent="-256540" algn="l" rtl="0">
              <a:lnSpc>
                <a:spcPct val="100000"/>
              </a:lnSpc>
              <a:spcBef>
                <a:spcPts val="409"/>
              </a:spcBef>
              <a:spcAft>
                <a:spcPts val="0"/>
              </a:spcAft>
              <a:buClr>
                <a:srgbClr val="5B9BD4"/>
              </a:buClr>
              <a:buSzPts val="1700"/>
              <a:buFont typeface="Arial"/>
              <a:buChar char=""/>
            </a:pPr>
            <a:r>
              <a:rPr lang="en-US" sz="2500">
                <a:solidFill>
                  <a:schemeClr val="dk1"/>
                </a:solidFill>
                <a:latin typeface="Arial"/>
                <a:ea typeface="Arial"/>
                <a:cs typeface="Arial"/>
                <a:sym typeface="Arial"/>
              </a:rPr>
              <a:t>Patients who have developed diabetes after age 40 and  have had diabetes less than 5 years are most likely to  respond well to oral glucose-lowering agents</a:t>
            </a:r>
            <a:endParaRPr sz="2500">
              <a:solidFill>
                <a:schemeClr val="dk1"/>
              </a:solidFill>
              <a:latin typeface="Arial"/>
              <a:ea typeface="Arial"/>
              <a:cs typeface="Arial"/>
              <a:sym typeface="Arial"/>
            </a:endParaRPr>
          </a:p>
          <a:p>
            <a:pPr marL="268605" marR="1091565" lvl="0" indent="-256540" algn="l" rtl="0">
              <a:lnSpc>
                <a:spcPct val="100000"/>
              </a:lnSpc>
              <a:spcBef>
                <a:spcPts val="400"/>
              </a:spcBef>
              <a:spcAft>
                <a:spcPts val="0"/>
              </a:spcAft>
              <a:buClr>
                <a:srgbClr val="5B9BD4"/>
              </a:buClr>
              <a:buSzPts val="1700"/>
              <a:buFont typeface="Arial"/>
              <a:buChar char=""/>
            </a:pPr>
            <a:r>
              <a:rPr lang="en-US" sz="2500">
                <a:solidFill>
                  <a:schemeClr val="dk1"/>
                </a:solidFill>
                <a:latin typeface="Arial"/>
                <a:ea typeface="Arial"/>
                <a:cs typeface="Arial"/>
                <a:sym typeface="Arial"/>
              </a:rPr>
              <a:t>Patients with long-standing disease may require  combination of glucose-lowering drugs/ insulin</a:t>
            </a:r>
            <a:endParaRPr sz="2500">
              <a:solidFill>
                <a:schemeClr val="dk1"/>
              </a:solidFill>
              <a:latin typeface="Arial"/>
              <a:ea typeface="Arial"/>
              <a:cs typeface="Arial"/>
              <a:sym typeface="Arial"/>
            </a:endParaRPr>
          </a:p>
          <a:p>
            <a:pPr marL="268605" marR="5080" lvl="0" indent="-256540" algn="l" rtl="0">
              <a:lnSpc>
                <a:spcPct val="100000"/>
              </a:lnSpc>
              <a:spcBef>
                <a:spcPts val="395"/>
              </a:spcBef>
              <a:spcAft>
                <a:spcPts val="0"/>
              </a:spcAft>
              <a:buClr>
                <a:srgbClr val="5B9BD4"/>
              </a:buClr>
              <a:buSzPts val="1700"/>
              <a:buFont typeface="Arial"/>
              <a:buChar char=""/>
            </a:pPr>
            <a:r>
              <a:rPr lang="en-US" sz="2500">
                <a:solidFill>
                  <a:schemeClr val="dk1"/>
                </a:solidFill>
                <a:latin typeface="Arial"/>
                <a:ea typeface="Arial"/>
                <a:cs typeface="Arial"/>
                <a:sym typeface="Arial"/>
              </a:rPr>
              <a:t>Insulin is added because of the progressive decline in β  cells that occurs due to the disease or aging</a:t>
            </a:r>
            <a:endParaRPr sz="2500">
              <a:solidFill>
                <a:schemeClr val="dk1"/>
              </a:solidFill>
              <a:latin typeface="Arial"/>
              <a:ea typeface="Arial"/>
              <a:cs typeface="Arial"/>
              <a:sym typeface="Arial"/>
            </a:endParaRPr>
          </a:p>
          <a:p>
            <a:pPr marL="268605" marR="414655" lvl="0" indent="-256540" algn="l" rtl="0">
              <a:lnSpc>
                <a:spcPct val="100000"/>
              </a:lnSpc>
              <a:spcBef>
                <a:spcPts val="409"/>
              </a:spcBef>
              <a:spcAft>
                <a:spcPts val="0"/>
              </a:spcAft>
              <a:buClr>
                <a:srgbClr val="5B9BD4"/>
              </a:buClr>
              <a:buSzPts val="1700"/>
              <a:buFont typeface="Arial"/>
              <a:buChar char=""/>
            </a:pPr>
            <a:r>
              <a:rPr lang="en-US" sz="2500">
                <a:solidFill>
                  <a:schemeClr val="dk1"/>
                </a:solidFill>
                <a:latin typeface="Arial"/>
                <a:ea typeface="Arial"/>
                <a:cs typeface="Arial"/>
                <a:sym typeface="Arial"/>
              </a:rPr>
              <a:t>Oral glucose-lowering agents should not be given to  patients with type 1 diabetes</a:t>
            </a:r>
            <a:endParaRPr sz="2500">
              <a:solidFill>
                <a:schemeClr val="dk1"/>
              </a:solidFill>
              <a:latin typeface="Arial"/>
              <a:ea typeface="Arial"/>
              <a:cs typeface="Arial"/>
              <a:sym typeface="Arial"/>
            </a:endParaRPr>
          </a:p>
        </p:txBody>
      </p:sp>
      <p:sp>
        <p:nvSpPr>
          <p:cNvPr id="410" name="Google Shape;410;p64"/>
          <p:cNvSpPr/>
          <p:nvPr/>
        </p:nvSpPr>
        <p:spPr>
          <a:xfrm>
            <a:off x="0" y="76200"/>
            <a:ext cx="833628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65" descr="Screen Shot 2020-05-11 at 11.05.59 AM.png"/>
          <p:cNvPicPr preferRelativeResize="0"/>
          <p:nvPr/>
        </p:nvPicPr>
        <p:blipFill rotWithShape="1">
          <a:blip r:embed="rId3">
            <a:alphaModFix/>
          </a:blip>
          <a:srcRect/>
          <a:stretch/>
        </p:blipFill>
        <p:spPr>
          <a:xfrm>
            <a:off x="6091174" y="762000"/>
            <a:ext cx="3284620" cy="4800600"/>
          </a:xfrm>
          <a:prstGeom prst="rect">
            <a:avLst/>
          </a:prstGeom>
          <a:noFill/>
          <a:ln>
            <a:noFill/>
          </a:ln>
        </p:spPr>
      </p:pic>
      <p:sp>
        <p:nvSpPr>
          <p:cNvPr id="416" name="Google Shape;416;p65"/>
          <p:cNvSpPr txBox="1">
            <a:spLocks noGrp="1"/>
          </p:cNvSpPr>
          <p:nvPr>
            <p:ph type="title"/>
          </p:nvPr>
        </p:nvSpPr>
        <p:spPr>
          <a:xfrm>
            <a:off x="228600" y="543560"/>
            <a:ext cx="3903979" cy="4368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Insulin secretagogues</a:t>
            </a:r>
            <a:endParaRPr sz="2700">
              <a:latin typeface="Arial"/>
              <a:ea typeface="Arial"/>
              <a:cs typeface="Arial"/>
              <a:sym typeface="Arial"/>
            </a:endParaRPr>
          </a:p>
        </p:txBody>
      </p:sp>
      <p:sp>
        <p:nvSpPr>
          <p:cNvPr id="417" name="Google Shape;417;p65"/>
          <p:cNvSpPr txBox="1"/>
          <p:nvPr/>
        </p:nvSpPr>
        <p:spPr>
          <a:xfrm>
            <a:off x="149352" y="951676"/>
            <a:ext cx="5929630" cy="5837495"/>
          </a:xfrm>
          <a:prstGeom prst="rect">
            <a:avLst/>
          </a:prstGeom>
          <a:noFill/>
          <a:ln>
            <a:noFill/>
          </a:ln>
        </p:spPr>
        <p:txBody>
          <a:bodyPr spcFirstLastPara="1" wrap="square" lIns="0" tIns="50800" rIns="0" bIns="0" anchor="t" anchorCtr="0">
            <a:spAutoFit/>
          </a:bodyPr>
          <a:lstStyle/>
          <a:p>
            <a:pPr marL="524510" marR="0" lvl="0" indent="-229234"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Sulfonylureas</a:t>
            </a:r>
            <a:endParaRPr sz="2300">
              <a:solidFill>
                <a:schemeClr val="dk1"/>
              </a:solidFill>
              <a:latin typeface="Arial"/>
              <a:ea typeface="Arial"/>
              <a:cs typeface="Arial"/>
              <a:sym typeface="Arial"/>
            </a:endParaRPr>
          </a:p>
          <a:p>
            <a:pPr marL="524510" marR="0" lvl="0" indent="-229234" algn="l" rtl="0">
              <a:lnSpc>
                <a:spcPct val="100000"/>
              </a:lnSpc>
              <a:spcBef>
                <a:spcPts val="300"/>
              </a:spcBef>
              <a:spcAft>
                <a:spcPts val="0"/>
              </a:spcAft>
              <a:buClr>
                <a:srgbClr val="5B9BD4"/>
              </a:buClr>
              <a:buSzPts val="2300"/>
              <a:buFont typeface="Verdana"/>
              <a:buChar char="◦"/>
            </a:pPr>
            <a:r>
              <a:rPr lang="en-US" sz="2300">
                <a:solidFill>
                  <a:schemeClr val="dk1"/>
                </a:solidFill>
                <a:latin typeface="Arial"/>
                <a:ea typeface="Arial"/>
                <a:cs typeface="Arial"/>
                <a:sym typeface="Arial"/>
              </a:rPr>
              <a:t>Glinides</a:t>
            </a:r>
            <a:endParaRPr sz="2300">
              <a:solidFill>
                <a:schemeClr val="dk1"/>
              </a:solidFill>
              <a:latin typeface="Arial"/>
              <a:ea typeface="Arial"/>
              <a:cs typeface="Arial"/>
              <a:sym typeface="Arial"/>
            </a:endParaRPr>
          </a:p>
          <a:p>
            <a:pPr marL="268605" marR="0" lvl="0" indent="-256540" algn="l" rtl="0">
              <a:lnSpc>
                <a:spcPct val="100000"/>
              </a:lnSpc>
              <a:spcBef>
                <a:spcPts val="345"/>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sensitizers</a:t>
            </a:r>
            <a:endParaRPr sz="2700">
              <a:solidFill>
                <a:schemeClr val="dk1"/>
              </a:solidFill>
              <a:latin typeface="Arial"/>
              <a:ea typeface="Arial"/>
              <a:cs typeface="Arial"/>
              <a:sym typeface="Arial"/>
            </a:endParaRPr>
          </a:p>
          <a:p>
            <a:pPr marL="524510" marR="0" lvl="1" indent="-229234" algn="l" rtl="0">
              <a:lnSpc>
                <a:spcPct val="100000"/>
              </a:lnSpc>
              <a:spcBef>
                <a:spcPts val="365"/>
              </a:spcBef>
              <a:spcAft>
                <a:spcPts val="0"/>
              </a:spcAft>
              <a:buClr>
                <a:srgbClr val="5B9BD4"/>
              </a:buClr>
              <a:buSzPts val="2300"/>
              <a:buFont typeface="Verdana"/>
              <a:buChar char="◦"/>
            </a:pPr>
            <a:r>
              <a:rPr lang="en-US" sz="2300" b="0" i="0" u="none" strike="noStrike" cap="none">
                <a:solidFill>
                  <a:schemeClr val="dk1"/>
                </a:solidFill>
                <a:latin typeface="Arial"/>
                <a:ea typeface="Arial"/>
                <a:cs typeface="Arial"/>
                <a:sym typeface="Arial"/>
              </a:rPr>
              <a:t>Biguanides: Metformin</a:t>
            </a:r>
            <a:endParaRPr sz="2300" b="0" i="0" u="none" strike="noStrike" cap="none">
              <a:solidFill>
                <a:schemeClr val="dk1"/>
              </a:solidFill>
              <a:latin typeface="Arial"/>
              <a:ea typeface="Arial"/>
              <a:cs typeface="Arial"/>
              <a:sym typeface="Arial"/>
            </a:endParaRPr>
          </a:p>
          <a:p>
            <a:pPr marL="524510" marR="0" lvl="1" indent="-229234" algn="l" rtl="0">
              <a:lnSpc>
                <a:spcPct val="100000"/>
              </a:lnSpc>
              <a:spcBef>
                <a:spcPts val="300"/>
              </a:spcBef>
              <a:spcAft>
                <a:spcPts val="0"/>
              </a:spcAft>
              <a:buClr>
                <a:srgbClr val="5B9BD4"/>
              </a:buClr>
              <a:buSzPts val="2300"/>
              <a:buFont typeface="Verdana"/>
              <a:buChar char="◦"/>
            </a:pPr>
            <a:r>
              <a:rPr lang="en-US" sz="2300" b="0" i="0" u="none" strike="noStrike" cap="none">
                <a:solidFill>
                  <a:schemeClr val="dk1"/>
                </a:solidFill>
                <a:latin typeface="Arial"/>
                <a:ea typeface="Arial"/>
                <a:cs typeface="Arial"/>
                <a:sym typeface="Arial"/>
              </a:rPr>
              <a:t>Thiazolidinediones:</a:t>
            </a:r>
            <a:endParaRPr sz="2300" b="0" i="0" u="none" strike="noStrike" cap="none">
              <a:solidFill>
                <a:schemeClr val="dk1"/>
              </a:solidFill>
              <a:latin typeface="Arial"/>
              <a:ea typeface="Arial"/>
              <a:cs typeface="Arial"/>
              <a:sym typeface="Arial"/>
            </a:endParaRPr>
          </a:p>
          <a:p>
            <a:pPr marL="268605" marR="0" lvl="0" indent="-256540" algn="l" rtl="0">
              <a:lnSpc>
                <a:spcPct val="100000"/>
              </a:lnSpc>
              <a:spcBef>
                <a:spcPts val="330"/>
              </a:spcBef>
              <a:spcAft>
                <a:spcPts val="0"/>
              </a:spcAft>
              <a:buClr>
                <a:srgbClr val="5B9BD4"/>
              </a:buClr>
              <a:buSzPts val="1800"/>
              <a:buFont typeface="Arial"/>
              <a:buChar char=""/>
            </a:pPr>
            <a:r>
              <a:rPr lang="en-US" sz="2700">
                <a:solidFill>
                  <a:schemeClr val="dk1"/>
                </a:solidFill>
                <a:latin typeface="Arial"/>
                <a:ea typeface="Arial"/>
                <a:cs typeface="Arial"/>
                <a:sym typeface="Arial"/>
              </a:rPr>
              <a:t>α-Glucosidase inhibitor</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Dipeptidyl peptidase-IV inhibitors</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SGLT2 inhibitors</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Fasting Glucose 100 المفروض ما يكون عالي يعني صباحاً  </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acarbose مع الأكل نوخذه وبمنع امتصاص من الكاربوهيدرات</a:t>
            </a:r>
            <a:br>
              <a:rPr lang="en-US" sz="2700">
                <a:solidFill>
                  <a:schemeClr val="dk1"/>
                </a:solidFill>
                <a:latin typeface="Arial"/>
                <a:ea typeface="Arial"/>
                <a:cs typeface="Arial"/>
                <a:sym typeface="Arial"/>
              </a:rPr>
            </a:br>
            <a:r>
              <a:rPr lang="en-US" sz="2400">
                <a:solidFill>
                  <a:schemeClr val="dk1"/>
                </a:solidFill>
                <a:latin typeface="Arial"/>
                <a:ea typeface="Arial"/>
                <a:cs typeface="Arial"/>
                <a:sym typeface="Arial"/>
              </a:rPr>
              <a:t>المفروض ما في سكر بالبول ولكن بمرض السكري موجود سكر وزمان كانوا يتذوقوه !</a:t>
            </a:r>
            <a:endParaRPr sz="2400">
              <a:solidFill>
                <a:schemeClr val="dk1"/>
              </a:solidFill>
              <a:latin typeface="Arial"/>
              <a:ea typeface="Arial"/>
              <a:cs typeface="Arial"/>
              <a:sym typeface="Arial"/>
            </a:endParaRPr>
          </a:p>
        </p:txBody>
      </p:sp>
      <p:sp>
        <p:nvSpPr>
          <p:cNvPr id="418" name="Google Shape;418;p65"/>
          <p:cNvSpPr/>
          <p:nvPr/>
        </p:nvSpPr>
        <p:spPr>
          <a:xfrm>
            <a:off x="0" y="40324"/>
            <a:ext cx="6480048" cy="9113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2" descr="Screen Shot 2021-04-14 at 6.50.00 AM.png"/>
          <p:cNvPicPr preferRelativeResize="0"/>
          <p:nvPr/>
        </p:nvPicPr>
        <p:blipFill rotWithShape="1">
          <a:blip r:embed="rId3">
            <a:alphaModFix/>
          </a:blip>
          <a:srcRect/>
          <a:stretch/>
        </p:blipFill>
        <p:spPr>
          <a:xfrm>
            <a:off x="1422400" y="12700"/>
            <a:ext cx="6286500" cy="68199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a:spLocks noGrp="1"/>
          </p:cNvSpPr>
          <p:nvPr>
            <p:ph type="title"/>
          </p:nvPr>
        </p:nvSpPr>
        <p:spPr>
          <a:xfrm>
            <a:off x="188468" y="1433829"/>
            <a:ext cx="8009890" cy="1174680"/>
          </a:xfrm>
          <a:prstGeom prst="rect">
            <a:avLst/>
          </a:prstGeom>
          <a:noFill/>
          <a:ln>
            <a:noFill/>
          </a:ln>
        </p:spPr>
        <p:txBody>
          <a:bodyPr spcFirstLastPara="1" wrap="square" lIns="0" tIns="58400" rIns="0" bIns="0" anchor="t" anchorCtr="0">
            <a:spAutoFit/>
          </a:bodyPr>
          <a:lstStyle/>
          <a:p>
            <a:pPr marL="268605" marR="5080" lvl="0" indent="-256539" algn="l" rtl="0">
              <a:lnSpc>
                <a:spcPct val="108148"/>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Insulin secretagogues: Promote insulin release  from the β cells of the pancreas تزيد افراز الانسولين وما بنفع مع السكري 1 </a:t>
            </a:r>
            <a:endParaRPr sz="2700">
              <a:latin typeface="Arial"/>
              <a:ea typeface="Arial"/>
              <a:cs typeface="Arial"/>
              <a:sym typeface="Arial"/>
            </a:endParaRPr>
          </a:p>
        </p:txBody>
      </p:sp>
      <p:sp>
        <p:nvSpPr>
          <p:cNvPr id="424" name="Google Shape;424;p66"/>
          <p:cNvSpPr txBox="1"/>
          <p:nvPr/>
        </p:nvSpPr>
        <p:spPr>
          <a:xfrm>
            <a:off x="471931" y="2558588"/>
            <a:ext cx="7420609" cy="3162404"/>
          </a:xfrm>
          <a:prstGeom prst="rect">
            <a:avLst/>
          </a:prstGeom>
          <a:noFill/>
          <a:ln>
            <a:noFill/>
          </a:ln>
        </p:spPr>
        <p:txBody>
          <a:bodyPr spcFirstLastPara="1" wrap="square" lIns="0" tIns="33000" rIns="0" bIns="0" anchor="t" anchorCtr="0">
            <a:spAutoFit/>
          </a:bodyPr>
          <a:lstStyle/>
          <a:p>
            <a:pPr marL="241300" marR="0" lvl="0" indent="-228600" algn="l" rtl="0">
              <a:lnSpc>
                <a:spcPct val="100000"/>
              </a:lnSpc>
              <a:spcBef>
                <a:spcPts val="0"/>
              </a:spcBef>
              <a:spcAft>
                <a:spcPts val="0"/>
              </a:spcAft>
              <a:buClr>
                <a:srgbClr val="5B9BD4"/>
              </a:buClr>
              <a:buSzPts val="2300"/>
              <a:buFont typeface="Verdana"/>
              <a:buChar char="◦"/>
            </a:pPr>
            <a:r>
              <a:rPr lang="en-US" sz="2300">
                <a:solidFill>
                  <a:schemeClr val="dk1"/>
                </a:solidFill>
                <a:latin typeface="Arial"/>
                <a:ea typeface="Arial"/>
                <a:cs typeface="Arial"/>
                <a:sym typeface="Arial"/>
              </a:rPr>
              <a:t>Sulfonylureas</a:t>
            </a:r>
            <a:endParaRPr sz="2300">
              <a:solidFill>
                <a:schemeClr val="dk1"/>
              </a:solidFill>
              <a:latin typeface="Arial"/>
              <a:ea typeface="Arial"/>
              <a:cs typeface="Arial"/>
              <a:sym typeface="Arial"/>
            </a:endParaRPr>
          </a:p>
          <a:p>
            <a:pPr marL="478790" marR="0" lvl="1" indent="-229235" algn="l" rtl="0">
              <a:lnSpc>
                <a:spcPct val="114090"/>
              </a:lnSpc>
              <a:spcBef>
                <a:spcPts val="150"/>
              </a:spcBef>
              <a:spcAft>
                <a:spcPts val="0"/>
              </a:spcAft>
              <a:buClr>
                <a:srgbClr val="EC7C30"/>
              </a:buClr>
              <a:buSzPts val="2200"/>
              <a:buFont typeface="Arial"/>
              <a:buChar char=""/>
            </a:pPr>
            <a:r>
              <a:rPr lang="en-US" sz="2200" b="0" i="0" u="none" strike="noStrike" cap="none">
                <a:solidFill>
                  <a:schemeClr val="dk1"/>
                </a:solidFill>
                <a:latin typeface="Arial"/>
                <a:ea typeface="Arial"/>
                <a:cs typeface="Arial"/>
                <a:sym typeface="Arial"/>
              </a:rPr>
              <a:t>Glibenclamide= Glyburide (US) (Glucocare®,  Gluconil®, Declamide®, Daonil®) حبة صغيرة </a:t>
            </a:r>
            <a:endParaRPr sz="2200" b="0" i="0" u="none" strike="noStrike" cap="none">
              <a:solidFill>
                <a:schemeClr val="dk1"/>
              </a:solidFill>
              <a:latin typeface="Arial"/>
              <a:ea typeface="Arial"/>
              <a:cs typeface="Arial"/>
              <a:sym typeface="Arial"/>
            </a:endParaRPr>
          </a:p>
          <a:p>
            <a:pPr marL="478790" marR="0" lvl="1" indent="-229235" algn="l" rtl="0">
              <a:lnSpc>
                <a:spcPct val="100000"/>
              </a:lnSpc>
              <a:spcBef>
                <a:spcPts val="135"/>
              </a:spcBef>
              <a:spcAft>
                <a:spcPts val="0"/>
              </a:spcAft>
              <a:buClr>
                <a:srgbClr val="EC7C30"/>
              </a:buClr>
              <a:buSzPts val="2200"/>
              <a:buFont typeface="Arial"/>
              <a:buChar char=""/>
            </a:pPr>
            <a:r>
              <a:rPr lang="en-US" sz="2200" b="0" i="0" u="none" strike="noStrike" cap="none">
                <a:solidFill>
                  <a:schemeClr val="dk1"/>
                </a:solidFill>
                <a:latin typeface="Arial"/>
                <a:ea typeface="Arial"/>
                <a:cs typeface="Arial"/>
                <a:sym typeface="Arial"/>
              </a:rPr>
              <a:t>Glimepiride (Amaryl®)</a:t>
            </a:r>
            <a:endParaRPr sz="2200" b="0" i="0" u="none" strike="noStrike" cap="none">
              <a:solidFill>
                <a:schemeClr val="dk1"/>
              </a:solidFill>
              <a:latin typeface="Arial"/>
              <a:ea typeface="Arial"/>
              <a:cs typeface="Arial"/>
              <a:sym typeface="Arial"/>
            </a:endParaRPr>
          </a:p>
          <a:p>
            <a:pPr marL="478790" marR="0" lvl="1" indent="-229235" algn="l" rtl="0">
              <a:lnSpc>
                <a:spcPct val="100000"/>
              </a:lnSpc>
              <a:spcBef>
                <a:spcPts val="140"/>
              </a:spcBef>
              <a:spcAft>
                <a:spcPts val="0"/>
              </a:spcAft>
              <a:buClr>
                <a:srgbClr val="EC7C30"/>
              </a:buClr>
              <a:buSzPts val="2200"/>
              <a:buFont typeface="Arial"/>
              <a:buChar char=""/>
            </a:pPr>
            <a:r>
              <a:rPr lang="en-US" sz="2200" b="0" i="0" u="none" strike="noStrike" cap="none">
                <a:solidFill>
                  <a:schemeClr val="dk1"/>
                </a:solidFill>
                <a:latin typeface="Arial"/>
                <a:ea typeface="Arial"/>
                <a:cs typeface="Arial"/>
                <a:sym typeface="Arial"/>
              </a:rPr>
              <a:t>Glipizide(Gluco-Rite®)</a:t>
            </a:r>
            <a:endParaRPr sz="2200" b="0" i="0" u="none" strike="noStrike" cap="none">
              <a:solidFill>
                <a:schemeClr val="dk1"/>
              </a:solidFill>
              <a:latin typeface="Arial"/>
              <a:ea typeface="Arial"/>
              <a:cs typeface="Arial"/>
              <a:sym typeface="Arial"/>
            </a:endParaRPr>
          </a:p>
          <a:p>
            <a:pPr marL="241300" marR="0" lvl="0" indent="-228600" algn="l" rtl="0">
              <a:lnSpc>
                <a:spcPct val="100000"/>
              </a:lnSpc>
              <a:spcBef>
                <a:spcPts val="2795"/>
              </a:spcBef>
              <a:spcAft>
                <a:spcPts val="0"/>
              </a:spcAft>
              <a:buClr>
                <a:srgbClr val="5B9BD4"/>
              </a:buClr>
              <a:buSzPts val="2300"/>
              <a:buFont typeface="Verdana"/>
              <a:buChar char="◦"/>
            </a:pPr>
            <a:r>
              <a:rPr lang="en-US" sz="2300">
                <a:solidFill>
                  <a:schemeClr val="dk1"/>
                </a:solidFill>
                <a:latin typeface="Arial"/>
                <a:ea typeface="Arial"/>
                <a:cs typeface="Arial"/>
                <a:sym typeface="Arial"/>
              </a:rPr>
              <a:t>Glinides</a:t>
            </a:r>
            <a:endParaRPr sz="2300">
              <a:solidFill>
                <a:schemeClr val="dk1"/>
              </a:solidFill>
              <a:latin typeface="Arial"/>
              <a:ea typeface="Arial"/>
              <a:cs typeface="Arial"/>
              <a:sym typeface="Arial"/>
            </a:endParaRPr>
          </a:p>
          <a:p>
            <a:pPr marL="478790" marR="0" lvl="1" indent="-229235" algn="l" rtl="0">
              <a:lnSpc>
                <a:spcPct val="100000"/>
              </a:lnSpc>
              <a:spcBef>
                <a:spcPts val="165"/>
              </a:spcBef>
              <a:spcAft>
                <a:spcPts val="0"/>
              </a:spcAft>
              <a:buClr>
                <a:srgbClr val="EC7C30"/>
              </a:buClr>
              <a:buSzPts val="2100"/>
              <a:buFont typeface="Arial"/>
              <a:buChar char=""/>
            </a:pPr>
            <a:r>
              <a:rPr lang="en-US" sz="2100" b="0" i="0" u="none" strike="noStrike" cap="none">
                <a:solidFill>
                  <a:schemeClr val="dk1"/>
                </a:solidFill>
                <a:latin typeface="Arial"/>
                <a:ea typeface="Arial"/>
                <a:cs typeface="Arial"/>
                <a:sym typeface="Arial"/>
              </a:rPr>
              <a:t>Repaglinide (Novonorm</a:t>
            </a:r>
            <a:r>
              <a:rPr lang="en-US" sz="2000" b="0" i="0" u="none" strike="noStrike" cap="none">
                <a:solidFill>
                  <a:schemeClr val="dk1"/>
                </a:solidFill>
                <a:latin typeface="Arial"/>
                <a:ea typeface="Arial"/>
                <a:cs typeface="Arial"/>
                <a:sym typeface="Arial"/>
              </a:rPr>
              <a:t>®)  بشتغل فقط ساعتين فمناسب مع الأكل</a:t>
            </a:r>
            <a:endParaRPr sz="2000" b="0" i="0" u="none" strike="noStrike" cap="none">
              <a:solidFill>
                <a:schemeClr val="dk1"/>
              </a:solidFill>
              <a:latin typeface="Arial"/>
              <a:ea typeface="Arial"/>
              <a:cs typeface="Arial"/>
              <a:sym typeface="Arial"/>
            </a:endParaRPr>
          </a:p>
          <a:p>
            <a:pPr marL="478790" marR="0" lvl="1" indent="-229235" algn="l" rtl="0">
              <a:lnSpc>
                <a:spcPct val="100000"/>
              </a:lnSpc>
              <a:spcBef>
                <a:spcPts val="155"/>
              </a:spcBef>
              <a:spcAft>
                <a:spcPts val="0"/>
              </a:spcAft>
              <a:buClr>
                <a:srgbClr val="EC7C30"/>
              </a:buClr>
              <a:buSzPts val="2100"/>
              <a:buFont typeface="Arial"/>
              <a:buChar char=""/>
            </a:pPr>
            <a:r>
              <a:rPr lang="en-US" sz="2100" b="0" i="0" u="none" strike="noStrike" cap="none">
                <a:solidFill>
                  <a:schemeClr val="dk1"/>
                </a:solidFill>
                <a:latin typeface="Arial"/>
                <a:ea typeface="Arial"/>
                <a:cs typeface="Arial"/>
                <a:sym typeface="Arial"/>
              </a:rPr>
              <a:t>Nateglinide</a:t>
            </a:r>
            <a:endParaRPr sz="2100" b="0" i="0" u="none" strike="noStrike" cap="none">
              <a:solidFill>
                <a:schemeClr val="dk1"/>
              </a:solidFill>
              <a:latin typeface="Arial"/>
              <a:ea typeface="Arial"/>
              <a:cs typeface="Arial"/>
              <a:sym typeface="Arial"/>
            </a:endParaRPr>
          </a:p>
        </p:txBody>
      </p:sp>
      <p:sp>
        <p:nvSpPr>
          <p:cNvPr id="425" name="Google Shape;425;p66"/>
          <p:cNvSpPr/>
          <p:nvPr/>
        </p:nvSpPr>
        <p:spPr>
          <a:xfrm>
            <a:off x="213359" y="370331"/>
            <a:ext cx="833628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7"/>
          <p:cNvSpPr txBox="1"/>
          <p:nvPr/>
        </p:nvSpPr>
        <p:spPr>
          <a:xfrm>
            <a:off x="228600" y="914400"/>
            <a:ext cx="8703310" cy="4864792"/>
          </a:xfrm>
          <a:prstGeom prst="rect">
            <a:avLst/>
          </a:prstGeom>
          <a:noFill/>
          <a:ln>
            <a:noFill/>
          </a:ln>
        </p:spPr>
        <p:txBody>
          <a:bodyPr spcFirstLastPara="1" wrap="square" lIns="0" tIns="55225" rIns="0" bIns="0" anchor="t" anchorCtr="0">
            <a:spAutoFit/>
          </a:bodyPr>
          <a:lstStyle/>
          <a:p>
            <a:pPr marL="294005" marR="1285240" lvl="0" indent="-256540" algn="just" rtl="0">
              <a:lnSpc>
                <a:spcPct val="108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Promote insulin release from the β cells of the  pancreas</a:t>
            </a:r>
            <a:endParaRPr sz="2500">
              <a:solidFill>
                <a:schemeClr val="dk1"/>
              </a:solidFill>
              <a:latin typeface="Arial"/>
              <a:ea typeface="Arial"/>
              <a:cs typeface="Arial"/>
              <a:sym typeface="Arial"/>
            </a:endParaRPr>
          </a:p>
          <a:p>
            <a:pPr marL="294005" marR="1210310" lvl="0" indent="-256540" algn="just" rtl="0">
              <a:lnSpc>
                <a:spcPct val="108000"/>
              </a:lnSpc>
              <a:spcBef>
                <a:spcPts val="400"/>
              </a:spcBef>
              <a:spcAft>
                <a:spcPts val="0"/>
              </a:spcAft>
              <a:buClr>
                <a:srgbClr val="5B9BD4"/>
              </a:buClr>
              <a:buSzPts val="1700"/>
              <a:buFont typeface="Arial"/>
              <a:buChar char=""/>
            </a:pPr>
            <a:r>
              <a:rPr lang="en-US" sz="2500">
                <a:solidFill>
                  <a:schemeClr val="dk1"/>
                </a:solidFill>
                <a:latin typeface="Arial"/>
                <a:ea typeface="Arial"/>
                <a:cs typeface="Arial"/>
                <a:sym typeface="Arial"/>
              </a:rPr>
              <a:t>The primary drugs used today are the second-  generation drugs glibenclamide, glipizide, and  glimepiride</a:t>
            </a:r>
            <a:endParaRPr sz="2500">
              <a:solidFill>
                <a:schemeClr val="dk1"/>
              </a:solidFill>
              <a:latin typeface="Arial"/>
              <a:ea typeface="Arial"/>
              <a:cs typeface="Arial"/>
              <a:sym typeface="Arial"/>
            </a:endParaRPr>
          </a:p>
          <a:p>
            <a:pPr marL="294005" marR="0" lvl="0" indent="-256540" algn="just" rtl="0">
              <a:lnSpc>
                <a:spcPct val="100000"/>
              </a:lnSpc>
              <a:spcBef>
                <a:spcPts val="55"/>
              </a:spcBef>
              <a:spcAft>
                <a:spcPts val="0"/>
              </a:spcAft>
              <a:buClr>
                <a:srgbClr val="5B9BD4"/>
              </a:buClr>
              <a:buSzPts val="1700"/>
              <a:buFont typeface="Arial"/>
              <a:buChar char=""/>
            </a:pPr>
            <a:r>
              <a:rPr lang="en-US" sz="2500" b="1">
                <a:solidFill>
                  <a:schemeClr val="dk1"/>
                </a:solidFill>
                <a:latin typeface="Arial"/>
                <a:ea typeface="Arial"/>
                <a:cs typeface="Arial"/>
                <a:sym typeface="Arial"/>
              </a:rPr>
              <a:t>Mechanism of action:</a:t>
            </a:r>
            <a:endParaRPr sz="2500">
              <a:solidFill>
                <a:schemeClr val="dk1"/>
              </a:solidFill>
              <a:latin typeface="Arial"/>
              <a:ea typeface="Arial"/>
              <a:cs typeface="Arial"/>
              <a:sym typeface="Arial"/>
            </a:endParaRPr>
          </a:p>
          <a:p>
            <a:pPr marL="442594" marR="30480" lvl="0" indent="-442594" algn="l" rtl="0">
              <a:lnSpc>
                <a:spcPct val="108000"/>
              </a:lnSpc>
              <a:spcBef>
                <a:spcPts val="450"/>
              </a:spcBef>
              <a:spcAft>
                <a:spcPts val="0"/>
              </a:spcAft>
              <a:buClr>
                <a:srgbClr val="00B0F0"/>
              </a:buClr>
              <a:buSzPts val="2500"/>
              <a:buFont typeface="Arial"/>
              <a:buAutoNum type="arabicParenR"/>
            </a:pPr>
            <a:r>
              <a:rPr lang="en-US" sz="2500">
                <a:solidFill>
                  <a:srgbClr val="00B0F0"/>
                </a:solidFill>
                <a:latin typeface="Arial"/>
                <a:ea typeface="Arial"/>
                <a:cs typeface="Arial"/>
                <a:sym typeface="Arial"/>
              </a:rPr>
              <a:t>Stimulation of insulin release from the β cells of the  pancreas by blocking the ATP-sensitive K</a:t>
            </a:r>
            <a:r>
              <a:rPr lang="en-US" sz="2475" baseline="30000">
                <a:solidFill>
                  <a:srgbClr val="00B0F0"/>
                </a:solidFill>
                <a:latin typeface="Arial"/>
                <a:ea typeface="Arial"/>
                <a:cs typeface="Arial"/>
                <a:sym typeface="Arial"/>
              </a:rPr>
              <a:t>+ </a:t>
            </a:r>
            <a:r>
              <a:rPr lang="en-US" sz="2500">
                <a:solidFill>
                  <a:srgbClr val="00B0F0"/>
                </a:solidFill>
                <a:latin typeface="Arial"/>
                <a:ea typeface="Arial"/>
                <a:cs typeface="Arial"/>
                <a:sym typeface="Arial"/>
              </a:rPr>
              <a:t>channels,  resulting in depolarization and Ca</a:t>
            </a:r>
            <a:r>
              <a:rPr lang="en-US" sz="2475" baseline="30000">
                <a:solidFill>
                  <a:srgbClr val="00B0F0"/>
                </a:solidFill>
                <a:latin typeface="Arial"/>
                <a:ea typeface="Arial"/>
                <a:cs typeface="Arial"/>
                <a:sym typeface="Arial"/>
              </a:rPr>
              <a:t>2+ </a:t>
            </a:r>
            <a:r>
              <a:rPr lang="en-US" sz="2500">
                <a:solidFill>
                  <a:srgbClr val="00B0F0"/>
                </a:solidFill>
                <a:latin typeface="Arial"/>
                <a:ea typeface="Arial"/>
                <a:cs typeface="Arial"/>
                <a:sym typeface="Arial"/>
              </a:rPr>
              <a:t>influx </a:t>
            </a:r>
            <a:r>
              <a:rPr lang="en-US" sz="2500">
                <a:solidFill>
                  <a:srgbClr val="92D050"/>
                </a:solidFill>
                <a:latin typeface="Arial"/>
                <a:ea typeface="Arial"/>
                <a:cs typeface="Arial"/>
                <a:sym typeface="Arial"/>
              </a:rPr>
              <a:t>Main MOA</a:t>
            </a:r>
            <a:endParaRPr sz="2500">
              <a:solidFill>
                <a:srgbClr val="92D050"/>
              </a:solidFill>
              <a:latin typeface="Arial"/>
              <a:ea typeface="Arial"/>
              <a:cs typeface="Arial"/>
              <a:sym typeface="Arial"/>
            </a:endParaRPr>
          </a:p>
          <a:p>
            <a:pPr marL="441959" marR="0" lvl="0" indent="-404495" algn="l" rtl="0">
              <a:lnSpc>
                <a:spcPct val="100000"/>
              </a:lnSpc>
              <a:spcBef>
                <a:spcPts val="55"/>
              </a:spcBef>
              <a:spcAft>
                <a:spcPts val="0"/>
              </a:spcAft>
              <a:buClr>
                <a:schemeClr val="dk1"/>
              </a:buClr>
              <a:buSzPts val="2500"/>
              <a:buFont typeface="Arial"/>
              <a:buAutoNum type="arabicParenR"/>
            </a:pPr>
            <a:r>
              <a:rPr lang="en-US" sz="2500">
                <a:solidFill>
                  <a:schemeClr val="dk1"/>
                </a:solidFill>
                <a:latin typeface="Arial"/>
                <a:ea typeface="Arial"/>
                <a:cs typeface="Arial"/>
                <a:sym typeface="Arial"/>
              </a:rPr>
              <a:t>Reduction in hepatic glucose production</a:t>
            </a:r>
            <a:endParaRPr sz="2500">
              <a:solidFill>
                <a:schemeClr val="dk1"/>
              </a:solidFill>
              <a:latin typeface="Arial"/>
              <a:ea typeface="Arial"/>
              <a:cs typeface="Arial"/>
              <a:sym typeface="Arial"/>
            </a:endParaRPr>
          </a:p>
          <a:p>
            <a:pPr marL="441959" marR="0" lvl="0" indent="-404495" algn="l" rtl="0">
              <a:lnSpc>
                <a:spcPct val="100000"/>
              </a:lnSpc>
              <a:spcBef>
                <a:spcPts val="100"/>
              </a:spcBef>
              <a:spcAft>
                <a:spcPts val="0"/>
              </a:spcAft>
              <a:buClr>
                <a:schemeClr val="dk1"/>
              </a:buClr>
              <a:buSzPts val="2500"/>
              <a:buFont typeface="Arial"/>
              <a:buAutoNum type="arabicParenR"/>
            </a:pPr>
            <a:r>
              <a:rPr lang="en-US" sz="2500">
                <a:solidFill>
                  <a:schemeClr val="dk1"/>
                </a:solidFill>
                <a:latin typeface="Arial"/>
                <a:ea typeface="Arial"/>
                <a:cs typeface="Arial"/>
                <a:sym typeface="Arial"/>
              </a:rPr>
              <a:t>Increase in peripheral insulin sensitivity هنا بالعادة الميتفورمين</a:t>
            </a:r>
            <a:endParaRPr sz="2500">
              <a:solidFill>
                <a:schemeClr val="dk1"/>
              </a:solidFill>
              <a:latin typeface="Arial"/>
              <a:ea typeface="Arial"/>
              <a:cs typeface="Arial"/>
              <a:sym typeface="Arial"/>
            </a:endParaRPr>
          </a:p>
        </p:txBody>
      </p:sp>
      <p:sp>
        <p:nvSpPr>
          <p:cNvPr id="431" name="Google Shape;431;p67"/>
          <p:cNvSpPr/>
          <p:nvPr/>
        </p:nvSpPr>
        <p:spPr>
          <a:xfrm>
            <a:off x="304800" y="152400"/>
            <a:ext cx="3154678" cy="90068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8"/>
          <p:cNvSpPr txBox="1"/>
          <p:nvPr/>
        </p:nvSpPr>
        <p:spPr>
          <a:xfrm>
            <a:off x="188468" y="1446021"/>
            <a:ext cx="8791575" cy="4251463"/>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chemeClr val="dk1"/>
                </a:solidFill>
                <a:latin typeface="Arial"/>
                <a:ea typeface="Arial"/>
                <a:cs typeface="Arial"/>
                <a:sym typeface="Arial"/>
              </a:rPr>
              <a:t>Adverse effects:</a:t>
            </a:r>
            <a:endParaRPr sz="2300">
              <a:solidFill>
                <a:schemeClr val="dk1"/>
              </a:solidFill>
              <a:latin typeface="Arial"/>
              <a:ea typeface="Arial"/>
              <a:cs typeface="Arial"/>
              <a:sym typeface="Arial"/>
            </a:endParaRPr>
          </a:p>
          <a:p>
            <a:pPr marL="268605" marR="0" lvl="0" indent="-256539" algn="l" rtl="0">
              <a:lnSpc>
                <a:spcPct val="100000"/>
              </a:lnSpc>
              <a:spcBef>
                <a:spcPts val="120"/>
              </a:spcBef>
              <a:spcAft>
                <a:spcPts val="0"/>
              </a:spcAft>
              <a:buClr>
                <a:srgbClr val="5B9BD4"/>
              </a:buClr>
              <a:buSzPts val="1550"/>
              <a:buFont typeface="Arial"/>
              <a:buChar char=""/>
            </a:pPr>
            <a:r>
              <a:rPr lang="en-US" sz="2300">
                <a:solidFill>
                  <a:schemeClr val="dk1"/>
                </a:solidFill>
                <a:latin typeface="Arial"/>
                <a:ea typeface="Arial"/>
                <a:cs typeface="Arial"/>
                <a:sym typeface="Arial"/>
              </a:rPr>
              <a:t>Weight gain</a:t>
            </a:r>
            <a:endParaRPr sz="2300">
              <a:solidFill>
                <a:schemeClr val="dk1"/>
              </a:solidFill>
              <a:latin typeface="Arial"/>
              <a:ea typeface="Arial"/>
              <a:cs typeface="Arial"/>
              <a:sym typeface="Arial"/>
            </a:endParaRPr>
          </a:p>
          <a:p>
            <a:pPr marL="268605" marR="0" lvl="0" indent="-256539" algn="l" rtl="0">
              <a:lnSpc>
                <a:spcPct val="100000"/>
              </a:lnSpc>
              <a:spcBef>
                <a:spcPts val="130"/>
              </a:spcBef>
              <a:spcAft>
                <a:spcPts val="0"/>
              </a:spcAft>
              <a:buClr>
                <a:srgbClr val="5B9BD4"/>
              </a:buClr>
              <a:buSzPts val="1550"/>
              <a:buFont typeface="Arial"/>
              <a:buChar char=""/>
            </a:pPr>
            <a:r>
              <a:rPr lang="en-US" sz="2300">
                <a:solidFill>
                  <a:schemeClr val="dk1"/>
                </a:solidFill>
                <a:latin typeface="Arial"/>
                <a:ea typeface="Arial"/>
                <a:cs typeface="Arial"/>
                <a:sym typeface="Arial"/>
              </a:rPr>
              <a:t>Hyperinsulinemia</a:t>
            </a:r>
            <a:endParaRPr sz="2300">
              <a:solidFill>
                <a:schemeClr val="dk1"/>
              </a:solidFill>
              <a:latin typeface="Arial"/>
              <a:ea typeface="Arial"/>
              <a:cs typeface="Arial"/>
              <a:sym typeface="Arial"/>
            </a:endParaRPr>
          </a:p>
          <a:p>
            <a:pPr marL="268605" marR="0" lvl="0" indent="-256539" algn="l" rtl="0">
              <a:lnSpc>
                <a:spcPct val="100000"/>
              </a:lnSpc>
              <a:spcBef>
                <a:spcPts val="125"/>
              </a:spcBef>
              <a:spcAft>
                <a:spcPts val="0"/>
              </a:spcAft>
              <a:buClr>
                <a:srgbClr val="5B9BD4"/>
              </a:buClr>
              <a:buSzPts val="1550"/>
              <a:buFont typeface="Arial"/>
              <a:buChar char=""/>
            </a:pPr>
            <a:r>
              <a:rPr lang="en-US" sz="2300">
                <a:solidFill>
                  <a:schemeClr val="dk1"/>
                </a:solidFill>
                <a:latin typeface="Arial"/>
                <a:ea typeface="Arial"/>
                <a:cs typeface="Arial"/>
                <a:sym typeface="Arial"/>
              </a:rPr>
              <a:t>Hypoglycemia اذا اخذنا ميتفورمين لحاله ما في خطر من هذه </a:t>
            </a:r>
            <a:endParaRPr sz="2300">
              <a:solidFill>
                <a:schemeClr val="dk1"/>
              </a:solidFill>
              <a:latin typeface="Arial"/>
              <a:ea typeface="Arial"/>
              <a:cs typeface="Arial"/>
              <a:sym typeface="Arial"/>
            </a:endParaRPr>
          </a:p>
          <a:p>
            <a:pPr marL="0" marR="0" lvl="0" indent="0" algn="l" rtl="0">
              <a:lnSpc>
                <a:spcPct val="100000"/>
              </a:lnSpc>
              <a:spcBef>
                <a:spcPts val="45"/>
              </a:spcBef>
              <a:spcAft>
                <a:spcPts val="0"/>
              </a:spcAft>
              <a:buClr>
                <a:srgbClr val="5B9BD4"/>
              </a:buClr>
              <a:buSzPts val="2850"/>
              <a:buFont typeface="Arial"/>
              <a:buNone/>
            </a:pPr>
            <a:endParaRPr sz="2850">
              <a:solidFill>
                <a:schemeClr val="dk1"/>
              </a:solidFill>
              <a:latin typeface="Arial"/>
              <a:ea typeface="Arial"/>
              <a:cs typeface="Arial"/>
              <a:sym typeface="Arial"/>
            </a:endParaRPr>
          </a:p>
          <a:p>
            <a:pPr marL="268605" marR="281940" lvl="0" indent="-256539" algn="l" rtl="0">
              <a:lnSpc>
                <a:spcPct val="107826"/>
              </a:lnSpc>
              <a:spcBef>
                <a:spcPts val="5"/>
              </a:spcBef>
              <a:spcAft>
                <a:spcPts val="0"/>
              </a:spcAft>
              <a:buClr>
                <a:srgbClr val="5B9BD4"/>
              </a:buClr>
              <a:buSzPts val="1550"/>
              <a:buFont typeface="Arial"/>
              <a:buChar char=""/>
            </a:pPr>
            <a:r>
              <a:rPr lang="en-US" sz="2300">
                <a:solidFill>
                  <a:schemeClr val="dk1"/>
                </a:solidFill>
                <a:latin typeface="Arial"/>
                <a:ea typeface="Arial"/>
                <a:cs typeface="Arial"/>
                <a:sym typeface="Arial"/>
              </a:rPr>
              <a:t>Should be used with caution in patients with hepatic or  renal insufficiency, because drug accumulation may cause  hypoglycemia</a:t>
            </a:r>
            <a:endParaRPr sz="2300">
              <a:solidFill>
                <a:schemeClr val="dk1"/>
              </a:solidFill>
              <a:latin typeface="Arial"/>
              <a:ea typeface="Arial"/>
              <a:cs typeface="Arial"/>
              <a:sym typeface="Arial"/>
            </a:endParaRPr>
          </a:p>
          <a:p>
            <a:pPr marL="268605" marR="5080" lvl="0" indent="-256539" algn="l" rtl="0">
              <a:lnSpc>
                <a:spcPct val="107826"/>
              </a:lnSpc>
              <a:spcBef>
                <a:spcPts val="409"/>
              </a:spcBef>
              <a:spcAft>
                <a:spcPts val="0"/>
              </a:spcAft>
              <a:buClr>
                <a:srgbClr val="5B9BD4"/>
              </a:buClr>
              <a:buSzPts val="1550"/>
              <a:buFont typeface="Arial"/>
              <a:buChar char=""/>
            </a:pPr>
            <a:r>
              <a:rPr lang="en-US" sz="2300">
                <a:solidFill>
                  <a:schemeClr val="dk1"/>
                </a:solidFill>
                <a:latin typeface="Arial"/>
                <a:ea typeface="Arial"/>
                <a:cs typeface="Arial"/>
                <a:sym typeface="Arial"/>
              </a:rPr>
              <a:t>Renal impairment is a particular problem in the case of  agents metabolized to active compounds like glibenclamide</a:t>
            </a:r>
            <a:endParaRPr sz="2300">
              <a:solidFill>
                <a:schemeClr val="dk1"/>
              </a:solidFill>
              <a:latin typeface="Arial"/>
              <a:ea typeface="Arial"/>
              <a:cs typeface="Arial"/>
              <a:sym typeface="Arial"/>
            </a:endParaRPr>
          </a:p>
          <a:p>
            <a:pPr marL="268605" marR="0" lvl="0" indent="-256539" algn="l" rtl="0">
              <a:lnSpc>
                <a:spcPct val="113913"/>
              </a:lnSpc>
              <a:spcBef>
                <a:spcPts val="90"/>
              </a:spcBef>
              <a:spcAft>
                <a:spcPts val="0"/>
              </a:spcAft>
              <a:buClr>
                <a:srgbClr val="5B9BD4"/>
              </a:buClr>
              <a:buSzPts val="1550"/>
              <a:buFont typeface="Arial"/>
              <a:buChar char=""/>
            </a:pPr>
            <a:r>
              <a:rPr lang="en-US" sz="2300">
                <a:solidFill>
                  <a:schemeClr val="dk1"/>
                </a:solidFill>
                <a:latin typeface="Arial"/>
                <a:ea typeface="Arial"/>
                <a:cs typeface="Arial"/>
                <a:sym typeface="Arial"/>
              </a:rPr>
              <a:t>Glibenclamide has minimal transfer across the placenta and</a:t>
            </a:r>
            <a:endParaRPr sz="2300">
              <a:solidFill>
                <a:schemeClr val="dk1"/>
              </a:solidFill>
              <a:latin typeface="Arial"/>
              <a:ea typeface="Arial"/>
              <a:cs typeface="Arial"/>
              <a:sym typeface="Arial"/>
            </a:endParaRPr>
          </a:p>
          <a:p>
            <a:pPr marL="268605" marR="0" lvl="0" indent="0" algn="l" rtl="0">
              <a:lnSpc>
                <a:spcPct val="113913"/>
              </a:lnSpc>
              <a:spcBef>
                <a:spcPts val="0"/>
              </a:spcBef>
              <a:spcAft>
                <a:spcPts val="0"/>
              </a:spcAft>
              <a:buNone/>
            </a:pPr>
            <a:r>
              <a:rPr lang="en-US" sz="2300">
                <a:solidFill>
                  <a:schemeClr val="dk1"/>
                </a:solidFill>
                <a:latin typeface="Arial"/>
                <a:ea typeface="Arial"/>
                <a:cs typeface="Arial"/>
                <a:sym typeface="Arial"/>
              </a:rPr>
              <a:t>may be a safe alternative to insulin therapy in pregnancy</a:t>
            </a:r>
            <a:endParaRPr sz="2300">
              <a:solidFill>
                <a:schemeClr val="dk1"/>
              </a:solidFill>
              <a:latin typeface="Arial"/>
              <a:ea typeface="Arial"/>
              <a:cs typeface="Arial"/>
              <a:sym typeface="Arial"/>
            </a:endParaRPr>
          </a:p>
        </p:txBody>
      </p:sp>
      <p:sp>
        <p:nvSpPr>
          <p:cNvPr id="437" name="Google Shape;437;p68"/>
          <p:cNvSpPr/>
          <p:nvPr/>
        </p:nvSpPr>
        <p:spPr>
          <a:xfrm>
            <a:off x="213359" y="370331"/>
            <a:ext cx="423672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9"/>
          <p:cNvSpPr/>
          <p:nvPr/>
        </p:nvSpPr>
        <p:spPr>
          <a:xfrm>
            <a:off x="213359" y="370331"/>
            <a:ext cx="874014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43" name="Google Shape;443;p69" descr="Screen Shot 2020-05-11 at 11.57.54 AM.png"/>
          <p:cNvPicPr preferRelativeResize="0"/>
          <p:nvPr/>
        </p:nvPicPr>
        <p:blipFill rotWithShape="1">
          <a:blip r:embed="rId4">
            <a:alphaModFix/>
          </a:blip>
          <a:srcRect/>
          <a:stretch/>
        </p:blipFill>
        <p:spPr>
          <a:xfrm>
            <a:off x="2667000" y="1308100"/>
            <a:ext cx="4631951" cy="55499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0"/>
          <p:cNvSpPr txBox="1"/>
          <p:nvPr/>
        </p:nvSpPr>
        <p:spPr>
          <a:xfrm>
            <a:off x="112268" y="1433829"/>
            <a:ext cx="9078595" cy="5302477"/>
          </a:xfrm>
          <a:prstGeom prst="rect">
            <a:avLst/>
          </a:prstGeom>
          <a:noFill/>
          <a:ln>
            <a:noFill/>
          </a:ln>
        </p:spPr>
        <p:txBody>
          <a:bodyPr spcFirstLastPara="1" wrap="square" lIns="0" tIns="1270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Repaglinide  Half life 2 hours </a:t>
            </a:r>
            <a:endParaRPr sz="2700">
              <a:solidFill>
                <a:schemeClr val="dk1"/>
              </a:solidFill>
              <a:latin typeface="Arial"/>
              <a:ea typeface="Arial"/>
              <a:cs typeface="Arial"/>
              <a:sym typeface="Arial"/>
            </a:endParaRPr>
          </a:p>
          <a:p>
            <a:pPr marL="268605" marR="0" lvl="0" indent="-256540" algn="l" rtl="0">
              <a:lnSpc>
                <a:spcPct val="100000"/>
              </a:lnSpc>
              <a:spcBef>
                <a:spcPts val="85"/>
              </a:spcBef>
              <a:spcAft>
                <a:spcPts val="0"/>
              </a:spcAft>
              <a:buClr>
                <a:srgbClr val="5B9BD4"/>
              </a:buClr>
              <a:buSzPts val="1800"/>
              <a:buFont typeface="Arial"/>
              <a:buChar char=""/>
            </a:pPr>
            <a:r>
              <a:rPr lang="en-US" sz="2700">
                <a:solidFill>
                  <a:schemeClr val="dk1"/>
                </a:solidFill>
                <a:latin typeface="Arial"/>
                <a:ea typeface="Arial"/>
                <a:cs typeface="Arial"/>
                <a:sym typeface="Arial"/>
              </a:rPr>
              <a:t>Nateglinide</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اذا بدنا نعطي Combination </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لازم يكون الميكانيزم مختلف </a:t>
            </a:r>
            <a:endParaRPr sz="2700">
              <a:solidFill>
                <a:schemeClr val="dk1"/>
              </a:solidFill>
              <a:latin typeface="Arial"/>
              <a:ea typeface="Arial"/>
              <a:cs typeface="Arial"/>
              <a:sym typeface="Arial"/>
            </a:endParaRPr>
          </a:p>
          <a:p>
            <a:pPr marL="12700" marR="0" lvl="0" indent="0" algn="l" rtl="0">
              <a:lnSpc>
                <a:spcPct val="100000"/>
              </a:lnSpc>
              <a:spcBef>
                <a:spcPts val="3385"/>
              </a:spcBef>
              <a:spcAft>
                <a:spcPts val="0"/>
              </a:spcAft>
              <a:buNone/>
            </a:pPr>
            <a:r>
              <a:rPr lang="en-US" sz="2700" b="1">
                <a:solidFill>
                  <a:schemeClr val="dk1"/>
                </a:solidFill>
                <a:latin typeface="Arial"/>
                <a:ea typeface="Arial"/>
                <a:cs typeface="Arial"/>
                <a:sym typeface="Arial"/>
              </a:rPr>
              <a:t>Mechanism of action:</a:t>
            </a:r>
            <a:endParaRPr sz="2700">
              <a:solidFill>
                <a:schemeClr val="dk1"/>
              </a:solidFill>
              <a:latin typeface="Arial"/>
              <a:ea typeface="Arial"/>
              <a:cs typeface="Arial"/>
              <a:sym typeface="Arial"/>
            </a:endParaRPr>
          </a:p>
          <a:p>
            <a:pPr marL="268605" marR="261620" lvl="0" indent="-256540" algn="l" rtl="0">
              <a:lnSpc>
                <a:spcPct val="108148"/>
              </a:lnSpc>
              <a:spcBef>
                <a:spcPts val="450"/>
              </a:spcBef>
              <a:spcAft>
                <a:spcPts val="0"/>
              </a:spcAft>
              <a:buClr>
                <a:srgbClr val="5B9BD4"/>
              </a:buClr>
              <a:buSzPts val="1800"/>
              <a:buFont typeface="Arial"/>
              <a:buChar char=""/>
            </a:pPr>
            <a:r>
              <a:rPr lang="en-US" sz="2700">
                <a:solidFill>
                  <a:schemeClr val="dk1"/>
                </a:solidFill>
                <a:latin typeface="Arial"/>
                <a:ea typeface="Arial"/>
                <a:cs typeface="Arial"/>
                <a:sym typeface="Arial"/>
              </a:rPr>
              <a:t>Like the sulfonylureas, their action is dependent on  functioning pancreatic β cells</a:t>
            </a:r>
            <a:endParaRPr sz="2700">
              <a:solidFill>
                <a:schemeClr val="dk1"/>
              </a:solidFill>
              <a:latin typeface="Arial"/>
              <a:ea typeface="Arial"/>
              <a:cs typeface="Arial"/>
              <a:sym typeface="Arial"/>
            </a:endParaRPr>
          </a:p>
          <a:p>
            <a:pPr marL="268605" marR="898525" lvl="0" indent="-256540" algn="l" rtl="0">
              <a:lnSpc>
                <a:spcPct val="108148"/>
              </a:lnSpc>
              <a:spcBef>
                <a:spcPts val="390"/>
              </a:spcBef>
              <a:spcAft>
                <a:spcPts val="0"/>
              </a:spcAft>
              <a:buClr>
                <a:srgbClr val="5B9BD4"/>
              </a:buClr>
              <a:buSzPts val="1800"/>
              <a:buFont typeface="Arial"/>
              <a:buChar char=""/>
            </a:pPr>
            <a:r>
              <a:rPr lang="en-US" sz="2700">
                <a:solidFill>
                  <a:schemeClr val="dk1"/>
                </a:solidFill>
                <a:latin typeface="Arial"/>
                <a:ea typeface="Arial"/>
                <a:cs typeface="Arial"/>
                <a:sym typeface="Arial"/>
              </a:rPr>
              <a:t>They bind to ATP-sensitive potassium channels  leading to release of insulin</a:t>
            </a:r>
            <a:endParaRPr sz="2700">
              <a:solidFill>
                <a:schemeClr val="dk1"/>
              </a:solidFill>
              <a:latin typeface="Arial"/>
              <a:ea typeface="Arial"/>
              <a:cs typeface="Arial"/>
              <a:sym typeface="Arial"/>
            </a:endParaRPr>
          </a:p>
          <a:p>
            <a:pPr marL="268605" marR="5080" lvl="0" indent="-256540" algn="l" rtl="0">
              <a:lnSpc>
                <a:spcPct val="90000"/>
              </a:lnSpc>
              <a:spcBef>
                <a:spcPts val="345"/>
              </a:spcBef>
              <a:spcAft>
                <a:spcPts val="0"/>
              </a:spcAft>
              <a:buClr>
                <a:srgbClr val="5B9BD4"/>
              </a:buClr>
              <a:buSzPts val="1800"/>
              <a:buFont typeface="Arial"/>
              <a:buChar char=""/>
            </a:pPr>
            <a:r>
              <a:rPr lang="en-US" sz="2700">
                <a:solidFill>
                  <a:schemeClr val="dk1"/>
                </a:solidFill>
                <a:latin typeface="Arial"/>
                <a:ea typeface="Arial"/>
                <a:cs typeface="Arial"/>
                <a:sym typeface="Arial"/>
              </a:rPr>
              <a:t>Categorized as postprandial glucose regulators; they  are particularly effective in early release of insulin  after a meal</a:t>
            </a:r>
            <a:endParaRPr sz="2700">
              <a:solidFill>
                <a:schemeClr val="dk1"/>
              </a:solidFill>
              <a:latin typeface="Arial"/>
              <a:ea typeface="Arial"/>
              <a:cs typeface="Arial"/>
              <a:sym typeface="Arial"/>
            </a:endParaRPr>
          </a:p>
        </p:txBody>
      </p:sp>
      <p:sp>
        <p:nvSpPr>
          <p:cNvPr id="449" name="Google Shape;449;p70"/>
          <p:cNvSpPr/>
          <p:nvPr/>
        </p:nvSpPr>
        <p:spPr>
          <a:xfrm>
            <a:off x="213359" y="370331"/>
            <a:ext cx="287731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1"/>
          <p:cNvSpPr txBox="1"/>
          <p:nvPr/>
        </p:nvSpPr>
        <p:spPr>
          <a:xfrm>
            <a:off x="36067" y="1465834"/>
            <a:ext cx="8992870" cy="3998531"/>
          </a:xfrm>
          <a:prstGeom prst="rect">
            <a:avLst/>
          </a:prstGeom>
          <a:noFill/>
          <a:ln>
            <a:noFill/>
          </a:ln>
        </p:spPr>
        <p:txBody>
          <a:bodyPr spcFirstLastPara="1" wrap="square" lIns="0" tIns="12700" rIns="0" bIns="0" anchor="t" anchorCtr="0">
            <a:spAutoFit/>
          </a:bodyPr>
          <a:lstStyle/>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The glinides have a rapid onset and a short duration  of action</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31496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Combined therapy of these agents with metformin (Insulin sensitivity) or the glitazones is better than monotherapy in improving glycemic control</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656590" lvl="0" indent="-256540" algn="l" rtl="0">
              <a:lnSpc>
                <a:spcPct val="100000"/>
              </a:lnSpc>
              <a:spcBef>
                <a:spcPts val="0"/>
              </a:spcBef>
              <a:spcAft>
                <a:spcPts val="0"/>
              </a:spcAft>
              <a:buClr>
                <a:srgbClr val="5B9BD4"/>
              </a:buClr>
              <a:buSzPts val="1800"/>
              <a:buFont typeface="Arial"/>
              <a:buChar char=""/>
            </a:pPr>
            <a:r>
              <a:rPr lang="en-US" sz="2700">
                <a:solidFill>
                  <a:srgbClr val="FF0000"/>
                </a:solidFill>
                <a:latin typeface="Arial"/>
                <a:ea typeface="Arial"/>
                <a:cs typeface="Arial"/>
                <a:sym typeface="Arial"/>
              </a:rPr>
              <a:t>Glinides should not be used in combination with  sulfonylureas (overlapping MOA)</a:t>
            </a:r>
            <a:endParaRPr sz="2700">
              <a:solidFill>
                <a:srgbClr val="FF0000"/>
              </a:solidFill>
              <a:latin typeface="Arial"/>
              <a:ea typeface="Arial"/>
              <a:cs typeface="Arial"/>
              <a:sym typeface="Arial"/>
            </a:endParaRPr>
          </a:p>
        </p:txBody>
      </p:sp>
      <p:sp>
        <p:nvSpPr>
          <p:cNvPr id="455" name="Google Shape;455;p71"/>
          <p:cNvSpPr/>
          <p:nvPr/>
        </p:nvSpPr>
        <p:spPr>
          <a:xfrm>
            <a:off x="213359" y="370331"/>
            <a:ext cx="287731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2"/>
          <p:cNvSpPr txBox="1"/>
          <p:nvPr/>
        </p:nvSpPr>
        <p:spPr>
          <a:xfrm>
            <a:off x="188468" y="1465834"/>
            <a:ext cx="7912100" cy="3167534"/>
          </a:xfrm>
          <a:prstGeom prst="rect">
            <a:avLst/>
          </a:prstGeom>
          <a:noFill/>
          <a:ln>
            <a:noFill/>
          </a:ln>
        </p:spPr>
        <p:txBody>
          <a:bodyPr spcFirstLastPara="1" wrap="square" lIns="0" tIns="12700" rIns="0" bIns="0" anchor="t" anchorCtr="0">
            <a:spAutoFit/>
          </a:bodyPr>
          <a:lstStyle/>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Well absorbed orally after being taken 1 to 30  minutes before meals</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Metabolized to inactive products by CYP3A4</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Excreted through the bile</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مناح لناس عندهم مشاكل بالكلى</a:t>
            </a:r>
            <a:endParaRPr sz="2700">
              <a:solidFill>
                <a:schemeClr val="dk1"/>
              </a:solidFill>
              <a:latin typeface="Arial"/>
              <a:ea typeface="Arial"/>
              <a:cs typeface="Arial"/>
              <a:sym typeface="Arial"/>
            </a:endParaRPr>
          </a:p>
        </p:txBody>
      </p:sp>
      <p:sp>
        <p:nvSpPr>
          <p:cNvPr id="461" name="Google Shape;461;p72"/>
          <p:cNvSpPr/>
          <p:nvPr/>
        </p:nvSpPr>
        <p:spPr>
          <a:xfrm>
            <a:off x="213359" y="370331"/>
            <a:ext cx="287731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3"/>
          <p:cNvSpPr txBox="1"/>
          <p:nvPr/>
        </p:nvSpPr>
        <p:spPr>
          <a:xfrm>
            <a:off x="188468" y="1468881"/>
            <a:ext cx="8760460" cy="4490332"/>
          </a:xfrm>
          <a:prstGeom prst="rect">
            <a:avLst/>
          </a:prstGeom>
          <a:noFill/>
          <a:ln>
            <a:noFill/>
          </a:ln>
        </p:spPr>
        <p:txBody>
          <a:bodyPr spcFirstLastPara="1" wrap="square" lIns="0" tIns="12050" rIns="0" bIns="0" anchor="t" anchorCtr="0">
            <a:spAutoFit/>
          </a:bodyPr>
          <a:lstStyle/>
          <a:p>
            <a:pPr marL="268605" marR="5080" lvl="0" indent="-256540" algn="l" rtl="0">
              <a:lnSpc>
                <a:spcPct val="100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Drugs that inhibit CYP3A4 (ketoconazole, itraconazole,  fluconazole, erythromycin, and clarithromycin) may  </a:t>
            </a:r>
            <a:r>
              <a:rPr lang="en-US" sz="2500">
                <a:solidFill>
                  <a:srgbClr val="FF0000"/>
                </a:solidFill>
                <a:latin typeface="Arial"/>
                <a:ea typeface="Arial"/>
                <a:cs typeface="Arial"/>
                <a:sym typeface="Arial"/>
              </a:rPr>
              <a:t>enhance</a:t>
            </a:r>
            <a:r>
              <a:rPr lang="en-US" sz="2500">
                <a:solidFill>
                  <a:schemeClr val="dk1"/>
                </a:solidFill>
                <a:latin typeface="Arial"/>
                <a:ea typeface="Arial"/>
                <a:cs typeface="Arial"/>
                <a:sym typeface="Arial"/>
              </a:rPr>
              <a:t> the glucose-lowering effect of repaglinide</a:t>
            </a:r>
            <a:endParaRPr sz="25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300"/>
              <a:buFont typeface="Arial"/>
              <a:buNone/>
            </a:pPr>
            <a:endParaRPr sz="3300">
              <a:solidFill>
                <a:schemeClr val="dk1"/>
              </a:solidFill>
              <a:latin typeface="Arial"/>
              <a:ea typeface="Arial"/>
              <a:cs typeface="Arial"/>
              <a:sym typeface="Arial"/>
            </a:endParaRPr>
          </a:p>
          <a:p>
            <a:pPr marL="268605" marR="615950" lvl="0" indent="-256540" algn="l" rtl="0">
              <a:lnSpc>
                <a:spcPct val="100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Drugs that increase levels of CYP3A4 (barbiturates,  carbamazepine, and rifampin) may decrease their  glucose lowering effect</a:t>
            </a:r>
            <a:endParaRPr sz="2500">
              <a:solidFill>
                <a:schemeClr val="dk1"/>
              </a:solidFill>
              <a:latin typeface="Arial"/>
              <a:ea typeface="Arial"/>
              <a:cs typeface="Arial"/>
              <a:sym typeface="Arial"/>
            </a:endParaRPr>
          </a:p>
          <a:p>
            <a:pPr marL="0" marR="0" lvl="0" indent="0" algn="l" rtl="0">
              <a:lnSpc>
                <a:spcPct val="100000"/>
              </a:lnSpc>
              <a:spcBef>
                <a:spcPts val="15"/>
              </a:spcBef>
              <a:spcAft>
                <a:spcPts val="0"/>
              </a:spcAft>
              <a:buClr>
                <a:srgbClr val="5B9BD4"/>
              </a:buClr>
              <a:buSzPts val="3300"/>
              <a:buFont typeface="Arial"/>
              <a:buNone/>
            </a:pPr>
            <a:endParaRPr sz="3300">
              <a:solidFill>
                <a:schemeClr val="dk1"/>
              </a:solidFill>
              <a:latin typeface="Arial"/>
              <a:ea typeface="Arial"/>
              <a:cs typeface="Arial"/>
              <a:sym typeface="Arial"/>
            </a:endParaRPr>
          </a:p>
          <a:p>
            <a:pPr marL="268605" marR="78740" lvl="0" indent="-256540" algn="l" rtl="0">
              <a:lnSpc>
                <a:spcPct val="100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Repaglinide concurrent use with gemfibrozil(antihyperlipidemic) is contraindicated due to reports of severe hypoglycemia</a:t>
            </a:r>
            <a:endParaRPr sz="2500">
              <a:solidFill>
                <a:schemeClr val="dk1"/>
              </a:solidFill>
              <a:latin typeface="Arial"/>
              <a:ea typeface="Arial"/>
              <a:cs typeface="Arial"/>
              <a:sym typeface="Arial"/>
            </a:endParaRPr>
          </a:p>
        </p:txBody>
      </p:sp>
      <p:sp>
        <p:nvSpPr>
          <p:cNvPr id="467" name="Google Shape;467;p73"/>
          <p:cNvSpPr/>
          <p:nvPr/>
        </p:nvSpPr>
        <p:spPr>
          <a:xfrm>
            <a:off x="213359" y="370331"/>
            <a:ext cx="287731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4"/>
          <p:cNvSpPr txBox="1"/>
          <p:nvPr/>
        </p:nvSpPr>
        <p:spPr>
          <a:xfrm>
            <a:off x="188468" y="1415510"/>
            <a:ext cx="8656955" cy="4203074"/>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Adverse effects</a:t>
            </a:r>
            <a:endParaRPr sz="2700">
              <a:solidFill>
                <a:schemeClr val="dk1"/>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Hypoglycemia</a:t>
            </a:r>
            <a:endParaRPr sz="2700">
              <a:solidFill>
                <a:schemeClr val="dk1"/>
              </a:solidFill>
              <a:latin typeface="Arial"/>
              <a:ea typeface="Arial"/>
              <a:cs typeface="Arial"/>
              <a:sym typeface="Arial"/>
            </a:endParaRPr>
          </a:p>
          <a:p>
            <a:pPr marL="12700" marR="0" lvl="0" indent="0" algn="l" rtl="0">
              <a:lnSpc>
                <a:spcPct val="100000"/>
              </a:lnSpc>
              <a:spcBef>
                <a:spcPts val="395"/>
              </a:spcBef>
              <a:spcAft>
                <a:spcPts val="0"/>
              </a:spcAft>
              <a:buNone/>
            </a:pPr>
            <a:r>
              <a:rPr lang="en-US" sz="2700">
                <a:solidFill>
                  <a:schemeClr val="dk1"/>
                </a:solidFill>
                <a:latin typeface="Arial"/>
                <a:ea typeface="Arial"/>
                <a:cs typeface="Arial"/>
                <a:sym typeface="Arial"/>
              </a:rPr>
              <a:t>(lower incidence than sulfonylureas)</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Weight gain</a:t>
            </a:r>
            <a:endParaRPr sz="2700">
              <a:solidFill>
                <a:schemeClr val="dk1"/>
              </a:solidFill>
              <a:latin typeface="Arial"/>
              <a:ea typeface="Arial"/>
              <a:cs typeface="Arial"/>
              <a:sym typeface="Arial"/>
            </a:endParaRPr>
          </a:p>
          <a:p>
            <a:pPr marL="12700" marR="0" lvl="0" indent="0" algn="l" rtl="0">
              <a:lnSpc>
                <a:spcPct val="100000"/>
              </a:lnSpc>
              <a:spcBef>
                <a:spcPts val="395"/>
              </a:spcBef>
              <a:spcAft>
                <a:spcPts val="0"/>
              </a:spcAft>
              <a:buNone/>
            </a:pPr>
            <a:r>
              <a:rPr lang="en-US" sz="2700">
                <a:solidFill>
                  <a:schemeClr val="dk1"/>
                </a:solidFill>
                <a:latin typeface="Arial"/>
                <a:ea typeface="Arial"/>
                <a:cs typeface="Arial"/>
                <a:sym typeface="Arial"/>
              </a:rPr>
              <a:t>(less than with sulfonylureas)</a:t>
            </a:r>
            <a:endParaRPr sz="2700">
              <a:solidFill>
                <a:schemeClr val="dk1"/>
              </a:solidFill>
              <a:latin typeface="Arial"/>
              <a:ea typeface="Arial"/>
              <a:cs typeface="Arial"/>
              <a:sym typeface="Arial"/>
            </a:endParaRPr>
          </a:p>
          <a:p>
            <a:pPr marL="0" marR="0" lvl="0" indent="0" algn="l" rtl="0">
              <a:lnSpc>
                <a:spcPct val="100000"/>
              </a:lnSpc>
              <a:spcBef>
                <a:spcPts val="25"/>
              </a:spcBef>
              <a:spcAft>
                <a:spcPts val="0"/>
              </a:spcAft>
              <a:buNone/>
            </a:pPr>
            <a:endParaRPr sz="3500">
              <a:solidFill>
                <a:schemeClr val="dk1"/>
              </a:solidFill>
              <a:latin typeface="Arial"/>
              <a:ea typeface="Arial"/>
              <a:cs typeface="Arial"/>
              <a:sym typeface="Arial"/>
            </a:endParaRPr>
          </a:p>
          <a:p>
            <a:pPr marL="268605" marR="5080" lvl="0" indent="-256540" algn="l" rtl="0">
              <a:lnSpc>
                <a:spcPct val="100000"/>
              </a:lnSpc>
              <a:spcBef>
                <a:spcPts val="0"/>
              </a:spcBef>
              <a:spcAft>
                <a:spcPts val="0"/>
              </a:spcAft>
              <a:buClr>
                <a:srgbClr val="5B9BD4"/>
              </a:buClr>
              <a:buSzPts val="1800"/>
              <a:buFont typeface="Arial"/>
              <a:buChar char=""/>
            </a:pPr>
            <a:r>
              <a:rPr lang="en-US" sz="2700">
                <a:solidFill>
                  <a:srgbClr val="FF0000"/>
                </a:solidFill>
                <a:latin typeface="Arial"/>
                <a:ea typeface="Arial"/>
                <a:cs typeface="Arial"/>
                <a:sym typeface="Arial"/>
              </a:rPr>
              <a:t>Must be used with caution in patients with hepatic  impairment Liver</a:t>
            </a:r>
            <a:endParaRPr sz="2700">
              <a:solidFill>
                <a:srgbClr val="FF0000"/>
              </a:solidFill>
              <a:latin typeface="Arial"/>
              <a:ea typeface="Arial"/>
              <a:cs typeface="Arial"/>
              <a:sym typeface="Arial"/>
            </a:endParaRPr>
          </a:p>
        </p:txBody>
      </p:sp>
      <p:sp>
        <p:nvSpPr>
          <p:cNvPr id="473" name="Google Shape;473;p74"/>
          <p:cNvSpPr/>
          <p:nvPr/>
        </p:nvSpPr>
        <p:spPr>
          <a:xfrm>
            <a:off x="213359" y="370331"/>
            <a:ext cx="287731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5"/>
          <p:cNvSpPr txBox="1"/>
          <p:nvPr/>
        </p:nvSpPr>
        <p:spPr>
          <a:xfrm>
            <a:off x="188468" y="1465834"/>
            <a:ext cx="8455660" cy="4952638"/>
          </a:xfrm>
          <a:prstGeom prst="rect">
            <a:avLst/>
          </a:prstGeom>
          <a:noFill/>
          <a:ln>
            <a:noFill/>
          </a:ln>
        </p:spPr>
        <p:txBody>
          <a:bodyPr spcFirstLastPara="1" wrap="square" lIns="0" tIns="1270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sensitizers improve insulin action</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Lower blood sugar by improving target-cell  response to insulin </a:t>
            </a:r>
            <a:r>
              <a:rPr lang="en-US" sz="2700">
                <a:solidFill>
                  <a:srgbClr val="92D050"/>
                </a:solidFill>
                <a:latin typeface="Arial"/>
                <a:ea typeface="Arial"/>
                <a:cs typeface="Arial"/>
                <a:sym typeface="Arial"/>
              </a:rPr>
              <a:t>without increasing pancreatic  insulin secretion-No risk for hypoglycemia </a:t>
            </a:r>
            <a:endParaRPr sz="2700">
              <a:solidFill>
                <a:srgbClr val="92D050"/>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Biguanides</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5"/>
              </a:spcBef>
              <a:spcAft>
                <a:spcPts val="0"/>
              </a:spcAft>
              <a:buClr>
                <a:srgbClr val="5B9BD4"/>
              </a:buClr>
              <a:buSzPts val="1800"/>
              <a:buFont typeface="Arial"/>
              <a:buChar char=""/>
            </a:pPr>
            <a:r>
              <a:rPr lang="en-US" sz="2700">
                <a:solidFill>
                  <a:schemeClr val="dk1"/>
                </a:solidFill>
                <a:latin typeface="Arial"/>
                <a:ea typeface="Arial"/>
                <a:cs typeface="Arial"/>
                <a:sym typeface="Arial"/>
              </a:rPr>
              <a:t>Thiazolidinediones</a:t>
            </a:r>
            <a:endParaRPr sz="2700">
              <a:solidFill>
                <a:schemeClr val="dk1"/>
              </a:solidFill>
              <a:latin typeface="Arial"/>
              <a:ea typeface="Arial"/>
              <a:cs typeface="Arial"/>
              <a:sym typeface="Arial"/>
            </a:endParaRPr>
          </a:p>
          <a:p>
            <a:pPr marL="268605" marR="0" lvl="0" indent="-256540" algn="l" rtl="0">
              <a:lnSpc>
                <a:spcPct val="100000"/>
              </a:lnSpc>
              <a:spcBef>
                <a:spcPts val="5"/>
              </a:spcBef>
              <a:spcAft>
                <a:spcPts val="0"/>
              </a:spcAft>
              <a:buClr>
                <a:srgbClr val="5B9BD4"/>
              </a:buClr>
              <a:buSzPts val="1800"/>
              <a:buFont typeface="Arial"/>
              <a:buChar char=""/>
            </a:pP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ميتفورمين حبة كبيرة                       </a:t>
            </a:r>
            <a:endParaRPr sz="2700">
              <a:solidFill>
                <a:schemeClr val="dk1"/>
              </a:solidFill>
              <a:latin typeface="Arial"/>
              <a:ea typeface="Arial"/>
              <a:cs typeface="Arial"/>
              <a:sym typeface="Arial"/>
            </a:endParaRPr>
          </a:p>
        </p:txBody>
      </p:sp>
      <p:sp>
        <p:nvSpPr>
          <p:cNvPr id="479" name="Google Shape;479;p75"/>
          <p:cNvSpPr/>
          <p:nvPr/>
        </p:nvSpPr>
        <p:spPr>
          <a:xfrm>
            <a:off x="213359" y="370331"/>
            <a:ext cx="5404104"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88468" y="1817954"/>
            <a:ext cx="8312150" cy="848994"/>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Most commonly affects individuals in puberty or  early adulthood</a:t>
            </a:r>
            <a:endParaRPr sz="2700">
              <a:latin typeface="Arial"/>
              <a:ea typeface="Arial"/>
              <a:cs typeface="Arial"/>
              <a:sym typeface="Arial"/>
            </a:endParaRPr>
          </a:p>
        </p:txBody>
      </p:sp>
      <p:sp>
        <p:nvSpPr>
          <p:cNvPr id="87" name="Google Shape;87;p13"/>
          <p:cNvSpPr txBox="1"/>
          <p:nvPr/>
        </p:nvSpPr>
        <p:spPr>
          <a:xfrm>
            <a:off x="188468" y="3154806"/>
            <a:ext cx="8041132" cy="127214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5B9BD4"/>
                </a:solidFill>
                <a:latin typeface="Arial"/>
                <a:ea typeface="Arial"/>
                <a:cs typeface="Arial"/>
                <a:sym typeface="Arial"/>
              </a:rPr>
              <a:t>	</a:t>
            </a:r>
            <a:r>
              <a:rPr lang="en-US" sz="2700">
                <a:solidFill>
                  <a:schemeClr val="dk1"/>
                </a:solidFill>
                <a:latin typeface="Arial"/>
                <a:ea typeface="Arial"/>
                <a:cs typeface="Arial"/>
                <a:sym typeface="Arial"/>
              </a:rPr>
              <a:t>Some latent forms can occur later in life</a:t>
            </a:r>
            <a:endParaRPr sz="2700">
              <a:solidFill>
                <a:schemeClr val="dk1"/>
              </a:solidFill>
              <a:latin typeface="Arial"/>
              <a:ea typeface="Arial"/>
              <a:cs typeface="Arial"/>
              <a:sym typeface="Arial"/>
            </a:endParaRPr>
          </a:p>
          <a:p>
            <a:pPr marL="12700" marR="0" lvl="0" indent="0" algn="l" rtl="0">
              <a:lnSpc>
                <a:spcPct val="100000"/>
              </a:lnSpc>
              <a:spcBef>
                <a:spcPts val="100"/>
              </a:spcBef>
              <a:spcAft>
                <a:spcPts val="0"/>
              </a:spcAft>
              <a:buNone/>
            </a:pPr>
            <a:r>
              <a:rPr lang="en-US" sz="2700">
                <a:solidFill>
                  <a:schemeClr val="dk1"/>
                </a:solidFill>
                <a:latin typeface="Arial"/>
                <a:ea typeface="Arial"/>
                <a:cs typeface="Arial"/>
                <a:sym typeface="Arial"/>
              </a:rPr>
              <a:t>	Type 1.5 LADA latent autoimune diabetes in adults</a:t>
            </a:r>
            <a:endParaRPr sz="2700">
              <a:solidFill>
                <a:schemeClr val="dk1"/>
              </a:solidFill>
              <a:latin typeface="Arial"/>
              <a:ea typeface="Arial"/>
              <a:cs typeface="Arial"/>
              <a:sym typeface="Arial"/>
            </a:endParaRPr>
          </a:p>
        </p:txBody>
      </p:sp>
      <p:sp>
        <p:nvSpPr>
          <p:cNvPr id="88" name="Google Shape;88;p13"/>
          <p:cNvSpPr/>
          <p:nvPr/>
        </p:nvSpPr>
        <p:spPr>
          <a:xfrm>
            <a:off x="537768" y="720303"/>
            <a:ext cx="4020839" cy="53805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6"/>
          <p:cNvSpPr txBox="1"/>
          <p:nvPr/>
        </p:nvSpPr>
        <p:spPr>
          <a:xfrm>
            <a:off x="0" y="1415510"/>
            <a:ext cx="9034018" cy="5203348"/>
          </a:xfrm>
          <a:prstGeom prst="rect">
            <a:avLst/>
          </a:prstGeom>
          <a:noFill/>
          <a:ln>
            <a:noFill/>
          </a:ln>
        </p:spPr>
        <p:txBody>
          <a:bodyPr spcFirstLastPara="1" wrap="square" lIns="0" tIns="6285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Metformin (Glucomet®, Glucophage®, Diamet®) Antihyperglucemics </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Increases glucose uptake and use by target tissues,  decreasing insulin resistance</a:t>
            </a:r>
            <a:endParaRPr sz="2700">
              <a:solidFill>
                <a:schemeClr val="dk1"/>
              </a:solidFill>
              <a:latin typeface="Arial"/>
              <a:ea typeface="Arial"/>
              <a:cs typeface="Arial"/>
              <a:sym typeface="Arial"/>
            </a:endParaRPr>
          </a:p>
          <a:p>
            <a:pPr marL="268605" marR="266192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Does not promote insulin secretion  (hyperinsulinemia is not a problem)</a:t>
            </a:r>
            <a:endParaRPr sz="2700">
              <a:solidFill>
                <a:schemeClr val="dk1"/>
              </a:solidFill>
              <a:latin typeface="Arial"/>
              <a:ea typeface="Arial"/>
              <a:cs typeface="Arial"/>
              <a:sym typeface="Arial"/>
            </a:endParaRPr>
          </a:p>
          <a:p>
            <a:pPr marL="268605" marR="1602105"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The risk of hypoglycemia is less than with  sulfonylureas</a:t>
            </a:r>
            <a:br>
              <a:rPr lang="en-US" sz="2700">
                <a:solidFill>
                  <a:schemeClr val="dk1"/>
                </a:solidFill>
                <a:latin typeface="Arial"/>
                <a:ea typeface="Arial"/>
                <a:cs typeface="Arial"/>
                <a:sym typeface="Arial"/>
              </a:rPr>
            </a:b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ابر انسولين ما بكفوا لحالهم                    </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وممكن يخرب                          b cells</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اذا ضلت الاستجابة ضئيلة يعني                            </a:t>
            </a:r>
            <a:endParaRPr sz="2700">
              <a:solidFill>
                <a:schemeClr val="dk1"/>
              </a:solidFill>
              <a:latin typeface="Arial"/>
              <a:ea typeface="Arial"/>
              <a:cs typeface="Arial"/>
              <a:sym typeface="Arial"/>
            </a:endParaRPr>
          </a:p>
        </p:txBody>
      </p:sp>
      <p:sp>
        <p:nvSpPr>
          <p:cNvPr id="485" name="Google Shape;485;p76"/>
          <p:cNvSpPr/>
          <p:nvPr/>
        </p:nvSpPr>
        <p:spPr>
          <a:xfrm>
            <a:off x="213359" y="370331"/>
            <a:ext cx="3587496"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7"/>
          <p:cNvSpPr txBox="1"/>
          <p:nvPr/>
        </p:nvSpPr>
        <p:spPr>
          <a:xfrm>
            <a:off x="100584" y="742400"/>
            <a:ext cx="8855710" cy="6136936"/>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Mechanism of action:</a:t>
            </a:r>
            <a:endParaRPr sz="2700">
              <a:solidFill>
                <a:schemeClr val="dk1"/>
              </a:solidFill>
              <a:latin typeface="Arial"/>
              <a:ea typeface="Arial"/>
              <a:cs typeface="Arial"/>
              <a:sym typeface="Arial"/>
            </a:endParaRPr>
          </a:p>
          <a:p>
            <a:pPr marL="268605" marR="107569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Reduces hepatic glucose output by inhibiting  hepatic </a:t>
            </a:r>
            <a:r>
              <a:rPr lang="en-US" sz="2700">
                <a:solidFill>
                  <a:srgbClr val="92D050"/>
                </a:solidFill>
                <a:latin typeface="Arial"/>
                <a:ea typeface="Arial"/>
                <a:cs typeface="Arial"/>
                <a:sym typeface="Arial"/>
              </a:rPr>
              <a:t>gluconeogenesis الجسم بفكر انه الجسم ما فيه جلوكوز كفاية لانه ما في ادخال للخلايا ولا تحويل</a:t>
            </a:r>
            <a:endParaRPr sz="2700">
              <a:solidFill>
                <a:srgbClr val="92D050"/>
              </a:solidFill>
              <a:latin typeface="Arial"/>
              <a:ea typeface="Arial"/>
              <a:cs typeface="Arial"/>
              <a:sym typeface="Arial"/>
            </a:endParaRPr>
          </a:p>
          <a:p>
            <a:pPr marL="268605" marR="84455"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Slows intestinal absorption of sugars and improves  peripheral glucose uptake and utilization</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Reduce hyperlipidemia</a:t>
            </a:r>
            <a:endParaRPr sz="2700">
              <a:solidFill>
                <a:schemeClr val="dk1"/>
              </a:solidFill>
              <a:latin typeface="Arial"/>
              <a:ea typeface="Arial"/>
              <a:cs typeface="Arial"/>
              <a:sym typeface="Arial"/>
            </a:endParaRPr>
          </a:p>
          <a:p>
            <a:pPr marL="268605" marR="348615" lvl="0" indent="-147955" algn="l" rtl="0">
              <a:lnSpc>
                <a:spcPct val="100000"/>
              </a:lnSpc>
              <a:spcBef>
                <a:spcPts val="395"/>
              </a:spcBef>
              <a:spcAft>
                <a:spcPts val="0"/>
              </a:spcAft>
              <a:buNone/>
            </a:pPr>
            <a:r>
              <a:rPr lang="en-US" sz="2700">
                <a:solidFill>
                  <a:schemeClr val="dk1"/>
                </a:solidFill>
                <a:latin typeface="Arial"/>
                <a:ea typeface="Arial"/>
                <a:cs typeface="Arial"/>
                <a:sym typeface="Arial"/>
              </a:rPr>
              <a:t>(LDL and VLDL cholesterol concentrations fall, and  HDL cholesterol rises)</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The patient commonly loses weight because of loss  of appetite</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تبين انه اذا بوخذوه مع السكري بصير في ضعف ولكن اذا بوخذوه فقط للتضعيف التأثير ما بكون كبير </a:t>
            </a:r>
            <a:r>
              <a:rPr lang="en-US" sz="2700">
                <a:solidFill>
                  <a:schemeClr val="dk1"/>
                </a:solidFill>
                <a:latin typeface="Arial"/>
                <a:ea typeface="Arial"/>
                <a:cs typeface="Arial"/>
                <a:sym typeface="Arial"/>
              </a:rPr>
              <a:t>Metformin Vs Weight loss</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                                 Diabetics Metabolic disorder</a:t>
            </a:r>
            <a:endParaRPr sz="2700">
              <a:solidFill>
                <a:schemeClr val="dk1"/>
              </a:solidFill>
              <a:latin typeface="Arial"/>
              <a:ea typeface="Arial"/>
              <a:cs typeface="Arial"/>
              <a:sym typeface="Arial"/>
            </a:endParaRPr>
          </a:p>
        </p:txBody>
      </p:sp>
      <p:sp>
        <p:nvSpPr>
          <p:cNvPr id="491" name="Google Shape;491;p77"/>
          <p:cNvSpPr/>
          <p:nvPr/>
        </p:nvSpPr>
        <p:spPr>
          <a:xfrm>
            <a:off x="76200" y="76200"/>
            <a:ext cx="3462528"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8"/>
          <p:cNvSpPr txBox="1"/>
          <p:nvPr/>
        </p:nvSpPr>
        <p:spPr>
          <a:xfrm>
            <a:off x="188468" y="1465834"/>
            <a:ext cx="8730615" cy="3583032"/>
          </a:xfrm>
          <a:prstGeom prst="rect">
            <a:avLst/>
          </a:prstGeom>
          <a:noFill/>
          <a:ln>
            <a:noFill/>
          </a:ln>
        </p:spPr>
        <p:txBody>
          <a:bodyPr spcFirstLastPara="1" wrap="square" lIns="0" tIns="12700" rIns="0" bIns="0" anchor="t" anchorCtr="0">
            <a:spAutoFit/>
          </a:bodyPr>
          <a:lstStyle/>
          <a:p>
            <a:pPr marL="268605" marR="431165"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The ADA recommends metformin as the drug of  choice for newly diagnosed type 2 diabetics</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Metformin may be used alone or in combination  with one of the other agents as well as with insulin</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230504"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Hypoglycemia may occur when metformin is taken  in combination with insulin</a:t>
            </a:r>
            <a:endParaRPr sz="2700">
              <a:solidFill>
                <a:schemeClr val="dk1"/>
              </a:solidFill>
              <a:latin typeface="Arial"/>
              <a:ea typeface="Arial"/>
              <a:cs typeface="Arial"/>
              <a:sym typeface="Arial"/>
            </a:endParaRPr>
          </a:p>
        </p:txBody>
      </p:sp>
      <p:sp>
        <p:nvSpPr>
          <p:cNvPr id="497" name="Google Shape;497;p78"/>
          <p:cNvSpPr/>
          <p:nvPr/>
        </p:nvSpPr>
        <p:spPr>
          <a:xfrm>
            <a:off x="213359" y="370331"/>
            <a:ext cx="3462528"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9"/>
          <p:cNvSpPr txBox="1"/>
          <p:nvPr/>
        </p:nvSpPr>
        <p:spPr>
          <a:xfrm>
            <a:off x="188468" y="1465834"/>
            <a:ext cx="5829935" cy="3211195"/>
          </a:xfrm>
          <a:prstGeom prst="rect">
            <a:avLst/>
          </a:prstGeom>
          <a:noFill/>
          <a:ln>
            <a:noFill/>
          </a:ln>
        </p:spPr>
        <p:txBody>
          <a:bodyPr spcFirstLastPara="1" wrap="square" lIns="0" tIns="1270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Metformin is well absorbed orally</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Not bound to serum proteins</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Not metabolized</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Excreted via the urine</a:t>
            </a:r>
            <a:endParaRPr sz="2700">
              <a:solidFill>
                <a:schemeClr val="dk1"/>
              </a:solidFill>
              <a:latin typeface="Arial"/>
              <a:ea typeface="Arial"/>
              <a:cs typeface="Arial"/>
              <a:sym typeface="Arial"/>
            </a:endParaRPr>
          </a:p>
        </p:txBody>
      </p:sp>
      <p:sp>
        <p:nvSpPr>
          <p:cNvPr id="503" name="Google Shape;503;p79"/>
          <p:cNvSpPr/>
          <p:nvPr/>
        </p:nvSpPr>
        <p:spPr>
          <a:xfrm>
            <a:off x="213359" y="370331"/>
            <a:ext cx="3462528"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0"/>
          <p:cNvSpPr txBox="1"/>
          <p:nvPr/>
        </p:nvSpPr>
        <p:spPr>
          <a:xfrm>
            <a:off x="188468" y="1415510"/>
            <a:ext cx="8818245" cy="5254644"/>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a:solidFill>
                  <a:schemeClr val="dk1"/>
                </a:solidFill>
                <a:latin typeface="Arial"/>
                <a:ea typeface="Arial"/>
                <a:cs typeface="Arial"/>
                <a:sym typeface="Arial"/>
              </a:rPr>
              <a:t>Adverse effects:</a:t>
            </a:r>
            <a:endParaRPr sz="2700">
              <a:solidFill>
                <a:schemeClr val="dk1"/>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GI adverse effects</a:t>
            </a:r>
            <a:endParaRPr sz="2700">
              <a:solidFill>
                <a:schemeClr val="dk1"/>
              </a:solidFill>
              <a:latin typeface="Arial"/>
              <a:ea typeface="Arial"/>
              <a:cs typeface="Arial"/>
              <a:sym typeface="Arial"/>
            </a:endParaRPr>
          </a:p>
          <a:p>
            <a:pPr marL="268605" marR="508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Metformin is contraindicated in diabetic patients  with renal and/or hepatic disease and in those with  diabetic ketoacidosis insulin low, glucose high منعطي انسولين ICU حالة طارئة يعني</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Should be discontinued in cases of acute MI,  exacerbation of CHF, and severe infection</a:t>
            </a:r>
            <a:endParaRPr sz="2700">
              <a:solidFill>
                <a:schemeClr val="dk1"/>
              </a:solidFill>
              <a:latin typeface="Arial"/>
              <a:ea typeface="Arial"/>
              <a:cs typeface="Arial"/>
              <a:sym typeface="Arial"/>
            </a:endParaRPr>
          </a:p>
          <a:p>
            <a:pPr marL="268605" marR="0" lvl="0" indent="-256540" algn="l" rtl="0">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Rarely fatal lactic acidosis has occurred (lactic acidosis) rare, but اذا صار منوقف الدواء</a:t>
            </a:r>
            <a:endParaRPr sz="2700">
              <a:solidFill>
                <a:schemeClr val="dk1"/>
              </a:solidFill>
              <a:latin typeface="Arial"/>
              <a:ea typeface="Arial"/>
              <a:cs typeface="Arial"/>
              <a:sym typeface="Arial"/>
            </a:endParaRPr>
          </a:p>
          <a:p>
            <a:pPr marL="268605" marR="853439"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Long-term use may interfere with vitamin B12  absorption</a:t>
            </a:r>
            <a:endParaRPr sz="2700">
              <a:solidFill>
                <a:schemeClr val="dk1"/>
              </a:solidFill>
              <a:latin typeface="Arial"/>
              <a:ea typeface="Arial"/>
              <a:cs typeface="Arial"/>
              <a:sym typeface="Arial"/>
            </a:endParaRPr>
          </a:p>
        </p:txBody>
      </p:sp>
      <p:sp>
        <p:nvSpPr>
          <p:cNvPr id="509" name="Google Shape;509;p80"/>
          <p:cNvSpPr/>
          <p:nvPr/>
        </p:nvSpPr>
        <p:spPr>
          <a:xfrm>
            <a:off x="213359" y="370331"/>
            <a:ext cx="3462528"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1"/>
          <p:cNvSpPr txBox="1"/>
          <p:nvPr/>
        </p:nvSpPr>
        <p:spPr>
          <a:xfrm>
            <a:off x="188468" y="1465834"/>
            <a:ext cx="7679055" cy="3044423"/>
          </a:xfrm>
          <a:prstGeom prst="rect">
            <a:avLst/>
          </a:prstGeom>
          <a:noFill/>
          <a:ln>
            <a:noFill/>
          </a:ln>
        </p:spPr>
        <p:txBody>
          <a:bodyPr spcFirstLastPara="1" wrap="square" lIns="0" tIns="12700" rIns="0" bIns="0" anchor="t" anchorCtr="0">
            <a:spAutoFit/>
          </a:bodyPr>
          <a:lstStyle/>
          <a:p>
            <a:pPr marL="268605" marR="54864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Metformin is effective in the treatment of  polycystic ovary disease </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لها علاقة Insulin resistance</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508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Its ability to lower insulin resistance in these  women can result in ovulation and possibly  pregnancy</a:t>
            </a:r>
            <a:endParaRPr sz="2700">
              <a:solidFill>
                <a:schemeClr val="dk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2"/>
          <p:cNvSpPr txBox="1"/>
          <p:nvPr/>
        </p:nvSpPr>
        <p:spPr>
          <a:xfrm>
            <a:off x="417068" y="1415510"/>
            <a:ext cx="7337425" cy="3673475"/>
          </a:xfrm>
          <a:prstGeom prst="rect">
            <a:avLst/>
          </a:prstGeom>
          <a:noFill/>
          <a:ln>
            <a:noFill/>
          </a:ln>
        </p:spPr>
        <p:txBody>
          <a:bodyPr spcFirstLastPara="1" wrap="square" lIns="0" tIns="6285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rgbClr val="00B0F0"/>
                </a:solidFill>
                <a:latin typeface="Arial"/>
                <a:ea typeface="Arial"/>
                <a:cs typeface="Arial"/>
                <a:sym typeface="Arial"/>
              </a:rPr>
              <a:t>Insulin sensitizers</a:t>
            </a:r>
            <a:endParaRPr sz="2700">
              <a:solidFill>
                <a:srgbClr val="00B0F0"/>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Insulin is required for their action</a:t>
            </a:r>
            <a:endParaRPr sz="2700">
              <a:solidFill>
                <a:schemeClr val="dk1"/>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Do not promote insulin release</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Hyperinsulinemia is not a risk</a:t>
            </a:r>
            <a:endParaRPr sz="2700">
              <a:solidFill>
                <a:schemeClr val="dk1"/>
              </a:solidFill>
              <a:latin typeface="Arial"/>
              <a:ea typeface="Arial"/>
              <a:cs typeface="Arial"/>
              <a:sym typeface="Arial"/>
            </a:endParaRPr>
          </a:p>
          <a:p>
            <a:pPr marL="268605" marR="5080" lvl="0" indent="-256540" algn="l" rtl="0">
              <a:lnSpc>
                <a:spcPct val="100000"/>
              </a:lnSpc>
              <a:spcBef>
                <a:spcPts val="395"/>
              </a:spcBef>
              <a:spcAft>
                <a:spcPts val="0"/>
              </a:spcAft>
              <a:buClr>
                <a:srgbClr val="5B9BD4"/>
              </a:buClr>
              <a:buSzPts val="1800"/>
              <a:buFont typeface="Arial"/>
              <a:buChar char=""/>
            </a:pPr>
            <a:r>
              <a:rPr lang="en-US" sz="2700">
                <a:solidFill>
                  <a:srgbClr val="92D050"/>
                </a:solidFill>
                <a:latin typeface="Arial"/>
                <a:ea typeface="Arial"/>
                <a:cs typeface="Arial"/>
                <a:sym typeface="Arial"/>
              </a:rPr>
              <a:t>Troglitazone (withdrawn after deaths from  hepatotoxicity) مش للحفظ</a:t>
            </a:r>
            <a:endParaRPr sz="2700">
              <a:solidFill>
                <a:srgbClr val="92D050"/>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Pioglitazone (Actos®)</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Rosiglitazone (Avandia®)</a:t>
            </a:r>
            <a:endParaRPr sz="2700">
              <a:solidFill>
                <a:schemeClr val="dk1"/>
              </a:solidFill>
              <a:latin typeface="Arial"/>
              <a:ea typeface="Arial"/>
              <a:cs typeface="Arial"/>
              <a:sym typeface="Arial"/>
            </a:endParaRPr>
          </a:p>
        </p:txBody>
      </p:sp>
      <p:sp>
        <p:nvSpPr>
          <p:cNvPr id="520" name="Google Shape;520;p82"/>
          <p:cNvSpPr/>
          <p:nvPr/>
        </p:nvSpPr>
        <p:spPr>
          <a:xfrm>
            <a:off x="213359" y="370331"/>
            <a:ext cx="874014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3"/>
          <p:cNvSpPr txBox="1">
            <a:spLocks noGrp="1"/>
          </p:cNvSpPr>
          <p:nvPr>
            <p:ph type="title"/>
          </p:nvPr>
        </p:nvSpPr>
        <p:spPr>
          <a:xfrm>
            <a:off x="188468" y="1420113"/>
            <a:ext cx="2961005" cy="37655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300">
                <a:solidFill>
                  <a:srgbClr val="000000"/>
                </a:solidFill>
              </a:rPr>
              <a:t>Mechanism of action</a:t>
            </a:r>
            <a:endParaRPr sz="2300"/>
          </a:p>
        </p:txBody>
      </p:sp>
      <p:sp>
        <p:nvSpPr>
          <p:cNvPr id="526" name="Google Shape;526;p83"/>
          <p:cNvSpPr txBox="1"/>
          <p:nvPr/>
        </p:nvSpPr>
        <p:spPr>
          <a:xfrm>
            <a:off x="188468" y="1750822"/>
            <a:ext cx="7987665" cy="37655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550">
                <a:solidFill>
                  <a:srgbClr val="5B9BD4"/>
                </a:solidFill>
                <a:latin typeface="Arial"/>
                <a:ea typeface="Arial"/>
                <a:cs typeface="Arial"/>
                <a:sym typeface="Arial"/>
              </a:rPr>
              <a:t>	</a:t>
            </a:r>
            <a:r>
              <a:rPr lang="en-US" sz="2300">
                <a:solidFill>
                  <a:schemeClr val="dk1"/>
                </a:solidFill>
                <a:latin typeface="Arial"/>
                <a:ea typeface="Arial"/>
                <a:cs typeface="Arial"/>
                <a:sym typeface="Arial"/>
              </a:rPr>
              <a:t>The exact mechanism by which the TZDs lower insulin</a:t>
            </a:r>
            <a:endParaRPr sz="2300">
              <a:solidFill>
                <a:schemeClr val="dk1"/>
              </a:solidFill>
              <a:latin typeface="Arial"/>
              <a:ea typeface="Arial"/>
              <a:cs typeface="Arial"/>
              <a:sym typeface="Arial"/>
            </a:endParaRPr>
          </a:p>
        </p:txBody>
      </p:sp>
      <p:sp>
        <p:nvSpPr>
          <p:cNvPr id="527" name="Google Shape;527;p83"/>
          <p:cNvSpPr txBox="1"/>
          <p:nvPr/>
        </p:nvSpPr>
        <p:spPr>
          <a:xfrm>
            <a:off x="188468" y="2031619"/>
            <a:ext cx="3464560" cy="1021080"/>
          </a:xfrm>
          <a:prstGeom prst="rect">
            <a:avLst/>
          </a:prstGeom>
          <a:noFill/>
          <a:ln>
            <a:noFill/>
          </a:ln>
        </p:spPr>
        <p:txBody>
          <a:bodyPr spcFirstLastPara="1" wrap="square" lIns="0" tIns="13325" rIns="0" bIns="0" anchor="t" anchorCtr="0">
            <a:spAutoFit/>
          </a:bodyPr>
          <a:lstStyle/>
          <a:p>
            <a:pPr marL="268605" marR="0" lvl="0" indent="0" algn="l" rtl="0">
              <a:lnSpc>
                <a:spcPct val="116521"/>
              </a:lnSpc>
              <a:spcBef>
                <a:spcPts val="0"/>
              </a:spcBef>
              <a:spcAft>
                <a:spcPts val="0"/>
              </a:spcAft>
              <a:buNone/>
            </a:pPr>
            <a:r>
              <a:rPr lang="en-US" sz="2300">
                <a:solidFill>
                  <a:schemeClr val="dk1"/>
                </a:solidFill>
                <a:latin typeface="Arial"/>
                <a:ea typeface="Arial"/>
                <a:cs typeface="Arial"/>
                <a:sym typeface="Arial"/>
              </a:rPr>
              <a:t>resistance is unknown</a:t>
            </a:r>
            <a:endParaRPr sz="2300">
              <a:solidFill>
                <a:schemeClr val="dk1"/>
              </a:solidFill>
              <a:latin typeface="Arial"/>
              <a:ea typeface="Arial"/>
              <a:cs typeface="Arial"/>
              <a:sym typeface="Arial"/>
            </a:endParaRPr>
          </a:p>
          <a:p>
            <a:pPr marL="12700" marR="0" lvl="0" indent="0" algn="l" rtl="0">
              <a:lnSpc>
                <a:spcPct val="116521"/>
              </a:lnSpc>
              <a:spcBef>
                <a:spcPts val="0"/>
              </a:spcBef>
              <a:spcAft>
                <a:spcPts val="0"/>
              </a:spcAft>
              <a:buNone/>
            </a:pPr>
            <a:r>
              <a:rPr lang="en-US" sz="1550">
                <a:solidFill>
                  <a:srgbClr val="5B9BD4"/>
                </a:solidFill>
                <a:latin typeface="Arial"/>
                <a:ea typeface="Arial"/>
                <a:cs typeface="Arial"/>
                <a:sym typeface="Arial"/>
              </a:rPr>
              <a:t>	</a:t>
            </a:r>
            <a:r>
              <a:rPr lang="en-US" sz="2300">
                <a:solidFill>
                  <a:schemeClr val="dk1"/>
                </a:solidFill>
                <a:latin typeface="Arial"/>
                <a:ea typeface="Arial"/>
                <a:cs typeface="Arial"/>
                <a:sym typeface="Arial"/>
              </a:rPr>
              <a:t>TZDs target the PPARγ</a:t>
            </a:r>
            <a:endParaRPr sz="2300">
              <a:solidFill>
                <a:schemeClr val="dk1"/>
              </a:solidFill>
              <a:latin typeface="Arial"/>
              <a:ea typeface="Arial"/>
              <a:cs typeface="Arial"/>
              <a:sym typeface="Arial"/>
            </a:endParaRPr>
          </a:p>
          <a:p>
            <a:pPr marL="12700" marR="0" lvl="0" indent="0" algn="l" rtl="0">
              <a:lnSpc>
                <a:spcPct val="100000"/>
              </a:lnSpc>
              <a:spcBef>
                <a:spcPts val="605"/>
              </a:spcBef>
              <a:spcAft>
                <a:spcPts val="0"/>
              </a:spcAft>
              <a:buNone/>
            </a:pPr>
            <a:r>
              <a:rPr lang="en-US" sz="1550">
                <a:solidFill>
                  <a:srgbClr val="5B9BD4"/>
                </a:solidFill>
                <a:latin typeface="Arial"/>
                <a:ea typeface="Arial"/>
                <a:cs typeface="Arial"/>
                <a:sym typeface="Arial"/>
              </a:rPr>
              <a:t></a:t>
            </a:r>
            <a:endParaRPr sz="1550">
              <a:solidFill>
                <a:schemeClr val="dk1"/>
              </a:solidFill>
              <a:latin typeface="Arial"/>
              <a:ea typeface="Arial"/>
              <a:cs typeface="Arial"/>
              <a:sym typeface="Arial"/>
            </a:endParaRPr>
          </a:p>
        </p:txBody>
      </p:sp>
      <p:sp>
        <p:nvSpPr>
          <p:cNvPr id="528" name="Google Shape;528;p83"/>
          <p:cNvSpPr txBox="1"/>
          <p:nvPr/>
        </p:nvSpPr>
        <p:spPr>
          <a:xfrm>
            <a:off x="444500" y="2694558"/>
            <a:ext cx="7571105" cy="37655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chemeClr val="dk1"/>
                </a:solidFill>
                <a:latin typeface="Arial"/>
                <a:ea typeface="Arial"/>
                <a:cs typeface="Arial"/>
                <a:sym typeface="Arial"/>
              </a:rPr>
              <a:t>Ligands for PPARγ regulate adipocyte production and</a:t>
            </a:r>
            <a:endParaRPr sz="2300">
              <a:solidFill>
                <a:schemeClr val="dk1"/>
              </a:solidFill>
              <a:latin typeface="Arial"/>
              <a:ea typeface="Arial"/>
              <a:cs typeface="Arial"/>
              <a:sym typeface="Arial"/>
            </a:endParaRPr>
          </a:p>
        </p:txBody>
      </p:sp>
      <p:sp>
        <p:nvSpPr>
          <p:cNvPr id="529" name="Google Shape;529;p83"/>
          <p:cNvSpPr txBox="1"/>
          <p:nvPr/>
        </p:nvSpPr>
        <p:spPr>
          <a:xfrm>
            <a:off x="188468" y="2974975"/>
            <a:ext cx="8865235" cy="2543175"/>
          </a:xfrm>
          <a:prstGeom prst="rect">
            <a:avLst/>
          </a:prstGeom>
          <a:noFill/>
          <a:ln>
            <a:noFill/>
          </a:ln>
        </p:spPr>
        <p:txBody>
          <a:bodyPr spcFirstLastPara="1" wrap="square" lIns="0" tIns="83175" rIns="0" bIns="0" anchor="t" anchorCtr="0">
            <a:spAutoFit/>
          </a:bodyPr>
          <a:lstStyle/>
          <a:p>
            <a:pPr marL="268605" marR="5080" lvl="0" indent="0" algn="l" rtl="0">
              <a:lnSpc>
                <a:spcPct val="80000"/>
              </a:lnSpc>
              <a:spcBef>
                <a:spcPts val="0"/>
              </a:spcBef>
              <a:spcAft>
                <a:spcPts val="0"/>
              </a:spcAft>
              <a:buNone/>
            </a:pPr>
            <a:r>
              <a:rPr lang="en-US" sz="2300">
                <a:solidFill>
                  <a:schemeClr val="dk1"/>
                </a:solidFill>
                <a:latin typeface="Arial"/>
                <a:ea typeface="Arial"/>
                <a:cs typeface="Arial"/>
                <a:sym typeface="Arial"/>
              </a:rPr>
              <a:t>secretion of fatty acids and glucose metabolism, resulting in  increased insulin sensitivity in adipose tissue, liver, and  skeletal muscle</a:t>
            </a:r>
            <a:endParaRPr sz="2300">
              <a:solidFill>
                <a:schemeClr val="dk1"/>
              </a:solidFill>
              <a:latin typeface="Arial"/>
              <a:ea typeface="Arial"/>
              <a:cs typeface="Arial"/>
              <a:sym typeface="Arial"/>
            </a:endParaRPr>
          </a:p>
          <a:p>
            <a:pPr marL="268605" marR="81915" lvl="0" indent="-256539" algn="l" rtl="0">
              <a:lnSpc>
                <a:spcPct val="96086"/>
              </a:lnSpc>
              <a:spcBef>
                <a:spcPts val="375"/>
              </a:spcBef>
              <a:spcAft>
                <a:spcPts val="0"/>
              </a:spcAft>
              <a:buClr>
                <a:srgbClr val="5B9BD4"/>
              </a:buClr>
              <a:buSzPts val="1550"/>
              <a:buFont typeface="Arial"/>
              <a:buChar char=""/>
            </a:pPr>
            <a:r>
              <a:rPr lang="en-US" sz="2300">
                <a:solidFill>
                  <a:schemeClr val="dk1"/>
                </a:solidFill>
                <a:latin typeface="Arial"/>
                <a:ea typeface="Arial"/>
                <a:cs typeface="Arial"/>
                <a:sym typeface="Arial"/>
              </a:rPr>
              <a:t>Hyperglycemia, hyperinsulinemia, hypertriglyceridemia, and  elevated </a:t>
            </a:r>
            <a:r>
              <a:rPr lang="en-US" sz="2300">
                <a:solidFill>
                  <a:srgbClr val="366092"/>
                </a:solidFill>
                <a:latin typeface="Arial"/>
                <a:ea typeface="Arial"/>
                <a:cs typeface="Arial"/>
                <a:sym typeface="Arial"/>
              </a:rPr>
              <a:t>HbA1c levels </a:t>
            </a:r>
            <a:r>
              <a:rPr lang="en-US" sz="2300">
                <a:solidFill>
                  <a:schemeClr val="dk1"/>
                </a:solidFill>
                <a:latin typeface="Arial"/>
                <a:ea typeface="Arial"/>
                <a:cs typeface="Arial"/>
                <a:sym typeface="Arial"/>
              </a:rPr>
              <a:t>اهم Parameter في السكريare improved</a:t>
            </a:r>
            <a:endParaRPr sz="2300">
              <a:solidFill>
                <a:schemeClr val="dk1"/>
              </a:solidFill>
              <a:latin typeface="Arial"/>
              <a:ea typeface="Arial"/>
              <a:cs typeface="Arial"/>
              <a:sym typeface="Arial"/>
            </a:endParaRPr>
          </a:p>
          <a:p>
            <a:pPr marL="268605" marR="0" lvl="0" indent="-256539" algn="l" rtl="0">
              <a:lnSpc>
                <a:spcPct val="110869"/>
              </a:lnSpc>
              <a:spcBef>
                <a:spcPts val="0"/>
              </a:spcBef>
              <a:spcAft>
                <a:spcPts val="0"/>
              </a:spcAft>
              <a:buClr>
                <a:srgbClr val="5B9BD4"/>
              </a:buClr>
              <a:buSzPts val="1550"/>
              <a:buFont typeface="Arial"/>
              <a:buChar char=""/>
            </a:pPr>
            <a:r>
              <a:rPr lang="en-US" sz="2300">
                <a:solidFill>
                  <a:schemeClr val="dk1"/>
                </a:solidFill>
                <a:latin typeface="Arial"/>
                <a:ea typeface="Arial"/>
                <a:cs typeface="Arial"/>
                <a:sym typeface="Arial"/>
              </a:rPr>
              <a:t>LDL levels are not affected by pioglitazone</a:t>
            </a:r>
            <a:endParaRPr sz="2300">
              <a:solidFill>
                <a:schemeClr val="dk1"/>
              </a:solidFill>
              <a:latin typeface="Arial"/>
              <a:ea typeface="Arial"/>
              <a:cs typeface="Arial"/>
              <a:sym typeface="Arial"/>
            </a:endParaRPr>
          </a:p>
          <a:p>
            <a:pPr marL="268605" marR="0" lvl="0" indent="-256539" algn="l" rtl="0">
              <a:lnSpc>
                <a:spcPct val="113478"/>
              </a:lnSpc>
              <a:spcBef>
                <a:spcPts val="0"/>
              </a:spcBef>
              <a:spcAft>
                <a:spcPts val="0"/>
              </a:spcAft>
              <a:buClr>
                <a:srgbClr val="5B9BD4"/>
              </a:buClr>
              <a:buSzPts val="1550"/>
              <a:buFont typeface="Arial"/>
              <a:buChar char=""/>
            </a:pPr>
            <a:r>
              <a:rPr lang="en-US" sz="2300">
                <a:solidFill>
                  <a:schemeClr val="dk1"/>
                </a:solidFill>
                <a:latin typeface="Arial"/>
                <a:ea typeface="Arial"/>
                <a:cs typeface="Arial"/>
                <a:sym typeface="Arial"/>
              </a:rPr>
              <a:t>LDL levels have increased with rosiglitazone</a:t>
            </a:r>
            <a:endParaRPr sz="2300">
              <a:solidFill>
                <a:schemeClr val="dk1"/>
              </a:solidFill>
              <a:latin typeface="Arial"/>
              <a:ea typeface="Arial"/>
              <a:cs typeface="Arial"/>
              <a:sym typeface="Arial"/>
            </a:endParaRPr>
          </a:p>
          <a:p>
            <a:pPr marL="268605" marR="0" lvl="0" indent="-256539" algn="l" rtl="0">
              <a:lnSpc>
                <a:spcPct val="116521"/>
              </a:lnSpc>
              <a:spcBef>
                <a:spcPts val="0"/>
              </a:spcBef>
              <a:spcAft>
                <a:spcPts val="0"/>
              </a:spcAft>
              <a:buClr>
                <a:srgbClr val="5B9BD4"/>
              </a:buClr>
              <a:buSzPts val="1550"/>
              <a:buFont typeface="Arial"/>
              <a:buChar char=""/>
            </a:pPr>
            <a:r>
              <a:rPr lang="en-US" sz="2300">
                <a:solidFill>
                  <a:schemeClr val="dk1"/>
                </a:solidFill>
                <a:latin typeface="Arial"/>
                <a:ea typeface="Arial"/>
                <a:cs typeface="Arial"/>
                <a:sym typeface="Arial"/>
              </a:rPr>
              <a:t>HDL levels increase with both drugs</a:t>
            </a:r>
            <a:endParaRPr sz="2300">
              <a:solidFill>
                <a:schemeClr val="dk1"/>
              </a:solidFill>
              <a:latin typeface="Arial"/>
              <a:ea typeface="Arial"/>
              <a:cs typeface="Arial"/>
              <a:sym typeface="Arial"/>
            </a:endParaRPr>
          </a:p>
        </p:txBody>
      </p:sp>
      <p:sp>
        <p:nvSpPr>
          <p:cNvPr id="530" name="Google Shape;530;p83"/>
          <p:cNvSpPr/>
          <p:nvPr/>
        </p:nvSpPr>
        <p:spPr>
          <a:xfrm>
            <a:off x="213359" y="370331"/>
            <a:ext cx="874014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4"/>
          <p:cNvSpPr txBox="1"/>
          <p:nvPr/>
        </p:nvSpPr>
        <p:spPr>
          <a:xfrm>
            <a:off x="36067" y="1433829"/>
            <a:ext cx="9058275" cy="4293870"/>
          </a:xfrm>
          <a:prstGeom prst="rect">
            <a:avLst/>
          </a:prstGeom>
          <a:noFill/>
          <a:ln>
            <a:noFill/>
          </a:ln>
        </p:spPr>
        <p:txBody>
          <a:bodyPr spcFirstLastPara="1" wrap="square" lIns="0" tIns="53975" rIns="0" bIns="0" anchor="t" anchorCtr="0">
            <a:spAutoFit/>
          </a:bodyPr>
          <a:lstStyle/>
          <a:p>
            <a:pPr marL="268605" marR="121285" lvl="0" indent="-256540" algn="l" rtl="0">
              <a:lnSpc>
                <a:spcPct val="9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Pioglitazone and rosiglitazone can be used as  monotherapy or in combination with other glucose-  lowering agents or insulin</a:t>
            </a:r>
            <a:endParaRPr sz="2700">
              <a:solidFill>
                <a:schemeClr val="dk1"/>
              </a:solidFill>
              <a:latin typeface="Arial"/>
              <a:ea typeface="Arial"/>
              <a:cs typeface="Arial"/>
              <a:sym typeface="Arial"/>
            </a:endParaRPr>
          </a:p>
          <a:p>
            <a:pPr marL="268605" marR="480694" lvl="0" indent="-256540" algn="l" rtl="0">
              <a:lnSpc>
                <a:spcPct val="90000"/>
              </a:lnSpc>
              <a:spcBef>
                <a:spcPts val="405"/>
              </a:spcBef>
              <a:spcAft>
                <a:spcPts val="0"/>
              </a:spcAft>
              <a:buClr>
                <a:srgbClr val="5B9BD4"/>
              </a:buClr>
              <a:buSzPts val="1800"/>
              <a:buFont typeface="Arial"/>
              <a:buChar char=""/>
            </a:pPr>
            <a:r>
              <a:rPr lang="en-US" sz="2700">
                <a:solidFill>
                  <a:schemeClr val="dk1"/>
                </a:solidFill>
                <a:latin typeface="Arial"/>
                <a:ea typeface="Arial"/>
                <a:cs typeface="Arial"/>
                <a:sym typeface="Arial"/>
              </a:rPr>
              <a:t>The dose of insulin required for adequate glucose  control in these circumstances may have to be  lowered</a:t>
            </a:r>
            <a:endParaRPr sz="2700">
              <a:solidFill>
                <a:schemeClr val="dk1"/>
              </a:solidFill>
              <a:latin typeface="Arial"/>
              <a:ea typeface="Arial"/>
              <a:cs typeface="Arial"/>
              <a:sym typeface="Arial"/>
            </a:endParaRPr>
          </a:p>
          <a:p>
            <a:pPr marL="268605" marR="5080" lvl="0" indent="-256540" algn="l" rtl="0">
              <a:lnSpc>
                <a:spcPct val="108148"/>
              </a:lnSpc>
              <a:spcBef>
                <a:spcPts val="434"/>
              </a:spcBef>
              <a:spcAft>
                <a:spcPts val="0"/>
              </a:spcAft>
              <a:buClr>
                <a:srgbClr val="5B9BD4"/>
              </a:buClr>
              <a:buSzPts val="1800"/>
              <a:buFont typeface="Arial"/>
              <a:buChar char=""/>
            </a:pPr>
            <a:r>
              <a:rPr lang="en-US" sz="2700">
                <a:solidFill>
                  <a:schemeClr val="dk1"/>
                </a:solidFill>
                <a:latin typeface="Arial"/>
                <a:ea typeface="Arial"/>
                <a:cs typeface="Arial"/>
                <a:sym typeface="Arial"/>
              </a:rPr>
              <a:t>ADA recommends pioglitazone as a tier 2 alternative  for patients who fail or have contraindications to  metformin therapy</a:t>
            </a:r>
            <a:endParaRPr sz="2700">
              <a:solidFill>
                <a:schemeClr val="dk1"/>
              </a:solidFill>
              <a:latin typeface="Arial"/>
              <a:ea typeface="Arial"/>
              <a:cs typeface="Arial"/>
              <a:sym typeface="Arial"/>
            </a:endParaRPr>
          </a:p>
          <a:p>
            <a:pPr marL="268605" marR="229870" lvl="0" indent="-256540" algn="l" rtl="0">
              <a:lnSpc>
                <a:spcPct val="108148"/>
              </a:lnSpc>
              <a:spcBef>
                <a:spcPts val="390"/>
              </a:spcBef>
              <a:spcAft>
                <a:spcPts val="0"/>
              </a:spcAft>
              <a:buClr>
                <a:srgbClr val="5B9BD4"/>
              </a:buClr>
              <a:buSzPts val="1800"/>
              <a:buFont typeface="Arial"/>
              <a:buChar char=""/>
            </a:pPr>
            <a:r>
              <a:rPr lang="en-US" sz="2700">
                <a:solidFill>
                  <a:schemeClr val="dk1"/>
                </a:solidFill>
                <a:latin typeface="Arial"/>
                <a:ea typeface="Arial"/>
                <a:cs typeface="Arial"/>
                <a:sym typeface="Arial"/>
              </a:rPr>
              <a:t>Rosiglitazone is not recommended due to concerns  regarding cardiac adverse effects</a:t>
            </a:r>
            <a:endParaRPr sz="2700">
              <a:solidFill>
                <a:schemeClr val="dk1"/>
              </a:solidFill>
              <a:latin typeface="Arial"/>
              <a:ea typeface="Arial"/>
              <a:cs typeface="Arial"/>
              <a:sym typeface="Arial"/>
            </a:endParaRPr>
          </a:p>
        </p:txBody>
      </p:sp>
      <p:sp>
        <p:nvSpPr>
          <p:cNvPr id="536" name="Google Shape;536;p84"/>
          <p:cNvSpPr/>
          <p:nvPr/>
        </p:nvSpPr>
        <p:spPr>
          <a:xfrm>
            <a:off x="213359" y="370331"/>
            <a:ext cx="8740140"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5"/>
          <p:cNvSpPr txBox="1"/>
          <p:nvPr/>
        </p:nvSpPr>
        <p:spPr>
          <a:xfrm>
            <a:off x="188468" y="1441449"/>
            <a:ext cx="7828280" cy="5034070"/>
          </a:xfrm>
          <a:prstGeom prst="rect">
            <a:avLst/>
          </a:prstGeom>
          <a:noFill/>
          <a:ln>
            <a:noFill/>
          </a:ln>
        </p:spPr>
        <p:txBody>
          <a:bodyPr spcFirstLastPara="1" wrap="square" lIns="0" tIns="12050" rIns="0" bIns="0" anchor="t" anchorCtr="0">
            <a:spAutoFit/>
          </a:bodyPr>
          <a:lstStyle/>
          <a:p>
            <a:pPr marL="268605" marR="0" lvl="0" indent="-256540" algn="l" rtl="0">
              <a:lnSpc>
                <a:spcPct val="100000"/>
              </a:lnSpc>
              <a:spcBef>
                <a:spcPts val="0"/>
              </a:spcBef>
              <a:spcAft>
                <a:spcPts val="0"/>
              </a:spcAft>
              <a:buClr>
                <a:srgbClr val="5B9BD4"/>
              </a:buClr>
              <a:buSzPts val="1700"/>
              <a:buFont typeface="Arial"/>
              <a:buChar char=""/>
            </a:pPr>
            <a:r>
              <a:rPr lang="en-US" sz="2500">
                <a:solidFill>
                  <a:srgbClr val="00B0F0"/>
                </a:solidFill>
                <a:latin typeface="Arial"/>
                <a:ea typeface="Arial"/>
                <a:cs typeface="Arial"/>
                <a:sym typeface="Arial"/>
              </a:rPr>
              <a:t>Extensively bound to serum albumin</a:t>
            </a:r>
            <a:endParaRPr sz="2500">
              <a:solidFill>
                <a:srgbClr val="00B0F0"/>
              </a:solidFill>
              <a:latin typeface="Arial"/>
              <a:ea typeface="Arial"/>
              <a:cs typeface="Arial"/>
              <a:sym typeface="Arial"/>
            </a:endParaRPr>
          </a:p>
          <a:p>
            <a:pPr marL="268605" marR="0" lvl="0" indent="-256540" algn="l" rtl="0">
              <a:lnSpc>
                <a:spcPct val="100000"/>
              </a:lnSpc>
              <a:spcBef>
                <a:spcPts val="3195"/>
              </a:spcBef>
              <a:spcAft>
                <a:spcPts val="0"/>
              </a:spcAft>
              <a:buClr>
                <a:srgbClr val="5B9BD4"/>
              </a:buClr>
              <a:buSzPts val="1700"/>
              <a:buFont typeface="Arial"/>
              <a:buChar char=""/>
            </a:pPr>
            <a:r>
              <a:rPr lang="en-US" sz="2500">
                <a:solidFill>
                  <a:srgbClr val="00B0F0"/>
                </a:solidFill>
                <a:latin typeface="Arial"/>
                <a:ea typeface="Arial"/>
                <a:cs typeface="Arial"/>
                <a:sym typeface="Arial"/>
              </a:rPr>
              <a:t>Both undergo extensive metabolism by CYP450</a:t>
            </a:r>
            <a:endParaRPr sz="2500">
              <a:solidFill>
                <a:srgbClr val="00B0F0"/>
              </a:solidFill>
              <a:latin typeface="Arial"/>
              <a:ea typeface="Arial"/>
              <a:cs typeface="Arial"/>
              <a:sym typeface="Arial"/>
            </a:endParaRPr>
          </a:p>
          <a:p>
            <a:pPr marL="268605" marR="0" lvl="0" indent="-256540" algn="l" rtl="0">
              <a:lnSpc>
                <a:spcPct val="100000"/>
              </a:lnSpc>
              <a:spcBef>
                <a:spcPts val="3204"/>
              </a:spcBef>
              <a:spcAft>
                <a:spcPts val="0"/>
              </a:spcAft>
              <a:buClr>
                <a:srgbClr val="5B9BD4"/>
              </a:buClr>
              <a:buSzPts val="1700"/>
              <a:buFont typeface="Arial"/>
              <a:buChar char=""/>
            </a:pPr>
            <a:r>
              <a:rPr lang="en-US" sz="2500">
                <a:solidFill>
                  <a:srgbClr val="00B0F0"/>
                </a:solidFill>
                <a:latin typeface="Arial"/>
                <a:ea typeface="Arial"/>
                <a:cs typeface="Arial"/>
                <a:sym typeface="Arial"/>
              </a:rPr>
              <a:t>Some metabolites of pioglitazone have activity </a:t>
            </a:r>
            <a:br>
              <a:rPr lang="en-US" sz="2500">
                <a:solidFill>
                  <a:srgbClr val="00B0F0"/>
                </a:solidFill>
                <a:latin typeface="Arial"/>
                <a:ea typeface="Arial"/>
                <a:cs typeface="Arial"/>
                <a:sym typeface="Arial"/>
              </a:rPr>
            </a:br>
            <a:r>
              <a:rPr lang="en-US" sz="2500">
                <a:solidFill>
                  <a:srgbClr val="00B0F0"/>
                </a:solidFill>
                <a:latin typeface="Arial"/>
                <a:ea typeface="Arial"/>
                <a:cs typeface="Arial"/>
                <a:sym typeface="Arial"/>
              </a:rPr>
              <a:t>) longer duration of action (</a:t>
            </a:r>
            <a:endParaRPr sz="2500">
              <a:solidFill>
                <a:srgbClr val="00B0F0"/>
              </a:solidFill>
              <a:latin typeface="Arial"/>
              <a:ea typeface="Arial"/>
              <a:cs typeface="Arial"/>
              <a:sym typeface="Arial"/>
            </a:endParaRPr>
          </a:p>
          <a:p>
            <a:pPr marL="0" marR="0" lvl="0" indent="0" algn="l" rtl="0">
              <a:lnSpc>
                <a:spcPct val="100000"/>
              </a:lnSpc>
              <a:spcBef>
                <a:spcPts val="35"/>
              </a:spcBef>
              <a:spcAft>
                <a:spcPts val="0"/>
              </a:spcAft>
              <a:buClr>
                <a:srgbClr val="5B9BD4"/>
              </a:buClr>
              <a:buSzPts val="3050"/>
              <a:buFont typeface="Arial"/>
              <a:buNone/>
            </a:pPr>
            <a:endParaRPr sz="3050">
              <a:solidFill>
                <a:schemeClr val="dk1"/>
              </a:solidFill>
              <a:latin typeface="Arial"/>
              <a:ea typeface="Arial"/>
              <a:cs typeface="Arial"/>
              <a:sym typeface="Arial"/>
            </a:endParaRPr>
          </a:p>
          <a:p>
            <a:pPr marL="268605" marR="5080" lvl="0" indent="-256540" algn="l" rtl="0">
              <a:lnSpc>
                <a:spcPct val="108000"/>
              </a:lnSpc>
              <a:spcBef>
                <a:spcPts val="0"/>
              </a:spcBef>
              <a:spcAft>
                <a:spcPts val="0"/>
              </a:spcAft>
              <a:buClr>
                <a:srgbClr val="5B9BD4"/>
              </a:buClr>
              <a:buSzPts val="1700"/>
              <a:buFont typeface="Arial"/>
              <a:buChar char=""/>
            </a:pPr>
            <a:r>
              <a:rPr lang="en-US" sz="2500">
                <a:solidFill>
                  <a:schemeClr val="dk1"/>
                </a:solidFill>
                <a:latin typeface="Arial"/>
                <a:ea typeface="Arial"/>
                <a:cs typeface="Arial"/>
                <a:sym typeface="Arial"/>
              </a:rPr>
              <a:t>Elimination of pioglitazone and its metabolites is  mainly in the bile اذا في مشاكل بالكلى بكون هذا البدل عن الميتفورمين </a:t>
            </a:r>
            <a:endParaRPr sz="2500">
              <a:solidFill>
                <a:schemeClr val="dk1"/>
              </a:solidFill>
              <a:latin typeface="Arial"/>
              <a:ea typeface="Arial"/>
              <a:cs typeface="Arial"/>
              <a:sym typeface="Arial"/>
            </a:endParaRPr>
          </a:p>
          <a:p>
            <a:pPr marL="0" marR="0" lvl="0" indent="0" algn="l" rtl="0">
              <a:lnSpc>
                <a:spcPct val="100000"/>
              </a:lnSpc>
              <a:spcBef>
                <a:spcPts val="45"/>
              </a:spcBef>
              <a:spcAft>
                <a:spcPts val="0"/>
              </a:spcAft>
              <a:buClr>
                <a:srgbClr val="5B9BD4"/>
              </a:buClr>
              <a:buSzPts val="3000"/>
              <a:buFont typeface="Arial"/>
              <a:buNone/>
            </a:pPr>
            <a:endParaRPr sz="3000">
              <a:solidFill>
                <a:schemeClr val="dk1"/>
              </a:solidFill>
              <a:latin typeface="Arial"/>
              <a:ea typeface="Arial"/>
              <a:cs typeface="Arial"/>
              <a:sym typeface="Arial"/>
            </a:endParaRPr>
          </a:p>
          <a:p>
            <a:pPr marL="268605" marR="504825" lvl="0" indent="-256540" algn="l" rtl="0">
              <a:lnSpc>
                <a:spcPct val="108000"/>
              </a:lnSpc>
              <a:spcBef>
                <a:spcPts val="5"/>
              </a:spcBef>
              <a:spcAft>
                <a:spcPts val="0"/>
              </a:spcAft>
              <a:buClr>
                <a:srgbClr val="5B9BD4"/>
              </a:buClr>
              <a:buSzPts val="1700"/>
              <a:buFont typeface="Arial"/>
              <a:buChar char=""/>
            </a:pPr>
            <a:r>
              <a:rPr lang="en-US" sz="2500">
                <a:solidFill>
                  <a:schemeClr val="dk1"/>
                </a:solidFill>
                <a:latin typeface="Arial"/>
                <a:ea typeface="Arial"/>
                <a:cs typeface="Arial"/>
                <a:sym typeface="Arial"/>
              </a:rPr>
              <a:t>The metabolites of rosiglitazone are primarily  excreted in the urine</a:t>
            </a:r>
            <a:endParaRPr sz="2500">
              <a:solidFill>
                <a:schemeClr val="dk1"/>
              </a:solidFill>
              <a:latin typeface="Arial"/>
              <a:ea typeface="Arial"/>
              <a:cs typeface="Arial"/>
              <a:sym typeface="Arial"/>
            </a:endParaRPr>
          </a:p>
        </p:txBody>
      </p:sp>
      <p:sp>
        <p:nvSpPr>
          <p:cNvPr id="542" name="Google Shape;542;p85"/>
          <p:cNvSpPr/>
          <p:nvPr/>
        </p:nvSpPr>
        <p:spPr>
          <a:xfrm>
            <a:off x="213359" y="370331"/>
            <a:ext cx="562813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p:nvPr/>
        </p:nvSpPr>
        <p:spPr>
          <a:xfrm>
            <a:off x="188468" y="1817954"/>
            <a:ext cx="8768080" cy="3882390"/>
          </a:xfrm>
          <a:prstGeom prst="rect">
            <a:avLst/>
          </a:prstGeom>
          <a:noFill/>
          <a:ln>
            <a:noFill/>
          </a:ln>
        </p:spPr>
        <p:txBody>
          <a:bodyPr spcFirstLastPara="1" wrap="square" lIns="0" tIns="12700" rIns="0" bIns="0" anchor="t" anchorCtr="0">
            <a:spAutoFit/>
          </a:bodyPr>
          <a:lstStyle/>
          <a:p>
            <a:pPr marL="268605" marR="386715"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Absolute deficiency of insulin caused by massive  β-cell necrosis</a:t>
            </a:r>
            <a:endParaRPr sz="2700">
              <a:solidFill>
                <a:schemeClr val="dk1"/>
              </a:solidFill>
              <a:latin typeface="Arial"/>
              <a:ea typeface="Arial"/>
              <a:cs typeface="Arial"/>
              <a:sym typeface="Arial"/>
            </a:endParaRPr>
          </a:p>
          <a:p>
            <a:pPr marL="268605" marR="509905"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Loss of β-cell function is usually ascribed to  autoimmune- mediated processes against the β  cell</a:t>
            </a:r>
            <a:endParaRPr sz="2700">
              <a:solidFill>
                <a:schemeClr val="dk1"/>
              </a:solidFill>
              <a:latin typeface="Arial"/>
              <a:ea typeface="Arial"/>
              <a:cs typeface="Arial"/>
              <a:sym typeface="Arial"/>
            </a:endParaRPr>
          </a:p>
          <a:p>
            <a:pPr marL="268605" marR="358775"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May be triggered by an invasion of viruses or the  action of chemical toxins</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Due to β-cell destruction pancreas fails to respond  to glucose</a:t>
            </a:r>
            <a:endParaRPr sz="2700">
              <a:solidFill>
                <a:schemeClr val="dk1"/>
              </a:solidFill>
              <a:latin typeface="Arial"/>
              <a:ea typeface="Arial"/>
              <a:cs typeface="Arial"/>
              <a:sym typeface="Arial"/>
            </a:endParaRPr>
          </a:p>
        </p:txBody>
      </p:sp>
      <p:sp>
        <p:nvSpPr>
          <p:cNvPr id="94" name="Google Shape;94;p14"/>
          <p:cNvSpPr/>
          <p:nvPr/>
        </p:nvSpPr>
        <p:spPr>
          <a:xfrm>
            <a:off x="537768" y="720303"/>
            <a:ext cx="4020839" cy="53805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6"/>
          <p:cNvSpPr txBox="1">
            <a:spLocks noGrp="1"/>
          </p:cNvSpPr>
          <p:nvPr>
            <p:ph type="title"/>
          </p:nvPr>
        </p:nvSpPr>
        <p:spPr>
          <a:xfrm>
            <a:off x="188468" y="1427734"/>
            <a:ext cx="3926332" cy="33598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100">
                <a:solidFill>
                  <a:srgbClr val="000000"/>
                </a:solidFill>
              </a:rPr>
              <a:t>Adverse effects مهم وعليه سؤال </a:t>
            </a:r>
            <a:endParaRPr sz="2100"/>
          </a:p>
        </p:txBody>
      </p:sp>
      <p:sp>
        <p:nvSpPr>
          <p:cNvPr id="548" name="Google Shape;548;p86"/>
          <p:cNvSpPr txBox="1"/>
          <p:nvPr/>
        </p:nvSpPr>
        <p:spPr>
          <a:xfrm>
            <a:off x="188468" y="1735582"/>
            <a:ext cx="8390255" cy="908685"/>
          </a:xfrm>
          <a:prstGeom prst="rect">
            <a:avLst/>
          </a:prstGeom>
          <a:noFill/>
          <a:ln>
            <a:noFill/>
          </a:ln>
        </p:spPr>
        <p:txBody>
          <a:bodyPr spcFirstLastPara="1" wrap="square" lIns="0" tIns="12700" rIns="0" bIns="0" anchor="t" anchorCtr="0">
            <a:spAutoFit/>
          </a:bodyPr>
          <a:lstStyle/>
          <a:p>
            <a:pPr marL="268605" marR="0" lvl="0" indent="-256540" algn="l" rtl="0">
              <a:lnSpc>
                <a:spcPct val="108095"/>
              </a:lnSpc>
              <a:spcBef>
                <a:spcPts val="0"/>
              </a:spcBef>
              <a:spcAft>
                <a:spcPts val="0"/>
              </a:spcAft>
              <a:buClr>
                <a:srgbClr val="5B9BD4"/>
              </a:buClr>
              <a:buSzPts val="1400"/>
              <a:buFont typeface="Arial"/>
              <a:buChar char=""/>
            </a:pPr>
            <a:r>
              <a:rPr lang="en-US" sz="2100">
                <a:solidFill>
                  <a:schemeClr val="dk1"/>
                </a:solidFill>
                <a:latin typeface="Arial"/>
                <a:ea typeface="Arial"/>
                <a:cs typeface="Arial"/>
                <a:sym typeface="Arial"/>
              </a:rPr>
              <a:t>Very few cases of liver toxicity with rosiglitazone or</a:t>
            </a:r>
            <a:endParaRPr sz="2100">
              <a:solidFill>
                <a:schemeClr val="dk1"/>
              </a:solidFill>
              <a:latin typeface="Arial"/>
              <a:ea typeface="Arial"/>
              <a:cs typeface="Arial"/>
              <a:sym typeface="Arial"/>
            </a:endParaRPr>
          </a:p>
          <a:p>
            <a:pPr marL="268605" marR="0" lvl="0" indent="0" algn="l" rtl="0">
              <a:lnSpc>
                <a:spcPct val="105476"/>
              </a:lnSpc>
              <a:spcBef>
                <a:spcPts val="0"/>
              </a:spcBef>
              <a:spcAft>
                <a:spcPts val="0"/>
              </a:spcAft>
              <a:buNone/>
            </a:pPr>
            <a:r>
              <a:rPr lang="en-US" sz="2100">
                <a:solidFill>
                  <a:schemeClr val="dk1"/>
                </a:solidFill>
                <a:latin typeface="Arial"/>
                <a:ea typeface="Arial"/>
                <a:cs typeface="Arial"/>
                <a:sym typeface="Arial"/>
              </a:rPr>
              <a:t>pioglitazone</a:t>
            </a:r>
            <a:endParaRPr sz="2100">
              <a:solidFill>
                <a:schemeClr val="dk1"/>
              </a:solidFill>
              <a:latin typeface="Arial"/>
              <a:ea typeface="Arial"/>
              <a:cs typeface="Arial"/>
              <a:sym typeface="Arial"/>
            </a:endParaRPr>
          </a:p>
          <a:p>
            <a:pPr marL="268605" marR="0" lvl="0" indent="-256540" algn="l" rtl="0">
              <a:lnSpc>
                <a:spcPct val="117380"/>
              </a:lnSpc>
              <a:spcBef>
                <a:spcPts val="0"/>
              </a:spcBef>
              <a:spcAft>
                <a:spcPts val="0"/>
              </a:spcAft>
              <a:buClr>
                <a:srgbClr val="5B9BD4"/>
              </a:buClr>
              <a:buSzPts val="1400"/>
              <a:buFont typeface="Arial"/>
              <a:buChar char=""/>
            </a:pPr>
            <a:r>
              <a:rPr lang="en-US" sz="2100">
                <a:solidFill>
                  <a:schemeClr val="dk1"/>
                </a:solidFill>
                <a:latin typeface="Arial"/>
                <a:ea typeface="Arial"/>
                <a:cs typeface="Arial"/>
                <a:sym typeface="Arial"/>
              </a:rPr>
              <a:t>Because of deaths due to hepatotoxicity from troglitazone it is</a:t>
            </a:r>
            <a:endParaRPr sz="2100">
              <a:solidFill>
                <a:schemeClr val="dk1"/>
              </a:solidFill>
              <a:latin typeface="Arial"/>
              <a:ea typeface="Arial"/>
              <a:cs typeface="Arial"/>
              <a:sym typeface="Arial"/>
            </a:endParaRPr>
          </a:p>
        </p:txBody>
      </p:sp>
      <p:sp>
        <p:nvSpPr>
          <p:cNvPr id="549" name="Google Shape;549;p86"/>
          <p:cNvSpPr txBox="1"/>
          <p:nvPr/>
        </p:nvSpPr>
        <p:spPr>
          <a:xfrm>
            <a:off x="188468" y="2554351"/>
            <a:ext cx="7672705" cy="1249680"/>
          </a:xfrm>
          <a:prstGeom prst="rect">
            <a:avLst/>
          </a:prstGeom>
          <a:noFill/>
          <a:ln>
            <a:noFill/>
          </a:ln>
        </p:spPr>
        <p:txBody>
          <a:bodyPr spcFirstLastPara="1" wrap="square" lIns="0" tIns="12700" rIns="0" bIns="0" anchor="t" anchorCtr="0">
            <a:spAutoFit/>
          </a:bodyPr>
          <a:lstStyle/>
          <a:p>
            <a:pPr marL="268605" marR="0" lvl="0" indent="0" algn="l" rtl="0">
              <a:lnSpc>
                <a:spcPct val="117380"/>
              </a:lnSpc>
              <a:spcBef>
                <a:spcPts val="0"/>
              </a:spcBef>
              <a:spcAft>
                <a:spcPts val="0"/>
              </a:spcAft>
              <a:buNone/>
            </a:pPr>
            <a:r>
              <a:rPr lang="en-US" sz="2100">
                <a:solidFill>
                  <a:schemeClr val="dk1"/>
                </a:solidFill>
                <a:latin typeface="Arial"/>
                <a:ea typeface="Arial"/>
                <a:cs typeface="Arial"/>
                <a:sym typeface="Arial"/>
              </a:rPr>
              <a:t>recommended that liver enzyme are periodically checked</a:t>
            </a:r>
            <a:endParaRPr sz="2100">
              <a:solidFill>
                <a:schemeClr val="dk1"/>
              </a:solidFill>
              <a:latin typeface="Arial"/>
              <a:ea typeface="Arial"/>
              <a:cs typeface="Arial"/>
              <a:sym typeface="Arial"/>
            </a:endParaRPr>
          </a:p>
          <a:p>
            <a:pPr marL="268605" marR="0" lvl="0" indent="-256540" algn="l" rtl="0">
              <a:lnSpc>
                <a:spcPct val="115238"/>
              </a:lnSpc>
              <a:spcBef>
                <a:spcPts val="0"/>
              </a:spcBef>
              <a:spcAft>
                <a:spcPts val="0"/>
              </a:spcAft>
              <a:buClr>
                <a:srgbClr val="5B9BD4"/>
              </a:buClr>
              <a:buSzPts val="1400"/>
              <a:buFont typeface="Arial"/>
              <a:buChar char=""/>
            </a:pPr>
            <a:r>
              <a:rPr lang="en-US" sz="2100">
                <a:solidFill>
                  <a:schemeClr val="dk1"/>
                </a:solidFill>
                <a:latin typeface="Arial"/>
                <a:ea typeface="Arial"/>
                <a:cs typeface="Arial"/>
                <a:sym typeface="Arial"/>
              </a:rPr>
              <a:t>Weight increase can occur</a:t>
            </a:r>
            <a:endParaRPr sz="2100">
              <a:solidFill>
                <a:schemeClr val="dk1"/>
              </a:solidFill>
              <a:latin typeface="Arial"/>
              <a:ea typeface="Arial"/>
              <a:cs typeface="Arial"/>
              <a:sym typeface="Arial"/>
            </a:endParaRPr>
          </a:p>
          <a:p>
            <a:pPr marL="268605" marR="0" lvl="0" indent="-256540" algn="l" rtl="0">
              <a:lnSpc>
                <a:spcPct val="117619"/>
              </a:lnSpc>
              <a:spcBef>
                <a:spcPts val="0"/>
              </a:spcBef>
              <a:spcAft>
                <a:spcPts val="0"/>
              </a:spcAft>
              <a:buClr>
                <a:srgbClr val="5B9BD4"/>
              </a:buClr>
              <a:buSzPts val="1400"/>
              <a:buFont typeface="Arial"/>
              <a:buChar char=""/>
            </a:pPr>
            <a:r>
              <a:rPr lang="en-US" sz="2100">
                <a:solidFill>
                  <a:schemeClr val="dk1"/>
                </a:solidFill>
                <a:latin typeface="Arial"/>
                <a:ea typeface="Arial"/>
                <a:cs typeface="Arial"/>
                <a:sym typeface="Arial"/>
              </a:rPr>
              <a:t>Osteopenia and increased fracture risk</a:t>
            </a:r>
            <a:endParaRPr sz="2100">
              <a:solidFill>
                <a:schemeClr val="dk1"/>
              </a:solidFill>
              <a:latin typeface="Arial"/>
              <a:ea typeface="Arial"/>
              <a:cs typeface="Arial"/>
              <a:sym typeface="Arial"/>
            </a:endParaRPr>
          </a:p>
          <a:p>
            <a:pPr marL="12700" marR="0" lvl="0" indent="0" algn="l" rtl="0">
              <a:lnSpc>
                <a:spcPct val="100000"/>
              </a:lnSpc>
              <a:spcBef>
                <a:spcPts val="595"/>
              </a:spcBef>
              <a:spcAft>
                <a:spcPts val="0"/>
              </a:spcAft>
              <a:buNone/>
            </a:pPr>
            <a:r>
              <a:rPr lang="en-US" sz="1400">
                <a:solidFill>
                  <a:srgbClr val="5B9BD4"/>
                </a:solidFill>
                <a:latin typeface="Arial"/>
                <a:ea typeface="Arial"/>
                <a:cs typeface="Arial"/>
                <a:sym typeface="Arial"/>
              </a:rPr>
              <a:t></a:t>
            </a:r>
            <a:endParaRPr sz="1400">
              <a:solidFill>
                <a:schemeClr val="dk1"/>
              </a:solidFill>
              <a:latin typeface="Arial"/>
              <a:ea typeface="Arial"/>
              <a:cs typeface="Arial"/>
              <a:sym typeface="Arial"/>
            </a:endParaRPr>
          </a:p>
        </p:txBody>
      </p:sp>
      <p:sp>
        <p:nvSpPr>
          <p:cNvPr id="550" name="Google Shape;550;p86"/>
          <p:cNvSpPr txBox="1"/>
          <p:nvPr/>
        </p:nvSpPr>
        <p:spPr>
          <a:xfrm>
            <a:off x="444500" y="3474796"/>
            <a:ext cx="7083425" cy="34607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100">
                <a:solidFill>
                  <a:schemeClr val="dk1"/>
                </a:solidFill>
                <a:latin typeface="Arial"/>
                <a:ea typeface="Arial"/>
                <a:cs typeface="Arial"/>
                <a:sym typeface="Arial"/>
              </a:rPr>
              <a:t>Increased risk of myocardial infarction and death from</a:t>
            </a:r>
            <a:endParaRPr sz="2100">
              <a:solidFill>
                <a:schemeClr val="dk1"/>
              </a:solidFill>
              <a:latin typeface="Arial"/>
              <a:ea typeface="Arial"/>
              <a:cs typeface="Arial"/>
              <a:sym typeface="Arial"/>
            </a:endParaRPr>
          </a:p>
        </p:txBody>
      </p:sp>
      <p:sp>
        <p:nvSpPr>
          <p:cNvPr id="551" name="Google Shape;551;p86"/>
          <p:cNvSpPr txBox="1"/>
          <p:nvPr/>
        </p:nvSpPr>
        <p:spPr>
          <a:xfrm>
            <a:off x="188468" y="3731132"/>
            <a:ext cx="5501005" cy="1249045"/>
          </a:xfrm>
          <a:prstGeom prst="rect">
            <a:avLst/>
          </a:prstGeom>
          <a:noFill/>
          <a:ln>
            <a:noFill/>
          </a:ln>
        </p:spPr>
        <p:txBody>
          <a:bodyPr spcFirstLastPara="1" wrap="square" lIns="0" tIns="12700" rIns="0" bIns="0" anchor="t" anchorCtr="0">
            <a:spAutoFit/>
          </a:bodyPr>
          <a:lstStyle/>
          <a:p>
            <a:pPr marL="268605" marR="0" lvl="0" indent="0" algn="l" rtl="0">
              <a:lnSpc>
                <a:spcPct val="117380"/>
              </a:lnSpc>
              <a:spcBef>
                <a:spcPts val="0"/>
              </a:spcBef>
              <a:spcAft>
                <a:spcPts val="0"/>
              </a:spcAft>
              <a:buNone/>
            </a:pPr>
            <a:r>
              <a:rPr lang="en-US" sz="2100">
                <a:solidFill>
                  <a:schemeClr val="dk1"/>
                </a:solidFill>
                <a:latin typeface="Arial"/>
                <a:ea typeface="Arial"/>
                <a:cs typeface="Arial"/>
                <a:sym typeface="Arial"/>
              </a:rPr>
              <a:t>cardiovascular causes with rosiglitazone</a:t>
            </a:r>
            <a:endParaRPr sz="2100">
              <a:solidFill>
                <a:schemeClr val="dk1"/>
              </a:solidFill>
              <a:latin typeface="Arial"/>
              <a:ea typeface="Arial"/>
              <a:cs typeface="Arial"/>
              <a:sym typeface="Arial"/>
            </a:endParaRPr>
          </a:p>
          <a:p>
            <a:pPr marL="268605" marR="0" lvl="0" indent="-256540" algn="l" rtl="0">
              <a:lnSpc>
                <a:spcPct val="115238"/>
              </a:lnSpc>
              <a:spcBef>
                <a:spcPts val="0"/>
              </a:spcBef>
              <a:spcAft>
                <a:spcPts val="0"/>
              </a:spcAft>
              <a:buClr>
                <a:srgbClr val="5B9BD4"/>
              </a:buClr>
              <a:buSzPts val="1400"/>
              <a:buFont typeface="Arial"/>
              <a:buChar char=""/>
            </a:pPr>
            <a:r>
              <a:rPr lang="en-US" sz="2100">
                <a:solidFill>
                  <a:schemeClr val="dk1"/>
                </a:solidFill>
                <a:latin typeface="Arial"/>
                <a:ea typeface="Arial"/>
                <a:cs typeface="Arial"/>
                <a:sym typeface="Arial"/>
              </a:rPr>
              <a:t>Headache</a:t>
            </a:r>
            <a:endParaRPr sz="2100">
              <a:solidFill>
                <a:schemeClr val="dk1"/>
              </a:solidFill>
              <a:latin typeface="Arial"/>
              <a:ea typeface="Arial"/>
              <a:cs typeface="Arial"/>
              <a:sym typeface="Arial"/>
            </a:endParaRPr>
          </a:p>
          <a:p>
            <a:pPr marL="268605" marR="0" lvl="0" indent="-256540" algn="l" rtl="0">
              <a:lnSpc>
                <a:spcPct val="117619"/>
              </a:lnSpc>
              <a:spcBef>
                <a:spcPts val="0"/>
              </a:spcBef>
              <a:spcAft>
                <a:spcPts val="0"/>
              </a:spcAft>
              <a:buClr>
                <a:srgbClr val="5B9BD4"/>
              </a:buClr>
              <a:buSzPts val="1400"/>
              <a:buFont typeface="Arial"/>
              <a:buChar char=""/>
            </a:pPr>
            <a:r>
              <a:rPr lang="en-US" sz="2100">
                <a:solidFill>
                  <a:schemeClr val="dk1"/>
                </a:solidFill>
                <a:latin typeface="Arial"/>
                <a:ea typeface="Arial"/>
                <a:cs typeface="Arial"/>
                <a:sym typeface="Arial"/>
              </a:rPr>
              <a:t>Anemia</a:t>
            </a:r>
            <a:endParaRPr sz="2100">
              <a:solidFill>
                <a:schemeClr val="dk1"/>
              </a:solidFill>
              <a:latin typeface="Arial"/>
              <a:ea typeface="Arial"/>
              <a:cs typeface="Arial"/>
              <a:sym typeface="Arial"/>
            </a:endParaRPr>
          </a:p>
          <a:p>
            <a:pPr marL="12700" marR="0" lvl="0" indent="0" algn="l" rtl="0">
              <a:lnSpc>
                <a:spcPct val="100000"/>
              </a:lnSpc>
              <a:spcBef>
                <a:spcPts val="590"/>
              </a:spcBef>
              <a:spcAft>
                <a:spcPts val="0"/>
              </a:spcAft>
              <a:buNone/>
            </a:pPr>
            <a:r>
              <a:rPr lang="en-US" sz="1400">
                <a:solidFill>
                  <a:srgbClr val="5B9BD4"/>
                </a:solidFill>
                <a:latin typeface="Arial"/>
                <a:ea typeface="Arial"/>
                <a:cs typeface="Arial"/>
                <a:sym typeface="Arial"/>
              </a:rPr>
              <a:t></a:t>
            </a:r>
            <a:endParaRPr sz="1400">
              <a:solidFill>
                <a:schemeClr val="dk1"/>
              </a:solidFill>
              <a:latin typeface="Arial"/>
              <a:ea typeface="Arial"/>
              <a:cs typeface="Arial"/>
              <a:sym typeface="Arial"/>
            </a:endParaRPr>
          </a:p>
        </p:txBody>
      </p:sp>
      <p:sp>
        <p:nvSpPr>
          <p:cNvPr id="552" name="Google Shape;552;p86"/>
          <p:cNvSpPr txBox="1"/>
          <p:nvPr/>
        </p:nvSpPr>
        <p:spPr>
          <a:xfrm>
            <a:off x="444500" y="4651629"/>
            <a:ext cx="7983855" cy="3454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100">
                <a:solidFill>
                  <a:schemeClr val="dk1"/>
                </a:solidFill>
                <a:latin typeface="Arial"/>
                <a:ea typeface="Arial"/>
                <a:cs typeface="Arial"/>
                <a:sym typeface="Arial"/>
              </a:rPr>
              <a:t>May cause resumption of ovulation in some women who have</a:t>
            </a:r>
            <a:endParaRPr sz="2100">
              <a:solidFill>
                <a:schemeClr val="dk1"/>
              </a:solidFill>
              <a:latin typeface="Arial"/>
              <a:ea typeface="Arial"/>
              <a:cs typeface="Arial"/>
              <a:sym typeface="Arial"/>
            </a:endParaRPr>
          </a:p>
        </p:txBody>
      </p:sp>
      <p:sp>
        <p:nvSpPr>
          <p:cNvPr id="553" name="Google Shape;553;p86"/>
          <p:cNvSpPr txBox="1"/>
          <p:nvPr/>
        </p:nvSpPr>
        <p:spPr>
          <a:xfrm>
            <a:off x="188468" y="4907737"/>
            <a:ext cx="8070215" cy="1237262"/>
          </a:xfrm>
          <a:prstGeom prst="rect">
            <a:avLst/>
          </a:prstGeom>
          <a:noFill/>
          <a:ln>
            <a:noFill/>
          </a:ln>
        </p:spPr>
        <p:txBody>
          <a:bodyPr spcFirstLastPara="1" wrap="square" lIns="0" tIns="12700" rIns="0" bIns="0" anchor="t" anchorCtr="0">
            <a:spAutoFit/>
          </a:bodyPr>
          <a:lstStyle/>
          <a:p>
            <a:pPr marL="268605" marR="0" lvl="0" indent="0" algn="l" rtl="0">
              <a:lnSpc>
                <a:spcPct val="117380"/>
              </a:lnSpc>
              <a:spcBef>
                <a:spcPts val="0"/>
              </a:spcBef>
              <a:spcAft>
                <a:spcPts val="0"/>
              </a:spcAft>
              <a:buNone/>
            </a:pPr>
            <a:r>
              <a:rPr lang="en-US" sz="2100">
                <a:solidFill>
                  <a:schemeClr val="dk1"/>
                </a:solidFill>
                <a:latin typeface="Arial"/>
                <a:ea typeface="Arial"/>
                <a:cs typeface="Arial"/>
                <a:sym typeface="Arial"/>
              </a:rPr>
              <a:t>been anovulatory</a:t>
            </a:r>
            <a:endParaRPr sz="2100">
              <a:solidFill>
                <a:schemeClr val="dk1"/>
              </a:solidFill>
              <a:latin typeface="Arial"/>
              <a:ea typeface="Arial"/>
              <a:cs typeface="Arial"/>
              <a:sym typeface="Arial"/>
            </a:endParaRPr>
          </a:p>
          <a:p>
            <a:pPr marL="268605" marR="5080" lvl="0" indent="-256539" algn="l" rtl="0">
              <a:lnSpc>
                <a:spcPct val="80000"/>
              </a:lnSpc>
              <a:spcBef>
                <a:spcPts val="450"/>
              </a:spcBef>
              <a:spcAft>
                <a:spcPts val="0"/>
              </a:spcAft>
              <a:buNone/>
            </a:pPr>
            <a:r>
              <a:rPr lang="en-US" sz="1400">
                <a:solidFill>
                  <a:srgbClr val="5B9BD4"/>
                </a:solidFill>
                <a:latin typeface="Arial"/>
                <a:ea typeface="Arial"/>
                <a:cs typeface="Arial"/>
                <a:sym typeface="Arial"/>
              </a:rPr>
              <a:t>	</a:t>
            </a:r>
            <a:r>
              <a:rPr lang="en-US" sz="2100">
                <a:solidFill>
                  <a:schemeClr val="dk1"/>
                </a:solidFill>
                <a:latin typeface="Arial"/>
                <a:ea typeface="Arial"/>
                <a:cs typeface="Arial"/>
                <a:sym typeface="Arial"/>
              </a:rPr>
              <a:t>Premenopausal women should be counseled about the need  for adequate contraception while taking TZDs</a:t>
            </a:r>
            <a:endParaRPr sz="2100">
              <a:solidFill>
                <a:schemeClr val="dk1"/>
              </a:solidFill>
              <a:latin typeface="Arial"/>
              <a:ea typeface="Arial"/>
              <a:cs typeface="Arial"/>
              <a:sym typeface="Arial"/>
            </a:endParaRPr>
          </a:p>
          <a:p>
            <a:pPr marL="268605" marR="5080" lvl="0" indent="-256539" algn="l" rtl="0">
              <a:lnSpc>
                <a:spcPct val="80000"/>
              </a:lnSpc>
              <a:spcBef>
                <a:spcPts val="450"/>
              </a:spcBef>
              <a:spcAft>
                <a:spcPts val="0"/>
              </a:spcAft>
              <a:buNone/>
            </a:pPr>
            <a:r>
              <a:rPr lang="en-US" sz="2100">
                <a:solidFill>
                  <a:schemeClr val="dk1"/>
                </a:solidFill>
                <a:latin typeface="Arial"/>
                <a:ea typeface="Arial"/>
                <a:cs typeface="Arial"/>
                <a:sym typeface="Arial"/>
              </a:rPr>
              <a:t>رقم واحد لمرضى السكر هو الميتفورمين                          </a:t>
            </a:r>
            <a:endParaRPr sz="2100">
              <a:solidFill>
                <a:schemeClr val="dk1"/>
              </a:solidFill>
              <a:latin typeface="Arial"/>
              <a:ea typeface="Arial"/>
              <a:cs typeface="Arial"/>
              <a:sym typeface="Arial"/>
            </a:endParaRPr>
          </a:p>
        </p:txBody>
      </p:sp>
      <p:sp>
        <p:nvSpPr>
          <p:cNvPr id="554" name="Google Shape;554;p86"/>
          <p:cNvSpPr/>
          <p:nvPr/>
        </p:nvSpPr>
        <p:spPr>
          <a:xfrm>
            <a:off x="213359" y="370331"/>
            <a:ext cx="562813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7"/>
          <p:cNvSpPr txBox="1"/>
          <p:nvPr/>
        </p:nvSpPr>
        <p:spPr>
          <a:xfrm>
            <a:off x="188468" y="1504410"/>
            <a:ext cx="8595360" cy="2730876"/>
          </a:xfrm>
          <a:prstGeom prst="rect">
            <a:avLst/>
          </a:prstGeom>
          <a:noFill/>
          <a:ln>
            <a:noFill/>
          </a:ln>
        </p:spPr>
        <p:txBody>
          <a:bodyPr spcFirstLastPara="1" wrap="square" lIns="0" tIns="6285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Acarbose (Acrose®, Prandase®) </a:t>
            </a:r>
            <a:endParaRPr sz="2700">
              <a:solidFill>
                <a:schemeClr val="dk1"/>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Miglitol</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None/>
            </a:pPr>
            <a:endParaRPr sz="3500">
              <a:solidFill>
                <a:schemeClr val="dk1"/>
              </a:solidFill>
              <a:latin typeface="Arial"/>
              <a:ea typeface="Arial"/>
              <a:cs typeface="Arial"/>
              <a:sym typeface="Arial"/>
            </a:endParaRPr>
          </a:p>
          <a:p>
            <a:pPr marL="268605" marR="5080" lvl="0" indent="-256539" algn="l" rtl="0">
              <a:lnSpc>
                <a:spcPct val="100000"/>
              </a:lnSpc>
              <a:spcBef>
                <a:spcPts val="0"/>
              </a:spcBef>
              <a:spcAft>
                <a:spcPts val="0"/>
              </a:spcAft>
              <a:buNone/>
            </a:pPr>
            <a:r>
              <a:rPr lang="en-US" sz="2700">
                <a:solidFill>
                  <a:schemeClr val="dk1"/>
                </a:solidFill>
                <a:latin typeface="Arial"/>
                <a:ea typeface="Arial"/>
                <a:cs typeface="Arial"/>
                <a:sym typeface="Arial"/>
              </a:rPr>
              <a:t>Oral drugs for the treatment of patients with type 2  diabetes</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مش مهمين كثير</a:t>
            </a:r>
            <a:endParaRPr sz="2700">
              <a:solidFill>
                <a:schemeClr val="dk1"/>
              </a:solidFill>
              <a:latin typeface="Arial"/>
              <a:ea typeface="Arial"/>
              <a:cs typeface="Arial"/>
              <a:sym typeface="Arial"/>
            </a:endParaRPr>
          </a:p>
        </p:txBody>
      </p:sp>
      <p:sp>
        <p:nvSpPr>
          <p:cNvPr id="560" name="Google Shape;560;p87"/>
          <p:cNvSpPr/>
          <p:nvPr/>
        </p:nvSpPr>
        <p:spPr>
          <a:xfrm>
            <a:off x="109728" y="575523"/>
            <a:ext cx="6138672" cy="44686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8"/>
          <p:cNvSpPr txBox="1"/>
          <p:nvPr/>
        </p:nvSpPr>
        <p:spPr>
          <a:xfrm>
            <a:off x="188468" y="1441449"/>
            <a:ext cx="8598535" cy="4949432"/>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500" b="1">
                <a:solidFill>
                  <a:schemeClr val="dk1"/>
                </a:solidFill>
                <a:latin typeface="Arial"/>
                <a:ea typeface="Arial"/>
                <a:cs typeface="Arial"/>
                <a:sym typeface="Arial"/>
              </a:rPr>
              <a:t>Mechanism of action</a:t>
            </a:r>
            <a:endParaRPr sz="2500">
              <a:solidFill>
                <a:schemeClr val="dk1"/>
              </a:solidFill>
              <a:latin typeface="Arial"/>
              <a:ea typeface="Arial"/>
              <a:cs typeface="Arial"/>
              <a:sym typeface="Arial"/>
            </a:endParaRPr>
          </a:p>
          <a:p>
            <a:pPr marL="268605" marR="0" lvl="0" indent="-256540" algn="l" rtl="0">
              <a:lnSpc>
                <a:spcPct val="100000"/>
              </a:lnSpc>
              <a:spcBef>
                <a:spcPts val="100"/>
              </a:spcBef>
              <a:spcAft>
                <a:spcPts val="0"/>
              </a:spcAft>
              <a:buClr>
                <a:srgbClr val="5B9BD4"/>
              </a:buClr>
              <a:buSzPts val="1700"/>
              <a:buFont typeface="Arial"/>
              <a:buChar char=""/>
            </a:pPr>
            <a:r>
              <a:rPr lang="en-US" sz="2500">
                <a:solidFill>
                  <a:schemeClr val="dk1"/>
                </a:solidFill>
                <a:latin typeface="Arial"/>
                <a:ea typeface="Arial"/>
                <a:cs typeface="Arial"/>
                <a:sym typeface="Arial"/>
              </a:rPr>
              <a:t>Taken at the beginning of meals</a:t>
            </a:r>
            <a:endParaRPr sz="2500">
              <a:solidFill>
                <a:schemeClr val="dk1"/>
              </a:solidFill>
              <a:latin typeface="Arial"/>
              <a:ea typeface="Arial"/>
              <a:cs typeface="Arial"/>
              <a:sym typeface="Arial"/>
            </a:endParaRPr>
          </a:p>
          <a:p>
            <a:pPr marL="268605" marR="1143635" lvl="0" indent="-256540" algn="l" rtl="0">
              <a:lnSpc>
                <a:spcPct val="108000"/>
              </a:lnSpc>
              <a:spcBef>
                <a:spcPts val="434"/>
              </a:spcBef>
              <a:spcAft>
                <a:spcPts val="0"/>
              </a:spcAft>
              <a:buClr>
                <a:srgbClr val="5B9BD4"/>
              </a:buClr>
              <a:buSzPts val="1700"/>
              <a:buFont typeface="Arial"/>
              <a:buChar char=""/>
            </a:pPr>
            <a:r>
              <a:rPr lang="en-US" sz="2500">
                <a:solidFill>
                  <a:schemeClr val="dk1"/>
                </a:solidFill>
                <a:latin typeface="Arial"/>
                <a:ea typeface="Arial"/>
                <a:cs typeface="Arial"/>
                <a:sym typeface="Arial"/>
              </a:rPr>
              <a:t>Act by delaying the digestion of carbohydrates  lowering postprandial glucose levels</a:t>
            </a:r>
            <a:endParaRPr sz="2500">
              <a:solidFill>
                <a:schemeClr val="dk1"/>
              </a:solidFill>
              <a:latin typeface="Arial"/>
              <a:ea typeface="Arial"/>
              <a:cs typeface="Arial"/>
              <a:sym typeface="Arial"/>
            </a:endParaRPr>
          </a:p>
          <a:p>
            <a:pPr marL="268605" marR="1329690" lvl="0" indent="-256540" algn="l" rtl="0">
              <a:lnSpc>
                <a:spcPct val="108000"/>
              </a:lnSpc>
              <a:spcBef>
                <a:spcPts val="405"/>
              </a:spcBef>
              <a:spcAft>
                <a:spcPts val="0"/>
              </a:spcAft>
              <a:buClr>
                <a:srgbClr val="5B9BD4"/>
              </a:buClr>
              <a:buSzPts val="1700"/>
              <a:buFont typeface="Arial"/>
              <a:buChar char=""/>
            </a:pPr>
            <a:r>
              <a:rPr lang="en-US" sz="2500">
                <a:solidFill>
                  <a:schemeClr val="dk1"/>
                </a:solidFill>
                <a:latin typeface="Arial"/>
                <a:ea typeface="Arial"/>
                <a:cs typeface="Arial"/>
                <a:sym typeface="Arial"/>
              </a:rPr>
              <a:t>Reversible inhibitors of membrane-bound α-  glucosidase in the intestine</a:t>
            </a:r>
            <a:endParaRPr sz="2500">
              <a:solidFill>
                <a:schemeClr val="dk1"/>
              </a:solidFill>
              <a:latin typeface="Arial"/>
              <a:ea typeface="Arial"/>
              <a:cs typeface="Arial"/>
              <a:sym typeface="Arial"/>
            </a:endParaRPr>
          </a:p>
          <a:p>
            <a:pPr marL="268605" marR="1349375" lvl="0" indent="-256540" algn="l" rtl="0">
              <a:lnSpc>
                <a:spcPct val="108000"/>
              </a:lnSpc>
              <a:spcBef>
                <a:spcPts val="400"/>
              </a:spcBef>
              <a:spcAft>
                <a:spcPts val="0"/>
              </a:spcAft>
              <a:buClr>
                <a:srgbClr val="5B9BD4"/>
              </a:buClr>
              <a:buSzPts val="1700"/>
              <a:buFont typeface="Arial"/>
              <a:buChar char=""/>
            </a:pPr>
            <a:r>
              <a:rPr lang="en-US" sz="2500">
                <a:solidFill>
                  <a:srgbClr val="366092"/>
                </a:solidFill>
                <a:latin typeface="Arial"/>
                <a:ea typeface="Arial"/>
                <a:cs typeface="Arial"/>
                <a:sym typeface="Arial"/>
              </a:rPr>
              <a:t>This enzyme is responsible for hydrolysis of  oligosaccharides to glucose and other sugars</a:t>
            </a:r>
            <a:endParaRPr sz="2500">
              <a:solidFill>
                <a:srgbClr val="366092"/>
              </a:solidFill>
              <a:latin typeface="Arial"/>
              <a:ea typeface="Arial"/>
              <a:cs typeface="Arial"/>
              <a:sym typeface="Arial"/>
            </a:endParaRPr>
          </a:p>
          <a:p>
            <a:pPr marL="268605" marR="5080" lvl="0" indent="-256540" algn="l" rtl="0">
              <a:lnSpc>
                <a:spcPct val="108000"/>
              </a:lnSpc>
              <a:spcBef>
                <a:spcPts val="395"/>
              </a:spcBef>
              <a:spcAft>
                <a:spcPts val="0"/>
              </a:spcAft>
              <a:buClr>
                <a:srgbClr val="5B9BD4"/>
              </a:buClr>
              <a:buSzPts val="1700"/>
              <a:buFont typeface="Arial"/>
              <a:buChar char=""/>
            </a:pPr>
            <a:r>
              <a:rPr lang="en-US" sz="2500">
                <a:solidFill>
                  <a:schemeClr val="dk1"/>
                </a:solidFill>
                <a:latin typeface="Arial"/>
                <a:ea typeface="Arial"/>
                <a:cs typeface="Arial"/>
                <a:sym typeface="Arial"/>
              </a:rPr>
              <a:t>Acarbose also inhibits α-amylase, interfering with the  breakdown of starch to oligosaccharides فبطلع من الجسم</a:t>
            </a:r>
            <a:endParaRPr sz="2500">
              <a:solidFill>
                <a:schemeClr val="dk1"/>
              </a:solidFill>
              <a:latin typeface="Arial"/>
              <a:ea typeface="Arial"/>
              <a:cs typeface="Arial"/>
              <a:sym typeface="Arial"/>
            </a:endParaRPr>
          </a:p>
          <a:p>
            <a:pPr marL="268605" marR="0" lvl="0" indent="-256540" algn="l" rtl="0">
              <a:lnSpc>
                <a:spcPct val="100000"/>
              </a:lnSpc>
              <a:spcBef>
                <a:spcPts val="75"/>
              </a:spcBef>
              <a:spcAft>
                <a:spcPts val="0"/>
              </a:spcAft>
              <a:buClr>
                <a:srgbClr val="5B9BD4"/>
              </a:buClr>
              <a:buSzPts val="1700"/>
              <a:buFont typeface="Arial"/>
              <a:buChar char=""/>
            </a:pPr>
            <a:r>
              <a:rPr lang="en-US" sz="2500">
                <a:solidFill>
                  <a:schemeClr val="dk1"/>
                </a:solidFill>
                <a:latin typeface="Arial"/>
                <a:ea typeface="Arial"/>
                <a:cs typeface="Arial"/>
                <a:sym typeface="Arial"/>
              </a:rPr>
              <a:t>The postprandial rise of blood glucose is blunted</a:t>
            </a:r>
            <a:endParaRPr sz="2500">
              <a:solidFill>
                <a:schemeClr val="dk1"/>
              </a:solidFill>
              <a:latin typeface="Arial"/>
              <a:ea typeface="Arial"/>
              <a:cs typeface="Arial"/>
              <a:sym typeface="Arial"/>
            </a:endParaRPr>
          </a:p>
          <a:p>
            <a:pPr marL="268605" marR="0" lvl="0" indent="-256540" algn="l" rtl="0">
              <a:lnSpc>
                <a:spcPct val="100000"/>
              </a:lnSpc>
              <a:spcBef>
                <a:spcPts val="75"/>
              </a:spcBef>
              <a:spcAft>
                <a:spcPts val="0"/>
              </a:spcAft>
              <a:buClr>
                <a:srgbClr val="5B9BD4"/>
              </a:buClr>
              <a:buSzPts val="1700"/>
              <a:buFont typeface="Arial"/>
              <a:buChar char=""/>
            </a:pPr>
            <a:br>
              <a:rPr lang="en-US" sz="2500">
                <a:solidFill>
                  <a:schemeClr val="dk1"/>
                </a:solidFill>
                <a:latin typeface="Arial"/>
                <a:ea typeface="Arial"/>
                <a:cs typeface="Arial"/>
                <a:sym typeface="Arial"/>
              </a:rPr>
            </a:br>
            <a:r>
              <a:rPr lang="en-US" sz="2500">
                <a:solidFill>
                  <a:schemeClr val="dk1"/>
                </a:solidFill>
                <a:latin typeface="Arial"/>
                <a:ea typeface="Arial"/>
                <a:cs typeface="Arial"/>
                <a:sym typeface="Arial"/>
              </a:rPr>
              <a:t>الأكل نأخذه  بأثروا على النشا Starch مع</a:t>
            </a:r>
            <a:endParaRPr sz="2500">
              <a:solidFill>
                <a:schemeClr val="dk1"/>
              </a:solidFill>
              <a:latin typeface="Arial"/>
              <a:ea typeface="Arial"/>
              <a:cs typeface="Arial"/>
              <a:sym typeface="Arial"/>
            </a:endParaRPr>
          </a:p>
        </p:txBody>
      </p:sp>
      <p:sp>
        <p:nvSpPr>
          <p:cNvPr id="566" name="Google Shape;566;p88"/>
          <p:cNvSpPr/>
          <p:nvPr/>
        </p:nvSpPr>
        <p:spPr>
          <a:xfrm>
            <a:off x="213359" y="370331"/>
            <a:ext cx="712927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9"/>
          <p:cNvSpPr txBox="1"/>
          <p:nvPr/>
        </p:nvSpPr>
        <p:spPr>
          <a:xfrm>
            <a:off x="188468" y="1415510"/>
            <a:ext cx="8439785" cy="3571240"/>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Adverse effects</a:t>
            </a:r>
            <a:endParaRPr sz="2700">
              <a:solidFill>
                <a:schemeClr val="dk1"/>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Flatulence, diarrhea, and abdominal cramping</a:t>
            </a:r>
            <a:endParaRPr sz="2700">
              <a:solidFill>
                <a:schemeClr val="dk1"/>
              </a:solidFill>
              <a:latin typeface="Arial"/>
              <a:ea typeface="Arial"/>
              <a:cs typeface="Arial"/>
              <a:sym typeface="Arial"/>
            </a:endParaRPr>
          </a:p>
          <a:p>
            <a:pPr marL="268605" marR="508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Patients with IBD, colonic ulceration, or intestinal  obstruction should not use these drugs</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No hypoglycemia if used alone</a:t>
            </a:r>
            <a:endParaRPr sz="2700">
              <a:solidFill>
                <a:schemeClr val="dk1"/>
              </a:solidFill>
              <a:latin typeface="Arial"/>
              <a:ea typeface="Arial"/>
              <a:cs typeface="Arial"/>
              <a:sym typeface="Arial"/>
            </a:endParaRPr>
          </a:p>
          <a:p>
            <a:pPr marL="268605" marR="22479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Hypoglycemic patient should be treated with  glucose rather than sucrose, because sucrase is  also inhibited by these drugs</a:t>
            </a:r>
            <a:endParaRPr sz="2700">
              <a:solidFill>
                <a:schemeClr val="dk1"/>
              </a:solidFill>
              <a:latin typeface="Arial"/>
              <a:ea typeface="Arial"/>
              <a:cs typeface="Arial"/>
              <a:sym typeface="Arial"/>
            </a:endParaRPr>
          </a:p>
        </p:txBody>
      </p:sp>
      <p:sp>
        <p:nvSpPr>
          <p:cNvPr id="572" name="Google Shape;572;p89"/>
          <p:cNvSpPr/>
          <p:nvPr/>
        </p:nvSpPr>
        <p:spPr>
          <a:xfrm>
            <a:off x="213359" y="370331"/>
            <a:ext cx="712927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90" descr="Screen Shot 2020-05-11 at 11.58.34 AM.png"/>
          <p:cNvPicPr preferRelativeResize="0"/>
          <p:nvPr/>
        </p:nvPicPr>
        <p:blipFill rotWithShape="1">
          <a:blip r:embed="rId3">
            <a:alphaModFix/>
          </a:blip>
          <a:srcRect/>
          <a:stretch/>
        </p:blipFill>
        <p:spPr>
          <a:xfrm>
            <a:off x="5486400" y="609600"/>
            <a:ext cx="3564363" cy="2895600"/>
          </a:xfrm>
          <a:prstGeom prst="rect">
            <a:avLst/>
          </a:prstGeom>
          <a:noFill/>
          <a:ln>
            <a:noFill/>
          </a:ln>
        </p:spPr>
      </p:pic>
      <p:sp>
        <p:nvSpPr>
          <p:cNvPr id="578" name="Google Shape;578;p90"/>
          <p:cNvSpPr txBox="1">
            <a:spLocks noGrp="1"/>
          </p:cNvSpPr>
          <p:nvPr>
            <p:ph type="title"/>
          </p:nvPr>
        </p:nvSpPr>
        <p:spPr>
          <a:xfrm>
            <a:off x="188468" y="1458182"/>
            <a:ext cx="4025265" cy="949960"/>
          </a:xfrm>
          <a:prstGeom prst="rect">
            <a:avLst/>
          </a:prstGeom>
          <a:noFill/>
          <a:ln>
            <a:noFill/>
          </a:ln>
        </p:spPr>
        <p:txBody>
          <a:bodyPr spcFirstLastPara="1" wrap="square" lIns="0" tIns="62850" rIns="0" bIns="0" anchor="t" anchorCtr="0">
            <a:spAutoFit/>
          </a:bodyPr>
          <a:lstStyle/>
          <a:p>
            <a:pPr marL="268605" lvl="0" indent="-256540" algn="l" rtl="0">
              <a:lnSpc>
                <a:spcPct val="100000"/>
              </a:lnSpc>
              <a:spcBef>
                <a:spcPts val="0"/>
              </a:spcBef>
              <a:spcAft>
                <a:spcPts val="0"/>
              </a:spcAft>
              <a:buClr>
                <a:srgbClr val="5B9BD4"/>
              </a:buClr>
              <a:buSzPts val="1800"/>
              <a:buFont typeface="Arial"/>
              <a:buChar char=""/>
            </a:pPr>
            <a:r>
              <a:rPr lang="en-US" sz="2700" b="0">
                <a:solidFill>
                  <a:srgbClr val="000000"/>
                </a:solidFill>
                <a:latin typeface="Arial"/>
                <a:ea typeface="Arial"/>
                <a:cs typeface="Arial"/>
                <a:sym typeface="Arial"/>
              </a:rPr>
              <a:t>Sitagliptin (Januvia®)</a:t>
            </a:r>
            <a:endParaRPr sz="2700">
              <a:latin typeface="Arial"/>
              <a:ea typeface="Arial"/>
              <a:cs typeface="Arial"/>
              <a:sym typeface="Arial"/>
            </a:endParaRPr>
          </a:p>
          <a:p>
            <a:pPr marL="268605" lvl="0" indent="-256540" algn="l" rtl="0">
              <a:lnSpc>
                <a:spcPct val="100000"/>
              </a:lnSpc>
              <a:spcBef>
                <a:spcPts val="400"/>
              </a:spcBef>
              <a:spcAft>
                <a:spcPts val="0"/>
              </a:spcAft>
              <a:buClr>
                <a:srgbClr val="5B9BD4"/>
              </a:buClr>
              <a:buSzPts val="1800"/>
              <a:buFont typeface="Arial"/>
              <a:buChar char=""/>
            </a:pPr>
            <a:r>
              <a:rPr lang="en-US" sz="2700" b="0">
                <a:solidFill>
                  <a:srgbClr val="000000"/>
                </a:solidFill>
                <a:latin typeface="Arial"/>
                <a:ea typeface="Arial"/>
                <a:cs typeface="Arial"/>
                <a:sym typeface="Arial"/>
              </a:rPr>
              <a:t>Saxagliptin (Onglyza®)</a:t>
            </a:r>
            <a:endParaRPr sz="2700">
              <a:latin typeface="Arial"/>
              <a:ea typeface="Arial"/>
              <a:cs typeface="Arial"/>
              <a:sym typeface="Arial"/>
            </a:endParaRPr>
          </a:p>
        </p:txBody>
      </p:sp>
      <p:sp>
        <p:nvSpPr>
          <p:cNvPr id="579" name="Google Shape;579;p90"/>
          <p:cNvSpPr txBox="1">
            <a:spLocks noGrp="1"/>
          </p:cNvSpPr>
          <p:nvPr>
            <p:ph type="body" idx="1"/>
          </p:nvPr>
        </p:nvSpPr>
        <p:spPr>
          <a:xfrm>
            <a:off x="188468" y="2380614"/>
            <a:ext cx="7442834" cy="4232569"/>
          </a:xfrm>
          <a:prstGeom prst="rect">
            <a:avLst/>
          </a:prstGeom>
          <a:noFill/>
          <a:ln>
            <a:noFill/>
          </a:ln>
        </p:spPr>
        <p:txBody>
          <a:bodyPr spcFirstLastPara="1" wrap="square" lIns="0" tIns="64125" rIns="0" bIns="0" anchor="t" anchorCtr="0">
            <a:spAutoFit/>
          </a:bodyPr>
          <a:lstStyle/>
          <a:p>
            <a:pPr marL="268605" lvl="0" indent="-256540" algn="l" rtl="0">
              <a:lnSpc>
                <a:spcPct val="100000"/>
              </a:lnSpc>
              <a:spcBef>
                <a:spcPts val="0"/>
              </a:spcBef>
              <a:spcAft>
                <a:spcPts val="0"/>
              </a:spcAft>
              <a:buClr>
                <a:srgbClr val="5B9BD4"/>
              </a:buClr>
              <a:buSzPts val="1800"/>
              <a:buFont typeface="Arial"/>
              <a:buChar char=""/>
            </a:pPr>
            <a:r>
              <a:rPr lang="en-US"/>
              <a:t>Alogliptin</a:t>
            </a:r>
            <a:endParaRPr/>
          </a:p>
          <a:p>
            <a:pPr marL="268605" lvl="0" indent="-256540" algn="l" rtl="0">
              <a:lnSpc>
                <a:spcPct val="100000"/>
              </a:lnSpc>
              <a:spcBef>
                <a:spcPts val="409"/>
              </a:spcBef>
              <a:spcAft>
                <a:spcPts val="0"/>
              </a:spcAft>
              <a:buClr>
                <a:srgbClr val="5B9BD4"/>
              </a:buClr>
              <a:buSzPts val="1800"/>
              <a:buFont typeface="Arial"/>
              <a:buChar char=""/>
            </a:pPr>
            <a:r>
              <a:rPr lang="en-US"/>
              <a:t>Linagliptin (Tradjenta®)</a:t>
            </a:r>
            <a:endParaRPr/>
          </a:p>
          <a:p>
            <a:pPr marL="268605" marR="140970" lvl="0" indent="-256540" algn="l" rtl="0">
              <a:lnSpc>
                <a:spcPct val="100000"/>
              </a:lnSpc>
              <a:spcBef>
                <a:spcPts val="400"/>
              </a:spcBef>
              <a:spcAft>
                <a:spcPts val="0"/>
              </a:spcAft>
              <a:buClr>
                <a:srgbClr val="5B9BD4"/>
              </a:buClr>
              <a:buSzPts val="1800"/>
              <a:buFont typeface="Arial"/>
              <a:buChar char=""/>
            </a:pPr>
            <a:r>
              <a:rPr lang="en-US"/>
              <a:t>Orally active DPP-4 inhibitors used for the  treatment of patients with type 2 diabetes</a:t>
            </a:r>
            <a:endParaRPr/>
          </a:p>
          <a:p>
            <a:pPr marL="268605" lvl="0" indent="-256540" algn="l" rtl="0">
              <a:lnSpc>
                <a:spcPct val="100000"/>
              </a:lnSpc>
              <a:spcBef>
                <a:spcPts val="395"/>
              </a:spcBef>
              <a:spcAft>
                <a:spcPts val="0"/>
              </a:spcAft>
              <a:buClr>
                <a:srgbClr val="5B9BD4"/>
              </a:buClr>
              <a:buSzPts val="1800"/>
              <a:buFont typeface="Arial"/>
              <a:buChar char=""/>
            </a:pPr>
            <a:r>
              <a:rPr lang="en-US"/>
              <a:t>Combinations with metformin are available</a:t>
            </a:r>
            <a:endParaRPr/>
          </a:p>
          <a:p>
            <a:pPr marL="524510" lvl="1" indent="-229234" algn="l" rtl="0">
              <a:lnSpc>
                <a:spcPct val="100000"/>
              </a:lnSpc>
              <a:spcBef>
                <a:spcPts val="365"/>
              </a:spcBef>
              <a:spcAft>
                <a:spcPts val="0"/>
              </a:spcAft>
              <a:buClr>
                <a:srgbClr val="5B9BD4"/>
              </a:buClr>
              <a:buSzPts val="2300"/>
              <a:buFont typeface="Verdana"/>
              <a:buChar char="◦"/>
            </a:pPr>
            <a:r>
              <a:rPr lang="en-US" sz="2300">
                <a:latin typeface="Arial"/>
                <a:ea typeface="Arial"/>
                <a:cs typeface="Arial"/>
                <a:sym typeface="Arial"/>
              </a:rPr>
              <a:t>Sitagliptin + metformin (Januet®)</a:t>
            </a:r>
            <a:endParaRPr sz="2300">
              <a:latin typeface="Arial"/>
              <a:ea typeface="Arial"/>
              <a:cs typeface="Arial"/>
              <a:sym typeface="Arial"/>
            </a:endParaRPr>
          </a:p>
          <a:p>
            <a:pPr marL="524510" lvl="1" indent="-229234" algn="l" rtl="0">
              <a:lnSpc>
                <a:spcPct val="100000"/>
              </a:lnSpc>
              <a:spcBef>
                <a:spcPts val="300"/>
              </a:spcBef>
              <a:spcAft>
                <a:spcPts val="0"/>
              </a:spcAft>
              <a:buClr>
                <a:srgbClr val="5B9BD4"/>
              </a:buClr>
              <a:buSzPts val="2300"/>
              <a:buFont typeface="Verdana"/>
              <a:buChar char="◦"/>
            </a:pPr>
            <a:r>
              <a:rPr lang="en-US" sz="2300">
                <a:latin typeface="Arial"/>
                <a:ea typeface="Arial"/>
                <a:cs typeface="Arial"/>
                <a:sym typeface="Arial"/>
              </a:rPr>
              <a:t>Vildagliptin + metformin (Eucreas®)</a:t>
            </a:r>
            <a:endParaRPr sz="2300">
              <a:latin typeface="Arial"/>
              <a:ea typeface="Arial"/>
              <a:cs typeface="Arial"/>
              <a:sym typeface="Arial"/>
            </a:endParaRPr>
          </a:p>
          <a:p>
            <a:pPr marL="524510" lvl="1" indent="-83184" algn="l" rtl="0">
              <a:lnSpc>
                <a:spcPct val="100000"/>
              </a:lnSpc>
              <a:spcBef>
                <a:spcPts val="300"/>
              </a:spcBef>
              <a:spcAft>
                <a:spcPts val="0"/>
              </a:spcAft>
              <a:buClr>
                <a:srgbClr val="5B9BD4"/>
              </a:buClr>
              <a:buSzPts val="2300"/>
              <a:buFont typeface="Verdana"/>
              <a:buNone/>
            </a:pPr>
            <a:endParaRPr sz="2300">
              <a:latin typeface="Arial"/>
              <a:ea typeface="Arial"/>
              <a:cs typeface="Arial"/>
              <a:sym typeface="Arial"/>
            </a:endParaRPr>
          </a:p>
          <a:p>
            <a:pPr marL="524510" lvl="1" indent="-229234" algn="l" rtl="0">
              <a:lnSpc>
                <a:spcPct val="100000"/>
              </a:lnSpc>
              <a:spcBef>
                <a:spcPts val="300"/>
              </a:spcBef>
              <a:spcAft>
                <a:spcPts val="0"/>
              </a:spcAft>
              <a:buClr>
                <a:srgbClr val="5B9BD4"/>
              </a:buClr>
              <a:buSzPts val="2300"/>
              <a:buFont typeface="Verdana"/>
              <a:buChar char="◦"/>
            </a:pPr>
            <a:r>
              <a:rPr lang="en-US" sz="2300">
                <a:latin typeface="Arial"/>
                <a:ea typeface="Arial"/>
                <a:cs typeface="Arial"/>
                <a:sym typeface="Arial"/>
              </a:rPr>
              <a:t>Enzymes that break incretin وهكذا بزيد افراز الانسولين</a:t>
            </a:r>
            <a:br>
              <a:rPr lang="en-US" sz="2300">
                <a:latin typeface="Arial"/>
                <a:ea typeface="Arial"/>
                <a:cs typeface="Arial"/>
                <a:sym typeface="Arial"/>
              </a:rPr>
            </a:br>
            <a:r>
              <a:rPr lang="en-US" sz="2300">
                <a:latin typeface="Arial"/>
                <a:ea typeface="Arial"/>
                <a:cs typeface="Arial"/>
                <a:sym typeface="Arial"/>
              </a:rPr>
              <a:t> </a:t>
            </a:r>
            <a:r>
              <a:rPr lang="en-US" sz="2300">
                <a:solidFill>
                  <a:srgbClr val="FF0000"/>
                </a:solidFill>
                <a:latin typeface="Arial"/>
                <a:ea typeface="Arial"/>
                <a:cs typeface="Arial"/>
                <a:sym typeface="Arial"/>
              </a:rPr>
              <a:t>بمنع تكسير الانكريتين الدواء  </a:t>
            </a:r>
            <a:endParaRPr sz="2300">
              <a:solidFill>
                <a:srgbClr val="FF0000"/>
              </a:solidFill>
              <a:latin typeface="Arial"/>
              <a:ea typeface="Arial"/>
              <a:cs typeface="Arial"/>
              <a:sym typeface="Arial"/>
            </a:endParaRPr>
          </a:p>
        </p:txBody>
      </p:sp>
      <p:sp>
        <p:nvSpPr>
          <p:cNvPr id="580" name="Google Shape;580;p90"/>
          <p:cNvSpPr/>
          <p:nvPr/>
        </p:nvSpPr>
        <p:spPr>
          <a:xfrm>
            <a:off x="0" y="158496"/>
            <a:ext cx="7857744" cy="159410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1"/>
          <p:cNvSpPr txBox="1"/>
          <p:nvPr/>
        </p:nvSpPr>
        <p:spPr>
          <a:xfrm>
            <a:off x="188468" y="1415510"/>
            <a:ext cx="8375015" cy="3521075"/>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Mechanism of action</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Inhibit the enzyme DPP-4, which is responsible  for the inactivation of incretin hormones such as  GLP-1</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33274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Prolonging the activity of incretin hormones  results in increased insulin release in response  to meals and reduction in glucagon secretion</a:t>
            </a:r>
            <a:endParaRPr sz="2700">
              <a:solidFill>
                <a:schemeClr val="dk1"/>
              </a:solidFill>
              <a:latin typeface="Arial"/>
              <a:ea typeface="Arial"/>
              <a:cs typeface="Arial"/>
              <a:sym typeface="Arial"/>
            </a:endParaRPr>
          </a:p>
        </p:txBody>
      </p:sp>
      <p:sp>
        <p:nvSpPr>
          <p:cNvPr id="586" name="Google Shape;586;p91"/>
          <p:cNvSpPr/>
          <p:nvPr/>
        </p:nvSpPr>
        <p:spPr>
          <a:xfrm>
            <a:off x="0" y="370331"/>
            <a:ext cx="478231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2"/>
          <p:cNvSpPr txBox="1">
            <a:spLocks noGrp="1"/>
          </p:cNvSpPr>
          <p:nvPr>
            <p:ph type="title"/>
          </p:nvPr>
        </p:nvSpPr>
        <p:spPr>
          <a:xfrm>
            <a:off x="203403" y="1127505"/>
            <a:ext cx="8494395" cy="1260475"/>
          </a:xfrm>
          <a:prstGeom prst="rect">
            <a:avLst/>
          </a:prstGeom>
          <a:noFill/>
          <a:ln>
            <a:noFill/>
          </a:ln>
        </p:spPr>
        <p:txBody>
          <a:bodyPr spcFirstLastPara="1" wrap="square" lIns="0" tIns="12700" rIns="0" bIns="0" anchor="t" anchorCtr="0">
            <a:spAutoFit/>
          </a:bodyPr>
          <a:lstStyle/>
          <a:p>
            <a:pPr marL="268605" marR="5080" lvl="0" indent="-256539" algn="l" rtl="0">
              <a:lnSpc>
                <a:spcPct val="100000"/>
              </a:lnSpc>
              <a:spcBef>
                <a:spcPts val="0"/>
              </a:spcBef>
              <a:spcAft>
                <a:spcPts val="0"/>
              </a:spcAft>
              <a:buNone/>
            </a:pPr>
            <a:r>
              <a:rPr lang="en-US" sz="1800" b="0">
                <a:solidFill>
                  <a:srgbClr val="5B9BD4"/>
                </a:solidFill>
                <a:latin typeface="Arial"/>
                <a:ea typeface="Arial"/>
                <a:cs typeface="Arial"/>
                <a:sym typeface="Arial"/>
              </a:rPr>
              <a:t>	</a:t>
            </a:r>
            <a:r>
              <a:rPr lang="en-US" sz="2700" b="0">
                <a:solidFill>
                  <a:srgbClr val="000000"/>
                </a:solidFill>
                <a:latin typeface="Arial"/>
                <a:ea typeface="Arial"/>
                <a:cs typeface="Arial"/>
                <a:sym typeface="Arial"/>
              </a:rPr>
              <a:t>DPP-4 inhibitors may be used as monotherapy or  in combination with a sulfonylurea, metformin,  glitazones, or insulin</a:t>
            </a:r>
            <a:endParaRPr sz="2700">
              <a:latin typeface="Arial"/>
              <a:ea typeface="Arial"/>
              <a:cs typeface="Arial"/>
              <a:sym typeface="Arial"/>
            </a:endParaRPr>
          </a:p>
        </p:txBody>
      </p:sp>
      <p:sp>
        <p:nvSpPr>
          <p:cNvPr id="592" name="Google Shape;592;p92"/>
          <p:cNvSpPr txBox="1"/>
          <p:nvPr/>
        </p:nvSpPr>
        <p:spPr>
          <a:xfrm>
            <a:off x="203403" y="2820927"/>
            <a:ext cx="8172450" cy="3300904"/>
          </a:xfrm>
          <a:prstGeom prst="rect">
            <a:avLst/>
          </a:prstGeom>
          <a:noFill/>
          <a:ln>
            <a:noFill/>
          </a:ln>
        </p:spPr>
        <p:txBody>
          <a:bodyPr spcFirstLastPara="1" wrap="square" lIns="0" tIns="66025" rIns="0" bIns="0" anchor="t" anchorCtr="0">
            <a:spAutoFit/>
          </a:bodyPr>
          <a:lstStyle/>
          <a:p>
            <a:pPr marL="268605" marR="0" lvl="0" indent="-256540" algn="just"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Sitagliptin and saxagliptin are excreted in urine</a:t>
            </a:r>
            <a:endParaRPr sz="2700">
              <a:solidFill>
                <a:schemeClr val="dk1"/>
              </a:solidFill>
              <a:latin typeface="Arial"/>
              <a:ea typeface="Arial"/>
              <a:cs typeface="Arial"/>
              <a:sym typeface="Arial"/>
            </a:endParaRPr>
          </a:p>
          <a:p>
            <a:pPr marL="228600" marR="523875" lvl="1" indent="-228600" algn="r" rtl="0">
              <a:lnSpc>
                <a:spcPct val="100000"/>
              </a:lnSpc>
              <a:spcBef>
                <a:spcPts val="365"/>
              </a:spcBef>
              <a:spcAft>
                <a:spcPts val="0"/>
              </a:spcAft>
              <a:buClr>
                <a:srgbClr val="5B9BD4"/>
              </a:buClr>
              <a:buSzPts val="2300"/>
              <a:buFont typeface="Verdana"/>
              <a:buChar char="◦"/>
            </a:pPr>
            <a:r>
              <a:rPr lang="en-US" sz="2300" b="0" i="0" u="none" strike="noStrike" cap="none">
                <a:solidFill>
                  <a:schemeClr val="dk1"/>
                </a:solidFill>
                <a:latin typeface="Arial"/>
                <a:ea typeface="Arial"/>
                <a:cs typeface="Arial"/>
                <a:sym typeface="Arial"/>
              </a:rPr>
              <a:t>Dosage adjustments for both DPP-4 inhibitors are</a:t>
            </a:r>
            <a:endParaRPr sz="2300" b="0" i="0" u="none" strike="noStrike" cap="none">
              <a:solidFill>
                <a:schemeClr val="dk1"/>
              </a:solidFill>
              <a:latin typeface="Arial"/>
              <a:ea typeface="Arial"/>
              <a:cs typeface="Arial"/>
              <a:sym typeface="Arial"/>
            </a:endParaRPr>
          </a:p>
          <a:p>
            <a:pPr marL="0" marR="626745" lvl="0" indent="0" algn="r" rtl="0">
              <a:lnSpc>
                <a:spcPct val="100000"/>
              </a:lnSpc>
              <a:spcBef>
                <a:spcPts val="0"/>
              </a:spcBef>
              <a:spcAft>
                <a:spcPts val="0"/>
              </a:spcAft>
              <a:buNone/>
            </a:pPr>
            <a:r>
              <a:rPr lang="en-US" sz="2300">
                <a:solidFill>
                  <a:schemeClr val="dk1"/>
                </a:solidFill>
                <a:latin typeface="Arial"/>
                <a:ea typeface="Arial"/>
                <a:cs typeface="Arial"/>
                <a:sym typeface="Arial"/>
              </a:rPr>
              <a:t>recommended for patients with renal dysfunction</a:t>
            </a:r>
            <a:endParaRPr sz="2300">
              <a:solidFill>
                <a:schemeClr val="dk1"/>
              </a:solidFill>
              <a:latin typeface="Arial"/>
              <a:ea typeface="Arial"/>
              <a:cs typeface="Arial"/>
              <a:sym typeface="Arial"/>
            </a:endParaRPr>
          </a:p>
          <a:p>
            <a:pPr marL="0" marR="0" lvl="0" indent="0" algn="l" rtl="0">
              <a:lnSpc>
                <a:spcPct val="100000"/>
              </a:lnSpc>
              <a:spcBef>
                <a:spcPts val="10"/>
              </a:spcBef>
              <a:spcAft>
                <a:spcPts val="0"/>
              </a:spcAft>
              <a:buNone/>
            </a:pPr>
            <a:endParaRPr sz="3450">
              <a:solidFill>
                <a:schemeClr val="dk1"/>
              </a:solidFill>
              <a:latin typeface="Arial"/>
              <a:ea typeface="Arial"/>
              <a:cs typeface="Arial"/>
              <a:sym typeface="Arial"/>
            </a:endParaRPr>
          </a:p>
          <a:p>
            <a:pPr marL="268605" marR="0" lvl="0" indent="-256540" algn="just" rtl="0">
              <a:lnSpc>
                <a:spcPct val="100000"/>
              </a:lnSpc>
              <a:spcBef>
                <a:spcPts val="5"/>
              </a:spcBef>
              <a:spcAft>
                <a:spcPts val="0"/>
              </a:spcAft>
              <a:buClr>
                <a:srgbClr val="5B9BD4"/>
              </a:buClr>
              <a:buSzPts val="1800"/>
              <a:buFont typeface="Arial"/>
              <a:buChar char=""/>
            </a:pPr>
            <a:r>
              <a:rPr lang="en-US" sz="2700">
                <a:solidFill>
                  <a:schemeClr val="dk1"/>
                </a:solidFill>
                <a:latin typeface="Arial"/>
                <a:ea typeface="Arial"/>
                <a:cs typeface="Arial"/>
                <a:sym typeface="Arial"/>
              </a:rPr>
              <a:t>Saxagliptin is metabolized by CYP450</a:t>
            </a:r>
            <a:endParaRPr sz="2700">
              <a:solidFill>
                <a:schemeClr val="dk1"/>
              </a:solidFill>
              <a:latin typeface="Arial"/>
              <a:ea typeface="Arial"/>
              <a:cs typeface="Arial"/>
              <a:sym typeface="Arial"/>
            </a:endParaRPr>
          </a:p>
          <a:p>
            <a:pPr marL="524510" marR="506094" lvl="1" indent="-228600" algn="just" rtl="0">
              <a:lnSpc>
                <a:spcPct val="100000"/>
              </a:lnSpc>
              <a:spcBef>
                <a:spcPts val="365"/>
              </a:spcBef>
              <a:spcAft>
                <a:spcPts val="0"/>
              </a:spcAft>
              <a:buClr>
                <a:srgbClr val="5B9BD4"/>
              </a:buClr>
              <a:buSzPts val="2300"/>
              <a:buFont typeface="Verdana"/>
              <a:buChar char="◦"/>
            </a:pPr>
            <a:r>
              <a:rPr lang="en-US" sz="2300" b="0" i="0" u="none" strike="noStrike" cap="none">
                <a:solidFill>
                  <a:schemeClr val="dk1"/>
                </a:solidFill>
                <a:latin typeface="Arial"/>
                <a:ea typeface="Arial"/>
                <a:cs typeface="Arial"/>
                <a:sym typeface="Arial"/>
              </a:rPr>
              <a:t>Strong inhibitors of CYP3A4/5, such as </a:t>
            </a:r>
            <a:r>
              <a:rPr lang="en-US" sz="2300" b="0" i="0" u="none" strike="noStrike" cap="none">
                <a:solidFill>
                  <a:srgbClr val="00B050"/>
                </a:solidFill>
                <a:latin typeface="Arial"/>
                <a:ea typeface="Arial"/>
                <a:cs typeface="Arial"/>
                <a:sym typeface="Arial"/>
              </a:rPr>
              <a:t>nelfinavir,  atazanavir للايدز</a:t>
            </a:r>
            <a:r>
              <a:rPr lang="en-US" sz="2300" b="0" i="0" u="none" strike="noStrike" cap="none">
                <a:solidFill>
                  <a:schemeClr val="dk1"/>
                </a:solidFill>
                <a:latin typeface="Arial"/>
                <a:ea typeface="Arial"/>
                <a:cs typeface="Arial"/>
                <a:sym typeface="Arial"/>
              </a:rPr>
              <a:t>, ketoconazole, and clarithromycin, may  increase levels of saxagliptin</a:t>
            </a:r>
            <a:endParaRPr sz="2300" b="0" i="0" u="none" strike="noStrike" cap="none">
              <a:solidFill>
                <a:schemeClr val="dk1"/>
              </a:solidFill>
              <a:latin typeface="Arial"/>
              <a:ea typeface="Arial"/>
              <a:cs typeface="Arial"/>
              <a:sym typeface="Arial"/>
            </a:endParaRPr>
          </a:p>
        </p:txBody>
      </p:sp>
      <p:sp>
        <p:nvSpPr>
          <p:cNvPr id="593" name="Google Shape;593;p92"/>
          <p:cNvSpPr/>
          <p:nvPr/>
        </p:nvSpPr>
        <p:spPr>
          <a:xfrm>
            <a:off x="0" y="370331"/>
            <a:ext cx="478231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93"/>
          <p:cNvSpPr txBox="1"/>
          <p:nvPr/>
        </p:nvSpPr>
        <p:spPr>
          <a:xfrm>
            <a:off x="188468" y="1381982"/>
            <a:ext cx="7031990" cy="2763321"/>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Adverse effects</a:t>
            </a:r>
            <a:endParaRPr sz="2700">
              <a:solidFill>
                <a:schemeClr val="dk1"/>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Nasopharyngitis</a:t>
            </a:r>
            <a:endParaRPr sz="2700">
              <a:solidFill>
                <a:schemeClr val="dk1"/>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Headache</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rgbClr val="FF0000"/>
                </a:solidFill>
                <a:latin typeface="Arial"/>
                <a:ea typeface="Arial"/>
                <a:cs typeface="Arial"/>
                <a:sym typeface="Arial"/>
              </a:rPr>
              <a:t>Pancreatitis</a:t>
            </a:r>
            <a:r>
              <a:rPr lang="en-US" sz="2700">
                <a:solidFill>
                  <a:schemeClr val="dk1"/>
                </a:solidFill>
                <a:latin typeface="Arial"/>
                <a:ea typeface="Arial"/>
                <a:cs typeface="Arial"/>
                <a:sym typeface="Arial"/>
              </a:rPr>
              <a:t> has occurred with sitagliptin</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Alogliptin and saxagliptin increase the risk of heart failure hospitalization </a:t>
            </a:r>
            <a:endParaRPr sz="2700">
              <a:solidFill>
                <a:schemeClr val="dk1"/>
              </a:solidFill>
              <a:latin typeface="Arial"/>
              <a:ea typeface="Arial"/>
              <a:cs typeface="Arial"/>
              <a:sym typeface="Arial"/>
            </a:endParaRPr>
          </a:p>
        </p:txBody>
      </p:sp>
      <p:sp>
        <p:nvSpPr>
          <p:cNvPr id="599" name="Google Shape;599;p93"/>
          <p:cNvSpPr/>
          <p:nvPr/>
        </p:nvSpPr>
        <p:spPr>
          <a:xfrm>
            <a:off x="213359" y="370331"/>
            <a:ext cx="5026152"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4"/>
          <p:cNvSpPr txBox="1"/>
          <p:nvPr/>
        </p:nvSpPr>
        <p:spPr>
          <a:xfrm>
            <a:off x="152400" y="1088087"/>
            <a:ext cx="8543290" cy="5158592"/>
          </a:xfrm>
          <a:prstGeom prst="rect">
            <a:avLst/>
          </a:prstGeom>
          <a:noFill/>
          <a:ln>
            <a:noFill/>
          </a:ln>
        </p:spPr>
        <p:txBody>
          <a:bodyPr spcFirstLastPara="1" wrap="square" lIns="0" tIns="62850" rIns="0" bIns="0" anchor="t" anchorCtr="0">
            <a:spAutoFit/>
          </a:bodyPr>
          <a:lstStyle/>
          <a:p>
            <a:pPr marL="268605" marR="0" lvl="0" indent="-256540" algn="l" rtl="0">
              <a:lnSpc>
                <a:spcPct val="100000"/>
              </a:lnSpc>
              <a:spcBef>
                <a:spcPts val="0"/>
              </a:spcBef>
              <a:spcAft>
                <a:spcPts val="0"/>
              </a:spcAft>
              <a:buClr>
                <a:srgbClr val="5B9BD4"/>
              </a:buClr>
              <a:buSzPts val="1600"/>
              <a:buFont typeface="Arial"/>
              <a:buChar char=""/>
            </a:pPr>
            <a:r>
              <a:rPr lang="en-US" sz="2400">
                <a:solidFill>
                  <a:schemeClr val="dk1"/>
                </a:solidFill>
                <a:latin typeface="Arial"/>
                <a:ea typeface="Arial"/>
                <a:cs typeface="Arial"/>
                <a:sym typeface="Arial"/>
              </a:rPr>
              <a:t>Dapagliflozin (Forxiga®)</a:t>
            </a:r>
            <a:endParaRPr sz="2400">
              <a:solidFill>
                <a:schemeClr val="dk1"/>
              </a:solidFill>
              <a:latin typeface="Arial"/>
              <a:ea typeface="Arial"/>
              <a:cs typeface="Arial"/>
              <a:sym typeface="Arial"/>
            </a:endParaRPr>
          </a:p>
          <a:p>
            <a:pPr marL="12700" marR="4968875" lvl="0" indent="-101598" algn="l" rtl="0">
              <a:lnSpc>
                <a:spcPct val="112200"/>
              </a:lnSpc>
              <a:spcBef>
                <a:spcPts val="5"/>
              </a:spcBef>
              <a:spcAft>
                <a:spcPts val="0"/>
              </a:spcAft>
              <a:buClr>
                <a:srgbClr val="5B9BD4"/>
              </a:buClr>
              <a:buSzPts val="1600"/>
              <a:buFont typeface="Arial"/>
              <a:buChar char=""/>
            </a:pPr>
            <a:r>
              <a:rPr lang="en-US" sz="2400">
                <a:solidFill>
                  <a:schemeClr val="dk1"/>
                </a:solidFill>
                <a:latin typeface="Arial"/>
                <a:ea typeface="Arial"/>
                <a:cs typeface="Arial"/>
                <a:sym typeface="Arial"/>
              </a:rPr>
              <a:t> Canagliflozin  </a:t>
            </a:r>
            <a:r>
              <a:rPr lang="en-US" sz="2400" b="1">
                <a:solidFill>
                  <a:schemeClr val="dk1"/>
                </a:solidFill>
                <a:latin typeface="Arial"/>
                <a:ea typeface="Arial"/>
                <a:cs typeface="Arial"/>
                <a:sym typeface="Arial"/>
              </a:rPr>
              <a:t>Mechanism of action:</a:t>
            </a:r>
            <a:endParaRPr sz="2400">
              <a:solidFill>
                <a:schemeClr val="dk1"/>
              </a:solidFill>
              <a:latin typeface="Arial"/>
              <a:ea typeface="Arial"/>
              <a:cs typeface="Arial"/>
              <a:sym typeface="Arial"/>
            </a:endParaRPr>
          </a:p>
          <a:p>
            <a:pPr marL="268605" marR="812165" lvl="0" indent="-256540" algn="l" rtl="0">
              <a:lnSpc>
                <a:spcPct val="100000"/>
              </a:lnSpc>
              <a:spcBef>
                <a:spcPts val="405"/>
              </a:spcBef>
              <a:spcAft>
                <a:spcPts val="0"/>
              </a:spcAft>
              <a:buClr>
                <a:srgbClr val="5B9BD4"/>
              </a:buClr>
              <a:buSzPts val="1600"/>
              <a:buFont typeface="Arial"/>
              <a:buChar char=""/>
            </a:pPr>
            <a:r>
              <a:rPr lang="en-US" sz="2400">
                <a:solidFill>
                  <a:schemeClr val="dk1"/>
                </a:solidFill>
                <a:latin typeface="Arial"/>
                <a:ea typeface="Arial"/>
                <a:cs typeface="Arial"/>
                <a:sym typeface="Arial"/>
              </a:rPr>
              <a:t>SGLT2 is responsible for reabsorbing filtered  glucose in the </a:t>
            </a:r>
            <a:r>
              <a:rPr lang="en-US" sz="2400">
                <a:solidFill>
                  <a:srgbClr val="76923C"/>
                </a:solidFill>
                <a:latin typeface="Arial"/>
                <a:ea typeface="Arial"/>
                <a:cs typeface="Arial"/>
                <a:sym typeface="Arial"/>
              </a:rPr>
              <a:t>tubular lumen of the kidney</a:t>
            </a:r>
            <a:endParaRPr sz="2400">
              <a:solidFill>
                <a:srgbClr val="76923C"/>
              </a:solidFill>
              <a:latin typeface="Arial"/>
              <a:ea typeface="Arial"/>
              <a:cs typeface="Arial"/>
              <a:sym typeface="Arial"/>
            </a:endParaRPr>
          </a:p>
          <a:p>
            <a:pPr marL="268605" marR="52705" lvl="0" indent="-256540" algn="l" rtl="0">
              <a:lnSpc>
                <a:spcPct val="100000"/>
              </a:lnSpc>
              <a:spcBef>
                <a:spcPts val="400"/>
              </a:spcBef>
              <a:spcAft>
                <a:spcPts val="0"/>
              </a:spcAft>
              <a:buClr>
                <a:srgbClr val="5B9BD4"/>
              </a:buClr>
              <a:buSzPts val="1600"/>
              <a:buFont typeface="Arial"/>
              <a:buChar char=""/>
            </a:pPr>
            <a:r>
              <a:rPr lang="en-US" sz="2400">
                <a:solidFill>
                  <a:schemeClr val="dk1"/>
                </a:solidFill>
                <a:latin typeface="Arial"/>
                <a:ea typeface="Arial"/>
                <a:cs typeface="Arial"/>
                <a:sym typeface="Arial"/>
              </a:rPr>
              <a:t>By inhibiting SGLT2, these agents decrease  reabsorption of glucose, increase urinary glucose  excretion, and lower blood glucose</a:t>
            </a:r>
            <a:endParaRPr sz="24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600"/>
              <a:buFont typeface="Arial"/>
              <a:buChar char=""/>
            </a:pPr>
            <a:r>
              <a:rPr lang="en-US" sz="2400">
                <a:solidFill>
                  <a:schemeClr val="dk1"/>
                </a:solidFill>
                <a:latin typeface="Arial"/>
                <a:ea typeface="Arial"/>
                <a:cs typeface="Arial"/>
                <a:sym typeface="Arial"/>
              </a:rPr>
              <a:t>Decreases reabsorption of sodium and causes  osmotic diuresis reducing systolic blood pressure</a:t>
            </a:r>
            <a:endParaRPr sz="24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600"/>
              <a:buFont typeface="Arial"/>
              <a:buChar char=""/>
            </a:pPr>
            <a:r>
              <a:rPr lang="en-US" sz="2400">
                <a:solidFill>
                  <a:schemeClr val="dk1"/>
                </a:solidFill>
                <a:latin typeface="Arial"/>
                <a:ea typeface="Arial"/>
                <a:cs typeface="Arial"/>
                <a:sym typeface="Arial"/>
              </a:rPr>
              <a:t>اخراج الجلوكوز بالبول بدل ما يعمل مشاكل بالقلب والاطراف والعيون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مريض السكري عنده التهابات البول أكثر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التئام الجروح بطيء لدى مرضى السكري</a:t>
            </a:r>
            <a:endParaRPr sz="2400">
              <a:solidFill>
                <a:schemeClr val="dk1"/>
              </a:solidFill>
              <a:latin typeface="Arial"/>
              <a:ea typeface="Arial"/>
              <a:cs typeface="Arial"/>
              <a:sym typeface="Arial"/>
            </a:endParaRPr>
          </a:p>
        </p:txBody>
      </p:sp>
      <p:sp>
        <p:nvSpPr>
          <p:cNvPr id="605" name="Google Shape;605;p94"/>
          <p:cNvSpPr/>
          <p:nvPr/>
        </p:nvSpPr>
        <p:spPr>
          <a:xfrm>
            <a:off x="0" y="0"/>
            <a:ext cx="7930896" cy="201015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5"/>
          <p:cNvSpPr txBox="1"/>
          <p:nvPr/>
        </p:nvSpPr>
        <p:spPr>
          <a:xfrm>
            <a:off x="112268" y="1415510"/>
            <a:ext cx="9012555" cy="2698115"/>
          </a:xfrm>
          <a:prstGeom prst="rect">
            <a:avLst/>
          </a:prstGeom>
          <a:noFill/>
          <a:ln>
            <a:noFill/>
          </a:ln>
        </p:spPr>
        <p:txBody>
          <a:bodyPr spcFirstLastPara="1" wrap="square" lIns="0" tIns="62850" rIns="0" bIns="0" anchor="t" anchorCtr="0">
            <a:spAutoFit/>
          </a:bodyPr>
          <a:lstStyle/>
          <a:p>
            <a:pPr marL="268605" marR="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Given once daily in the morning</a:t>
            </a:r>
            <a:endParaRPr sz="2700">
              <a:solidFill>
                <a:schemeClr val="dk1"/>
              </a:solidFill>
              <a:latin typeface="Arial"/>
              <a:ea typeface="Arial"/>
              <a:cs typeface="Arial"/>
              <a:sym typeface="Arial"/>
            </a:endParaRPr>
          </a:p>
          <a:p>
            <a:pPr marL="268605" marR="273685"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Canagliflozin should be taken before the first meal  of the day</a:t>
            </a:r>
            <a:endParaRPr sz="2700">
              <a:solidFill>
                <a:schemeClr val="dk1"/>
              </a:solidFill>
              <a:latin typeface="Arial"/>
              <a:ea typeface="Arial"/>
              <a:cs typeface="Arial"/>
              <a:sym typeface="Arial"/>
            </a:endParaRPr>
          </a:p>
          <a:p>
            <a:pPr marL="268605" marR="1633854"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Metabolized by glucuronidation to inactive  metabolites</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Should be avoided in patients with renal dysfunction</a:t>
            </a:r>
            <a:endParaRPr sz="2700">
              <a:solidFill>
                <a:schemeClr val="dk1"/>
              </a:solidFill>
              <a:latin typeface="Arial"/>
              <a:ea typeface="Arial"/>
              <a:cs typeface="Arial"/>
              <a:sym typeface="Arial"/>
            </a:endParaRPr>
          </a:p>
        </p:txBody>
      </p:sp>
      <p:sp>
        <p:nvSpPr>
          <p:cNvPr id="611" name="Google Shape;611;p95"/>
          <p:cNvSpPr/>
          <p:nvPr/>
        </p:nvSpPr>
        <p:spPr>
          <a:xfrm>
            <a:off x="0" y="134112"/>
            <a:ext cx="4024884"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p:nvPr/>
        </p:nvSpPr>
        <p:spPr>
          <a:xfrm>
            <a:off x="188468" y="1415510"/>
            <a:ext cx="8858885" cy="4445000"/>
          </a:xfrm>
          <a:prstGeom prst="rect">
            <a:avLst/>
          </a:prstGeom>
          <a:noFill/>
          <a:ln>
            <a:noFill/>
          </a:ln>
        </p:spPr>
        <p:txBody>
          <a:bodyPr spcFirstLastPara="1" wrap="square" lIns="0" tIns="12050" rIns="0" bIns="0" anchor="t" anchorCtr="0">
            <a:spAutoFit/>
          </a:bodyPr>
          <a:lstStyle/>
          <a:p>
            <a:pPr marL="12700" marR="499109" lvl="0" indent="-114298" algn="l" rtl="0">
              <a:lnSpc>
                <a:spcPct val="1123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Shows classic symptoms of insulin deficiency  (polydipsia, polyphagia, polyuria, and weight loss)</a:t>
            </a:r>
            <a:endParaRPr sz="270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789940"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Require exogenous (injected) insulin to control  hyperglycemia and maintain blood glucose  concentrations as close to normal as possible</a:t>
            </a:r>
            <a:endParaRPr sz="2700">
              <a:solidFill>
                <a:schemeClr val="dk1"/>
              </a:solidFill>
              <a:latin typeface="Arial"/>
              <a:ea typeface="Arial"/>
              <a:cs typeface="Arial"/>
              <a:sym typeface="Arial"/>
            </a:endParaRPr>
          </a:p>
          <a:p>
            <a:pPr marL="0" marR="0" lvl="0" indent="0" algn="l" rtl="0">
              <a:lnSpc>
                <a:spcPct val="100000"/>
              </a:lnSpc>
              <a:spcBef>
                <a:spcPts val="10"/>
              </a:spcBef>
              <a:spcAft>
                <a:spcPts val="0"/>
              </a:spcAft>
              <a:buClr>
                <a:srgbClr val="5B9BD4"/>
              </a:buClr>
              <a:buSzPts val="3500"/>
              <a:buFont typeface="Arial"/>
              <a:buNone/>
            </a:pPr>
            <a:endParaRPr sz="3500">
              <a:solidFill>
                <a:schemeClr val="dk1"/>
              </a:solidFill>
              <a:latin typeface="Arial"/>
              <a:ea typeface="Arial"/>
              <a:cs typeface="Arial"/>
              <a:sym typeface="Arial"/>
            </a:endParaRPr>
          </a:p>
          <a:p>
            <a:pPr marL="268605" marR="5080" lvl="0" indent="-256540" algn="just"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Treatment helps in avoiding the catabolic state that  results from Type II diabetes which is characterized  by hyperglycemia and life-threatening ketoacidosis</a:t>
            </a:r>
            <a:endParaRPr sz="2700">
              <a:solidFill>
                <a:schemeClr val="dk1"/>
              </a:solidFill>
              <a:latin typeface="Arial"/>
              <a:ea typeface="Arial"/>
              <a:cs typeface="Arial"/>
              <a:sym typeface="Arial"/>
            </a:endParaRPr>
          </a:p>
        </p:txBody>
      </p:sp>
      <p:sp>
        <p:nvSpPr>
          <p:cNvPr id="100" name="Google Shape;100;p15"/>
          <p:cNvSpPr/>
          <p:nvPr/>
        </p:nvSpPr>
        <p:spPr>
          <a:xfrm>
            <a:off x="213359" y="370331"/>
            <a:ext cx="4681728"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96"/>
          <p:cNvSpPr txBox="1"/>
          <p:nvPr/>
        </p:nvSpPr>
        <p:spPr>
          <a:xfrm>
            <a:off x="188468" y="1415510"/>
            <a:ext cx="7980045" cy="2659061"/>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b="1">
                <a:solidFill>
                  <a:schemeClr val="dk1"/>
                </a:solidFill>
                <a:latin typeface="Arial"/>
                <a:ea typeface="Arial"/>
                <a:cs typeface="Arial"/>
                <a:sym typeface="Arial"/>
              </a:rPr>
              <a:t>Adverse effects:</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Female genital mycoticفطريات  infections urinary tract  infections, and urinary frequency</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Also male </a:t>
            </a:r>
            <a:endParaRPr sz="2700">
              <a:solidFill>
                <a:schemeClr val="dk1"/>
              </a:solidFill>
              <a:latin typeface="Arial"/>
              <a:ea typeface="Arial"/>
              <a:cs typeface="Arial"/>
              <a:sym typeface="Arial"/>
            </a:endParaRPr>
          </a:p>
          <a:p>
            <a:pPr marL="268605" marR="0"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Hypotension</a:t>
            </a:r>
            <a:endParaRPr sz="2700">
              <a:solidFill>
                <a:schemeClr val="dk1"/>
              </a:solidFill>
              <a:latin typeface="Arial"/>
              <a:ea typeface="Arial"/>
              <a:cs typeface="Arial"/>
              <a:sym typeface="Arial"/>
            </a:endParaRPr>
          </a:p>
        </p:txBody>
      </p:sp>
      <p:sp>
        <p:nvSpPr>
          <p:cNvPr id="617" name="Google Shape;617;p96"/>
          <p:cNvSpPr/>
          <p:nvPr/>
        </p:nvSpPr>
        <p:spPr>
          <a:xfrm>
            <a:off x="0" y="134112"/>
            <a:ext cx="4024884" cy="15941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97" descr="Screen Shot 2020-05-11 at 12.50.48 PM.png"/>
          <p:cNvPicPr preferRelativeResize="0"/>
          <p:nvPr/>
        </p:nvPicPr>
        <p:blipFill rotWithShape="1">
          <a:blip r:embed="rId3">
            <a:alphaModFix/>
          </a:blip>
          <a:srcRect/>
          <a:stretch/>
        </p:blipFill>
        <p:spPr>
          <a:xfrm>
            <a:off x="0" y="1930400"/>
            <a:ext cx="9144000" cy="2996687"/>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98"/>
          <p:cNvSpPr txBox="1"/>
          <p:nvPr/>
        </p:nvSpPr>
        <p:spPr>
          <a:xfrm>
            <a:off x="188468" y="1465834"/>
            <a:ext cx="8416290" cy="3058795"/>
          </a:xfrm>
          <a:prstGeom prst="rect">
            <a:avLst/>
          </a:prstGeom>
          <a:noFill/>
          <a:ln>
            <a:noFill/>
          </a:ln>
        </p:spPr>
        <p:txBody>
          <a:bodyPr spcFirstLastPara="1" wrap="square" lIns="0" tIns="12700" rIns="0" bIns="0" anchor="t" anchorCtr="0">
            <a:spAutoFit/>
          </a:bodyPr>
          <a:lstStyle/>
          <a:p>
            <a:pPr marL="268605" marR="126364" lvl="0" indent="-256540" algn="l" rtl="0">
              <a:lnSpc>
                <a:spcPct val="100000"/>
              </a:lnSpc>
              <a:spcBef>
                <a:spcPts val="0"/>
              </a:spcBef>
              <a:spcAft>
                <a:spcPts val="0"/>
              </a:spcAft>
              <a:buClr>
                <a:srgbClr val="5B9BD4"/>
              </a:buClr>
              <a:buSzPts val="1800"/>
              <a:buFont typeface="Arial"/>
              <a:buChar char=""/>
            </a:pPr>
            <a:r>
              <a:rPr lang="en-US" sz="2700">
                <a:solidFill>
                  <a:schemeClr val="dk1"/>
                </a:solidFill>
                <a:latin typeface="Arial"/>
                <a:ea typeface="Arial"/>
                <a:cs typeface="Arial"/>
                <a:sym typeface="Arial"/>
              </a:rPr>
              <a:t>Bromocriptine and colesevelam produce modest  reductions in HbA1c</a:t>
            </a:r>
            <a:endParaRPr sz="2700">
              <a:solidFill>
                <a:schemeClr val="dk1"/>
              </a:solidFill>
              <a:latin typeface="Arial"/>
              <a:ea typeface="Arial"/>
              <a:cs typeface="Arial"/>
              <a:sym typeface="Arial"/>
            </a:endParaRPr>
          </a:p>
          <a:p>
            <a:pPr marL="268605" marR="197485"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The mechanism of action of glucose lowering is  unknown</a:t>
            </a:r>
            <a:endParaRPr sz="2700">
              <a:solidFill>
                <a:schemeClr val="dk1"/>
              </a:solidFill>
              <a:latin typeface="Arial"/>
              <a:ea typeface="Arial"/>
              <a:cs typeface="Arial"/>
              <a:sym typeface="Arial"/>
            </a:endParaRPr>
          </a:p>
          <a:p>
            <a:pPr marL="268605" marR="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Indicated for type 2 diabetes</a:t>
            </a:r>
            <a:endParaRPr sz="2700">
              <a:solidFill>
                <a:schemeClr val="dk1"/>
              </a:solidFill>
              <a:latin typeface="Arial"/>
              <a:ea typeface="Arial"/>
              <a:cs typeface="Arial"/>
              <a:sym typeface="Arial"/>
            </a:endParaRPr>
          </a:p>
          <a:p>
            <a:pPr marL="268605" marR="508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Modest efficacy, adverse effects limit their use in  clinical practice</a:t>
            </a:r>
            <a:endParaRPr sz="2700">
              <a:solidFill>
                <a:schemeClr val="dk1"/>
              </a:solidFill>
              <a:latin typeface="Arial"/>
              <a:ea typeface="Arial"/>
              <a:cs typeface="Arial"/>
              <a:sym typeface="Arial"/>
            </a:endParaRPr>
          </a:p>
        </p:txBody>
      </p:sp>
      <p:sp>
        <p:nvSpPr>
          <p:cNvPr id="628" name="Google Shape;628;p98"/>
          <p:cNvSpPr/>
          <p:nvPr/>
        </p:nvSpPr>
        <p:spPr>
          <a:xfrm>
            <a:off x="213359" y="370331"/>
            <a:ext cx="4120896" cy="113995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99" descr="Screen Shot 2021-04-14 at 7.57.35 AM.png"/>
          <p:cNvPicPr preferRelativeResize="0"/>
          <p:nvPr/>
        </p:nvPicPr>
        <p:blipFill rotWithShape="1">
          <a:blip r:embed="rId3">
            <a:alphaModFix/>
          </a:blip>
          <a:srcRect/>
          <a:stretch/>
        </p:blipFill>
        <p:spPr>
          <a:xfrm>
            <a:off x="1955800" y="0"/>
            <a:ext cx="5214445" cy="68580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100" descr="Screen Shot 2021-04-14 at 7.57.42 AM.png"/>
          <p:cNvPicPr preferRelativeResize="0"/>
          <p:nvPr/>
        </p:nvPicPr>
        <p:blipFill rotWithShape="1">
          <a:blip r:embed="rId3">
            <a:alphaModFix/>
          </a:blip>
          <a:srcRect/>
          <a:stretch/>
        </p:blipFill>
        <p:spPr>
          <a:xfrm>
            <a:off x="1727200" y="368300"/>
            <a:ext cx="5689600" cy="61087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01"/>
          <p:cNvSpPr txBox="1">
            <a:spLocks noGrp="1"/>
          </p:cNvSpPr>
          <p:nvPr>
            <p:ph type="title"/>
          </p:nvPr>
        </p:nvSpPr>
        <p:spPr>
          <a:xfrm>
            <a:off x="188468" y="1464309"/>
            <a:ext cx="2402332" cy="505908"/>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Glucagon  </a:t>
            </a:r>
            <a:r>
              <a:rPr lang="en-US" b="1">
                <a:latin typeface="Arial"/>
                <a:ea typeface="Arial"/>
                <a:cs typeface="Arial"/>
                <a:sym typeface="Arial"/>
              </a:rPr>
              <a:t>:</a:t>
            </a:r>
            <a:endParaRPr/>
          </a:p>
        </p:txBody>
      </p:sp>
      <p:sp>
        <p:nvSpPr>
          <p:cNvPr id="644" name="Google Shape;644;p101"/>
          <p:cNvSpPr txBox="1"/>
          <p:nvPr/>
        </p:nvSpPr>
        <p:spPr>
          <a:xfrm>
            <a:off x="188468" y="1953606"/>
            <a:ext cx="8687435" cy="3109595"/>
          </a:xfrm>
          <a:prstGeom prst="rect">
            <a:avLst/>
          </a:prstGeom>
          <a:noFill/>
          <a:ln>
            <a:noFill/>
          </a:ln>
        </p:spPr>
        <p:txBody>
          <a:bodyPr spcFirstLastPara="1" wrap="square" lIns="0" tIns="62850" rIns="0" bIns="0" anchor="t" anchorCtr="0">
            <a:spAutoFit/>
          </a:bodyPr>
          <a:lstStyle/>
          <a:p>
            <a:pPr marL="12700" marR="0" lvl="0" indent="0" algn="l" rtl="0">
              <a:lnSpc>
                <a:spcPct val="100000"/>
              </a:lnSpc>
              <a:spcBef>
                <a:spcPts val="0"/>
              </a:spcBef>
              <a:spcAft>
                <a:spcPts val="0"/>
              </a:spcAft>
              <a:buNone/>
            </a:pPr>
            <a:r>
              <a:rPr lang="en-US" sz="2700">
                <a:solidFill>
                  <a:schemeClr val="dk1"/>
                </a:solidFill>
                <a:latin typeface="Arial"/>
                <a:ea typeface="Arial"/>
                <a:cs typeface="Arial"/>
                <a:sym typeface="Arial"/>
              </a:rPr>
              <a:t>Uses</a:t>
            </a:r>
            <a:endParaRPr sz="2700">
              <a:solidFill>
                <a:schemeClr val="dk1"/>
              </a:solidFill>
              <a:latin typeface="Arial"/>
              <a:ea typeface="Arial"/>
              <a:cs typeface="Arial"/>
              <a:sym typeface="Arial"/>
            </a:endParaRPr>
          </a:p>
          <a:p>
            <a:pPr marL="268605" marR="5080" lvl="0" indent="-256540" algn="l" rtl="0">
              <a:lnSpc>
                <a:spcPct val="100000"/>
              </a:lnSpc>
              <a:spcBef>
                <a:spcPts val="400"/>
              </a:spcBef>
              <a:spcAft>
                <a:spcPts val="0"/>
              </a:spcAft>
              <a:buClr>
                <a:srgbClr val="5B9BD4"/>
              </a:buClr>
              <a:buSzPts val="1800"/>
              <a:buFont typeface="Arial"/>
              <a:buChar char=""/>
            </a:pPr>
            <a:r>
              <a:rPr lang="en-US" sz="2700">
                <a:solidFill>
                  <a:schemeClr val="dk1"/>
                </a:solidFill>
                <a:latin typeface="Arial"/>
                <a:ea typeface="Arial"/>
                <a:cs typeface="Arial"/>
                <a:sym typeface="Arial"/>
              </a:rPr>
              <a:t>First aid in cases of severe hypoglycemia when the  victim is unconscious or for other reasons cannot  take glucose orally</a:t>
            </a:r>
            <a:endParaRPr sz="2700">
              <a:solidFill>
                <a:schemeClr val="dk1"/>
              </a:solidFill>
              <a:latin typeface="Arial"/>
              <a:ea typeface="Arial"/>
              <a:cs typeface="Arial"/>
              <a:sym typeface="Arial"/>
            </a:endParaRPr>
          </a:p>
          <a:p>
            <a:pPr marL="268605" marR="0" lvl="0" indent="-256540" algn="l" rtl="0">
              <a:lnSpc>
                <a:spcPct val="100000"/>
              </a:lnSpc>
              <a:spcBef>
                <a:spcPts val="409"/>
              </a:spcBef>
              <a:spcAft>
                <a:spcPts val="0"/>
              </a:spcAft>
              <a:buClr>
                <a:srgbClr val="5B9BD4"/>
              </a:buClr>
              <a:buSzPts val="1800"/>
              <a:buFont typeface="Arial"/>
              <a:buChar char=""/>
            </a:pPr>
            <a:r>
              <a:rPr lang="en-US" sz="2700">
                <a:solidFill>
                  <a:schemeClr val="dk1"/>
                </a:solidFill>
                <a:latin typeface="Arial"/>
                <a:ea typeface="Arial"/>
                <a:cs typeface="Arial"/>
                <a:sym typeface="Arial"/>
              </a:rPr>
              <a:t>Treatment of overdose with beta blockers</a:t>
            </a:r>
            <a:endParaRPr sz="2700">
              <a:solidFill>
                <a:schemeClr val="dk1"/>
              </a:solidFill>
              <a:latin typeface="Arial"/>
              <a:ea typeface="Arial"/>
              <a:cs typeface="Arial"/>
              <a:sym typeface="Arial"/>
            </a:endParaRPr>
          </a:p>
          <a:p>
            <a:pPr marL="268605" marR="410209" lvl="0" indent="-256540" algn="l" rtl="0">
              <a:lnSpc>
                <a:spcPct val="100000"/>
              </a:lnSpc>
              <a:spcBef>
                <a:spcPts val="395"/>
              </a:spcBef>
              <a:spcAft>
                <a:spcPts val="0"/>
              </a:spcAft>
              <a:buClr>
                <a:srgbClr val="5B9BD4"/>
              </a:buClr>
              <a:buSzPts val="1800"/>
              <a:buFont typeface="Arial"/>
              <a:buChar char=""/>
            </a:pPr>
            <a:r>
              <a:rPr lang="en-US" sz="2700">
                <a:solidFill>
                  <a:schemeClr val="dk1"/>
                </a:solidFill>
                <a:latin typeface="Arial"/>
                <a:ea typeface="Arial"/>
                <a:cs typeface="Arial"/>
                <a:sym typeface="Arial"/>
              </a:rPr>
              <a:t>It has positive inotropic action and chronotropic  action on the heart</a:t>
            </a:r>
            <a:endParaRPr sz="2700">
              <a:solidFill>
                <a:schemeClr val="dk1"/>
              </a:solidFill>
              <a:latin typeface="Arial"/>
              <a:ea typeface="Arial"/>
              <a:cs typeface="Arial"/>
              <a:sym typeface="Arial"/>
            </a:endParaRPr>
          </a:p>
        </p:txBody>
      </p:sp>
      <p:sp>
        <p:nvSpPr>
          <p:cNvPr id="645" name="Google Shape;645;p101"/>
          <p:cNvSpPr/>
          <p:nvPr/>
        </p:nvSpPr>
        <p:spPr>
          <a:xfrm>
            <a:off x="1636585" y="381000"/>
            <a:ext cx="5791200" cy="93878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95</Slides>
  <Notes>95</Notes>
  <HiddenSlides>0</HiddenSlide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PowerPoint Presentation</vt:lpstr>
      <vt:lpstr> The pancreas is both:</vt:lpstr>
      <vt:lpstr>PowerPoint Presentation</vt:lpstr>
      <vt:lpstr>Diabetes is heterogeneous group of syndromes  characterized by an elevation of blood glucose  caused by relative or absolute deficiency of insulin There are four clinical classifications of diabetes:</vt:lpstr>
      <vt:lpstr> Gestational diabetes is defined as carbohydrate  intolerance with onset or first recognition during  pregnancy</vt:lpstr>
      <vt:lpstr>PowerPoint Presentation</vt:lpstr>
      <vt:lpstr> Most commonly affects individuals in puberty or  early adulthood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Treatment:</vt:lpstr>
      <vt:lpstr>PowerPoint Presentation</vt:lpstr>
      <vt:lpstr> Insulin is a storage hormone:</vt:lpstr>
      <vt:lpstr>Mechanism of action :</vt:lpstr>
      <vt:lpstr>  Insulin increase the storage of glucose as  glycogen in the liver</vt:lpstr>
      <vt:lpstr>Muscle :  Insulin stimulates glycogen synthesis and protein  synthesis</vt:lpstr>
      <vt:lpstr>Adipose tissue :  Insulin facilitates the storage of triglyceride by:</vt:lpstr>
      <vt:lpstr>PowerPoint Presentation</vt:lpstr>
      <vt:lpstr>PowerPoint Presentation</vt:lpstr>
      <vt:lpstr> Sulfonylureasحبة صغيرة  and glinides act by inhibition of K+  channels  Metformin  affect sensitivity</vt:lpstr>
      <vt:lpstr>PowerPoint Presentation</vt:lpstr>
      <vt:lpstr>PowerPoint Presentation</vt:lpstr>
      <vt:lpstr>Human insulin is produced by recombinant DNA  technology using E. coli or yeast altered genetically  to contain the human insulin gene Modifications of the amino acid sequence of  human insulin have produced insulins with  different PK properties</vt:lpstr>
      <vt:lpstr>PowerPoint Presentation</vt:lpstr>
      <vt:lpstr>PowerPoint Presentation</vt:lpstr>
      <vt:lpstr>PowerPoint Presentation</vt:lpstr>
      <vt:lpstr> Caution should be paid when making any change  in insulin treatment and dose  B blocker مشكلة ما منحب نعطيها مع مرضى السكرية </vt:lpstr>
      <vt:lpstr>PowerPoint Presentation</vt:lpstr>
      <vt:lpstr>PowerPoint Presentation</vt:lpstr>
      <vt:lpstr> Include 4 preparations:</vt:lpstr>
      <vt:lpstr> Lispro, aspart and glulisine forms are classified as  rapid-acting insulins because of their rapid onset  and short duration of action الاختلاف بالأحماض الأمينية بعطيهم صفة السرعة </vt:lpstr>
      <vt:lpstr> Regular insulin, insulin lispro, and insulin aspart  are pregnancy category B</vt:lpstr>
      <vt:lpstr> Peak levels of insulin lispro are seen at 30 to  90 minutes after injection, as compared with  50 to 120 minutes for regular insulin</vt:lpstr>
      <vt:lpstr>PowerPoint Presentation</vt:lpstr>
      <vt:lpstr>PowerPoint Presentation</vt:lpstr>
      <vt:lpstr>PowerPoint Presentation</vt:lpstr>
      <vt:lpstr> All of the rapid-acting formulations are suitable for  IV administration, although regular insulin is most  commonly used when the IV route is needed</vt:lpstr>
      <vt:lpstr>PowerPoint Presentation</vt:lpstr>
      <vt:lpstr>PowerPoint Presentation</vt:lpstr>
      <vt:lpstr>Insulin glargine (Lantus®)</vt:lpstr>
      <vt:lpstr> Various premixed combinations of human insulins  are available</vt:lpstr>
      <vt:lpstr>PowerPoint Presentation</vt:lpstr>
      <vt:lpstr>PowerPoint Presentation</vt:lpstr>
      <vt:lpstr> Normal mean blood glucose ≤ 115 mg/dL with  HbA1c content ≤ 5.7</vt:lpstr>
      <vt:lpstr>PowerPoint Presentation</vt:lpstr>
      <vt:lpstr>PowerPoint Presentation</vt:lpstr>
      <vt:lpstr>PowerPoint Presentation</vt:lpstr>
      <vt:lpstr> Adverse effects</vt:lpstr>
      <vt:lpstr>PowerPoint Presentation</vt:lpstr>
      <vt:lpstr>PowerPoint Presentation</vt:lpstr>
      <vt:lpstr>PowerPoint Presentation</vt:lpstr>
      <vt:lpstr>PowerPoint Presentation</vt:lpstr>
      <vt:lpstr>PowerPoint Presentation</vt:lpstr>
      <vt:lpstr>PowerPoint Presentation</vt:lpstr>
      <vt:lpstr> Insulin secretagogues</vt:lpstr>
      <vt:lpstr> Insulin secretagogues: Promote insulin release  from the β cells of the pancreas تزيد افراز الانسولين وما بنفع مع السكري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action</vt:lpstr>
      <vt:lpstr>PowerPoint Presentation</vt:lpstr>
      <vt:lpstr>PowerPoint Presentation</vt:lpstr>
      <vt:lpstr>Adverse effects مهم وعليه سؤال </vt:lpstr>
      <vt:lpstr>PowerPoint Presentation</vt:lpstr>
      <vt:lpstr>PowerPoint Presentation</vt:lpstr>
      <vt:lpstr>PowerPoint Presentation</vt:lpstr>
      <vt:lpstr>Sitagliptin (Januvia®) Saxagliptin (Onglyza®)</vt:lpstr>
      <vt:lpstr>PowerPoint Presentation</vt:lpstr>
      <vt:lpstr> DPP-4 inhibitors may be used as monotherapy or  in combination with a sulfonylurea, metformin,  glitazones, or insulin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Glucagon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2025-08-02T17:23:56Z</dcterms:modified>
</cp:coreProperties>
</file>