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64" r:id="rId4"/>
    <p:sldId id="259" r:id="rId5"/>
    <p:sldId id="258" r:id="rId6"/>
    <p:sldId id="260" r:id="rId7"/>
    <p:sldId id="261" r:id="rId8"/>
    <p:sldId id="262" r:id="rId9"/>
    <p:sldId id="263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79" r:id="rId26"/>
    <p:sldId id="280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7" r:id="rId37"/>
    <p:sldId id="301" r:id="rId38"/>
    <p:sldId id="298" r:id="rId39"/>
    <p:sldId id="299" r:id="rId40"/>
    <p:sldId id="300" r:id="rId41"/>
    <p:sldId id="303" r:id="rId42"/>
    <p:sldId id="302" r:id="rId43"/>
    <p:sldId id="291" r:id="rId44"/>
    <p:sldId id="293" r:id="rId45"/>
    <p:sldId id="304" r:id="rId46"/>
    <p:sldId id="295" r:id="rId47"/>
    <p:sldId id="296" r:id="rId48"/>
    <p:sldId id="294" r:id="rId49"/>
    <p:sldId id="305" r:id="rId50"/>
    <p:sldId id="306" r:id="rId51"/>
    <p:sldId id="30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1474"/>
  </p:normalViewPr>
  <p:slideViewPr>
    <p:cSldViewPr snapToGrid="0" snapToObjects="1">
      <p:cViewPr varScale="1">
        <p:scale>
          <a:sx n="51" d="100"/>
          <a:sy n="51" d="100"/>
        </p:scale>
        <p:origin x="21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AF816-ACFA-C547-A502-C5D2830EF4DB}" type="datetimeFigureOut">
              <a:rPr lang="en-US" smtClean="0"/>
              <a:t>9/23/21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C6F2A-B954-3848-A4E9-8CCABC187C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6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Resonance in the products stabilizes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6F2A-B954-3848-A4E9-8CCABC187C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13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First step Glycogen Phosphorylase: : energetically favorable because we don’t use an ATP molecule to make glucose-1-p ( to add a phosphate group)- bypassing </a:t>
            </a:r>
            <a:r>
              <a:rPr lang="en-US" err="1"/>
              <a:t>usuage</a:t>
            </a:r>
            <a:r>
              <a:rPr lang="en-US"/>
              <a:t> of an ATP </a:t>
            </a:r>
          </a:p>
          <a:p>
            <a:r>
              <a:rPr lang="en-US"/>
              <a:t>we also have a lot more orthophosphate than gluc-1-p, so more reactant, thus pushing reaction forward..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6F2A-B954-3848-A4E9-8CCABC187C0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9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6F2A-B954-3848-A4E9-8CCABC187C0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91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asymmetric carbons are C-2, C-3, C-4, and C-5.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6F2A-B954-3848-A4E9-8CCABC187C0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1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 isomer is drawn with the 2OH group above the plan of the ring structure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6F2A-B954-3848-A4E9-8CCABC187C0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30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Maltose and lactose are considered reducing sugar because of one anomeric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6F2A-B954-3848-A4E9-8CCABC187C0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96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6F2A-B954-3848-A4E9-8CCABC187C0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60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Dextrins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made from starch, which is hydrolyzed under controlled conditions to produce glucose chains of desired lengths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6F2A-B954-3848-A4E9-8CCABC187C0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12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6F2A-B954-3848-A4E9-8CCABC187C0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80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Glycogenolysis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breakdown of glycogen (n) to glucose-1-phosphate and glycogen (n-1).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6F2A-B954-3848-A4E9-8CCABC187C0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04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632AE-EAED-E94F-BC3C-015A886C8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FCADC-8B42-A948-8F6F-028604CAA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042CC-8C6F-5948-96D5-0BE461F7C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2748-BE52-B148-9654-C3617D36705F}" type="datetimeFigureOut">
              <a:rPr lang="en-US" smtClean="0"/>
              <a:t>9/23/21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7C011-5E72-1D4F-98F0-899CC299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2FB47-E52A-5F46-AAA8-D14A31B5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ED51-4F8C-AE4B-8CD8-968AF911B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6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124B1-41DA-454B-B282-46EC8CDE3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C72DF-62D8-8744-B8AD-6549C14AA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FCA92-55D5-8D4B-81F0-C1D19FFED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2748-BE52-B148-9654-C3617D36705F}" type="datetimeFigureOut">
              <a:rPr lang="en-US" smtClean="0"/>
              <a:t>9/23/21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AB8EC-3A5D-D446-B2DF-4BB26D27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F6500-7375-EB4B-B2D8-153C43554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ED51-4F8C-AE4B-8CD8-968AF911B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9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F85742-F1C6-EB40-A1B3-220694F7D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F2329-2A62-844F-8E48-5754195E5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699E5-5EA0-C047-AA11-C1DAEF330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2748-BE52-B148-9654-C3617D36705F}" type="datetimeFigureOut">
              <a:rPr lang="en-US" smtClean="0"/>
              <a:t>9/23/21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8AA45-75D5-CC48-A0F5-4574DEAAA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50EF1-A597-4647-B7C1-4BC45524E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ED51-4F8C-AE4B-8CD8-968AF911B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6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D3AE-4D35-2D44-BC02-37606E8E0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87277-2438-5E4E-AA44-77F2E6CE9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52830-3B7A-FD40-B139-4AB21B905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2748-BE52-B148-9654-C3617D36705F}" type="datetimeFigureOut">
              <a:rPr lang="en-US" smtClean="0"/>
              <a:t>9/23/21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5A65A-01B4-D04E-B8F4-B855AFB45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A5BC6-0E46-6345-B6E5-EA463225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ED51-4F8C-AE4B-8CD8-968AF911B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4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5B880-764B-8142-A6B7-262ED88B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9BFD8-E1DD-CD49-B029-C9EF59622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8AB6E-F8F6-F743-AA52-37144A52E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2748-BE52-B148-9654-C3617D36705F}" type="datetimeFigureOut">
              <a:rPr lang="en-US" smtClean="0"/>
              <a:t>9/23/21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26529-70BE-FB4F-BD2B-73F5D6A89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7DB33-A42F-0049-BB30-AE78E3C9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ED51-4F8C-AE4B-8CD8-968AF911B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3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AD042-8222-B34F-9EFD-E3DD60FA9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28DCC-D3DA-D542-B13A-35AC8B0535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5BB0B-F70B-AB47-BD88-010F7E879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51036-517B-1D47-832D-9152A331B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2748-BE52-B148-9654-C3617D36705F}" type="datetimeFigureOut">
              <a:rPr lang="en-US" smtClean="0"/>
              <a:t>9/23/21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2E27A5-785A-3742-B94D-528C594B0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12E9-B74B-274B-9EBD-9AE4140C4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ED51-4F8C-AE4B-8CD8-968AF911B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3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704C-D2BF-FE48-A656-9B6EDDD54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D4684-1DE8-7F47-B61F-05FAB8DB9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D8345-BE31-1A44-B03A-6D10AD263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C1BFD-D775-9449-92A0-E3CB67490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C33CB0-FC1C-FC48-BDD2-BFD7F92ED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D3B55C-A55A-9C4E-A529-149AA277C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2748-BE52-B148-9654-C3617D36705F}" type="datetimeFigureOut">
              <a:rPr lang="en-US" smtClean="0"/>
              <a:t>9/23/21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13A6E1-69A4-374C-84FC-A14E953F9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8A874E-833B-174E-809E-A04CD4599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ED51-4F8C-AE4B-8CD8-968AF911B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5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40E28-4F89-1245-94A1-135C45318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C1989C-3C03-1E4B-B1BB-9AF3451EC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2748-BE52-B148-9654-C3617D36705F}" type="datetimeFigureOut">
              <a:rPr lang="en-US" smtClean="0"/>
              <a:t>9/23/21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E84AF-6688-744F-9414-6CD908B0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267BE-3AE8-B046-BE60-7EF9FC856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ED51-4F8C-AE4B-8CD8-968AF911B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9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F9E89B-42A4-2C4D-A769-44FC407F5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2748-BE52-B148-9654-C3617D36705F}" type="datetimeFigureOut">
              <a:rPr lang="en-US" smtClean="0"/>
              <a:t>9/23/21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8B7E7-0056-B24A-8991-7EE851DE4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6023B-ECF8-924D-BD04-B46A1A434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ED51-4F8C-AE4B-8CD8-968AF911B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7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6389F-D1BD-D54B-8171-71E0EFCB2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C8BC1-253A-2E4B-8B33-FBACC08EE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264FC-21F3-0449-B1AD-447228BF5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40FA7-5C84-4E44-994E-C1243A6C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2748-BE52-B148-9654-C3617D36705F}" type="datetimeFigureOut">
              <a:rPr lang="en-US" smtClean="0"/>
              <a:t>9/23/21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C4326-CC65-7145-8DF3-0F8ADD376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46ACE-646A-1445-9349-93AFD2851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ED51-4F8C-AE4B-8CD8-968AF911B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5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50555-8BC9-D149-99F5-B9916FE8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01083E-263E-A84D-BB4F-E1FFEC97A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D8C72-807D-4F4D-82B6-837EAEC0E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B3703-2CB8-2142-8F02-81A734974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2748-BE52-B148-9654-C3617D36705F}" type="datetimeFigureOut">
              <a:rPr lang="en-US" smtClean="0"/>
              <a:t>9/23/21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1EA0B-F2E3-CD43-A4DD-5A37E3E0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6E8A5-A78E-AE43-9486-7DDB13B3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ED51-4F8C-AE4B-8CD8-968AF911B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0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D11B8A-6978-4047-898A-758A40631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7D7F1-195E-7C40-8C76-CC3514DC3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53DC9-E7BF-184B-83F0-D8FE287477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42748-BE52-B148-9654-C3617D36705F}" type="datetimeFigureOut">
              <a:rPr lang="en-US" smtClean="0"/>
              <a:t>9/23/21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D4687-88C6-2046-92E3-F1C727094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3F7AB-135C-0B45-B440-28EBFD62A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7ED51-4F8C-AE4B-8CD8-968AF911B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physics.phy-astr.gsu.edu/hbase/biology/etcatps.html#c2" TargetMode="External"/><Relationship Id="rId2" Type="http://schemas.openxmlformats.org/officeDocument/2006/relationships/hyperlink" Target="https://wa.kaiserpermanente.org/kbase/topic.jhtml?docId=hn-2926008#hn-2926008-us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B9BFC-1A08-354E-89C0-E918883EF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2313"/>
            <a:ext cx="9144000" cy="2387600"/>
          </a:xfrm>
        </p:spPr>
        <p:txBody>
          <a:bodyPr/>
          <a:lstStyle/>
          <a:p>
            <a:r>
              <a:rPr lang="en-US" sz="72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Metabolism</a:t>
            </a:r>
            <a:r>
              <a:rPr lang="en-US" dirty="0">
                <a:latin typeface="American Typewriter" panose="02090604020004020304" pitchFamily="18" charset="77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53C2B-6A85-DB49-809B-12C57E0CF3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merican Typewriter" panose="02090604020004020304" pitchFamily="18" charset="77"/>
              </a:rPr>
              <a:t>Book Chapter 3 </a:t>
            </a:r>
          </a:p>
          <a:p>
            <a:r>
              <a:rPr lang="en-US" sz="3200" b="1" dirty="0">
                <a:latin typeface="American Typewriter" panose="02090604020004020304" pitchFamily="18" charset="77"/>
              </a:rPr>
              <a:t>Carbohydrates </a:t>
            </a:r>
          </a:p>
        </p:txBody>
      </p:sp>
    </p:spTree>
    <p:extLst>
      <p:ext uri="{BB962C8B-B14F-4D97-AF65-F5344CB8AC3E}">
        <p14:creationId xmlns:p14="http://schemas.microsoft.com/office/powerpoint/2010/main" val="169150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CC89C-AA8F-D84D-B2D7-DDC52CBB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Important High Energy Molecules in Metabolism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811B26-B9C2-1D4B-A1F7-FCC198780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2425" y="1690688"/>
            <a:ext cx="3381375" cy="3327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7252BA-96F6-9B41-B723-789A747D7A4E}"/>
              </a:ext>
            </a:extLst>
          </p:cNvPr>
          <p:cNvSpPr txBox="1"/>
          <p:nvPr/>
        </p:nvSpPr>
        <p:spPr>
          <a:xfrm>
            <a:off x="838200" y="1690688"/>
            <a:ext cx="622935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merican Typewriter" panose="02090604020004020304" pitchFamily="18" charset="77"/>
              </a:rPr>
              <a:t>Nicotinamide adenine dinucleotide </a:t>
            </a:r>
            <a:r>
              <a:rPr lang="en-US" sz="32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(</a:t>
            </a:r>
            <a:r>
              <a:rPr lang="en-US" sz="3200" b="1" dirty="0">
                <a:solidFill>
                  <a:srgbClr val="C00000"/>
                </a:solidFill>
              </a:rPr>
              <a:t>NAD</a:t>
            </a:r>
            <a:r>
              <a:rPr lang="en-US" sz="3200" b="1" baseline="30000" dirty="0">
                <a:solidFill>
                  <a:srgbClr val="C00000"/>
                </a:solidFill>
              </a:rPr>
              <a:t>+</a:t>
            </a:r>
            <a:r>
              <a:rPr lang="en-US" sz="3200" b="1" dirty="0">
                <a:solidFill>
                  <a:srgbClr val="C00000"/>
                </a:solidFill>
              </a:rPr>
              <a:t>/NADH) (Ratio 1000)</a:t>
            </a:r>
            <a:endParaRPr lang="en-US" sz="3200" b="1" baseline="30000" dirty="0">
              <a:solidFill>
                <a:srgbClr val="C00000"/>
              </a:solidFill>
            </a:endParaRPr>
          </a:p>
          <a:p>
            <a:endParaRPr lang="en-US" sz="3200" b="1" dirty="0">
              <a:latin typeface="American Typewriter" panose="02090604020004020304" pitchFamily="18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merican Typewriter" panose="02090604020004020304" pitchFamily="18" charset="77"/>
              </a:rPr>
              <a:t>Involved in Redox reaction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merican Typewriter" panose="02090604020004020304" pitchFamily="18" charset="77"/>
              </a:rPr>
              <a:t>Precursor for the coenzyme Vitamin B3- Niacin</a:t>
            </a:r>
          </a:p>
          <a:p>
            <a:endParaRPr lang="en-US" sz="2400" b="1" dirty="0">
              <a:latin typeface="American Typewriter" panose="02090604020004020304" pitchFamily="18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7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B0E95-CD4B-B343-BAB8-0FB1704AB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Important High Energy Molecules in Metabolism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74953-18CD-FE45-8887-D40E52EC0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05725" cy="4351338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Nicotinamide adenine dinucleotide </a:t>
            </a:r>
          </a:p>
          <a:p>
            <a:r>
              <a:rPr lang="en-US" dirty="0"/>
              <a:t>Active coenzyme form of </a:t>
            </a:r>
            <a:r>
              <a:rPr lang="en-US" u="sng" dirty="0">
                <a:hlinkClick r:id="rId2"/>
              </a:rPr>
              <a:t>vitamin B3 </a:t>
            </a:r>
            <a:endParaRPr lang="en-US" dirty="0"/>
          </a:p>
          <a:p>
            <a:r>
              <a:rPr lang="en-US" dirty="0"/>
              <a:t>The low energy form NAD</a:t>
            </a:r>
            <a:r>
              <a:rPr lang="en-US" baseline="30000" dirty="0"/>
              <a:t>+</a:t>
            </a:r>
          </a:p>
          <a:p>
            <a:r>
              <a:rPr lang="en-US" dirty="0"/>
              <a:t>High energy form NADH ( reduced form)</a:t>
            </a:r>
          </a:p>
          <a:p>
            <a:r>
              <a:rPr lang="en-US" dirty="0"/>
              <a:t>NAD+  accepts two electrons and a hydrogen in reaching the high energy state. </a:t>
            </a:r>
          </a:p>
          <a:p>
            <a:r>
              <a:rPr lang="en-US" dirty="0"/>
              <a:t>NADH is used in the </a:t>
            </a:r>
            <a:r>
              <a:rPr lang="en-US" dirty="0">
                <a:hlinkClick r:id="rId3"/>
              </a:rPr>
              <a:t>electron transport chain</a:t>
            </a:r>
            <a:r>
              <a:rPr lang="en-US" dirty="0"/>
              <a:t> to provide energetic electrons that power production of  ATP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8F585-CE87-694D-99F1-DD607027A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925" y="1825625"/>
            <a:ext cx="28956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16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14A5A-2027-6C4D-BC9F-859B4531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Important High Energy Molecules in Metabolism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839C6-7E64-704D-BB77-1DAD00C57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48150" cy="4351338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Nicotinamide Adenine Dinucleotide Phosphate</a:t>
            </a:r>
          </a:p>
          <a:p>
            <a:r>
              <a:rPr lang="en-US" dirty="0"/>
              <a:t>Derived from Niacin </a:t>
            </a:r>
          </a:p>
          <a:p>
            <a:r>
              <a:rPr lang="en-US" dirty="0"/>
              <a:t>NADP</a:t>
            </a:r>
            <a:r>
              <a:rPr lang="en-US" baseline="30000" dirty="0"/>
              <a:t>+</a:t>
            </a:r>
            <a:r>
              <a:rPr lang="en-US" dirty="0"/>
              <a:t>/NADPH (ratio  0.1)</a:t>
            </a:r>
          </a:p>
          <a:p>
            <a:r>
              <a:rPr lang="en-US" dirty="0"/>
              <a:t>NADPH is often used in reactions that build molecules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CEE3D2-4011-824F-B2BF-D732B89EA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825" y="2274094"/>
            <a:ext cx="5397500" cy="345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7718E3-9FFB-824F-A203-FABE6C919746}"/>
              </a:ext>
            </a:extLst>
          </p:cNvPr>
          <p:cNvSpPr/>
          <p:nvPr/>
        </p:nvSpPr>
        <p:spPr>
          <a:xfrm>
            <a:off x="9242675" y="1825625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u="none" strike="noStrike" dirty="0">
                <a:solidFill>
                  <a:srgbClr val="C00000"/>
                </a:solidFill>
                <a:effectLst/>
                <a:latin typeface="Roboto"/>
              </a:rPr>
              <a:t>NAD+ 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6B7E08-1472-A144-A744-3170A4DBABA4}"/>
              </a:ext>
            </a:extLst>
          </p:cNvPr>
          <p:cNvSpPr/>
          <p:nvPr/>
        </p:nvSpPr>
        <p:spPr>
          <a:xfrm>
            <a:off x="9165731" y="6176963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u="none" strike="noStrike" dirty="0">
                <a:solidFill>
                  <a:srgbClr val="C00000"/>
                </a:solidFill>
                <a:effectLst/>
                <a:latin typeface="Roboto"/>
              </a:rPr>
              <a:t>NADP+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3E011C-3804-D149-9387-A26E24135A51}"/>
              </a:ext>
            </a:extLst>
          </p:cNvPr>
          <p:cNvSpPr/>
          <p:nvPr/>
        </p:nvSpPr>
        <p:spPr>
          <a:xfrm>
            <a:off x="1524000" y="636162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212121"/>
                </a:solidFill>
                <a:latin typeface="BlinkMacSystemFont"/>
              </a:rPr>
              <a:t>Y</a:t>
            </a:r>
            <a:r>
              <a:rPr lang="en-US" sz="140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oung GS, Kirkland JB. Nutr Res Rev. 2008 Jun;21(1):42-55. doi: 10.1017/S0954422408945182. </a:t>
            </a: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EC1910-37A0-E841-A853-402357424A8D}"/>
              </a:ext>
            </a:extLst>
          </p:cNvPr>
          <p:cNvSpPr/>
          <p:nvPr/>
        </p:nvSpPr>
        <p:spPr>
          <a:xfrm>
            <a:off x="5711825" y="1904762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dirty="0">
                <a:solidFill>
                  <a:srgbClr val="C00000"/>
                </a:solidFill>
                <a:effectLst/>
                <a:latin typeface="Roboto"/>
              </a:rPr>
              <a:t>nicotinamide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407703-6A5E-674B-9207-E55E07340EBA}"/>
              </a:ext>
            </a:extLst>
          </p:cNvPr>
          <p:cNvSpPr/>
          <p:nvPr/>
        </p:nvSpPr>
        <p:spPr>
          <a:xfrm>
            <a:off x="5711825" y="5359162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dirty="0">
                <a:solidFill>
                  <a:srgbClr val="C00000"/>
                </a:solidFill>
                <a:effectLst/>
                <a:latin typeface="Roboto"/>
              </a:rPr>
              <a:t>nicotinic acid</a:t>
            </a:r>
          </a:p>
        </p:txBody>
      </p:sp>
    </p:spTree>
    <p:extLst>
      <p:ext uri="{BB962C8B-B14F-4D97-AF65-F5344CB8AC3E}">
        <p14:creationId xmlns:p14="http://schemas.microsoft.com/office/powerpoint/2010/main" val="934624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721B-C2C6-0B41-8D62-08D65D1E7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2" y="27940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Important High Energy Molecules in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3E27-81DC-9848-980D-326757184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591175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Flavin adenine dinucleotide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Derived from Riboflavin (B</a:t>
            </a:r>
            <a:r>
              <a:rPr lang="en-US" b="1" baseline="-25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)</a:t>
            </a:r>
          </a:p>
          <a:p>
            <a:pPr marL="0" indent="0">
              <a:buNone/>
            </a:pPr>
            <a:r>
              <a:rPr lang="en-US" b="1" dirty="0"/>
              <a:t>Redox coenzyme</a:t>
            </a:r>
            <a:endParaRPr lang="en-US" b="1" dirty="0">
              <a:solidFill>
                <a:srgbClr val="C00000"/>
              </a:solidFill>
              <a:latin typeface="American Typewriter" panose="02090604020004020304" pitchFamily="18" charset="77"/>
            </a:endParaRPr>
          </a:p>
          <a:p>
            <a:r>
              <a:rPr lang="en-US" dirty="0"/>
              <a:t>FAD accepts two electrons and two protons  to produce its reduced form, FADH</a:t>
            </a:r>
            <a:r>
              <a:rPr lang="en-US" baseline="-25000" dirty="0"/>
              <a:t>2</a:t>
            </a:r>
          </a:p>
          <a:p>
            <a:r>
              <a:rPr lang="en-US" dirty="0"/>
              <a:t> FADH</a:t>
            </a:r>
            <a:r>
              <a:rPr lang="en-US" baseline="-25000" dirty="0"/>
              <a:t>2</a:t>
            </a:r>
            <a:r>
              <a:rPr lang="en-US" dirty="0"/>
              <a:t> is used in electron transport chain to rive the synthesis of ATP.</a:t>
            </a:r>
            <a:endParaRPr lang="en-US" b="1" dirty="0">
              <a:solidFill>
                <a:srgbClr val="C00000"/>
              </a:solidFill>
              <a:latin typeface="American Typewriter" panose="02090604020004020304" pitchFamily="18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54283C-23E9-4245-9A4C-19E6B0352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5" y="3016251"/>
            <a:ext cx="5476875" cy="16240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773558-8DBF-1547-8DF3-DAA51F83E43E}"/>
              </a:ext>
            </a:extLst>
          </p:cNvPr>
          <p:cNvSpPr txBox="1"/>
          <p:nvPr/>
        </p:nvSpPr>
        <p:spPr>
          <a:xfrm>
            <a:off x="7215188" y="449515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FAD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E112D-3D46-C347-A120-5F3706EC1FC7}"/>
              </a:ext>
            </a:extLst>
          </p:cNvPr>
          <p:cNvSpPr txBox="1"/>
          <p:nvPr/>
        </p:nvSpPr>
        <p:spPr>
          <a:xfrm>
            <a:off x="10258425" y="4725988"/>
            <a:ext cx="109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FADH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10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572D87-4D20-E043-8E53-0E7506EB5C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Carbohydrates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71C9940-3AC6-9146-B72A-515EB45A0D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Advanced nutrition and human</a:t>
            </a:r>
            <a:br>
              <a:rPr lang="en-US" dirty="0"/>
            </a:br>
            <a:r>
              <a:rPr lang="en-US" dirty="0"/>
              <a:t>metabolism, 7 edition, Chapter 3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1C37A-A3E2-0647-9A1B-556FC0CB0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Carbohydrates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AE8EB-6607-B540-B019-637114B37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structural component of plants and they provide food energy in the form of starch and sugars </a:t>
            </a:r>
          </a:p>
          <a:p>
            <a:r>
              <a:rPr lang="en-US" dirty="0"/>
              <a:t>Metabolic intermediates</a:t>
            </a:r>
          </a:p>
          <a:p>
            <a:r>
              <a:rPr lang="en-US" dirty="0"/>
              <a:t>Constituents of RNA and DNA</a:t>
            </a:r>
          </a:p>
          <a:p>
            <a:r>
              <a:rPr lang="en-US" dirty="0"/>
              <a:t>structural elements of cells and tissues</a:t>
            </a:r>
          </a:p>
          <a:p>
            <a:r>
              <a:rPr lang="en-US" dirty="0"/>
              <a:t>Energy storage molecules in the body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71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74E277-9066-F84E-B1B9-2871C54D2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0100"/>
            <a:ext cx="10515600" cy="5376863"/>
          </a:xfrm>
        </p:spPr>
        <p:txBody>
          <a:bodyPr/>
          <a:lstStyle/>
          <a:p>
            <a:r>
              <a:rPr lang="en-US" dirty="0"/>
              <a:t>Carbohydrates are constructed from carbon, oxygen, and hydrogen atoms </a:t>
            </a:r>
          </a:p>
          <a:p>
            <a:r>
              <a:rPr lang="en-US" dirty="0"/>
              <a:t>C‒H2O)</a:t>
            </a:r>
            <a:r>
              <a:rPr lang="en-US" i="1" dirty="0"/>
              <a:t>n </a:t>
            </a:r>
            <a:endParaRPr lang="en-US" dirty="0"/>
          </a:p>
          <a:p>
            <a:r>
              <a:rPr lang="en-US" b="1" i="1" dirty="0"/>
              <a:t>Aldehydes</a:t>
            </a:r>
            <a:r>
              <a:rPr lang="en-US" dirty="0"/>
              <a:t> or </a:t>
            </a:r>
            <a:r>
              <a:rPr lang="en-US" b="1" i="1" dirty="0"/>
              <a:t>ketones </a:t>
            </a:r>
            <a:r>
              <a:rPr lang="en-US" dirty="0"/>
              <a:t>with multiple hydroxyl groups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28A26A-92A7-8B4D-8165-D971D5CCE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094" y="3228975"/>
            <a:ext cx="6651812" cy="30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83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98F4-7E6C-B64D-83D4-6604BEB5B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71550"/>
            <a:ext cx="10725150" cy="5205413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Simple Carbohydrates </a:t>
            </a:r>
            <a:r>
              <a:rPr lang="en-US" dirty="0"/>
              <a:t>= </a:t>
            </a:r>
            <a:r>
              <a:rPr lang="en-US" b="1" dirty="0"/>
              <a:t>“sugars”</a:t>
            </a:r>
            <a:endParaRPr lang="en-US" dirty="0"/>
          </a:p>
          <a:p>
            <a:pPr fontAlgn="base"/>
            <a:r>
              <a:rPr lang="en-US" dirty="0"/>
              <a:t>1-3 saccharides</a:t>
            </a:r>
          </a:p>
          <a:p>
            <a:pPr fontAlgn="base"/>
            <a:r>
              <a:rPr lang="en-US" i="1" dirty="0"/>
              <a:t>trioses</a:t>
            </a:r>
            <a:r>
              <a:rPr lang="en-US" dirty="0"/>
              <a:t>, </a:t>
            </a:r>
            <a:r>
              <a:rPr lang="en-US" i="1" dirty="0"/>
              <a:t>tetroses</a:t>
            </a:r>
            <a:r>
              <a:rPr lang="en-US" dirty="0"/>
              <a:t>, </a:t>
            </a:r>
            <a:r>
              <a:rPr lang="en-US" i="1" dirty="0"/>
              <a:t>pentoses</a:t>
            </a:r>
            <a:r>
              <a:rPr lang="en-US" dirty="0"/>
              <a:t>, </a:t>
            </a:r>
            <a:r>
              <a:rPr lang="en-US" i="1" dirty="0"/>
              <a:t>hexoses</a:t>
            </a:r>
            <a:r>
              <a:rPr lang="en-US" dirty="0"/>
              <a:t>, and </a:t>
            </a:r>
            <a:r>
              <a:rPr lang="en-US" i="1" dirty="0"/>
              <a:t>heptoses</a:t>
            </a:r>
            <a:r>
              <a:rPr lang="en-US" dirty="0"/>
              <a:t>. </a:t>
            </a:r>
          </a:p>
          <a:p>
            <a:pPr fontAlgn="base"/>
            <a:r>
              <a:rPr lang="en-US" dirty="0"/>
              <a:t>Example: </a:t>
            </a:r>
            <a:r>
              <a:rPr lang="en-US" i="1" dirty="0"/>
              <a:t>ketopentose , aldohexose </a:t>
            </a:r>
            <a:endParaRPr lang="en-US" dirty="0"/>
          </a:p>
          <a:p>
            <a:pPr fontAlgn="base"/>
            <a:endParaRPr lang="en-US" dirty="0"/>
          </a:p>
          <a:p>
            <a:r>
              <a:rPr lang="en-US" u="sng" dirty="0"/>
              <a:t>Complex Carbohydrates </a:t>
            </a:r>
            <a:r>
              <a:rPr lang="en-US" dirty="0"/>
              <a:t>= </a:t>
            </a:r>
            <a:r>
              <a:rPr lang="en-US" b="1" dirty="0"/>
              <a:t>Starch </a:t>
            </a:r>
            <a:endParaRPr lang="en-US" dirty="0"/>
          </a:p>
          <a:p>
            <a:r>
              <a:rPr lang="en-US" b="1" dirty="0"/>
              <a:t>       </a:t>
            </a:r>
            <a:r>
              <a:rPr lang="en-US" dirty="0"/>
              <a:t>Polysaccharides</a:t>
            </a:r>
          </a:p>
          <a:p>
            <a:r>
              <a:rPr lang="en-US" u="sng" dirty="0"/>
              <a:t>Complex Carbohydrates </a:t>
            </a:r>
            <a:r>
              <a:rPr lang="en-US" dirty="0"/>
              <a:t>= </a:t>
            </a:r>
            <a:r>
              <a:rPr lang="en-US" b="1" dirty="0"/>
              <a:t>Fiber</a:t>
            </a:r>
            <a:endParaRPr lang="en-US" dirty="0"/>
          </a:p>
          <a:p>
            <a:r>
              <a:rPr lang="en-US" dirty="0"/>
              <a:t>  different chemical bonds than starches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1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age5image3965181760">
            <a:extLst>
              <a:ext uri="{FF2B5EF4-FFF2-40B4-BE49-F238E27FC236}">
                <a16:creationId xmlns:a16="http://schemas.microsoft.com/office/drawing/2014/main" id="{C7874423-CFC4-7840-9F16-F59AB3C47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28624"/>
            <a:ext cx="645795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77484A-FD64-814A-8497-57AE3F427949}"/>
              </a:ext>
            </a:extLst>
          </p:cNvPr>
          <p:cNvSpPr/>
          <p:nvPr/>
        </p:nvSpPr>
        <p:spPr>
          <a:xfrm>
            <a:off x="8787263" y="1215509"/>
            <a:ext cx="270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MinionPro"/>
              </a:rPr>
              <a:t>asymmetric carbon atoms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70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page6image3965693424">
            <a:extLst>
              <a:ext uri="{FF2B5EF4-FFF2-40B4-BE49-F238E27FC236}">
                <a16:creationId xmlns:a16="http://schemas.microsoft.com/office/drawing/2014/main" id="{231C28BD-B721-744B-83B8-CAAE5DAC1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14325"/>
            <a:ext cx="771525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7E88DE-53A5-A24A-953E-A7008D90AD88}"/>
              </a:ext>
            </a:extLst>
          </p:cNvPr>
          <p:cNvSpPr txBox="1"/>
          <p:nvPr/>
        </p:nvSpPr>
        <p:spPr>
          <a:xfrm>
            <a:off x="2057400" y="5103674"/>
            <a:ext cx="66865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inionPro"/>
              </a:rPr>
              <a:t>Both D and L monosaccharides are present in nature, although the vast majority are D isomers </a:t>
            </a:r>
          </a:p>
          <a:p>
            <a:r>
              <a:rPr lang="en-US" sz="2400" b="1" dirty="0"/>
              <a:t>digestive and cellular enzymes tend to be specific for D monosaccharides, 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F973F4-CF9E-884F-BBC4-CE04BCA536D3}"/>
              </a:ext>
            </a:extLst>
          </p:cNvPr>
          <p:cNvSpPr/>
          <p:nvPr/>
        </p:nvSpPr>
        <p:spPr>
          <a:xfrm>
            <a:off x="9086850" y="3081635"/>
            <a:ext cx="31051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MyriadPro"/>
              </a:rPr>
              <a:t>the asymmetric carbon atom farthest from the carbonyl group indicates the D- or L-stereoisomer, with the hydroxyl group on the left side for the L configuration.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4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1A601-362B-D641-B81F-D8E0CEE68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Concepts in Metabolism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DCB7C-A4B2-4840-AD8B-70D6C8BBC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30" y="1690688"/>
            <a:ext cx="581977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ATP is the universal currency of energy</a:t>
            </a:r>
          </a:p>
          <a:p>
            <a:r>
              <a:rPr lang="en-US" dirty="0"/>
              <a:t>ATP is generated by the oxidation of fuel molecules such as glucose, fatty acids, and amino acids</a:t>
            </a:r>
          </a:p>
          <a:p>
            <a:r>
              <a:rPr lang="en-US" dirty="0"/>
              <a:t>The hydrolysis of ATP to yield ADP and phosphate is highly exergonic</a:t>
            </a:r>
          </a:p>
          <a:p>
            <a:r>
              <a:rPr lang="en-US" dirty="0"/>
              <a:t>The structure of ATP is a nucleoside triphosphate, consisting of a nitrogenous base (adenine), a ribose sugar, and three serially bonded phosphate groups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5B0EF-349A-3240-9F40-25D9254DE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905" y="2121460"/>
            <a:ext cx="5558678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23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age7image3986406480">
            <a:extLst>
              <a:ext uri="{FF2B5EF4-FFF2-40B4-BE49-F238E27FC236}">
                <a16:creationId xmlns:a16="http://schemas.microsoft.com/office/drawing/2014/main" id="{269CD718-7883-F04A-8262-FD1249914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age7image3986415840">
            <a:extLst>
              <a:ext uri="{FF2B5EF4-FFF2-40B4-BE49-F238E27FC236}">
                <a16:creationId xmlns:a16="http://schemas.microsoft.com/office/drawing/2014/main" id="{A5143486-4309-F94D-9067-EA52151D9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11506200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95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5DFF9C-D402-3844-98BD-7F6C9347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882650"/>
            <a:ext cx="10515600" cy="4351338"/>
          </a:xfrm>
        </p:spPr>
        <p:txBody>
          <a:bodyPr/>
          <a:lstStyle/>
          <a:p>
            <a:r>
              <a:rPr lang="en-US" dirty="0"/>
              <a:t>In solution, monosaccharides form a cyclic ring structure through a reaction between the carbonyl group and a single hydroxyl group </a:t>
            </a:r>
          </a:p>
          <a:p>
            <a:r>
              <a:rPr lang="en-US" dirty="0"/>
              <a:t>The rings form spontaneously in solution and are energetically more stable than the open chain. </a:t>
            </a:r>
          </a:p>
          <a:p>
            <a:r>
              <a:rPr lang="en-US" dirty="0"/>
              <a:t>a cyclic Aldehyde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a </a:t>
            </a:r>
            <a:r>
              <a:rPr lang="en-US" i="1" dirty="0"/>
              <a:t>hemiacetal </a:t>
            </a:r>
            <a:endParaRPr lang="en-US" dirty="0"/>
          </a:p>
          <a:p>
            <a:r>
              <a:rPr lang="en-US" dirty="0"/>
              <a:t>cyclized sugar with a keto group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i="1" dirty="0"/>
              <a:t>hemiketal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4316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D5146D-045E-D449-AEA5-0E7CC28D4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771525"/>
            <a:ext cx="9677400" cy="297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905659-87FC-8247-89D1-92D00FD4D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450" y="3743325"/>
            <a:ext cx="9537700" cy="2336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A6C95D-340C-3D42-B70F-E22830EFBE1D}"/>
              </a:ext>
            </a:extLst>
          </p:cNvPr>
          <p:cNvSpPr txBox="1"/>
          <p:nvPr/>
        </p:nvSpPr>
        <p:spPr>
          <a:xfrm>
            <a:off x="10339387" y="1888093"/>
            <a:ext cx="1404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Alpha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03E777-E6F9-DC46-ABD7-ECACE7040369}"/>
              </a:ext>
            </a:extLst>
          </p:cNvPr>
          <p:cNvSpPr txBox="1"/>
          <p:nvPr/>
        </p:nvSpPr>
        <p:spPr>
          <a:xfrm>
            <a:off x="10532268" y="4567505"/>
            <a:ext cx="101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Beta </a:t>
            </a:r>
          </a:p>
        </p:txBody>
      </p:sp>
    </p:spTree>
    <p:extLst>
      <p:ext uri="{BB962C8B-B14F-4D97-AF65-F5344CB8AC3E}">
        <p14:creationId xmlns:p14="http://schemas.microsoft.com/office/powerpoint/2010/main" val="2615612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6C6BE-23EC-C340-AB0A-2893E4675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Stereoisomerism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55B42-2362-7D4C-B7FB-AFC4D558E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4150"/>
            <a:ext cx="6477000" cy="4718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Stereoisomerism why does it matter?</a:t>
            </a:r>
          </a:p>
          <a:p>
            <a:pPr marL="0" indent="0">
              <a:buNone/>
            </a:pPr>
            <a:r>
              <a:rPr lang="en-US" dirty="0"/>
              <a:t>Stereoisomerism in monosaccharides and other nutrients such as amino acids and lipids, has important metabolic implications </a:t>
            </a:r>
          </a:p>
          <a:p>
            <a:pPr marL="0" indent="0">
              <a:buNone/>
            </a:pPr>
            <a:r>
              <a:rPr lang="en-US" b="1" dirty="0"/>
              <a:t>Some enzymes can be </a:t>
            </a:r>
            <a:r>
              <a:rPr lang="en-US" dirty="0"/>
              <a:t>stereo- specific</a:t>
            </a:r>
          </a:p>
          <a:p>
            <a:pPr marL="0" indent="0">
              <a:buNone/>
            </a:pPr>
            <a:r>
              <a:rPr lang="en-US" dirty="0"/>
              <a:t>e.g. digestive enzyme a</a:t>
            </a:r>
            <a:r>
              <a:rPr lang="en-US" i="1" dirty="0"/>
              <a:t>-amylase </a:t>
            </a:r>
            <a:r>
              <a:rPr lang="en-US" dirty="0"/>
              <a:t>recognizes only </a:t>
            </a:r>
            <a:r>
              <a:rPr lang="en-US" b="1" dirty="0">
                <a:solidFill>
                  <a:srgbClr val="C00000"/>
                </a:solidFill>
              </a:rPr>
              <a:t>the alpha-linkage between a-D- glucose molecules found in starch, but does not recognize the beta-linkage between b-D-glucose molecules found in cellulose.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CC116-1F94-344E-ADB6-7DB262DC4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747712"/>
            <a:ext cx="5486400" cy="35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4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AAF05-16BC-244E-B3C4-187D265CA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3802062"/>
            <a:ext cx="10515600" cy="4351338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b="1" dirty="0"/>
              <a:t>D-Glucose (dextrose) fruits, honey, maple sugar</a:t>
            </a:r>
            <a:endParaRPr lang="en-US" dirty="0"/>
          </a:p>
          <a:p>
            <a:r>
              <a:rPr lang="en-US" b="1" dirty="0"/>
              <a:t>D-Fructose fruits, honey, maple sugar, HFCS</a:t>
            </a:r>
            <a:endParaRPr lang="en-US" dirty="0"/>
          </a:p>
          <a:p>
            <a:r>
              <a:rPr lang="en-US" b="1" dirty="0"/>
              <a:t>D-Galactose component of lactose, small amounts in some fruits and vegetables (plums, broccoli, Brussel sprouts, onion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ABC6A-F730-FB42-AE5A-443B9C880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99" y="346567"/>
            <a:ext cx="6972301" cy="34554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730F9C-B5BC-E84E-B6CF-BDD077458B2D}"/>
              </a:ext>
            </a:extLst>
          </p:cNvPr>
          <p:cNvSpPr/>
          <p:nvPr/>
        </p:nvSpPr>
        <p:spPr>
          <a:xfrm>
            <a:off x="5410200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https://www.nutrientsreview.com/carbs/monosaccharides-simple-sugars.html</a:t>
            </a:r>
          </a:p>
        </p:txBody>
      </p:sp>
    </p:spTree>
    <p:extLst>
      <p:ext uri="{BB962C8B-B14F-4D97-AF65-F5344CB8AC3E}">
        <p14:creationId xmlns:p14="http://schemas.microsoft.com/office/powerpoint/2010/main" val="2227052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183F-0CD3-FF41-A03A-C71A58E4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Pentoses </a:t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9CC3D0-2FC5-7949-8F86-CC5A2B895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7003" y="846137"/>
            <a:ext cx="4568597" cy="238283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5E3362-8CDD-8844-9426-AE0EFF227EBE}"/>
              </a:ext>
            </a:extLst>
          </p:cNvPr>
          <p:cNvSpPr/>
          <p:nvPr/>
        </p:nvSpPr>
        <p:spPr>
          <a:xfrm>
            <a:off x="5672095" y="6431517"/>
            <a:ext cx="4843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https://www.healthknot.com/carbohydrates.html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5B931D-BA0D-D94A-B1FD-1EBF91810576}"/>
              </a:ext>
            </a:extLst>
          </p:cNvPr>
          <p:cNvSpPr txBox="1"/>
          <p:nvPr/>
        </p:nvSpPr>
        <p:spPr>
          <a:xfrm>
            <a:off x="838200" y="1690688"/>
            <a:ext cx="510880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Compared to the hexoses, pentose sugars furnish little dietary energy because few are available in the diet.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However, they are incorporated into metabolically important compounds (synthesized from hexose precursors): The </a:t>
            </a:r>
            <a:r>
              <a:rPr lang="en-US" sz="2400" dirty="0" err="1"/>
              <a:t>aldopentose</a:t>
            </a:r>
            <a:r>
              <a:rPr lang="en-US" sz="2400" dirty="0"/>
              <a:t> ribose, for example, is a constituent of key nucleotides such as </a:t>
            </a:r>
            <a:r>
              <a:rPr lang="en-US" sz="2400" i="1" dirty="0"/>
              <a:t>ATP, ADP, AMP, cAMP, NAD+, NADP+ </a:t>
            </a:r>
            <a:endParaRPr lang="en-US" sz="2400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60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7BE06-FC67-544B-87B0-20010B26B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  <a:latin typeface="American Typewriter" panose="02090604020004020304" pitchFamily="18" charset="77"/>
              </a:rPr>
              <a:t>Disaccharides </a:t>
            </a:r>
            <a:br>
              <a:rPr lang="en-US">
                <a:effectLst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88FED-71CC-C847-9043-E6421F7A1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Made up of two monosaccharide units joined through a glyosidic bond.</a:t>
            </a:r>
          </a:p>
          <a:p>
            <a:r>
              <a:rPr lang="en-US"/>
              <a:t>The attachment is formed between a hydroxyl group on the anomeric carbon of one monosaccharide unit and a hydroxyl group on a nonanomeric carbon  of a second monosaccharide, while forming one molecule of water. </a:t>
            </a:r>
          </a:p>
          <a:p>
            <a:r>
              <a:rPr lang="en-US"/>
              <a:t>The glyosidic bond is termed a or b in reference to the anomeric carbon’s hydroxyl group orientation before the glycosidic bond was formed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16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95690A-616E-6444-B08A-FA9B04497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1" y="-33957"/>
            <a:ext cx="4025514" cy="37095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C7D9D9-5CBA-E04F-8D0E-A9B84E6E7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49" y="748196"/>
            <a:ext cx="4714875" cy="2927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FF7E45-4077-7F45-8CE4-B20FADC71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624" y="4379083"/>
            <a:ext cx="3343275" cy="20734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07E383-D525-0E4B-9FDA-A0E1FBA309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312" y="3675546"/>
            <a:ext cx="6655666" cy="174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22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E7EC3-958C-7244-B3BF-3144952AD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11572875" cy="6172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Maltose: formed primarily from the partial hydrolysis of starch. Found commonly in malt beverages such as beer and malt liquors. It consists of two glucose units linked through an </a:t>
            </a:r>
            <a:r>
              <a:rPr lang="el-GR" dirty="0"/>
              <a:t>α(1-4) </a:t>
            </a:r>
            <a:r>
              <a:rPr lang="en-US" dirty="0" err="1"/>
              <a:t>glycosidic</a:t>
            </a:r>
            <a:r>
              <a:rPr lang="en-US" dirty="0"/>
              <a:t> bond, although it also may exist in the </a:t>
            </a:r>
            <a:r>
              <a:rPr lang="el-GR" dirty="0"/>
              <a:t>β </a:t>
            </a:r>
            <a:r>
              <a:rPr lang="en-US" dirty="0"/>
              <a:t>form. </a:t>
            </a:r>
          </a:p>
          <a:p>
            <a:r>
              <a:rPr lang="en-US" dirty="0"/>
              <a:t>Lactose: Found naturally only in milk and milk products. It is composed of galactose linked by a </a:t>
            </a:r>
            <a:r>
              <a:rPr lang="el-GR" dirty="0"/>
              <a:t>β(1-4) </a:t>
            </a:r>
            <a:r>
              <a:rPr lang="en-US" dirty="0" err="1"/>
              <a:t>glycosidic</a:t>
            </a:r>
            <a:r>
              <a:rPr lang="en-US" dirty="0"/>
              <a:t> bond to glucose. The glucose can exist in either the </a:t>
            </a:r>
            <a:r>
              <a:rPr lang="el-GR" dirty="0"/>
              <a:t>α </a:t>
            </a:r>
            <a:r>
              <a:rPr lang="en-US" dirty="0"/>
              <a:t>or </a:t>
            </a:r>
            <a:r>
              <a:rPr lang="el-GR" dirty="0"/>
              <a:t>β </a:t>
            </a:r>
            <a:r>
              <a:rPr lang="en-US" dirty="0"/>
              <a:t>form </a:t>
            </a:r>
          </a:p>
          <a:p>
            <a:r>
              <a:rPr lang="en-US" dirty="0"/>
              <a:t>Sucrose: Most widely distributed of the disaccharides. It is composed of glucose and fructose and is structurally unique in that its </a:t>
            </a:r>
            <a:r>
              <a:rPr lang="en-US" dirty="0" err="1"/>
              <a:t>glycosidic</a:t>
            </a:r>
            <a:r>
              <a:rPr lang="en-US" dirty="0"/>
              <a:t> bond involves the anomeric hydroxyl of both residues. The linkage is </a:t>
            </a:r>
            <a:r>
              <a:rPr lang="el-GR" dirty="0"/>
              <a:t>α </a:t>
            </a:r>
            <a:r>
              <a:rPr lang="en-US" dirty="0"/>
              <a:t>with respect to the glucose residue and </a:t>
            </a:r>
            <a:r>
              <a:rPr lang="el-GR" dirty="0"/>
              <a:t>β </a:t>
            </a:r>
            <a:r>
              <a:rPr lang="en-US" dirty="0"/>
              <a:t>with respect to the fructose residue. </a:t>
            </a:r>
          </a:p>
          <a:p>
            <a:r>
              <a:rPr lang="en-US" dirty="0" err="1"/>
              <a:t>Trehalose</a:t>
            </a:r>
            <a:r>
              <a:rPr lang="en-US" dirty="0"/>
              <a:t>: Found naturally in fungi (mushrooms) and in other foods of the plant kingdom. </a:t>
            </a:r>
            <a:r>
              <a:rPr lang="en-US" dirty="0" err="1"/>
              <a:t>Trehalose</a:t>
            </a:r>
            <a:r>
              <a:rPr lang="en-US" dirty="0"/>
              <a:t> is an </a:t>
            </a:r>
            <a:r>
              <a:rPr lang="el-GR" dirty="0"/>
              <a:t>α(1-1) </a:t>
            </a:r>
            <a:r>
              <a:rPr lang="en-US" dirty="0"/>
              <a:t>linkage of two D-glucose molecules. Since </a:t>
            </a:r>
            <a:r>
              <a:rPr lang="en-US" dirty="0" err="1"/>
              <a:t>trehalose</a:t>
            </a:r>
            <a:r>
              <a:rPr lang="en-US" dirty="0"/>
              <a:t> is digested slowly, provokes a low glycemic response, and possesses different physical and chemical properties from other sugars, it has become an ingredient in processed foods in Japan and other countries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2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0ED10-8745-0244-9B51-2F177B06E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  <a:latin typeface="American Typewriter" panose="02090604020004020304" pitchFamily="18" charset="77"/>
              </a:rPr>
              <a:t>Oligosaccharides </a:t>
            </a:r>
            <a:br>
              <a:rPr lang="en-US">
                <a:effectLst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13907-B119-7F48-A3B4-E5A9DB366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contain 3–10 saccharide units </a:t>
            </a:r>
          </a:p>
          <a:p>
            <a:r>
              <a:rPr lang="en-US"/>
              <a:t>Common oligosaccharides include:</a:t>
            </a:r>
          </a:p>
          <a:p>
            <a:r>
              <a:rPr lang="en-US"/>
              <a:t>Raffinose ( 3 saccharides)</a:t>
            </a:r>
          </a:p>
          <a:p>
            <a:r>
              <a:rPr lang="en-US"/>
              <a:t>Stachyose (4 saccharides)</a:t>
            </a:r>
          </a:p>
          <a:p>
            <a:r>
              <a:rPr lang="en-US"/>
              <a:t>Verbascose (5 saccharides)</a:t>
            </a:r>
          </a:p>
          <a:p>
            <a:pPr marL="0" indent="0">
              <a:buNone/>
            </a:pPr>
            <a:r>
              <a:rPr lang="en-US"/>
              <a:t>Each is composed of glucose, galactose, and fructose and are found in dried beans, peas, lentils, bran, and whole grains </a:t>
            </a:r>
          </a:p>
          <a:p>
            <a:pPr marL="0" indent="0">
              <a:buNone/>
            </a:pPr>
            <a:r>
              <a:rPr lang="en-US"/>
              <a:t>Human digestive enzymes do not hydrolyze their glycosidic bonds, but the bacteria within the intestine can digest them </a:t>
            </a:r>
          </a:p>
          <a:p>
            <a:pPr marL="0" indent="0">
              <a:buNone/>
            </a:pPr>
            <a:r>
              <a:rPr lang="en-US"/>
              <a:t>Can cause intestinal discomfort 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EEAA3-A6C7-A240-8876-29A01D48E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0" y="1266145"/>
            <a:ext cx="2927350" cy="188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2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D6759B-A910-F24C-BA48-57B323817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14475"/>
            <a:ext cx="11420475" cy="3354842"/>
          </a:xfrm>
        </p:spPr>
      </p:pic>
    </p:spTree>
    <p:extLst>
      <p:ext uri="{BB962C8B-B14F-4D97-AF65-F5344CB8AC3E}">
        <p14:creationId xmlns:p14="http://schemas.microsoft.com/office/powerpoint/2010/main" val="492918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CA66E-1CCE-E04F-955C-0178E72E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  <a:latin typeface="American Typewriter" panose="02090604020004020304" pitchFamily="18" charset="77"/>
              </a:rPr>
              <a:t>Oligosaccharides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ECFAB-11A2-0E44-9CBB-D7388FE3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Dextrins</a:t>
            </a:r>
            <a:r>
              <a:rPr lang="en-US" dirty="0"/>
              <a:t> are a category of oligosaccharides composed entirely of glucose units</a:t>
            </a:r>
          </a:p>
          <a:p>
            <a:pPr marL="0" indent="0">
              <a:buNone/>
            </a:pPr>
            <a:r>
              <a:rPr lang="en-US" dirty="0"/>
              <a:t>Produced commercially and used as an additive in foods, pharmaceuticals, and nutritional supplements </a:t>
            </a:r>
          </a:p>
          <a:p>
            <a:r>
              <a:rPr lang="en-US" dirty="0"/>
              <a:t>Thickening agent </a:t>
            </a:r>
            <a:endParaRPr lang="en-US" dirty="0">
              <a:effectLst/>
            </a:endParaRPr>
          </a:p>
          <a:p>
            <a:r>
              <a:rPr lang="en-US" dirty="0"/>
              <a:t>Fat replacer </a:t>
            </a:r>
          </a:p>
          <a:p>
            <a:r>
              <a:rPr lang="en-US" dirty="0"/>
              <a:t>Energy source in enteral nutrition (tube feeding) formulas, infant formulas, and sports drinks. </a:t>
            </a:r>
            <a:endParaRPr lang="en-US" dirty="0">
              <a:effectLst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3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610F2-FEE0-EB40-8BD1-EFA5FB4F5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  <a:latin typeface="American Typewriter" panose="02090604020004020304" pitchFamily="18" charset="77"/>
              </a:rPr>
              <a:t>Polysaccharides 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ACDB4-6625-2E45-A14B-A4B25A556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</a:t>
            </a:r>
            <a:r>
              <a:rPr lang="en-US" dirty="0" err="1"/>
              <a:t>glycosidic</a:t>
            </a:r>
            <a:r>
              <a:rPr lang="en-US" dirty="0"/>
              <a:t> bonding of monosaccharide residues may be repeated many times to form high- molecular-weight polymers called polysaccharides. </a:t>
            </a:r>
            <a:endParaRPr lang="en-US" dirty="0">
              <a:effectLst/>
            </a:endParaRPr>
          </a:p>
          <a:p>
            <a:r>
              <a:rPr lang="en-US" dirty="0"/>
              <a:t>Starch and glycogen, for example, are made entirely of glucose units. Starch and glycogen are the major storage forms of carbohydrate in plant and animal tissues</a:t>
            </a:r>
          </a:p>
          <a:p>
            <a:r>
              <a:rPr lang="en-US" dirty="0"/>
              <a:t>The reducing property of saccharides is important in determining how digestive enzymes work together when hydrolyzing dietary starch</a:t>
            </a:r>
          </a:p>
          <a:p>
            <a:r>
              <a:rPr lang="en-US" dirty="0"/>
              <a:t>Some enzymes (e.g., a-amylase) hydrolyze </a:t>
            </a:r>
            <a:r>
              <a:rPr lang="en-US" dirty="0" err="1"/>
              <a:t>glycosidic</a:t>
            </a:r>
            <a:r>
              <a:rPr lang="en-US" dirty="0"/>
              <a:t> bonds in the interior of the </a:t>
            </a:r>
            <a:r>
              <a:rPr lang="en-US" dirty="0" err="1"/>
              <a:t>polyglucose</a:t>
            </a:r>
            <a:r>
              <a:rPr lang="en-US" dirty="0"/>
              <a:t> chain, whereas other enzymes (e.g., glucoamylase) hydrolyze the </a:t>
            </a:r>
            <a:r>
              <a:rPr lang="en-US" dirty="0" err="1"/>
              <a:t>glycosidic</a:t>
            </a:r>
            <a:r>
              <a:rPr lang="en-US" dirty="0"/>
              <a:t> bond at the terminal nonreducing end.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61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0362C-3534-B441-91DB-4E6CD970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  <a:latin typeface="American Typewriter" panose="02090604020004020304" pitchFamily="18" charset="77"/>
              </a:rPr>
              <a:t>Starch </a:t>
            </a:r>
            <a:br>
              <a:rPr lang="en-US">
                <a:solidFill>
                  <a:srgbClr val="C00000"/>
                </a:solidFill>
                <a:latin typeface="American Typewriter" panose="02090604020004020304" pitchFamily="18" charset="77"/>
              </a:rPr>
            </a:br>
            <a:endParaRPr lang="en-US">
              <a:solidFill>
                <a:srgbClr val="C0000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D3131-D68E-7442-A61E-7BE72490B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Made of two types of polymers </a:t>
            </a:r>
          </a:p>
          <a:p>
            <a:pPr lvl="1"/>
            <a:r>
              <a:rPr lang="en-US"/>
              <a:t>Amylose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(linear unbranched chain in which the glucose units are attached solely through alpha (1-4) </a:t>
            </a:r>
            <a:r>
              <a:rPr lang="en-US" err="1">
                <a:solidFill>
                  <a:schemeClr val="accent2">
                    <a:lumMod val="75000"/>
                  </a:schemeClr>
                </a:solidFill>
              </a:rPr>
              <a:t>glycosidic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 bonds)</a:t>
            </a:r>
          </a:p>
          <a:p>
            <a:pPr lvl="1"/>
            <a:r>
              <a:rPr lang="en-US"/>
              <a:t>Amylopectin (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branched-chain polymer, with branch points occurring through alpha(1-6) bond)</a:t>
            </a:r>
          </a:p>
          <a:p>
            <a:pPr lvl="2"/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Branch points (occurring every 24 to 30 residues) </a:t>
            </a:r>
          </a:p>
          <a:p>
            <a:pPr lvl="1"/>
            <a:endParaRPr lang="en-US"/>
          </a:p>
          <a:p>
            <a:pPr lvl="1"/>
            <a:r>
              <a:rPr lang="en-US"/>
              <a:t>Both are polymers of a-D-glucose </a:t>
            </a:r>
          </a:p>
          <a:p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9CF5254-5A3E-E84F-A987-660852356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827" y="4084082"/>
            <a:ext cx="8935995" cy="2092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Both amylose and amylopectin occur in cereal grains, potatoes, legumes, and other vegetables. Amylose contributes about 15% to 20%, and amylopectin 80% to 85%, of the total starch content of these foods. </a:t>
            </a:r>
            <a:endParaRPr kumimoji="0" lang="en-US" altLang="en-US" sz="1600" b="1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4" name="Picture 2" descr="page21image3964061312">
            <a:extLst>
              <a:ext uri="{FF2B5EF4-FFF2-40B4-BE49-F238E27FC236}">
                <a16:creationId xmlns:a16="http://schemas.microsoft.com/office/drawing/2014/main" id="{913E267B-09B3-8841-9082-A22E03E33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9695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944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18F0D3-CF64-DF43-8A37-677C11186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389906"/>
            <a:ext cx="10575636" cy="646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27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845AC-96FC-6047-AB55-B8FC3A8D2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44992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  <a:latin typeface="American Typewriter" panose="02090604020004020304" pitchFamily="18" charset="77"/>
              </a:rPr>
              <a:t>Glycogen </a:t>
            </a:r>
            <a:br>
              <a:rPr lang="en-US">
                <a:effectLst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B9894-C186-A745-B505-45BE5E009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3" y="1202267"/>
            <a:ext cx="11497734" cy="4974696"/>
          </a:xfrm>
        </p:spPr>
        <p:txBody>
          <a:bodyPr>
            <a:normAutofit/>
          </a:bodyPr>
          <a:lstStyle/>
          <a:p>
            <a:r>
              <a:rPr lang="en-US" dirty="0"/>
              <a:t>Glycogen is the major form of stored carbohydrate in animal tissues, localized primarily in liver and skeletal muscle </a:t>
            </a:r>
          </a:p>
          <a:p>
            <a:r>
              <a:rPr lang="en-US" dirty="0"/>
              <a:t>The glucose units within glycogen serve as a readily available source of glucose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glycogen is a polymer of alpha (1-4) linked subunits of glucose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alpha(1-6) bond) linked branches, but glycogen is more extensively branched (on average, every 8 to 12 residues)</a:t>
            </a:r>
          </a:p>
          <a:p>
            <a:pPr lvl="1"/>
            <a:r>
              <a:rPr lang="en-US" dirty="0"/>
              <a:t>The highly linked branches is what makes glycogen a readily used source of glucose</a:t>
            </a:r>
          </a:p>
          <a:p>
            <a:r>
              <a:rPr lang="en-US" b="1" dirty="0"/>
              <a:t>Glycogenolysis : </a:t>
            </a:r>
            <a:r>
              <a:rPr lang="en-US" dirty="0"/>
              <a:t>glucose units are sequentially removed by enzymatic hydrolysis from the nonreducing ends of the glycogen chains. The liberated glucose molecule then enters energy-releasing pathways of metabolism. </a:t>
            </a:r>
          </a:p>
        </p:txBody>
      </p:sp>
    </p:spTree>
    <p:extLst>
      <p:ext uri="{BB962C8B-B14F-4D97-AF65-F5344CB8AC3E}">
        <p14:creationId xmlns:p14="http://schemas.microsoft.com/office/powerpoint/2010/main" val="1670560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AA95C-4CFD-974C-88F5-F41D65708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7" name="Picture 1" descr="page23image3988617168">
            <a:extLst>
              <a:ext uri="{FF2B5EF4-FFF2-40B4-BE49-F238E27FC236}">
                <a16:creationId xmlns:a16="http://schemas.microsoft.com/office/drawing/2014/main" id="{B6218137-C566-344F-9E1F-43691D2B7F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71" y="2435934"/>
            <a:ext cx="65913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760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B906F-2215-3646-8B40-81BDDEADC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29E0F-5156-7F46-A8CE-C48D5E68E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Each branch in glycogen ends with a nonreducing sugar unit, a glycogen molecule has as many nonreducing ends as it has branches, but only one reducing end. When glycogen is used as an energy source, glucose units are removed one at a time from the nonreducing ends. </a:t>
            </a:r>
          </a:p>
          <a:p>
            <a:r>
              <a:rPr lang="en-US"/>
              <a:t>Degradative enzymes that act only at nonreducing ends can work simultaneously on the many branches, speeding the conversion of the polymer to monosaccharides.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0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C314C-5DAB-984F-BC46-2299DE20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348192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  <a:latin typeface="American Typewriter" panose="02090604020004020304" pitchFamily="18" charset="77"/>
              </a:rPr>
              <a:t>Glycogen Breakdown 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B128A-3FDE-BD4F-843C-9AC116514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Requires three enzymes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Glycogen Phosphorylase</a:t>
            </a:r>
            <a:r>
              <a:rPr lang="en-US" dirty="0">
                <a:solidFill>
                  <a:schemeClr val="accent2"/>
                </a:solidFill>
              </a:rPr>
              <a:t>: </a:t>
            </a:r>
            <a:r>
              <a:rPr lang="en-US" dirty="0"/>
              <a:t>The first step of glycogen breakdown is phosphorolysis, which is catalyzed by an enzyme called glycogen phosphorylase. This enzyme uses an </a:t>
            </a:r>
            <a:r>
              <a:rPr lang="en-US" i="1" dirty="0">
                <a:solidFill>
                  <a:srgbClr val="C00000"/>
                </a:solidFill>
              </a:rPr>
              <a:t>orthophosphate(HPO</a:t>
            </a:r>
            <a:r>
              <a:rPr lang="en-US" i="1" baseline="-25000" dirty="0">
                <a:solidFill>
                  <a:srgbClr val="C00000"/>
                </a:solidFill>
              </a:rPr>
              <a:t>4</a:t>
            </a:r>
            <a:r>
              <a:rPr lang="en-US" i="1" baseline="30000" dirty="0">
                <a:solidFill>
                  <a:srgbClr val="C00000"/>
                </a:solidFill>
              </a:rPr>
              <a:t>_2</a:t>
            </a:r>
            <a:r>
              <a:rPr lang="en-US" i="1" dirty="0">
                <a:solidFill>
                  <a:srgbClr val="C00000"/>
                </a:solidFill>
              </a:rPr>
              <a:t>) </a:t>
            </a:r>
            <a:r>
              <a:rPr lang="en-US" dirty="0"/>
              <a:t>to cleave an alpha 1,4 - </a:t>
            </a:r>
            <a:r>
              <a:rPr lang="en-US" dirty="0" err="1"/>
              <a:t>glycosidic</a:t>
            </a:r>
            <a:r>
              <a:rPr lang="en-US" dirty="0"/>
              <a:t> bond between a terminal glucose with a free hydroxyl group on the 4th carbon and the adjacent glucose. </a:t>
            </a:r>
            <a:r>
              <a:rPr lang="en-US" b="1" dirty="0">
                <a:solidFill>
                  <a:srgbClr val="C00000"/>
                </a:solidFill>
              </a:rPr>
              <a:t>The products of this reaction are a glucose 1-phosphate and a glycogen that contains one less glucose.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Debranching Enzyme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Transferase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Alpha 1,6 glucosidase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err="1">
                <a:solidFill>
                  <a:schemeClr val="accent2"/>
                </a:solidFill>
              </a:rPr>
              <a:t>Phosphoglucomutase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52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56B15-66B4-CE49-BE56-0FA366BD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  <a:latin typeface="American Typewriter" panose="02090604020004020304" pitchFamily="18" charset="77"/>
              </a:rPr>
              <a:t>GLYCOGEN BREAKDOWN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5C409C-92D1-8C43-AC3D-04F33C76B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Glycogen phosphorylase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6A07E1-C055-6146-89CB-904474F9E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651" y="2362674"/>
            <a:ext cx="8358717" cy="32772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0F5CD06-EF87-5D40-9432-F0ACA1521B8E}"/>
              </a:ext>
            </a:extLst>
          </p:cNvPr>
          <p:cNvSpPr/>
          <p:nvPr/>
        </p:nvSpPr>
        <p:spPr>
          <a:xfrm>
            <a:off x="5899088" y="2362674"/>
            <a:ext cx="3007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>
                <a:solidFill>
                  <a:srgbClr val="C00000"/>
                </a:solidFill>
              </a:rPr>
              <a:t> phosphorylase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2E89E5-EA19-B645-BA92-F2022852FA80}"/>
              </a:ext>
            </a:extLst>
          </p:cNvPr>
          <p:cNvSpPr/>
          <p:nvPr/>
        </p:nvSpPr>
        <p:spPr>
          <a:xfrm>
            <a:off x="6641176" y="4548201"/>
            <a:ext cx="112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rgbClr val="C00000"/>
                </a:solidFill>
              </a:rPr>
              <a:t>phosphorylase</a:t>
            </a:r>
            <a:endParaRPr lang="en-US" sz="1200" i="1"/>
          </a:p>
        </p:txBody>
      </p:sp>
    </p:spTree>
    <p:extLst>
      <p:ext uri="{BB962C8B-B14F-4D97-AF65-F5344CB8AC3E}">
        <p14:creationId xmlns:p14="http://schemas.microsoft.com/office/powerpoint/2010/main" val="28765542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age14image1623268560">
            <a:extLst>
              <a:ext uri="{FF2B5EF4-FFF2-40B4-BE49-F238E27FC236}">
                <a16:creationId xmlns:a16="http://schemas.microsoft.com/office/drawing/2014/main" id="{F01C95B7-591A-5046-9886-D1A7851D28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67" y="318558"/>
            <a:ext cx="6003952" cy="537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FC7F27-5D21-0E4F-873A-BC89DC8A091F}"/>
              </a:ext>
            </a:extLst>
          </p:cNvPr>
          <p:cNvSpPr/>
          <p:nvPr/>
        </p:nvSpPr>
        <p:spPr>
          <a:xfrm>
            <a:off x="355600" y="1160272"/>
            <a:ext cx="535093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MinionPro"/>
              </a:rPr>
              <a:t>Glycogen phosphorylase cleaves </a:t>
            </a:r>
            <a:r>
              <a:rPr lang="en-US" sz="2400" dirty="0">
                <a:latin typeface="MathematicalPiLTStd"/>
              </a:rPr>
              <a:t>a</a:t>
            </a:r>
            <a:r>
              <a:rPr lang="en-US" sz="2400" dirty="0">
                <a:latin typeface="MinionPro"/>
              </a:rPr>
              <a:t>(1-4) </a:t>
            </a:r>
            <a:r>
              <a:rPr lang="en-US" sz="2400" dirty="0" err="1">
                <a:latin typeface="MinionPro"/>
              </a:rPr>
              <a:t>glycosidic</a:t>
            </a:r>
            <a:r>
              <a:rPr lang="en-US" sz="2400" dirty="0">
                <a:latin typeface="MinionPro"/>
              </a:rPr>
              <a:t> bonds, BUT cannot hydrolyze </a:t>
            </a:r>
            <a:r>
              <a:rPr lang="en-US" sz="2400" dirty="0">
                <a:latin typeface="MathematicalPiLTStd"/>
              </a:rPr>
              <a:t>a</a:t>
            </a:r>
            <a:r>
              <a:rPr lang="en-US" sz="2400" dirty="0">
                <a:latin typeface="MinionPro"/>
              </a:rPr>
              <a:t>(1-6) bonds Phosphorylase acts repetitively along linear portions of the glycogen molecule until </a:t>
            </a:r>
            <a:r>
              <a:rPr lang="en-US" sz="2400" b="1" dirty="0">
                <a:solidFill>
                  <a:srgbClr val="C00000"/>
                </a:solidFill>
                <a:latin typeface="MinionPro"/>
              </a:rPr>
              <a:t>it reaches a point four glucose residues away from an </a:t>
            </a:r>
            <a:r>
              <a:rPr lang="en-US" sz="2400" b="1" dirty="0">
                <a:solidFill>
                  <a:srgbClr val="C00000"/>
                </a:solidFill>
                <a:latin typeface="MathematicalPiLTStd"/>
              </a:rPr>
              <a:t>a</a:t>
            </a:r>
            <a:r>
              <a:rPr lang="en-US" sz="2400" b="1" dirty="0">
                <a:solidFill>
                  <a:srgbClr val="C00000"/>
                </a:solidFill>
                <a:latin typeface="MinionPro"/>
              </a:rPr>
              <a:t>(1-6) branch point.</a:t>
            </a:r>
          </a:p>
          <a:p>
            <a:r>
              <a:rPr lang="en-US" sz="2400" dirty="0">
                <a:latin typeface="MinionPro"/>
              </a:rPr>
              <a:t>Here the degradation process stops, resuming only after another enzyme, the </a:t>
            </a:r>
            <a:r>
              <a:rPr lang="en-US" sz="2400" i="1" dirty="0">
                <a:latin typeface="MinionPro"/>
              </a:rPr>
              <a:t>debranching enzyme</a:t>
            </a:r>
            <a:r>
              <a:rPr lang="en-US" sz="2400" dirty="0">
                <a:latin typeface="MinionPro"/>
              </a:rPr>
              <a:t>, cleaves the </a:t>
            </a:r>
            <a:r>
              <a:rPr lang="en-US" sz="2400" dirty="0">
                <a:latin typeface="MathematicalPiLTStd"/>
              </a:rPr>
              <a:t>a</a:t>
            </a:r>
            <a:r>
              <a:rPr lang="en-US" sz="2400" dirty="0">
                <a:latin typeface="MinionPro"/>
              </a:rPr>
              <a:t>(1-6) bond at the branch point</a:t>
            </a:r>
          </a:p>
          <a:p>
            <a:endParaRPr lang="en-US" dirty="0">
              <a:latin typeface="MinionPro"/>
            </a:endParaRPr>
          </a:p>
        </p:txBody>
      </p:sp>
    </p:spTree>
    <p:extLst>
      <p:ext uri="{BB962C8B-B14F-4D97-AF65-F5344CB8AC3E}">
        <p14:creationId xmlns:p14="http://schemas.microsoft.com/office/powerpoint/2010/main" val="3936565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DBD2E63-690C-7D44-908D-5FE708ED1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199" y="800100"/>
            <a:ext cx="6195731" cy="56896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3881D8-AD91-BB41-822A-BE1A32D18889}"/>
              </a:ext>
            </a:extLst>
          </p:cNvPr>
          <p:cNvSpPr txBox="1"/>
          <p:nvPr/>
        </p:nvSpPr>
        <p:spPr>
          <a:xfrm>
            <a:off x="6652931" y="800100"/>
            <a:ext cx="48342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ATP is  highly unstable because of the repulsion of negative charges between the phosphate groups</a:t>
            </a:r>
          </a:p>
          <a:p>
            <a:r>
              <a:rPr lang="en-US" dirty="0"/>
              <a:t>ATP becomes hydrolyzed into ADP, or further to AMP, and free inorganic phosphate groups. The process of ATP hydrolysis to ADP is energetically favorable</a:t>
            </a:r>
          </a:p>
          <a:p>
            <a:r>
              <a:rPr lang="en-US" dirty="0"/>
              <a:t>The high energy bonds between the phosphate groups can be broken to power a variety of reactions used in all aspects of cell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854C3-60B9-644E-9771-08533C419B09}"/>
              </a:ext>
            </a:extLst>
          </p:cNvPr>
          <p:cNvSpPr txBox="1"/>
          <p:nvPr/>
        </p:nvSpPr>
        <p:spPr>
          <a:xfrm>
            <a:off x="7486650" y="4257675"/>
            <a:ext cx="2228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removal of one phosphate group (phosphoanhydride bond is broken)</a:t>
            </a:r>
          </a:p>
          <a:p>
            <a:r>
              <a:rPr lang="en-US" dirty="0"/>
              <a:t>Hydrolysis </a:t>
            </a:r>
          </a:p>
        </p:txBody>
      </p:sp>
    </p:spTree>
    <p:extLst>
      <p:ext uri="{BB962C8B-B14F-4D97-AF65-F5344CB8AC3E}">
        <p14:creationId xmlns:p14="http://schemas.microsoft.com/office/powerpoint/2010/main" val="34989921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9ADCB-61C6-A34E-9C2D-5F95D3F0F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4996"/>
            <a:ext cx="10515600" cy="4351338"/>
          </a:xfrm>
        </p:spPr>
        <p:txBody>
          <a:bodyPr/>
          <a:lstStyle/>
          <a:p>
            <a:r>
              <a:rPr lang="en-US"/>
              <a:t>In the final step, an enzyme </a:t>
            </a:r>
            <a:r>
              <a:rPr lang="en-US" b="1">
                <a:solidFill>
                  <a:schemeClr val="accent2"/>
                </a:solidFill>
              </a:rPr>
              <a:t>called </a:t>
            </a:r>
            <a:r>
              <a:rPr lang="en-US" b="1" err="1">
                <a:solidFill>
                  <a:schemeClr val="accent2"/>
                </a:solidFill>
              </a:rPr>
              <a:t>Phosphoglucomutase</a:t>
            </a:r>
            <a:r>
              <a:rPr lang="en-US" b="1">
                <a:solidFill>
                  <a:schemeClr val="accent2"/>
                </a:solidFill>
              </a:rPr>
              <a:t> converts the glucose 1-phosphate into glucose 6-phosphate. </a:t>
            </a:r>
          </a:p>
          <a:p>
            <a:r>
              <a:rPr lang="en-US"/>
              <a:t>When glycogenolytic activity is high, the </a:t>
            </a:r>
            <a:r>
              <a:rPr lang="en-US" err="1"/>
              <a:t>f`ormation</a:t>
            </a:r>
            <a:r>
              <a:rPr lang="en-US"/>
              <a:t> of increased amounts of glucose-1-phosphate shifts the </a:t>
            </a:r>
            <a:r>
              <a:rPr lang="en-US" err="1"/>
              <a:t>phosphoglucomutase</a:t>
            </a:r>
            <a:r>
              <a:rPr lang="en-US"/>
              <a:t> reaction toward production of the 6-phosphate isomer 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902FCE-6DFC-4E4A-84FD-112CED2BF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6" y="3417668"/>
            <a:ext cx="8068733" cy="24751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54532B-4350-5D4C-8881-A5C8CA3F2F44}"/>
              </a:ext>
            </a:extLst>
          </p:cNvPr>
          <p:cNvSpPr/>
          <p:nvPr/>
        </p:nvSpPr>
        <p:spPr>
          <a:xfrm>
            <a:off x="2782353" y="3570333"/>
            <a:ext cx="2286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err="1">
                <a:solidFill>
                  <a:schemeClr val="accent2"/>
                </a:solidFill>
              </a:rPr>
              <a:t>Phosphoglucomutase</a:t>
            </a:r>
            <a:r>
              <a:rPr lang="en-US" b="1">
                <a:solidFill>
                  <a:schemeClr val="accent2"/>
                </a:solidFill>
              </a:rPr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40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6D8E-997B-D347-8B37-984D47601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68" y="778933"/>
            <a:ext cx="4910666" cy="5398030"/>
          </a:xfrm>
        </p:spPr>
        <p:txBody>
          <a:bodyPr>
            <a:normAutofit/>
          </a:bodyPr>
          <a:lstStyle/>
          <a:p>
            <a:r>
              <a:rPr lang="en-US"/>
              <a:t>Glucose-6-phosphate can be converted to  free glucose by the action of </a:t>
            </a:r>
            <a:r>
              <a:rPr lang="en-US" i="1"/>
              <a:t>glucose-6-phosphatase</a:t>
            </a:r>
            <a:r>
              <a:rPr lang="en-US"/>
              <a:t>. This enzyme is not expressed in muscle cells or adipocytes. </a:t>
            </a:r>
          </a:p>
          <a:p>
            <a:r>
              <a:rPr lang="en-US"/>
              <a:t>Free glucose can be formed only from liver or kidney glycogen and transported through the bloodstream to other tissues for oxidation 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D1F34-DF34-714E-B7B3-E0B423511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733" y="1032932"/>
            <a:ext cx="6248399" cy="458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99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page4image1582160848">
            <a:extLst>
              <a:ext uri="{FF2B5EF4-FFF2-40B4-BE49-F238E27FC236}">
                <a16:creationId xmlns:a16="http://schemas.microsoft.com/office/drawing/2014/main" id="{49677701-3E60-4648-AD8D-801A743D54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733" y="254000"/>
            <a:ext cx="6993467" cy="59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5421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F9EBA-5F03-1543-A579-A9A72E2B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  <a:latin typeface="American Typewriter" panose="02090604020004020304" pitchFamily="18" charset="77"/>
              </a:rPr>
              <a:t>Cellulose 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CE01A-0F41-1143-9BFC-06B67C95F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Major component of cell walls in plants </a:t>
            </a:r>
          </a:p>
          <a:p>
            <a:r>
              <a:rPr lang="en-US" err="1"/>
              <a:t>Glycosidic</a:t>
            </a:r>
            <a:r>
              <a:rPr lang="en-US"/>
              <a:t> bonds connecting the glucose units are beta(1-4), </a:t>
            </a:r>
          </a:p>
          <a:p>
            <a:r>
              <a:rPr lang="en-US"/>
              <a:t>Alpha-amylase CANT break down </a:t>
            </a:r>
          </a:p>
          <a:p>
            <a:r>
              <a:rPr lang="en-US"/>
              <a:t>Dietary fiber and is not considered an energy source</a:t>
            </a:r>
          </a:p>
          <a:p>
            <a:r>
              <a:rPr lang="en-US"/>
              <a:t>Colonic bacteria can digest cellulose, resulting in several digestion products including short-chain fatty acids that provide energy to the body and play important roles in the gastrointestinal tract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252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C1A4B-0860-3045-99F7-E445143A6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  <a:latin typeface="American Typewriter" panose="02090604020004020304" pitchFamily="18" charset="77"/>
              </a:rPr>
              <a:t>DIGESTION 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A8528-EFF7-3346-AE76-140E1DDEC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Only monosaccharides can be absorbed into intestinal mucosal cells (enterocytes) </a:t>
            </a:r>
          </a:p>
          <a:p>
            <a:r>
              <a:rPr lang="en-US"/>
              <a:t>Glucose and fructose, when present in food as monosaccharides, require no digestion prior to being absorbed into intestinal cells. </a:t>
            </a:r>
          </a:p>
          <a:p>
            <a:r>
              <a:rPr lang="en-US"/>
              <a:t>Poly-, tri-, and disaccharides therefore must be hydrolyzed. The hydrolytic enzymes involved are collectively called glycosidases or, alternatively, </a:t>
            </a:r>
            <a:r>
              <a:rPr lang="en-US" err="1"/>
              <a:t>carbohydrases</a:t>
            </a:r>
            <a:r>
              <a:rPr lang="en-US"/>
              <a:t>.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8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7EA45-6D3F-2D4D-BBCC-724AD6EC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  <a:latin typeface="American Typewriter" panose="02090604020004020304" pitchFamily="18" charset="77"/>
              </a:rPr>
              <a:t>Digestion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D46BA-3577-D24E-9BB6-F86BFF3B3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Digestion of the starches, amylose and amylopectin, starts in the mouth--&gt; key enzyme is salivary a-amylase </a:t>
            </a:r>
          </a:p>
          <a:p>
            <a:pPr lvl="1"/>
            <a:r>
              <a:rPr lang="en-US"/>
              <a:t>(Hydrolyzes alpha(1-4) </a:t>
            </a:r>
            <a:r>
              <a:rPr lang="en-US" err="1"/>
              <a:t>glycosidic</a:t>
            </a:r>
            <a:r>
              <a:rPr lang="en-US"/>
              <a:t> linkages)</a:t>
            </a:r>
          </a:p>
          <a:p>
            <a:r>
              <a:rPr lang="en-US"/>
              <a:t>Due to the short period of time that food is in the mouth, this produces few mono-or disaccharides. </a:t>
            </a:r>
          </a:p>
          <a:p>
            <a:r>
              <a:rPr lang="en-US"/>
              <a:t>Action continues in the stomach until the gastric acid penetrates the food bolus and lowers the </a:t>
            </a:r>
            <a:r>
              <a:rPr lang="en-US" err="1"/>
              <a:t>pH.</a:t>
            </a:r>
            <a:r>
              <a:rPr lang="en-US"/>
              <a:t>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853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4CB54-196B-5743-8677-D886B78DE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5317BD-83E7-2147-BC7F-74AAB356F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373" y="1027906"/>
            <a:ext cx="9486900" cy="3556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6666F2-B76D-9D4B-9020-E8979C417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73" y="4076700"/>
            <a:ext cx="93472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134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7D458-4205-FD49-89A1-E3D15EF9C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The starches move into the duodenum and jejunum: </a:t>
            </a:r>
            <a:endParaRPr lang="en-US">
              <a:effectLst/>
            </a:endParaRPr>
          </a:p>
          <a:p>
            <a:r>
              <a:rPr lang="en-US"/>
              <a:t>Acted upon by pancreatic </a:t>
            </a:r>
            <a:r>
              <a:rPr lang="el-GR"/>
              <a:t>α-</a:t>
            </a:r>
            <a:r>
              <a:rPr lang="en-US"/>
              <a:t>amylase (pancreatic bicarbonate elevates the pH to a favorable level) </a:t>
            </a:r>
          </a:p>
          <a:p>
            <a:r>
              <a:rPr lang="en-US"/>
              <a:t>The </a:t>
            </a:r>
            <a:r>
              <a:rPr lang="el-GR"/>
              <a:t>α-</a:t>
            </a:r>
            <a:r>
              <a:rPr lang="en-US"/>
              <a:t>amylase hydrolyzes </a:t>
            </a:r>
            <a:r>
              <a:rPr lang="el-GR"/>
              <a:t>α(1-4) </a:t>
            </a:r>
            <a:r>
              <a:rPr lang="en-US" err="1"/>
              <a:t>glycosidic</a:t>
            </a:r>
            <a:r>
              <a:rPr lang="en-US"/>
              <a:t> bonds in both amylose and amylopectin to produce oligosaccharides (also called </a:t>
            </a:r>
            <a:r>
              <a:rPr lang="en-US" err="1"/>
              <a:t>dextrins</a:t>
            </a:r>
            <a:r>
              <a:rPr lang="en-US"/>
              <a:t> or limit </a:t>
            </a:r>
            <a:r>
              <a:rPr lang="en-US" err="1"/>
              <a:t>dextrins</a:t>
            </a:r>
            <a:r>
              <a:rPr lang="en-US"/>
              <a:t>), maltose, and </a:t>
            </a:r>
            <a:r>
              <a:rPr lang="en-US" err="1"/>
              <a:t>maltotriose</a:t>
            </a:r>
            <a:r>
              <a:rPr lang="en-US"/>
              <a:t> </a:t>
            </a:r>
          </a:p>
          <a:p>
            <a:r>
              <a:rPr lang="en-US"/>
              <a:t>The branched oligosaccharides, trisaccharide </a:t>
            </a:r>
            <a:r>
              <a:rPr lang="en-US" err="1"/>
              <a:t>maltotriose</a:t>
            </a:r>
            <a:r>
              <a:rPr lang="en-US"/>
              <a:t>, and maltose are further digested by specific enzymes in the brush border. </a:t>
            </a:r>
          </a:p>
          <a:p>
            <a:r>
              <a:rPr lang="el-GR"/>
              <a:t>α-</a:t>
            </a:r>
            <a:r>
              <a:rPr lang="en-US"/>
              <a:t>amylase can further break the oligosaccharides down to maltose and </a:t>
            </a:r>
            <a:r>
              <a:rPr lang="en-US" err="1"/>
              <a:t>maltotriose</a:t>
            </a:r>
            <a:r>
              <a:rPr lang="en-US"/>
              <a:t>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198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CA50E4-B2CD-EC4B-8B62-A4118F8CC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601" y="959225"/>
            <a:ext cx="8643262" cy="5166938"/>
          </a:xfrm>
        </p:spPr>
      </p:pic>
    </p:spTree>
    <p:extLst>
      <p:ext uri="{BB962C8B-B14F-4D97-AF65-F5344CB8AC3E}">
        <p14:creationId xmlns:p14="http://schemas.microsoft.com/office/powerpoint/2010/main" val="3322223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4562-4480-B848-9098-559AAEAD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Digestion of Disaccharides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BC13F-D368-764E-A078-71F6FDAF5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0972"/>
            <a:ext cx="3235036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No significant digestion of disaccharides or small oligosaccharides occurs in the mouth, stomach, or lumen of the small intestine </a:t>
            </a:r>
          </a:p>
          <a:p>
            <a:r>
              <a:rPr lang="en-US" dirty="0"/>
              <a:t>Takes place almost entirely within the brush border of the upper small intestine via </a:t>
            </a:r>
            <a:r>
              <a:rPr lang="en-US" dirty="0" err="1"/>
              <a:t>disaccharidase</a:t>
            </a:r>
            <a:r>
              <a:rPr lang="en-US" dirty="0"/>
              <a:t> activity. </a:t>
            </a:r>
          </a:p>
          <a:p>
            <a:r>
              <a:rPr lang="en-US" dirty="0"/>
              <a:t>Brush border enzymes: enzymes embedded in villi membrane of enterocytes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E331D-F5F2-AC4E-90C4-7B0FD87DD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865" y="2040278"/>
            <a:ext cx="6543304" cy="39220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CC58EF-F64D-0348-84FC-6E2FBB2F12D2}"/>
              </a:ext>
            </a:extLst>
          </p:cNvPr>
          <p:cNvSpPr/>
          <p:nvPr/>
        </p:nvSpPr>
        <p:spPr>
          <a:xfrm>
            <a:off x="2620488" y="5850235"/>
            <a:ext cx="6096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/>
              <a:t>http://</a:t>
            </a:r>
            <a:r>
              <a:rPr lang="en-US" sz="700" dirty="0" err="1"/>
              <a:t>droualb.faculty.mjc.edu</a:t>
            </a:r>
            <a:r>
              <a:rPr lang="en-US" sz="700" dirty="0"/>
              <a:t>/Course%20Materials/Physiology%20101/Chapter%20Notes/Fall%202007/chapter_20%20Fall%202007%20Phy%20101.htm</a:t>
            </a:r>
          </a:p>
        </p:txBody>
      </p:sp>
    </p:spTree>
    <p:extLst>
      <p:ext uri="{BB962C8B-B14F-4D97-AF65-F5344CB8AC3E}">
        <p14:creationId xmlns:p14="http://schemas.microsoft.com/office/powerpoint/2010/main" val="413724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4824C-313A-2B45-8A19-CC90DCD58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166718"/>
            <a:ext cx="10515600" cy="5086163"/>
          </a:xfrm>
        </p:spPr>
        <p:txBody>
          <a:bodyPr>
            <a:normAutofit/>
          </a:bodyPr>
          <a:lstStyle/>
          <a:p>
            <a:r>
              <a:rPr lang="en-US" b="1" dirty="0"/>
              <a:t>ATP is considered the energy currency of the cell because it provides readily releasable energy in the bond between the second and third phosphate groups</a:t>
            </a:r>
          </a:p>
          <a:p>
            <a:r>
              <a:rPr lang="en-US" dirty="0"/>
              <a:t>The majority of ATP synthesis occurs in cellular respiration within the mitochondrial matrix</a:t>
            </a:r>
          </a:p>
          <a:p>
            <a:r>
              <a:rPr lang="en-US" dirty="0"/>
              <a:t>ATP is consumed for energy in processes such as </a:t>
            </a:r>
          </a:p>
          <a:p>
            <a:pPr marL="457200" lvl="1" indent="0">
              <a:buNone/>
            </a:pPr>
            <a:r>
              <a:rPr lang="en-US" dirty="0"/>
              <a:t>Ion transport ( active transport)</a:t>
            </a:r>
          </a:p>
          <a:p>
            <a:pPr marL="457200" lvl="1" indent="0">
              <a:buNone/>
            </a:pPr>
            <a:r>
              <a:rPr lang="en-US" dirty="0"/>
              <a:t>muscle contraction</a:t>
            </a:r>
          </a:p>
          <a:p>
            <a:pPr marL="457200" lvl="1" indent="0">
              <a:buNone/>
            </a:pPr>
            <a:r>
              <a:rPr lang="en-US" dirty="0"/>
              <a:t>nerve impulse propagation</a:t>
            </a:r>
          </a:p>
          <a:p>
            <a:pPr marL="457200" lvl="1" indent="0">
              <a:buNone/>
            </a:pPr>
            <a:r>
              <a:rPr lang="en-US" dirty="0"/>
              <a:t>substrate phosphorylation, and chemical synthesis</a:t>
            </a:r>
          </a:p>
        </p:txBody>
      </p:sp>
    </p:spTree>
    <p:extLst>
      <p:ext uri="{BB962C8B-B14F-4D97-AF65-F5344CB8AC3E}">
        <p14:creationId xmlns:p14="http://schemas.microsoft.com/office/powerpoint/2010/main" val="7464665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75184-E9AC-C240-A24D-F923FD4C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Digestion of Disaccharides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A0D39-3C4D-924C-AC2E-C6C0E5557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Enzymes: </a:t>
            </a:r>
          </a:p>
          <a:p>
            <a:r>
              <a:rPr lang="en-US" dirty="0"/>
              <a:t>Lactase: catalyzes the cleavage of lactose to galactose and glucose. Lactase activity is high in infants, but in most mammals, including humans, it decreases a few years after weaning. </a:t>
            </a:r>
          </a:p>
          <a:p>
            <a:r>
              <a:rPr lang="en-US" dirty="0"/>
              <a:t>Sucrase: hydrolyzes sucrose to yield one glucose and one fructose residue. </a:t>
            </a:r>
          </a:p>
          <a:p>
            <a:r>
              <a:rPr lang="en-US" dirty="0"/>
              <a:t>Maltase: hydrolyzes maltose to yield two glucose units. </a:t>
            </a:r>
            <a:r>
              <a:rPr lang="en-US" dirty="0" err="1"/>
              <a:t>Isomaltase</a:t>
            </a:r>
            <a:r>
              <a:rPr lang="en-US" dirty="0"/>
              <a:t> (</a:t>
            </a:r>
            <a:r>
              <a:rPr lang="el-GR" dirty="0"/>
              <a:t>α-</a:t>
            </a:r>
            <a:r>
              <a:rPr lang="en-US" dirty="0" err="1"/>
              <a:t>dextrinase</a:t>
            </a:r>
            <a:r>
              <a:rPr lang="en-US" dirty="0"/>
              <a:t>) hydrolyzes the </a:t>
            </a:r>
            <a:r>
              <a:rPr lang="el-GR" dirty="0"/>
              <a:t>α(1-6) </a:t>
            </a:r>
            <a:r>
              <a:rPr lang="en-US" dirty="0"/>
              <a:t>bond of isomaltose </a:t>
            </a:r>
          </a:p>
          <a:p>
            <a:r>
              <a:rPr lang="en-US" dirty="0" err="1"/>
              <a:t>Trehalase</a:t>
            </a:r>
            <a:r>
              <a:rPr lang="en-US" dirty="0"/>
              <a:t>: hydrolyzes the </a:t>
            </a:r>
            <a:r>
              <a:rPr lang="el-GR" dirty="0"/>
              <a:t>α(1-1) </a:t>
            </a:r>
            <a:r>
              <a:rPr lang="en-US" dirty="0" err="1"/>
              <a:t>glycosidic</a:t>
            </a:r>
            <a:r>
              <a:rPr lang="en-US" dirty="0"/>
              <a:t> bonds of </a:t>
            </a:r>
            <a:r>
              <a:rPr lang="en-US" dirty="0" err="1"/>
              <a:t>trehalose</a:t>
            </a:r>
            <a:r>
              <a:rPr lang="en-US" dirty="0"/>
              <a:t> to yield two molecules of glucose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569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2AC6F-87AA-624B-B01B-9DD7D4C1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Absorption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79CB6-EC82-0044-B111-440B1F4E6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33" y="2023198"/>
            <a:ext cx="3515097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Small intestines wall is composed of absorptive enterocytes( epithelium cells) and mucus-secreting goblet cells that line projections, called villi, that extend into the lumen. </a:t>
            </a:r>
          </a:p>
          <a:p>
            <a:r>
              <a:rPr lang="en-US" dirty="0"/>
              <a:t>Anatomic advantage: presents an enormous surface area to the intestinal contents, thereby facilitating absorption.</a:t>
            </a:r>
          </a:p>
          <a:p>
            <a:r>
              <a:rPr lang="en-US" dirty="0"/>
              <a:t> Digestion and absorption of carbohydrates are so efficient that nearly all monosaccharides are usually absorbed by the end of the jejunum.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D8261-EEA0-2E49-84DD-114CED844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511" y="3566639"/>
            <a:ext cx="4117109" cy="30597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447DF1-E713-DF48-B6BA-D473FC7CBE14}"/>
              </a:ext>
            </a:extLst>
          </p:cNvPr>
          <p:cNvSpPr/>
          <p:nvPr/>
        </p:nvSpPr>
        <p:spPr>
          <a:xfrm>
            <a:off x="320633" y="657624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</a:t>
            </a:r>
            <a:r>
              <a:rPr lang="en-US" sz="1050" dirty="0" err="1"/>
              <a:t>education.med.nyu.edu</a:t>
            </a:r>
            <a:r>
              <a:rPr lang="en-US" sz="1050" dirty="0"/>
              <a:t>/</a:t>
            </a:r>
            <a:r>
              <a:rPr lang="en-US" sz="1050" dirty="0" err="1"/>
              <a:t>mbm</a:t>
            </a:r>
            <a:r>
              <a:rPr lang="en-US" sz="1050" dirty="0"/>
              <a:t>/carbohydrates/</a:t>
            </a:r>
            <a:r>
              <a:rPr lang="en-US" sz="1050" dirty="0" err="1"/>
              <a:t>digestionAbsorption.shtml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6864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87FF-1A2A-7D48-9982-2D0C3E47F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ATP Synthesis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1F09A-B7EC-FA4D-882F-C7485C494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ATP production can occur in the presence of oxygen from cellular respiration, beta-oxidation, ketosis, lipid, and protein catabolism, as well as under anaerobic conditions.</a:t>
            </a:r>
          </a:p>
          <a:p>
            <a:r>
              <a:rPr lang="en-US" dirty="0"/>
              <a:t>Our body generate energy through glycolysis, the citric acid cycle (or the Krebs's cycle), and the electron transport chain (or the oxidative phosphorylation pathway).</a:t>
            </a:r>
          </a:p>
          <a:p>
            <a:r>
              <a:rPr lang="en-US" dirty="0"/>
              <a:t>Together these 3 stages are referred to as cellular respiration</a:t>
            </a:r>
          </a:p>
        </p:txBody>
      </p:sp>
    </p:spTree>
    <p:extLst>
      <p:ext uri="{BB962C8B-B14F-4D97-AF65-F5344CB8AC3E}">
        <p14:creationId xmlns:p14="http://schemas.microsoft.com/office/powerpoint/2010/main" val="843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BC13-DC0C-4C47-A97B-23A61DC3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 important stages of cellular respiration: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401C0-FA46-7A4F-B04F-546EA49FF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Glycolysis</a:t>
            </a:r>
          </a:p>
          <a:p>
            <a:r>
              <a:rPr lang="en-US" dirty="0"/>
              <a:t>Glucose is split into two molecules called pyruvate and 2 ATP molecules are generate per molecule of glucose as well as 2 molecules of NADH</a:t>
            </a:r>
          </a:p>
          <a:p>
            <a:r>
              <a:rPr lang="en-US" dirty="0"/>
              <a:t>Occurs in the cytoplasm of the cell </a:t>
            </a:r>
          </a:p>
        </p:txBody>
      </p:sp>
    </p:spTree>
    <p:extLst>
      <p:ext uri="{BB962C8B-B14F-4D97-AF65-F5344CB8AC3E}">
        <p14:creationId xmlns:p14="http://schemas.microsoft.com/office/powerpoint/2010/main" val="145811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3C77-EA2E-6D4B-9CDD-F641AF0EE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7" y="541867"/>
            <a:ext cx="10659533" cy="5635096"/>
          </a:xfrm>
        </p:spPr>
        <p:txBody>
          <a:bodyPr/>
          <a:lstStyle/>
          <a:p>
            <a:r>
              <a:rPr lang="en-US" b="1" dirty="0"/>
              <a:t>Krebs Cycle (also known as the Citric Acid Cycle)</a:t>
            </a:r>
            <a:r>
              <a:rPr lang="en-US" dirty="0"/>
              <a:t>: Uses the pyruvate molecules from Glycolysis ( acetyl coA) to generate ATP as well as several molecules of FADH2 and NADH for the electron transport chain. </a:t>
            </a:r>
          </a:p>
          <a:p>
            <a:r>
              <a:rPr lang="en-US" dirty="0"/>
              <a:t>Krebs Cycle takes place in the mitochondrial matrix and requires oxygen.</a:t>
            </a:r>
          </a:p>
        </p:txBody>
      </p:sp>
    </p:spTree>
    <p:extLst>
      <p:ext uri="{BB962C8B-B14F-4D97-AF65-F5344CB8AC3E}">
        <p14:creationId xmlns:p14="http://schemas.microsoft.com/office/powerpoint/2010/main" val="154920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05C77-28C0-5B4F-AD2C-179B1719B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48267"/>
            <a:ext cx="11531600" cy="5228696"/>
          </a:xfrm>
        </p:spPr>
        <p:txBody>
          <a:bodyPr/>
          <a:lstStyle/>
          <a:p>
            <a:r>
              <a:rPr lang="en-US" b="1" dirty="0"/>
              <a:t>Electron transport chain (ETC)</a:t>
            </a:r>
          </a:p>
          <a:p>
            <a:r>
              <a:rPr lang="en-US" dirty="0"/>
              <a:t>NADH and FADH2 molecules formed during Glycolysis and Krebs Cycle, the electron transport chain creates a proton gradient that ultimately leads to the production of about 32 molecules of ATP. The ETC takes place in the mitochondrial matrix and requires oxygen</a:t>
            </a:r>
          </a:p>
        </p:txBody>
      </p:sp>
    </p:spTree>
    <p:extLst>
      <p:ext uri="{BB962C8B-B14F-4D97-AF65-F5344CB8AC3E}">
        <p14:creationId xmlns:p14="http://schemas.microsoft.com/office/powerpoint/2010/main" val="1085492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5197</TotalTime>
  <Words>2817</Words>
  <Application>Microsoft Macintosh PowerPoint</Application>
  <PresentationFormat>Widescreen</PresentationFormat>
  <Paragraphs>228</Paragraphs>
  <Slides>51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American Typewriter</vt:lpstr>
      <vt:lpstr>Arial</vt:lpstr>
      <vt:lpstr>BlinkMacSystemFont</vt:lpstr>
      <vt:lpstr>Calibri</vt:lpstr>
      <vt:lpstr>Calibri Light</vt:lpstr>
      <vt:lpstr>MathematicalPiLTStd</vt:lpstr>
      <vt:lpstr>MinionPro</vt:lpstr>
      <vt:lpstr>MyriadPro</vt:lpstr>
      <vt:lpstr>Roboto</vt:lpstr>
      <vt:lpstr>Wingdings</vt:lpstr>
      <vt:lpstr>Office Theme</vt:lpstr>
      <vt:lpstr>Metabolism </vt:lpstr>
      <vt:lpstr>Concepts in Metabolism </vt:lpstr>
      <vt:lpstr>PowerPoint Presentation</vt:lpstr>
      <vt:lpstr>PowerPoint Presentation</vt:lpstr>
      <vt:lpstr>PowerPoint Presentation</vt:lpstr>
      <vt:lpstr>ATP Synthesis </vt:lpstr>
      <vt:lpstr>3 important stages of cellular respiration:</vt:lpstr>
      <vt:lpstr>PowerPoint Presentation</vt:lpstr>
      <vt:lpstr>PowerPoint Presentation</vt:lpstr>
      <vt:lpstr>Important High Energy Molecules in Metabolism </vt:lpstr>
      <vt:lpstr>Important High Energy Molecules in Metabolism </vt:lpstr>
      <vt:lpstr>Important High Energy Molecules in Metabolism</vt:lpstr>
      <vt:lpstr>Important High Energy Molecules in Metabolism</vt:lpstr>
      <vt:lpstr>Carbohydrates  </vt:lpstr>
      <vt:lpstr>Carbohydrates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Stereoisomerism  </vt:lpstr>
      <vt:lpstr>PowerPoint Presentation</vt:lpstr>
      <vt:lpstr>Pentoses  </vt:lpstr>
      <vt:lpstr>Disaccharides  </vt:lpstr>
      <vt:lpstr>PowerPoint Presentation</vt:lpstr>
      <vt:lpstr>PowerPoint Presentation</vt:lpstr>
      <vt:lpstr>Oligosaccharides  </vt:lpstr>
      <vt:lpstr>Oligosaccharides</vt:lpstr>
      <vt:lpstr>Polysaccharides  </vt:lpstr>
      <vt:lpstr>Starch  </vt:lpstr>
      <vt:lpstr>PowerPoint Presentation</vt:lpstr>
      <vt:lpstr>Glycogen  </vt:lpstr>
      <vt:lpstr>PowerPoint Presentation</vt:lpstr>
      <vt:lpstr>PowerPoint Presentation</vt:lpstr>
      <vt:lpstr>Glycogen Breakdown  </vt:lpstr>
      <vt:lpstr>GLYCOGEN BREAKDOWN</vt:lpstr>
      <vt:lpstr>PowerPoint Presentation</vt:lpstr>
      <vt:lpstr>PowerPoint Presentation</vt:lpstr>
      <vt:lpstr>PowerPoint Presentation</vt:lpstr>
      <vt:lpstr>PowerPoint Presentation</vt:lpstr>
      <vt:lpstr>Cellulose  </vt:lpstr>
      <vt:lpstr>DIGESTION  </vt:lpstr>
      <vt:lpstr>Digestion</vt:lpstr>
      <vt:lpstr>PowerPoint Presentation</vt:lpstr>
      <vt:lpstr>PowerPoint Presentation</vt:lpstr>
      <vt:lpstr>PowerPoint Presentation</vt:lpstr>
      <vt:lpstr>Digestion of Disaccharides  </vt:lpstr>
      <vt:lpstr>Digestion of Disaccharides</vt:lpstr>
      <vt:lpstr>Absorption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 </dc:title>
  <dc:creator>Hind Eliyan</dc:creator>
  <cp:lastModifiedBy>Hind Eliyan</cp:lastModifiedBy>
  <cp:revision>72</cp:revision>
  <dcterms:created xsi:type="dcterms:W3CDTF">2021-09-17T12:43:49Z</dcterms:created>
  <dcterms:modified xsi:type="dcterms:W3CDTF">2021-09-23T08:13:12Z</dcterms:modified>
</cp:coreProperties>
</file>