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3"/>
  </p:notesMasterIdLst>
  <p:sldIdLst>
    <p:sldId id="256" r:id="rId2"/>
    <p:sldId id="283" r:id="rId3"/>
    <p:sldId id="257" r:id="rId4"/>
    <p:sldId id="258" r:id="rId5"/>
    <p:sldId id="259" r:id="rId6"/>
    <p:sldId id="260" r:id="rId7"/>
    <p:sldId id="261" r:id="rId8"/>
    <p:sldId id="268" r:id="rId9"/>
    <p:sldId id="269" r:id="rId10"/>
    <p:sldId id="270" r:id="rId11"/>
    <p:sldId id="271" r:id="rId12"/>
    <p:sldId id="272" r:id="rId13"/>
    <p:sldId id="273" r:id="rId14"/>
    <p:sldId id="281" r:id="rId15"/>
    <p:sldId id="274" r:id="rId16"/>
    <p:sldId id="275" r:id="rId17"/>
    <p:sldId id="276" r:id="rId18"/>
    <p:sldId id="277" r:id="rId19"/>
    <p:sldId id="278" r:id="rId20"/>
    <p:sldId id="279" r:id="rId21"/>
    <p:sldId id="280" r:id="rId22"/>
  </p:sldIdLst>
  <p:sldSz cx="9144000" cy="6858000" type="screen4x3"/>
  <p:notesSz cx="6858000" cy="9144000"/>
  <p:custDataLst>
    <p:tags r:id="rId2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3E"/>
    <a:srgbClr val="000066"/>
    <a:srgbClr val="7B89ED"/>
    <a:srgbClr val="0A3777"/>
    <a:srgbClr val="3249E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2" y="-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150.1.1.95\groups\RESEARCH\Report%20to%20the%20Nations\2012%20RTN\Data%20analysis\Costs%20and%20schemes%202012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50.1.1.95\groups\RESEARCH\Report%20to%20the%20Nations\2012%20RTN\Data%20analysis\Costs%20and%20schemes%20201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ser>
          <c:idx val="2"/>
          <c:order val="0"/>
          <c:spPr>
            <a:solidFill>
              <a:schemeClr val="accent2"/>
            </a:solidFill>
          </c:spPr>
          <c:dLbls>
            <c:dLbl>
              <c:idx val="0"/>
              <c:layout>
                <c:manualLayout>
                  <c:x val="-1.0062893081761009E-2"/>
                  <c:y val="0"/>
                </c:manualLayout>
              </c:layout>
              <c:dLblPos val="outEnd"/>
              <c:showVal val="1"/>
            </c:dLbl>
            <c:dLbl>
              <c:idx val="1"/>
              <c:layout>
                <c:manualLayout>
                  <c:x val="1.7610062893081761E-2"/>
                  <c:y val="-7.4298364934342903E-17"/>
                </c:manualLayout>
              </c:layout>
              <c:dLblPos val="outEnd"/>
              <c:showVal val="1"/>
            </c:dLbl>
            <c:dLbl>
              <c:idx val="2"/>
              <c:layout>
                <c:manualLayout>
                  <c:x val="1.509433962264151E-2"/>
                  <c:y val="0"/>
                </c:manualLayout>
              </c:layout>
              <c:dLblPos val="outEnd"/>
              <c:showVal val="1"/>
            </c:dLbl>
            <c:dLblPos val="outEnd"/>
            <c:showVal val="1"/>
          </c:dLbls>
          <c:cat>
            <c:strRef>
              <c:f>'[Costs and schemes 2012.xlsx]FraudDisb'!$G$39:$G$43</c:f>
              <c:strCache>
                <c:ptCount val="5"/>
                <c:pt idx="0">
                  <c:v>Register disbursement</c:v>
                </c:pt>
                <c:pt idx="1">
                  <c:v>Payroll</c:v>
                </c:pt>
                <c:pt idx="2">
                  <c:v>Check tampering</c:v>
                </c:pt>
                <c:pt idx="3">
                  <c:v>Expense reimbursement</c:v>
                </c:pt>
                <c:pt idx="4">
                  <c:v>Billing</c:v>
                </c:pt>
              </c:strCache>
            </c:strRef>
          </c:cat>
          <c:val>
            <c:numRef>
              <c:f>'[Costs and schemes 2012.xlsx]FraudDisb'!$J$39:$J$43</c:f>
              <c:numCache>
                <c:formatCode>0.0%</c:formatCode>
                <c:ptCount val="5"/>
                <c:pt idx="0">
                  <c:v>7.7639751552795039E-2</c:v>
                </c:pt>
                <c:pt idx="1">
                  <c:v>0.2003105590062112</c:v>
                </c:pt>
                <c:pt idx="2">
                  <c:v>0.25621118012422361</c:v>
                </c:pt>
                <c:pt idx="3">
                  <c:v>0.31211180124223664</c:v>
                </c:pt>
                <c:pt idx="4">
                  <c:v>0.53726708074534035</c:v>
                </c:pt>
              </c:numCache>
            </c:numRef>
          </c:val>
        </c:ser>
        <c:axId val="127111936"/>
        <c:axId val="127114624"/>
      </c:barChart>
      <c:catAx>
        <c:axId val="127111936"/>
        <c:scaling>
          <c:orientation val="minMax"/>
        </c:scaling>
        <c:axPos val="l"/>
        <c:numFmt formatCode="General" sourceLinked="1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27114624"/>
        <c:crosses val="autoZero"/>
        <c:auto val="1"/>
        <c:lblAlgn val="ctr"/>
        <c:lblOffset val="100"/>
      </c:catAx>
      <c:valAx>
        <c:axId val="127114624"/>
        <c:scaling>
          <c:orientation val="minMax"/>
        </c:scaling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Percent of Fraudulent Disbursements</a:t>
                </a:r>
              </a:p>
            </c:rich>
          </c:tx>
          <c:layout/>
        </c:title>
        <c:numFmt formatCode="0%" sourceLinked="0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27111936"/>
        <c:crosses val="autoZero"/>
        <c:crossBetween val="between"/>
      </c:valAx>
    </c:plotArea>
    <c:plotVisOnly val="1"/>
    <c:dispBlanksAs val="gap"/>
  </c:chart>
  <c:spPr>
    <a:ln w="12700">
      <a:solidFill>
        <a:schemeClr val="tx1"/>
      </a:solidFill>
    </a:ln>
  </c:spPr>
  <c:txPr>
    <a:bodyPr/>
    <a:lstStyle/>
    <a:p>
      <a:pPr>
        <a:defRPr sz="16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bar"/>
        <c:grouping val="clustered"/>
        <c:ser>
          <c:idx val="2"/>
          <c:order val="0"/>
          <c:spPr>
            <a:solidFill>
              <a:schemeClr val="accent2"/>
            </a:solidFill>
          </c:spPr>
          <c:dLbls>
            <c:dLblPos val="outEnd"/>
            <c:showVal val="1"/>
          </c:dLbls>
          <c:cat>
            <c:strRef>
              <c:f>'[Costs and schemes 2012.xlsx]FraudDisb'!$G$39:$G$43</c:f>
              <c:strCache>
                <c:ptCount val="5"/>
                <c:pt idx="0">
                  <c:v>Register disbursement</c:v>
                </c:pt>
                <c:pt idx="1">
                  <c:v>Expense reimbursement</c:v>
                </c:pt>
                <c:pt idx="2">
                  <c:v>Payroll</c:v>
                </c:pt>
                <c:pt idx="3">
                  <c:v>Billing</c:v>
                </c:pt>
                <c:pt idx="4">
                  <c:v>Check tampering</c:v>
                </c:pt>
              </c:strCache>
            </c:strRef>
          </c:cat>
          <c:val>
            <c:numRef>
              <c:f>'[Costs and schemes 2012.xlsx]FraudDisb'!$L$39:$L$43</c:f>
              <c:numCache>
                <c:formatCode>"$"#,##0</c:formatCode>
                <c:ptCount val="5"/>
                <c:pt idx="0">
                  <c:v>25000</c:v>
                </c:pt>
                <c:pt idx="1">
                  <c:v>26000</c:v>
                </c:pt>
                <c:pt idx="2">
                  <c:v>48000</c:v>
                </c:pt>
                <c:pt idx="3">
                  <c:v>100000</c:v>
                </c:pt>
                <c:pt idx="4">
                  <c:v>143000</c:v>
                </c:pt>
              </c:numCache>
            </c:numRef>
          </c:val>
        </c:ser>
        <c:axId val="133651840"/>
        <c:axId val="133657728"/>
      </c:barChart>
      <c:catAx>
        <c:axId val="133651840"/>
        <c:scaling>
          <c:orientation val="minMax"/>
        </c:scaling>
        <c:axPos val="l"/>
        <c:numFmt formatCode="General" sourceLinked="1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33657728"/>
        <c:crosses val="autoZero"/>
        <c:auto val="1"/>
        <c:lblAlgn val="ctr"/>
        <c:lblOffset val="100"/>
      </c:catAx>
      <c:valAx>
        <c:axId val="133657728"/>
        <c:scaling>
          <c:orientation val="minMax"/>
          <c:max val="150000"/>
        </c:scaling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Median Loss</a:t>
                </a:r>
              </a:p>
            </c:rich>
          </c:tx>
          <c:layout/>
        </c:title>
        <c:numFmt formatCode="&quot;$&quot;#,##0" sourceLinked="1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33651840"/>
        <c:crosses val="autoZero"/>
        <c:crossBetween val="between"/>
        <c:majorUnit val="50000"/>
      </c:valAx>
    </c:plotArea>
    <c:plotVisOnly val="1"/>
    <c:dispBlanksAs val="gap"/>
  </c:chart>
  <c:spPr>
    <a:ln w="12700">
      <a:solidFill>
        <a:schemeClr val="tx1"/>
      </a:solidFill>
    </a:ln>
  </c:spPr>
  <c:txPr>
    <a:bodyPr/>
    <a:lstStyle/>
    <a:p>
      <a:pPr>
        <a:defRPr sz="16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2912C48-7494-476A-963C-727B4BBFAD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DB72C4-B041-48C0-915E-4406477A8D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02F48-756D-4182-8D83-86103E5609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9431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6769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8CCF56-DB8F-4126-944F-B04D111062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3203EC-1427-4761-88AA-3B7CEF8F02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E465F8-8877-41CF-8874-FDB90C8012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286000"/>
            <a:ext cx="38100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86000"/>
            <a:ext cx="38100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050716-1CEF-4B96-A0AB-F1DB01590D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46A98F-5DA6-4B6D-AF6B-405EE9B8EF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16D51-B4B4-415D-A300-81646B6706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DEF7CD-98B1-4025-AB05-D6F4950A08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87EF92-E1E6-414C-9B6A-FD37D148BF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F00B84-014C-4006-B3CF-73176F8FCA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838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286000"/>
            <a:ext cx="77724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B60D5BD-EEEE-4066-B8EE-F86B6B0F01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AC786BB-E93C-4A8C-98EA-09F9F5AD6C12}" type="slidenum">
              <a:rPr lang="en-US" smtClean="0"/>
              <a:pPr/>
              <a:t>1</a:t>
            </a:fld>
            <a:endParaRPr lang="en-US" smtClean="0"/>
          </a:p>
        </p:txBody>
      </p:sp>
      <p:pic>
        <p:nvPicPr>
          <p:cNvPr id="2051" name="Picture 4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Text Box 14"/>
          <p:cNvSpPr txBox="1">
            <a:spLocks noChangeArrowheads="1"/>
          </p:cNvSpPr>
          <p:nvPr/>
        </p:nvSpPr>
        <p:spPr bwMode="auto">
          <a:xfrm>
            <a:off x="685800" y="1447800"/>
            <a:ext cx="792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CA"/>
          </a:p>
        </p:txBody>
      </p:sp>
      <p:sp>
        <p:nvSpPr>
          <p:cNvPr id="2053" name="Rectangle 40"/>
          <p:cNvSpPr>
            <a:spLocks noGrp="1" noChangeArrowheads="1"/>
          </p:cNvSpPr>
          <p:nvPr>
            <p:ph type="subTitle" idx="1"/>
          </p:nvPr>
        </p:nvSpPr>
        <p:spPr>
          <a:xfrm>
            <a:off x="0" y="4419600"/>
            <a:ext cx="9144000" cy="1143000"/>
          </a:xfrm>
        </p:spPr>
        <p:txBody>
          <a:bodyPr/>
          <a:lstStyle/>
          <a:p>
            <a:pPr eaLnBrk="1" hangingPunct="1"/>
            <a:r>
              <a:rPr lang="en-US" sz="3600" smtClean="0">
                <a:latin typeface="Times New Roman" pitchFamily="18" charset="0"/>
              </a:rPr>
              <a:t>Billing Schemes</a:t>
            </a:r>
          </a:p>
        </p:txBody>
      </p:sp>
      <p:sp>
        <p:nvSpPr>
          <p:cNvPr id="2054" name="Rectangle 42"/>
          <p:cNvSpPr>
            <a:spLocks noGrp="1" noChangeArrowheads="1"/>
          </p:cNvSpPr>
          <p:nvPr>
            <p:ph type="ctrTitle"/>
          </p:nvPr>
        </p:nvSpPr>
        <p:spPr>
          <a:xfrm>
            <a:off x="0" y="2286000"/>
            <a:ext cx="9144000" cy="1143000"/>
          </a:xfrm>
        </p:spPr>
        <p:txBody>
          <a:bodyPr/>
          <a:lstStyle/>
          <a:p>
            <a:pPr eaLnBrk="1" hangingPunct="1"/>
            <a:r>
              <a:rPr lang="en-US" sz="5400" b="1" smtClean="0">
                <a:latin typeface="Times New Roman" pitchFamily="18" charset="0"/>
              </a:rPr>
              <a:t>Chapter 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82C5B23-A219-43D1-8211-B1F7F0F8CB50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685800"/>
          </a:xfrm>
        </p:spPr>
        <p:txBody>
          <a:bodyPr/>
          <a:lstStyle/>
          <a:p>
            <a:pPr eaLnBrk="1" hangingPunct="1"/>
            <a:r>
              <a:rPr lang="en-US" sz="4400" b="1" smtClean="0">
                <a:latin typeface="Times New Roman" pitchFamily="18" charset="0"/>
              </a:rPr>
              <a:t>Shell Company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800600"/>
          </a:xfrm>
        </p:spPr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</a:rPr>
              <a:t>Submitting false invoices</a:t>
            </a:r>
          </a:p>
          <a:p>
            <a:pPr lvl="1" eaLnBrk="1" hangingPunct="1"/>
            <a:r>
              <a:rPr lang="en-US" smtClean="0">
                <a:latin typeface="Times New Roman" pitchFamily="18" charset="0"/>
              </a:rPr>
              <a:t>Invoice is manufactured using a professional printer, personal computer, or typewriter</a:t>
            </a:r>
          </a:p>
          <a:p>
            <a:pPr eaLnBrk="1" hangingPunct="1"/>
            <a:r>
              <a:rPr lang="en-US" smtClean="0">
                <a:latin typeface="Times New Roman" pitchFamily="18" charset="0"/>
              </a:rPr>
              <a:t>Self-approval of fraudulent invoices</a:t>
            </a:r>
          </a:p>
          <a:p>
            <a:pPr lvl="1" eaLnBrk="1" hangingPunct="1"/>
            <a:r>
              <a:rPr lang="en-US" smtClean="0">
                <a:latin typeface="Times New Roman" pitchFamily="18" charset="0"/>
              </a:rPr>
              <a:t>Most fraudsters are in a position to approve payment</a:t>
            </a:r>
          </a:p>
          <a:p>
            <a:pPr lvl="1" eaLnBrk="1" hangingPunct="1"/>
            <a:r>
              <a:rPr lang="en-US" smtClean="0">
                <a:latin typeface="Times New Roman" pitchFamily="18" charset="0"/>
              </a:rPr>
              <a:t>Approvals may be forged</a:t>
            </a:r>
          </a:p>
          <a:p>
            <a:pPr eaLnBrk="1" hangingPunct="1"/>
            <a:r>
              <a:rPr lang="en-US" smtClean="0">
                <a:latin typeface="Times New Roman" pitchFamily="18" charset="0"/>
              </a:rPr>
              <a:t>“Rubber stamp” supervisors</a:t>
            </a:r>
          </a:p>
          <a:p>
            <a:pPr lvl="1" eaLnBrk="1" hangingPunct="1"/>
            <a:r>
              <a:rPr lang="en-US" smtClean="0">
                <a:latin typeface="Times New Roman" pitchFamily="18" charset="0"/>
              </a:rPr>
              <a:t>Don’t check the documentation </a:t>
            </a:r>
          </a:p>
          <a:p>
            <a:pPr lvl="1" eaLnBrk="1" hangingPunct="1"/>
            <a:r>
              <a:rPr lang="en-US" smtClean="0">
                <a:latin typeface="Times New Roman" pitchFamily="18" charset="0"/>
              </a:rPr>
              <a:t>Approve whatever is submitted</a:t>
            </a:r>
          </a:p>
          <a:p>
            <a:pPr eaLnBrk="1" hangingPunct="1"/>
            <a:r>
              <a:rPr lang="en-US" smtClean="0">
                <a:latin typeface="Times New Roman" pitchFamily="18" charset="0"/>
              </a:rPr>
              <a:t>Reliance on false documents</a:t>
            </a:r>
          </a:p>
          <a:p>
            <a:pPr lvl="1" eaLnBrk="1" hangingPunct="1"/>
            <a:r>
              <a:rPr lang="en-US" smtClean="0">
                <a:latin typeface="Times New Roman" pitchFamily="18" charset="0"/>
              </a:rPr>
              <a:t>Without approval authority, fraudster submits false documents </a:t>
            </a:r>
            <a:r>
              <a:rPr lang="en-US" smtClean="0">
                <a:latin typeface="Times New Roman" pitchFamily="18" charset="0"/>
                <a:cs typeface="Arial" charset="0"/>
              </a:rPr>
              <a:t>– purchase order, invoice, and receiving report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BDAAC7E7-DD32-4747-854E-0A49D8714DEC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838200"/>
          </a:xfrm>
        </p:spPr>
        <p:txBody>
          <a:bodyPr/>
          <a:lstStyle/>
          <a:p>
            <a:pPr eaLnBrk="1" hangingPunct="1"/>
            <a:r>
              <a:rPr lang="en-US" sz="4400" b="1" smtClean="0">
                <a:latin typeface="Times New Roman" pitchFamily="18" charset="0"/>
              </a:rPr>
              <a:t>Shell Company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</a:rPr>
              <a:t>Collusion</a:t>
            </a:r>
          </a:p>
          <a:p>
            <a:pPr lvl="1" eaLnBrk="1" hangingPunct="1"/>
            <a:r>
              <a:rPr lang="en-US" smtClean="0">
                <a:latin typeface="Times New Roman" pitchFamily="18" charset="0"/>
              </a:rPr>
              <a:t>Two or more employees conspire to steal</a:t>
            </a:r>
          </a:p>
          <a:p>
            <a:pPr lvl="1" eaLnBrk="1" hangingPunct="1"/>
            <a:r>
              <a:rPr lang="en-US" smtClean="0">
                <a:latin typeface="Times New Roman" pitchFamily="18" charset="0"/>
              </a:rPr>
              <a:t>More difficult to detect</a:t>
            </a:r>
          </a:p>
          <a:p>
            <a:pPr lvl="1" eaLnBrk="1" hangingPunct="1"/>
            <a:r>
              <a:rPr lang="en-US" smtClean="0">
                <a:latin typeface="Times New Roman" pitchFamily="18" charset="0"/>
              </a:rPr>
              <a:t>Circumvents controls implemented to prevent fraud</a:t>
            </a:r>
          </a:p>
          <a:p>
            <a:pPr eaLnBrk="1" hangingPunct="1"/>
            <a:r>
              <a:rPr lang="en-US" smtClean="0">
                <a:latin typeface="Times New Roman" pitchFamily="18" charset="0"/>
              </a:rPr>
              <a:t>Purchases of services rather than goods</a:t>
            </a:r>
          </a:p>
          <a:p>
            <a:pPr lvl="1" eaLnBrk="1" hangingPunct="1"/>
            <a:r>
              <a:rPr lang="en-US" smtClean="0">
                <a:latin typeface="Times New Roman" pitchFamily="18" charset="0"/>
              </a:rPr>
              <a:t>Purchases of service are preferable to purchases of goods</a:t>
            </a:r>
          </a:p>
          <a:p>
            <a:pPr lvl="1" eaLnBrk="1" hangingPunct="1"/>
            <a:r>
              <a:rPr lang="en-US" smtClean="0">
                <a:latin typeface="Times New Roman" pitchFamily="18" charset="0"/>
              </a:rPr>
              <a:t>Services are intangible and fraud is more difficult to detect</a:t>
            </a:r>
          </a:p>
          <a:p>
            <a:pPr eaLnBrk="1" hangingPunct="1"/>
            <a:r>
              <a:rPr lang="en-US" smtClean="0">
                <a:latin typeface="Times New Roman" pitchFamily="18" charset="0"/>
              </a:rPr>
              <a:t>Pass-through schemes</a:t>
            </a:r>
          </a:p>
          <a:p>
            <a:pPr lvl="1" eaLnBrk="1" hangingPunct="1"/>
            <a:r>
              <a:rPr lang="en-US" smtClean="0">
                <a:latin typeface="Times New Roman" pitchFamily="18" charset="0"/>
              </a:rPr>
              <a:t>Goods or services are purchased by the employee and resold to the victim company at an inflated price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02805F2-995D-4B17-84B5-6308CA688AE0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b="1" smtClean="0">
                <a:latin typeface="Times New Roman" pitchFamily="18" charset="0"/>
              </a:rPr>
              <a:t>Preventing and Detecting </a:t>
            </a:r>
            <a:br>
              <a:rPr lang="en-US" sz="4000" b="1" smtClean="0">
                <a:latin typeface="Times New Roman" pitchFamily="18" charset="0"/>
              </a:rPr>
            </a:br>
            <a:r>
              <a:rPr lang="en-US" sz="4000" b="1" smtClean="0">
                <a:latin typeface="Times New Roman" pitchFamily="18" charset="0"/>
              </a:rPr>
              <a:t>Shell Company Schemes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305800" cy="4419600"/>
          </a:xfrm>
        </p:spPr>
        <p:txBody>
          <a:bodyPr/>
          <a:lstStyle/>
          <a:p>
            <a:pPr eaLnBrk="1" hangingPunct="1"/>
            <a:r>
              <a:rPr lang="en-US" sz="2600" smtClean="0">
                <a:latin typeface="Times New Roman" pitchFamily="18" charset="0"/>
              </a:rPr>
              <a:t>Maintain and regularly update an approved vendor list</a:t>
            </a:r>
          </a:p>
          <a:p>
            <a:pPr eaLnBrk="1" hangingPunct="1"/>
            <a:r>
              <a:rPr lang="en-US" sz="2600" smtClean="0">
                <a:latin typeface="Times New Roman" pitchFamily="18" charset="0"/>
              </a:rPr>
              <a:t>Independently verify all vendors before payment</a:t>
            </a:r>
          </a:p>
          <a:p>
            <a:pPr eaLnBrk="1" hangingPunct="1"/>
            <a:r>
              <a:rPr lang="en-US" sz="2600" smtClean="0">
                <a:latin typeface="Times New Roman" pitchFamily="18" charset="0"/>
              </a:rPr>
              <a:t>Identifying shell company invoices</a:t>
            </a:r>
          </a:p>
          <a:p>
            <a:pPr lvl="1" eaLnBrk="1" hangingPunct="1"/>
            <a:r>
              <a:rPr lang="en-US" sz="2200" smtClean="0">
                <a:latin typeface="Times New Roman" pitchFamily="18" charset="0"/>
              </a:rPr>
              <a:t>Lack of detail on the fraudulent invoice</a:t>
            </a:r>
          </a:p>
          <a:p>
            <a:pPr lvl="1" eaLnBrk="1" hangingPunct="1"/>
            <a:r>
              <a:rPr lang="en-US" sz="2200" smtClean="0">
                <a:latin typeface="Times New Roman" pitchFamily="18" charset="0"/>
              </a:rPr>
              <a:t>Invoice that lacks detailed descriptions of the items billed</a:t>
            </a:r>
          </a:p>
          <a:p>
            <a:pPr lvl="1" eaLnBrk="1" hangingPunct="1"/>
            <a:r>
              <a:rPr lang="en-US" sz="2200" smtClean="0">
                <a:latin typeface="Times New Roman" pitchFamily="18" charset="0"/>
              </a:rPr>
              <a:t>Mailing address may be an indicator of fraud</a:t>
            </a:r>
          </a:p>
          <a:p>
            <a:pPr lvl="1" eaLnBrk="1" hangingPunct="1"/>
            <a:r>
              <a:rPr lang="en-US" sz="2200" smtClean="0">
                <a:latin typeface="Times New Roman" pitchFamily="18" charset="0"/>
              </a:rPr>
              <a:t>Consecutively numbered invoices over a period of time</a:t>
            </a:r>
          </a:p>
          <a:p>
            <a:pPr lvl="1" eaLnBrk="1" hangingPunct="1"/>
            <a:r>
              <a:rPr lang="en-US" sz="2200" smtClean="0">
                <a:latin typeface="Times New Roman" pitchFamily="18" charset="0"/>
              </a:rPr>
              <a:t>Reviewing payables and sorting payments by vendor and invoice number</a:t>
            </a:r>
          </a:p>
          <a:p>
            <a:pPr eaLnBrk="1" hangingPunct="1"/>
            <a:endParaRPr lang="en-US" sz="220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FE09600-8F81-4A8A-BB61-89A0B4E27969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b="1" smtClean="0">
                <a:latin typeface="Times New Roman" pitchFamily="18" charset="0"/>
              </a:rPr>
              <a:t>Preventing and Detecting </a:t>
            </a:r>
            <a:br>
              <a:rPr lang="en-US" sz="4000" b="1" smtClean="0">
                <a:latin typeface="Times New Roman" pitchFamily="18" charset="0"/>
              </a:rPr>
            </a:br>
            <a:r>
              <a:rPr lang="en-US" sz="4000" b="1" smtClean="0">
                <a:latin typeface="Times New Roman" pitchFamily="18" charset="0"/>
              </a:rPr>
              <a:t>Shell Company Schemes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001000" cy="4572000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Times New Roman" pitchFamily="18" charset="0"/>
              </a:rPr>
              <a:t>Testing for shell company schemes</a:t>
            </a:r>
          </a:p>
          <a:p>
            <a:pPr lvl="1" eaLnBrk="1" hangingPunct="1"/>
            <a:r>
              <a:rPr lang="en-US" sz="2400" smtClean="0">
                <a:latin typeface="Times New Roman" pitchFamily="18" charset="0"/>
              </a:rPr>
              <a:t>Investigate budget overruns and departments that regularly exceed their budget</a:t>
            </a:r>
          </a:p>
          <a:p>
            <a:pPr lvl="1" eaLnBrk="1" hangingPunct="1"/>
            <a:r>
              <a:rPr lang="en-US" sz="2400" smtClean="0">
                <a:latin typeface="Times New Roman" pitchFamily="18" charset="0"/>
              </a:rPr>
              <a:t>Conduct horizontal analysis of expenses </a:t>
            </a:r>
          </a:p>
          <a:p>
            <a:pPr lvl="1" eaLnBrk="1" hangingPunct="1"/>
            <a:r>
              <a:rPr lang="en-US" sz="2400" smtClean="0">
                <a:latin typeface="Times New Roman" pitchFamily="18" charset="0"/>
              </a:rPr>
              <a:t>Investigate unexplained increases in “soft” accounts</a:t>
            </a:r>
          </a:p>
          <a:p>
            <a:pPr lvl="1" eaLnBrk="1" hangingPunct="1"/>
            <a:r>
              <a:rPr lang="en-US" sz="2400" smtClean="0">
                <a:latin typeface="Times New Roman" pitchFamily="18" charset="0"/>
              </a:rPr>
              <a:t>Investigate unexplained increases in quantity of items purchased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3452AB0-A7DB-4188-921F-B59D68788335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b="1" smtClean="0">
                <a:latin typeface="Times New Roman" pitchFamily="18" charset="0"/>
              </a:rPr>
              <a:t>Preventing and Detecting </a:t>
            </a:r>
            <a:br>
              <a:rPr lang="en-US" sz="4000" b="1" smtClean="0">
                <a:latin typeface="Times New Roman" pitchFamily="18" charset="0"/>
              </a:rPr>
            </a:br>
            <a:r>
              <a:rPr lang="en-US" sz="4000" b="1" smtClean="0">
                <a:latin typeface="Times New Roman" pitchFamily="18" charset="0"/>
              </a:rPr>
              <a:t>Shell Company Schemes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001000" cy="4572000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Times New Roman" pitchFamily="18" charset="0"/>
              </a:rPr>
              <a:t>Testing for shell company schemes</a:t>
            </a:r>
          </a:p>
          <a:p>
            <a:pPr lvl="1" eaLnBrk="1" hangingPunct="1"/>
            <a:r>
              <a:rPr lang="en-US" sz="2400" smtClean="0">
                <a:latin typeface="Times New Roman" pitchFamily="18" charset="0"/>
              </a:rPr>
              <a:t>Monitor trends in average unit price</a:t>
            </a:r>
          </a:p>
          <a:p>
            <a:pPr lvl="1" eaLnBrk="1" hangingPunct="1"/>
            <a:r>
              <a:rPr lang="en-US" sz="2400" smtClean="0">
                <a:latin typeface="Times New Roman" pitchFamily="18" charset="0"/>
              </a:rPr>
              <a:t>Investigate goods and services that would not normally be purchased</a:t>
            </a:r>
          </a:p>
          <a:p>
            <a:pPr lvl="1" eaLnBrk="1" hangingPunct="1"/>
            <a:r>
              <a:rPr lang="en-US" sz="2400" smtClean="0">
                <a:latin typeface="Times New Roman" pitchFamily="18" charset="0"/>
              </a:rPr>
              <a:t>Compare vendor addresses to employee addresses</a:t>
            </a:r>
          </a:p>
          <a:p>
            <a:pPr lvl="1" eaLnBrk="1" hangingPunct="1"/>
            <a:r>
              <a:rPr lang="en-US" sz="2400" smtClean="0">
                <a:latin typeface="Times New Roman" pitchFamily="18" charset="0"/>
              </a:rPr>
              <a:t>Run reports of average turnaround time for invoices to look for unusual payment patterns</a:t>
            </a:r>
          </a:p>
          <a:p>
            <a:pPr lvl="1" eaLnBrk="1" hangingPunct="1"/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C8D00A2B-DDF2-4D2B-B634-80139348E0E6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b="1" smtClean="0">
                <a:latin typeface="Times New Roman" pitchFamily="18" charset="0"/>
              </a:rPr>
              <a:t>Preventing and Detecting </a:t>
            </a:r>
            <a:br>
              <a:rPr lang="en-US" sz="4000" b="1" smtClean="0">
                <a:latin typeface="Times New Roman" pitchFamily="18" charset="0"/>
              </a:rPr>
            </a:br>
            <a:r>
              <a:rPr lang="en-US" sz="4000" b="1" smtClean="0">
                <a:latin typeface="Times New Roman" pitchFamily="18" charset="0"/>
              </a:rPr>
              <a:t>Shell Company Schemes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001000" cy="4572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Times New Roman" pitchFamily="18" charset="0"/>
              </a:rPr>
              <a:t>Verifying whether a shell company exists</a:t>
            </a:r>
          </a:p>
          <a:p>
            <a:pPr lvl="1" eaLnBrk="1" hangingPunct="1"/>
            <a:r>
              <a:rPr lang="en-US" dirty="0" smtClean="0">
                <a:latin typeface="Times New Roman" pitchFamily="18" charset="0"/>
              </a:rPr>
              <a:t>Use the Internet to verify the vendor </a:t>
            </a:r>
          </a:p>
          <a:p>
            <a:pPr lvl="1" eaLnBrk="1" hangingPunct="1"/>
            <a:r>
              <a:rPr lang="en-US" dirty="0" smtClean="0">
                <a:latin typeface="Times New Roman" pitchFamily="18" charset="0"/>
              </a:rPr>
              <a:t>Contact others in the industry</a:t>
            </a:r>
          </a:p>
          <a:p>
            <a:pPr lvl="1" eaLnBrk="1" hangingPunct="1"/>
            <a:r>
              <a:rPr lang="en-US" dirty="0" smtClean="0">
                <a:latin typeface="Times New Roman" pitchFamily="18" charset="0"/>
              </a:rPr>
              <a:t>Verify vendor’s address through a site visit or by using satellite imaging software</a:t>
            </a:r>
          </a:p>
          <a:p>
            <a:pPr eaLnBrk="1" hangingPunct="1"/>
            <a:r>
              <a:rPr lang="en-US" dirty="0" smtClean="0">
                <a:latin typeface="Times New Roman" pitchFamily="18" charset="0"/>
              </a:rPr>
              <a:t>Identifying the employee behind a shell company</a:t>
            </a:r>
          </a:p>
          <a:p>
            <a:pPr lvl="1" eaLnBrk="1" hangingPunct="1"/>
            <a:r>
              <a:rPr lang="en-US" dirty="0" smtClean="0">
                <a:latin typeface="Times New Roman" pitchFamily="18" charset="0"/>
              </a:rPr>
              <a:t>Conduct a public records search of the company’s registration</a:t>
            </a:r>
          </a:p>
          <a:p>
            <a:pPr lvl="1" eaLnBrk="1" hangingPunct="1"/>
            <a:r>
              <a:rPr lang="en-US" dirty="0" smtClean="0">
                <a:latin typeface="Times New Roman" pitchFamily="18" charset="0"/>
              </a:rPr>
              <a:t>Be alert for related names, addresses, phone numbers, Social Security numbers, and other identities</a:t>
            </a:r>
          </a:p>
          <a:p>
            <a:pPr lvl="1" eaLnBrk="1" hangingPunct="1"/>
            <a:r>
              <a:rPr lang="en-US" dirty="0" smtClean="0">
                <a:latin typeface="Times New Roman" pitchFamily="18" charset="0"/>
              </a:rPr>
              <a:t>Match vendor payments with payroll checks</a:t>
            </a:r>
          </a:p>
          <a:p>
            <a:pPr lvl="1" eaLnBrk="1" hangingPunct="1"/>
            <a:r>
              <a:rPr lang="en-US" dirty="0" smtClean="0">
                <a:latin typeface="Times New Roman" pitchFamily="18" charset="0"/>
              </a:rPr>
              <a:t>Conduct surveillance of mail drops to see who picks up the checks</a:t>
            </a:r>
          </a:p>
          <a:p>
            <a:pPr lvl="1" eaLnBrk="1" hangingPunct="1"/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CCA169E9-112C-4276-935E-69756BB8D758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990600"/>
          </a:xfrm>
        </p:spPr>
        <p:txBody>
          <a:bodyPr/>
          <a:lstStyle/>
          <a:p>
            <a:pPr eaLnBrk="1" hangingPunct="1"/>
            <a:r>
              <a:rPr lang="en-US" sz="4000" b="1" smtClean="0">
                <a:latin typeface="Times New Roman" pitchFamily="18" charset="0"/>
              </a:rPr>
              <a:t>Billing Schemes </a:t>
            </a:r>
            <a:r>
              <a:rPr lang="en-US" sz="4000" b="1" smtClean="0">
                <a:latin typeface="Times New Roman" pitchFamily="18" charset="0"/>
                <a:cs typeface="Arial" charset="0"/>
              </a:rPr>
              <a:t>–</a:t>
            </a:r>
            <a:br>
              <a:rPr lang="en-US" sz="4000" b="1" smtClean="0">
                <a:latin typeface="Times New Roman" pitchFamily="18" charset="0"/>
                <a:cs typeface="Arial" charset="0"/>
              </a:rPr>
            </a:br>
            <a:r>
              <a:rPr lang="en-US" sz="4000" b="1" smtClean="0">
                <a:latin typeface="Times New Roman" pitchFamily="18" charset="0"/>
                <a:cs typeface="Arial" charset="0"/>
              </a:rPr>
              <a:t>Non-Accomplice Vendors</a:t>
            </a:r>
            <a:endParaRPr lang="en-US" sz="4000" b="1" smtClean="0">
              <a:latin typeface="Times New Roman" pitchFamily="18" charset="0"/>
            </a:endParaRP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7772400" cy="4495800"/>
          </a:xfrm>
        </p:spPr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</a:rPr>
              <a:t>Vendor is not a part of the scheme</a:t>
            </a:r>
          </a:p>
          <a:p>
            <a:pPr eaLnBrk="1" hangingPunct="1"/>
            <a:r>
              <a:rPr lang="en-US" smtClean="0">
                <a:latin typeface="Times New Roman" pitchFamily="18" charset="0"/>
              </a:rPr>
              <a:t>Pay-and-return schemes</a:t>
            </a:r>
          </a:p>
          <a:p>
            <a:pPr lvl="1" eaLnBrk="1" hangingPunct="1"/>
            <a:r>
              <a:rPr lang="en-US" smtClean="0">
                <a:latin typeface="Times New Roman" pitchFamily="18" charset="0"/>
              </a:rPr>
              <a:t>Payments owed to legitimate vendors intentionally mishandled</a:t>
            </a:r>
          </a:p>
          <a:p>
            <a:pPr lvl="1" eaLnBrk="1" hangingPunct="1"/>
            <a:r>
              <a:rPr lang="en-US" smtClean="0">
                <a:latin typeface="Times New Roman" pitchFamily="18" charset="0"/>
              </a:rPr>
              <a:t>Double pay an invoice</a:t>
            </a:r>
          </a:p>
          <a:p>
            <a:pPr lvl="1" eaLnBrk="1" hangingPunct="1"/>
            <a:r>
              <a:rPr lang="en-US" smtClean="0">
                <a:latin typeface="Times New Roman" pitchFamily="18" charset="0"/>
              </a:rPr>
              <a:t>Pay the wrong the vendor</a:t>
            </a:r>
          </a:p>
          <a:p>
            <a:pPr lvl="1" eaLnBrk="1" hangingPunct="1"/>
            <a:r>
              <a:rPr lang="en-US" smtClean="0">
                <a:latin typeface="Times New Roman" pitchFamily="18" charset="0"/>
              </a:rPr>
              <a:t>Overpay the invoice amount</a:t>
            </a:r>
          </a:p>
          <a:p>
            <a:pPr lvl="1" eaLnBrk="1" hangingPunct="1"/>
            <a:r>
              <a:rPr lang="en-US" smtClean="0">
                <a:latin typeface="Times New Roman" pitchFamily="18" charset="0"/>
              </a:rPr>
              <a:t>Purchase excess merchandise</a:t>
            </a:r>
          </a:p>
          <a:p>
            <a:pPr eaLnBrk="1" hangingPunct="1"/>
            <a:r>
              <a:rPr lang="en-US" smtClean="0">
                <a:latin typeface="Times New Roman" pitchFamily="18" charset="0"/>
              </a:rPr>
              <a:t>Overbilling with a non-accomplice vendor’s invoices</a:t>
            </a:r>
          </a:p>
          <a:p>
            <a:pPr lvl="1" eaLnBrk="1" hangingPunct="1"/>
            <a:r>
              <a:rPr lang="en-US" smtClean="0">
                <a:latin typeface="Times New Roman" pitchFamily="18" charset="0"/>
              </a:rPr>
              <a:t>Fake invoice is created for a vendor that regularly does business with victim organization</a:t>
            </a:r>
          </a:p>
          <a:p>
            <a:pPr lvl="1" eaLnBrk="1" hangingPunct="1"/>
            <a:r>
              <a:rPr lang="en-US" smtClean="0">
                <a:latin typeface="Times New Roman" pitchFamily="18" charset="0"/>
              </a:rPr>
              <a:t>Rerun an invoice already paid</a:t>
            </a:r>
          </a:p>
          <a:p>
            <a:pPr lvl="1"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1A74ABF1-6985-4095-AA30-58EC3031CADC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990600"/>
          </a:xfrm>
        </p:spPr>
        <p:txBody>
          <a:bodyPr/>
          <a:lstStyle/>
          <a:p>
            <a:pPr eaLnBrk="1" hangingPunct="1"/>
            <a:r>
              <a:rPr lang="en-US" sz="4000" b="1" smtClean="0">
                <a:latin typeface="Times New Roman" pitchFamily="18" charset="0"/>
              </a:rPr>
              <a:t>Preventing and Detecting</a:t>
            </a:r>
            <a:br>
              <a:rPr lang="en-US" sz="4000" b="1" smtClean="0">
                <a:latin typeface="Times New Roman" pitchFamily="18" charset="0"/>
              </a:rPr>
            </a:br>
            <a:r>
              <a:rPr lang="en-US" sz="4000" b="1" smtClean="0">
                <a:latin typeface="Times New Roman" pitchFamily="18" charset="0"/>
              </a:rPr>
              <a:t>Non-Accomplice Vendor Fraud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057400"/>
            <a:ext cx="7772400" cy="4267200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Times New Roman" pitchFamily="18" charset="0"/>
              </a:rPr>
              <a:t>Incoming checks should be photocopied and attached to the remittance advice</a:t>
            </a:r>
          </a:p>
          <a:p>
            <a:pPr eaLnBrk="1" hangingPunct="1"/>
            <a:r>
              <a:rPr lang="en-US" sz="2800" smtClean="0">
                <a:latin typeface="Times New Roman" pitchFamily="18" charset="0"/>
              </a:rPr>
              <a:t>Regarding overpayments, banks should be instructed not to cash checks payable to an organization</a:t>
            </a:r>
          </a:p>
          <a:p>
            <a:pPr eaLnBrk="1" hangingPunct="1"/>
            <a:r>
              <a:rPr lang="en-US" sz="2800" smtClean="0">
                <a:latin typeface="Times New Roman" pitchFamily="18" charset="0"/>
              </a:rPr>
              <a:t>Spot check past accounts payable files when a pay-and-return scheme is suspected</a:t>
            </a:r>
          </a:p>
          <a:p>
            <a:pPr eaLnBrk="1" hangingPunct="1">
              <a:buFontTx/>
              <a:buNone/>
            </a:pPr>
            <a:endParaRPr lang="en-US" sz="280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CE5C023-1DC7-4665-ACC7-72966A3C485C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38200"/>
            <a:ext cx="7772400" cy="990600"/>
          </a:xfrm>
        </p:spPr>
        <p:txBody>
          <a:bodyPr/>
          <a:lstStyle/>
          <a:p>
            <a:pPr eaLnBrk="1" hangingPunct="1"/>
            <a:r>
              <a:rPr lang="en-US" sz="4000" b="1" smtClean="0">
                <a:latin typeface="Times New Roman" pitchFamily="18" charset="0"/>
              </a:rPr>
              <a:t>Personal Purchases With </a:t>
            </a:r>
            <a:br>
              <a:rPr lang="en-US" sz="4000" b="1" smtClean="0">
                <a:latin typeface="Times New Roman" pitchFamily="18" charset="0"/>
              </a:rPr>
            </a:br>
            <a:r>
              <a:rPr lang="en-US" sz="4000" b="1" smtClean="0">
                <a:latin typeface="Times New Roman" pitchFamily="18" charset="0"/>
              </a:rPr>
              <a:t>Company Funds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133600"/>
            <a:ext cx="7772400" cy="3733800"/>
          </a:xfrm>
        </p:spPr>
        <p:txBody>
          <a:bodyPr/>
          <a:lstStyle/>
          <a:p>
            <a:pPr eaLnBrk="1" hangingPunct="1"/>
            <a:r>
              <a:rPr lang="en-US" sz="3200" smtClean="0">
                <a:latin typeface="Times New Roman" pitchFamily="18" charset="0"/>
              </a:rPr>
              <a:t>Employees make personal purchases for themselves, their businesses, their family, or their friends using company money</a:t>
            </a:r>
          </a:p>
          <a:p>
            <a:pPr eaLnBrk="1" hangingPunct="1"/>
            <a:r>
              <a:rPr lang="en-US" sz="3200" smtClean="0">
                <a:latin typeface="Times New Roman" pitchFamily="18" charset="0"/>
              </a:rPr>
              <a:t>Perpetrator causes the victim company to order and pay for an unneeded asset</a:t>
            </a:r>
          </a:p>
          <a:p>
            <a:pPr lvl="1" eaLnBrk="1" hangingPunct="1"/>
            <a:endParaRPr lang="en-US" sz="280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172ABBDA-373C-4DFF-9174-D97731221ECA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7772400" cy="1143000"/>
          </a:xfrm>
        </p:spPr>
        <p:txBody>
          <a:bodyPr/>
          <a:lstStyle/>
          <a:p>
            <a:pPr eaLnBrk="1" hangingPunct="1"/>
            <a:r>
              <a:rPr lang="en-US" sz="4400" smtClean="0">
                <a:latin typeface="Times New Roman" pitchFamily="18" charset="0"/>
              </a:rPr>
              <a:t>Personal Purchases Through </a:t>
            </a:r>
            <a:br>
              <a:rPr lang="en-US" sz="4400" smtClean="0">
                <a:latin typeface="Times New Roman" pitchFamily="18" charset="0"/>
              </a:rPr>
            </a:br>
            <a:r>
              <a:rPr lang="en-US" sz="4400" smtClean="0">
                <a:latin typeface="Times New Roman" pitchFamily="18" charset="0"/>
              </a:rPr>
              <a:t>False Invoices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133600"/>
            <a:ext cx="7772400" cy="4114800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Times New Roman" pitchFamily="18" charset="0"/>
              </a:rPr>
              <a:t>The fraudster is authorizer of invoices</a:t>
            </a:r>
          </a:p>
          <a:p>
            <a:pPr eaLnBrk="1" hangingPunct="1"/>
            <a:r>
              <a:rPr lang="en-US" sz="2800" smtClean="0">
                <a:latin typeface="Times New Roman" pitchFamily="18" charset="0"/>
              </a:rPr>
              <a:t>Falsifying documents such as purchase orders to obtain authorization</a:t>
            </a:r>
          </a:p>
          <a:p>
            <a:pPr eaLnBrk="1" hangingPunct="1"/>
            <a:r>
              <a:rPr lang="en-US" sz="2800" smtClean="0">
                <a:latin typeface="Times New Roman" pitchFamily="18" charset="0"/>
              </a:rPr>
              <a:t>Altering existing purchase orders</a:t>
            </a:r>
          </a:p>
          <a:p>
            <a:pPr eaLnBrk="1" hangingPunct="1"/>
            <a:r>
              <a:rPr lang="en-US" sz="2800" smtClean="0">
                <a:latin typeface="Times New Roman" pitchFamily="18" charset="0"/>
              </a:rPr>
              <a:t>False purchase requisitions</a:t>
            </a:r>
          </a:p>
          <a:p>
            <a:pPr lvl="1" eaLnBrk="1" hangingPunct="1"/>
            <a:r>
              <a:rPr lang="en-US" sz="2400" smtClean="0">
                <a:latin typeface="Times New Roman" pitchFamily="18" charset="0"/>
              </a:rPr>
              <a:t>Misrepresent the nature of the purchase</a:t>
            </a:r>
          </a:p>
          <a:p>
            <a:pPr lvl="1" eaLnBrk="1" hangingPunct="1"/>
            <a:r>
              <a:rPr lang="en-US" sz="2400" smtClean="0">
                <a:latin typeface="Times New Roman" pitchFamily="18" charset="0"/>
              </a:rPr>
              <a:t>Change the delivery address of the purchase</a:t>
            </a:r>
          </a:p>
          <a:p>
            <a:pPr eaLnBrk="1" hangingPunct="1"/>
            <a:endParaRPr lang="en-US" sz="2800" smtClean="0">
              <a:latin typeface="Times New Roman" pitchFamily="18" charset="0"/>
            </a:endParaRPr>
          </a:p>
          <a:p>
            <a:pPr lvl="1"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AF6B30B-7FBD-4B08-8428-8D3401303ABB}" type="slidenum">
              <a:rPr lang="en-US" smtClean="0"/>
              <a:pPr/>
              <a:t>2</a:t>
            </a:fld>
            <a:endParaRPr lang="en-US" smtClean="0"/>
          </a:p>
        </p:txBody>
      </p:sp>
      <p:pic>
        <p:nvPicPr>
          <p:cNvPr id="3075" name="Picture 5" descr="j0390083"/>
          <p:cNvPicPr>
            <a:picLocks noChangeAspect="1" noChangeArrowheads="1"/>
          </p:cNvPicPr>
          <p:nvPr/>
        </p:nvPicPr>
        <p:blipFill>
          <a:blip r:embed="rId2" cstate="print">
            <a:lum bright="30000" contrast="16000"/>
          </a:blip>
          <a:srcRect t="6250" b="16750"/>
          <a:stretch>
            <a:fillRect/>
          </a:stretch>
        </p:blipFill>
        <p:spPr bwMode="auto">
          <a:xfrm>
            <a:off x="2667000" y="1676400"/>
            <a:ext cx="4302125" cy="464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1" smtClean="0">
                <a:latin typeface="Times New Roman" pitchFamily="18" charset="0"/>
              </a:rPr>
              <a:t>Pop Quiz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895600"/>
            <a:ext cx="7772400" cy="990600"/>
          </a:xfrm>
        </p:spPr>
        <p:txBody>
          <a:bodyPr/>
          <a:lstStyle/>
          <a:p>
            <a:pPr eaLnBrk="1" hangingPunct="1">
              <a:spcAft>
                <a:spcPct val="25000"/>
              </a:spcAft>
              <a:buFontTx/>
              <a:buNone/>
            </a:pP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What is a pass-through billing scheme?</a:t>
            </a:r>
          </a:p>
          <a:p>
            <a:pPr eaLnBrk="1" hangingPunct="1"/>
            <a:endParaRPr lang="en-US" sz="320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8E172E49-988C-4E47-B269-97613A85CBE1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8077200" cy="1143000"/>
          </a:xfrm>
        </p:spPr>
        <p:txBody>
          <a:bodyPr/>
          <a:lstStyle/>
          <a:p>
            <a:pPr eaLnBrk="1" hangingPunct="1"/>
            <a:r>
              <a:rPr lang="en-US" sz="3200" b="1" smtClean="0">
                <a:latin typeface="Times New Roman" pitchFamily="18" charset="0"/>
              </a:rPr>
              <a:t>Personal Purchases on Credit Cards, Purchasing Cards, or Other Company Accounts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7772400" cy="4343400"/>
          </a:xfrm>
        </p:spPr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</a:rPr>
              <a:t>Employees make purchases using their company credit cards, purchasing cards, or running accounts with vendors</a:t>
            </a:r>
          </a:p>
          <a:p>
            <a:pPr eaLnBrk="1" hangingPunct="1"/>
            <a:r>
              <a:rPr lang="en-US" smtClean="0">
                <a:latin typeface="Times New Roman" pitchFamily="18" charset="0"/>
              </a:rPr>
              <a:t>Company cards may be stolen or “borrowed” from authorized users</a:t>
            </a:r>
          </a:p>
          <a:p>
            <a:pPr eaLnBrk="1" hangingPunct="1"/>
            <a:r>
              <a:rPr lang="en-US" smtClean="0">
                <a:latin typeface="Times New Roman" pitchFamily="18" charset="0"/>
              </a:rPr>
              <a:t>Charge accounts</a:t>
            </a:r>
          </a:p>
          <a:p>
            <a:pPr lvl="1" eaLnBrk="1" hangingPunct="1"/>
            <a:r>
              <a:rPr lang="en-US" smtClean="0">
                <a:latin typeface="Times New Roman" pitchFamily="18" charset="0"/>
              </a:rPr>
              <a:t>Employees order items using an existing account with the vendor</a:t>
            </a:r>
          </a:p>
          <a:p>
            <a:pPr eaLnBrk="1" hangingPunct="1"/>
            <a:r>
              <a:rPr lang="en-US" smtClean="0">
                <a:latin typeface="Times New Roman" pitchFamily="18" charset="0"/>
              </a:rPr>
              <a:t>Returning merchandise for cash/credit</a:t>
            </a:r>
          </a:p>
          <a:p>
            <a:pPr lvl="1" eaLnBrk="1" hangingPunct="1"/>
            <a:r>
              <a:rPr lang="en-US" smtClean="0">
                <a:latin typeface="Times New Roman" pitchFamily="18" charset="0"/>
              </a:rPr>
              <a:t>Employee purchases a good or service, receives reimbursement, and then returns the item for a credit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E928626-FB7E-4A6F-8F17-41EBA30EF1AC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858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b="1" smtClean="0">
                <a:latin typeface="Times New Roman" pitchFamily="18" charset="0"/>
              </a:rPr>
              <a:t>Preventing and Detecting</a:t>
            </a:r>
            <a:br>
              <a:rPr lang="en-US" sz="4000" b="1" smtClean="0">
                <a:latin typeface="Times New Roman" pitchFamily="18" charset="0"/>
              </a:rPr>
            </a:br>
            <a:r>
              <a:rPr lang="en-US" sz="4000" b="1" smtClean="0">
                <a:latin typeface="Times New Roman" pitchFamily="18" charset="0"/>
              </a:rPr>
              <a:t>Personal Purchases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7772400" cy="3962400"/>
          </a:xfrm>
        </p:spPr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</a:rPr>
              <a:t>Conduct a thorough review of each credit card or purchasing card statement independent of the signature authority</a:t>
            </a:r>
          </a:p>
          <a:p>
            <a:pPr eaLnBrk="1" hangingPunct="1"/>
            <a:r>
              <a:rPr lang="en-US" smtClean="0">
                <a:latin typeface="Times New Roman" pitchFamily="18" charset="0"/>
              </a:rPr>
              <a:t>Only original support for the reimbursement should be allowed</a:t>
            </a:r>
          </a:p>
          <a:p>
            <a:pPr eaLnBrk="1" hangingPunct="1"/>
            <a:r>
              <a:rPr lang="en-US" smtClean="0">
                <a:latin typeface="Times New Roman" pitchFamily="18" charset="0"/>
              </a:rPr>
              <a:t>Card issuer should send two copies of the statement to two different individuals within the organization</a:t>
            </a:r>
          </a:p>
          <a:p>
            <a:pPr eaLnBrk="1" hangingPunct="1"/>
            <a:r>
              <a:rPr lang="en-US" smtClean="0">
                <a:latin typeface="Times New Roman" pitchFamily="18" charset="0"/>
              </a:rPr>
              <a:t>Card statements should be compared with employee expense vouchers for duplications, and monitored for unexplained increases in purchasing levels</a:t>
            </a:r>
          </a:p>
          <a:p>
            <a:pPr eaLnBrk="1" hangingPunct="1"/>
            <a:endParaRPr lang="en-US" smtClean="0">
              <a:latin typeface="Times New Roman" pitchFamily="18" charset="0"/>
            </a:endParaRPr>
          </a:p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857BE6D-F7B0-4E5C-A7D4-2C0812DADD6C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648200"/>
          </a:xfrm>
        </p:spPr>
        <p:txBody>
          <a:bodyPr/>
          <a:lstStyle/>
          <a:p>
            <a:pPr eaLnBrk="1" hangingPunct="1"/>
            <a:r>
              <a:rPr lang="en-US" sz="2200" smtClean="0">
                <a:latin typeface="Times New Roman" pitchFamily="18" charset="0"/>
                <a:cs typeface="Times New Roman" pitchFamily="18" charset="0"/>
              </a:rPr>
              <a:t>List the five major categories of fraudulent disbursements.</a:t>
            </a:r>
          </a:p>
          <a:p>
            <a:pPr eaLnBrk="1" hangingPunct="1"/>
            <a:r>
              <a:rPr lang="en-US" sz="2200" smtClean="0">
                <a:latin typeface="Times New Roman" pitchFamily="18" charset="0"/>
                <a:cs typeface="Times New Roman" pitchFamily="18" charset="0"/>
              </a:rPr>
              <a:t>Define the term “billing schemes.”</a:t>
            </a:r>
          </a:p>
          <a:p>
            <a:pPr eaLnBrk="1" hangingPunct="1"/>
            <a:r>
              <a:rPr lang="en-US" sz="2200" smtClean="0">
                <a:latin typeface="Times New Roman" pitchFamily="18" charset="0"/>
                <a:cs typeface="Times New Roman" pitchFamily="18" charset="0"/>
              </a:rPr>
              <a:t>List the three categories of billing schemes.</a:t>
            </a:r>
          </a:p>
          <a:p>
            <a:pPr eaLnBrk="1" hangingPunct="1"/>
            <a:r>
              <a:rPr lang="en-US" sz="2200" smtClean="0">
                <a:latin typeface="Times New Roman" pitchFamily="18" charset="0"/>
                <a:cs typeface="Times New Roman" pitchFamily="18" charset="0"/>
              </a:rPr>
              <a:t>Understand what a shell company is and how it is formed.</a:t>
            </a:r>
          </a:p>
          <a:p>
            <a:pPr eaLnBrk="1" hangingPunct="1"/>
            <a:r>
              <a:rPr lang="en-US" sz="2200" smtClean="0">
                <a:latin typeface="Times New Roman" pitchFamily="18" charset="0"/>
                <a:cs typeface="Times New Roman" pitchFamily="18" charset="0"/>
              </a:rPr>
              <a:t>List and understand the four ways false invoices are approved for payment.</a:t>
            </a:r>
          </a:p>
          <a:p>
            <a:pPr eaLnBrk="1" hangingPunct="1"/>
            <a:r>
              <a:rPr lang="en-US" sz="2200" smtClean="0">
                <a:latin typeface="Times New Roman" pitchFamily="18" charset="0"/>
                <a:cs typeface="Times New Roman" pitchFamily="18" charset="0"/>
              </a:rPr>
              <a:t>Understand why most shell company schemes involve the purchase of services rather than goods.</a:t>
            </a:r>
          </a:p>
          <a:p>
            <a:pPr eaLnBrk="1" hangingPunct="1"/>
            <a:r>
              <a:rPr lang="en-US" sz="2200" smtClean="0">
                <a:latin typeface="Times New Roman" pitchFamily="18" charset="0"/>
                <a:cs typeface="Times New Roman" pitchFamily="18" charset="0"/>
              </a:rPr>
              <a:t>Understand how a pass-through scheme differs from the usual shell company schemes.</a:t>
            </a:r>
          </a:p>
          <a:p>
            <a:pPr eaLnBrk="1" hangingPunct="1"/>
            <a:r>
              <a:rPr lang="en-US" sz="2200" smtClean="0">
                <a:latin typeface="Times New Roman" pitchFamily="18" charset="0"/>
                <a:cs typeface="Times New Roman" pitchFamily="18" charset="0"/>
              </a:rPr>
              <a:t>Be familiar with the methods identified in this chapter for preventing and detecting shell company schemes.</a:t>
            </a:r>
            <a:endParaRPr lang="en-US" sz="2200" smtClean="0">
              <a:latin typeface="Times New Roman" pitchFamily="18" charset="0"/>
            </a:endParaRPr>
          </a:p>
        </p:txBody>
      </p:sp>
      <p:sp>
        <p:nvSpPr>
          <p:cNvPr id="4100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838200"/>
            <a:ext cx="7772400" cy="685800"/>
          </a:xfrm>
        </p:spPr>
        <p:txBody>
          <a:bodyPr/>
          <a:lstStyle/>
          <a:p>
            <a:pPr eaLnBrk="1" hangingPunct="1"/>
            <a:r>
              <a:rPr lang="en-US" sz="4000" b="1" smtClean="0">
                <a:latin typeface="Times New Roman" pitchFamily="18" charset="0"/>
              </a:rPr>
              <a:t>Learning Objectives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5F14B13-DC84-4511-BB0C-D755F31C62EF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648200"/>
          </a:xfrm>
        </p:spPr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Understand how pay-and-return schemes work.</a:t>
            </a:r>
          </a:p>
          <a:p>
            <a:pPr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Understand how non-accomplice vendor schemes work.</a:t>
            </a:r>
          </a:p>
          <a:p>
            <a:pPr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Be familiar with the methods identified in this chapter for preventing and detecting non-accomplice vendor schemes.</a:t>
            </a:r>
          </a:p>
          <a:p>
            <a:pPr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Understand how personal purchases schemes work.</a:t>
            </a:r>
          </a:p>
          <a:p>
            <a:pPr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Be familiar with the methods identified in this chapter for preventing and detecting personal purchases schemes.</a:t>
            </a:r>
          </a:p>
          <a:p>
            <a:pPr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Be familiar with proactive audit tests that can be used to detect billing schemes. 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838200"/>
            <a:ext cx="7772400" cy="685800"/>
          </a:xfrm>
        </p:spPr>
        <p:txBody>
          <a:bodyPr/>
          <a:lstStyle/>
          <a:p>
            <a:pPr eaLnBrk="1" hangingPunct="1"/>
            <a:r>
              <a:rPr lang="en-US" sz="4000" b="1" smtClean="0">
                <a:latin typeface="Times New Roman" pitchFamily="18" charset="0"/>
              </a:rPr>
              <a:t>Learning Objectives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C0DC74B-513A-430A-BFD8-752EBD7B6898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3124200" y="762000"/>
            <a:ext cx="2743200" cy="1219200"/>
          </a:xfrm>
          <a:prstGeom prst="rect">
            <a:avLst/>
          </a:prstGeom>
          <a:solidFill>
            <a:srgbClr val="3249E3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800">
                <a:solidFill>
                  <a:schemeClr val="bg1"/>
                </a:solidFill>
              </a:rPr>
              <a:t>Billing Schemes</a:t>
            </a:r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3581400" y="3657600"/>
            <a:ext cx="2209800" cy="914400"/>
          </a:xfrm>
          <a:prstGeom prst="rect">
            <a:avLst/>
          </a:prstGeom>
          <a:solidFill>
            <a:srgbClr val="7B89E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/>
              <a:t>Non-Accomplice</a:t>
            </a:r>
          </a:p>
          <a:p>
            <a:pPr algn="ctr">
              <a:defRPr/>
            </a:pPr>
            <a:r>
              <a:rPr lang="en-US"/>
              <a:t>Vendor</a:t>
            </a:r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3581400" y="4876800"/>
            <a:ext cx="2209800" cy="914400"/>
          </a:xfrm>
          <a:prstGeom prst="rect">
            <a:avLst/>
          </a:prstGeom>
          <a:solidFill>
            <a:srgbClr val="7B89E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/>
              <a:t>Personal </a:t>
            </a:r>
          </a:p>
          <a:p>
            <a:pPr algn="ctr">
              <a:defRPr/>
            </a:pPr>
            <a:r>
              <a:rPr lang="en-US"/>
              <a:t>Purchases</a:t>
            </a:r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3581400" y="2438400"/>
            <a:ext cx="2209800" cy="914400"/>
          </a:xfrm>
          <a:prstGeom prst="rect">
            <a:avLst/>
          </a:prstGeom>
          <a:solidFill>
            <a:srgbClr val="7B89E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/>
              <a:t>Shell Company</a:t>
            </a:r>
          </a:p>
        </p:txBody>
      </p:sp>
      <p:sp>
        <p:nvSpPr>
          <p:cNvPr id="6151" name="Line 13"/>
          <p:cNvSpPr>
            <a:spLocks noChangeShapeType="1"/>
          </p:cNvSpPr>
          <p:nvPr/>
        </p:nvSpPr>
        <p:spPr bwMode="auto">
          <a:xfrm>
            <a:off x="3276600" y="2209800"/>
            <a:ext cx="0" cy="3124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2" name="Line 14"/>
          <p:cNvSpPr>
            <a:spLocks noChangeShapeType="1"/>
          </p:cNvSpPr>
          <p:nvPr/>
        </p:nvSpPr>
        <p:spPr bwMode="auto">
          <a:xfrm>
            <a:off x="3262313" y="2209800"/>
            <a:ext cx="1219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3" name="Line 15"/>
          <p:cNvSpPr>
            <a:spLocks noChangeShapeType="1"/>
          </p:cNvSpPr>
          <p:nvPr/>
        </p:nvSpPr>
        <p:spPr bwMode="auto">
          <a:xfrm>
            <a:off x="3276600" y="41148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4" name="Line 16"/>
          <p:cNvSpPr>
            <a:spLocks noChangeShapeType="1"/>
          </p:cNvSpPr>
          <p:nvPr/>
        </p:nvSpPr>
        <p:spPr bwMode="auto">
          <a:xfrm>
            <a:off x="3262313" y="5334000"/>
            <a:ext cx="3206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5" name="Line 17"/>
          <p:cNvSpPr>
            <a:spLocks noChangeShapeType="1"/>
          </p:cNvSpPr>
          <p:nvPr/>
        </p:nvSpPr>
        <p:spPr bwMode="auto">
          <a:xfrm>
            <a:off x="3276600" y="2895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6" name="Line 18"/>
          <p:cNvSpPr>
            <a:spLocks noChangeShapeType="1"/>
          </p:cNvSpPr>
          <p:nvPr/>
        </p:nvSpPr>
        <p:spPr bwMode="auto">
          <a:xfrm>
            <a:off x="4468813" y="19812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4DF52FD-AD7E-429E-8BDC-B2505D0B8D3E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b="1" smtClean="0">
                <a:latin typeface="Times New Roman" pitchFamily="18" charset="0"/>
              </a:rPr>
              <a:t>Frequency of Fraudulent Disbursements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952500" y="1981200"/>
          <a:ext cx="72390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16665F97-AAD4-4168-A635-E2721A1BC020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85800"/>
            <a:ext cx="7772400" cy="838200"/>
          </a:xfrm>
        </p:spPr>
        <p:txBody>
          <a:bodyPr/>
          <a:lstStyle/>
          <a:p>
            <a:pPr eaLnBrk="1" hangingPunct="1"/>
            <a:r>
              <a:rPr lang="en-US" sz="4000" b="1" smtClean="0">
                <a:latin typeface="Times New Roman" pitchFamily="18" charset="0"/>
              </a:rPr>
              <a:t>Median Loss of Fraudulent Disbursements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762000" y="1828800"/>
          <a:ext cx="76200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85BDFD33-BDDF-49B2-AEAB-2A355A86AA5A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latin typeface="Times New Roman" pitchFamily="18" charset="0"/>
              </a:rPr>
              <a:t>Billing Schemes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772400" cy="4419600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Times New Roman" pitchFamily="18" charset="0"/>
              </a:rPr>
              <a:t>The perpetrator uses false documentation to cause a payment to be issued for a fraudulent purpose</a:t>
            </a:r>
          </a:p>
          <a:p>
            <a:pPr>
              <a:spcBef>
                <a:spcPct val="0"/>
              </a:spcBef>
            </a:pPr>
            <a:r>
              <a:rPr lang="en-US" sz="2800" smtClean="0">
                <a:latin typeface="Times New Roman" pitchFamily="18" charset="0"/>
              </a:rPr>
              <a:t>Fraudulent disbursement is issued in same manner as a legitimate disbursement </a:t>
            </a:r>
          </a:p>
          <a:p>
            <a:pPr>
              <a:spcBef>
                <a:spcPct val="0"/>
              </a:spcBef>
            </a:pPr>
            <a:r>
              <a:rPr lang="en-US" sz="2800" smtClean="0">
                <a:latin typeface="Times New Roman" pitchFamily="18" charset="0"/>
              </a:rPr>
              <a:t>Schemes</a:t>
            </a:r>
          </a:p>
          <a:p>
            <a:pPr lvl="1" eaLnBrk="1" hangingPunct="1"/>
            <a:r>
              <a:rPr lang="en-US" sz="2400" smtClean="0">
                <a:latin typeface="Times New Roman" pitchFamily="18" charset="0"/>
              </a:rPr>
              <a:t>Shell company schemes</a:t>
            </a:r>
          </a:p>
          <a:p>
            <a:pPr lvl="1" eaLnBrk="1" hangingPunct="1"/>
            <a:r>
              <a:rPr lang="en-US" sz="2400" smtClean="0">
                <a:latin typeface="Times New Roman" pitchFamily="18" charset="0"/>
              </a:rPr>
              <a:t>Non-accomplice vendor schemes</a:t>
            </a:r>
          </a:p>
          <a:p>
            <a:pPr lvl="1" eaLnBrk="1" hangingPunct="1"/>
            <a:r>
              <a:rPr lang="en-US" sz="2400" smtClean="0">
                <a:latin typeface="Times New Roman" pitchFamily="18" charset="0"/>
              </a:rPr>
              <a:t>Personal purchases schemes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310D5B89-55D7-473F-AC74-04029C1F03B2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990600"/>
          </a:xfrm>
        </p:spPr>
        <p:txBody>
          <a:bodyPr/>
          <a:lstStyle/>
          <a:p>
            <a:pPr eaLnBrk="1" hangingPunct="1"/>
            <a:r>
              <a:rPr lang="en-US" sz="4000" b="1" smtClean="0">
                <a:latin typeface="Times New Roman" pitchFamily="18" charset="0"/>
              </a:rPr>
              <a:t>Shell Company Schemes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8486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Times New Roman" pitchFamily="18" charset="0"/>
              </a:rPr>
              <a:t>Fictitious entities created for the sole purpose of committing fraud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Times New Roman" pitchFamily="18" charset="0"/>
              </a:rPr>
              <a:t>Bank account is usually set up in the company’s name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Times New Roman" pitchFamily="18" charset="0"/>
              </a:rPr>
              <a:t>Forming a shell company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latin typeface="Times New Roman" pitchFamily="18" charset="0"/>
              </a:rPr>
              <a:t>Certificate of incorporation or assumed-name certificate set up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latin typeface="Times New Roman" pitchFamily="18" charset="0"/>
              </a:rPr>
              <a:t>Shell company may be formed in someone else’s name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latin typeface="Times New Roman" pitchFamily="18" charset="0"/>
              </a:rPr>
              <a:t>Best way is to set up company under a fictitious name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latin typeface="Times New Roman" pitchFamily="18" charset="0"/>
              </a:rPr>
              <a:t>Set up entity’s address – home address, post office box, or friend/relative’s address</a:t>
            </a:r>
          </a:p>
          <a:p>
            <a:pPr lvl="1" eaLnBrk="1" hangingPunct="1">
              <a:lnSpc>
                <a:spcPct val="90000"/>
              </a:lnSpc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lank 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Blank Presentatio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1246</TotalTime>
  <Words>1021</Words>
  <Application>Microsoft Office PowerPoint</Application>
  <PresentationFormat>On-screen Show (4:3)</PresentationFormat>
  <Paragraphs>158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Blank Presentation</vt:lpstr>
      <vt:lpstr>Chapter 4</vt:lpstr>
      <vt:lpstr>Pop Quiz</vt:lpstr>
      <vt:lpstr>Learning Objectives</vt:lpstr>
      <vt:lpstr>Learning Objectives</vt:lpstr>
      <vt:lpstr>Slide 5</vt:lpstr>
      <vt:lpstr>Frequency of Fraudulent Disbursements</vt:lpstr>
      <vt:lpstr>Median Loss of Fraudulent Disbursements</vt:lpstr>
      <vt:lpstr>Billing Schemes</vt:lpstr>
      <vt:lpstr>Shell Company Schemes</vt:lpstr>
      <vt:lpstr>Shell Company</vt:lpstr>
      <vt:lpstr>Shell Company</vt:lpstr>
      <vt:lpstr>Preventing and Detecting  Shell Company Schemes</vt:lpstr>
      <vt:lpstr>Preventing and Detecting  Shell Company Schemes</vt:lpstr>
      <vt:lpstr>Preventing and Detecting  Shell Company Schemes</vt:lpstr>
      <vt:lpstr>Preventing and Detecting  Shell Company Schemes</vt:lpstr>
      <vt:lpstr>Billing Schemes – Non-Accomplice Vendors</vt:lpstr>
      <vt:lpstr>Preventing and Detecting Non-Accomplice Vendor Fraud</vt:lpstr>
      <vt:lpstr>Personal Purchases With  Company Funds</vt:lpstr>
      <vt:lpstr>Personal Purchases Through  False Invoices</vt:lpstr>
      <vt:lpstr>Personal Purchases on Credit Cards, Purchasing Cards, or Other Company Accounts</vt:lpstr>
      <vt:lpstr>Preventing and Detecting Personal Purchases</vt:lpstr>
    </vt:vector>
  </TitlesOfParts>
  <Company>뿿쬐뿿쩰ɢÔ뿿��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2004 ACFE Post-Conference</dc:title>
  <dc:subject>General Sessions</dc:subject>
  <dc:creator>Tony Rolston</dc:creator>
  <cp:lastModifiedBy>clofland</cp:lastModifiedBy>
  <cp:revision>38</cp:revision>
  <dcterms:created xsi:type="dcterms:W3CDTF">2004-02-25T21:57:05Z</dcterms:created>
  <dcterms:modified xsi:type="dcterms:W3CDTF">2013-03-14T20:41:48Z</dcterms:modified>
</cp:coreProperties>
</file>