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70" r:id="rId11"/>
    <p:sldId id="271" r:id="rId12"/>
    <p:sldId id="272" r:id="rId13"/>
    <p:sldId id="273" r:id="rId14"/>
    <p:sldId id="281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E"/>
    <a:srgbClr val="000066"/>
    <a:srgbClr val="7B89ED"/>
    <a:srgbClr val="0A3777"/>
    <a:srgbClr val="3249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50.1.1.95\groups\RESEARCH\Report%20to%20the%20Nations\2012%20RTN\Data%20analysis\Costs%20and%20schemes%2020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50.1.1.95\groups\RESEARCH\Report%20to%20the%20Nations\2012%20RTN\Data%20analysis\Costs%20and%20schemes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-1.0062893081761009E-2"/>
                  <c:y val="0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7610062893081761E-2"/>
                  <c:y val="-7.4298364934342903E-17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509433962264151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Payroll</c:v>
                </c:pt>
                <c:pt idx="2">
                  <c:v>Check tampering</c:v>
                </c:pt>
                <c:pt idx="3">
                  <c:v>Expense reimbursement</c:v>
                </c:pt>
                <c:pt idx="4">
                  <c:v>Billing</c:v>
                </c:pt>
              </c:strCache>
            </c:strRef>
          </c:cat>
          <c:val>
            <c:numRef>
              <c:f>'[Costs and schemes 2012.xlsx]FraudDisb'!$J$39:$J$43</c:f>
              <c:numCache>
                <c:formatCode>0.0%</c:formatCode>
                <c:ptCount val="5"/>
                <c:pt idx="0">
                  <c:v>7.7639751552795039E-2</c:v>
                </c:pt>
                <c:pt idx="1">
                  <c:v>0.2003105590062112</c:v>
                </c:pt>
                <c:pt idx="2">
                  <c:v>0.25621118012422361</c:v>
                </c:pt>
                <c:pt idx="3">
                  <c:v>0.31211180124223664</c:v>
                </c:pt>
                <c:pt idx="4">
                  <c:v>0.53726708074534035</c:v>
                </c:pt>
              </c:numCache>
            </c:numRef>
          </c:val>
        </c:ser>
        <c:axId val="127111936"/>
        <c:axId val="127114624"/>
      </c:barChart>
      <c:catAx>
        <c:axId val="127111936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7114624"/>
        <c:crosses val="autoZero"/>
        <c:auto val="1"/>
        <c:lblAlgn val="ctr"/>
        <c:lblOffset val="100"/>
      </c:catAx>
      <c:valAx>
        <c:axId val="127114624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Fraudulent Disbursements</a:t>
                </a:r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7111936"/>
        <c:crosses val="autoZero"/>
        <c:crossBetween val="between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2"/>
          <c:order val="0"/>
          <c:spPr>
            <a:solidFill>
              <a:schemeClr val="accent2"/>
            </a:solidFill>
          </c:spPr>
          <c:dLbls>
            <c:dLblPos val="outEnd"/>
            <c:showVal val="1"/>
          </c:dLbls>
          <c:cat>
            <c:strRef>
              <c:f>'[Costs and schemes 2012.xlsx]FraudDisb'!$G$39:$G$43</c:f>
              <c:strCache>
                <c:ptCount val="5"/>
                <c:pt idx="0">
                  <c:v>Register disbursement</c:v>
                </c:pt>
                <c:pt idx="1">
                  <c:v>Expense reimbursement</c:v>
                </c:pt>
                <c:pt idx="2">
                  <c:v>Payroll</c:v>
                </c:pt>
                <c:pt idx="3">
                  <c:v>Billing</c:v>
                </c:pt>
                <c:pt idx="4">
                  <c:v>Check tampering</c:v>
                </c:pt>
              </c:strCache>
            </c:strRef>
          </c:cat>
          <c:val>
            <c:numRef>
              <c:f>'[Costs and schemes 2012.xlsx]FraudDisb'!$L$39:$L$43</c:f>
              <c:numCache>
                <c:formatCode>"$"#,##0</c:formatCode>
                <c:ptCount val="5"/>
                <c:pt idx="0">
                  <c:v>25000</c:v>
                </c:pt>
                <c:pt idx="1">
                  <c:v>26000</c:v>
                </c:pt>
                <c:pt idx="2">
                  <c:v>48000</c:v>
                </c:pt>
                <c:pt idx="3">
                  <c:v>100000</c:v>
                </c:pt>
                <c:pt idx="4">
                  <c:v>143000</c:v>
                </c:pt>
              </c:numCache>
            </c:numRef>
          </c:val>
        </c:ser>
        <c:axId val="133651840"/>
        <c:axId val="133657728"/>
      </c:barChart>
      <c:catAx>
        <c:axId val="13365184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3657728"/>
        <c:crosses val="autoZero"/>
        <c:auto val="1"/>
        <c:lblAlgn val="ctr"/>
        <c:lblOffset val="100"/>
      </c:catAx>
      <c:valAx>
        <c:axId val="133657728"/>
        <c:scaling>
          <c:orientation val="minMax"/>
          <c:max val="15000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Median Loss</a:t>
                </a:r>
              </a:p>
            </c:rich>
          </c:tx>
          <c:layout/>
        </c:title>
        <c:numFmt formatCode="&quot;$&quot;#,##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33651840"/>
        <c:crosses val="autoZero"/>
        <c:crossBetween val="between"/>
        <c:majorUnit val="50000"/>
      </c:valAx>
    </c:plotArea>
    <c:plotVisOnly val="1"/>
    <c:dispBlanksAs val="gap"/>
  </c:chart>
  <c:spPr>
    <a:ln w="12700">
      <a:solidFill>
        <a:schemeClr val="tx1"/>
      </a:solidFill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912C48-7494-476A-963C-727B4BBFA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B72C4-B041-48C0-915E-4406477A8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02F48-756D-4182-8D83-86103E560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CCF56-DB8F-4126-944F-B04D11106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203EC-1427-4761-88AA-3B7CEF8F0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465F8-8877-41CF-8874-FDB90C801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50716-1CEF-4B96-A0AB-F1DB01590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6A98F-5DA6-4B6D-AF6B-405EE9B8E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16D51-B4B4-415D-A300-81646B670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EF7CD-98B1-4025-AB05-D6F4950A0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7EF92-E1E6-414C-9B6A-FD37D148B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00B84-014C-4006-B3CF-73176F8FC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60D5BD-EEEE-4066-B8EE-F86B6B0F0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C786BB-E93C-4A8C-98EA-09F9F5AD6C12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Times New Roman" pitchFamily="18" charset="0"/>
              </a:rPr>
              <a:t>Billing Schemes</a:t>
            </a: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latin typeface="Times New Roman" pitchFamily="18" charset="0"/>
              </a:rPr>
              <a:t>Chapter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2C5B23-A219-43D1-8211-B1F7F0F8CB5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Shell Company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Submitting false invoices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Invoice is manufactured using a professional printer, personal computer, or typewriter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Self-approval of fraudulent invoices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Most fraudsters are in a position to approve payment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Approvals may be forged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“Rubber stamp” supervisors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Don’t check the documentation 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Approve whatever is submitted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Reliance on false documents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Without approval authority, fraudster submits false documents </a:t>
            </a:r>
            <a:r>
              <a:rPr lang="en-US" smtClean="0">
                <a:latin typeface="Times New Roman" pitchFamily="18" charset="0"/>
                <a:cs typeface="Arial" charset="0"/>
              </a:rPr>
              <a:t>– purchase order, invoice, and receiving report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DAAC7E7-DD32-4747-854E-0A49D8714DE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Shell Company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Collusion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Two or more employees conspire to steal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More difficult to detect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Circumvents controls implemented to prevent fraud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Purchases of services rather than goods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Purchases of service are preferable to purchases of goods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Services are intangible and fraud is more difficult to detect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Pass-through schemes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Goods or services are purchased by the employee and resold to the victim company at an inflated price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02805F2-995D-4B17-84B5-6308CA688AE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Shell Company Schemes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419600"/>
          </a:xfrm>
        </p:spPr>
        <p:txBody>
          <a:bodyPr/>
          <a:lstStyle/>
          <a:p>
            <a:pPr eaLnBrk="1" hangingPunct="1"/>
            <a:r>
              <a:rPr lang="en-US" sz="2600" smtClean="0">
                <a:latin typeface="Times New Roman" pitchFamily="18" charset="0"/>
              </a:rPr>
              <a:t>Maintain and regularly update an approved vendor list</a:t>
            </a:r>
          </a:p>
          <a:p>
            <a:pPr eaLnBrk="1" hangingPunct="1"/>
            <a:r>
              <a:rPr lang="en-US" sz="2600" smtClean="0">
                <a:latin typeface="Times New Roman" pitchFamily="18" charset="0"/>
              </a:rPr>
              <a:t>Independently verify all vendors before payment</a:t>
            </a:r>
          </a:p>
          <a:p>
            <a:pPr eaLnBrk="1" hangingPunct="1"/>
            <a:r>
              <a:rPr lang="en-US" sz="2600" smtClean="0">
                <a:latin typeface="Times New Roman" pitchFamily="18" charset="0"/>
              </a:rPr>
              <a:t>Identifying shell company invoices</a:t>
            </a:r>
          </a:p>
          <a:p>
            <a:pPr lvl="1" eaLnBrk="1" hangingPunct="1"/>
            <a:r>
              <a:rPr lang="en-US" sz="2200" smtClean="0">
                <a:latin typeface="Times New Roman" pitchFamily="18" charset="0"/>
              </a:rPr>
              <a:t>Lack of detail on the fraudulent invoice</a:t>
            </a:r>
          </a:p>
          <a:p>
            <a:pPr lvl="1" eaLnBrk="1" hangingPunct="1"/>
            <a:r>
              <a:rPr lang="en-US" sz="2200" smtClean="0">
                <a:latin typeface="Times New Roman" pitchFamily="18" charset="0"/>
              </a:rPr>
              <a:t>Invoice that lacks detailed descriptions of the items billed</a:t>
            </a:r>
          </a:p>
          <a:p>
            <a:pPr lvl="1" eaLnBrk="1" hangingPunct="1"/>
            <a:r>
              <a:rPr lang="en-US" sz="2200" smtClean="0">
                <a:latin typeface="Times New Roman" pitchFamily="18" charset="0"/>
              </a:rPr>
              <a:t>Mailing address may be an indicator of fraud</a:t>
            </a:r>
          </a:p>
          <a:p>
            <a:pPr lvl="1" eaLnBrk="1" hangingPunct="1"/>
            <a:r>
              <a:rPr lang="en-US" sz="2200" smtClean="0">
                <a:latin typeface="Times New Roman" pitchFamily="18" charset="0"/>
              </a:rPr>
              <a:t>Consecutively numbered invoices over a period of time</a:t>
            </a:r>
          </a:p>
          <a:p>
            <a:pPr lvl="1" eaLnBrk="1" hangingPunct="1"/>
            <a:r>
              <a:rPr lang="en-US" sz="2200" smtClean="0">
                <a:latin typeface="Times New Roman" pitchFamily="18" charset="0"/>
              </a:rPr>
              <a:t>Reviewing payables and sorting payments by vendor and invoice number</a:t>
            </a:r>
          </a:p>
          <a:p>
            <a:pPr eaLnBrk="1" hangingPunct="1"/>
            <a:endParaRPr lang="en-US" sz="22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E09600-8F81-4A8A-BB61-89A0B4E2796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Shell Company Schemes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Testing for shell company schemes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Investigate budget overruns and departments that regularly exceed their budget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Conduct horizontal analysis of expenses 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Investigate unexplained increases in “soft” accounts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Investigate unexplained increases in quantity of items purchased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452AB0-A7DB-4188-921F-B59D687883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Shell Company Schemes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Testing for shell company schemes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Monitor trends in average unit price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Investigate goods and services that would not normally be purchased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Compare vendor addresses to employee addresses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Run reports of average turnaround time for invoices to look for unusual payment patterns</a:t>
            </a:r>
          </a:p>
          <a:p>
            <a:pPr lvl="1" eaLnBrk="1" hangingPunct="1"/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D00A2B-DDF2-4D2B-B634-80139348E0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Shell Company Schemes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Verifying whether a shell company exists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Use the Internet to verify the vendor 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Contact others in the industry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Verify vendor’s address through a site visit or by using satellite imaging software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Identifying the employee behind a shell company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Conduct a public records search of the company’s registration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Be alert for related names, addresses, phone numbers, Social Security numbers, and other identities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Match vendor payments with payroll checks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</a:rPr>
              <a:t>Conduct surveillance of mail drops to see who picks up the checks</a:t>
            </a:r>
          </a:p>
          <a:p>
            <a:pPr lvl="1" eaLnBrk="1" hangingPunct="1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A169E9-112C-4276-935E-69756BB8D75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Billing Schemes </a:t>
            </a:r>
            <a:r>
              <a:rPr lang="en-US" sz="4000" b="1" smtClean="0">
                <a:latin typeface="Times New Roman" pitchFamily="18" charset="0"/>
                <a:cs typeface="Arial" charset="0"/>
              </a:rPr>
              <a:t>–</a:t>
            </a:r>
            <a:br>
              <a:rPr lang="en-US" sz="4000" b="1" smtClean="0">
                <a:latin typeface="Times New Roman" pitchFamily="18" charset="0"/>
                <a:cs typeface="Arial" charset="0"/>
              </a:rPr>
            </a:br>
            <a:r>
              <a:rPr lang="en-US" sz="4000" b="1" smtClean="0">
                <a:latin typeface="Times New Roman" pitchFamily="18" charset="0"/>
                <a:cs typeface="Arial" charset="0"/>
              </a:rPr>
              <a:t>Non-Accomplice Vendors</a:t>
            </a:r>
            <a:endParaRPr lang="en-US" sz="4000" b="1" smtClean="0">
              <a:latin typeface="Times New Roman" pitchFamily="18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Vendor is not a part of the scheme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Pay-and-return schemes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Payments owed to legitimate vendors intentionally mishandled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Double pay an invoice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Pay the wrong the vendor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Overpay the invoice amount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Purchase excess merchandise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Overbilling with a non-accomplice vendor’s invoices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Fake invoice is created for a vendor that regularly does business with victim organization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Rerun an invoice already paid</a:t>
            </a:r>
          </a:p>
          <a:p>
            <a:pPr lvl="1"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A74ABF1-6985-4095-AA30-58EC3031CAD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Non-Accomplice Vendor Fraud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Incoming checks should be photocopied and attached to the remittance advice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Regarding overpayments, banks should be instructed not to cash checks payable to an organization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Spot check past accounts payable files when a pay-and-return scheme is suspected</a:t>
            </a:r>
          </a:p>
          <a:p>
            <a:pPr eaLnBrk="1" hangingPunct="1">
              <a:buFontTx/>
              <a:buNone/>
            </a:pP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E5C023-1DC7-4665-ACC7-72966A3C485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Personal Purchases With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Company Funds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772400" cy="37338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Employees make personal purchases for themselves, their businesses, their family, or their friends using company money</a:t>
            </a:r>
          </a:p>
          <a:p>
            <a:pPr eaLnBrk="1" hangingPunct="1"/>
            <a:r>
              <a:rPr lang="en-US" sz="3200" smtClean="0">
                <a:latin typeface="Times New Roman" pitchFamily="18" charset="0"/>
              </a:rPr>
              <a:t>Perpetrator causes the victim company to order and pay for an unneeded asset</a:t>
            </a:r>
          </a:p>
          <a:p>
            <a:pPr lvl="1" eaLnBrk="1" hangingPunct="1"/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72ABBDA-373C-4DFF-9174-D97731221EC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400" smtClean="0">
                <a:latin typeface="Times New Roman" pitchFamily="18" charset="0"/>
              </a:rPr>
              <a:t>Personal Purchases Through </a:t>
            </a:r>
            <a:br>
              <a:rPr lang="en-US" sz="4400" smtClean="0">
                <a:latin typeface="Times New Roman" pitchFamily="18" charset="0"/>
              </a:rPr>
            </a:br>
            <a:r>
              <a:rPr lang="en-US" sz="4400" smtClean="0">
                <a:latin typeface="Times New Roman" pitchFamily="18" charset="0"/>
              </a:rPr>
              <a:t>False Invoices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The fraudster is authorizer of invoices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Falsifying documents such as purchase orders to obtain authorization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Altering existing purchase orders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</a:rPr>
              <a:t>False purchase requisitions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Misrepresent the nature of the purchase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Change the delivery address of the purchase</a:t>
            </a:r>
          </a:p>
          <a:p>
            <a:pPr eaLnBrk="1" hangingPunct="1"/>
            <a:endParaRPr lang="en-US" sz="2800" smtClean="0">
              <a:latin typeface="Times New Roman" pitchFamily="18" charset="0"/>
            </a:endParaRPr>
          </a:p>
          <a:p>
            <a:pPr lvl="1"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F6B30B-7FBD-4B08-8428-8D3401303ABB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3075" name="Picture 5" descr="j0390083"/>
          <p:cNvPicPr>
            <a:picLocks noChangeAspect="1" noChangeArrowheads="1"/>
          </p:cNvPicPr>
          <p:nvPr/>
        </p:nvPicPr>
        <p:blipFill>
          <a:blip r:embed="rId2" cstate="print">
            <a:lum bright="30000" contrast="16000"/>
          </a:blip>
          <a:srcRect t="6250" b="16750"/>
          <a:stretch>
            <a:fillRect/>
          </a:stretch>
        </p:blipFill>
        <p:spPr bwMode="auto">
          <a:xfrm>
            <a:off x="2667000" y="1676400"/>
            <a:ext cx="4302125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latin typeface="Times New Roman" pitchFamily="18" charset="0"/>
              </a:rPr>
              <a:t>Pop Quiz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895600"/>
            <a:ext cx="7772400" cy="990600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Tx/>
              <a:buNone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What is a pass-through billing scheme?</a:t>
            </a:r>
          </a:p>
          <a:p>
            <a:pPr eaLnBrk="1" hangingPunct="1"/>
            <a:endParaRPr lang="en-US" sz="32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172E49-988C-4E47-B269-97613A85CBE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Personal Purchases on Credit Cards, Purchasing Cards, or Other Company Accounts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343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Employees make purchases using their company credit cards, purchasing cards, or running accounts with vendors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Company cards may be stolen or “borrowed” from authorized users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Charge accounts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Employees order items using an existing account with the vendor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Returning merchandise for cash/credit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Employee purchases a good or service, receives reimbursement, and then returns the item for a credit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928626-FB7E-4A6F-8F17-41EBA30EF1A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Preventing and Detecting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Personal Purchases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Conduct a thorough review of each credit card or purchasing card statement independent of the signature authority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Only original support for the reimbursement should be allowed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Card issuer should send two copies of the statement to two different individuals within the organization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Card statements should be compared with employee expense vouchers for duplications, and monitored for unexplained increases in purchasing levels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57BE6D-F7B0-4E5C-A7D4-2C0812DADD6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List the five major categories of fraudulent disbursements.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Define the term “billing schemes.”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List the three categories of billing schemes.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Understand what a shell company is and how it is formed.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List and understand the four ways false invoices are approved for payment.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Understand why most shell company schemes involve the purchase of services rather than goods.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Understand how a pass-through scheme differs from the usual shell company schemes.</a:t>
            </a:r>
          </a:p>
          <a:p>
            <a:pPr eaLnBrk="1" hangingPunct="1"/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Be familiar with the methods identified in this chapter for preventing and detecting shell company schemes.</a:t>
            </a:r>
            <a:endParaRPr lang="en-US" sz="2200" smtClean="0">
              <a:latin typeface="Times New Roman" pitchFamily="18" charset="0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F14B13-DC84-4511-BB0C-D755F31C62E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pay-and-return schemes work.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non-accomplice vendor schemes work.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the methods identified in this chapter for preventing and detecting non-accomplice vendor schemes.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Understand how personal purchases schemes work.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the methods identified in this chapter for preventing and detecting personal purchases schemes.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Be familiar with proactive audit tests that can be used to detect billing schemes.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0DC74B-513A-430A-BFD8-752EBD7B689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24200" y="762000"/>
            <a:ext cx="2743200" cy="1219200"/>
          </a:xfrm>
          <a:prstGeom prst="rect">
            <a:avLst/>
          </a:prstGeom>
          <a:solidFill>
            <a:srgbClr val="3249E3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chemeClr val="bg1"/>
                </a:solidFill>
              </a:rPr>
              <a:t>Billing Schemes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81400" y="3657600"/>
            <a:ext cx="2209800" cy="914400"/>
          </a:xfrm>
          <a:prstGeom prst="rect">
            <a:avLst/>
          </a:prstGeom>
          <a:solidFill>
            <a:srgbClr val="7B89E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/>
              <a:t>Non-Accomplice</a:t>
            </a:r>
          </a:p>
          <a:p>
            <a:pPr algn="ctr">
              <a:defRPr/>
            </a:pPr>
            <a:r>
              <a:rPr lang="en-US"/>
              <a:t>Vendor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81400" y="4876800"/>
            <a:ext cx="2209800" cy="914400"/>
          </a:xfrm>
          <a:prstGeom prst="rect">
            <a:avLst/>
          </a:prstGeom>
          <a:solidFill>
            <a:srgbClr val="7B89E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/>
              <a:t>Personal </a:t>
            </a:r>
          </a:p>
          <a:p>
            <a:pPr algn="ctr">
              <a:defRPr/>
            </a:pPr>
            <a:r>
              <a:rPr lang="en-US"/>
              <a:t>Purchases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581400" y="2438400"/>
            <a:ext cx="2209800" cy="914400"/>
          </a:xfrm>
          <a:prstGeom prst="rect">
            <a:avLst/>
          </a:prstGeom>
          <a:solidFill>
            <a:srgbClr val="7B89E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/>
              <a:t>Shell Company</a:t>
            </a:r>
          </a:p>
        </p:txBody>
      </p:sp>
      <p:sp>
        <p:nvSpPr>
          <p:cNvPr id="6151" name="Line 13"/>
          <p:cNvSpPr>
            <a:spLocks noChangeShapeType="1"/>
          </p:cNvSpPr>
          <p:nvPr/>
        </p:nvSpPr>
        <p:spPr bwMode="auto">
          <a:xfrm>
            <a:off x="3276600" y="22098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4"/>
          <p:cNvSpPr>
            <a:spLocks noChangeShapeType="1"/>
          </p:cNvSpPr>
          <p:nvPr/>
        </p:nvSpPr>
        <p:spPr bwMode="auto">
          <a:xfrm>
            <a:off x="3262313" y="22098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5"/>
          <p:cNvSpPr>
            <a:spLocks noChangeShapeType="1"/>
          </p:cNvSpPr>
          <p:nvPr/>
        </p:nvSpPr>
        <p:spPr bwMode="auto">
          <a:xfrm>
            <a:off x="3276600" y="4114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6"/>
          <p:cNvSpPr>
            <a:spLocks noChangeShapeType="1"/>
          </p:cNvSpPr>
          <p:nvPr/>
        </p:nvSpPr>
        <p:spPr bwMode="auto">
          <a:xfrm>
            <a:off x="3262313" y="5334000"/>
            <a:ext cx="320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7"/>
          <p:cNvSpPr>
            <a:spLocks noChangeShapeType="1"/>
          </p:cNvSpPr>
          <p:nvPr/>
        </p:nvSpPr>
        <p:spPr bwMode="auto">
          <a:xfrm>
            <a:off x="3276600" y="2895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8"/>
          <p:cNvSpPr>
            <a:spLocks noChangeShapeType="1"/>
          </p:cNvSpPr>
          <p:nvPr/>
        </p:nvSpPr>
        <p:spPr bwMode="auto">
          <a:xfrm>
            <a:off x="4468813" y="1981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DF52FD-AD7E-429E-8BDC-B2505D0B8D3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Frequency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952500" y="1981200"/>
          <a:ext cx="7239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665F97-AAD4-4168-A635-E2721A1BC02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Median Loss of Fraudulent Disbursements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762000" y="1828800"/>
          <a:ext cx="7620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5BDFD33-BDDF-49B2-AEAB-2A355A86AA5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imes New Roman" pitchFamily="18" charset="0"/>
              </a:rPr>
              <a:t>Billing Schemes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</a:rPr>
              <a:t>The perpetrator uses false documentation to cause a payment to be issued for a fraudulent purpose</a:t>
            </a:r>
          </a:p>
          <a:p>
            <a:pPr>
              <a:spcBef>
                <a:spcPct val="0"/>
              </a:spcBef>
            </a:pPr>
            <a:r>
              <a:rPr lang="en-US" sz="2800" smtClean="0">
                <a:latin typeface="Times New Roman" pitchFamily="18" charset="0"/>
              </a:rPr>
              <a:t>Fraudulent disbursement is issued in same manner as a legitimate disbursement </a:t>
            </a:r>
          </a:p>
          <a:p>
            <a:pPr>
              <a:spcBef>
                <a:spcPct val="0"/>
              </a:spcBef>
            </a:pPr>
            <a:r>
              <a:rPr lang="en-US" sz="2800" smtClean="0">
                <a:latin typeface="Times New Roman" pitchFamily="18" charset="0"/>
              </a:rPr>
              <a:t>Schemes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Shell company schemes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Non-accomplice vendor schemes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</a:rPr>
              <a:t>Personal purchases schemes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10D5B89-55D7-473F-AC74-04029C1F03B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</a:rPr>
              <a:t>Shell Company Schemes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Fictitious entities created for the sole purpose of committing fraud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Bank account is usually set up in the company’s name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imes New Roman" pitchFamily="18" charset="0"/>
              </a:rPr>
              <a:t>Forming a shell company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Certificate of incorporation or assumed-name certificate set 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Shell company may be formed in someone else’s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Best way is to set up company under a fictitious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Times New Roman" pitchFamily="18" charset="0"/>
              </a:rPr>
              <a:t>Set up entity’s address – home address, post office box, or friend/relative’s address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Blank Presentati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1021</Words>
  <Application>Microsoft Office PowerPoint</Application>
  <PresentationFormat>On-screen Show (4:3)</PresentationFormat>
  <Paragraphs>158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Chapter 4</vt:lpstr>
      <vt:lpstr>Pop Quiz</vt:lpstr>
      <vt:lpstr>Learning Objectives</vt:lpstr>
      <vt:lpstr>Learning Objectives</vt:lpstr>
      <vt:lpstr>Slide 5</vt:lpstr>
      <vt:lpstr>Frequency of Fraudulent Disbursements</vt:lpstr>
      <vt:lpstr>Median Loss of Fraudulent Disbursements</vt:lpstr>
      <vt:lpstr>Billing Schemes</vt:lpstr>
      <vt:lpstr>Shell Company Schemes</vt:lpstr>
      <vt:lpstr>Shell Company</vt:lpstr>
      <vt:lpstr>Shell Company</vt:lpstr>
      <vt:lpstr>Preventing and Detecting  Shell Company Schemes</vt:lpstr>
      <vt:lpstr>Preventing and Detecting  Shell Company Schemes</vt:lpstr>
      <vt:lpstr>Preventing and Detecting  Shell Company Schemes</vt:lpstr>
      <vt:lpstr>Preventing and Detecting  Shell Company Schemes</vt:lpstr>
      <vt:lpstr>Billing Schemes – Non-Accomplice Vendors</vt:lpstr>
      <vt:lpstr>Preventing and Detecting Non-Accomplice Vendor Fraud</vt:lpstr>
      <vt:lpstr>Personal Purchases With  Company Funds</vt:lpstr>
      <vt:lpstr>Personal Purchases Through  False Invoices</vt:lpstr>
      <vt:lpstr>Personal Purchases on Credit Cards, Purchasing Cards, or Other Company Accounts</vt:lpstr>
      <vt:lpstr>Preventing and Detecting Personal Purchases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38</cp:revision>
  <dcterms:created xsi:type="dcterms:W3CDTF">2004-02-25T21:57:05Z</dcterms:created>
  <dcterms:modified xsi:type="dcterms:W3CDTF">2013-03-14T20:41:48Z</dcterms:modified>
</cp:coreProperties>
</file>