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8" r:id="rId15"/>
    <p:sldId id="272" r:id="rId16"/>
    <p:sldId id="271" r:id="rId17"/>
    <p:sldId id="269"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50AC42-AF97-4C78-802C-D58C0DD5A9CA}" v="28" dt="2020-01-17T20:24:51.7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eel mushasha" userId="5ff4455aeeaeb7d0" providerId="Windows Live" clId="Web-{5650AC42-AF97-4C78-802C-D58C0DD5A9CA}"/>
    <pc:docChg chg="modSld">
      <pc:chgData name="aseel mushasha" userId="5ff4455aeeaeb7d0" providerId="Windows Live" clId="Web-{5650AC42-AF97-4C78-802C-D58C0DD5A9CA}" dt="2020-01-17T20:24:51.371" v="22" actId="20577"/>
      <pc:docMkLst>
        <pc:docMk/>
      </pc:docMkLst>
      <pc:sldChg chg="modSp">
        <pc:chgData name="aseel mushasha" userId="5ff4455aeeaeb7d0" providerId="Windows Live" clId="Web-{5650AC42-AF97-4C78-802C-D58C0DD5A9CA}" dt="2020-01-17T20:23:00.542" v="0" actId="20577"/>
        <pc:sldMkLst>
          <pc:docMk/>
          <pc:sldMk cId="3864011335" sldId="256"/>
        </pc:sldMkLst>
        <pc:spChg chg="mod">
          <ac:chgData name="aseel mushasha" userId="5ff4455aeeaeb7d0" providerId="Windows Live" clId="Web-{5650AC42-AF97-4C78-802C-D58C0DD5A9CA}" dt="2020-01-17T20:23:00.542" v="0" actId="20577"/>
          <ac:spMkLst>
            <pc:docMk/>
            <pc:sldMk cId="3864011335" sldId="256"/>
            <ac:spMk id="2" creationId="{00000000-0000-0000-0000-000000000000}"/>
          </ac:spMkLst>
        </pc:spChg>
      </pc:sldChg>
      <pc:sldChg chg="modSp">
        <pc:chgData name="aseel mushasha" userId="5ff4455aeeaeb7d0" providerId="Windows Live" clId="Web-{5650AC42-AF97-4C78-802C-D58C0DD5A9CA}" dt="2020-01-17T20:23:17.120" v="4" actId="20577"/>
        <pc:sldMkLst>
          <pc:docMk/>
          <pc:sldMk cId="2234060997" sldId="258"/>
        </pc:sldMkLst>
        <pc:spChg chg="mod">
          <ac:chgData name="aseel mushasha" userId="5ff4455aeeaeb7d0" providerId="Windows Live" clId="Web-{5650AC42-AF97-4C78-802C-D58C0DD5A9CA}" dt="2020-01-17T20:23:17.120" v="4" actId="20577"/>
          <ac:spMkLst>
            <pc:docMk/>
            <pc:sldMk cId="2234060997" sldId="258"/>
            <ac:spMk id="3" creationId="{00000000-0000-0000-0000-000000000000}"/>
          </ac:spMkLst>
        </pc:spChg>
      </pc:sldChg>
      <pc:sldChg chg="modSp">
        <pc:chgData name="aseel mushasha" userId="5ff4455aeeaeb7d0" providerId="Windows Live" clId="Web-{5650AC42-AF97-4C78-802C-D58C0DD5A9CA}" dt="2020-01-17T20:23:39.746" v="6" actId="20577"/>
        <pc:sldMkLst>
          <pc:docMk/>
          <pc:sldMk cId="2981930613" sldId="263"/>
        </pc:sldMkLst>
        <pc:spChg chg="mod">
          <ac:chgData name="aseel mushasha" userId="5ff4455aeeaeb7d0" providerId="Windows Live" clId="Web-{5650AC42-AF97-4C78-802C-D58C0DD5A9CA}" dt="2020-01-17T20:23:39.746" v="6" actId="20577"/>
          <ac:spMkLst>
            <pc:docMk/>
            <pc:sldMk cId="2981930613" sldId="263"/>
            <ac:spMk id="2" creationId="{00000000-0000-0000-0000-000000000000}"/>
          </ac:spMkLst>
        </pc:spChg>
      </pc:sldChg>
      <pc:sldChg chg="modSp">
        <pc:chgData name="aseel mushasha" userId="5ff4455aeeaeb7d0" providerId="Windows Live" clId="Web-{5650AC42-AF97-4C78-802C-D58C0DD5A9CA}" dt="2020-01-17T20:23:57.949" v="17" actId="20577"/>
        <pc:sldMkLst>
          <pc:docMk/>
          <pc:sldMk cId="919971579" sldId="267"/>
        </pc:sldMkLst>
        <pc:spChg chg="mod">
          <ac:chgData name="aseel mushasha" userId="5ff4455aeeaeb7d0" providerId="Windows Live" clId="Web-{5650AC42-AF97-4C78-802C-D58C0DD5A9CA}" dt="2020-01-17T20:23:57.949" v="17" actId="20577"/>
          <ac:spMkLst>
            <pc:docMk/>
            <pc:sldMk cId="919971579" sldId="267"/>
            <ac:spMk id="3" creationId="{00000000-0000-0000-0000-000000000000}"/>
          </ac:spMkLst>
        </pc:spChg>
      </pc:sldChg>
      <pc:sldChg chg="modSp">
        <pc:chgData name="aseel mushasha" userId="5ff4455aeeaeb7d0" providerId="Windows Live" clId="Web-{5650AC42-AF97-4C78-802C-D58C0DD5A9CA}" dt="2020-01-17T20:24:51.371" v="21" actId="20577"/>
        <pc:sldMkLst>
          <pc:docMk/>
          <pc:sldMk cId="1030530719" sldId="274"/>
        </pc:sldMkLst>
        <pc:spChg chg="mod">
          <ac:chgData name="aseel mushasha" userId="5ff4455aeeaeb7d0" providerId="Windows Live" clId="Web-{5650AC42-AF97-4C78-802C-D58C0DD5A9CA}" dt="2020-01-17T20:24:51.371" v="21" actId="20577"/>
          <ac:spMkLst>
            <pc:docMk/>
            <pc:sldMk cId="1030530719" sldId="274"/>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A97FAB76-5256-4702-BB74-6E8AE2E20F88}" type="datetimeFigureOut">
              <a:rPr lang="en-US" smtClean="0"/>
              <a:t>1/17/2020</a:t>
            </a:fld>
            <a:endParaRPr lang="en-US"/>
          </a:p>
        </p:txBody>
      </p:sp>
      <p:sp>
        <p:nvSpPr>
          <p:cNvPr id="20" name="عنصر نائب للتذييل 19"/>
          <p:cNvSpPr>
            <a:spLocks noGrp="1"/>
          </p:cNvSpPr>
          <p:nvPr>
            <p:ph type="ftr" sz="quarter" idx="11"/>
          </p:nvPr>
        </p:nvSpPr>
        <p:spPr/>
        <p:txBody>
          <a:bodyPr/>
          <a:lstStyle/>
          <a:p>
            <a:endParaRPr lang="en-US"/>
          </a:p>
        </p:txBody>
      </p:sp>
      <p:sp>
        <p:nvSpPr>
          <p:cNvPr id="10" name="عنصر نائب لرقم الشريحة 9"/>
          <p:cNvSpPr>
            <a:spLocks noGrp="1"/>
          </p:cNvSpPr>
          <p:nvPr>
            <p:ph type="sldNum" sz="quarter" idx="12"/>
          </p:nvPr>
        </p:nvSpPr>
        <p:spPr/>
        <p:txBody>
          <a:bodyPr/>
          <a:lstStyle/>
          <a:p>
            <a:fld id="{447C5EAA-8DEC-42FA-BBDE-302B8391C050}" type="slidenum">
              <a:rPr lang="en-US" smtClean="0"/>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A97FAB76-5256-4702-BB74-6E8AE2E20F88}" type="datetimeFigureOut">
              <a:rPr lang="en-US" smtClean="0"/>
              <a:t>1/17/2020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47C5EAA-8DEC-42FA-BBDE-302B8391C0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A97FAB76-5256-4702-BB74-6E8AE2E20F88}" type="datetimeFigureOut">
              <a:rPr lang="en-US" smtClean="0"/>
              <a:t>1/17/2020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47C5EAA-8DEC-42FA-BBDE-302B8391C0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A97FAB76-5256-4702-BB74-6E8AE2E20F88}" type="datetimeFigureOut">
              <a:rPr lang="en-US" smtClean="0"/>
              <a:t>1/17/2020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47C5EAA-8DEC-42FA-BBDE-302B8391C05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A97FAB76-5256-4702-BB74-6E8AE2E20F88}" type="datetimeFigureOut">
              <a:rPr lang="en-US" smtClean="0"/>
              <a:t>1/17/2020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47C5EAA-8DEC-42FA-BBDE-302B8391C050}" type="slidenum">
              <a:rPr lang="en-US" smtClean="0"/>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A97FAB76-5256-4702-BB74-6E8AE2E20F88}" type="datetimeFigureOut">
              <a:rPr lang="en-US" smtClean="0"/>
              <a:t>1/17/2020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47C5EAA-8DEC-42FA-BBDE-302B8391C0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A97FAB76-5256-4702-BB74-6E8AE2E20F88}" type="datetimeFigureOut">
              <a:rPr lang="en-US" smtClean="0"/>
              <a:t>1/17/2020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447C5EAA-8DEC-42FA-BBDE-302B8391C05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A97FAB76-5256-4702-BB74-6E8AE2E20F88}" type="datetimeFigureOut">
              <a:rPr lang="en-US" smtClean="0"/>
              <a:t>1/17/2020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447C5EAA-8DEC-42FA-BBDE-302B8391C0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p>
            <a:fld id="{A97FAB76-5256-4702-BB74-6E8AE2E20F88}" type="datetimeFigureOut">
              <a:rPr lang="en-US" smtClean="0"/>
              <a:t>1/17/2020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447C5EAA-8DEC-42FA-BBDE-302B8391C050}" type="slidenum">
              <a:rPr lang="en-US" smtClean="0"/>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A97FAB76-5256-4702-BB74-6E8AE2E20F88}" type="datetimeFigureOut">
              <a:rPr lang="en-US" smtClean="0"/>
              <a:t>1/17/2020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47C5EAA-8DEC-42FA-BBDE-302B8391C05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A97FAB76-5256-4702-BB74-6E8AE2E20F88}" type="datetimeFigureOut">
              <a:rPr lang="en-US" smtClean="0"/>
              <a:t>1/17/2020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47C5EAA-8DEC-42FA-BBDE-302B8391C050}" type="slidenum">
              <a:rPr lang="en-US" smtClean="0"/>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97FAB76-5256-4702-BB74-6E8AE2E20F88}" type="datetimeFigureOut">
              <a:rPr lang="en-US" smtClean="0"/>
              <a:t>1/17/2020</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47C5EAA-8DEC-42FA-BBDE-302B8391C050}" type="slidenum">
              <a:rPr lang="en-US" smtClean="0"/>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en-US" dirty="0"/>
              <a:t>Intervention for language in infants and preschool children </a:t>
            </a:r>
          </a:p>
        </p:txBody>
      </p:sp>
      <p:sp>
        <p:nvSpPr>
          <p:cNvPr id="3" name="عنوان فرعي 2"/>
          <p:cNvSpPr>
            <a:spLocks noGrp="1"/>
          </p:cNvSpPr>
          <p:nvPr>
            <p:ph type="subTitle" idx="1"/>
          </p:nvPr>
        </p:nvSpPr>
        <p:spPr/>
        <p:txBody>
          <a:bodyPr/>
          <a:lstStyle/>
          <a:p>
            <a:r>
              <a:rPr lang="en-US" dirty="0"/>
              <a:t>Chapter 4</a:t>
            </a:r>
          </a:p>
        </p:txBody>
      </p:sp>
    </p:spTree>
    <p:extLst>
      <p:ext uri="{BB962C8B-B14F-4D97-AF65-F5344CB8AC3E}">
        <p14:creationId xmlns:p14="http://schemas.microsoft.com/office/powerpoint/2010/main" val="3864011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normAutofit/>
          </a:bodyPr>
          <a:lstStyle/>
          <a:p>
            <a:pPr marL="82296" indent="0">
              <a:lnSpc>
                <a:spcPct val="120000"/>
              </a:lnSpc>
              <a:buNone/>
            </a:pPr>
            <a:r>
              <a:rPr lang="en-US" sz="2800" b="1" dirty="0"/>
              <a:t>2. Joint\shared attention:</a:t>
            </a:r>
          </a:p>
          <a:p>
            <a:pPr marL="82296" indent="0">
              <a:lnSpc>
                <a:spcPct val="120000"/>
              </a:lnSpc>
              <a:buNone/>
            </a:pPr>
            <a:r>
              <a:rPr lang="en-US" sz="2800" dirty="0"/>
              <a:t> Joint attention between an adult and infant highlights the relationship between the adult’s utterances and the objects, actions, or concepts they represent.</a:t>
            </a:r>
          </a:p>
          <a:p>
            <a:pPr marL="82296" indent="0">
              <a:lnSpc>
                <a:spcPct val="120000"/>
              </a:lnSpc>
              <a:buNone/>
            </a:pPr>
            <a:r>
              <a:rPr lang="en-US" sz="2800" dirty="0"/>
              <a:t>One effective method for facilitating joint attention is to place noisy object in front of the infant, look at it, and comment on it. </a:t>
            </a:r>
          </a:p>
        </p:txBody>
      </p:sp>
    </p:spTree>
    <p:extLst>
      <p:ext uri="{BB962C8B-B14F-4D97-AF65-F5344CB8AC3E}">
        <p14:creationId xmlns:p14="http://schemas.microsoft.com/office/powerpoint/2010/main" val="66810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normAutofit fontScale="85000" lnSpcReduction="10000"/>
          </a:bodyPr>
          <a:lstStyle/>
          <a:p>
            <a:pPr marL="82296" indent="0">
              <a:buNone/>
            </a:pPr>
            <a:r>
              <a:rPr lang="en-US" sz="2800" b="1" dirty="0"/>
              <a:t>3. Mutual Gaze</a:t>
            </a:r>
            <a:r>
              <a:rPr lang="en-US" dirty="0"/>
              <a:t>:</a:t>
            </a:r>
          </a:p>
          <a:p>
            <a:pPr marL="82296" indent="0">
              <a:buNone/>
            </a:pPr>
            <a:r>
              <a:rPr lang="en-US" sz="3000" dirty="0"/>
              <a:t>is a characteristic of early communicative development in which the infant and caregiver look at each other during social interactions.</a:t>
            </a:r>
          </a:p>
          <a:p>
            <a:pPr marL="82296" indent="0">
              <a:buNone/>
            </a:pPr>
            <a:endParaRPr lang="en-US" sz="3000" dirty="0"/>
          </a:p>
          <a:p>
            <a:pPr marL="82296" indent="0">
              <a:buNone/>
            </a:pPr>
            <a:r>
              <a:rPr lang="en-US" sz="3000" dirty="0"/>
              <a:t>serves as a basic building block for later development of the important skill of turn-taking in conversation</a:t>
            </a:r>
          </a:p>
          <a:p>
            <a:pPr marL="82296" indent="0">
              <a:buNone/>
            </a:pPr>
            <a:endParaRPr lang="en-US" sz="3000" dirty="0"/>
          </a:p>
          <a:p>
            <a:pPr marL="82296" indent="0">
              <a:buNone/>
            </a:pPr>
            <a:r>
              <a:rPr lang="en-US" sz="3000" dirty="0"/>
              <a:t>can be enhanced when adult eye contact is accompanied by smiling and other facial expressions, touching, and novel or entertaining vocalizations</a:t>
            </a:r>
            <a:r>
              <a:rPr lang="en-US" dirty="0"/>
              <a:t>.</a:t>
            </a:r>
          </a:p>
          <a:p>
            <a:pPr marL="82296" indent="0">
              <a:buNone/>
            </a:pPr>
            <a:endParaRPr lang="en-US" dirty="0"/>
          </a:p>
        </p:txBody>
      </p:sp>
    </p:spTree>
    <p:extLst>
      <p:ext uri="{BB962C8B-B14F-4D97-AF65-F5344CB8AC3E}">
        <p14:creationId xmlns:p14="http://schemas.microsoft.com/office/powerpoint/2010/main" val="2828152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nchor="t">
            <a:normAutofit/>
          </a:bodyPr>
          <a:lstStyle/>
          <a:p>
            <a:pPr marL="81915" indent="0">
              <a:buNone/>
            </a:pPr>
            <a:r>
              <a:rPr lang="en-US" sz="2800" dirty="0"/>
              <a:t>4. </a:t>
            </a:r>
            <a:r>
              <a:rPr lang="en-US" sz="2200" b="1" dirty="0"/>
              <a:t>Joint Action and Routines: </a:t>
            </a:r>
            <a:endParaRPr lang="en-US"/>
          </a:p>
          <a:p>
            <a:pPr marL="81915" indent="0">
              <a:buNone/>
            </a:pPr>
            <a:r>
              <a:rPr lang="en-US" sz="2200" dirty="0"/>
              <a:t>Joint action between an adult and infant occurs in play sequences known as sound–gesture games or routines such as peekaboo.</a:t>
            </a:r>
          </a:p>
          <a:p>
            <a:pPr marL="81915" indent="0">
              <a:buNone/>
            </a:pPr>
            <a:r>
              <a:rPr lang="en-US" sz="2200" dirty="0"/>
              <a:t>A routine is a prepackaged or ritualized exchange between an adult and infant.</a:t>
            </a:r>
          </a:p>
          <a:p>
            <a:pPr marL="81915" indent="0">
              <a:buNone/>
            </a:pPr>
            <a:r>
              <a:rPr lang="en-US" sz="2200" dirty="0"/>
              <a:t>It is generally believed that the regularity and invariance of these routines allow the infant to make his or her first attempts at “cracking the linguistic code” and acquiring the first words. And also important for building blocks of conversational exchanges.</a:t>
            </a:r>
          </a:p>
          <a:p>
            <a:pPr marL="81915" indent="0">
              <a:buNone/>
            </a:pPr>
            <a:endParaRPr lang="en-US" sz="2800" dirty="0"/>
          </a:p>
        </p:txBody>
      </p:sp>
    </p:spTree>
    <p:extLst>
      <p:ext uri="{BB962C8B-B14F-4D97-AF65-F5344CB8AC3E}">
        <p14:creationId xmlns:p14="http://schemas.microsoft.com/office/powerpoint/2010/main" val="919971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normAutofit fontScale="85000" lnSpcReduction="20000"/>
          </a:bodyPr>
          <a:lstStyle/>
          <a:p>
            <a:r>
              <a:rPr lang="en-US" dirty="0"/>
              <a:t>acquisition sequence for young children:</a:t>
            </a:r>
          </a:p>
          <a:p>
            <a:r>
              <a:rPr lang="en-US" dirty="0"/>
              <a:t>■ At approximately 6 months, infants show enjoyment and pleasure (i.e., change in</a:t>
            </a:r>
          </a:p>
          <a:p>
            <a:r>
              <a:rPr lang="en-US" dirty="0"/>
              <a:t>facial expression or body posture) when a parent initiates a sound–gesture routine.</a:t>
            </a:r>
          </a:p>
          <a:p>
            <a:r>
              <a:rPr lang="en-US" dirty="0"/>
              <a:t>■ By 7 months, the infant anticipates the game when the adult produces the verbal</a:t>
            </a:r>
          </a:p>
          <a:p>
            <a:r>
              <a:rPr lang="en-US" dirty="0"/>
              <a:t>component alone (independent of any gesture).</a:t>
            </a:r>
          </a:p>
          <a:p>
            <a:r>
              <a:rPr lang="en-US" dirty="0"/>
              <a:t>■ The 8- to 9-month-old baby initiates as well as participates in the game (e.g., crawls</a:t>
            </a:r>
          </a:p>
          <a:p>
            <a:r>
              <a:rPr lang="en-US" dirty="0"/>
              <a:t>behind the door and peeks his head out while smiling).</a:t>
            </a:r>
          </a:p>
        </p:txBody>
      </p:sp>
    </p:spTree>
    <p:extLst>
      <p:ext uri="{BB962C8B-B14F-4D97-AF65-F5344CB8AC3E}">
        <p14:creationId xmlns:p14="http://schemas.microsoft.com/office/powerpoint/2010/main" val="2929562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lstStyle/>
          <a:p>
            <a:pPr marL="82296" indent="0">
              <a:buNone/>
            </a:pPr>
            <a:r>
              <a:rPr lang="en-US" sz="2800" b="1" dirty="0"/>
              <a:t>5. vocalization:</a:t>
            </a:r>
          </a:p>
          <a:p>
            <a:r>
              <a:rPr lang="en-US" sz="2800" dirty="0"/>
              <a:t>The first year of life is characterized, in part, by rapid physical growth and neuromuscular maturation.</a:t>
            </a:r>
          </a:p>
          <a:p>
            <a:pPr marL="82296" indent="0">
              <a:buNone/>
            </a:pPr>
            <a:r>
              <a:rPr lang="en-US" sz="2800" dirty="0"/>
              <a:t> As a result, the infant gains increasing control over the speech mechanism and exhibits significant expansion in the quality and variety of vocalizations.</a:t>
            </a:r>
          </a:p>
          <a:p>
            <a:r>
              <a:rPr lang="en-US" sz="2800" dirty="0"/>
              <a:t>Table 4-1 p. 169</a:t>
            </a:r>
          </a:p>
          <a:p>
            <a:endParaRPr lang="en-US" dirty="0"/>
          </a:p>
        </p:txBody>
      </p:sp>
    </p:spTree>
    <p:extLst>
      <p:ext uri="{BB962C8B-B14F-4D97-AF65-F5344CB8AC3E}">
        <p14:creationId xmlns:p14="http://schemas.microsoft.com/office/powerpoint/2010/main" val="419179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Stages of Vocal Development in Infancy</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35100" y="1926044"/>
            <a:ext cx="7499350" cy="3844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6971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lstStyle/>
          <a:p>
            <a:pPr marL="82296" indent="0">
              <a:buNone/>
            </a:pPr>
            <a:r>
              <a:rPr lang="en-US" sz="2800" b="1" dirty="0"/>
              <a:t>6. intentional communication:</a:t>
            </a:r>
          </a:p>
          <a:p>
            <a:pPr marL="82296" indent="0">
              <a:buNone/>
            </a:pPr>
            <a:r>
              <a:rPr lang="en-US" sz="2800" dirty="0"/>
              <a:t>The meaning that a speaker wishes a message to convey.</a:t>
            </a:r>
          </a:p>
          <a:p>
            <a:r>
              <a:rPr lang="en-US" sz="2800" dirty="0"/>
              <a:t>At about 9 months of age, infants discover</a:t>
            </a:r>
          </a:p>
          <a:p>
            <a:pPr marL="82296" indent="0">
              <a:buNone/>
            </a:pPr>
            <a:r>
              <a:rPr lang="en-US" sz="2800" dirty="0"/>
              <a:t>intentional communication and begin to express their communicative intentions through gesture and vocalization.</a:t>
            </a:r>
          </a:p>
          <a:p>
            <a:pPr marL="82296" indent="0">
              <a:buNone/>
            </a:pPr>
            <a:endParaRPr lang="en-US" sz="2800" dirty="0"/>
          </a:p>
        </p:txBody>
      </p:sp>
    </p:spTree>
    <p:extLst>
      <p:ext uri="{BB962C8B-B14F-4D97-AF65-F5344CB8AC3E}">
        <p14:creationId xmlns:p14="http://schemas.microsoft.com/office/powerpoint/2010/main" val="898190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normAutofit fontScale="92500" lnSpcReduction="10000"/>
          </a:bodyPr>
          <a:lstStyle/>
          <a:p>
            <a:r>
              <a:rPr lang="en-US" dirty="0"/>
              <a:t>Evidence suggests that the rate of preverbal communication in young children with developmental delays is a strong predictor of later vocabulary usage.</a:t>
            </a:r>
          </a:p>
          <a:p>
            <a:endParaRPr lang="en-US" dirty="0"/>
          </a:p>
          <a:p>
            <a:r>
              <a:rPr lang="en-US" dirty="0"/>
              <a:t>The frequency of intentional communication is also predictive: Higher rates of nonverbal intentional communication during the preverbal stage are associated with better language outcomes 1 to 2 years later.</a:t>
            </a:r>
          </a:p>
          <a:p>
            <a:endParaRPr lang="en-US" dirty="0"/>
          </a:p>
        </p:txBody>
      </p:sp>
    </p:spTree>
    <p:extLst>
      <p:ext uri="{BB962C8B-B14F-4D97-AF65-F5344CB8AC3E}">
        <p14:creationId xmlns:p14="http://schemas.microsoft.com/office/powerpoint/2010/main" val="2868748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dirty="0"/>
              <a:t>Intervention in the area of communicative intentions may be aimed at:</a:t>
            </a:r>
          </a:p>
        </p:txBody>
      </p:sp>
      <p:sp>
        <p:nvSpPr>
          <p:cNvPr id="3" name="عنصر نائب للمحتوى 2"/>
          <p:cNvSpPr>
            <a:spLocks noGrp="1"/>
          </p:cNvSpPr>
          <p:nvPr>
            <p:ph idx="1"/>
          </p:nvPr>
        </p:nvSpPr>
        <p:spPr/>
        <p:txBody>
          <a:bodyPr/>
          <a:lstStyle/>
          <a:p>
            <a:r>
              <a:rPr lang="en-US" dirty="0"/>
              <a:t>(1) </a:t>
            </a:r>
            <a:r>
              <a:rPr lang="en-US" sz="2800" dirty="0"/>
              <a:t>Increasing the number of different types of intentions a child can understand or express.</a:t>
            </a:r>
          </a:p>
          <a:p>
            <a:endParaRPr lang="en-US" sz="2800" dirty="0"/>
          </a:p>
          <a:p>
            <a:r>
              <a:rPr lang="en-US" sz="2800" dirty="0"/>
              <a:t>(2) increasing the variety of forms (e.g. vocalization, gesture, word) understood or used to express a given intention</a:t>
            </a:r>
          </a:p>
        </p:txBody>
      </p:sp>
    </p:spTree>
    <p:extLst>
      <p:ext uri="{BB962C8B-B14F-4D97-AF65-F5344CB8AC3E}">
        <p14:creationId xmlns:p14="http://schemas.microsoft.com/office/powerpoint/2010/main" val="2794460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nchor="t">
            <a:normAutofit fontScale="85000" lnSpcReduction="20000"/>
          </a:bodyPr>
          <a:lstStyle/>
          <a:p>
            <a:pPr marL="81915" indent="0">
              <a:buNone/>
            </a:pPr>
            <a:r>
              <a:rPr lang="en-US" sz="2800" b="1" dirty="0"/>
              <a:t>7. Non-symbolic Play and Symbolic Play:</a:t>
            </a:r>
            <a:endParaRPr lang="en-US"/>
          </a:p>
          <a:p>
            <a:pPr marL="81915" indent="0">
              <a:buNone/>
            </a:pPr>
            <a:r>
              <a:rPr lang="en-US" sz="2800" dirty="0"/>
              <a:t>Infants gain experience in how both receptive and expressive language function by participating in play sequences. In addition , play is the most important context for the development of social communication skills and the natural context for early language learning.</a:t>
            </a:r>
          </a:p>
          <a:p>
            <a:pPr marL="81915" indent="0">
              <a:buNone/>
            </a:pPr>
            <a:endParaRPr lang="en-US" sz="2800" dirty="0"/>
          </a:p>
          <a:p>
            <a:pPr marL="81915" indent="0">
              <a:buNone/>
            </a:pPr>
            <a:r>
              <a:rPr lang="en-US" sz="2800" dirty="0"/>
              <a:t>In early types of play, children use objects for their intended purposes (functional play). And do not require the use of symbolic agents .</a:t>
            </a:r>
          </a:p>
          <a:p>
            <a:pPr marL="81915" indent="0">
              <a:buNone/>
            </a:pPr>
            <a:endParaRPr lang="en-US" sz="2800" dirty="0"/>
          </a:p>
          <a:p>
            <a:pPr marL="81915" indent="0">
              <a:buNone/>
            </a:pPr>
            <a:r>
              <a:rPr lang="en-US" sz="2800" dirty="0"/>
              <a:t>examples of functional play include activities such as running, filling and emptying receptacles, driving toy cars, and water play</a:t>
            </a:r>
          </a:p>
        </p:txBody>
      </p:sp>
    </p:spTree>
    <p:extLst>
      <p:ext uri="{BB962C8B-B14F-4D97-AF65-F5344CB8AC3E}">
        <p14:creationId xmlns:p14="http://schemas.microsoft.com/office/powerpoint/2010/main" val="1030530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br>
              <a:rPr lang="en-US" sz="2800" dirty="0"/>
            </a:br>
            <a:r>
              <a:rPr lang="en-US" sz="2800" dirty="0"/>
              <a:t> early intervention is crucial for infants:</a:t>
            </a:r>
            <a:br>
              <a:rPr lang="en-US" sz="2800" dirty="0"/>
            </a:br>
            <a:endParaRPr lang="en-US" sz="2800" dirty="0"/>
          </a:p>
        </p:txBody>
      </p:sp>
      <p:sp>
        <p:nvSpPr>
          <p:cNvPr id="3" name="عنصر نائب للمحتوى 2"/>
          <p:cNvSpPr>
            <a:spLocks noGrp="1"/>
          </p:cNvSpPr>
          <p:nvPr>
            <p:ph idx="1"/>
          </p:nvPr>
        </p:nvSpPr>
        <p:spPr/>
        <p:txBody>
          <a:bodyPr>
            <a:normAutofit/>
          </a:bodyPr>
          <a:lstStyle/>
          <a:p>
            <a:pPr marL="539496" indent="-457200">
              <a:buFont typeface="+mj-lt"/>
              <a:buAutoNum type="arabicPeriod"/>
            </a:pPr>
            <a:r>
              <a:rPr lang="en-US" sz="2400" dirty="0"/>
              <a:t>Who  do not demonstrate these prerequisite skills within the typically expected time frame. </a:t>
            </a:r>
          </a:p>
          <a:p>
            <a:pPr marL="539496" indent="-457200">
              <a:buFont typeface="+mj-lt"/>
              <a:buAutoNum type="arabicPeriod"/>
            </a:pPr>
            <a:endParaRPr lang="en-US" sz="2400" dirty="0"/>
          </a:p>
          <a:p>
            <a:pPr marL="539496" indent="-457200">
              <a:buFont typeface="+mj-lt"/>
              <a:buAutoNum type="arabicPeriod"/>
            </a:pPr>
            <a:r>
              <a:rPr lang="en-US" sz="2400" dirty="0"/>
              <a:t>2. for children who are considered at risk for developing language difficulties due to factors :</a:t>
            </a:r>
          </a:p>
          <a:p>
            <a:pPr marL="82296" indent="0">
              <a:buNone/>
            </a:pPr>
            <a:r>
              <a:rPr lang="en-US" sz="2400" dirty="0"/>
              <a:t>such as prematurity, low birth weight, family history, medical complications.</a:t>
            </a:r>
          </a:p>
          <a:p>
            <a:pPr marL="82296" indent="0">
              <a:buNone/>
            </a:pPr>
            <a:endParaRPr lang="en-US" sz="2400" dirty="0"/>
          </a:p>
        </p:txBody>
      </p:sp>
    </p:spTree>
    <p:extLst>
      <p:ext uri="{BB962C8B-B14F-4D97-AF65-F5344CB8AC3E}">
        <p14:creationId xmlns:p14="http://schemas.microsoft.com/office/powerpoint/2010/main" val="3851358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lstStyle/>
          <a:p>
            <a:r>
              <a:rPr lang="en-US" dirty="0"/>
              <a:t>Later, </a:t>
            </a:r>
            <a:r>
              <a:rPr lang="en-US" b="1" dirty="0"/>
              <a:t>symbolic forms </a:t>
            </a:r>
            <a:r>
              <a:rPr lang="en-US" dirty="0"/>
              <a:t>of play emerge, where, the child substitutes objects or events for other objects/events. Examples include pretending to talk on the telephone or using a stick as a sword</a:t>
            </a:r>
          </a:p>
        </p:txBody>
      </p:sp>
    </p:spTree>
    <p:extLst>
      <p:ext uri="{BB962C8B-B14F-4D97-AF65-F5344CB8AC3E}">
        <p14:creationId xmlns:p14="http://schemas.microsoft.com/office/powerpoint/2010/main" val="126125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dirty="0"/>
              <a:t>some suggested themes and activities for facilitating play:</a:t>
            </a:r>
          </a:p>
        </p:txBody>
      </p:sp>
      <p:sp>
        <p:nvSpPr>
          <p:cNvPr id="3" name="عنصر نائب للمحتوى 2"/>
          <p:cNvSpPr>
            <a:spLocks noGrp="1"/>
          </p:cNvSpPr>
          <p:nvPr>
            <p:ph idx="1"/>
          </p:nvPr>
        </p:nvSpPr>
        <p:spPr/>
        <p:txBody>
          <a:bodyPr>
            <a:normAutofit fontScale="92500"/>
          </a:bodyPr>
          <a:lstStyle/>
          <a:p>
            <a:r>
              <a:rPr lang="en-US" dirty="0"/>
              <a:t>Pretending to act out sequences of familiar actions such as pouring liquid into a cup, taking a sip, and then spilling the liquid onto the floor</a:t>
            </a:r>
          </a:p>
          <a:p>
            <a:r>
              <a:rPr lang="en-US" dirty="0"/>
              <a:t> Using dough or clay to create “pretend” food such as hot dogs or pancakes</a:t>
            </a:r>
          </a:p>
          <a:p>
            <a:r>
              <a:rPr lang="en-US" dirty="0"/>
              <a:t> Using miniature people, cars, or dishes to act out daily routines such as taking a bath,</a:t>
            </a:r>
          </a:p>
          <a:p>
            <a:r>
              <a:rPr lang="en-US" dirty="0"/>
              <a:t>going to the store, or having a birthday party</a:t>
            </a:r>
          </a:p>
          <a:p>
            <a:endParaRPr lang="en-US" dirty="0"/>
          </a:p>
        </p:txBody>
      </p:sp>
    </p:spTree>
    <p:extLst>
      <p:ext uri="{BB962C8B-B14F-4D97-AF65-F5344CB8AC3E}">
        <p14:creationId xmlns:p14="http://schemas.microsoft.com/office/powerpoint/2010/main" val="4290714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lstStyle/>
          <a:p>
            <a:r>
              <a:rPr lang="en-US" sz="2800" b="1" dirty="0"/>
              <a:t>8. Initial Vocabulary/First Lexicon:</a:t>
            </a:r>
            <a:endParaRPr lang="en-US" dirty="0"/>
          </a:p>
          <a:p>
            <a:r>
              <a:rPr lang="en-US" dirty="0"/>
              <a:t>Infants begin to understand a few familiar words between 6 and 8 months of age. </a:t>
            </a:r>
          </a:p>
          <a:p>
            <a:r>
              <a:rPr lang="en-US" dirty="0"/>
              <a:t>Production of first true words occurs around the first birthday. </a:t>
            </a:r>
          </a:p>
          <a:p>
            <a:r>
              <a:rPr lang="en-US" dirty="0"/>
              <a:t>Early vocabulary development can be stimulated at the receptive and/or expressive</a:t>
            </a:r>
          </a:p>
          <a:p>
            <a:pPr marL="82296" indent="0">
              <a:buNone/>
            </a:pPr>
            <a:endParaRPr lang="en-US" dirty="0"/>
          </a:p>
        </p:txBody>
      </p:sp>
    </p:spTree>
    <p:extLst>
      <p:ext uri="{BB962C8B-B14F-4D97-AF65-F5344CB8AC3E}">
        <p14:creationId xmlns:p14="http://schemas.microsoft.com/office/powerpoint/2010/main" val="4240516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normAutofit/>
          </a:bodyPr>
          <a:lstStyle/>
          <a:p>
            <a:r>
              <a:rPr lang="en-US" sz="2400" dirty="0"/>
              <a:t>Strategies for facilitating the acquisition of early lexical items are frequently based on semantic function rather than grammatical classification.</a:t>
            </a:r>
          </a:p>
          <a:p>
            <a:r>
              <a:rPr lang="en-US" sz="2400" dirty="0"/>
              <a:t>Three main considerations in the selection of target vocabulary are:</a:t>
            </a:r>
          </a:p>
          <a:p>
            <a:pPr marL="82296" indent="0">
              <a:buNone/>
            </a:pPr>
            <a:r>
              <a:rPr lang="en-US" sz="2400" dirty="0"/>
              <a:t> (1) words that can be used in many different contexts during the child’s daily activities; </a:t>
            </a:r>
          </a:p>
          <a:p>
            <a:pPr marL="82296" indent="0">
              <a:buNone/>
            </a:pPr>
            <a:r>
              <a:rPr lang="en-US" sz="2400" dirty="0"/>
              <a:t>(2) words that are important to the child, such as names of significant others or types of favorite foods or toys; and </a:t>
            </a:r>
          </a:p>
          <a:p>
            <a:pPr marL="82296" indent="0">
              <a:buNone/>
            </a:pPr>
            <a:r>
              <a:rPr lang="en-US" sz="2400" dirty="0"/>
              <a:t>(3) words that represent dynamic rather than static</a:t>
            </a:r>
          </a:p>
          <a:p>
            <a:pPr marL="82296" indent="0">
              <a:buNone/>
            </a:pPr>
            <a:r>
              <a:rPr lang="en-US" sz="2400" dirty="0"/>
              <a:t>states</a:t>
            </a:r>
          </a:p>
        </p:txBody>
      </p:sp>
    </p:spTree>
    <p:extLst>
      <p:ext uri="{BB962C8B-B14F-4D97-AF65-F5344CB8AC3E}">
        <p14:creationId xmlns:p14="http://schemas.microsoft.com/office/powerpoint/2010/main" val="22831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dirty="0"/>
              <a:t>Grammatical Classification of the First 50 Words Produced</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35100" y="1862161"/>
            <a:ext cx="7499350" cy="3971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2592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Expressive vocabulary growth </a:t>
            </a: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35100" y="1917712"/>
            <a:ext cx="7499350" cy="3860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8141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br>
              <a:rPr lang="en-US" sz="2800" dirty="0"/>
            </a:br>
            <a:r>
              <a:rPr lang="en-US" sz="2800" dirty="0"/>
              <a:t>ASHA Early Intervention Guidelines:</a:t>
            </a:r>
            <a:br>
              <a:rPr lang="en-US" sz="2800" dirty="0"/>
            </a:br>
            <a:endParaRPr lang="en-US" sz="2800" dirty="0"/>
          </a:p>
        </p:txBody>
      </p:sp>
      <p:sp>
        <p:nvSpPr>
          <p:cNvPr id="3" name="عنصر نائب للمحتوى 2"/>
          <p:cNvSpPr>
            <a:spLocks noGrp="1"/>
          </p:cNvSpPr>
          <p:nvPr>
            <p:ph idx="1"/>
          </p:nvPr>
        </p:nvSpPr>
        <p:spPr/>
        <p:txBody>
          <a:bodyPr anchor="t">
            <a:normAutofit lnSpcReduction="10000"/>
          </a:bodyPr>
          <a:lstStyle/>
          <a:p>
            <a:pPr indent="-283210"/>
            <a:r>
              <a:rPr lang="en-US" sz="2600" dirty="0"/>
              <a:t>Prevention</a:t>
            </a:r>
          </a:p>
          <a:p>
            <a:pPr indent="-283210"/>
            <a:r>
              <a:rPr lang="en-US" sz="2600" dirty="0"/>
              <a:t> Screening</a:t>
            </a:r>
          </a:p>
          <a:p>
            <a:pPr indent="-283210"/>
            <a:r>
              <a:rPr lang="en-US" sz="2600" dirty="0"/>
              <a:t> Evaluation and assessment</a:t>
            </a:r>
          </a:p>
          <a:p>
            <a:pPr indent="-283210"/>
            <a:r>
              <a:rPr lang="en-US" sz="2600" dirty="0"/>
              <a:t> Planning, implementing, and monitoring intervention</a:t>
            </a:r>
          </a:p>
          <a:p>
            <a:pPr indent="-283210"/>
            <a:r>
              <a:rPr lang="en-US" sz="2600" dirty="0"/>
              <a:t> Consultation with and education for tam members, including families and other</a:t>
            </a:r>
          </a:p>
          <a:p>
            <a:pPr indent="-283210"/>
            <a:r>
              <a:rPr lang="en-US" sz="2600" dirty="0"/>
              <a:t>professionals</a:t>
            </a:r>
          </a:p>
          <a:p>
            <a:pPr indent="-283210"/>
            <a:r>
              <a:rPr lang="en-US" sz="2600" dirty="0"/>
              <a:t> Service coordination</a:t>
            </a:r>
          </a:p>
          <a:p>
            <a:pPr indent="-283210"/>
            <a:r>
              <a:rPr lang="en-US" sz="2600" dirty="0"/>
              <a:t>Transition planning</a:t>
            </a:r>
          </a:p>
          <a:p>
            <a:pPr indent="-283210"/>
            <a:r>
              <a:rPr lang="en-US" sz="2600" dirty="0"/>
              <a:t> Advocacy</a:t>
            </a:r>
          </a:p>
        </p:txBody>
      </p:sp>
    </p:spTree>
    <p:extLst>
      <p:ext uri="{BB962C8B-B14F-4D97-AF65-F5344CB8AC3E}">
        <p14:creationId xmlns:p14="http://schemas.microsoft.com/office/powerpoint/2010/main" val="2234060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normAutofit fontScale="92500" lnSpcReduction="10000"/>
          </a:bodyPr>
          <a:lstStyle/>
          <a:p>
            <a:r>
              <a:rPr lang="en-US" sz="3000" dirty="0"/>
              <a:t>Intervention provided during the first 2 years of life is thought to be extremely productive because it capitalizes on the rapid neural growth and learning potential of the young brain.</a:t>
            </a:r>
          </a:p>
          <a:p>
            <a:endParaRPr lang="en-US" sz="3000" dirty="0"/>
          </a:p>
          <a:p>
            <a:r>
              <a:rPr lang="en-US" sz="3000" dirty="0"/>
              <a:t>Although the term natural environment has often been assumed to refer to a child’s home, it actually encompasses all settings and individuals with whom the child has regular contact.</a:t>
            </a:r>
          </a:p>
          <a:p>
            <a:endParaRPr lang="en-US" dirty="0"/>
          </a:p>
        </p:txBody>
      </p:sp>
    </p:spTree>
    <p:extLst>
      <p:ext uri="{BB962C8B-B14F-4D97-AF65-F5344CB8AC3E}">
        <p14:creationId xmlns:p14="http://schemas.microsoft.com/office/powerpoint/2010/main" val="3681058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normAutofit lnSpcReduction="10000"/>
          </a:bodyPr>
          <a:lstStyle/>
          <a:p>
            <a:pPr marL="82296" indent="0">
              <a:buNone/>
            </a:pPr>
            <a:r>
              <a:rPr lang="en-US" sz="3000" dirty="0"/>
              <a:t>With infants and toddlers, more than with any other single age group, the clinician will likely work in an </a:t>
            </a:r>
            <a:r>
              <a:rPr lang="en-US" sz="3000" b="1" dirty="0"/>
              <a:t>interdisciplinary</a:t>
            </a:r>
            <a:r>
              <a:rPr lang="en-US" sz="3000" dirty="0"/>
              <a:t> or </a:t>
            </a:r>
            <a:r>
              <a:rPr lang="en-US" sz="3000" b="1" dirty="0" err="1"/>
              <a:t>transdisciplinary</a:t>
            </a:r>
            <a:r>
              <a:rPr lang="en-US" sz="3000" dirty="0"/>
              <a:t> model of service delivery.</a:t>
            </a:r>
          </a:p>
          <a:p>
            <a:endParaRPr lang="en-US" sz="3000" dirty="0"/>
          </a:p>
          <a:p>
            <a:r>
              <a:rPr lang="en-US" sz="3000" b="1" dirty="0"/>
              <a:t>interdisciplinary</a:t>
            </a:r>
            <a:r>
              <a:rPr lang="en-US" sz="3000" dirty="0"/>
              <a:t> </a:t>
            </a:r>
            <a:r>
              <a:rPr lang="en-US" sz="3000" b="1" dirty="0"/>
              <a:t>model</a:t>
            </a:r>
            <a:r>
              <a:rPr lang="en-US" sz="3000" dirty="0"/>
              <a:t>:</a:t>
            </a:r>
          </a:p>
          <a:p>
            <a:pPr marL="82296" indent="0">
              <a:buNone/>
            </a:pPr>
            <a:r>
              <a:rPr lang="en-US" sz="3000" dirty="0"/>
              <a:t>each team member functions within his or her specific discipline and shares information with other team members through established channels such as team meetings.</a:t>
            </a:r>
          </a:p>
          <a:p>
            <a:endParaRPr lang="en-US" dirty="0"/>
          </a:p>
        </p:txBody>
      </p:sp>
    </p:spTree>
    <p:extLst>
      <p:ext uri="{BB962C8B-B14F-4D97-AF65-F5344CB8AC3E}">
        <p14:creationId xmlns:p14="http://schemas.microsoft.com/office/powerpoint/2010/main" val="177220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normAutofit/>
          </a:bodyPr>
          <a:lstStyle/>
          <a:p>
            <a:r>
              <a:rPr lang="en-US" sz="2800" dirty="0"/>
              <a:t>  </a:t>
            </a:r>
            <a:r>
              <a:rPr lang="en-US" sz="2800" b="1" dirty="0" err="1"/>
              <a:t>transdisciplinary</a:t>
            </a:r>
            <a:r>
              <a:rPr lang="en-US" sz="2800" dirty="0"/>
              <a:t> </a:t>
            </a:r>
            <a:r>
              <a:rPr lang="en-US" sz="2800" b="1" dirty="0"/>
              <a:t>model</a:t>
            </a:r>
            <a:r>
              <a:rPr lang="en-US" sz="2800" dirty="0"/>
              <a:t> :</a:t>
            </a:r>
          </a:p>
          <a:p>
            <a:pPr marL="82296" indent="0">
              <a:buNone/>
            </a:pPr>
            <a:r>
              <a:rPr lang="en-US" sz="2800" dirty="0"/>
              <a:t>traditional professional boundaries.</a:t>
            </a:r>
          </a:p>
          <a:p>
            <a:pPr marL="82296" indent="0">
              <a:buNone/>
            </a:pPr>
            <a:r>
              <a:rPr lang="en-US" sz="2800" dirty="0"/>
              <a:t>They receive training in other disciplines and interchangeably provide services as needed by the child and family</a:t>
            </a:r>
          </a:p>
          <a:p>
            <a:pPr marL="82296" indent="0">
              <a:buNone/>
            </a:pPr>
            <a:endParaRPr lang="en-US" dirty="0"/>
          </a:p>
        </p:txBody>
      </p:sp>
    </p:spTree>
    <p:extLst>
      <p:ext uri="{BB962C8B-B14F-4D97-AF65-F5344CB8AC3E}">
        <p14:creationId xmlns:p14="http://schemas.microsoft.com/office/powerpoint/2010/main" val="789534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Cont..</a:t>
            </a:r>
          </a:p>
        </p:txBody>
      </p:sp>
      <p:sp>
        <p:nvSpPr>
          <p:cNvPr id="3" name="عنصر نائب للمحتوى 2"/>
          <p:cNvSpPr>
            <a:spLocks noGrp="1"/>
          </p:cNvSpPr>
          <p:nvPr>
            <p:ph idx="1"/>
          </p:nvPr>
        </p:nvSpPr>
        <p:spPr/>
        <p:txBody>
          <a:bodyPr>
            <a:normAutofit/>
          </a:bodyPr>
          <a:lstStyle/>
          <a:p>
            <a:pPr marL="82296" indent="0">
              <a:buNone/>
            </a:pPr>
            <a:r>
              <a:rPr lang="en-US" sz="2400" dirty="0"/>
              <a:t>The goal of early intervention (EI) is the development of basic skills thought to be critical to successful speech, language, and communication learning. </a:t>
            </a:r>
          </a:p>
          <a:p>
            <a:pPr marL="82296" indent="0">
              <a:buNone/>
            </a:pPr>
            <a:endParaRPr lang="en-US" sz="2400" dirty="0"/>
          </a:p>
          <a:p>
            <a:pPr marL="82296" indent="0">
              <a:buNone/>
            </a:pPr>
            <a:r>
              <a:rPr lang="en-US" sz="2400" dirty="0"/>
              <a:t>The primary therapy strategies for infants are repeated, interactive exposure to authentic learning experiences in natural environments and modeling/stimulation</a:t>
            </a:r>
          </a:p>
          <a:p>
            <a:pPr marL="82296" indent="0">
              <a:buNone/>
            </a:pPr>
            <a:r>
              <a:rPr lang="en-US" sz="2400" dirty="0"/>
              <a:t> </a:t>
            </a:r>
            <a:endParaRPr lang="en-US" dirty="0"/>
          </a:p>
        </p:txBody>
      </p:sp>
    </p:spTree>
    <p:extLst>
      <p:ext uri="{BB962C8B-B14F-4D97-AF65-F5344CB8AC3E}">
        <p14:creationId xmlns:p14="http://schemas.microsoft.com/office/powerpoint/2010/main" val="1658771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dirty="0"/>
              <a:t>Pre-linguistic and early language skills</a:t>
            </a:r>
          </a:p>
        </p:txBody>
      </p:sp>
      <p:sp>
        <p:nvSpPr>
          <p:cNvPr id="3" name="عنصر نائب للمحتوى 2"/>
          <p:cNvSpPr>
            <a:spLocks noGrp="1"/>
          </p:cNvSpPr>
          <p:nvPr>
            <p:ph idx="1"/>
          </p:nvPr>
        </p:nvSpPr>
        <p:spPr/>
        <p:txBody>
          <a:bodyPr>
            <a:normAutofit/>
          </a:bodyPr>
          <a:lstStyle/>
          <a:p>
            <a:pPr marL="539496" indent="-457200">
              <a:buFont typeface="+mj-lt"/>
              <a:buAutoNum type="arabicPeriod"/>
            </a:pPr>
            <a:r>
              <a:rPr lang="en-US" sz="2400" dirty="0"/>
              <a:t>Localization:</a:t>
            </a:r>
          </a:p>
          <a:p>
            <a:pPr marL="82296" indent="0">
              <a:buNone/>
            </a:pPr>
            <a:r>
              <a:rPr lang="en-US" sz="2400" dirty="0"/>
              <a:t> Infants demonstrate awareness of sounds in their environment by turning toward and visually searching for the source of a sound. This auditory–visual association marks the beginning of an infant’s conceptual grasp of cause–effect relations.</a:t>
            </a:r>
          </a:p>
          <a:p>
            <a:pPr marL="82296" indent="0">
              <a:buNone/>
            </a:pPr>
            <a:endParaRPr lang="en-US" sz="2400" dirty="0"/>
          </a:p>
          <a:p>
            <a:endParaRPr lang="en-US" sz="2400" dirty="0"/>
          </a:p>
        </p:txBody>
      </p:sp>
    </p:spTree>
    <p:extLst>
      <p:ext uri="{BB962C8B-B14F-4D97-AF65-F5344CB8AC3E}">
        <p14:creationId xmlns:p14="http://schemas.microsoft.com/office/powerpoint/2010/main" val="2981930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dirty="0"/>
              <a:t>Developmental sequence for appropriate response level:</a:t>
            </a:r>
          </a:p>
        </p:txBody>
      </p:sp>
      <p:sp>
        <p:nvSpPr>
          <p:cNvPr id="3" name="عنصر نائب للمحتوى 2"/>
          <p:cNvSpPr>
            <a:spLocks noGrp="1"/>
          </p:cNvSpPr>
          <p:nvPr>
            <p:ph idx="1"/>
          </p:nvPr>
        </p:nvSpPr>
        <p:spPr/>
        <p:txBody>
          <a:bodyPr>
            <a:normAutofit fontScale="85000" lnSpcReduction="10000"/>
          </a:bodyPr>
          <a:lstStyle/>
          <a:p>
            <a:r>
              <a:rPr lang="en-US" dirty="0"/>
              <a:t>3 to 4 months:      Primitive attempt to turn head</a:t>
            </a:r>
          </a:p>
          <a:p>
            <a:endParaRPr lang="en-US" dirty="0"/>
          </a:p>
          <a:p>
            <a:r>
              <a:rPr lang="en-US" dirty="0"/>
              <a:t>4 to 7 months:      Localization to side only</a:t>
            </a:r>
          </a:p>
          <a:p>
            <a:endParaRPr lang="en-US" dirty="0"/>
          </a:p>
          <a:p>
            <a:r>
              <a:rPr lang="en-US" dirty="0"/>
              <a:t>7 to 13 months:     Localization to side or below</a:t>
            </a:r>
          </a:p>
          <a:p>
            <a:endParaRPr lang="en-US" dirty="0"/>
          </a:p>
          <a:p>
            <a:r>
              <a:rPr lang="en-US" dirty="0"/>
              <a:t>13 to 21 months:   Localization to side, below, or above</a:t>
            </a:r>
          </a:p>
          <a:p>
            <a:endParaRPr lang="en-US" dirty="0"/>
          </a:p>
          <a:p>
            <a:r>
              <a:rPr lang="en-US" dirty="0"/>
              <a:t>21 to 24 months : Direct localization to any angle</a:t>
            </a:r>
          </a:p>
        </p:txBody>
      </p:sp>
    </p:spTree>
    <p:extLst>
      <p:ext uri="{BB962C8B-B14F-4D97-AF65-F5344CB8AC3E}">
        <p14:creationId xmlns:p14="http://schemas.microsoft.com/office/powerpoint/2010/main" val="19418424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98</TotalTime>
  <Words>1286</Words>
  <Application>Microsoft Office PowerPoint</Application>
  <PresentationFormat>On-screen Show (4:3)</PresentationFormat>
  <Paragraphs>119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انقلاب</vt:lpstr>
      <vt:lpstr>Intervention for language in infants and preschool children </vt:lpstr>
      <vt:lpstr>  early intervention is crucial for infants: </vt:lpstr>
      <vt:lpstr> ASHA Early Intervention Guidelines: </vt:lpstr>
      <vt:lpstr>Cont..</vt:lpstr>
      <vt:lpstr>Cont..</vt:lpstr>
      <vt:lpstr>Cont..</vt:lpstr>
      <vt:lpstr>Cont..</vt:lpstr>
      <vt:lpstr>Pre-linguistic and early language skills</vt:lpstr>
      <vt:lpstr>Developmental sequence for appropriate response level:</vt:lpstr>
      <vt:lpstr>Cont..</vt:lpstr>
      <vt:lpstr>Cont..</vt:lpstr>
      <vt:lpstr>Cont..</vt:lpstr>
      <vt:lpstr>Cont..</vt:lpstr>
      <vt:lpstr>Cont..</vt:lpstr>
      <vt:lpstr>Stages of Vocal Development in Infancy</vt:lpstr>
      <vt:lpstr>Cont..</vt:lpstr>
      <vt:lpstr>Cont..</vt:lpstr>
      <vt:lpstr>Intervention in the area of communicative intentions may be aimed at:</vt:lpstr>
      <vt:lpstr>Cont..</vt:lpstr>
      <vt:lpstr>Cont..</vt:lpstr>
      <vt:lpstr>some suggested themes and activities for facilitating play:</vt:lpstr>
      <vt:lpstr>Cont..</vt:lpstr>
      <vt:lpstr>Cont..</vt:lpstr>
      <vt:lpstr>Grammatical Classification of the First 50 Words Produced</vt:lpstr>
      <vt:lpstr>Expressive vocabulary growth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for language in infants and preschool childreen</dc:title>
  <dc:creator>A7mad</dc:creator>
  <cp:lastModifiedBy>A7mad</cp:lastModifiedBy>
  <cp:revision>19</cp:revision>
  <dcterms:created xsi:type="dcterms:W3CDTF">2020-01-11T06:43:11Z</dcterms:created>
  <dcterms:modified xsi:type="dcterms:W3CDTF">2020-01-17T20:24:56Z</dcterms:modified>
</cp:coreProperties>
</file>