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7" r:id="rId2"/>
    <p:sldId id="280" r:id="rId3"/>
    <p:sldId id="281" r:id="rId4"/>
    <p:sldId id="282" r:id="rId5"/>
    <p:sldId id="283" r:id="rId6"/>
    <p:sldId id="279" r:id="rId7"/>
    <p:sldId id="286" r:id="rId8"/>
    <p:sldId id="299" r:id="rId9"/>
    <p:sldId id="292" r:id="rId10"/>
    <p:sldId id="293" r:id="rId11"/>
    <p:sldId id="294" r:id="rId12"/>
    <p:sldId id="295" r:id="rId13"/>
    <p:sldId id="298" r:id="rId14"/>
    <p:sldId id="296" r:id="rId15"/>
    <p:sldId id="300" r:id="rId16"/>
    <p:sldId id="285" r:id="rId17"/>
    <p:sldId id="301" r:id="rId18"/>
    <p:sldId id="302" r:id="rId19"/>
    <p:sldId id="308" r:id="rId20"/>
    <p:sldId id="303" r:id="rId21"/>
    <p:sldId id="304" r:id="rId22"/>
    <p:sldId id="305" r:id="rId23"/>
    <p:sldId id="306"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370"/>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74"/>
  </p:normalViewPr>
  <p:slideViewPr>
    <p:cSldViewPr snapToGrid="0" snapToObjects="1" showGuides="1">
      <p:cViewPr varScale="1">
        <p:scale>
          <a:sx n="78" d="100"/>
          <a:sy n="78" d="100"/>
        </p:scale>
        <p:origin x="3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3</a:t>
            </a:fld>
            <a:endParaRPr lang="en-US" dirty="0"/>
          </a:p>
        </p:txBody>
      </p:sp>
    </p:spTree>
    <p:extLst>
      <p:ext uri="{BB962C8B-B14F-4D97-AF65-F5344CB8AC3E}">
        <p14:creationId xmlns:p14="http://schemas.microsoft.com/office/powerpoint/2010/main" val="312049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4</a:t>
            </a:fld>
            <a:endParaRPr lang="en-US" dirty="0"/>
          </a:p>
        </p:txBody>
      </p:sp>
    </p:spTree>
    <p:extLst>
      <p:ext uri="{BB962C8B-B14F-4D97-AF65-F5344CB8AC3E}">
        <p14:creationId xmlns:p14="http://schemas.microsoft.com/office/powerpoint/2010/main" val="257625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5</a:t>
            </a:fld>
            <a:endParaRPr lang="en-US" dirty="0"/>
          </a:p>
        </p:txBody>
      </p:sp>
    </p:spTree>
    <p:extLst>
      <p:ext uri="{BB962C8B-B14F-4D97-AF65-F5344CB8AC3E}">
        <p14:creationId xmlns:p14="http://schemas.microsoft.com/office/powerpoint/2010/main" val="2688129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63896"/>
            <a:ext cx="4557444" cy="533257"/>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26723"/>
            <a:ext cx="4108858" cy="480769"/>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190517"/>
            <a:ext cx="4324179" cy="505963"/>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7B0F206-4721-B742-B71F-C0AADA23A98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242094"/>
            <a:ext cx="3991483" cy="467035"/>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example.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762684"/>
            <a:ext cx="8266971" cy="3091053"/>
          </a:xfrm>
        </p:spPr>
        <p:txBody>
          <a:bodyPr/>
          <a:lstStyle/>
          <a:p>
            <a:r>
              <a:rPr lang="en-US" dirty="0"/>
              <a:t>Exp #3</a:t>
            </a:r>
            <a:br>
              <a:rPr lang="en-US" dirty="0"/>
            </a:br>
            <a:br>
              <a:rPr lang="en-US" dirty="0"/>
            </a:br>
            <a:r>
              <a:rPr lang="en-US" dirty="0"/>
              <a:t>Using Intents and Notifications </a:t>
            </a:r>
          </a:p>
        </p:txBody>
      </p:sp>
      <p:sp>
        <p:nvSpPr>
          <p:cNvPr id="2" name="Text Placeholder 1">
            <a:extLst>
              <a:ext uri="{FF2B5EF4-FFF2-40B4-BE49-F238E27FC236}">
                <a16:creationId xmlns:a16="http://schemas.microsoft.com/office/drawing/2014/main" id="{95D02888-0E71-9342-B0C7-71D861CA207B}"/>
              </a:ext>
            </a:extLst>
          </p:cNvPr>
          <p:cNvSpPr>
            <a:spLocks noGrp="1"/>
          </p:cNvSpPr>
          <p:nvPr/>
        </p:nvSpPr>
        <p:spPr>
          <a:xfrm>
            <a:off x="908599" y="4167139"/>
            <a:ext cx="6638544" cy="1650381"/>
          </a:xfrm>
          <a:prstGeom prst="rect">
            <a:avLst/>
          </a:prstGeom>
        </p:spPr>
        <p:txBody>
          <a:bodyPr vert="horz" lIns="0" tIns="45720" rIns="91440" bIns="45720" rtlCol="0">
            <a:noAutofit/>
          </a:bodyPr>
          <a:lstStyle>
            <a:lvl1pPr marL="0" indent="0" algn="l" defTabSz="914400" rtl="0" eaLnBrk="1" latinLnBrk="0" hangingPunct="1">
              <a:lnSpc>
                <a:spcPct val="130000"/>
              </a:lnSpc>
              <a:spcBef>
                <a:spcPts val="600"/>
              </a:spcBef>
              <a:buClr>
                <a:schemeClr val="tx2"/>
              </a:buClr>
              <a:buSzPct val="120000"/>
              <a:buFont typeface="Arial" panose="020B0604020202020204" pitchFamily="34" charset="0"/>
              <a:buNone/>
              <a:defRPr sz="2800" b="0" i="0" kern="1200">
                <a:solidFill>
                  <a:schemeClr val="tx1"/>
                </a:solidFill>
                <a:latin typeface="+mn-lt"/>
                <a:ea typeface="Georgia" charset="0"/>
                <a:cs typeface="Georgia" charset="0"/>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SLIDES BY: Tarek Zidan and Mohamad </a:t>
            </a:r>
            <a:r>
              <a:rPr lang="en-US" dirty="0" err="1"/>
              <a:t>Balawi</a:t>
            </a:r>
            <a:endParaRPr lang="en-US"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(2)</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r>
              <a:rPr lang="en-US" dirty="0"/>
              <a:t>Sent over notification channel that needs: ID, NAME, and IMPORTANCE VALUE.</a:t>
            </a:r>
          </a:p>
          <a:p>
            <a:pPr marL="342900" indent="-342900"/>
            <a:r>
              <a:rPr lang="en-US" dirty="0"/>
              <a:t>Controlled by the device system.</a:t>
            </a:r>
          </a:p>
          <a:p>
            <a:pPr marL="0" indent="0">
              <a:buNone/>
            </a:pPr>
            <a:r>
              <a:rPr lang="en-US" dirty="0"/>
              <a:t>how do you send notifications?</a:t>
            </a:r>
          </a:p>
          <a:p>
            <a:pPr marL="342900" indent="-342900">
              <a:buFont typeface="+mj-lt"/>
              <a:buAutoNum type="arabicPeriod"/>
            </a:pPr>
            <a:r>
              <a:rPr lang="en-US" dirty="0"/>
              <a:t>The application needs to create a notification channel before sending any notifications.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765" y="4149055"/>
            <a:ext cx="8731120" cy="2377422"/>
          </a:xfrm>
          <a:prstGeom prst="rect">
            <a:avLst/>
          </a:prstGeom>
        </p:spPr>
      </p:pic>
      <p:sp>
        <p:nvSpPr>
          <p:cNvPr id="5" name="TextBox 4"/>
          <p:cNvSpPr txBox="1"/>
          <p:nvPr/>
        </p:nvSpPr>
        <p:spPr>
          <a:xfrm>
            <a:off x="5887616" y="5085185"/>
            <a:ext cx="3311740" cy="338554"/>
          </a:xfrm>
          <a:prstGeom prst="rect">
            <a:avLst/>
          </a:prstGeom>
          <a:noFill/>
        </p:spPr>
        <p:txBody>
          <a:bodyPr wrap="none" rtlCol="0">
            <a:spAutoFit/>
          </a:bodyPr>
          <a:lstStyle/>
          <a:p>
            <a:r>
              <a:rPr lang="en-US" sz="1600" dirty="0">
                <a:solidFill>
                  <a:srgbClr val="5C6370"/>
                </a:solidFill>
                <a:latin typeface="Calibri" panose="020F0502020204030204" pitchFamily="34" charset="0"/>
                <a:cs typeface="Calibri" panose="020F0502020204030204" pitchFamily="34" charset="0"/>
              </a:rPr>
              <a:t>(unique for the application's package)</a:t>
            </a:r>
          </a:p>
        </p:txBody>
      </p:sp>
    </p:spTree>
    <p:extLst>
      <p:ext uri="{BB962C8B-B14F-4D97-AF65-F5344CB8AC3E}">
        <p14:creationId xmlns:p14="http://schemas.microsoft.com/office/powerpoint/2010/main" val="364347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(3)</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buFont typeface="+mj-lt"/>
              <a:buAutoNum type="arabicPeriod" startAt="2"/>
            </a:pPr>
            <a:r>
              <a:rPr lang="en-US" dirty="0"/>
              <a:t>The new channel needs to be added to the notification manager.</a:t>
            </a:r>
          </a:p>
          <a:p>
            <a:pPr marL="342900" indent="-342900">
              <a:buFont typeface="+mj-lt"/>
              <a:buAutoNum type="arabicPeriod" startAt="2"/>
            </a:pPr>
            <a:endParaRPr lang="en-US" dirty="0"/>
          </a:p>
          <a:p>
            <a:pPr marL="342900" indent="-342900">
              <a:buFont typeface="+mj-lt"/>
              <a:buAutoNum type="arabicPeriod" startAt="2"/>
            </a:pPr>
            <a:endParaRPr lang="en-US" dirty="0"/>
          </a:p>
          <a:p>
            <a:pPr marL="342900" indent="-342900">
              <a:buFont typeface="+mj-lt"/>
              <a:buAutoNum type="arabicPeriod" startAt="2"/>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134" y="3429000"/>
            <a:ext cx="9151732" cy="1538644"/>
          </a:xfrm>
          <a:prstGeom prst="rect">
            <a:avLst/>
          </a:prstGeom>
        </p:spPr>
      </p:pic>
    </p:spTree>
    <p:extLst>
      <p:ext uri="{BB962C8B-B14F-4D97-AF65-F5344CB8AC3E}">
        <p14:creationId xmlns:p14="http://schemas.microsoft.com/office/powerpoint/2010/main" val="2258252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(4)</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buFont typeface="+mj-lt"/>
              <a:buAutoNum type="arabicPeriod" startAt="3"/>
            </a:pPr>
            <a:r>
              <a:rPr lang="en-US" dirty="0"/>
              <a:t>The notification is built using notification builder.</a:t>
            </a:r>
          </a:p>
          <a:p>
            <a:pPr marL="342900" indent="-342900">
              <a:buFont typeface="+mj-lt"/>
              <a:buAutoNum type="arabicPeriod" startAt="2"/>
            </a:pPr>
            <a:endParaRPr lang="en-US" dirty="0"/>
          </a:p>
          <a:p>
            <a:pPr marL="342900" indent="-342900">
              <a:buFont typeface="+mj-lt"/>
              <a:buAutoNum type="arabicPeriod" startAt="2"/>
            </a:pPr>
            <a:endParaRPr lang="en-US" dirty="0"/>
          </a:p>
          <a:p>
            <a:pPr marL="342900" indent="-342900">
              <a:buFont typeface="+mj-lt"/>
              <a:buAutoNum type="arabicPeriod" startAt="2"/>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95" y="2814570"/>
            <a:ext cx="10058400" cy="3247426"/>
          </a:xfrm>
          <a:prstGeom prst="rect">
            <a:avLst/>
          </a:prstGeom>
        </p:spPr>
      </p:pic>
    </p:spTree>
    <p:extLst>
      <p:ext uri="{BB962C8B-B14F-4D97-AF65-F5344CB8AC3E}">
        <p14:creationId xmlns:p14="http://schemas.microsoft.com/office/powerpoint/2010/main" val="361925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(5)</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buFont typeface="+mj-lt"/>
              <a:buAutoNum type="arabicPeriod" startAt="4"/>
            </a:pPr>
            <a:r>
              <a:rPr lang="en-US" dirty="0"/>
              <a:t>The permission to push notifications needs to checked at runtime.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795" y="3549399"/>
            <a:ext cx="11001951" cy="1161316"/>
          </a:xfrm>
          <a:prstGeom prst="rect">
            <a:avLst/>
          </a:prstGeom>
        </p:spPr>
      </p:pic>
    </p:spTree>
    <p:extLst>
      <p:ext uri="{BB962C8B-B14F-4D97-AF65-F5344CB8AC3E}">
        <p14:creationId xmlns:p14="http://schemas.microsoft.com/office/powerpoint/2010/main" val="134539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(6)</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buFont typeface="+mj-lt"/>
              <a:buAutoNum type="arabicPeriod" startAt="5"/>
            </a:pPr>
            <a:r>
              <a:rPr lang="en-US" dirty="0"/>
              <a:t>The notification is sent with a notification ID.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596" y="3434452"/>
            <a:ext cx="8691466" cy="1354513"/>
          </a:xfrm>
          <a:prstGeom prst="rect">
            <a:avLst/>
          </a:prstGeom>
        </p:spPr>
      </p:pic>
    </p:spTree>
    <p:extLst>
      <p:ext uri="{BB962C8B-B14F-4D97-AF65-F5344CB8AC3E}">
        <p14:creationId xmlns:p14="http://schemas.microsoft.com/office/powerpoint/2010/main" val="137518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Final Result</a:t>
            </a:r>
          </a:p>
        </p:txBody>
      </p:sp>
      <p:pic>
        <p:nvPicPr>
          <p:cNvPr id="6" name="Content Placeholder 5">
            <a:extLst>
              <a:ext uri="{FF2B5EF4-FFF2-40B4-BE49-F238E27FC236}">
                <a16:creationId xmlns:a16="http://schemas.microsoft.com/office/drawing/2014/main" id="{5C488DBB-65AE-B100-CF14-6D8368678291}"/>
              </a:ext>
            </a:extLst>
          </p:cNvPr>
          <p:cNvPicPr>
            <a:picLocks noGrp="1" noChangeAspect="1"/>
          </p:cNvPicPr>
          <p:nvPr>
            <p:ph sz="half" idx="1"/>
          </p:nvPr>
        </p:nvPicPr>
        <p:blipFill>
          <a:blip r:embed="rId2"/>
          <a:stretch>
            <a:fillRect/>
          </a:stretch>
        </p:blipFill>
        <p:spPr>
          <a:xfrm>
            <a:off x="4264090" y="1030966"/>
            <a:ext cx="5652070" cy="5615898"/>
          </a:xfrm>
        </p:spPr>
      </p:pic>
    </p:spTree>
    <p:extLst>
      <p:ext uri="{BB962C8B-B14F-4D97-AF65-F5344CB8AC3E}">
        <p14:creationId xmlns:p14="http://schemas.microsoft.com/office/powerpoint/2010/main" val="2556886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1721612" y="2828835"/>
            <a:ext cx="8748776" cy="1200329"/>
          </a:xfrm>
        </p:spPr>
        <p:txBody>
          <a:bodyPr/>
          <a:lstStyle/>
          <a:p>
            <a:pPr algn="ctr"/>
            <a:r>
              <a:rPr lang="en-US" sz="8000" dirty="0"/>
              <a:t>activity_main.xml</a:t>
            </a:r>
          </a:p>
        </p:txBody>
      </p:sp>
    </p:spTree>
    <p:extLst>
      <p:ext uri="{BB962C8B-B14F-4D97-AF65-F5344CB8AC3E}">
        <p14:creationId xmlns:p14="http://schemas.microsoft.com/office/powerpoint/2010/main" val="334449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1DC39E-92FB-1AE8-1BA8-D52E58F82C17}"/>
              </a:ext>
            </a:extLst>
          </p:cNvPr>
          <p:cNvPicPr>
            <a:picLocks noChangeAspect="1"/>
          </p:cNvPicPr>
          <p:nvPr/>
        </p:nvPicPr>
        <p:blipFill>
          <a:blip r:embed="rId2"/>
          <a:stretch>
            <a:fillRect/>
          </a:stretch>
        </p:blipFill>
        <p:spPr>
          <a:xfrm>
            <a:off x="1239520" y="1047686"/>
            <a:ext cx="9310422" cy="5668074"/>
          </a:xfrm>
          <a:prstGeom prst="rect">
            <a:avLst/>
          </a:prstGeom>
        </p:spPr>
      </p:pic>
    </p:spTree>
    <p:extLst>
      <p:ext uri="{BB962C8B-B14F-4D97-AF65-F5344CB8AC3E}">
        <p14:creationId xmlns:p14="http://schemas.microsoft.com/office/powerpoint/2010/main" val="1576193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1721612" y="2828835"/>
            <a:ext cx="8748776" cy="1200329"/>
          </a:xfrm>
        </p:spPr>
        <p:txBody>
          <a:bodyPr/>
          <a:lstStyle/>
          <a:p>
            <a:pPr algn="ctr"/>
            <a:r>
              <a:rPr lang="en-US" sz="8000" dirty="0"/>
              <a:t>MainActivity.java</a:t>
            </a:r>
          </a:p>
        </p:txBody>
      </p:sp>
    </p:spTree>
    <p:extLst>
      <p:ext uri="{BB962C8B-B14F-4D97-AF65-F5344CB8AC3E}">
        <p14:creationId xmlns:p14="http://schemas.microsoft.com/office/powerpoint/2010/main" val="427748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3789-8C44-444C-F804-F2E0E4C74B12}"/>
              </a:ext>
            </a:extLst>
          </p:cNvPr>
          <p:cNvSpPr>
            <a:spLocks noGrp="1"/>
          </p:cNvSpPr>
          <p:nvPr>
            <p:ph type="title"/>
          </p:nvPr>
        </p:nvSpPr>
        <p:spPr/>
        <p:txBody>
          <a:bodyPr/>
          <a:lstStyle/>
          <a:p>
            <a:r>
              <a:rPr lang="en-US" dirty="0"/>
              <a:t>Notes</a:t>
            </a:r>
          </a:p>
        </p:txBody>
      </p:sp>
      <p:sp>
        <p:nvSpPr>
          <p:cNvPr id="3" name="Content Placeholder 2">
            <a:extLst>
              <a:ext uri="{FF2B5EF4-FFF2-40B4-BE49-F238E27FC236}">
                <a16:creationId xmlns:a16="http://schemas.microsoft.com/office/drawing/2014/main" id="{12A54005-EFDE-A1CF-AF16-741AD95A27C6}"/>
              </a:ext>
            </a:extLst>
          </p:cNvPr>
          <p:cNvSpPr>
            <a:spLocks noGrp="1"/>
          </p:cNvSpPr>
          <p:nvPr>
            <p:ph idx="1"/>
          </p:nvPr>
        </p:nvSpPr>
        <p:spPr>
          <a:xfrm>
            <a:off x="566928" y="2185416"/>
            <a:ext cx="10964672" cy="3968249"/>
          </a:xfrm>
        </p:spPr>
        <p:txBody>
          <a:bodyPr/>
          <a:lstStyle/>
          <a:p>
            <a:r>
              <a:rPr lang="en-US" dirty="0"/>
              <a:t>To access Gmail, when clicking the button, you should first sign up for your account.</a:t>
            </a:r>
          </a:p>
          <a:p>
            <a:r>
              <a:rPr lang="en-US" dirty="0"/>
              <a:t>To access Google Maps when clicking the button, it should be connected to the Google account before clicking.</a:t>
            </a:r>
          </a:p>
          <a:p>
            <a:r>
              <a:rPr lang="en-US" dirty="0"/>
              <a:t>Be aware of functions that should be written outside the </a:t>
            </a:r>
            <a:r>
              <a:rPr lang="en-US" dirty="0" err="1"/>
              <a:t>onCreate</a:t>
            </a:r>
            <a:r>
              <a:rPr lang="en-US" dirty="0"/>
              <a:t>() function.</a:t>
            </a:r>
          </a:p>
          <a:p>
            <a:r>
              <a:rPr lang="en-US" dirty="0"/>
              <a:t>When passing an email, it should be one of an array of strings, not as in the lab manual.</a:t>
            </a:r>
          </a:p>
          <a:p>
            <a:r>
              <a:rPr lang="en-US" dirty="0"/>
              <a:t>RFC 822- Standard for the Format of Internet Text Messages. A message consists of header fields and, optionally, a body. The body is simply a sequence of lines containing ASCII characters. It is separated from the headers by a null line.</a:t>
            </a:r>
          </a:p>
        </p:txBody>
      </p:sp>
    </p:spTree>
    <p:extLst>
      <p:ext uri="{BB962C8B-B14F-4D97-AF65-F5344CB8AC3E}">
        <p14:creationId xmlns:p14="http://schemas.microsoft.com/office/powerpoint/2010/main" val="2165686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Intents</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9193299" cy="3948684"/>
          </a:xfrm>
        </p:spPr>
        <p:txBody>
          <a:bodyPr/>
          <a:lstStyle/>
          <a:p>
            <a:pPr marL="0" indent="0">
              <a:buNone/>
            </a:pPr>
            <a:r>
              <a:rPr lang="en-US" dirty="0"/>
              <a:t>It is a data structure that represents an operation to be performed. Intents are constructed by one component that wants to do some work and received by one activity that can perform that work.</a:t>
            </a:r>
            <a:r>
              <a:rPr lang="ar-SA" dirty="0"/>
              <a:t> </a:t>
            </a:r>
            <a:r>
              <a:rPr lang="en-US" dirty="0"/>
              <a:t>Main usage:</a:t>
            </a:r>
            <a:endParaRPr lang="ar-SA" dirty="0"/>
          </a:p>
          <a:p>
            <a:pPr marL="0" indent="0">
              <a:buNone/>
            </a:pPr>
            <a:endParaRPr lang="en-US" dirty="0"/>
          </a:p>
          <a:p>
            <a:pPr marL="342900" indent="-342900"/>
            <a:r>
              <a:rPr lang="en-US" b="1" dirty="0"/>
              <a:t>Starting Activities</a:t>
            </a:r>
          </a:p>
          <a:p>
            <a:pPr marL="342900" indent="-342900"/>
            <a:r>
              <a:rPr lang="en-US" b="1" dirty="0"/>
              <a:t>Broadcasting and Receiving Messages</a:t>
            </a:r>
          </a:p>
          <a:p>
            <a:pPr marL="342900" indent="-342900"/>
            <a:r>
              <a:rPr lang="en-US" b="1" dirty="0"/>
              <a:t>Launching Services</a:t>
            </a:r>
            <a:endParaRPr lang="en-US" dirty="0"/>
          </a:p>
        </p:txBody>
      </p:sp>
    </p:spTree>
    <p:extLst>
      <p:ext uri="{BB962C8B-B14F-4D97-AF65-F5344CB8AC3E}">
        <p14:creationId xmlns:p14="http://schemas.microsoft.com/office/powerpoint/2010/main" val="264335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193E-51B0-11FE-425D-A3B065809B7F}"/>
              </a:ext>
            </a:extLst>
          </p:cNvPr>
          <p:cNvSpPr>
            <a:spLocks noGrp="1"/>
          </p:cNvSpPr>
          <p:nvPr>
            <p:ph type="title"/>
          </p:nvPr>
        </p:nvSpPr>
        <p:spPr>
          <a:xfrm>
            <a:off x="4712208" y="244221"/>
            <a:ext cx="6951472" cy="590931"/>
          </a:xfrm>
        </p:spPr>
        <p:txBody>
          <a:bodyPr/>
          <a:lstStyle/>
          <a:p>
            <a:r>
              <a:rPr lang="en-US" dirty="0"/>
              <a:t>Libraries and final definitions</a:t>
            </a:r>
          </a:p>
        </p:txBody>
      </p:sp>
      <p:pic>
        <p:nvPicPr>
          <p:cNvPr id="5" name="Picture 4">
            <a:extLst>
              <a:ext uri="{FF2B5EF4-FFF2-40B4-BE49-F238E27FC236}">
                <a16:creationId xmlns:a16="http://schemas.microsoft.com/office/drawing/2014/main" id="{2773FD89-190D-BA5C-862F-14F0B3B10C50}"/>
              </a:ext>
            </a:extLst>
          </p:cNvPr>
          <p:cNvPicPr>
            <a:picLocks noChangeAspect="1"/>
          </p:cNvPicPr>
          <p:nvPr/>
        </p:nvPicPr>
        <p:blipFill>
          <a:blip r:embed="rId2"/>
          <a:stretch>
            <a:fillRect/>
          </a:stretch>
        </p:blipFill>
        <p:spPr>
          <a:xfrm>
            <a:off x="1391920" y="956924"/>
            <a:ext cx="8950960" cy="5728356"/>
          </a:xfrm>
          <a:prstGeom prst="rect">
            <a:avLst/>
          </a:prstGeom>
        </p:spPr>
      </p:pic>
    </p:spTree>
    <p:extLst>
      <p:ext uri="{BB962C8B-B14F-4D97-AF65-F5344CB8AC3E}">
        <p14:creationId xmlns:p14="http://schemas.microsoft.com/office/powerpoint/2010/main" val="111876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193E-51B0-11FE-425D-A3B065809B7F}"/>
              </a:ext>
            </a:extLst>
          </p:cNvPr>
          <p:cNvSpPr>
            <a:spLocks noGrp="1"/>
          </p:cNvSpPr>
          <p:nvPr>
            <p:ph type="title"/>
          </p:nvPr>
        </p:nvSpPr>
        <p:spPr>
          <a:xfrm>
            <a:off x="4793488" y="78022"/>
            <a:ext cx="6098032" cy="757130"/>
          </a:xfrm>
        </p:spPr>
        <p:txBody>
          <a:bodyPr/>
          <a:lstStyle/>
          <a:p>
            <a:r>
              <a:rPr lang="en-US" sz="2400" dirty="0"/>
              <a:t>Inside </a:t>
            </a:r>
            <a:r>
              <a:rPr lang="en-US" sz="2400" dirty="0" err="1"/>
              <a:t>onCreate</a:t>
            </a:r>
            <a:r>
              <a:rPr lang="en-US" sz="2400" dirty="0"/>
              <a:t>: buttons references and their </a:t>
            </a:r>
            <a:r>
              <a:rPr lang="en-US" sz="2400" dirty="0" err="1"/>
              <a:t>setOnClickListeners</a:t>
            </a:r>
            <a:endParaRPr lang="en-US" sz="2400" dirty="0"/>
          </a:p>
        </p:txBody>
      </p:sp>
      <p:pic>
        <p:nvPicPr>
          <p:cNvPr id="4" name="Picture 3">
            <a:extLst>
              <a:ext uri="{FF2B5EF4-FFF2-40B4-BE49-F238E27FC236}">
                <a16:creationId xmlns:a16="http://schemas.microsoft.com/office/drawing/2014/main" id="{250430B7-EDDC-73C6-5D05-BA5C024F3821}"/>
              </a:ext>
            </a:extLst>
          </p:cNvPr>
          <p:cNvPicPr>
            <a:picLocks noChangeAspect="1"/>
          </p:cNvPicPr>
          <p:nvPr/>
        </p:nvPicPr>
        <p:blipFill>
          <a:blip r:embed="rId2"/>
          <a:stretch>
            <a:fillRect/>
          </a:stretch>
        </p:blipFill>
        <p:spPr>
          <a:xfrm>
            <a:off x="1339088" y="940757"/>
            <a:ext cx="9374584" cy="5917243"/>
          </a:xfrm>
          <a:prstGeom prst="rect">
            <a:avLst/>
          </a:prstGeom>
        </p:spPr>
      </p:pic>
    </p:spTree>
    <p:extLst>
      <p:ext uri="{BB962C8B-B14F-4D97-AF65-F5344CB8AC3E}">
        <p14:creationId xmlns:p14="http://schemas.microsoft.com/office/powerpoint/2010/main" val="334741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193E-51B0-11FE-425D-A3B065809B7F}"/>
              </a:ext>
            </a:extLst>
          </p:cNvPr>
          <p:cNvSpPr>
            <a:spLocks noGrp="1"/>
          </p:cNvSpPr>
          <p:nvPr>
            <p:ph type="title"/>
          </p:nvPr>
        </p:nvSpPr>
        <p:spPr>
          <a:xfrm>
            <a:off x="4793488" y="78022"/>
            <a:ext cx="6098032" cy="757130"/>
          </a:xfrm>
        </p:spPr>
        <p:txBody>
          <a:bodyPr/>
          <a:lstStyle/>
          <a:p>
            <a:r>
              <a:rPr lang="en-US" sz="2400" dirty="0"/>
              <a:t>Inside </a:t>
            </a:r>
            <a:r>
              <a:rPr lang="en-US" sz="2400" dirty="0" err="1"/>
              <a:t>onCreate</a:t>
            </a:r>
            <a:r>
              <a:rPr lang="en-US" sz="2400" dirty="0"/>
              <a:t>: buttons references and their </a:t>
            </a:r>
            <a:r>
              <a:rPr lang="en-US" sz="2400" dirty="0" err="1"/>
              <a:t>setOnClickListeners</a:t>
            </a:r>
            <a:endParaRPr lang="en-US" sz="2400" dirty="0"/>
          </a:p>
        </p:txBody>
      </p:sp>
      <p:pic>
        <p:nvPicPr>
          <p:cNvPr id="5" name="Picture 4">
            <a:extLst>
              <a:ext uri="{FF2B5EF4-FFF2-40B4-BE49-F238E27FC236}">
                <a16:creationId xmlns:a16="http://schemas.microsoft.com/office/drawing/2014/main" id="{3E8D46F1-B598-53A4-69CC-D7FD2AE0AE70}"/>
              </a:ext>
            </a:extLst>
          </p:cNvPr>
          <p:cNvPicPr>
            <a:picLocks noChangeAspect="1"/>
          </p:cNvPicPr>
          <p:nvPr/>
        </p:nvPicPr>
        <p:blipFill>
          <a:blip r:embed="rId2"/>
          <a:stretch>
            <a:fillRect/>
          </a:stretch>
        </p:blipFill>
        <p:spPr>
          <a:xfrm>
            <a:off x="1341119" y="1048023"/>
            <a:ext cx="9078319" cy="5731955"/>
          </a:xfrm>
          <a:prstGeom prst="rect">
            <a:avLst/>
          </a:prstGeom>
        </p:spPr>
      </p:pic>
    </p:spTree>
    <p:extLst>
      <p:ext uri="{BB962C8B-B14F-4D97-AF65-F5344CB8AC3E}">
        <p14:creationId xmlns:p14="http://schemas.microsoft.com/office/powerpoint/2010/main" val="39454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193E-51B0-11FE-425D-A3B065809B7F}"/>
              </a:ext>
            </a:extLst>
          </p:cNvPr>
          <p:cNvSpPr>
            <a:spLocks noGrp="1"/>
          </p:cNvSpPr>
          <p:nvPr>
            <p:ph type="title"/>
          </p:nvPr>
        </p:nvSpPr>
        <p:spPr>
          <a:xfrm>
            <a:off x="4793488" y="78022"/>
            <a:ext cx="6098032" cy="757130"/>
          </a:xfrm>
        </p:spPr>
        <p:txBody>
          <a:bodyPr/>
          <a:lstStyle/>
          <a:p>
            <a:r>
              <a:rPr lang="en-US" sz="2400" dirty="0"/>
              <a:t>Inside </a:t>
            </a:r>
            <a:r>
              <a:rPr lang="en-US" sz="2400" dirty="0" err="1"/>
              <a:t>onCreate</a:t>
            </a:r>
            <a:r>
              <a:rPr lang="en-US" sz="2400" dirty="0"/>
              <a:t>: buttons references and their </a:t>
            </a:r>
            <a:r>
              <a:rPr lang="en-US" sz="2400" dirty="0" err="1"/>
              <a:t>setOnClickListeners</a:t>
            </a:r>
            <a:endParaRPr lang="en-US" sz="2400" dirty="0"/>
          </a:p>
        </p:txBody>
      </p:sp>
      <p:pic>
        <p:nvPicPr>
          <p:cNvPr id="4" name="Picture 3">
            <a:extLst>
              <a:ext uri="{FF2B5EF4-FFF2-40B4-BE49-F238E27FC236}">
                <a16:creationId xmlns:a16="http://schemas.microsoft.com/office/drawing/2014/main" id="{CB9220E6-4822-21EE-EF0E-58C53A6D3CD8}"/>
              </a:ext>
            </a:extLst>
          </p:cNvPr>
          <p:cNvPicPr>
            <a:picLocks noChangeAspect="1"/>
          </p:cNvPicPr>
          <p:nvPr/>
        </p:nvPicPr>
        <p:blipFill>
          <a:blip r:embed="rId2"/>
          <a:stretch>
            <a:fillRect/>
          </a:stretch>
        </p:blipFill>
        <p:spPr>
          <a:xfrm>
            <a:off x="635000" y="1063060"/>
            <a:ext cx="9977120" cy="5559713"/>
          </a:xfrm>
          <a:prstGeom prst="rect">
            <a:avLst/>
          </a:prstGeom>
        </p:spPr>
      </p:pic>
    </p:spTree>
    <p:extLst>
      <p:ext uri="{BB962C8B-B14F-4D97-AF65-F5344CB8AC3E}">
        <p14:creationId xmlns:p14="http://schemas.microsoft.com/office/powerpoint/2010/main" val="3994505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193E-51B0-11FE-425D-A3B065809B7F}"/>
              </a:ext>
            </a:extLst>
          </p:cNvPr>
          <p:cNvSpPr>
            <a:spLocks noGrp="1"/>
          </p:cNvSpPr>
          <p:nvPr>
            <p:ph type="title"/>
          </p:nvPr>
        </p:nvSpPr>
        <p:spPr>
          <a:xfrm>
            <a:off x="4793488" y="78022"/>
            <a:ext cx="6098032" cy="757130"/>
          </a:xfrm>
        </p:spPr>
        <p:txBody>
          <a:bodyPr/>
          <a:lstStyle/>
          <a:p>
            <a:r>
              <a:rPr lang="en-US" sz="2400" dirty="0"/>
              <a:t>Outside </a:t>
            </a:r>
            <a:r>
              <a:rPr lang="en-US" sz="2400" dirty="0" err="1"/>
              <a:t>onCreate</a:t>
            </a:r>
            <a:r>
              <a:rPr lang="en-US" sz="2400" dirty="0"/>
              <a:t>: Notification functions and settings</a:t>
            </a:r>
          </a:p>
        </p:txBody>
      </p:sp>
      <p:pic>
        <p:nvPicPr>
          <p:cNvPr id="5" name="Picture 4">
            <a:extLst>
              <a:ext uri="{FF2B5EF4-FFF2-40B4-BE49-F238E27FC236}">
                <a16:creationId xmlns:a16="http://schemas.microsoft.com/office/drawing/2014/main" id="{8DFC03E8-E60D-9191-18DB-F193ABFDD0FA}"/>
              </a:ext>
            </a:extLst>
          </p:cNvPr>
          <p:cNvPicPr>
            <a:picLocks noChangeAspect="1"/>
          </p:cNvPicPr>
          <p:nvPr/>
        </p:nvPicPr>
        <p:blipFill>
          <a:blip r:embed="rId2"/>
          <a:stretch>
            <a:fillRect/>
          </a:stretch>
        </p:blipFill>
        <p:spPr>
          <a:xfrm>
            <a:off x="995680" y="960514"/>
            <a:ext cx="9500806" cy="5684126"/>
          </a:xfrm>
          <a:prstGeom prst="rect">
            <a:avLst/>
          </a:prstGeom>
        </p:spPr>
      </p:pic>
    </p:spTree>
    <p:extLst>
      <p:ext uri="{BB962C8B-B14F-4D97-AF65-F5344CB8AC3E}">
        <p14:creationId xmlns:p14="http://schemas.microsoft.com/office/powerpoint/2010/main" val="207971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8616829" cy="590931"/>
          </a:xfrm>
        </p:spPr>
        <p:txBody>
          <a:bodyPr/>
          <a:lstStyle/>
          <a:p>
            <a:r>
              <a:rPr lang="en-US" dirty="0"/>
              <a:t>URI (Uniform Resource Identifier)</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7112067" cy="3948684"/>
          </a:xfrm>
        </p:spPr>
        <p:txBody>
          <a:bodyPr/>
          <a:lstStyle/>
          <a:p>
            <a:r>
              <a:rPr lang="en-US" dirty="0"/>
              <a:t>A </a:t>
            </a:r>
            <a:r>
              <a:rPr lang="en-US" b="1" dirty="0"/>
              <a:t>Uniform Resource Identifier (URI)</a:t>
            </a:r>
            <a:r>
              <a:rPr lang="en-US" dirty="0"/>
              <a:t> is a string of characters identifying a resource online. It’s like an address that tells computers where to find something, such as a webpage, file, or image.</a:t>
            </a:r>
          </a:p>
          <a:p>
            <a:r>
              <a:rPr lang="en-US" dirty="0"/>
              <a:t>For example, a </a:t>
            </a:r>
            <a:r>
              <a:rPr lang="en-US" b="1" dirty="0"/>
              <a:t>URL</a:t>
            </a:r>
            <a:r>
              <a:rPr lang="en-US" dirty="0"/>
              <a:t> (like "</a:t>
            </a:r>
            <a:r>
              <a:rPr lang="en-US" dirty="0">
                <a:hlinkClick r:id="rId3"/>
              </a:rPr>
              <a:t>https://www.example.com</a:t>
            </a:r>
            <a:r>
              <a:rPr lang="en-US" dirty="0"/>
              <a:t>") is a type of URI. URIs can point to other things besides web pages, making them a broad way to reference resources.</a:t>
            </a:r>
          </a:p>
          <a:p>
            <a:pPr marL="342900" indent="-342900"/>
            <a:r>
              <a:rPr lang="en-US" b="1" dirty="0"/>
              <a:t>String can be transformed into a Uri using:</a:t>
            </a:r>
          </a:p>
          <a:p>
            <a:pPr marL="800100" lvl="1" indent="-342900"/>
            <a:r>
              <a:rPr lang="en-US" b="1" dirty="0">
                <a:latin typeface="Courier New" panose="02070309020205020404" pitchFamily="49" charset="0"/>
                <a:cs typeface="Courier New" panose="02070309020205020404" pitchFamily="49" charset="0"/>
              </a:rPr>
              <a:t>Uri.parse(“tel:00970</a:t>
            </a:r>
            <a:r>
              <a:rPr lang="en-US" b="1" u="sng" dirty="0">
                <a:solidFill>
                  <a:schemeClr val="accent1">
                    <a:lumMod val="75000"/>
                  </a:schemeClr>
                </a:solidFill>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a:t>
            </a:r>
          </a:p>
          <a:p>
            <a:pPr marL="0" indent="0">
              <a:buNone/>
            </a:pPr>
            <a:endParaRPr lang="en-US" dirty="0"/>
          </a:p>
        </p:txBody>
      </p:sp>
      <p:pic>
        <p:nvPicPr>
          <p:cNvPr id="1026" name="Picture 2">
            <a:extLst>
              <a:ext uri="{FF2B5EF4-FFF2-40B4-BE49-F238E27FC236}">
                <a16:creationId xmlns:a16="http://schemas.microsoft.com/office/drawing/2014/main" id="{DA1E2BA2-D1A9-6450-9986-29AE2728D5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81" r="7002"/>
          <a:stretch/>
        </p:blipFill>
        <p:spPr bwMode="auto">
          <a:xfrm>
            <a:off x="7895304" y="1115640"/>
            <a:ext cx="4031225" cy="406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3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8616829" cy="590931"/>
          </a:xfrm>
        </p:spPr>
        <p:txBody>
          <a:bodyPr/>
          <a:lstStyle/>
          <a:p>
            <a:r>
              <a:rPr lang="en-US" dirty="0"/>
              <a:t>Intent Fields (1)</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10962464" cy="4321388"/>
          </a:xfrm>
        </p:spPr>
        <p:txBody>
          <a:bodyPr/>
          <a:lstStyle/>
          <a:p>
            <a:pPr marL="342900" indent="-342900"/>
            <a:r>
              <a:rPr lang="en-US" b="1" dirty="0"/>
              <a:t>Action: </a:t>
            </a:r>
            <a:r>
              <a:rPr lang="en-US" dirty="0"/>
              <a:t>String represents a desired operation.</a:t>
            </a:r>
          </a:p>
          <a:p>
            <a:pPr lvl="2"/>
            <a:r>
              <a:rPr lang="en-US" b="1" dirty="0" err="1">
                <a:solidFill>
                  <a:srgbClr val="005BBB"/>
                </a:solidFill>
                <a:latin typeface="Courier New" panose="02070309020205020404" pitchFamily="49" charset="0"/>
                <a:cs typeface="Courier New" panose="02070309020205020404" pitchFamily="49" charset="0"/>
              </a:rPr>
              <a:t>Intent.ACTION_SENDTO</a:t>
            </a:r>
            <a:r>
              <a:rPr lang="en-US" dirty="0"/>
              <a:t>: Open Gmail to send an email</a:t>
            </a:r>
          </a:p>
          <a:p>
            <a:pPr lvl="2"/>
            <a:r>
              <a:rPr lang="en-US" b="1" dirty="0">
                <a:solidFill>
                  <a:srgbClr val="005BBB"/>
                </a:solidFill>
                <a:latin typeface="Courier New" panose="02070309020205020404" pitchFamily="49" charset="0"/>
                <a:cs typeface="Courier New" panose="02070309020205020404" pitchFamily="49" charset="0"/>
              </a:rPr>
              <a:t>Intent.ACTION_DIAL</a:t>
            </a:r>
            <a:r>
              <a:rPr lang="en-US" dirty="0"/>
              <a:t>: Dial a number</a:t>
            </a:r>
          </a:p>
          <a:p>
            <a:pPr lvl="2"/>
            <a:r>
              <a:rPr lang="en-US" b="1" dirty="0" err="1">
                <a:solidFill>
                  <a:srgbClr val="005BBB"/>
                </a:solidFill>
                <a:latin typeface="Courier New" panose="02070309020205020404" pitchFamily="49" charset="0"/>
                <a:cs typeface="Courier New" panose="02070309020205020404" pitchFamily="49" charset="0"/>
              </a:rPr>
              <a:t>Intent.ACTION_VIEW</a:t>
            </a:r>
            <a:r>
              <a:rPr lang="en-US" dirty="0"/>
              <a:t>: Open Google Maps</a:t>
            </a:r>
          </a:p>
          <a:p>
            <a:pPr lvl="1">
              <a:buFont typeface="Wingdings" panose="05000000000000000000" pitchFamily="2" charset="2"/>
              <a:buChar char="v"/>
            </a:pPr>
            <a:r>
              <a:rPr lang="en-US" dirty="0"/>
              <a:t>By passing it in the constructor</a:t>
            </a:r>
          </a:p>
          <a:p>
            <a:pPr lvl="1">
              <a:buFont typeface="Wingdings" panose="05000000000000000000" pitchFamily="2" charset="2"/>
              <a:buChar char="v"/>
            </a:pPr>
            <a:r>
              <a:rPr lang="en-US" dirty="0"/>
              <a:t>By </a:t>
            </a:r>
            <a:r>
              <a:rPr lang="en-US" dirty="0" err="1"/>
              <a:t>setAction</a:t>
            </a:r>
            <a:r>
              <a:rPr lang="en-US" dirty="0"/>
              <a:t> method</a:t>
            </a:r>
          </a:p>
          <a:p>
            <a:pPr marL="502920" lvl="1" indent="0">
              <a:buNone/>
            </a:pPr>
            <a:endParaRPr lang="en-US" dirty="0"/>
          </a:p>
          <a:p>
            <a:pPr marL="342900" indent="-342900"/>
            <a:r>
              <a:rPr lang="en-US" b="1" dirty="0"/>
              <a:t>Data:</a:t>
            </a:r>
            <a:r>
              <a:rPr lang="en-US" dirty="0"/>
              <a:t> data associated with the intent, formatted as URI.</a:t>
            </a:r>
          </a:p>
          <a:p>
            <a:pPr lvl="2"/>
            <a:r>
              <a:rPr lang="en-US" b="1" dirty="0">
                <a:solidFill>
                  <a:srgbClr val="005BBB"/>
                </a:solidFill>
                <a:latin typeface="Courier New" panose="02070309020205020404" pitchFamily="49" charset="0"/>
                <a:cs typeface="Courier New" panose="02070309020205020404" pitchFamily="49" charset="0"/>
              </a:rPr>
              <a:t>Uri gmailUri = Uri.parse("mailto:tzidan@birzeit.edu");</a:t>
            </a:r>
          </a:p>
          <a:p>
            <a:pPr lvl="2"/>
            <a:r>
              <a:rPr lang="en-US" b="1" dirty="0">
                <a:solidFill>
                  <a:srgbClr val="005BBB"/>
                </a:solidFill>
                <a:latin typeface="Courier New" panose="02070309020205020404" pitchFamily="49" charset="0"/>
                <a:cs typeface="Courier New" panose="02070309020205020404" pitchFamily="49" charset="0"/>
              </a:rPr>
              <a:t>intent.setData(gmailUri);</a:t>
            </a:r>
          </a:p>
        </p:txBody>
      </p:sp>
    </p:spTree>
    <p:extLst>
      <p:ext uri="{BB962C8B-B14F-4D97-AF65-F5344CB8AC3E}">
        <p14:creationId xmlns:p14="http://schemas.microsoft.com/office/powerpoint/2010/main" val="3200908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8616829" cy="590931"/>
          </a:xfrm>
        </p:spPr>
        <p:txBody>
          <a:bodyPr/>
          <a:lstStyle/>
          <a:p>
            <a:r>
              <a:rPr lang="en-US" dirty="0"/>
              <a:t>Intent Fields (2)</a:t>
            </a:r>
          </a:p>
        </p:txBody>
      </p:sp>
      <p:sp>
        <p:nvSpPr>
          <p:cNvPr id="7"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7" y="2423541"/>
            <a:ext cx="10962464" cy="3948684"/>
          </a:xfrm>
        </p:spPr>
        <p:txBody>
          <a:bodyPr/>
          <a:lstStyle/>
          <a:p>
            <a:r>
              <a:rPr lang="en-US" b="1" dirty="0"/>
              <a:t>Extras: </a:t>
            </a:r>
            <a:r>
              <a:rPr lang="en-US" dirty="0"/>
              <a:t>Additional information you need to provide (key/value pairs).</a:t>
            </a:r>
          </a:p>
          <a:p>
            <a:pPr lvl="2"/>
            <a:r>
              <a:rPr lang="en-US" b="1" dirty="0">
                <a:solidFill>
                  <a:srgbClr val="005BBB"/>
                </a:solidFill>
                <a:latin typeface="Courier New" panose="02070309020205020404" pitchFamily="49" charset="0"/>
                <a:cs typeface="Courier New" panose="02070309020205020404" pitchFamily="49" charset="0"/>
              </a:rPr>
              <a:t>intent.putExtra(Intent.EXTRA_SUBJECT, "My Subject");</a:t>
            </a:r>
          </a:p>
          <a:p>
            <a:pPr lvl="2"/>
            <a:r>
              <a:rPr lang="en-US" b="1" dirty="0">
                <a:solidFill>
                  <a:srgbClr val="005BBB"/>
                </a:solidFill>
                <a:latin typeface="Courier New" panose="02070309020205020404" pitchFamily="49" charset="0"/>
                <a:cs typeface="Courier New" panose="02070309020205020404" pitchFamily="49" charset="0"/>
              </a:rPr>
              <a:t>intent.putExtra(Intent.EXTRA_TEXT, "Content of the message");</a:t>
            </a:r>
          </a:p>
          <a:p>
            <a:pPr lvl="2"/>
            <a:endParaRPr lang="en-US" b="1" dirty="0">
              <a:latin typeface="Courier New" panose="02070309020205020404" pitchFamily="49" charset="0"/>
              <a:cs typeface="Courier New" panose="02070309020205020404" pitchFamily="49" charset="0"/>
            </a:endParaRPr>
          </a:p>
          <a:p>
            <a:pPr marL="342900" indent="-342900"/>
            <a:r>
              <a:rPr lang="en-US" b="1" dirty="0"/>
              <a:t>Component: </a:t>
            </a:r>
            <a:r>
              <a:rPr lang="en-US" dirty="0"/>
              <a:t>The component that should receive this intent. </a:t>
            </a:r>
          </a:p>
          <a:p>
            <a:pPr marL="800100" lvl="1" indent="-342900">
              <a:buFont typeface="Arial" panose="020B0604020202020204" pitchFamily="34" charset="0"/>
              <a:buChar char="•"/>
            </a:pPr>
            <a:r>
              <a:rPr lang="en-US" dirty="0"/>
              <a:t>Use this field when there is exactly one component that should receive the intent.</a:t>
            </a:r>
          </a:p>
          <a:p>
            <a:pPr lvl="2"/>
            <a:r>
              <a:rPr lang="en-US" b="1" dirty="0">
                <a:solidFill>
                  <a:srgbClr val="005BBB"/>
                </a:solidFill>
                <a:latin typeface="Courier New" panose="02070309020205020404" pitchFamily="49" charset="0"/>
                <a:cs typeface="Courier New" panose="02070309020205020404" pitchFamily="49" charset="0"/>
              </a:rPr>
              <a:t>Intent intent = new Intent(</a:t>
            </a:r>
            <a:r>
              <a:rPr lang="en-US" b="1" dirty="0" err="1">
                <a:solidFill>
                  <a:srgbClr val="005BBB"/>
                </a:solidFill>
                <a:latin typeface="Courier New" panose="02070309020205020404" pitchFamily="49" charset="0"/>
                <a:cs typeface="Courier New" panose="02070309020205020404" pitchFamily="49" charset="0"/>
              </a:rPr>
              <a:t>SourceActivity.this</a:t>
            </a:r>
            <a:r>
              <a:rPr lang="en-US" b="1" dirty="0">
                <a:solidFill>
                  <a:srgbClr val="005BBB"/>
                </a:solidFill>
                <a:latin typeface="Courier New" panose="02070309020205020404" pitchFamily="49" charset="0"/>
                <a:cs typeface="Courier New" panose="02070309020205020404" pitchFamily="49" charset="0"/>
              </a:rPr>
              <a:t>, </a:t>
            </a:r>
            <a:r>
              <a:rPr lang="en-US" b="1" dirty="0" err="1">
                <a:solidFill>
                  <a:srgbClr val="005BBB"/>
                </a:solidFill>
                <a:latin typeface="Courier New" panose="02070309020205020404" pitchFamily="49" charset="0"/>
                <a:cs typeface="Courier New" panose="02070309020205020404" pitchFamily="49" charset="0"/>
              </a:rPr>
              <a:t>DestActivity.class</a:t>
            </a:r>
            <a:r>
              <a:rPr lang="en-US" b="1" dirty="0">
                <a:solidFill>
                  <a:srgbClr val="005BBB"/>
                </a:solidFill>
                <a:latin typeface="Courier New" panose="02070309020205020404" pitchFamily="49" charset="0"/>
                <a:cs typeface="Courier New" panose="02070309020205020404" pitchFamily="49" charset="0"/>
              </a:rPr>
              <a:t>);</a:t>
            </a:r>
          </a:p>
          <a:p>
            <a:pPr lvl="2"/>
            <a:r>
              <a:rPr lang="en-US" b="1" dirty="0" err="1">
                <a:solidFill>
                  <a:srgbClr val="005BBB"/>
                </a:solidFill>
                <a:latin typeface="Courier New" panose="02070309020205020404" pitchFamily="49" charset="0"/>
                <a:cs typeface="Courier New" panose="02070309020205020404" pitchFamily="49" charset="0"/>
              </a:rPr>
              <a:t>Intent.setComponent</a:t>
            </a:r>
            <a:r>
              <a:rPr lang="en-US" b="1" dirty="0">
                <a:solidFill>
                  <a:srgbClr val="005BBB"/>
                </a:solidFill>
                <a:latin typeface="Courier New" panose="02070309020205020404" pitchFamily="49" charset="0"/>
                <a:cs typeface="Courier New" panose="02070309020205020404" pitchFamily="49" charset="0"/>
              </a:rPr>
              <a:t>(</a:t>
            </a:r>
            <a:r>
              <a:rPr lang="en-US" b="1" dirty="0" err="1">
                <a:solidFill>
                  <a:srgbClr val="005BBB"/>
                </a:solidFill>
                <a:latin typeface="Courier New" panose="02070309020205020404" pitchFamily="49" charset="0"/>
                <a:cs typeface="Courier New" panose="02070309020205020404" pitchFamily="49" charset="0"/>
              </a:rPr>
              <a:t>DestActivity.class</a:t>
            </a:r>
            <a:r>
              <a:rPr lang="en-US" b="1" dirty="0">
                <a:solidFill>
                  <a:srgbClr val="005BBB"/>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7547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Types of Intents</a:t>
            </a:r>
          </a:p>
        </p:txBody>
      </p:sp>
      <p:sp>
        <p:nvSpPr>
          <p:cNvPr id="9"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342900" indent="-342900"/>
            <a:r>
              <a:rPr lang="en-US" sz="1600" b="1" dirty="0"/>
              <a:t>Explicit Intent: </a:t>
            </a:r>
            <a:r>
              <a:rPr lang="en-US" sz="1600" dirty="0"/>
              <a:t>This type of intent is used to start a specific component within your own application. You specify the target component by naming it directly, example:</a:t>
            </a:r>
          </a:p>
          <a:p>
            <a:pPr marL="342900" indent="-342900"/>
            <a:endParaRPr lang="en-US" sz="1600" dirty="0"/>
          </a:p>
          <a:p>
            <a:pPr marL="342900" indent="-342900"/>
            <a:endParaRPr lang="en-US" sz="1600" dirty="0"/>
          </a:p>
          <a:p>
            <a:pPr marL="342900" indent="-342900"/>
            <a:endParaRPr lang="en-US" sz="1600" dirty="0"/>
          </a:p>
          <a:p>
            <a:pPr marL="0" indent="0">
              <a:buNone/>
            </a:pPr>
            <a:endParaRPr lang="en-US" sz="1600" b="1" dirty="0"/>
          </a:p>
          <a:p>
            <a:pPr marL="342900" indent="-342900"/>
            <a:r>
              <a:rPr lang="en-US" sz="1600" b="1" dirty="0"/>
              <a:t>Implicit Intent: </a:t>
            </a:r>
            <a:r>
              <a:rPr lang="en-US" sz="1600" dirty="0"/>
              <a:t>In this type of intent you don’t specify the target component: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496" y="3109291"/>
            <a:ext cx="6898822" cy="12884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53" y="5019870"/>
            <a:ext cx="8013632" cy="1225013"/>
          </a:xfrm>
          <a:prstGeom prst="rect">
            <a:avLst/>
          </a:prstGeom>
        </p:spPr>
      </p:pic>
    </p:spTree>
    <p:extLst>
      <p:ext uri="{BB962C8B-B14F-4D97-AF65-F5344CB8AC3E}">
        <p14:creationId xmlns:p14="http://schemas.microsoft.com/office/powerpoint/2010/main" val="4167569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Intent resolution</a:t>
            </a:r>
          </a:p>
        </p:txBody>
      </p:sp>
      <p:sp>
        <p:nvSpPr>
          <p:cNvPr id="9"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5" y="2230016"/>
            <a:ext cx="10049069" cy="4416534"/>
          </a:xfrm>
        </p:spPr>
        <p:txBody>
          <a:bodyPr/>
          <a:lstStyle/>
          <a:p>
            <a:pPr marL="0" indent="0">
              <a:buNone/>
            </a:pPr>
            <a:r>
              <a:rPr lang="en-US" sz="1600" dirty="0"/>
              <a:t>Happens when you use Implicit Intent. </a:t>
            </a:r>
          </a:p>
          <a:p>
            <a:pPr marL="0" indent="0">
              <a:buNone/>
            </a:pPr>
            <a:r>
              <a:rPr lang="en-US" sz="1600" dirty="0"/>
              <a:t>Example:</a:t>
            </a:r>
          </a:p>
        </p:txBody>
      </p:sp>
      <p:pic>
        <p:nvPicPr>
          <p:cNvPr id="6" name="Picture 4" descr="Apple vs. Google: 9 New iOS 8 Features Android Already Had « Android ::  Gadget Ha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626" y="2984507"/>
            <a:ext cx="5147667" cy="334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94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Toast Messages</a:t>
            </a:r>
          </a:p>
        </p:txBody>
      </p:sp>
      <p:sp>
        <p:nvSpPr>
          <p:cNvPr id="4"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699796" y="2230016"/>
            <a:ext cx="5467740" cy="4416534"/>
          </a:xfrm>
        </p:spPr>
        <p:txBody>
          <a:bodyPr/>
          <a:lstStyle/>
          <a:p>
            <a:pPr marL="342900" indent="-342900"/>
            <a:r>
              <a:rPr lang="en-US" dirty="0"/>
              <a:t>Messages that pop up on the current window.</a:t>
            </a:r>
          </a:p>
          <a:p>
            <a:pPr marL="342900" indent="-342900"/>
            <a:r>
              <a:rPr lang="en-US" dirty="0"/>
              <a:t>It automatically fades into and out of the view without user interaction or response.</a:t>
            </a:r>
          </a:p>
        </p:txBody>
      </p:sp>
      <p:pic>
        <p:nvPicPr>
          <p:cNvPr id="5" name="Picture 4">
            <a:extLst>
              <a:ext uri="{FF2B5EF4-FFF2-40B4-BE49-F238E27FC236}">
                <a16:creationId xmlns:a16="http://schemas.microsoft.com/office/drawing/2014/main" id="{D1A186A0-A9E4-3D91-0B39-A856A7AA1A01}"/>
              </a:ext>
            </a:extLst>
          </p:cNvPr>
          <p:cNvPicPr>
            <a:picLocks noChangeAspect="1"/>
          </p:cNvPicPr>
          <p:nvPr/>
        </p:nvPicPr>
        <p:blipFill>
          <a:blip r:embed="rId2"/>
          <a:stretch>
            <a:fillRect/>
          </a:stretch>
        </p:blipFill>
        <p:spPr>
          <a:xfrm>
            <a:off x="6441768" y="927853"/>
            <a:ext cx="4094152" cy="5827300"/>
          </a:xfrm>
          <a:prstGeom prst="rect">
            <a:avLst/>
          </a:prstGeom>
        </p:spPr>
      </p:pic>
    </p:spTree>
    <p:extLst>
      <p:ext uri="{BB962C8B-B14F-4D97-AF65-F5344CB8AC3E}">
        <p14:creationId xmlns:p14="http://schemas.microsoft.com/office/powerpoint/2010/main" val="389909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a:xfrm>
            <a:off x="566928" y="1499616"/>
            <a:ext cx="6951472" cy="590931"/>
          </a:xfrm>
        </p:spPr>
        <p:txBody>
          <a:bodyPr/>
          <a:lstStyle/>
          <a:p>
            <a:r>
              <a:rPr lang="en-US" dirty="0"/>
              <a:t>User Notifications (1)</a:t>
            </a:r>
          </a:p>
        </p:txBody>
      </p:sp>
      <p:pic>
        <p:nvPicPr>
          <p:cNvPr id="7" name="Picture 2" descr="Notification Services in Android O and Above | by Priyank Kumar | Level Up  Co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37209"/>
            <a:ext cx="7620000" cy="4219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430221"/>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722</Words>
  <Application>Microsoft Office PowerPoint</Application>
  <PresentationFormat>Widescreen</PresentationFormat>
  <Paragraphs>80</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Regular</vt:lpstr>
      <vt:lpstr>Calibri</vt:lpstr>
      <vt:lpstr>Courier New</vt:lpstr>
      <vt:lpstr>System Font Regular</vt:lpstr>
      <vt:lpstr>Wingdings</vt:lpstr>
      <vt:lpstr>Office Theme</vt:lpstr>
      <vt:lpstr>Exp #3  Using Intents and Notifications </vt:lpstr>
      <vt:lpstr>Intents</vt:lpstr>
      <vt:lpstr>URI (Uniform Resource Identifier)</vt:lpstr>
      <vt:lpstr>Intent Fields (1)</vt:lpstr>
      <vt:lpstr>Intent Fields (2)</vt:lpstr>
      <vt:lpstr>Types of Intents</vt:lpstr>
      <vt:lpstr>Intent resolution</vt:lpstr>
      <vt:lpstr>Toast Messages</vt:lpstr>
      <vt:lpstr>User Notifications (1)</vt:lpstr>
      <vt:lpstr>User Notifications (2)</vt:lpstr>
      <vt:lpstr>User Notifications (3)</vt:lpstr>
      <vt:lpstr>User Notifications (4)</vt:lpstr>
      <vt:lpstr>User Notifications (5)</vt:lpstr>
      <vt:lpstr>User Notifications (6)</vt:lpstr>
      <vt:lpstr>Final Result</vt:lpstr>
      <vt:lpstr>activity_main.xml</vt:lpstr>
      <vt:lpstr>PowerPoint Presentation</vt:lpstr>
      <vt:lpstr>MainActivity.java</vt:lpstr>
      <vt:lpstr>Notes</vt:lpstr>
      <vt:lpstr>Libraries and final definitions</vt:lpstr>
      <vt:lpstr>Inside onCreate: buttons references and their setOnClickListeners</vt:lpstr>
      <vt:lpstr>Inside onCreate: buttons references and their setOnClickListeners</vt:lpstr>
      <vt:lpstr>Inside onCreate: buttons references and their setOnClickListeners</vt:lpstr>
      <vt:lpstr>Outside onCreate: Notification functions and settings</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asus</cp:lastModifiedBy>
  <cp:revision>148</cp:revision>
  <dcterms:created xsi:type="dcterms:W3CDTF">2019-04-04T19:20:28Z</dcterms:created>
  <dcterms:modified xsi:type="dcterms:W3CDTF">2024-11-25T19:39:46Z</dcterms:modified>
  <cp:category/>
</cp:coreProperties>
</file>