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95" r:id="rId2"/>
    <p:sldId id="396" r:id="rId3"/>
    <p:sldId id="397" r:id="rId4"/>
    <p:sldId id="398" r:id="rId5"/>
    <p:sldId id="399" r:id="rId6"/>
    <p:sldId id="492" r:id="rId7"/>
    <p:sldId id="493" r:id="rId8"/>
    <p:sldId id="542" r:id="rId9"/>
    <p:sldId id="544" r:id="rId10"/>
    <p:sldId id="543" r:id="rId11"/>
    <p:sldId id="497" r:id="rId12"/>
    <p:sldId id="498" r:id="rId13"/>
    <p:sldId id="545" r:id="rId14"/>
    <p:sldId id="546" r:id="rId15"/>
    <p:sldId id="547" r:id="rId16"/>
    <p:sldId id="548" r:id="rId17"/>
    <p:sldId id="504" r:id="rId18"/>
    <p:sldId id="404" r:id="rId19"/>
    <p:sldId id="405" r:id="rId20"/>
    <p:sldId id="406" r:id="rId21"/>
    <p:sldId id="407" r:id="rId22"/>
    <p:sldId id="620" r:id="rId23"/>
    <p:sldId id="1062" r:id="rId24"/>
    <p:sldId id="1063" r:id="rId25"/>
    <p:sldId id="1064" r:id="rId26"/>
    <p:sldId id="1065" r:id="rId27"/>
    <p:sldId id="1067" r:id="rId28"/>
    <p:sldId id="1068" r:id="rId29"/>
    <p:sldId id="592" r:id="rId30"/>
    <p:sldId id="1069" r:id="rId31"/>
    <p:sldId id="1070" r:id="rId32"/>
    <p:sldId id="596" r:id="rId33"/>
    <p:sldId id="597" r:id="rId34"/>
    <p:sldId id="600" r:id="rId35"/>
    <p:sldId id="602" r:id="rId36"/>
    <p:sldId id="591" r:id="rId37"/>
    <p:sldId id="1072" r:id="rId38"/>
    <p:sldId id="1073" r:id="rId39"/>
    <p:sldId id="1074" r:id="rId40"/>
    <p:sldId id="1075" r:id="rId41"/>
    <p:sldId id="1076" r:id="rId42"/>
    <p:sldId id="1077" r:id="rId43"/>
    <p:sldId id="566" r:id="rId44"/>
    <p:sldId id="567" r:id="rId45"/>
    <p:sldId id="1081" r:id="rId46"/>
    <p:sldId id="1082" r:id="rId47"/>
    <p:sldId id="1084" r:id="rId48"/>
    <p:sldId id="1085" r:id="rId49"/>
    <p:sldId id="1087" r:id="rId50"/>
    <p:sldId id="1086" r:id="rId51"/>
    <p:sldId id="1088" r:id="rId52"/>
    <p:sldId id="1089" r:id="rId53"/>
    <p:sldId id="1090" r:id="rId54"/>
    <p:sldId id="1091" r:id="rId55"/>
    <p:sldId id="1092" r:id="rId56"/>
    <p:sldId id="1093" r:id="rId57"/>
    <p:sldId id="1094" r:id="rId58"/>
    <p:sldId id="1095" r:id="rId59"/>
    <p:sldId id="1096" r:id="rId60"/>
    <p:sldId id="1097" r:id="rId61"/>
    <p:sldId id="1083" r:id="rId62"/>
    <p:sldId id="1098" r:id="rId63"/>
    <p:sldId id="1099" r:id="rId64"/>
    <p:sldId id="1100" r:id="rId65"/>
    <p:sldId id="1101" r:id="rId66"/>
    <p:sldId id="1102" r:id="rId67"/>
    <p:sldId id="1103" r:id="rId68"/>
    <p:sldId id="1104" r:id="rId69"/>
    <p:sldId id="1105" r:id="rId70"/>
    <p:sldId id="1106" r:id="rId71"/>
    <p:sldId id="1107" r:id="rId72"/>
    <p:sldId id="1108" r:id="rId73"/>
    <p:sldId id="1109" r:id="rId74"/>
    <p:sldId id="1110" r:id="rId75"/>
    <p:sldId id="1112" r:id="rId76"/>
    <p:sldId id="1111" r:id="rId77"/>
    <p:sldId id="1113" r:id="rId78"/>
    <p:sldId id="1115" r:id="rId79"/>
    <p:sldId id="1116" r:id="rId80"/>
    <p:sldId id="1114" r:id="rId81"/>
    <p:sldId id="1117" r:id="rId82"/>
    <p:sldId id="1118" r:id="rId83"/>
    <p:sldId id="1119" r:id="rId84"/>
    <p:sldId id="1120" r:id="rId85"/>
    <p:sldId id="1121" r:id="rId86"/>
    <p:sldId id="1122" r:id="rId87"/>
    <p:sldId id="1124" r:id="rId88"/>
    <p:sldId id="1123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9T09:45:51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31 1248 0 0,'2'-1'3991'0'0,"-6"-8"-1672"0"0,-3-8-776 0 0,11 14-1426 0 0,10 8-16 0 0,-4-2-279 0 0,-17-2-7946 0 0,-5-3 7171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29D91-1532-4D56-83E7-82A13E0484A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C7975-D0E2-4210-A320-9A349AFD0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3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74EC8C2-D7A2-6096-1953-FBFA9FDC3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71438" y="744538"/>
            <a:ext cx="6618287" cy="372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6FF2DAB-7576-6F0F-EA3E-AEFA904A3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6275" y="4716463"/>
            <a:ext cx="5408613" cy="4468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0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7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19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22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03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04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82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89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2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2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29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8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5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6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5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0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4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1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3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29A7-1C10-0C53-A2A0-A0582647B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7AEE3-A993-D709-4B5D-40D7C16E7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66F8D-3700-27B7-3343-9A74157B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DD7FC-18B8-133D-F0ED-381D466C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D812-2EB6-4058-A131-A1CEAA38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0D83-EFA7-7F54-899C-81D111F5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800EF-6E13-BE97-15E8-DD8AE2A00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AFF92-1AC1-C386-A1F6-7A7D7665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82497-E06C-4CA5-4060-AC81DEA2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AF1F8-16DC-50A8-9EF6-75D11A68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4BFC6-9A66-08AD-EBC7-A0FF1A3AD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3BB8C-92FB-276F-A7B0-AAA98512A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8ADB6-EE0D-D7AC-3433-D13AFE0C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65FA5-EB31-DFB8-79B7-7EC4CADD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B677-8821-16C8-6E07-E7BD2ADC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250"/>
            <a:ext cx="10363200" cy="1276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1"/>
            <a:ext cx="5080000" cy="365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080000" cy="1751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4613"/>
            <a:ext cx="50800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9E1B2F6-D60D-4B71-94A9-589E7F12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83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250"/>
            <a:ext cx="10363200" cy="1276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1"/>
            <a:ext cx="5080000" cy="365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1"/>
            <a:ext cx="5080000" cy="365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99844FD-92DC-442A-8304-170A2AA45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7C45-CF68-4CE7-1DAD-0740B2A5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EBFA-1FDD-A9FC-6988-321196B97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F4689-BFA6-1259-2A65-40052095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6AC92-E427-F3E0-F08E-34DA57ED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AA45C-CB97-F26F-A640-4C990833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5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B47A-064D-7F57-0F9E-6CB84E3F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303AD-4A96-D86A-3596-E9C84E4CF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F2DEF-C520-D14E-1D97-6A869729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BEE8B-49A2-D3D8-9A4B-0998B27D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797CD-F63A-7392-42E4-C38F79C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3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D5AD-E1E1-FD97-5283-A5B6D344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D2E9-ACB7-3140-AADF-B835B2424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A6DE1-F57E-CF62-8F15-41461E26F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CE89B-552A-B25D-A777-DE685C58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5BFCB-66FA-D688-6644-99F1F8EE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368C2-84BF-1226-631E-1196A83A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1A4C-0B22-6709-94E3-03B4F183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7CBCA-B1AF-76B5-3EC1-D49D2EC20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2A089-9189-A190-6970-7FB3006BE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4F382-9C3A-D147-B262-670E44BA8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1795B-8B09-63DE-0C69-621A5739F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7A838-70E9-9BD5-3EBF-1C6325F8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E2E41-CE20-3209-0E13-02C0F002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23D9E-8E45-E8F2-57C3-D6ECD0C5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6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72D1-6F8F-F40B-3E5D-9FC31FF2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C94AA-701E-011A-CB93-5A7349C8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0ED71-AFDD-62D8-D146-0A845E6C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B3B01-6539-3EE1-F8A2-5A9E4CB3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2B283-D95D-2405-5085-65B9FA70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251B7-E189-E78F-E85A-FA715D3D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DA4F-D623-F416-C587-E2414C46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291B-462C-9F90-92D3-1DE51856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126C4-EE5E-E150-CBFA-0D3C86CEA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74EBE-0C64-05C2-0954-701D98F7E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4A3F-DD45-2763-8AB2-D99C5C7B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E12-9600-5C38-6F94-89550472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F9361-09CC-8E7A-20F4-633B414A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6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1471-A806-A575-D5D5-8A86E6F3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33E48A-98F8-A667-5722-F8ACA75C0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69E3F-B91E-AF62-DB53-8CD2CFB8C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E940A-10C6-32E9-327F-88487CEE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586C2-40F1-1D3C-DDE8-771B5520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2791F-FF7F-CF2B-F8A8-E7ADDCF6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72BE2-FE96-4281-EEE9-07CD646C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CE31C-6A01-F3F4-F628-6FD5691F6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AF198-5B9A-B3C1-107A-49CB02A52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5C790-4CF7-4812-9C40-18E845572C4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D7B26-7BD5-E211-63D4-74AFA4D89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E1B7B-4B42-3FA4-D1D7-50306923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F62B9-8276-48A1-B4D5-74EA7E2A6B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211B1-C1BA-F9A0-C648-FD894C4899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7792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6636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>
            <a:extLst>
              <a:ext uri="{FF2B5EF4-FFF2-40B4-BE49-F238E27FC236}">
                <a16:creationId xmlns:a16="http://schemas.microsoft.com/office/drawing/2014/main" id="{9EC534A9-09E8-7234-8D09-5FFB56FE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2133600"/>
            <a:ext cx="7056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dirty="0">
                <a:solidFill>
                  <a:srgbClr val="E5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ENCS 3310</a:t>
            </a:r>
            <a:br>
              <a:rPr lang="en-US" sz="4000" dirty="0">
                <a:solidFill>
                  <a:srgbClr val="E5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>
                <a:solidFill>
                  <a:srgbClr val="E5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Advanced Digital Design</a:t>
            </a:r>
          </a:p>
          <a:p>
            <a:pPr algn="ctr">
              <a:defRPr/>
            </a:pPr>
            <a:br>
              <a:rPr lang="en-US" sz="4000" dirty="0">
                <a:solidFill>
                  <a:srgbClr val="E5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>
              <a:solidFill>
                <a:srgbClr val="E500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33D05B0D-6963-FB85-F952-13C9ABB3F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4" y="4495800"/>
            <a:ext cx="7140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GB" altLang="en-US" dirty="0">
                <a:cs typeface="Times New Roman" panose="02020603050405020304" pitchFamily="18" charset="0"/>
              </a:rPr>
              <a:t>Testing Digital Circuits </a:t>
            </a:r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2F6495-DF18-5387-99C3-443BE2C753AF}"/>
                  </a:ext>
                </a:extLst>
              </p14:cNvPr>
              <p14:cNvContentPartPr/>
              <p14:nvPr/>
            </p14:nvContentPartPr>
            <p14:xfrm>
              <a:off x="-2308817" y="5927673"/>
              <a:ext cx="1044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2F6495-DF18-5387-99C3-443BE2C75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14937" y="5921553"/>
                <a:ext cx="22680" cy="2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620" name="Group 76"/>
          <p:cNvGrpSpPr>
            <a:grpSpLocks/>
          </p:cNvGrpSpPr>
          <p:nvPr/>
        </p:nvGrpSpPr>
        <p:grpSpPr bwMode="auto">
          <a:xfrm>
            <a:off x="2544764" y="4781551"/>
            <a:ext cx="2867025" cy="1628775"/>
            <a:chOff x="643" y="3012"/>
            <a:chExt cx="1806" cy="1026"/>
          </a:xfrm>
        </p:grpSpPr>
        <p:sp>
          <p:nvSpPr>
            <p:cNvPr id="364621" name="Rectangle 77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4622" name="Group 78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64623" name="Line 79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24" name="Line 80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25" name="Rectangle 81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64626" name="Rectangle 82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64627" name="Line 83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28" name="Rectangle 84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64629" name="Line 85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0" name="Line 86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1" name="Line 87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2" name="Line 88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3" name="Freeform 89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4" name="Rectangle 90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64635" name="Rectangle 91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64636" name="Freeform 92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7" name="Text Box 93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64638" name="Text Box 94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2209800" y="1419226"/>
            <a:ext cx="8458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/>
              <a:t>Apply all possible combinations of a, b, c</a:t>
            </a:r>
          </a:p>
          <a:p>
            <a:r>
              <a:rPr lang="en-GB" altLang="en-US"/>
              <a:t>These inputs are called </a:t>
            </a:r>
            <a:r>
              <a:rPr lang="en-GB" altLang="en-US" i="1"/>
              <a:t>test vectors</a:t>
            </a:r>
          </a:p>
          <a:p>
            <a:r>
              <a:rPr lang="en-GB" altLang="en-US"/>
              <a:t>Compare output of unit-under-test with expectation</a:t>
            </a:r>
          </a:p>
          <a:p>
            <a:r>
              <a:rPr lang="en-GB" altLang="en-US"/>
              <a:t>If we find a difference, then the unit is faulty</a:t>
            </a:r>
          </a:p>
          <a:p>
            <a:r>
              <a:rPr lang="en-GB" altLang="en-US"/>
              <a:t>This circuit requires 8 test vectors</a:t>
            </a:r>
          </a:p>
          <a:p>
            <a:r>
              <a:rPr lang="en-GB" altLang="en-US"/>
              <a:t>(Truth table has 2</a:t>
            </a:r>
            <a:r>
              <a:rPr lang="en-GB" altLang="en-US" baseline="30000"/>
              <a:t>3</a:t>
            </a:r>
            <a:r>
              <a:rPr lang="en-GB" altLang="en-US"/>
              <a:t>=8 rows)</a:t>
            </a:r>
          </a:p>
          <a:p>
            <a:endParaRPr lang="en-US" alt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Exhaustive Testing</a:t>
            </a:r>
            <a:endParaRPr lang="en-US" altLang="en-US"/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524001" y="2434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64551" name="Group 7"/>
          <p:cNvGrpSpPr>
            <a:grpSpLocks/>
          </p:cNvGrpSpPr>
          <p:nvPr/>
        </p:nvGrpSpPr>
        <p:grpSpPr bwMode="auto">
          <a:xfrm>
            <a:off x="2743201" y="4676775"/>
            <a:ext cx="2733675" cy="1854200"/>
            <a:chOff x="768" y="2946"/>
            <a:chExt cx="1722" cy="1168"/>
          </a:xfrm>
        </p:grpSpPr>
        <p:sp>
          <p:nvSpPr>
            <p:cNvPr id="364552" name="Line 8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553" name="Line 9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364556" name="Group 12"/>
          <p:cNvGraphicFramePr>
            <a:graphicFrameLocks noGrp="1"/>
          </p:cNvGraphicFramePr>
          <p:nvPr>
            <p:ph sz="quarter" idx="2"/>
          </p:nvPr>
        </p:nvGraphicFramePr>
        <p:xfrm>
          <a:off x="6534151" y="3629025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e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4618" name="Oval 74"/>
          <p:cNvSpPr>
            <a:spLocks noChangeArrowheads="1"/>
          </p:cNvSpPr>
          <p:nvPr/>
        </p:nvSpPr>
        <p:spPr bwMode="auto">
          <a:xfrm>
            <a:off x="3838575" y="4810126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4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76250"/>
            <a:ext cx="8801100" cy="1276350"/>
          </a:xfrm>
        </p:spPr>
        <p:txBody>
          <a:bodyPr/>
          <a:lstStyle/>
          <a:p>
            <a:r>
              <a:rPr lang="en-GB" altLang="en-US"/>
              <a:t>Exhaustive test of combinational logic</a:t>
            </a:r>
            <a:endParaRPr lang="en-US" alt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24026"/>
            <a:ext cx="7772400" cy="3656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Generalisation: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n-input combinational system requires 2</a:t>
            </a:r>
            <a:r>
              <a:rPr lang="en-GB" altLang="en-US" sz="2400" baseline="30000"/>
              <a:t>n</a:t>
            </a:r>
            <a:r>
              <a:rPr lang="en-GB" altLang="en-US" sz="2400"/>
              <a:t> test vectors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Example: system with 32 inputs.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Needs 2</a:t>
            </a:r>
            <a:r>
              <a:rPr lang="en-GB" altLang="en-US" baseline="30000"/>
              <a:t>32</a:t>
            </a:r>
            <a:r>
              <a:rPr lang="en-GB" altLang="en-US"/>
              <a:t> = 4 </a:t>
            </a:r>
            <a:r>
              <a:rPr lang="en-GB" altLang="en-US">
                <a:sym typeface="Symbol" pitchFamily="18" charset="2"/>
              </a:rPr>
              <a:t></a:t>
            </a:r>
            <a:r>
              <a:rPr lang="en-GB" altLang="en-US"/>
              <a:t> 10</a:t>
            </a:r>
            <a:r>
              <a:rPr lang="en-GB" altLang="en-US" baseline="30000"/>
              <a:t>9</a:t>
            </a:r>
            <a:r>
              <a:rPr lang="en-GB" altLang="en-US"/>
              <a:t> test inputs.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Using a standard 100 MHz tester would take almost a minute for just </a:t>
            </a:r>
            <a:r>
              <a:rPr lang="en-GB" altLang="en-US" i="1"/>
              <a:t>one</a:t>
            </a:r>
            <a:r>
              <a:rPr lang="en-GB" altLang="en-US"/>
              <a:t> unit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May not be acceptable if we have a high throughput manufacturing line</a:t>
            </a:r>
            <a:endParaRPr lang="en-US" altLang="en-US"/>
          </a:p>
        </p:txBody>
      </p:sp>
      <p:grpSp>
        <p:nvGrpSpPr>
          <p:cNvPr id="309270" name="Group 22"/>
          <p:cNvGrpSpPr>
            <a:grpSpLocks/>
          </p:cNvGrpSpPr>
          <p:nvPr/>
        </p:nvGrpSpPr>
        <p:grpSpPr bwMode="auto">
          <a:xfrm>
            <a:off x="2219325" y="4972051"/>
            <a:ext cx="3263900" cy="1628775"/>
            <a:chOff x="438" y="3132"/>
            <a:chExt cx="2056" cy="1026"/>
          </a:xfrm>
        </p:grpSpPr>
        <p:sp>
          <p:nvSpPr>
            <p:cNvPr id="309255" name="Rectangle 7"/>
            <p:cNvSpPr>
              <a:spLocks noChangeArrowheads="1"/>
            </p:cNvSpPr>
            <p:nvPr/>
          </p:nvSpPr>
          <p:spPr bwMode="auto">
            <a:xfrm>
              <a:off x="942" y="313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257" name="Line 9"/>
            <p:cNvSpPr>
              <a:spLocks noChangeShapeType="1"/>
            </p:cNvSpPr>
            <p:nvPr/>
          </p:nvSpPr>
          <p:spPr bwMode="auto">
            <a:xfrm>
              <a:off x="726" y="3240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58" name="Line 10"/>
            <p:cNvSpPr>
              <a:spLocks noChangeShapeType="1"/>
            </p:cNvSpPr>
            <p:nvPr/>
          </p:nvSpPr>
          <p:spPr bwMode="auto">
            <a:xfrm>
              <a:off x="726" y="337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59" name="Line 11"/>
            <p:cNvSpPr>
              <a:spLocks noChangeShapeType="1"/>
            </p:cNvSpPr>
            <p:nvPr/>
          </p:nvSpPr>
          <p:spPr bwMode="auto">
            <a:xfrm>
              <a:off x="726" y="351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0" name="Line 12"/>
            <p:cNvSpPr>
              <a:spLocks noChangeShapeType="1"/>
            </p:cNvSpPr>
            <p:nvPr/>
          </p:nvSpPr>
          <p:spPr bwMode="auto">
            <a:xfrm>
              <a:off x="726" y="364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1" name="Line 13"/>
            <p:cNvSpPr>
              <a:spLocks noChangeShapeType="1"/>
            </p:cNvSpPr>
            <p:nvPr/>
          </p:nvSpPr>
          <p:spPr bwMode="auto">
            <a:xfrm>
              <a:off x="726" y="3784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2" name="Line 14"/>
            <p:cNvSpPr>
              <a:spLocks noChangeShapeType="1"/>
            </p:cNvSpPr>
            <p:nvPr/>
          </p:nvSpPr>
          <p:spPr bwMode="auto">
            <a:xfrm>
              <a:off x="724" y="392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3" name="Line 15"/>
            <p:cNvSpPr>
              <a:spLocks noChangeShapeType="1"/>
            </p:cNvSpPr>
            <p:nvPr/>
          </p:nvSpPr>
          <p:spPr bwMode="auto">
            <a:xfrm>
              <a:off x="724" y="405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4" name="Line 16"/>
            <p:cNvSpPr>
              <a:spLocks noChangeShapeType="1"/>
            </p:cNvSpPr>
            <p:nvPr/>
          </p:nvSpPr>
          <p:spPr bwMode="auto">
            <a:xfrm>
              <a:off x="2284" y="345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5" name="Line 17"/>
            <p:cNvSpPr>
              <a:spLocks noChangeShapeType="1"/>
            </p:cNvSpPr>
            <p:nvPr/>
          </p:nvSpPr>
          <p:spPr bwMode="auto">
            <a:xfrm>
              <a:off x="2284" y="359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6" name="Line 18"/>
            <p:cNvSpPr>
              <a:spLocks noChangeShapeType="1"/>
            </p:cNvSpPr>
            <p:nvPr/>
          </p:nvSpPr>
          <p:spPr bwMode="auto">
            <a:xfrm>
              <a:off x="2284" y="372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7" name="Line 19"/>
            <p:cNvSpPr>
              <a:spLocks noChangeShapeType="1"/>
            </p:cNvSpPr>
            <p:nvPr/>
          </p:nvSpPr>
          <p:spPr bwMode="auto">
            <a:xfrm>
              <a:off x="2282" y="386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8" name="Line 20"/>
            <p:cNvSpPr>
              <a:spLocks noChangeShapeType="1"/>
            </p:cNvSpPr>
            <p:nvPr/>
          </p:nvSpPr>
          <p:spPr bwMode="auto">
            <a:xfrm>
              <a:off x="618" y="3234"/>
              <a:ext cx="0" cy="8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9" name="Text Box 21"/>
            <p:cNvSpPr txBox="1">
              <a:spLocks noChangeArrowheads="1"/>
            </p:cNvSpPr>
            <p:nvPr/>
          </p:nvSpPr>
          <p:spPr bwMode="auto">
            <a:xfrm>
              <a:off x="438" y="3462"/>
              <a:ext cx="1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n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76250"/>
            <a:ext cx="8801100" cy="1276350"/>
          </a:xfrm>
        </p:spPr>
        <p:txBody>
          <a:bodyPr/>
          <a:lstStyle/>
          <a:p>
            <a:r>
              <a:rPr lang="en-GB" altLang="en-US"/>
              <a:t>Exhaustive test of sequential logic</a:t>
            </a:r>
            <a:endParaRPr lang="en-US" alt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19250"/>
            <a:ext cx="8458200" cy="4503738"/>
          </a:xfrm>
        </p:spPr>
        <p:txBody>
          <a:bodyPr/>
          <a:lstStyle/>
          <a:p>
            <a:r>
              <a:rPr lang="en-GB" altLang="en-US" sz="2400"/>
              <a:t>If system contains state memory, things get much worse.</a:t>
            </a:r>
          </a:p>
          <a:p>
            <a:r>
              <a:rPr lang="en-GB" altLang="en-US" sz="2400"/>
              <a:t>The </a:t>
            </a:r>
            <a:r>
              <a:rPr lang="en-GB" altLang="en-US" sz="2400" i="1"/>
              <a:t>sequence</a:t>
            </a:r>
            <a:r>
              <a:rPr lang="en-GB" altLang="en-US" sz="2400"/>
              <a:t> in which we apply the inputs becomes significant.</a:t>
            </a:r>
          </a:p>
          <a:p>
            <a:r>
              <a:rPr lang="en-GB" altLang="en-US" sz="2400"/>
              <a:t>System with n inputs and m state flip flops</a:t>
            </a:r>
          </a:p>
          <a:p>
            <a:r>
              <a:rPr lang="en-GB" altLang="en-US" sz="2400"/>
              <a:t>2</a:t>
            </a:r>
            <a:r>
              <a:rPr lang="en-GB" altLang="en-US" sz="2400" baseline="30000"/>
              <a:t>n</a:t>
            </a:r>
            <a:r>
              <a:rPr lang="en-GB" altLang="en-US" sz="2400"/>
              <a:t> distinct inputs</a:t>
            </a:r>
          </a:p>
          <a:p>
            <a:r>
              <a:rPr lang="en-GB" altLang="en-US" sz="2400"/>
              <a:t>2</a:t>
            </a:r>
            <a:r>
              <a:rPr lang="en-GB" altLang="en-US" sz="2400" baseline="30000"/>
              <a:t>m</a:t>
            </a:r>
            <a:r>
              <a:rPr lang="en-GB" altLang="en-US" sz="2400"/>
              <a:t> distinct sequences that we can apply these inputs in</a:t>
            </a:r>
          </a:p>
          <a:p>
            <a:r>
              <a:rPr lang="en-GB" altLang="en-US" sz="2400"/>
              <a:t>Needs 2</a:t>
            </a:r>
            <a:r>
              <a:rPr lang="en-GB" altLang="en-US" sz="2400" baseline="30000"/>
              <a:t>n+m</a:t>
            </a:r>
            <a:r>
              <a:rPr lang="en-GB" altLang="en-US" sz="2400"/>
              <a:t> test vectors for exhaustive test. </a:t>
            </a:r>
          </a:p>
          <a:p>
            <a:endParaRPr lang="en-US" altLang="en-US" sz="2400"/>
          </a:p>
        </p:txBody>
      </p:sp>
      <p:grpSp>
        <p:nvGrpSpPr>
          <p:cNvPr id="310278" name="Group 6"/>
          <p:cNvGrpSpPr>
            <a:grpSpLocks/>
          </p:cNvGrpSpPr>
          <p:nvPr/>
        </p:nvGrpSpPr>
        <p:grpSpPr bwMode="auto">
          <a:xfrm>
            <a:off x="2219325" y="4972051"/>
            <a:ext cx="3263900" cy="1628775"/>
            <a:chOff x="438" y="3132"/>
            <a:chExt cx="2056" cy="1026"/>
          </a:xfrm>
        </p:grpSpPr>
        <p:sp>
          <p:nvSpPr>
            <p:cNvPr id="310279" name="Rectangle 7"/>
            <p:cNvSpPr>
              <a:spLocks noChangeArrowheads="1"/>
            </p:cNvSpPr>
            <p:nvPr/>
          </p:nvSpPr>
          <p:spPr bwMode="auto">
            <a:xfrm>
              <a:off x="942" y="313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280" name="Line 8"/>
            <p:cNvSpPr>
              <a:spLocks noChangeShapeType="1"/>
            </p:cNvSpPr>
            <p:nvPr/>
          </p:nvSpPr>
          <p:spPr bwMode="auto">
            <a:xfrm>
              <a:off x="726" y="3240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1" name="Line 9"/>
            <p:cNvSpPr>
              <a:spLocks noChangeShapeType="1"/>
            </p:cNvSpPr>
            <p:nvPr/>
          </p:nvSpPr>
          <p:spPr bwMode="auto">
            <a:xfrm>
              <a:off x="726" y="337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2" name="Line 10"/>
            <p:cNvSpPr>
              <a:spLocks noChangeShapeType="1"/>
            </p:cNvSpPr>
            <p:nvPr/>
          </p:nvSpPr>
          <p:spPr bwMode="auto">
            <a:xfrm>
              <a:off x="726" y="351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3" name="Line 11"/>
            <p:cNvSpPr>
              <a:spLocks noChangeShapeType="1"/>
            </p:cNvSpPr>
            <p:nvPr/>
          </p:nvSpPr>
          <p:spPr bwMode="auto">
            <a:xfrm>
              <a:off x="726" y="364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4" name="Line 12"/>
            <p:cNvSpPr>
              <a:spLocks noChangeShapeType="1"/>
            </p:cNvSpPr>
            <p:nvPr/>
          </p:nvSpPr>
          <p:spPr bwMode="auto">
            <a:xfrm>
              <a:off x="726" y="3784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5" name="Line 13"/>
            <p:cNvSpPr>
              <a:spLocks noChangeShapeType="1"/>
            </p:cNvSpPr>
            <p:nvPr/>
          </p:nvSpPr>
          <p:spPr bwMode="auto">
            <a:xfrm>
              <a:off x="724" y="392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6" name="Line 14"/>
            <p:cNvSpPr>
              <a:spLocks noChangeShapeType="1"/>
            </p:cNvSpPr>
            <p:nvPr/>
          </p:nvSpPr>
          <p:spPr bwMode="auto">
            <a:xfrm>
              <a:off x="724" y="405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7" name="Line 15"/>
            <p:cNvSpPr>
              <a:spLocks noChangeShapeType="1"/>
            </p:cNvSpPr>
            <p:nvPr/>
          </p:nvSpPr>
          <p:spPr bwMode="auto">
            <a:xfrm>
              <a:off x="2284" y="345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8" name="Line 16"/>
            <p:cNvSpPr>
              <a:spLocks noChangeShapeType="1"/>
            </p:cNvSpPr>
            <p:nvPr/>
          </p:nvSpPr>
          <p:spPr bwMode="auto">
            <a:xfrm>
              <a:off x="2284" y="359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9" name="Line 17"/>
            <p:cNvSpPr>
              <a:spLocks noChangeShapeType="1"/>
            </p:cNvSpPr>
            <p:nvPr/>
          </p:nvSpPr>
          <p:spPr bwMode="auto">
            <a:xfrm>
              <a:off x="2284" y="372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90" name="Line 18"/>
            <p:cNvSpPr>
              <a:spLocks noChangeShapeType="1"/>
            </p:cNvSpPr>
            <p:nvPr/>
          </p:nvSpPr>
          <p:spPr bwMode="auto">
            <a:xfrm>
              <a:off x="2282" y="386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91" name="Line 19"/>
            <p:cNvSpPr>
              <a:spLocks noChangeShapeType="1"/>
            </p:cNvSpPr>
            <p:nvPr/>
          </p:nvSpPr>
          <p:spPr bwMode="auto">
            <a:xfrm>
              <a:off x="618" y="3234"/>
              <a:ext cx="0" cy="8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92" name="Text Box 20"/>
            <p:cNvSpPr txBox="1">
              <a:spLocks noChangeArrowheads="1"/>
            </p:cNvSpPr>
            <p:nvPr/>
          </p:nvSpPr>
          <p:spPr bwMode="auto">
            <a:xfrm>
              <a:off x="438" y="3462"/>
              <a:ext cx="1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n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325" y="476250"/>
            <a:ext cx="8801100" cy="1276350"/>
          </a:xfrm>
        </p:spPr>
        <p:txBody>
          <a:bodyPr/>
          <a:lstStyle/>
          <a:p>
            <a:r>
              <a:rPr lang="en-GB" altLang="en-US"/>
              <a:t>Exhaustive test of sequential logic</a:t>
            </a:r>
            <a:endParaRPr lang="en-US" altLang="en-US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19250"/>
            <a:ext cx="8458200" cy="4503738"/>
          </a:xfrm>
        </p:spPr>
        <p:txBody>
          <a:bodyPr/>
          <a:lstStyle/>
          <a:p>
            <a:r>
              <a:rPr lang="en-GB" altLang="en-US" sz="2400"/>
              <a:t>Example: system with 32 inputs, containing 32 state bits</a:t>
            </a:r>
          </a:p>
          <a:p>
            <a:r>
              <a:rPr lang="en-GB" altLang="en-US" sz="2400"/>
              <a:t>Need 2</a:t>
            </a:r>
            <a:r>
              <a:rPr lang="en-GB" altLang="en-US" sz="2400" baseline="30000"/>
              <a:t>32+32</a:t>
            </a:r>
            <a:r>
              <a:rPr lang="en-GB" altLang="en-US" sz="2400"/>
              <a:t> = 2</a:t>
            </a:r>
            <a:r>
              <a:rPr lang="en-GB" altLang="en-US" sz="2400" baseline="30000"/>
              <a:t>64</a:t>
            </a:r>
            <a:r>
              <a:rPr lang="en-GB" altLang="en-US" sz="2400"/>
              <a:t> = 2x10</a:t>
            </a:r>
            <a:r>
              <a:rPr lang="en-GB" altLang="en-US" sz="2400" baseline="30000"/>
              <a:t>19</a:t>
            </a:r>
            <a:r>
              <a:rPr lang="en-GB" altLang="en-US" sz="2400"/>
              <a:t> test vectors</a:t>
            </a:r>
          </a:p>
          <a:p>
            <a:r>
              <a:rPr lang="en-GB" altLang="en-US" sz="2400"/>
              <a:t>100 MHz tester requires 6,000 years for </a:t>
            </a:r>
            <a:r>
              <a:rPr lang="en-GB" altLang="en-US" sz="2400" i="1"/>
              <a:t>one</a:t>
            </a:r>
            <a:r>
              <a:rPr lang="en-GB" altLang="en-US" sz="2400"/>
              <a:t> unit</a:t>
            </a:r>
            <a:r>
              <a:rPr lang="en-GB" altLang="en-US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2544764" y="4781551"/>
            <a:ext cx="2867025" cy="1628775"/>
            <a:chOff x="643" y="3012"/>
            <a:chExt cx="1806" cy="1026"/>
          </a:xfrm>
        </p:grpSpPr>
        <p:sp>
          <p:nvSpPr>
            <p:cNvPr id="368722" name="Rectangle 82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8723" name="Group 83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68724" name="Line 84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25" name="Line 85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26" name="Rectangle 86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68727" name="Rectangle 87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68728" name="Line 88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29" name="Rectangle 89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68730" name="Line 90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1" name="Line 91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2" name="Line 92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3" name="Line 93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4" name="Freeform 94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5" name="Rectangle 95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68736" name="Rectangle 96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68737" name="Freeform 97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8" name="Text Box 98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68739" name="Text Box 99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Non-Exhaustive Testing (</a:t>
            </a:r>
            <a:r>
              <a:rPr lang="en-US" dirty="0"/>
              <a:t>Structural )</a:t>
            </a:r>
            <a:endParaRPr lang="en-US" altLang="en-US" dirty="0"/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1524001" y="2434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68647" name="Group 7"/>
          <p:cNvGrpSpPr>
            <a:grpSpLocks/>
          </p:cNvGrpSpPr>
          <p:nvPr/>
        </p:nvGrpSpPr>
        <p:grpSpPr bwMode="auto">
          <a:xfrm>
            <a:off x="2743201" y="4676775"/>
            <a:ext cx="2733675" cy="1854200"/>
            <a:chOff x="768" y="2946"/>
            <a:chExt cx="1722" cy="1168"/>
          </a:xfrm>
        </p:grpSpPr>
        <p:sp>
          <p:nvSpPr>
            <p:cNvPr id="368648" name="Line 8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649" name="Line 9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650" name="Text Box 10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68651" name="Text Box 11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368719" name="Group 79"/>
          <p:cNvGraphicFramePr>
            <a:graphicFrameLocks noGrp="1"/>
          </p:cNvGraphicFramePr>
          <p:nvPr>
            <p:ph sz="quarter" idx="2"/>
          </p:nvPr>
        </p:nvGraphicFramePr>
        <p:xfrm>
          <a:off x="6877051" y="3629025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8714" name="Oval 74"/>
          <p:cNvSpPr>
            <a:spLocks noChangeArrowheads="1"/>
          </p:cNvSpPr>
          <p:nvPr/>
        </p:nvSpPr>
        <p:spPr bwMode="auto">
          <a:xfrm>
            <a:off x="3838575" y="4810126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15" name="Rectangle 75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1466850"/>
            <a:ext cx="8029575" cy="1854200"/>
          </a:xfrm>
          <a:noFill/>
          <a:ln/>
        </p:spPr>
        <p:txBody>
          <a:bodyPr/>
          <a:lstStyle/>
          <a:p>
            <a:r>
              <a:rPr lang="en-GB" altLang="en-US" sz="2400"/>
              <a:t>We cannot afford to apply every possible test input</a:t>
            </a:r>
          </a:p>
          <a:p>
            <a:r>
              <a:rPr lang="en-GB" altLang="en-US" sz="2400"/>
              <a:t>Instead we must select a few</a:t>
            </a:r>
          </a:p>
          <a:p>
            <a:r>
              <a:rPr lang="en-GB" altLang="en-US" sz="2400"/>
              <a:t>Suppose we can use only two test inputs </a:t>
            </a:r>
          </a:p>
          <a:p>
            <a:r>
              <a:rPr lang="en-GB" altLang="en-US" sz="2400"/>
              <a:t>Will we detect the fault?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52" name="Group 88"/>
          <p:cNvGrpSpPr>
            <a:grpSpLocks/>
          </p:cNvGrpSpPr>
          <p:nvPr/>
        </p:nvGrpSpPr>
        <p:grpSpPr bwMode="auto">
          <a:xfrm>
            <a:off x="2544764" y="4781551"/>
            <a:ext cx="2867025" cy="1628775"/>
            <a:chOff x="643" y="3012"/>
            <a:chExt cx="1806" cy="1026"/>
          </a:xfrm>
        </p:grpSpPr>
        <p:sp>
          <p:nvSpPr>
            <p:cNvPr id="369753" name="Rectangle 89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9754" name="Group 90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69755" name="Line 91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56" name="Line 92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57" name="Rectangle 93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69758" name="Rectangle 94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69759" name="Line 95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0" name="Rectangle 96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69761" name="Line 97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2" name="Line 98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3" name="Line 99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4" name="Line 100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5" name="Freeform 101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6" name="Rectangle 102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69767" name="Rectangle 103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69768" name="Freeform 104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9" name="Text Box 105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69770" name="Text Box 106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Non-Exhaustive Testing (</a:t>
            </a:r>
            <a:r>
              <a:rPr lang="en-US" dirty="0"/>
              <a:t>Structural )</a:t>
            </a:r>
            <a:endParaRPr lang="en-US" altLang="en-US" dirty="0"/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1524001" y="2434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69670" name="Group 6"/>
          <p:cNvGrpSpPr>
            <a:grpSpLocks/>
          </p:cNvGrpSpPr>
          <p:nvPr/>
        </p:nvGrpSpPr>
        <p:grpSpPr bwMode="auto">
          <a:xfrm>
            <a:off x="2743201" y="4676775"/>
            <a:ext cx="2733675" cy="1854200"/>
            <a:chOff x="768" y="2946"/>
            <a:chExt cx="1722" cy="1168"/>
          </a:xfrm>
        </p:grpSpPr>
        <p:sp>
          <p:nvSpPr>
            <p:cNvPr id="369671" name="Line 7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72" name="Line 8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73" name="Text Box 9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69674" name="Text Box 10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369750" name="Group 86"/>
          <p:cNvGraphicFramePr>
            <a:graphicFrameLocks noGrp="1"/>
          </p:cNvGraphicFramePr>
          <p:nvPr>
            <p:ph sz="quarter" idx="2"/>
          </p:nvPr>
        </p:nvGraphicFramePr>
        <p:xfrm>
          <a:off x="6877051" y="3629025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9737" name="Oval 73"/>
          <p:cNvSpPr>
            <a:spLocks noChangeArrowheads="1"/>
          </p:cNvSpPr>
          <p:nvPr/>
        </p:nvSpPr>
        <p:spPr bwMode="auto">
          <a:xfrm>
            <a:off x="3838575" y="4810126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738" name="Rectangle 74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1466851"/>
            <a:ext cx="8029575" cy="1998663"/>
          </a:xfrm>
          <a:noFill/>
          <a:ln/>
        </p:spPr>
        <p:txBody>
          <a:bodyPr/>
          <a:lstStyle/>
          <a:p>
            <a:r>
              <a:rPr lang="en-GB" altLang="en-US" sz="2400"/>
              <a:t>We cannot afford to apply every possible test input</a:t>
            </a:r>
          </a:p>
          <a:p>
            <a:r>
              <a:rPr lang="en-GB" altLang="en-US" sz="2400"/>
              <a:t>Instead we must select a few</a:t>
            </a:r>
          </a:p>
          <a:p>
            <a:r>
              <a:rPr lang="en-GB" altLang="en-US" sz="2400"/>
              <a:t>Suppose we can use only two test inputs. </a:t>
            </a:r>
          </a:p>
          <a:p>
            <a:r>
              <a:rPr lang="en-GB" altLang="en-US" sz="2400"/>
              <a:t>Will we detect the fault?</a:t>
            </a:r>
            <a:endParaRPr lang="en-US" altLang="en-US" sz="2400"/>
          </a:p>
        </p:txBody>
      </p:sp>
      <p:grpSp>
        <p:nvGrpSpPr>
          <p:cNvPr id="369747" name="Group 83"/>
          <p:cNvGrpSpPr>
            <a:grpSpLocks/>
          </p:cNvGrpSpPr>
          <p:nvPr/>
        </p:nvGrpSpPr>
        <p:grpSpPr bwMode="auto">
          <a:xfrm>
            <a:off x="4940300" y="4016375"/>
            <a:ext cx="2933700" cy="2393950"/>
            <a:chOff x="2152" y="2530"/>
            <a:chExt cx="1848" cy="1508"/>
          </a:xfrm>
        </p:grpSpPr>
        <p:sp>
          <p:nvSpPr>
            <p:cNvPr id="369741" name="Text Box 77"/>
            <p:cNvSpPr txBox="1">
              <a:spLocks noChangeArrowheads="1"/>
            </p:cNvSpPr>
            <p:nvPr/>
          </p:nvSpPr>
          <p:spPr bwMode="auto">
            <a:xfrm>
              <a:off x="2152" y="2530"/>
              <a:ext cx="1104" cy="233"/>
            </a:xfrm>
            <a:prstGeom prst="rect">
              <a:avLst/>
            </a:prstGeom>
            <a:noFill/>
            <a:ln w="12700">
              <a:solidFill>
                <a:srgbClr val="E50093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E50093"/>
                  </a:solidFill>
                </a:rPr>
                <a:t>This is OK</a:t>
              </a:r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69739" name="Oval 75"/>
            <p:cNvSpPr>
              <a:spLocks noChangeArrowheads="1"/>
            </p:cNvSpPr>
            <p:nvPr/>
          </p:nvSpPr>
          <p:spPr bwMode="auto">
            <a:xfrm>
              <a:off x="3298" y="3786"/>
              <a:ext cx="702" cy="252"/>
            </a:xfrm>
            <a:prstGeom prst="ellipse">
              <a:avLst/>
            </a:prstGeom>
            <a:noFill/>
            <a:ln w="1270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69740" name="Oval 76"/>
            <p:cNvSpPr>
              <a:spLocks noChangeArrowheads="1"/>
            </p:cNvSpPr>
            <p:nvPr/>
          </p:nvSpPr>
          <p:spPr bwMode="auto">
            <a:xfrm>
              <a:off x="3292" y="3208"/>
              <a:ext cx="702" cy="252"/>
            </a:xfrm>
            <a:prstGeom prst="ellipse">
              <a:avLst/>
            </a:prstGeom>
            <a:noFill/>
            <a:ln w="1270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</p:grpSp>
      <p:grpSp>
        <p:nvGrpSpPr>
          <p:cNvPr id="369748" name="Group 84"/>
          <p:cNvGrpSpPr>
            <a:grpSpLocks/>
          </p:cNvGrpSpPr>
          <p:nvPr/>
        </p:nvGrpSpPr>
        <p:grpSpPr bwMode="auto">
          <a:xfrm>
            <a:off x="3657601" y="4591051"/>
            <a:ext cx="4860925" cy="1819275"/>
            <a:chOff x="1344" y="2892"/>
            <a:chExt cx="3062" cy="1146"/>
          </a:xfrm>
        </p:grpSpPr>
        <p:sp>
          <p:nvSpPr>
            <p:cNvPr id="369742" name="Text Box 78"/>
            <p:cNvSpPr txBox="1">
              <a:spLocks noChangeArrowheads="1"/>
            </p:cNvSpPr>
            <p:nvPr/>
          </p:nvSpPr>
          <p:spPr bwMode="auto">
            <a:xfrm>
              <a:off x="1344" y="2892"/>
              <a:ext cx="1914" cy="5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</a:rPr>
                <a:t>Output of faulty unit is </a:t>
              </a:r>
              <a:r>
                <a:rPr lang="en-GB" altLang="en-US" i="1">
                  <a:solidFill>
                    <a:schemeClr val="accent2"/>
                  </a:solidFill>
                </a:rPr>
                <a:t>not</a:t>
              </a:r>
              <a:r>
                <a:rPr lang="en-GB" altLang="en-US">
                  <a:solidFill>
                    <a:schemeClr val="accent2"/>
                  </a:solidFill>
                </a:rPr>
                <a:t> identical to output of good unit:            Fault </a:t>
              </a:r>
              <a:r>
                <a:rPr lang="en-GB" altLang="en-US" i="1">
                  <a:solidFill>
                    <a:schemeClr val="accent2"/>
                  </a:solidFill>
                </a:rPr>
                <a:t>is</a:t>
              </a:r>
              <a:r>
                <a:rPr lang="en-GB" altLang="en-US">
                  <a:solidFill>
                    <a:schemeClr val="accent2"/>
                  </a:solidFill>
                </a:rPr>
                <a:t> detected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69743" name="Oval 79"/>
            <p:cNvSpPr>
              <a:spLocks noChangeArrowheads="1"/>
            </p:cNvSpPr>
            <p:nvPr/>
          </p:nvSpPr>
          <p:spPr bwMode="auto">
            <a:xfrm>
              <a:off x="3986" y="3786"/>
              <a:ext cx="420" cy="252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69744" name="Oval 80"/>
            <p:cNvSpPr>
              <a:spLocks noChangeArrowheads="1"/>
            </p:cNvSpPr>
            <p:nvPr/>
          </p:nvSpPr>
          <p:spPr bwMode="auto">
            <a:xfrm>
              <a:off x="3986" y="3208"/>
              <a:ext cx="420" cy="252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778" name="Group 90"/>
          <p:cNvGrpSpPr>
            <a:grpSpLocks/>
          </p:cNvGrpSpPr>
          <p:nvPr/>
        </p:nvGrpSpPr>
        <p:grpSpPr bwMode="auto">
          <a:xfrm>
            <a:off x="2544764" y="4781551"/>
            <a:ext cx="2867025" cy="1628775"/>
            <a:chOff x="643" y="3012"/>
            <a:chExt cx="1806" cy="1026"/>
          </a:xfrm>
        </p:grpSpPr>
        <p:sp>
          <p:nvSpPr>
            <p:cNvPr id="370779" name="Rectangle 91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70780" name="Group 92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70781" name="Line 93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82" name="Line 94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83" name="Rectangle 95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70784" name="Rectangle 96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70785" name="Line 97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86" name="Rectangle 98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70787" name="Line 99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88" name="Line 100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89" name="Line 101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90" name="Line 102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91" name="Freeform 103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92" name="Rectangle 104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70793" name="Rectangle 105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70794" name="Freeform 106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95" name="Text Box 107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70796" name="Text Box 108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70762" name="Rectangle 74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1466850"/>
            <a:ext cx="8029575" cy="2598738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2400"/>
              <a:t>We cannot afford to apply every possible test input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Instead we must select a few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Suppose we can use only two test inputs. 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Will we detect the fault?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OK if we choose a set that includes abc=111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Otherwise fault is not detected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Non-Exhaustive Testing (</a:t>
            </a:r>
            <a:r>
              <a:rPr lang="en-US" dirty="0"/>
              <a:t>Structural )</a:t>
            </a:r>
            <a:endParaRPr lang="en-US" altLang="en-US" dirty="0"/>
          </a:p>
        </p:txBody>
      </p:sp>
      <p:sp>
        <p:nvSpPr>
          <p:cNvPr id="370693" name="Rectangle 5"/>
          <p:cNvSpPr>
            <a:spLocks noChangeArrowheads="1"/>
          </p:cNvSpPr>
          <p:nvPr/>
        </p:nvSpPr>
        <p:spPr bwMode="auto">
          <a:xfrm>
            <a:off x="1524001" y="2434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70694" name="Group 6"/>
          <p:cNvGrpSpPr>
            <a:grpSpLocks/>
          </p:cNvGrpSpPr>
          <p:nvPr/>
        </p:nvGrpSpPr>
        <p:grpSpPr bwMode="auto">
          <a:xfrm>
            <a:off x="2743201" y="4676775"/>
            <a:ext cx="2733675" cy="1854200"/>
            <a:chOff x="768" y="2946"/>
            <a:chExt cx="1722" cy="1168"/>
          </a:xfrm>
        </p:grpSpPr>
        <p:sp>
          <p:nvSpPr>
            <p:cNvPr id="370695" name="Line 7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696" name="Line 8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697" name="Text Box 9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70698" name="Text Box 10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370776" name="Group 88"/>
          <p:cNvGraphicFramePr>
            <a:graphicFrameLocks noGrp="1"/>
          </p:cNvGraphicFramePr>
          <p:nvPr>
            <p:ph sz="quarter" idx="2"/>
          </p:nvPr>
        </p:nvGraphicFramePr>
        <p:xfrm>
          <a:off x="6877051" y="3629025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70761" name="Oval 73"/>
          <p:cNvSpPr>
            <a:spLocks noChangeArrowheads="1"/>
          </p:cNvSpPr>
          <p:nvPr/>
        </p:nvSpPr>
        <p:spPr bwMode="auto">
          <a:xfrm>
            <a:off x="3838575" y="4810126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70773" name="Group 85"/>
          <p:cNvGrpSpPr>
            <a:grpSpLocks/>
          </p:cNvGrpSpPr>
          <p:nvPr/>
        </p:nvGrpSpPr>
        <p:grpSpPr bwMode="auto">
          <a:xfrm>
            <a:off x="4606926" y="4016376"/>
            <a:ext cx="3267075" cy="2098675"/>
            <a:chOff x="1942" y="2530"/>
            <a:chExt cx="2058" cy="1322"/>
          </a:xfrm>
        </p:grpSpPr>
        <p:sp>
          <p:nvSpPr>
            <p:cNvPr id="370765" name="Text Box 77"/>
            <p:cNvSpPr txBox="1">
              <a:spLocks noChangeArrowheads="1"/>
            </p:cNvSpPr>
            <p:nvPr/>
          </p:nvSpPr>
          <p:spPr bwMode="auto">
            <a:xfrm>
              <a:off x="1942" y="2530"/>
              <a:ext cx="1314" cy="233"/>
            </a:xfrm>
            <a:prstGeom prst="rect">
              <a:avLst/>
            </a:prstGeom>
            <a:noFill/>
            <a:ln w="12700">
              <a:solidFill>
                <a:srgbClr val="E50093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E50093"/>
                  </a:solidFill>
                </a:rPr>
                <a:t>This is no good</a:t>
              </a:r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70768" name="Oval 80"/>
            <p:cNvSpPr>
              <a:spLocks noChangeArrowheads="1"/>
            </p:cNvSpPr>
            <p:nvPr/>
          </p:nvSpPr>
          <p:spPr bwMode="auto">
            <a:xfrm>
              <a:off x="3298" y="3600"/>
              <a:ext cx="702" cy="252"/>
            </a:xfrm>
            <a:prstGeom prst="ellipse">
              <a:avLst/>
            </a:prstGeom>
            <a:noFill/>
            <a:ln w="1270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70771" name="Oval 83"/>
            <p:cNvSpPr>
              <a:spLocks noChangeArrowheads="1"/>
            </p:cNvSpPr>
            <p:nvPr/>
          </p:nvSpPr>
          <p:spPr bwMode="auto">
            <a:xfrm>
              <a:off x="3292" y="3022"/>
              <a:ext cx="702" cy="252"/>
            </a:xfrm>
            <a:prstGeom prst="ellipse">
              <a:avLst/>
            </a:prstGeom>
            <a:noFill/>
            <a:ln w="1270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</p:grpSp>
      <p:grpSp>
        <p:nvGrpSpPr>
          <p:cNvPr id="370774" name="Group 86"/>
          <p:cNvGrpSpPr>
            <a:grpSpLocks/>
          </p:cNvGrpSpPr>
          <p:nvPr/>
        </p:nvGrpSpPr>
        <p:grpSpPr bwMode="auto">
          <a:xfrm>
            <a:off x="3657601" y="4591050"/>
            <a:ext cx="4860925" cy="1524000"/>
            <a:chOff x="1344" y="2892"/>
            <a:chExt cx="3062" cy="960"/>
          </a:xfrm>
        </p:grpSpPr>
        <p:sp>
          <p:nvSpPr>
            <p:cNvPr id="370766" name="Text Box 78"/>
            <p:cNvSpPr txBox="1">
              <a:spLocks noChangeArrowheads="1"/>
            </p:cNvSpPr>
            <p:nvPr/>
          </p:nvSpPr>
          <p:spPr bwMode="auto">
            <a:xfrm>
              <a:off x="1344" y="2892"/>
              <a:ext cx="1914" cy="5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</a:rPr>
                <a:t>Output of faulty unit is identical to output of good unit:                Fault is missed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70769" name="Oval 81"/>
            <p:cNvSpPr>
              <a:spLocks noChangeArrowheads="1"/>
            </p:cNvSpPr>
            <p:nvPr/>
          </p:nvSpPr>
          <p:spPr bwMode="auto">
            <a:xfrm>
              <a:off x="3986" y="3600"/>
              <a:ext cx="420" cy="252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70772" name="Oval 84"/>
            <p:cNvSpPr>
              <a:spLocks noChangeArrowheads="1"/>
            </p:cNvSpPr>
            <p:nvPr/>
          </p:nvSpPr>
          <p:spPr bwMode="auto">
            <a:xfrm>
              <a:off x="3986" y="3022"/>
              <a:ext cx="420" cy="252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Non-Exhaustive Test (</a:t>
            </a:r>
            <a:r>
              <a:rPr lang="en-US" dirty="0"/>
              <a:t>Structural )</a:t>
            </a:r>
            <a:endParaRPr lang="en-US" alt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1504951"/>
            <a:ext cx="8639175" cy="36560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If we can’t use all possible test vectors, we may miss faults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The percentage of faults that is detected by a set of test vectors is the </a:t>
            </a:r>
            <a:r>
              <a:rPr lang="en-GB" altLang="en-US" sz="2400" i="1" dirty="0"/>
              <a:t>fault coverage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If we can’t use all possible test vectors, fault coverage may be less than 100%.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Some choices of test vectors will have high fault coverage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Other choices will have low fault coverage 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How do we choose test vectors that maximise fault coverage? (Ideally to 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2C86-CE7C-6A0B-6DB4-53919698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Testing Methods – Structural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6B845B3-6C15-8577-9DA2-02D806E321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92276"/>
            <a:ext cx="7772400" cy="822325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Example : Half Adder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79B98B-EF65-FF28-3291-1BFAA2E05D56}"/>
              </a:ext>
            </a:extLst>
          </p:cNvPr>
          <p:cNvSpPr txBox="1">
            <a:spLocks/>
          </p:cNvSpPr>
          <p:nvPr/>
        </p:nvSpPr>
        <p:spPr bwMode="auto">
          <a:xfrm>
            <a:off x="1900239" y="2614613"/>
            <a:ext cx="6264275" cy="2551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Exhaustive =&gt; 4 test vectors (tiny circuit)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Check if sum is stuck on </a:t>
            </a:r>
            <a:r>
              <a:rPr lang="en-US" sz="1600" dirty="0" err="1"/>
              <a:t>Vcc</a:t>
            </a:r>
            <a:r>
              <a:rPr lang="en-US" sz="1600" dirty="0"/>
              <a:t>, What test vectors can be used?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We need to add test vectors that produce sum = 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Check if sum is stuck on </a:t>
            </a:r>
            <a:r>
              <a:rPr lang="en-US" sz="1600" dirty="0" err="1"/>
              <a:t>Gnd</a:t>
            </a:r>
            <a:r>
              <a:rPr lang="en-US" sz="1600" dirty="0"/>
              <a:t>, What test vectors can be used?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We need to add test vectors that produce sum =1</a:t>
            </a:r>
          </a:p>
          <a:p>
            <a:pPr marL="0" indent="0">
              <a:buNone/>
              <a:defRPr/>
            </a:pPr>
            <a:r>
              <a:rPr lang="en-US" sz="1800" dirty="0"/>
              <a:t> 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Test vector should produce opposite of fault value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  <p:pic>
        <p:nvPicPr>
          <p:cNvPr id="16389" name="Picture 2" descr="Lightbox">
            <a:extLst>
              <a:ext uri="{FF2B5EF4-FFF2-40B4-BE49-F238E27FC236}">
                <a16:creationId xmlns:a16="http://schemas.microsoft.com/office/drawing/2014/main" id="{1966AC1E-ACAA-1092-D995-743590374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1752600"/>
            <a:ext cx="2317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a_truth">
            <a:extLst>
              <a:ext uri="{FF2B5EF4-FFF2-40B4-BE49-F238E27FC236}">
                <a16:creationId xmlns:a16="http://schemas.microsoft.com/office/drawing/2014/main" id="{075D45DB-12D5-E918-9915-3E22191E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732214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7D71-5EB3-D8F2-6D3D-617B4719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Testing Methods – Structural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28ABFE3-24FD-A7E0-2B99-E4739247C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92276"/>
            <a:ext cx="7772400" cy="822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/>
              <a:t>Example : Half Adder </a:t>
            </a:r>
          </a:p>
          <a:p>
            <a:pPr marL="0" indent="0">
              <a:buNone/>
            </a:pPr>
            <a:r>
              <a:rPr lang="en-US" altLang="en-US" sz="2000"/>
              <a:t>use just 2 Test Vectors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38D5CB43-F712-B4CE-0C61-D68CD0BD3D2B}"/>
              </a:ext>
            </a:extLst>
          </p:cNvPr>
          <p:cNvSpPr txBox="1">
            <a:spLocks/>
          </p:cNvSpPr>
          <p:nvPr/>
        </p:nvSpPr>
        <p:spPr bwMode="auto">
          <a:xfrm>
            <a:off x="1900239" y="4594225"/>
            <a:ext cx="62642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en-US" altLang="en-US" sz="180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800"/>
          </a:p>
        </p:txBody>
      </p:sp>
      <p:pic>
        <p:nvPicPr>
          <p:cNvPr id="17413" name="Picture 2" descr="Lightbox">
            <a:extLst>
              <a:ext uri="{FF2B5EF4-FFF2-40B4-BE49-F238E27FC236}">
                <a16:creationId xmlns:a16="http://schemas.microsoft.com/office/drawing/2014/main" id="{70C36602-EC38-9E99-1706-2E37BA57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1752600"/>
            <a:ext cx="2317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a_truth">
            <a:extLst>
              <a:ext uri="{FF2B5EF4-FFF2-40B4-BE49-F238E27FC236}">
                <a16:creationId xmlns:a16="http://schemas.microsoft.com/office/drawing/2014/main" id="{EBA752CF-C075-F7DE-B5E9-FE8E1390D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3732214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AAE45F-F63E-7658-6DE9-9EEC7B8B21BA}"/>
              </a:ext>
            </a:extLst>
          </p:cNvPr>
          <p:cNvGraphicFramePr>
            <a:graphicFrameLocks noGrp="1"/>
          </p:cNvGraphicFramePr>
          <p:nvPr/>
        </p:nvGraphicFramePr>
        <p:xfrm>
          <a:off x="1730377" y="2777033"/>
          <a:ext cx="6434137" cy="239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87">
                <a:tc>
                  <a:txBody>
                    <a:bodyPr/>
                    <a:lstStyle/>
                    <a:p>
                      <a:r>
                        <a:rPr lang="en-US" sz="1800" dirty="0"/>
                        <a:t> 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Group 1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Group 2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Group 3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Group 1</a:t>
                      </a:r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r>
                        <a:rPr lang="en-US" sz="1400" dirty="0"/>
                        <a:t>Test Vector 1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0 1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0 0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0 0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1 0 </a:t>
                      </a:r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Test Vector 2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1 0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0 1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1 1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1 1</a:t>
                      </a:r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82">
                <a:tc>
                  <a:txBody>
                    <a:bodyPr/>
                    <a:lstStyle/>
                    <a:p>
                      <a:r>
                        <a:rPr lang="en-US" sz="1400" dirty="0"/>
                        <a:t>V1 Coverage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82">
                <a:tc>
                  <a:txBody>
                    <a:bodyPr/>
                    <a:lstStyle/>
                    <a:p>
                      <a:r>
                        <a:rPr lang="en-US" sz="1400" dirty="0"/>
                        <a:t>V2 Coverage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r>
                        <a:rPr lang="en-US" sz="1400" dirty="0"/>
                        <a:t>Fault Coverage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4390BF-C63F-8D92-0666-3716E06C35C4}"/>
              </a:ext>
            </a:extLst>
          </p:cNvPr>
          <p:cNvSpPr txBox="1"/>
          <p:nvPr/>
        </p:nvSpPr>
        <p:spPr>
          <a:xfrm>
            <a:off x="3327930" y="3891261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gnd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FC057-C0AF-450D-412E-46EC416C7CA1}"/>
              </a:ext>
            </a:extLst>
          </p:cNvPr>
          <p:cNvSpPr txBox="1"/>
          <p:nvPr/>
        </p:nvSpPr>
        <p:spPr>
          <a:xfrm>
            <a:off x="3345315" y="4352926"/>
            <a:ext cx="78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gnd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3F735-F078-B190-5684-541D86633D99}"/>
              </a:ext>
            </a:extLst>
          </p:cNvPr>
          <p:cNvSpPr txBox="1"/>
          <p:nvPr/>
        </p:nvSpPr>
        <p:spPr>
          <a:xfrm>
            <a:off x="3339174" y="4851401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2/4 = 50%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64526-AADE-98C1-1B3B-E62B83E22EC1}"/>
              </a:ext>
            </a:extLst>
          </p:cNvPr>
          <p:cNvSpPr txBox="1"/>
          <p:nvPr/>
        </p:nvSpPr>
        <p:spPr>
          <a:xfrm>
            <a:off x="4559245" y="3891261"/>
            <a:ext cx="78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Vcc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52B6E-38DA-F753-1D25-F8B23AFB5F65}"/>
              </a:ext>
            </a:extLst>
          </p:cNvPr>
          <p:cNvSpPr txBox="1"/>
          <p:nvPr/>
        </p:nvSpPr>
        <p:spPr>
          <a:xfrm>
            <a:off x="4595534" y="4352926"/>
            <a:ext cx="89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gnd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4B2A1-E1F1-4866-4643-DA6B88FDADC6}"/>
              </a:ext>
            </a:extLst>
          </p:cNvPr>
          <p:cNvSpPr txBox="1"/>
          <p:nvPr/>
        </p:nvSpPr>
        <p:spPr>
          <a:xfrm>
            <a:off x="4580959" y="4888727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3/4 = 75%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E2A15-D911-710F-6874-087613BEF90B}"/>
              </a:ext>
            </a:extLst>
          </p:cNvPr>
          <p:cNvSpPr txBox="1"/>
          <p:nvPr/>
        </p:nvSpPr>
        <p:spPr>
          <a:xfrm>
            <a:off x="5753385" y="3895167"/>
            <a:ext cx="78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Vcc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46EBD-6199-FC81-FEC2-85168AC97772}"/>
              </a:ext>
            </a:extLst>
          </p:cNvPr>
          <p:cNvSpPr txBox="1"/>
          <p:nvPr/>
        </p:nvSpPr>
        <p:spPr>
          <a:xfrm>
            <a:off x="5763960" y="4326967"/>
            <a:ext cx="76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Vcc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gnd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D64BE-8423-FA0C-F1C3-2B39F881633B}"/>
              </a:ext>
            </a:extLst>
          </p:cNvPr>
          <p:cNvSpPr txBox="1"/>
          <p:nvPr/>
        </p:nvSpPr>
        <p:spPr>
          <a:xfrm>
            <a:off x="5789897" y="4836875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3/4 = 75%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B97DA6-C284-8F6F-EF2D-AA40BC2F8D53}"/>
              </a:ext>
            </a:extLst>
          </p:cNvPr>
          <p:cNvSpPr txBox="1"/>
          <p:nvPr/>
        </p:nvSpPr>
        <p:spPr>
          <a:xfrm>
            <a:off x="6953077" y="3891261"/>
            <a:ext cx="78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gnd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6D5F07-97B8-B4C8-8245-6CC2B164F1A8}"/>
              </a:ext>
            </a:extLst>
          </p:cNvPr>
          <p:cNvSpPr txBox="1"/>
          <p:nvPr/>
        </p:nvSpPr>
        <p:spPr>
          <a:xfrm>
            <a:off x="6958100" y="4326967"/>
            <a:ext cx="76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Vcc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gnd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096C80-97CD-C13B-1FD1-C77F89A08178}"/>
              </a:ext>
            </a:extLst>
          </p:cNvPr>
          <p:cNvSpPr txBox="1"/>
          <p:nvPr/>
        </p:nvSpPr>
        <p:spPr>
          <a:xfrm>
            <a:off x="6971001" y="4861900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4/4 =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D4A8-08A9-834E-109E-9BC59ACF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89" y="476250"/>
            <a:ext cx="8836025" cy="1276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Chip Design and Development Life Cycle 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C54E402A-8170-C0C7-45D9-70D1A4E2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2414588"/>
            <a:ext cx="84359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B2DD-42CF-D100-6ABE-195669D4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Fault Modeling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47269D9-6D62-869B-8BDA-3CC3B647D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Stuck at 1</a:t>
            </a:r>
          </a:p>
          <a:p>
            <a:r>
              <a:rPr lang="en-US" altLang="en-US">
                <a:solidFill>
                  <a:srgbClr val="FF0000"/>
                </a:solidFill>
              </a:rPr>
              <a:t>Stuck at 0</a:t>
            </a:r>
          </a:p>
          <a:p>
            <a:r>
              <a:rPr lang="en-US" altLang="en-US"/>
              <a:t>Bridging fault (short circuit)</a:t>
            </a:r>
          </a:p>
          <a:p>
            <a:r>
              <a:rPr lang="en-US" altLang="en-US"/>
              <a:t>Open circuit </a:t>
            </a:r>
          </a:p>
          <a:p>
            <a:r>
              <a:rPr lang="en-US" altLang="en-US"/>
              <a:t>Transition delay</a:t>
            </a:r>
          </a:p>
          <a:p>
            <a:r>
              <a:rPr lang="en-US" altLang="en-US"/>
              <a:t>Wire delay </a:t>
            </a:r>
          </a:p>
          <a:p>
            <a:r>
              <a:rPr lang="en-US" altLang="en-US"/>
              <a:t>Multiple stuck at fault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00A3-951E-8241-8383-9FC9F52B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Fault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37D8-5C55-B109-241D-094D6680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1981201"/>
            <a:ext cx="8118475" cy="365601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Course focus:</a:t>
            </a:r>
          </a:p>
          <a:p>
            <a:pPr>
              <a:defRPr/>
            </a:pPr>
            <a:endParaRPr lang="en-US" sz="2400" dirty="0"/>
          </a:p>
          <a:p>
            <a:pPr lvl="1">
              <a:defRPr/>
            </a:pPr>
            <a:r>
              <a:rPr lang="en-US" sz="2000" b="1" dirty="0"/>
              <a:t>Single</a:t>
            </a:r>
            <a:r>
              <a:rPr lang="en-US" sz="2000" dirty="0"/>
              <a:t> stuck at 0 (S</a:t>
            </a:r>
            <a:r>
              <a:rPr lang="en-US" sz="2000" baseline="-25000" dirty="0"/>
              <a:t>a0</a:t>
            </a:r>
            <a:r>
              <a:rPr lang="en-US" sz="2000" dirty="0"/>
              <a:t>) == Node short circuit with </a:t>
            </a:r>
            <a:r>
              <a:rPr lang="en-US" sz="2000" dirty="0" err="1"/>
              <a:t>gnd</a:t>
            </a: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b="1" dirty="0"/>
              <a:t>Single</a:t>
            </a:r>
            <a:r>
              <a:rPr lang="en-US" sz="2000" dirty="0"/>
              <a:t> stuck at 1 (S</a:t>
            </a:r>
            <a:r>
              <a:rPr lang="en-US" sz="2000" baseline="-25000" dirty="0"/>
              <a:t>a1</a:t>
            </a:r>
            <a:r>
              <a:rPr lang="en-US" sz="2000" dirty="0"/>
              <a:t>) == Node short circuit </a:t>
            </a:r>
            <a:r>
              <a:rPr lang="en-US" sz="2000" dirty="0" err="1"/>
              <a:t>Vcc</a:t>
            </a:r>
            <a:endParaRPr lang="en-US" sz="2000" dirty="0"/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dirty="0"/>
              <a:t>Single stuck cant still discover multiple stuck points too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Path sensitization</a:t>
            </a:r>
            <a:endParaRPr lang="en-US" alt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2211388" y="1628776"/>
            <a:ext cx="8205092" cy="48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dirty="0"/>
              <a:t>For each node in the circuit:</a:t>
            </a:r>
          </a:p>
          <a:p>
            <a:pPr lvl="1"/>
            <a:r>
              <a:rPr lang="en-US" altLang="en-US" sz="2400" dirty="0"/>
              <a:t>Assume the fault type (S-a-0 or S-a-1)</a:t>
            </a:r>
          </a:p>
          <a:p>
            <a:pPr lvl="1"/>
            <a:r>
              <a:rPr lang="en-US" altLang="en-US" sz="2400" dirty="0"/>
              <a:t>Perform the the following steps:</a:t>
            </a:r>
          </a:p>
          <a:p>
            <a:pPr lvl="2"/>
            <a:r>
              <a:rPr lang="en-US" altLang="en-US" sz="2400" b="1" dirty="0"/>
              <a:t>Backtrace phase</a:t>
            </a:r>
            <a:r>
              <a:rPr lang="en-US" altLang="en-US" sz="2400" dirty="0"/>
              <a:t>: Send the non-fault value to the node under consideration </a:t>
            </a:r>
          </a:p>
          <a:p>
            <a:pPr lvl="2"/>
            <a:r>
              <a:rPr lang="en-US" altLang="en-US" sz="2400" b="1" dirty="0"/>
              <a:t>Propagation phase</a:t>
            </a:r>
            <a:r>
              <a:rPr lang="en-US" altLang="en-US" sz="2400" dirty="0"/>
              <a:t>: Steer the value of the node under consideration to one of the outputs</a:t>
            </a:r>
          </a:p>
          <a:p>
            <a:pPr lvl="2"/>
            <a:endParaRPr lang="en-US" altLang="en-US" sz="2400" dirty="0"/>
          </a:p>
          <a:p>
            <a:r>
              <a:rPr lang="en-US" altLang="en-US" sz="2400" dirty="0"/>
              <a:t>Only inputs nodes can be </a:t>
            </a:r>
            <a:r>
              <a:rPr lang="en-US" altLang="en-US" sz="2400" b="1" dirty="0"/>
              <a:t>controlled</a:t>
            </a:r>
          </a:p>
          <a:p>
            <a:r>
              <a:rPr lang="en-US" altLang="en-US" sz="2400" dirty="0"/>
              <a:t>Only output nodes can be </a:t>
            </a:r>
            <a:r>
              <a:rPr lang="en-US" altLang="en-US" sz="2400" b="1" dirty="0"/>
              <a:t>observed</a:t>
            </a:r>
            <a:r>
              <a:rPr lang="en-US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6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81" name="Group 13"/>
          <p:cNvGrpSpPr>
            <a:grpSpLocks/>
          </p:cNvGrpSpPr>
          <p:nvPr/>
        </p:nvGrpSpPr>
        <p:grpSpPr bwMode="auto">
          <a:xfrm>
            <a:off x="4511825" y="4977173"/>
            <a:ext cx="2867025" cy="1628775"/>
            <a:chOff x="643" y="3012"/>
            <a:chExt cx="1806" cy="1026"/>
          </a:xfrm>
        </p:grpSpPr>
        <p:sp>
          <p:nvSpPr>
            <p:cNvPr id="467982" name="Rectangle 1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67983" name="Group 1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67984" name="Line 1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6" name="Rectangle 1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67987" name="Rectangle 1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67988" name="Line 2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9" name="Rectangle 2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67990" name="Line 2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1" name="Line 2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2" name="Line 2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3" name="Line 2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4" name="Freeform 2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5" name="Rectangle 2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67996" name="Rectangle 2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67997" name="Freeform 2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8" name="Text Box 3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67999" name="Text Box 3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problem</a:t>
            </a:r>
            <a:endParaRPr lang="en-US" alt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128" y="1916604"/>
            <a:ext cx="8718872" cy="1700596"/>
          </a:xfrm>
        </p:spPr>
        <p:txBody>
          <a:bodyPr/>
          <a:lstStyle/>
          <a:p>
            <a:pPr lvl="1"/>
            <a:r>
              <a:rPr lang="en-GB" altLang="en-US" sz="2000" b="1" dirty="0"/>
              <a:t>Backtrace</a:t>
            </a:r>
            <a:r>
              <a:rPr lang="en-GB" altLang="en-US" sz="2000" dirty="0"/>
              <a:t>: Set y to </a:t>
            </a:r>
            <a:r>
              <a:rPr lang="en-GB" altLang="en-US" sz="2000" b="1" dirty="0"/>
              <a:t>1</a:t>
            </a:r>
            <a:r>
              <a:rPr lang="en-GB" altLang="en-US" sz="2000" dirty="0"/>
              <a:t> (</a:t>
            </a:r>
            <a:r>
              <a:rPr lang="en-GB" altLang="en-US" sz="1600" dirty="0">
                <a:solidFill>
                  <a:srgbClr val="FF0000"/>
                </a:solidFill>
              </a:rPr>
              <a:t>Opposite to test value</a:t>
            </a:r>
            <a:r>
              <a:rPr lang="en-GB" altLang="en-US" sz="2000" dirty="0"/>
              <a:t>)  =&gt; </a:t>
            </a:r>
            <a:r>
              <a:rPr lang="en-GB" altLang="en-US" sz="2000" dirty="0" err="1"/>
              <a:t>a.b</a:t>
            </a:r>
            <a:r>
              <a:rPr lang="en-GB" altLang="en-US" sz="2000" dirty="0"/>
              <a:t>=1</a:t>
            </a:r>
          </a:p>
          <a:p>
            <a:pPr lvl="2"/>
            <a:r>
              <a:rPr lang="en-GB" altLang="en-US" dirty="0" err="1"/>
              <a:t>A.b</a:t>
            </a:r>
            <a:r>
              <a:rPr lang="en-GB" altLang="en-US" dirty="0"/>
              <a:t>=1  =&gt;  a=1 b=1   =&gt;  y = 1  </a:t>
            </a:r>
            <a:r>
              <a:rPr lang="en-GB" altLang="en-US" sz="1600" i="1" dirty="0"/>
              <a:t>if no fault</a:t>
            </a:r>
          </a:p>
          <a:p>
            <a:pPr lvl="2"/>
            <a:r>
              <a:rPr lang="en-GB" altLang="en-US" dirty="0"/>
              <a:t>                                        y = 0  </a:t>
            </a:r>
            <a:r>
              <a:rPr lang="en-GB" altLang="en-US" sz="1600" i="1" dirty="0"/>
              <a:t>if fault </a:t>
            </a:r>
            <a:endParaRPr lang="en-GB" altLang="en-US" dirty="0"/>
          </a:p>
          <a:p>
            <a:pPr lvl="1"/>
            <a:endParaRPr lang="en-GB" altLang="en-US" sz="1600" i="1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2209801" y="1482726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y s-a-0? 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9D742B-1A37-010D-FB51-FBDE8882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128" y="2707891"/>
            <a:ext cx="8718872" cy="17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000" kern="0" dirty="0"/>
          </a:p>
          <a:p>
            <a:pPr lvl="1"/>
            <a:r>
              <a:rPr lang="en-GB" altLang="en-US" sz="2000" b="1" dirty="0"/>
              <a:t>Propagation</a:t>
            </a:r>
            <a:r>
              <a:rPr lang="en-GB" altLang="en-US" sz="2000" dirty="0"/>
              <a:t>: y is not observable (internal). Propagate its value to z</a:t>
            </a:r>
            <a:r>
              <a:rPr lang="en-GB" altLang="en-US" sz="1600" i="1" dirty="0"/>
              <a:t> </a:t>
            </a:r>
            <a:endParaRPr lang="en-GB" altLang="en-US" sz="1600" dirty="0"/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C must be 1  </a:t>
            </a:r>
            <a:r>
              <a:rPr lang="en-GB" altLang="en-US" sz="1600" dirty="0"/>
              <a:t>(if c = 0, z will always be 0 so no way to test)</a:t>
            </a:r>
          </a:p>
          <a:p>
            <a:pPr lvl="2"/>
            <a:r>
              <a:rPr lang="en-GB" altLang="en-US" sz="1600" dirty="0"/>
              <a:t>Z = 1 … no fault</a:t>
            </a:r>
          </a:p>
          <a:p>
            <a:pPr lvl="2"/>
            <a:r>
              <a:rPr lang="en-GB" altLang="en-US" sz="1600" dirty="0"/>
              <a:t>Z = 0 … fault</a:t>
            </a:r>
          </a:p>
          <a:p>
            <a:pPr marL="457200" lvl="1" indent="0">
              <a:buNone/>
            </a:pPr>
            <a:endParaRPr lang="en-GB" altLang="en-US" sz="16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791E2-52AD-EF26-6F82-7FCC71AA921C}"/>
              </a:ext>
            </a:extLst>
          </p:cNvPr>
          <p:cNvSpPr txBox="1"/>
          <p:nvPr/>
        </p:nvSpPr>
        <p:spPr>
          <a:xfrm>
            <a:off x="2756274" y="4451711"/>
            <a:ext cx="25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Vector  ‘</a:t>
            </a:r>
            <a:r>
              <a:rPr lang="en-US" dirty="0" err="1"/>
              <a:t>abc</a:t>
            </a:r>
            <a:r>
              <a:rPr lang="en-US" dirty="0"/>
              <a:t>’ = 1 1 1</a:t>
            </a:r>
          </a:p>
        </p:txBody>
      </p:sp>
    </p:spTree>
    <p:extLst>
      <p:ext uri="{BB962C8B-B14F-4D97-AF65-F5344CB8AC3E}">
        <p14:creationId xmlns:p14="http://schemas.microsoft.com/office/powerpoint/2010/main" val="18092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  <p:bldP spid="467973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81" name="Group 13"/>
          <p:cNvGrpSpPr>
            <a:grpSpLocks/>
          </p:cNvGrpSpPr>
          <p:nvPr/>
        </p:nvGrpSpPr>
        <p:grpSpPr bwMode="auto">
          <a:xfrm>
            <a:off x="4511825" y="4977173"/>
            <a:ext cx="2867025" cy="1628775"/>
            <a:chOff x="643" y="3012"/>
            <a:chExt cx="1806" cy="1026"/>
          </a:xfrm>
        </p:grpSpPr>
        <p:sp>
          <p:nvSpPr>
            <p:cNvPr id="467982" name="Rectangle 1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67983" name="Group 1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67984" name="Line 1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6" name="Rectangle 1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67987" name="Rectangle 1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67988" name="Line 2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9" name="Rectangle 2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67990" name="Line 2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1" name="Line 2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2" name="Line 2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3" name="Line 2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4" name="Freeform 2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5" name="Rectangle 2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67996" name="Rectangle 2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67997" name="Freeform 2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8" name="Text Box 3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67999" name="Text Box 3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problem</a:t>
            </a:r>
            <a:endParaRPr lang="en-US" alt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128" y="1916604"/>
            <a:ext cx="8718872" cy="1700596"/>
          </a:xfrm>
        </p:spPr>
        <p:txBody>
          <a:bodyPr/>
          <a:lstStyle/>
          <a:p>
            <a:pPr lvl="1"/>
            <a:r>
              <a:rPr lang="en-GB" altLang="en-US" sz="2000" b="1" dirty="0"/>
              <a:t>Backtrace</a:t>
            </a:r>
            <a:r>
              <a:rPr lang="en-GB" altLang="en-US" sz="2000" dirty="0"/>
              <a:t>: Set y to </a:t>
            </a:r>
            <a:r>
              <a:rPr lang="en-GB" altLang="en-US" sz="2000" b="1" dirty="0"/>
              <a:t>0</a:t>
            </a:r>
            <a:r>
              <a:rPr lang="en-GB" altLang="en-US" sz="2000" dirty="0"/>
              <a:t> (</a:t>
            </a:r>
            <a:r>
              <a:rPr lang="en-GB" altLang="en-US" sz="1600" dirty="0">
                <a:solidFill>
                  <a:srgbClr val="FF0000"/>
                </a:solidFill>
              </a:rPr>
              <a:t>Opposite to test value</a:t>
            </a:r>
            <a:r>
              <a:rPr lang="en-GB" altLang="en-US" sz="2000" dirty="0"/>
              <a:t>)  =&gt; </a:t>
            </a:r>
            <a:r>
              <a:rPr lang="en-GB" altLang="en-US" sz="2000" dirty="0" err="1"/>
              <a:t>a.b</a:t>
            </a:r>
            <a:r>
              <a:rPr lang="en-GB" altLang="en-US" sz="2000" dirty="0"/>
              <a:t>=0</a:t>
            </a:r>
          </a:p>
          <a:p>
            <a:pPr lvl="2"/>
            <a:r>
              <a:rPr lang="en-GB" altLang="en-US" dirty="0" err="1"/>
              <a:t>A.b</a:t>
            </a:r>
            <a:r>
              <a:rPr lang="en-GB" altLang="en-US" dirty="0"/>
              <a:t>=0  =&gt;   a=1 b=0   </a:t>
            </a:r>
          </a:p>
          <a:p>
            <a:pPr lvl="2"/>
            <a:r>
              <a:rPr lang="en-GB" altLang="en-US" dirty="0"/>
              <a:t>                   a=0 b=1          =&gt;  y = 0  </a:t>
            </a:r>
            <a:r>
              <a:rPr lang="en-GB" altLang="en-US" sz="1600" i="1" dirty="0"/>
              <a:t>if no fault</a:t>
            </a:r>
          </a:p>
          <a:p>
            <a:pPr lvl="2"/>
            <a:r>
              <a:rPr lang="en-GB" altLang="en-US" dirty="0"/>
              <a:t>                   a=0 b=0                y = 1  </a:t>
            </a:r>
            <a:r>
              <a:rPr lang="en-GB" altLang="en-US" sz="1600" i="1" dirty="0"/>
              <a:t>if fault </a:t>
            </a:r>
            <a:endParaRPr lang="en-GB" altLang="en-US" dirty="0"/>
          </a:p>
          <a:p>
            <a:pPr lvl="1"/>
            <a:endParaRPr lang="en-GB" altLang="en-US" sz="1600" i="1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2209801" y="1482726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y s-a-1? 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9D742B-1A37-010D-FB51-FBDE8882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906" y="3547847"/>
            <a:ext cx="8718872" cy="136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altLang="en-US" sz="2000" b="1" dirty="0"/>
              <a:t>Propagation</a:t>
            </a:r>
            <a:r>
              <a:rPr lang="en-GB" altLang="en-US" sz="2000" dirty="0"/>
              <a:t>: y is not observable (internal). Propagate its value to z</a:t>
            </a:r>
            <a:r>
              <a:rPr lang="en-GB" altLang="en-US" sz="1600" i="1" dirty="0"/>
              <a:t> </a:t>
            </a:r>
            <a:endParaRPr lang="en-GB" altLang="en-US" sz="1600" dirty="0"/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C must be 1  </a:t>
            </a:r>
            <a:r>
              <a:rPr lang="en-GB" altLang="en-US" sz="1600" dirty="0"/>
              <a:t>(if c = 0, z will always be 0 so no way to test)</a:t>
            </a:r>
          </a:p>
          <a:p>
            <a:pPr lvl="2"/>
            <a:r>
              <a:rPr lang="en-GB" altLang="en-US" sz="1600" dirty="0"/>
              <a:t>Z = 0 … no fault</a:t>
            </a:r>
          </a:p>
          <a:p>
            <a:pPr lvl="2"/>
            <a:r>
              <a:rPr lang="en-GB" altLang="en-US" sz="1600" dirty="0"/>
              <a:t>Z = 1 … fault</a:t>
            </a:r>
          </a:p>
          <a:p>
            <a:pPr marL="457200" lvl="1" indent="0">
              <a:buNone/>
            </a:pPr>
            <a:endParaRPr lang="en-GB" altLang="en-US" sz="16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791E2-52AD-EF26-6F82-7FCC71AA921C}"/>
              </a:ext>
            </a:extLst>
          </p:cNvPr>
          <p:cNvSpPr txBox="1"/>
          <p:nvPr/>
        </p:nvSpPr>
        <p:spPr>
          <a:xfrm>
            <a:off x="7257030" y="4893229"/>
            <a:ext cx="1995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Vectors   a b c</a:t>
            </a:r>
          </a:p>
          <a:p>
            <a:r>
              <a:rPr lang="en-US" dirty="0"/>
              <a:t>                       1 0 1</a:t>
            </a:r>
          </a:p>
          <a:p>
            <a:r>
              <a:rPr lang="en-US" dirty="0"/>
              <a:t>                       0 1 1</a:t>
            </a:r>
          </a:p>
          <a:p>
            <a:r>
              <a:rPr lang="en-US" dirty="0"/>
              <a:t>                       0 0 1</a:t>
            </a:r>
          </a:p>
        </p:txBody>
      </p:sp>
    </p:spTree>
    <p:extLst>
      <p:ext uri="{BB962C8B-B14F-4D97-AF65-F5344CB8AC3E}">
        <p14:creationId xmlns:p14="http://schemas.microsoft.com/office/powerpoint/2010/main" val="2488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  <p:bldP spid="467973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81" name="Group 13"/>
          <p:cNvGrpSpPr>
            <a:grpSpLocks/>
          </p:cNvGrpSpPr>
          <p:nvPr/>
        </p:nvGrpSpPr>
        <p:grpSpPr bwMode="auto">
          <a:xfrm>
            <a:off x="4511825" y="5121189"/>
            <a:ext cx="2867025" cy="1628775"/>
            <a:chOff x="643" y="3012"/>
            <a:chExt cx="1806" cy="1026"/>
          </a:xfrm>
        </p:grpSpPr>
        <p:sp>
          <p:nvSpPr>
            <p:cNvPr id="467982" name="Rectangle 1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67983" name="Group 1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67984" name="Line 1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6" name="Rectangle 1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67987" name="Rectangle 1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67988" name="Line 2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9" name="Rectangle 2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67990" name="Line 2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1" name="Line 2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2" name="Line 2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3" name="Line 2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4" name="Freeform 2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5" name="Rectangle 2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67996" name="Rectangle 2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67997" name="Freeform 2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8" name="Text Box 3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67999" name="Text Box 3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problem</a:t>
            </a:r>
            <a:endParaRPr lang="en-US" alt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16604"/>
            <a:ext cx="9144000" cy="1700596"/>
          </a:xfrm>
        </p:spPr>
        <p:txBody>
          <a:bodyPr/>
          <a:lstStyle/>
          <a:p>
            <a:pPr lvl="1"/>
            <a:r>
              <a:rPr lang="en-GB" altLang="en-US" sz="1600" b="1" dirty="0"/>
              <a:t>Backtrace</a:t>
            </a:r>
            <a:r>
              <a:rPr lang="en-GB" altLang="en-US" sz="1600" dirty="0"/>
              <a:t>: Set a to </a:t>
            </a:r>
            <a:r>
              <a:rPr lang="en-GB" altLang="en-US" sz="1600" b="1" dirty="0"/>
              <a:t>1</a:t>
            </a:r>
            <a:r>
              <a:rPr lang="en-GB" altLang="en-US" sz="1600" dirty="0"/>
              <a:t> (</a:t>
            </a:r>
            <a:r>
              <a:rPr lang="en-GB" altLang="en-US" sz="1600" dirty="0">
                <a:solidFill>
                  <a:srgbClr val="FF0000"/>
                </a:solidFill>
              </a:rPr>
              <a:t>Opposite to test value</a:t>
            </a:r>
            <a:r>
              <a:rPr lang="en-GB" altLang="en-US" sz="1600" dirty="0"/>
              <a:t>)  =&gt; a=1</a:t>
            </a:r>
          </a:p>
          <a:p>
            <a:pPr lvl="2"/>
            <a:r>
              <a:rPr lang="en-GB" altLang="en-US" dirty="0"/>
              <a:t>                                        a = 1  </a:t>
            </a:r>
            <a:r>
              <a:rPr lang="en-GB" altLang="en-US" sz="1600" i="1" dirty="0"/>
              <a:t>if no fault</a:t>
            </a:r>
          </a:p>
          <a:p>
            <a:pPr lvl="2"/>
            <a:r>
              <a:rPr lang="en-GB" altLang="en-US" dirty="0"/>
              <a:t>                                        a = 0  </a:t>
            </a:r>
            <a:r>
              <a:rPr lang="en-GB" altLang="en-US" sz="1600" i="1" dirty="0"/>
              <a:t>if fault </a:t>
            </a:r>
            <a:endParaRPr lang="en-GB" altLang="en-US" dirty="0"/>
          </a:p>
          <a:p>
            <a:pPr lvl="1"/>
            <a:endParaRPr lang="en-GB" altLang="en-US" sz="1600" i="1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2209801" y="1482726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a s-a-0? 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9D742B-1A37-010D-FB51-FBDE8882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999960"/>
            <a:ext cx="9150037" cy="17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altLang="en-US" sz="1600" b="1" dirty="0"/>
              <a:t>Propagation</a:t>
            </a:r>
            <a:r>
              <a:rPr lang="en-GB" altLang="en-US" sz="1600" dirty="0"/>
              <a:t>: a is not observable (internal gate input). Propagate its value to y and z</a:t>
            </a:r>
            <a:r>
              <a:rPr lang="en-GB" altLang="en-US" sz="1600" i="1" dirty="0"/>
              <a:t> </a:t>
            </a:r>
            <a:endParaRPr lang="en-GB" altLang="en-US" sz="1600" dirty="0"/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b must be 1  </a:t>
            </a:r>
            <a:r>
              <a:rPr lang="en-GB" altLang="en-US" sz="1600" dirty="0"/>
              <a:t>(if b = 0, y will always be 0 so no way to test)</a:t>
            </a:r>
          </a:p>
          <a:p>
            <a:pPr lvl="3"/>
            <a:r>
              <a:rPr lang="en-GB" altLang="en-US" sz="1600" dirty="0"/>
              <a:t>y = 1 … no fault</a:t>
            </a:r>
          </a:p>
          <a:p>
            <a:pPr lvl="3"/>
            <a:r>
              <a:rPr lang="en-GB" altLang="en-US" sz="1600" dirty="0"/>
              <a:t>y = 0 … fault</a:t>
            </a:r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c must be 1  </a:t>
            </a:r>
            <a:r>
              <a:rPr lang="en-GB" altLang="en-US" sz="1600" dirty="0"/>
              <a:t>(if b = 0, y will always be 0 so no way to test)</a:t>
            </a:r>
          </a:p>
          <a:p>
            <a:pPr lvl="3"/>
            <a:r>
              <a:rPr lang="en-GB" altLang="en-US" sz="1600" dirty="0"/>
              <a:t>z = 1 … no fault</a:t>
            </a:r>
          </a:p>
          <a:p>
            <a:pPr lvl="3"/>
            <a:r>
              <a:rPr lang="en-GB" altLang="en-US" sz="1600" dirty="0"/>
              <a:t>z = 0 … fault</a:t>
            </a:r>
          </a:p>
          <a:p>
            <a:pPr lvl="2"/>
            <a:endParaRPr lang="en-GB" altLang="en-US" sz="1600" dirty="0"/>
          </a:p>
          <a:p>
            <a:pPr marL="457200" lvl="1" indent="0">
              <a:buNone/>
            </a:pPr>
            <a:endParaRPr lang="en-GB" altLang="en-US" sz="16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791E2-52AD-EF26-6F82-7FCC71AA921C}"/>
              </a:ext>
            </a:extLst>
          </p:cNvPr>
          <p:cNvSpPr txBox="1"/>
          <p:nvPr/>
        </p:nvSpPr>
        <p:spPr>
          <a:xfrm>
            <a:off x="7464473" y="4943026"/>
            <a:ext cx="25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Vector  ‘</a:t>
            </a:r>
            <a:r>
              <a:rPr lang="en-US" dirty="0" err="1"/>
              <a:t>abc</a:t>
            </a:r>
            <a:r>
              <a:rPr lang="en-US" dirty="0"/>
              <a:t>’ = 1 1 1</a:t>
            </a:r>
          </a:p>
        </p:txBody>
      </p:sp>
    </p:spTree>
    <p:extLst>
      <p:ext uri="{BB962C8B-B14F-4D97-AF65-F5344CB8AC3E}">
        <p14:creationId xmlns:p14="http://schemas.microsoft.com/office/powerpoint/2010/main" val="41241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  <p:bldP spid="467973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81" name="Group 13"/>
          <p:cNvGrpSpPr>
            <a:grpSpLocks/>
          </p:cNvGrpSpPr>
          <p:nvPr/>
        </p:nvGrpSpPr>
        <p:grpSpPr bwMode="auto">
          <a:xfrm>
            <a:off x="4511825" y="5121189"/>
            <a:ext cx="2867025" cy="1628775"/>
            <a:chOff x="643" y="3012"/>
            <a:chExt cx="1806" cy="1026"/>
          </a:xfrm>
        </p:grpSpPr>
        <p:sp>
          <p:nvSpPr>
            <p:cNvPr id="467982" name="Rectangle 1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67983" name="Group 1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67984" name="Line 1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6" name="Rectangle 1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67987" name="Rectangle 1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67988" name="Line 2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9" name="Rectangle 2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67990" name="Line 2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1" name="Line 2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2" name="Line 2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3" name="Line 2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4" name="Freeform 2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5" name="Rectangle 2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67996" name="Rectangle 2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67997" name="Freeform 2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8" name="Text Box 3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67999" name="Text Box 3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problem</a:t>
            </a:r>
            <a:endParaRPr lang="en-US" alt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16604"/>
            <a:ext cx="9144000" cy="1700596"/>
          </a:xfrm>
        </p:spPr>
        <p:txBody>
          <a:bodyPr/>
          <a:lstStyle/>
          <a:p>
            <a:pPr lvl="1"/>
            <a:r>
              <a:rPr lang="en-GB" altLang="en-US" sz="1600" b="1" dirty="0"/>
              <a:t>Backtrace</a:t>
            </a:r>
            <a:r>
              <a:rPr lang="en-GB" altLang="en-US" sz="1600" dirty="0"/>
              <a:t>: Set a to </a:t>
            </a:r>
            <a:r>
              <a:rPr lang="en-GB" altLang="en-US" sz="1600" b="1" dirty="0"/>
              <a:t>0</a:t>
            </a:r>
            <a:r>
              <a:rPr lang="en-GB" altLang="en-US" sz="1600" dirty="0"/>
              <a:t> (</a:t>
            </a:r>
            <a:r>
              <a:rPr lang="en-GB" altLang="en-US" sz="1600" dirty="0">
                <a:solidFill>
                  <a:srgbClr val="FF0000"/>
                </a:solidFill>
              </a:rPr>
              <a:t>Opposite to test value</a:t>
            </a:r>
            <a:r>
              <a:rPr lang="en-GB" altLang="en-US" sz="1600" dirty="0"/>
              <a:t>)  =&gt; a=1</a:t>
            </a:r>
          </a:p>
          <a:p>
            <a:pPr lvl="2"/>
            <a:r>
              <a:rPr lang="en-GB" altLang="en-US" dirty="0"/>
              <a:t>                                        a = 0  </a:t>
            </a:r>
            <a:r>
              <a:rPr lang="en-GB" altLang="en-US" sz="1600" i="1" dirty="0"/>
              <a:t>if no fault</a:t>
            </a:r>
          </a:p>
          <a:p>
            <a:pPr lvl="2"/>
            <a:r>
              <a:rPr lang="en-GB" altLang="en-US" dirty="0"/>
              <a:t>                                        a = 1  </a:t>
            </a:r>
            <a:r>
              <a:rPr lang="en-GB" altLang="en-US" sz="1600" i="1" dirty="0"/>
              <a:t>if fault </a:t>
            </a:r>
            <a:endParaRPr lang="en-GB" altLang="en-US" dirty="0"/>
          </a:p>
          <a:p>
            <a:pPr lvl="1"/>
            <a:endParaRPr lang="en-GB" altLang="en-US" sz="1600" i="1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2209801" y="1482726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a s-a-1? 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9D742B-1A37-010D-FB51-FBDE8882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999960"/>
            <a:ext cx="9150037" cy="17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altLang="en-US" sz="1600" b="1" dirty="0"/>
              <a:t>Propagation</a:t>
            </a:r>
            <a:r>
              <a:rPr lang="en-GB" altLang="en-US" sz="1600" dirty="0"/>
              <a:t>: a is not observable (internal gate input). Propagate its value to y and z</a:t>
            </a:r>
            <a:r>
              <a:rPr lang="en-GB" altLang="en-US" sz="1600" i="1" dirty="0"/>
              <a:t> </a:t>
            </a:r>
            <a:endParaRPr lang="en-GB" altLang="en-US" sz="1600" dirty="0"/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b must be 1  </a:t>
            </a:r>
            <a:r>
              <a:rPr lang="en-GB" altLang="en-US" sz="1600" dirty="0"/>
              <a:t>(if b = 0, y will always be 0 so no way to test)</a:t>
            </a:r>
          </a:p>
          <a:p>
            <a:pPr lvl="3"/>
            <a:r>
              <a:rPr lang="en-GB" altLang="en-US" sz="1600" dirty="0"/>
              <a:t>y = 0 … no fault</a:t>
            </a:r>
          </a:p>
          <a:p>
            <a:pPr lvl="3"/>
            <a:r>
              <a:rPr lang="en-GB" altLang="en-US" sz="1600" dirty="0"/>
              <a:t>y = 1 … fault</a:t>
            </a:r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c must be 1  </a:t>
            </a:r>
            <a:r>
              <a:rPr lang="en-GB" altLang="en-US" sz="1600" dirty="0"/>
              <a:t>(if b = 0, y will always be 0 so no way to test)</a:t>
            </a:r>
          </a:p>
          <a:p>
            <a:pPr lvl="3"/>
            <a:r>
              <a:rPr lang="en-GB" altLang="en-US" sz="1600" dirty="0"/>
              <a:t>z = 0 … no fault</a:t>
            </a:r>
          </a:p>
          <a:p>
            <a:pPr lvl="3"/>
            <a:r>
              <a:rPr lang="en-GB" altLang="en-US" sz="1600" dirty="0"/>
              <a:t>z =1… fault</a:t>
            </a:r>
          </a:p>
          <a:p>
            <a:pPr lvl="2"/>
            <a:endParaRPr lang="en-GB" altLang="en-US" sz="1600" dirty="0"/>
          </a:p>
          <a:p>
            <a:pPr marL="457200" lvl="1" indent="0">
              <a:buNone/>
            </a:pPr>
            <a:endParaRPr lang="en-GB" altLang="en-US" sz="16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791E2-52AD-EF26-6F82-7FCC71AA921C}"/>
              </a:ext>
            </a:extLst>
          </p:cNvPr>
          <p:cNvSpPr txBox="1"/>
          <p:nvPr/>
        </p:nvSpPr>
        <p:spPr>
          <a:xfrm>
            <a:off x="7464473" y="4943026"/>
            <a:ext cx="25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Vector  ‘</a:t>
            </a:r>
            <a:r>
              <a:rPr lang="en-US" dirty="0" err="1"/>
              <a:t>abc</a:t>
            </a:r>
            <a:r>
              <a:rPr lang="en-US" dirty="0"/>
              <a:t>’ = 0 1 1</a:t>
            </a:r>
          </a:p>
        </p:txBody>
      </p:sp>
    </p:spTree>
    <p:extLst>
      <p:ext uri="{BB962C8B-B14F-4D97-AF65-F5344CB8AC3E}">
        <p14:creationId xmlns:p14="http://schemas.microsoft.com/office/powerpoint/2010/main" val="25251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  <p:bldP spid="467973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81" name="Group 13"/>
          <p:cNvGrpSpPr>
            <a:grpSpLocks/>
          </p:cNvGrpSpPr>
          <p:nvPr/>
        </p:nvGrpSpPr>
        <p:grpSpPr bwMode="auto">
          <a:xfrm>
            <a:off x="8295083" y="2114860"/>
            <a:ext cx="2223713" cy="1447254"/>
            <a:chOff x="643" y="3012"/>
            <a:chExt cx="1806" cy="1026"/>
          </a:xfrm>
        </p:grpSpPr>
        <p:sp>
          <p:nvSpPr>
            <p:cNvPr id="467982" name="Rectangle 1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67983" name="Group 1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67984" name="Line 1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6" name="Rectangle 1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67987" name="Rectangle 1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67988" name="Line 2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9" name="Rectangle 2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67990" name="Line 2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1" name="Line 2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2" name="Line 2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3" name="Line 2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4" name="Freeform 2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5" name="Rectangle 2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67996" name="Rectangle 2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67997" name="Freeform 2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8" name="Text Box 3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482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67999" name="Text Box 3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482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262" y="-18965"/>
            <a:ext cx="7772400" cy="855677"/>
          </a:xfrm>
        </p:spPr>
        <p:txBody>
          <a:bodyPr/>
          <a:lstStyle/>
          <a:p>
            <a:r>
              <a:rPr lang="en-GB" altLang="en-US" dirty="0"/>
              <a:t>Example problem</a:t>
            </a:r>
            <a:endParaRPr lang="en-US" altLang="en-US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4E6C89-858A-9BDC-731B-8620E2B55C4D}"/>
              </a:ext>
            </a:extLst>
          </p:cNvPr>
          <p:cNvGraphicFramePr>
            <a:graphicFrameLocks noGrp="1"/>
          </p:cNvGraphicFramePr>
          <p:nvPr/>
        </p:nvGraphicFramePr>
        <p:xfrm>
          <a:off x="1713499" y="873526"/>
          <a:ext cx="644471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423">
                  <a:extLst>
                    <a:ext uri="{9D8B030D-6E8A-4147-A177-3AD203B41FA5}">
                      <a16:colId xmlns:a16="http://schemas.microsoft.com/office/drawing/2014/main" val="4085981020"/>
                    </a:ext>
                  </a:extLst>
                </a:gridCol>
                <a:gridCol w="2623997">
                  <a:extLst>
                    <a:ext uri="{9D8B030D-6E8A-4147-A177-3AD203B41FA5}">
                      <a16:colId xmlns:a16="http://schemas.microsoft.com/office/drawing/2014/main" val="1973811037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1581619068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1046217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Vectors a b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Fault Free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Faulty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3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s-a-0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5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 s-a-0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33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s-a-0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 s-a-0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 s-a-0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6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s-a-1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1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s-a-1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91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s-a-1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58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 s-a-1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9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 s-a-1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3107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AC3360-30F0-18AE-4556-552C63B26356}"/>
              </a:ext>
            </a:extLst>
          </p:cNvPr>
          <p:cNvSpPr txBox="1"/>
          <p:nvPr/>
        </p:nvSpPr>
        <p:spPr>
          <a:xfrm>
            <a:off x="1644133" y="5202595"/>
            <a:ext cx="467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Vector 1 1 1 is capable of testing 5 cases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B68F0-DE9C-A83E-FCA0-FEB734054E10}"/>
              </a:ext>
            </a:extLst>
          </p:cNvPr>
          <p:cNvSpPr txBox="1"/>
          <p:nvPr/>
        </p:nvSpPr>
        <p:spPr>
          <a:xfrm>
            <a:off x="3542055" y="122722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1 1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33D58-BA0A-A575-3D59-E887D3BE534F}"/>
              </a:ext>
            </a:extLst>
          </p:cNvPr>
          <p:cNvSpPr txBox="1"/>
          <p:nvPr/>
        </p:nvSpPr>
        <p:spPr>
          <a:xfrm>
            <a:off x="3542055" y="158562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35B4E-6D07-DF41-58DE-66AD463DA6B2}"/>
              </a:ext>
            </a:extLst>
          </p:cNvPr>
          <p:cNvSpPr txBox="1"/>
          <p:nvPr/>
        </p:nvSpPr>
        <p:spPr>
          <a:xfrm>
            <a:off x="3529355" y="192840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1 1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76F2C-437D-0FCE-71A8-C80F48225080}"/>
              </a:ext>
            </a:extLst>
          </p:cNvPr>
          <p:cNvSpPr txBox="1"/>
          <p:nvPr/>
        </p:nvSpPr>
        <p:spPr>
          <a:xfrm>
            <a:off x="3542157" y="2309263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1 1 1 </a:t>
            </a:r>
            <a:r>
              <a:rPr lang="en-US" sz="1100" dirty="0"/>
              <a:t>(to get 1 on z)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A9553-49D9-A2DA-2374-D3DE6BB27155}"/>
              </a:ext>
            </a:extLst>
          </p:cNvPr>
          <p:cNvSpPr txBox="1"/>
          <p:nvPr/>
        </p:nvSpPr>
        <p:spPr>
          <a:xfrm>
            <a:off x="3548507" y="2682314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1 1 1 </a:t>
            </a:r>
            <a:r>
              <a:rPr lang="en-US" sz="1100" dirty="0"/>
              <a:t>(to get 1 on z)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C10DE-0F4A-7850-8291-3EE015BFD664}"/>
              </a:ext>
            </a:extLst>
          </p:cNvPr>
          <p:cNvSpPr txBox="1"/>
          <p:nvPr/>
        </p:nvSpPr>
        <p:spPr>
          <a:xfrm>
            <a:off x="3586901" y="310044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1 1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2BCBB-F839-3471-0DB6-82D0512AAD70}"/>
              </a:ext>
            </a:extLst>
          </p:cNvPr>
          <p:cNvSpPr txBox="1"/>
          <p:nvPr/>
        </p:nvSpPr>
        <p:spPr>
          <a:xfrm>
            <a:off x="3586900" y="349454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11694-6A39-59D0-C9C6-72FB9C34A66B}"/>
              </a:ext>
            </a:extLst>
          </p:cNvPr>
          <p:cNvSpPr txBox="1"/>
          <p:nvPr/>
        </p:nvSpPr>
        <p:spPr>
          <a:xfrm>
            <a:off x="3601924" y="379189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1 1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74133-0E07-9B4A-0366-4D20C5E3936E}"/>
              </a:ext>
            </a:extLst>
          </p:cNvPr>
          <p:cNvSpPr txBox="1"/>
          <p:nvPr/>
        </p:nvSpPr>
        <p:spPr>
          <a:xfrm>
            <a:off x="3359696" y="417368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001, 011,101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453D9-597F-FD9C-1168-07A37E5759D6}"/>
              </a:ext>
            </a:extLst>
          </p:cNvPr>
          <p:cNvSpPr txBox="1"/>
          <p:nvPr/>
        </p:nvSpPr>
        <p:spPr>
          <a:xfrm>
            <a:off x="3359696" y="4560171"/>
            <a:ext cx="2307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Everything except 111 result in 0</a:t>
            </a:r>
          </a:p>
          <a:p>
            <a:r>
              <a:rPr lang="en-US" sz="1200" b="1" dirty="0"/>
              <a:t>000  001 010  011 100 101 110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5B8245-34AB-14DB-1E95-13528242437E}"/>
              </a:ext>
            </a:extLst>
          </p:cNvPr>
          <p:cNvSpPr txBox="1"/>
          <p:nvPr/>
        </p:nvSpPr>
        <p:spPr>
          <a:xfrm>
            <a:off x="1644132" y="5480918"/>
            <a:ext cx="5270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Essential test vectors</a:t>
            </a:r>
            <a:r>
              <a:rPr lang="en-US" sz="1600" dirty="0"/>
              <a:t>: vectors that </a:t>
            </a:r>
            <a:r>
              <a:rPr lang="en-US" sz="1600" b="1" dirty="0"/>
              <a:t>no</a:t>
            </a:r>
            <a:r>
              <a:rPr lang="en-US" sz="1600" dirty="0"/>
              <a:t> other vectors can cover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5109-E7B3-5B20-70EA-01B01F368B55}"/>
              </a:ext>
            </a:extLst>
          </p:cNvPr>
          <p:cNvSpPr txBox="1"/>
          <p:nvPr/>
        </p:nvSpPr>
        <p:spPr>
          <a:xfrm>
            <a:off x="1644132" y="5759239"/>
            <a:ext cx="5270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Such as  111  011 101 110 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372B9-AA2C-2B8F-434B-37366E18B629}"/>
              </a:ext>
            </a:extLst>
          </p:cNvPr>
          <p:cNvSpPr txBox="1"/>
          <p:nvPr/>
        </p:nvSpPr>
        <p:spPr>
          <a:xfrm>
            <a:off x="6925713" y="5021778"/>
            <a:ext cx="3436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Exhaustive  test vectors</a:t>
            </a:r>
            <a:r>
              <a:rPr lang="en-US" sz="1600" dirty="0"/>
              <a:t> = 8 vectors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0D87B-5F9D-B5C4-B6C5-C5F329D6C4C9}"/>
              </a:ext>
            </a:extLst>
          </p:cNvPr>
          <p:cNvSpPr txBox="1"/>
          <p:nvPr/>
        </p:nvSpPr>
        <p:spPr>
          <a:xfrm>
            <a:off x="7140117" y="5370077"/>
            <a:ext cx="2964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Minimal test vectors ABC</a:t>
            </a:r>
          </a:p>
          <a:p>
            <a:r>
              <a:rPr lang="en-US" sz="1600" b="1" dirty="0"/>
              <a:t>                       111</a:t>
            </a:r>
          </a:p>
          <a:p>
            <a:r>
              <a:rPr lang="en-US" sz="1600" b="1" dirty="0"/>
              <a:t>                       011</a:t>
            </a:r>
          </a:p>
          <a:p>
            <a:r>
              <a:rPr lang="en-US" sz="1600" b="1" dirty="0"/>
              <a:t>                       101</a:t>
            </a:r>
          </a:p>
          <a:p>
            <a:r>
              <a:rPr lang="en-US" sz="1600" b="1" dirty="0"/>
              <a:t>                       110 </a:t>
            </a:r>
          </a:p>
        </p:txBody>
      </p:sp>
    </p:spTree>
    <p:extLst>
      <p:ext uri="{BB962C8B-B14F-4D97-AF65-F5344CB8AC3E}">
        <p14:creationId xmlns:p14="http://schemas.microsoft.com/office/powerpoint/2010/main" val="478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problem</a:t>
            </a:r>
            <a:endParaRPr lang="en-US" altLang="en-US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2209801" y="1456756"/>
            <a:ext cx="20669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Y s-a-0?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Y s-a-1?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ED69A-39A6-EF5A-CBD7-DB5DB5F8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692022"/>
            <a:ext cx="5832648" cy="33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Algorithm (5 value logic)</a:t>
            </a:r>
            <a:endParaRPr lang="en-US" altLang="en-US" dirty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0825"/>
            <a:ext cx="8458200" cy="393223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Provide convenient treatment Sa1 and Sa0 faults </a:t>
            </a:r>
          </a:p>
          <a:p>
            <a:r>
              <a:rPr lang="en-US" sz="2200" dirty="0"/>
              <a:t>The 5 values are </a:t>
            </a:r>
          </a:p>
          <a:p>
            <a:pPr lvl="1"/>
            <a:r>
              <a:rPr lang="en-US" sz="2200" dirty="0"/>
              <a:t>logic 0 </a:t>
            </a:r>
          </a:p>
          <a:p>
            <a:pPr lvl="1"/>
            <a:r>
              <a:rPr lang="en-US" sz="2200" dirty="0"/>
              <a:t>Logic 1 </a:t>
            </a:r>
          </a:p>
          <a:p>
            <a:pPr lvl="1"/>
            <a:r>
              <a:rPr lang="en-US" sz="2200" dirty="0"/>
              <a:t>x unknown</a:t>
            </a:r>
          </a:p>
          <a:p>
            <a:pPr lvl="1"/>
            <a:r>
              <a:rPr lang="en-GB" altLang="en-US" sz="2200" dirty="0"/>
              <a:t>Introduce 2 new logic symbols:</a:t>
            </a:r>
          </a:p>
          <a:p>
            <a:pPr lvl="2"/>
            <a:r>
              <a:rPr lang="en-GB" altLang="en-US" sz="2200" dirty="0"/>
              <a:t>D: 	1 in a good circuit  /  0 in a faulty circuit</a:t>
            </a:r>
          </a:p>
          <a:p>
            <a:pPr lvl="2"/>
            <a:r>
              <a:rPr lang="en-GB" altLang="en-US" sz="2200" dirty="0"/>
              <a:t>D: 	0 in a good circuit  /  1 in a faulty circuit</a:t>
            </a:r>
          </a:p>
          <a:p>
            <a:pPr lvl="1"/>
            <a:endParaRPr lang="en-GB" altLang="en-US" sz="2200" dirty="0"/>
          </a:p>
          <a:p>
            <a:pPr lvl="1"/>
            <a:r>
              <a:rPr lang="en-GB" altLang="en-US" sz="2200" dirty="0"/>
              <a:t>Goal of testing is to discriminate good circuits from faulty:</a:t>
            </a:r>
          </a:p>
          <a:p>
            <a:pPr lvl="1"/>
            <a:r>
              <a:rPr lang="en-GB" altLang="en-US" sz="2200" dirty="0"/>
              <a:t>Need to make at least one output go to D or D</a:t>
            </a:r>
          </a:p>
          <a:p>
            <a:endParaRPr lang="en-US" altLang="en-US" sz="2400" dirty="0"/>
          </a:p>
        </p:txBody>
      </p:sp>
      <p:sp>
        <p:nvSpPr>
          <p:cNvPr id="435293" name="Line 93"/>
          <p:cNvSpPr>
            <a:spLocks noChangeShapeType="1"/>
          </p:cNvSpPr>
          <p:nvPr/>
        </p:nvSpPr>
        <p:spPr bwMode="auto">
          <a:xfrm>
            <a:off x="3431705" y="4365104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Line 93">
            <a:extLst>
              <a:ext uri="{FF2B5EF4-FFF2-40B4-BE49-F238E27FC236}">
                <a16:creationId xmlns:a16="http://schemas.microsoft.com/office/drawing/2014/main" id="{610645E2-F8F8-4B26-5B0E-B6ABD95A3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4273" y="5625244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uiExpand="1" build="p"/>
      <p:bldP spid="43529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4BC2A2E-3C37-9020-C4D8-FE2E1CC3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534988"/>
            <a:ext cx="77089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A19C-64C6-F0AA-F3A0-73627194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68424"/>
            <a:ext cx="7772400" cy="1276350"/>
          </a:xfrm>
        </p:spPr>
        <p:txBody>
          <a:bodyPr/>
          <a:lstStyle/>
          <a:p>
            <a:r>
              <a:rPr lang="en-US" dirty="0"/>
              <a:t>D Algorithm (5 value logic)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781CD0F-8EAA-91BF-92DF-748472368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892" y="2894196"/>
            <a:ext cx="4301108" cy="18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altLang="en-US" sz="2400" kern="0" dirty="0">
                <a:solidFill>
                  <a:srgbClr val="FF0000"/>
                </a:solidFill>
              </a:rPr>
              <a:t>Test X s-a-0 </a:t>
            </a:r>
          </a:p>
          <a:p>
            <a:r>
              <a:rPr lang="en-GB" altLang="en-US" sz="2400" kern="0" dirty="0"/>
              <a:t>X = 1 no fault, X = 0 fault </a:t>
            </a:r>
          </a:p>
          <a:p>
            <a:r>
              <a:rPr lang="en-GB" altLang="en-US" sz="2400" kern="0" dirty="0"/>
              <a:t>Y = 0 no fault, Y = 1 fault </a:t>
            </a:r>
          </a:p>
          <a:p>
            <a:r>
              <a:rPr lang="en-GB" altLang="en-US" sz="2400" kern="0" dirty="0"/>
              <a:t>W = 1 no fault, W = 0 fault </a:t>
            </a:r>
          </a:p>
          <a:p>
            <a:endParaRPr lang="en-GB" altLang="en-US" sz="2400" kern="0" dirty="0"/>
          </a:p>
          <a:p>
            <a:endParaRPr lang="en-US" altLang="en-US" sz="2400" kern="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B94501F-B84F-751F-83BE-BA69B525BFE4}"/>
              </a:ext>
            </a:extLst>
          </p:cNvPr>
          <p:cNvSpPr/>
          <p:nvPr/>
        </p:nvSpPr>
        <p:spPr bwMode="auto">
          <a:xfrm flipV="1">
            <a:off x="5951984" y="3740076"/>
            <a:ext cx="720080" cy="44745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BFA6AE-02DD-8A11-FF1E-3F17E1DC4EE4}"/>
              </a:ext>
            </a:extLst>
          </p:cNvPr>
          <p:cNvSpPr txBox="1"/>
          <p:nvPr/>
        </p:nvSpPr>
        <p:spPr>
          <a:xfrm>
            <a:off x="6810294" y="3548307"/>
            <a:ext cx="302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Always propagating 2 values </a:t>
            </a:r>
          </a:p>
          <a:p>
            <a:r>
              <a:rPr lang="en-US" dirty="0"/>
              <a:t>Prone to mistakes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97FF5-84DE-ADE6-3619-A5D636BEEF30}"/>
              </a:ext>
            </a:extLst>
          </p:cNvPr>
          <p:cNvSpPr txBox="1"/>
          <p:nvPr/>
        </p:nvSpPr>
        <p:spPr>
          <a:xfrm>
            <a:off x="1524001" y="4884461"/>
            <a:ext cx="47318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altLang="en-US" sz="2200" dirty="0"/>
              <a:t>Introduce 2 new logic symbols:</a:t>
            </a:r>
          </a:p>
          <a:p>
            <a:pPr lvl="2"/>
            <a:r>
              <a:rPr lang="en-GB" altLang="en-US" sz="2200" dirty="0"/>
              <a:t>D: 	1 No Fault /  0 on Fault</a:t>
            </a:r>
          </a:p>
          <a:p>
            <a:pPr lvl="2"/>
            <a:r>
              <a:rPr lang="en-GB" altLang="en-US" sz="2200" dirty="0"/>
              <a:t>D: 	0 No Fault /  1 on Fault</a:t>
            </a:r>
          </a:p>
          <a:p>
            <a:endParaRPr lang="en-US" dirty="0"/>
          </a:p>
        </p:txBody>
      </p:sp>
      <p:sp>
        <p:nvSpPr>
          <p:cNvPr id="12" name="Line 93">
            <a:extLst>
              <a:ext uri="{FF2B5EF4-FFF2-40B4-BE49-F238E27FC236}">
                <a16:creationId xmlns:a16="http://schemas.microsoft.com/office/drawing/2014/main" id="{9AA52905-4C5E-AD0D-1B99-94D21AEA9D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9596" y="5655121"/>
            <a:ext cx="288032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1F96D-8E0B-1E56-F7C8-07A54A35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80" y="1221848"/>
            <a:ext cx="5758408" cy="15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071F96D-8E0B-1E56-F7C8-07A54A35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204865"/>
            <a:ext cx="5758408" cy="1588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BA19C-64C6-F0AA-F3A0-73627194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68424"/>
            <a:ext cx="7772400" cy="1276350"/>
          </a:xfrm>
        </p:spPr>
        <p:txBody>
          <a:bodyPr/>
          <a:lstStyle/>
          <a:p>
            <a:r>
              <a:rPr lang="en-US" dirty="0"/>
              <a:t>D Algorithm (5 value logic)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3A798-9F81-9B86-F43C-478726E6BF4A}"/>
              </a:ext>
            </a:extLst>
          </p:cNvPr>
          <p:cNvSpPr txBox="1"/>
          <p:nvPr/>
        </p:nvSpPr>
        <p:spPr>
          <a:xfrm>
            <a:off x="2555318" y="208549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18A87-8FD4-A518-1A80-70E0ECE5E78A}"/>
              </a:ext>
            </a:extLst>
          </p:cNvPr>
          <p:cNvSpPr txBox="1"/>
          <p:nvPr/>
        </p:nvSpPr>
        <p:spPr>
          <a:xfrm>
            <a:off x="2567608" y="248491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FD105-539D-4379-3548-4D4A21A2345B}"/>
              </a:ext>
            </a:extLst>
          </p:cNvPr>
          <p:cNvSpPr txBox="1"/>
          <p:nvPr/>
        </p:nvSpPr>
        <p:spPr>
          <a:xfrm>
            <a:off x="2603612" y="3038409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F014E-C44C-C93C-1419-B390E0726B05}"/>
              </a:ext>
            </a:extLst>
          </p:cNvPr>
          <p:cNvSpPr txBox="1"/>
          <p:nvPr/>
        </p:nvSpPr>
        <p:spPr>
          <a:xfrm>
            <a:off x="2618520" y="3681667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A1670-336B-6288-9D8B-B9A3878762FA}"/>
              </a:ext>
            </a:extLst>
          </p:cNvPr>
          <p:cNvSpPr txBox="1"/>
          <p:nvPr/>
        </p:nvSpPr>
        <p:spPr>
          <a:xfrm>
            <a:off x="3773742" y="208549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90EE8-BFEE-24E1-8BEA-F8594A7DCECB}"/>
              </a:ext>
            </a:extLst>
          </p:cNvPr>
          <p:cNvSpPr txBox="1"/>
          <p:nvPr/>
        </p:nvSpPr>
        <p:spPr>
          <a:xfrm>
            <a:off x="4642917" y="209341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6" name="Line 93">
            <a:extLst>
              <a:ext uri="{FF2B5EF4-FFF2-40B4-BE49-F238E27FC236}">
                <a16:creationId xmlns:a16="http://schemas.microsoft.com/office/drawing/2014/main" id="{8FF0CD47-A9F9-D0EE-AB02-A40A935F0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5559" y="2197992"/>
            <a:ext cx="285167" cy="68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AFE7B-F16C-06F4-2F68-EAAB0977D808}"/>
              </a:ext>
            </a:extLst>
          </p:cNvPr>
          <p:cNvSpPr txBox="1"/>
          <p:nvPr/>
        </p:nvSpPr>
        <p:spPr>
          <a:xfrm>
            <a:off x="5951984" y="271574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EFB743-2D38-8379-1A66-5FF682E29B5A}"/>
              </a:ext>
            </a:extLst>
          </p:cNvPr>
          <p:cNvSpPr txBox="1"/>
          <p:nvPr/>
        </p:nvSpPr>
        <p:spPr>
          <a:xfrm>
            <a:off x="6763989" y="276817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" name="Line 93">
            <a:extLst>
              <a:ext uri="{FF2B5EF4-FFF2-40B4-BE49-F238E27FC236}">
                <a16:creationId xmlns:a16="http://schemas.microsoft.com/office/drawing/2014/main" id="{EFFEE0BC-928E-6A27-A195-C70E24987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9252" y="2774618"/>
            <a:ext cx="285167" cy="68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47BE2F-B6B2-7BE6-BE34-38B9F38C0B84}"/>
              </a:ext>
            </a:extLst>
          </p:cNvPr>
          <p:cNvSpPr txBox="1"/>
          <p:nvPr/>
        </p:nvSpPr>
        <p:spPr>
          <a:xfrm>
            <a:off x="7929972" y="294658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204500-8FE0-5ADA-064C-DF3646097338}"/>
              </a:ext>
            </a:extLst>
          </p:cNvPr>
          <p:cNvSpPr txBox="1"/>
          <p:nvPr/>
        </p:nvSpPr>
        <p:spPr>
          <a:xfrm>
            <a:off x="2191989" y="130131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kern="0" dirty="0">
                <a:solidFill>
                  <a:srgbClr val="FF0000"/>
                </a:solidFill>
              </a:rPr>
              <a:t>Test X s-a-0 </a:t>
            </a:r>
          </a:p>
        </p:txBody>
      </p:sp>
    </p:spTree>
    <p:extLst>
      <p:ext uri="{BB962C8B-B14F-4D97-AF65-F5344CB8AC3E}">
        <p14:creationId xmlns:p14="http://schemas.microsoft.com/office/powerpoint/2010/main" val="41601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15" grpId="0"/>
      <p:bldP spid="16" grpId="0" animBg="1"/>
      <p:bldP spid="19" grpId="0"/>
      <p:bldP spid="20" grpId="0"/>
      <p:bldP spid="21" grpId="0" animBg="1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Reasoning about s-a-0, s-a-1 faults</a:t>
            </a:r>
            <a:endParaRPr lang="en-US" altLang="en-US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0825"/>
            <a:ext cx="8458200" cy="3932238"/>
          </a:xfrm>
        </p:spPr>
        <p:txBody>
          <a:bodyPr/>
          <a:lstStyle/>
          <a:p>
            <a:r>
              <a:rPr lang="en-GB" altLang="en-US" sz="2400" dirty="0"/>
              <a:t>Introduce 2 new logic symbols:</a:t>
            </a:r>
          </a:p>
          <a:p>
            <a:pPr lvl="1"/>
            <a:r>
              <a:rPr lang="en-GB" altLang="en-US" dirty="0"/>
              <a:t>D: 	1 in a good circuit  /  0 in a faulty circuit</a:t>
            </a:r>
          </a:p>
          <a:p>
            <a:pPr lvl="1"/>
            <a:r>
              <a:rPr lang="en-GB" altLang="en-US" dirty="0"/>
              <a:t>D: 	0 in a good circuit  /  1 in a faulty circuit</a:t>
            </a:r>
          </a:p>
          <a:p>
            <a:r>
              <a:rPr lang="en-GB" altLang="en-US" sz="2400" dirty="0"/>
              <a:t>Goal of testing is to discriminate good circuits from faulty:</a:t>
            </a:r>
          </a:p>
          <a:p>
            <a:r>
              <a:rPr lang="en-GB" altLang="en-US" sz="2400" dirty="0"/>
              <a:t>Need to make at least one output go to D or D</a:t>
            </a:r>
          </a:p>
          <a:p>
            <a:endParaRPr lang="en-US" altLang="en-US" sz="2400" dirty="0"/>
          </a:p>
        </p:txBody>
      </p:sp>
      <p:graphicFrame>
        <p:nvGraphicFramePr>
          <p:cNvPr id="439324" name="Group 28"/>
          <p:cNvGraphicFramePr>
            <a:graphicFrameLocks noGrp="1"/>
          </p:cNvGraphicFramePr>
          <p:nvPr/>
        </p:nvGraphicFramePr>
        <p:xfrm>
          <a:off x="6816726" y="3789363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39391" name="Group 95"/>
          <p:cNvGrpSpPr>
            <a:grpSpLocks/>
          </p:cNvGrpSpPr>
          <p:nvPr/>
        </p:nvGrpSpPr>
        <p:grpSpPr bwMode="auto">
          <a:xfrm>
            <a:off x="2903538" y="4837113"/>
            <a:ext cx="2932112" cy="1854200"/>
            <a:chOff x="869" y="3047"/>
            <a:chExt cx="1847" cy="1168"/>
          </a:xfrm>
        </p:grpSpPr>
        <p:grpSp>
          <p:nvGrpSpPr>
            <p:cNvPr id="439300" name="Group 4"/>
            <p:cNvGrpSpPr>
              <a:grpSpLocks/>
            </p:cNvGrpSpPr>
            <p:nvPr/>
          </p:nvGrpSpPr>
          <p:grpSpPr bwMode="auto">
            <a:xfrm>
              <a:off x="869" y="3113"/>
              <a:ext cx="1806" cy="1026"/>
              <a:chOff x="643" y="3012"/>
              <a:chExt cx="1806" cy="1026"/>
            </a:xfrm>
          </p:grpSpPr>
          <p:sp>
            <p:nvSpPr>
              <p:cNvPr id="439301" name="Rectangle 5"/>
              <p:cNvSpPr>
                <a:spLocks noChangeArrowheads="1"/>
              </p:cNvSpPr>
              <p:nvPr/>
            </p:nvSpPr>
            <p:spPr bwMode="auto">
              <a:xfrm>
                <a:off x="864" y="3012"/>
                <a:ext cx="1344" cy="10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39302" name="Group 6"/>
              <p:cNvGrpSpPr>
                <a:grpSpLocks/>
              </p:cNvGrpSpPr>
              <p:nvPr/>
            </p:nvGrpSpPr>
            <p:grpSpPr bwMode="auto">
              <a:xfrm>
                <a:off x="643" y="3113"/>
                <a:ext cx="1806" cy="818"/>
                <a:chOff x="643" y="3134"/>
                <a:chExt cx="1806" cy="818"/>
              </a:xfrm>
            </p:grpSpPr>
            <p:sp>
              <p:nvSpPr>
                <p:cNvPr id="439303" name="Line 7"/>
                <p:cNvSpPr>
                  <a:spLocks noChangeShapeType="1"/>
                </p:cNvSpPr>
                <p:nvPr/>
              </p:nvSpPr>
              <p:spPr bwMode="auto">
                <a:xfrm>
                  <a:off x="763" y="3227"/>
                  <a:ext cx="35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04" name="Line 8"/>
                <p:cNvSpPr>
                  <a:spLocks noChangeShapeType="1"/>
                </p:cNvSpPr>
                <p:nvPr/>
              </p:nvSpPr>
              <p:spPr bwMode="auto">
                <a:xfrm>
                  <a:off x="763" y="3359"/>
                  <a:ext cx="35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05" name="Rectangle 9"/>
                <p:cNvSpPr>
                  <a:spLocks noChangeArrowheads="1"/>
                </p:cNvSpPr>
                <p:nvPr/>
              </p:nvSpPr>
              <p:spPr bwMode="auto">
                <a:xfrm>
                  <a:off x="643" y="3134"/>
                  <a:ext cx="64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GB" altLang="zh-CN" sz="1400">
                      <a:solidFill>
                        <a:srgbClr val="000000"/>
                      </a:solidFill>
                      <a:latin typeface="Helv" charset="0"/>
                      <a:ea typeface="SimSun" pitchFamily="2" charset="-122"/>
                    </a:rPr>
                    <a:t>a</a:t>
                  </a:r>
                  <a:endParaRPr lang="en-US" altLang="en-US" sz="1400"/>
                </a:p>
              </p:txBody>
            </p:sp>
            <p:sp>
              <p:nvSpPr>
                <p:cNvPr id="439306" name="Rectangle 10"/>
                <p:cNvSpPr>
                  <a:spLocks noChangeArrowheads="1"/>
                </p:cNvSpPr>
                <p:nvPr/>
              </p:nvSpPr>
              <p:spPr bwMode="auto">
                <a:xfrm>
                  <a:off x="649" y="3302"/>
                  <a:ext cx="64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zh-CN" sz="1400">
                      <a:solidFill>
                        <a:srgbClr val="000000"/>
                      </a:solidFill>
                      <a:latin typeface="Helv" charset="0"/>
                      <a:ea typeface="SimSun" pitchFamily="2" charset="-122"/>
                    </a:rPr>
                    <a:t>b</a:t>
                  </a:r>
                  <a:endParaRPr lang="en-US" altLang="en-US" sz="1400"/>
                </a:p>
              </p:txBody>
            </p:sp>
            <p:sp>
              <p:nvSpPr>
                <p:cNvPr id="43930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769" y="3863"/>
                  <a:ext cx="110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08" name="Rectangle 12"/>
                <p:cNvSpPr>
                  <a:spLocks noChangeArrowheads="1"/>
                </p:cNvSpPr>
                <p:nvPr/>
              </p:nvSpPr>
              <p:spPr bwMode="auto">
                <a:xfrm>
                  <a:off x="655" y="3806"/>
                  <a:ext cx="70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zh-CN" sz="1400">
                      <a:solidFill>
                        <a:srgbClr val="000000"/>
                      </a:solidFill>
                      <a:latin typeface="Helv" charset="0"/>
                      <a:ea typeface="SimSun" pitchFamily="2" charset="-122"/>
                    </a:rPr>
                    <a:t>c</a:t>
                  </a:r>
                  <a:endParaRPr lang="en-US" altLang="en-US" sz="1400"/>
                </a:p>
              </p:txBody>
            </p:sp>
            <p:sp>
              <p:nvSpPr>
                <p:cNvPr id="439309" name="Line 13"/>
                <p:cNvSpPr>
                  <a:spLocks noChangeShapeType="1"/>
                </p:cNvSpPr>
                <p:nvPr/>
              </p:nvSpPr>
              <p:spPr bwMode="auto">
                <a:xfrm>
                  <a:off x="1339" y="3305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0" name="Line 14"/>
                <p:cNvSpPr>
                  <a:spLocks noChangeShapeType="1"/>
                </p:cNvSpPr>
                <p:nvPr/>
              </p:nvSpPr>
              <p:spPr bwMode="auto">
                <a:xfrm>
                  <a:off x="1627" y="3305"/>
                  <a:ext cx="0" cy="4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1" name="Line 15"/>
                <p:cNvSpPr>
                  <a:spLocks noChangeShapeType="1"/>
                </p:cNvSpPr>
                <p:nvPr/>
              </p:nvSpPr>
              <p:spPr bwMode="auto">
                <a:xfrm>
                  <a:off x="1627" y="373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2" name="Line 16"/>
                <p:cNvSpPr>
                  <a:spLocks noChangeShapeType="1"/>
                </p:cNvSpPr>
                <p:nvPr/>
              </p:nvSpPr>
              <p:spPr bwMode="auto">
                <a:xfrm>
                  <a:off x="2113" y="3809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3" name="Freeform 17"/>
                <p:cNvSpPr>
                  <a:spLocks/>
                </p:cNvSpPr>
                <p:nvPr/>
              </p:nvSpPr>
              <p:spPr bwMode="auto">
                <a:xfrm>
                  <a:off x="1074" y="3149"/>
                  <a:ext cx="367" cy="276"/>
                </a:xfrm>
                <a:custGeom>
                  <a:avLst/>
                  <a:gdLst>
                    <a:gd name="T0" fmla="*/ 625 w 917"/>
                    <a:gd name="T1" fmla="*/ 0 h 690"/>
                    <a:gd name="T2" fmla="*/ 657 w 917"/>
                    <a:gd name="T3" fmla="*/ 3 h 690"/>
                    <a:gd name="T4" fmla="*/ 685 w 917"/>
                    <a:gd name="T5" fmla="*/ 10 h 690"/>
                    <a:gd name="T6" fmla="*/ 715 w 917"/>
                    <a:gd name="T7" fmla="*/ 20 h 690"/>
                    <a:gd name="T8" fmla="*/ 742 w 917"/>
                    <a:gd name="T9" fmla="*/ 33 h 690"/>
                    <a:gd name="T10" fmla="*/ 767 w 917"/>
                    <a:gd name="T11" fmla="*/ 50 h 690"/>
                    <a:gd name="T12" fmla="*/ 792 w 917"/>
                    <a:gd name="T13" fmla="*/ 68 h 690"/>
                    <a:gd name="T14" fmla="*/ 815 w 917"/>
                    <a:gd name="T15" fmla="*/ 88 h 690"/>
                    <a:gd name="T16" fmla="*/ 835 w 917"/>
                    <a:gd name="T17" fmla="*/ 113 h 690"/>
                    <a:gd name="T18" fmla="*/ 855 w 917"/>
                    <a:gd name="T19" fmla="*/ 138 h 690"/>
                    <a:gd name="T20" fmla="*/ 872 w 917"/>
                    <a:gd name="T21" fmla="*/ 165 h 690"/>
                    <a:gd name="T22" fmla="*/ 885 w 917"/>
                    <a:gd name="T23" fmla="*/ 195 h 690"/>
                    <a:gd name="T24" fmla="*/ 897 w 917"/>
                    <a:gd name="T25" fmla="*/ 225 h 690"/>
                    <a:gd name="T26" fmla="*/ 907 w 917"/>
                    <a:gd name="T27" fmla="*/ 258 h 690"/>
                    <a:gd name="T28" fmla="*/ 912 w 917"/>
                    <a:gd name="T29" fmla="*/ 290 h 690"/>
                    <a:gd name="T30" fmla="*/ 915 w 917"/>
                    <a:gd name="T31" fmla="*/ 325 h 690"/>
                    <a:gd name="T32" fmla="*/ 915 w 917"/>
                    <a:gd name="T33" fmla="*/ 363 h 690"/>
                    <a:gd name="T34" fmla="*/ 912 w 917"/>
                    <a:gd name="T35" fmla="*/ 398 h 690"/>
                    <a:gd name="T36" fmla="*/ 907 w 917"/>
                    <a:gd name="T37" fmla="*/ 430 h 690"/>
                    <a:gd name="T38" fmla="*/ 897 w 917"/>
                    <a:gd name="T39" fmla="*/ 463 h 690"/>
                    <a:gd name="T40" fmla="*/ 885 w 917"/>
                    <a:gd name="T41" fmla="*/ 493 h 690"/>
                    <a:gd name="T42" fmla="*/ 872 w 917"/>
                    <a:gd name="T43" fmla="*/ 523 h 690"/>
                    <a:gd name="T44" fmla="*/ 855 w 917"/>
                    <a:gd name="T45" fmla="*/ 550 h 690"/>
                    <a:gd name="T46" fmla="*/ 837 w 917"/>
                    <a:gd name="T47" fmla="*/ 575 h 690"/>
                    <a:gd name="T48" fmla="*/ 815 w 917"/>
                    <a:gd name="T49" fmla="*/ 600 h 690"/>
                    <a:gd name="T50" fmla="*/ 792 w 917"/>
                    <a:gd name="T51" fmla="*/ 620 h 690"/>
                    <a:gd name="T52" fmla="*/ 767 w 917"/>
                    <a:gd name="T53" fmla="*/ 640 h 690"/>
                    <a:gd name="T54" fmla="*/ 742 w 917"/>
                    <a:gd name="T55" fmla="*/ 655 h 690"/>
                    <a:gd name="T56" fmla="*/ 715 w 917"/>
                    <a:gd name="T57" fmla="*/ 668 h 690"/>
                    <a:gd name="T58" fmla="*/ 687 w 917"/>
                    <a:gd name="T59" fmla="*/ 678 h 690"/>
                    <a:gd name="T60" fmla="*/ 657 w 917"/>
                    <a:gd name="T61" fmla="*/ 685 h 690"/>
                    <a:gd name="T62" fmla="*/ 625 w 917"/>
                    <a:gd name="T63" fmla="*/ 688 h 690"/>
                    <a:gd name="T64" fmla="*/ 0 w 917"/>
                    <a:gd name="T65" fmla="*/ 690 h 690"/>
                    <a:gd name="T66" fmla="*/ 610 w 917"/>
                    <a:gd name="T67" fmla="*/ 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17" h="690">
                      <a:moveTo>
                        <a:pt x="610" y="0"/>
                      </a:moveTo>
                      <a:lnTo>
                        <a:pt x="625" y="0"/>
                      </a:lnTo>
                      <a:lnTo>
                        <a:pt x="642" y="0"/>
                      </a:lnTo>
                      <a:lnTo>
                        <a:pt x="657" y="3"/>
                      </a:lnTo>
                      <a:lnTo>
                        <a:pt x="672" y="5"/>
                      </a:lnTo>
                      <a:lnTo>
                        <a:pt x="685" y="10"/>
                      </a:lnTo>
                      <a:lnTo>
                        <a:pt x="700" y="15"/>
                      </a:lnTo>
                      <a:lnTo>
                        <a:pt x="715" y="20"/>
                      </a:lnTo>
                      <a:lnTo>
                        <a:pt x="727" y="25"/>
                      </a:lnTo>
                      <a:lnTo>
                        <a:pt x="742" y="33"/>
                      </a:lnTo>
                      <a:lnTo>
                        <a:pt x="755" y="40"/>
                      </a:lnTo>
                      <a:lnTo>
                        <a:pt x="767" y="50"/>
                      </a:lnTo>
                      <a:lnTo>
                        <a:pt x="780" y="58"/>
                      </a:lnTo>
                      <a:lnTo>
                        <a:pt x="792" y="68"/>
                      </a:lnTo>
                      <a:lnTo>
                        <a:pt x="805" y="78"/>
                      </a:lnTo>
                      <a:lnTo>
                        <a:pt x="815" y="88"/>
                      </a:lnTo>
                      <a:lnTo>
                        <a:pt x="825" y="100"/>
                      </a:lnTo>
                      <a:lnTo>
                        <a:pt x="835" y="113"/>
                      </a:lnTo>
                      <a:lnTo>
                        <a:pt x="845" y="125"/>
                      </a:lnTo>
                      <a:lnTo>
                        <a:pt x="855" y="138"/>
                      </a:lnTo>
                      <a:lnTo>
                        <a:pt x="862" y="153"/>
                      </a:lnTo>
                      <a:lnTo>
                        <a:pt x="872" y="165"/>
                      </a:lnTo>
                      <a:lnTo>
                        <a:pt x="880" y="180"/>
                      </a:lnTo>
                      <a:lnTo>
                        <a:pt x="885" y="195"/>
                      </a:lnTo>
                      <a:lnTo>
                        <a:pt x="892" y="210"/>
                      </a:lnTo>
                      <a:lnTo>
                        <a:pt x="897" y="225"/>
                      </a:lnTo>
                      <a:lnTo>
                        <a:pt x="902" y="243"/>
                      </a:lnTo>
                      <a:lnTo>
                        <a:pt x="907" y="258"/>
                      </a:lnTo>
                      <a:lnTo>
                        <a:pt x="910" y="275"/>
                      </a:lnTo>
                      <a:lnTo>
                        <a:pt x="912" y="290"/>
                      </a:lnTo>
                      <a:lnTo>
                        <a:pt x="915" y="308"/>
                      </a:lnTo>
                      <a:lnTo>
                        <a:pt x="915" y="325"/>
                      </a:lnTo>
                      <a:lnTo>
                        <a:pt x="917" y="345"/>
                      </a:lnTo>
                      <a:lnTo>
                        <a:pt x="915" y="363"/>
                      </a:lnTo>
                      <a:lnTo>
                        <a:pt x="915" y="380"/>
                      </a:lnTo>
                      <a:lnTo>
                        <a:pt x="912" y="398"/>
                      </a:lnTo>
                      <a:lnTo>
                        <a:pt x="910" y="413"/>
                      </a:lnTo>
                      <a:lnTo>
                        <a:pt x="907" y="430"/>
                      </a:lnTo>
                      <a:lnTo>
                        <a:pt x="902" y="445"/>
                      </a:lnTo>
                      <a:lnTo>
                        <a:pt x="897" y="463"/>
                      </a:lnTo>
                      <a:lnTo>
                        <a:pt x="892" y="478"/>
                      </a:lnTo>
                      <a:lnTo>
                        <a:pt x="885" y="493"/>
                      </a:lnTo>
                      <a:lnTo>
                        <a:pt x="880" y="508"/>
                      </a:lnTo>
                      <a:lnTo>
                        <a:pt x="872" y="523"/>
                      </a:lnTo>
                      <a:lnTo>
                        <a:pt x="865" y="538"/>
                      </a:lnTo>
                      <a:lnTo>
                        <a:pt x="855" y="550"/>
                      </a:lnTo>
                      <a:lnTo>
                        <a:pt x="845" y="563"/>
                      </a:lnTo>
                      <a:lnTo>
                        <a:pt x="837" y="575"/>
                      </a:lnTo>
                      <a:lnTo>
                        <a:pt x="825" y="588"/>
                      </a:lnTo>
                      <a:lnTo>
                        <a:pt x="815" y="600"/>
                      </a:lnTo>
                      <a:lnTo>
                        <a:pt x="805" y="610"/>
                      </a:lnTo>
                      <a:lnTo>
                        <a:pt x="792" y="620"/>
                      </a:lnTo>
                      <a:lnTo>
                        <a:pt x="780" y="630"/>
                      </a:lnTo>
                      <a:lnTo>
                        <a:pt x="767" y="640"/>
                      </a:lnTo>
                      <a:lnTo>
                        <a:pt x="755" y="648"/>
                      </a:lnTo>
                      <a:lnTo>
                        <a:pt x="742" y="655"/>
                      </a:lnTo>
                      <a:lnTo>
                        <a:pt x="730" y="663"/>
                      </a:lnTo>
                      <a:lnTo>
                        <a:pt x="715" y="668"/>
                      </a:lnTo>
                      <a:lnTo>
                        <a:pt x="700" y="673"/>
                      </a:lnTo>
                      <a:lnTo>
                        <a:pt x="687" y="678"/>
                      </a:lnTo>
                      <a:lnTo>
                        <a:pt x="672" y="683"/>
                      </a:lnTo>
                      <a:lnTo>
                        <a:pt x="657" y="685"/>
                      </a:lnTo>
                      <a:lnTo>
                        <a:pt x="642" y="688"/>
                      </a:lnTo>
                      <a:lnTo>
                        <a:pt x="625" y="688"/>
                      </a:lnTo>
                      <a:lnTo>
                        <a:pt x="610" y="690"/>
                      </a:lnTo>
                      <a:lnTo>
                        <a:pt x="0" y="690"/>
                      </a:lnTo>
                      <a:lnTo>
                        <a:pt x="0" y="0"/>
                      </a:lnTo>
                      <a:lnTo>
                        <a:pt x="6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4" name="Rectangle 18"/>
                <p:cNvSpPr>
                  <a:spLocks noChangeArrowheads="1"/>
                </p:cNvSpPr>
                <p:nvPr/>
              </p:nvSpPr>
              <p:spPr bwMode="auto">
                <a:xfrm>
                  <a:off x="1657" y="3308"/>
                  <a:ext cx="70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zh-CN" sz="1400">
                      <a:solidFill>
                        <a:srgbClr val="000000"/>
                      </a:solidFill>
                      <a:latin typeface="Helv" charset="0"/>
                      <a:ea typeface="SimSun" pitchFamily="2" charset="-122"/>
                    </a:rPr>
                    <a:t>y</a:t>
                  </a:r>
                  <a:endParaRPr lang="en-US" altLang="en-US" sz="1400"/>
                </a:p>
              </p:txBody>
            </p:sp>
            <p:sp>
              <p:nvSpPr>
                <p:cNvPr id="4393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359" y="3656"/>
                  <a:ext cx="64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zh-CN" sz="1400">
                      <a:solidFill>
                        <a:srgbClr val="000000"/>
                      </a:solidFill>
                      <a:latin typeface="Helv" charset="0"/>
                      <a:ea typeface="SimSun" pitchFamily="2" charset="-122"/>
                    </a:rPr>
                    <a:t>z</a:t>
                  </a:r>
                  <a:endParaRPr lang="en-US" altLang="en-US" sz="1400"/>
                </a:p>
              </p:txBody>
            </p:sp>
            <p:sp>
              <p:nvSpPr>
                <p:cNvPr id="439316" name="Freeform 20"/>
                <p:cNvSpPr>
                  <a:spLocks/>
                </p:cNvSpPr>
                <p:nvPr/>
              </p:nvSpPr>
              <p:spPr bwMode="auto">
                <a:xfrm>
                  <a:off x="1809" y="3676"/>
                  <a:ext cx="367" cy="276"/>
                </a:xfrm>
                <a:custGeom>
                  <a:avLst/>
                  <a:gdLst>
                    <a:gd name="T0" fmla="*/ 625 w 917"/>
                    <a:gd name="T1" fmla="*/ 0 h 690"/>
                    <a:gd name="T2" fmla="*/ 657 w 917"/>
                    <a:gd name="T3" fmla="*/ 3 h 690"/>
                    <a:gd name="T4" fmla="*/ 685 w 917"/>
                    <a:gd name="T5" fmla="*/ 10 h 690"/>
                    <a:gd name="T6" fmla="*/ 715 w 917"/>
                    <a:gd name="T7" fmla="*/ 20 h 690"/>
                    <a:gd name="T8" fmla="*/ 742 w 917"/>
                    <a:gd name="T9" fmla="*/ 33 h 690"/>
                    <a:gd name="T10" fmla="*/ 767 w 917"/>
                    <a:gd name="T11" fmla="*/ 50 h 690"/>
                    <a:gd name="T12" fmla="*/ 792 w 917"/>
                    <a:gd name="T13" fmla="*/ 68 h 690"/>
                    <a:gd name="T14" fmla="*/ 815 w 917"/>
                    <a:gd name="T15" fmla="*/ 88 h 690"/>
                    <a:gd name="T16" fmla="*/ 835 w 917"/>
                    <a:gd name="T17" fmla="*/ 113 h 690"/>
                    <a:gd name="T18" fmla="*/ 855 w 917"/>
                    <a:gd name="T19" fmla="*/ 138 h 690"/>
                    <a:gd name="T20" fmla="*/ 872 w 917"/>
                    <a:gd name="T21" fmla="*/ 165 h 690"/>
                    <a:gd name="T22" fmla="*/ 885 w 917"/>
                    <a:gd name="T23" fmla="*/ 195 h 690"/>
                    <a:gd name="T24" fmla="*/ 897 w 917"/>
                    <a:gd name="T25" fmla="*/ 225 h 690"/>
                    <a:gd name="T26" fmla="*/ 907 w 917"/>
                    <a:gd name="T27" fmla="*/ 258 h 690"/>
                    <a:gd name="T28" fmla="*/ 912 w 917"/>
                    <a:gd name="T29" fmla="*/ 290 h 690"/>
                    <a:gd name="T30" fmla="*/ 915 w 917"/>
                    <a:gd name="T31" fmla="*/ 325 h 690"/>
                    <a:gd name="T32" fmla="*/ 915 w 917"/>
                    <a:gd name="T33" fmla="*/ 363 h 690"/>
                    <a:gd name="T34" fmla="*/ 912 w 917"/>
                    <a:gd name="T35" fmla="*/ 398 h 690"/>
                    <a:gd name="T36" fmla="*/ 907 w 917"/>
                    <a:gd name="T37" fmla="*/ 430 h 690"/>
                    <a:gd name="T38" fmla="*/ 897 w 917"/>
                    <a:gd name="T39" fmla="*/ 463 h 690"/>
                    <a:gd name="T40" fmla="*/ 885 w 917"/>
                    <a:gd name="T41" fmla="*/ 493 h 690"/>
                    <a:gd name="T42" fmla="*/ 872 w 917"/>
                    <a:gd name="T43" fmla="*/ 523 h 690"/>
                    <a:gd name="T44" fmla="*/ 855 w 917"/>
                    <a:gd name="T45" fmla="*/ 550 h 690"/>
                    <a:gd name="T46" fmla="*/ 837 w 917"/>
                    <a:gd name="T47" fmla="*/ 575 h 690"/>
                    <a:gd name="T48" fmla="*/ 815 w 917"/>
                    <a:gd name="T49" fmla="*/ 600 h 690"/>
                    <a:gd name="T50" fmla="*/ 792 w 917"/>
                    <a:gd name="T51" fmla="*/ 620 h 690"/>
                    <a:gd name="T52" fmla="*/ 767 w 917"/>
                    <a:gd name="T53" fmla="*/ 640 h 690"/>
                    <a:gd name="T54" fmla="*/ 742 w 917"/>
                    <a:gd name="T55" fmla="*/ 655 h 690"/>
                    <a:gd name="T56" fmla="*/ 715 w 917"/>
                    <a:gd name="T57" fmla="*/ 668 h 690"/>
                    <a:gd name="T58" fmla="*/ 687 w 917"/>
                    <a:gd name="T59" fmla="*/ 678 h 690"/>
                    <a:gd name="T60" fmla="*/ 657 w 917"/>
                    <a:gd name="T61" fmla="*/ 685 h 690"/>
                    <a:gd name="T62" fmla="*/ 625 w 917"/>
                    <a:gd name="T63" fmla="*/ 688 h 690"/>
                    <a:gd name="T64" fmla="*/ 0 w 917"/>
                    <a:gd name="T65" fmla="*/ 690 h 690"/>
                    <a:gd name="T66" fmla="*/ 610 w 917"/>
                    <a:gd name="T67" fmla="*/ 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17" h="690">
                      <a:moveTo>
                        <a:pt x="610" y="0"/>
                      </a:moveTo>
                      <a:lnTo>
                        <a:pt x="625" y="0"/>
                      </a:lnTo>
                      <a:lnTo>
                        <a:pt x="642" y="0"/>
                      </a:lnTo>
                      <a:lnTo>
                        <a:pt x="657" y="3"/>
                      </a:lnTo>
                      <a:lnTo>
                        <a:pt x="672" y="5"/>
                      </a:lnTo>
                      <a:lnTo>
                        <a:pt x="685" y="10"/>
                      </a:lnTo>
                      <a:lnTo>
                        <a:pt x="700" y="15"/>
                      </a:lnTo>
                      <a:lnTo>
                        <a:pt x="715" y="20"/>
                      </a:lnTo>
                      <a:lnTo>
                        <a:pt x="727" y="25"/>
                      </a:lnTo>
                      <a:lnTo>
                        <a:pt x="742" y="33"/>
                      </a:lnTo>
                      <a:lnTo>
                        <a:pt x="755" y="40"/>
                      </a:lnTo>
                      <a:lnTo>
                        <a:pt x="767" y="50"/>
                      </a:lnTo>
                      <a:lnTo>
                        <a:pt x="780" y="58"/>
                      </a:lnTo>
                      <a:lnTo>
                        <a:pt x="792" y="68"/>
                      </a:lnTo>
                      <a:lnTo>
                        <a:pt x="805" y="78"/>
                      </a:lnTo>
                      <a:lnTo>
                        <a:pt x="815" y="88"/>
                      </a:lnTo>
                      <a:lnTo>
                        <a:pt x="825" y="100"/>
                      </a:lnTo>
                      <a:lnTo>
                        <a:pt x="835" y="113"/>
                      </a:lnTo>
                      <a:lnTo>
                        <a:pt x="845" y="125"/>
                      </a:lnTo>
                      <a:lnTo>
                        <a:pt x="855" y="138"/>
                      </a:lnTo>
                      <a:lnTo>
                        <a:pt x="862" y="153"/>
                      </a:lnTo>
                      <a:lnTo>
                        <a:pt x="872" y="165"/>
                      </a:lnTo>
                      <a:lnTo>
                        <a:pt x="880" y="180"/>
                      </a:lnTo>
                      <a:lnTo>
                        <a:pt x="885" y="195"/>
                      </a:lnTo>
                      <a:lnTo>
                        <a:pt x="892" y="210"/>
                      </a:lnTo>
                      <a:lnTo>
                        <a:pt x="897" y="225"/>
                      </a:lnTo>
                      <a:lnTo>
                        <a:pt x="902" y="243"/>
                      </a:lnTo>
                      <a:lnTo>
                        <a:pt x="907" y="258"/>
                      </a:lnTo>
                      <a:lnTo>
                        <a:pt x="910" y="275"/>
                      </a:lnTo>
                      <a:lnTo>
                        <a:pt x="912" y="290"/>
                      </a:lnTo>
                      <a:lnTo>
                        <a:pt x="915" y="308"/>
                      </a:lnTo>
                      <a:lnTo>
                        <a:pt x="915" y="325"/>
                      </a:lnTo>
                      <a:lnTo>
                        <a:pt x="917" y="345"/>
                      </a:lnTo>
                      <a:lnTo>
                        <a:pt x="915" y="363"/>
                      </a:lnTo>
                      <a:lnTo>
                        <a:pt x="915" y="380"/>
                      </a:lnTo>
                      <a:lnTo>
                        <a:pt x="912" y="398"/>
                      </a:lnTo>
                      <a:lnTo>
                        <a:pt x="910" y="413"/>
                      </a:lnTo>
                      <a:lnTo>
                        <a:pt x="907" y="430"/>
                      </a:lnTo>
                      <a:lnTo>
                        <a:pt x="902" y="445"/>
                      </a:lnTo>
                      <a:lnTo>
                        <a:pt x="897" y="463"/>
                      </a:lnTo>
                      <a:lnTo>
                        <a:pt x="892" y="478"/>
                      </a:lnTo>
                      <a:lnTo>
                        <a:pt x="885" y="493"/>
                      </a:lnTo>
                      <a:lnTo>
                        <a:pt x="880" y="508"/>
                      </a:lnTo>
                      <a:lnTo>
                        <a:pt x="872" y="523"/>
                      </a:lnTo>
                      <a:lnTo>
                        <a:pt x="865" y="538"/>
                      </a:lnTo>
                      <a:lnTo>
                        <a:pt x="855" y="550"/>
                      </a:lnTo>
                      <a:lnTo>
                        <a:pt x="845" y="563"/>
                      </a:lnTo>
                      <a:lnTo>
                        <a:pt x="837" y="575"/>
                      </a:lnTo>
                      <a:lnTo>
                        <a:pt x="825" y="588"/>
                      </a:lnTo>
                      <a:lnTo>
                        <a:pt x="815" y="600"/>
                      </a:lnTo>
                      <a:lnTo>
                        <a:pt x="805" y="610"/>
                      </a:lnTo>
                      <a:lnTo>
                        <a:pt x="792" y="620"/>
                      </a:lnTo>
                      <a:lnTo>
                        <a:pt x="780" y="630"/>
                      </a:lnTo>
                      <a:lnTo>
                        <a:pt x="767" y="640"/>
                      </a:lnTo>
                      <a:lnTo>
                        <a:pt x="755" y="648"/>
                      </a:lnTo>
                      <a:lnTo>
                        <a:pt x="742" y="655"/>
                      </a:lnTo>
                      <a:lnTo>
                        <a:pt x="730" y="663"/>
                      </a:lnTo>
                      <a:lnTo>
                        <a:pt x="715" y="668"/>
                      </a:lnTo>
                      <a:lnTo>
                        <a:pt x="700" y="673"/>
                      </a:lnTo>
                      <a:lnTo>
                        <a:pt x="687" y="678"/>
                      </a:lnTo>
                      <a:lnTo>
                        <a:pt x="672" y="683"/>
                      </a:lnTo>
                      <a:lnTo>
                        <a:pt x="657" y="685"/>
                      </a:lnTo>
                      <a:lnTo>
                        <a:pt x="642" y="688"/>
                      </a:lnTo>
                      <a:lnTo>
                        <a:pt x="625" y="688"/>
                      </a:lnTo>
                      <a:lnTo>
                        <a:pt x="610" y="690"/>
                      </a:lnTo>
                      <a:lnTo>
                        <a:pt x="0" y="690"/>
                      </a:lnTo>
                      <a:lnTo>
                        <a:pt x="0" y="0"/>
                      </a:lnTo>
                      <a:lnTo>
                        <a:pt x="6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66" y="3202"/>
                  <a:ext cx="37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altLang="en-US" sz="1200">
                      <a:latin typeface="Arial" pitchFamily="34" charset="0"/>
                    </a:rPr>
                    <a:t>AND1</a:t>
                  </a:r>
                  <a:endParaRPr lang="en-US" altLang="en-US" sz="1200">
                    <a:latin typeface="Arial" pitchFamily="34" charset="0"/>
                  </a:endParaRPr>
                </a:p>
              </p:txBody>
            </p:sp>
            <p:sp>
              <p:nvSpPr>
                <p:cNvPr id="43931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99" y="3707"/>
                  <a:ext cx="37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altLang="en-US" sz="1200">
                      <a:latin typeface="Arial" pitchFamily="34" charset="0"/>
                    </a:rPr>
                    <a:t>AND1</a:t>
                  </a:r>
                  <a:endParaRPr lang="en-US" altLang="en-US" sz="1200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439319" name="Group 23"/>
            <p:cNvGrpSpPr>
              <a:grpSpLocks/>
            </p:cNvGrpSpPr>
            <p:nvPr/>
          </p:nvGrpSpPr>
          <p:grpSpPr bwMode="auto">
            <a:xfrm>
              <a:off x="994" y="3047"/>
              <a:ext cx="1722" cy="1168"/>
              <a:chOff x="768" y="2946"/>
              <a:chExt cx="1722" cy="1168"/>
            </a:xfrm>
          </p:grpSpPr>
          <p:sp>
            <p:nvSpPr>
              <p:cNvPr id="439320" name="Line 24"/>
              <p:cNvSpPr>
                <a:spLocks noChangeShapeType="1"/>
              </p:cNvSpPr>
              <p:nvPr/>
            </p:nvSpPr>
            <p:spPr bwMode="auto">
              <a:xfrm>
                <a:off x="792" y="3996"/>
                <a:ext cx="1554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321" name="Line 25"/>
              <p:cNvSpPr>
                <a:spLocks noChangeShapeType="1"/>
              </p:cNvSpPr>
              <p:nvPr/>
            </p:nvSpPr>
            <p:spPr bwMode="auto">
              <a:xfrm>
                <a:off x="768" y="3084"/>
                <a:ext cx="1554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322" name="Text Box 26"/>
              <p:cNvSpPr txBox="1">
                <a:spLocks noChangeArrowheads="1"/>
              </p:cNvSpPr>
              <p:nvPr/>
            </p:nvSpPr>
            <p:spPr bwMode="auto">
              <a:xfrm>
                <a:off x="2286" y="2946"/>
                <a:ext cx="2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hlink"/>
                    </a:solidFill>
                  </a:rPr>
                  <a:t>0</a:t>
                </a:r>
              </a:p>
            </p:txBody>
          </p:sp>
          <p:sp>
            <p:nvSpPr>
              <p:cNvPr id="439323" name="Text Box 27"/>
              <p:cNvSpPr txBox="1">
                <a:spLocks noChangeArrowheads="1"/>
              </p:cNvSpPr>
              <p:nvPr/>
            </p:nvSpPr>
            <p:spPr bwMode="auto">
              <a:xfrm>
                <a:off x="2286" y="3864"/>
                <a:ext cx="1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hlink"/>
                    </a:solidFill>
                  </a:rPr>
                  <a:t>1</a:t>
                </a:r>
              </a:p>
            </p:txBody>
          </p:sp>
        </p:grpSp>
        <p:sp>
          <p:nvSpPr>
            <p:cNvPr id="439386" name="Oval 90"/>
            <p:cNvSpPr>
              <a:spLocks noChangeArrowheads="1"/>
            </p:cNvSpPr>
            <p:nvPr/>
          </p:nvSpPr>
          <p:spPr bwMode="auto">
            <a:xfrm>
              <a:off x="1684" y="3131"/>
              <a:ext cx="132" cy="30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9387" name="Oval 91"/>
          <p:cNvSpPr>
            <a:spLocks noChangeArrowheads="1"/>
          </p:cNvSpPr>
          <p:nvPr/>
        </p:nvSpPr>
        <p:spPr bwMode="auto">
          <a:xfrm>
            <a:off x="7751763" y="6146800"/>
            <a:ext cx="684212" cy="431800"/>
          </a:xfrm>
          <a:prstGeom prst="ellips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9388" name="Text Box 92"/>
          <p:cNvSpPr txBox="1">
            <a:spLocks noChangeArrowheads="1"/>
          </p:cNvSpPr>
          <p:nvPr/>
        </p:nvSpPr>
        <p:spPr bwMode="auto">
          <a:xfrm>
            <a:off x="8435976" y="6146800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D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39389" name="Line 93"/>
          <p:cNvSpPr>
            <a:spLocks noChangeShapeType="1"/>
          </p:cNvSpPr>
          <p:nvPr/>
        </p:nvSpPr>
        <p:spPr bwMode="auto">
          <a:xfrm>
            <a:off x="3071814" y="2457450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9390" name="Line 94"/>
          <p:cNvSpPr>
            <a:spLocks noChangeShapeType="1"/>
          </p:cNvSpPr>
          <p:nvPr/>
        </p:nvSpPr>
        <p:spPr bwMode="auto">
          <a:xfrm>
            <a:off x="8651875" y="3321050"/>
            <a:ext cx="17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87" grpId="0" animBg="1"/>
      <p:bldP spid="4393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Reasoning about s-a-0, s-a-1 faults</a:t>
            </a:r>
            <a:endParaRPr lang="en-US" altLang="en-US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0825"/>
            <a:ext cx="8458200" cy="3932238"/>
          </a:xfrm>
        </p:spPr>
        <p:txBody>
          <a:bodyPr/>
          <a:lstStyle/>
          <a:p>
            <a:r>
              <a:rPr lang="en-GB" altLang="en-US" sz="2400"/>
              <a:t>Introduce 2 new logic symbols:</a:t>
            </a:r>
          </a:p>
          <a:p>
            <a:pPr lvl="1"/>
            <a:r>
              <a:rPr lang="en-GB" altLang="en-US"/>
              <a:t>D: 	1 in a good circuit  /  0 in a faulty circuit</a:t>
            </a:r>
          </a:p>
          <a:p>
            <a:pPr lvl="1"/>
            <a:r>
              <a:rPr lang="en-GB" altLang="en-US"/>
              <a:t>D: 	0 in a good circuit  /  1 in a faulty circuit</a:t>
            </a:r>
          </a:p>
          <a:p>
            <a:r>
              <a:rPr lang="en-GB" altLang="en-US" sz="2400"/>
              <a:t>Goal of testing is to discriminate good circuits from faulty:</a:t>
            </a:r>
          </a:p>
          <a:p>
            <a:r>
              <a:rPr lang="en-GB" altLang="en-US" sz="2400"/>
              <a:t>Need to make at least one output go to D or D</a:t>
            </a:r>
          </a:p>
          <a:p>
            <a:endParaRPr lang="en-US" altLang="en-US" sz="2400"/>
          </a:p>
        </p:txBody>
      </p:sp>
      <p:grpSp>
        <p:nvGrpSpPr>
          <p:cNvPr id="440324" name="Group 4"/>
          <p:cNvGrpSpPr>
            <a:grpSpLocks/>
          </p:cNvGrpSpPr>
          <p:nvPr/>
        </p:nvGrpSpPr>
        <p:grpSpPr bwMode="auto">
          <a:xfrm>
            <a:off x="2903539" y="4941889"/>
            <a:ext cx="2867025" cy="1628775"/>
            <a:chOff x="643" y="3012"/>
            <a:chExt cx="1806" cy="1026"/>
          </a:xfrm>
        </p:grpSpPr>
        <p:sp>
          <p:nvSpPr>
            <p:cNvPr id="440325" name="Rectangle 5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0326" name="Group 6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40327" name="Line 7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28" name="Line 8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29" name="Rectangle 9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40330" name="Rectangle 10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40331" name="Line 11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2" name="Rectangle 12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40333" name="Line 13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4" name="Line 14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5" name="Line 15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6" name="Line 16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7" name="Freeform 17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8" name="Rectangle 18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40339" name="Rectangle 19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40340" name="Freeform 20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41" name="Text Box 21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40342" name="Text Box 22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grpSp>
        <p:nvGrpSpPr>
          <p:cNvPr id="440343" name="Group 23"/>
          <p:cNvGrpSpPr>
            <a:grpSpLocks/>
          </p:cNvGrpSpPr>
          <p:nvPr/>
        </p:nvGrpSpPr>
        <p:grpSpPr bwMode="auto">
          <a:xfrm>
            <a:off x="3101976" y="4837113"/>
            <a:ext cx="2733675" cy="1854200"/>
            <a:chOff x="768" y="2946"/>
            <a:chExt cx="1722" cy="1168"/>
          </a:xfrm>
        </p:grpSpPr>
        <p:sp>
          <p:nvSpPr>
            <p:cNvPr id="440344" name="Line 24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345" name="Line 25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346" name="Text Box 26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440347" name="Text Box 27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440348" name="Group 28"/>
          <p:cNvGraphicFramePr>
            <a:graphicFrameLocks noGrp="1"/>
          </p:cNvGraphicFramePr>
          <p:nvPr/>
        </p:nvGraphicFramePr>
        <p:xfrm>
          <a:off x="6816725" y="3789363"/>
          <a:ext cx="1379538" cy="280416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0400" name="Oval 80"/>
          <p:cNvSpPr>
            <a:spLocks noChangeArrowheads="1"/>
          </p:cNvSpPr>
          <p:nvPr/>
        </p:nvSpPr>
        <p:spPr bwMode="auto">
          <a:xfrm>
            <a:off x="4197350" y="4970464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411" name="Group 91"/>
          <p:cNvGrpSpPr>
            <a:grpSpLocks/>
          </p:cNvGrpSpPr>
          <p:nvPr/>
        </p:nvGrpSpPr>
        <p:grpSpPr bwMode="auto">
          <a:xfrm>
            <a:off x="6780214" y="4113213"/>
            <a:ext cx="3743325" cy="2087562"/>
            <a:chOff x="3311" y="2591"/>
            <a:chExt cx="2358" cy="1315"/>
          </a:xfrm>
        </p:grpSpPr>
        <p:sp>
          <p:nvSpPr>
            <p:cNvPr id="440403" name="Text Box 83"/>
            <p:cNvSpPr txBox="1">
              <a:spLocks noChangeArrowheads="1"/>
            </p:cNvSpPr>
            <p:nvPr/>
          </p:nvSpPr>
          <p:spPr bwMode="auto">
            <a:xfrm>
              <a:off x="4422" y="2768"/>
              <a:ext cx="1247" cy="407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</a:rPr>
                <a:t>Not useful to test for y s-a-0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04" name="AutoShape 84"/>
            <p:cNvSpPr>
              <a:spLocks noChangeArrowheads="1"/>
            </p:cNvSpPr>
            <p:nvPr/>
          </p:nvSpPr>
          <p:spPr bwMode="auto">
            <a:xfrm>
              <a:off x="3311" y="2591"/>
              <a:ext cx="930" cy="131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06" name="Line 86"/>
            <p:cNvSpPr>
              <a:spLocks noChangeShapeType="1"/>
            </p:cNvSpPr>
            <p:nvPr/>
          </p:nvSpPr>
          <p:spPr bwMode="auto">
            <a:xfrm flipH="1">
              <a:off x="4241" y="3045"/>
              <a:ext cx="18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0410" name="Group 90"/>
          <p:cNvGrpSpPr>
            <a:grpSpLocks/>
          </p:cNvGrpSpPr>
          <p:nvPr/>
        </p:nvGrpSpPr>
        <p:grpSpPr bwMode="auto">
          <a:xfrm>
            <a:off x="6780213" y="6129339"/>
            <a:ext cx="3744912" cy="504825"/>
            <a:chOff x="3311" y="3861"/>
            <a:chExt cx="2359" cy="318"/>
          </a:xfrm>
        </p:grpSpPr>
        <p:sp>
          <p:nvSpPr>
            <p:cNvPr id="440401" name="Text Box 81"/>
            <p:cNvSpPr txBox="1">
              <a:spLocks noChangeArrowheads="1"/>
            </p:cNvSpPr>
            <p:nvPr/>
          </p:nvSpPr>
          <p:spPr bwMode="auto">
            <a:xfrm>
              <a:off x="4491" y="3861"/>
              <a:ext cx="1179" cy="233"/>
            </a:xfrm>
            <a:prstGeom prst="rect">
              <a:avLst/>
            </a:prstGeom>
            <a:noFill/>
            <a:ln w="12700">
              <a:solidFill>
                <a:srgbClr val="E50093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E50093"/>
                  </a:solidFill>
                </a:rPr>
                <a:t>Effective</a:t>
              </a:r>
              <a:r>
                <a:rPr lang="en-GB" altLang="en-US"/>
                <a:t> </a:t>
              </a:r>
              <a:r>
                <a:rPr lang="en-GB" altLang="en-US">
                  <a:solidFill>
                    <a:srgbClr val="E50093"/>
                  </a:solidFill>
                </a:rPr>
                <a:t>test</a:t>
              </a:r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440405" name="AutoShape 85"/>
            <p:cNvSpPr>
              <a:spLocks noChangeArrowheads="1"/>
            </p:cNvSpPr>
            <p:nvPr/>
          </p:nvSpPr>
          <p:spPr bwMode="auto">
            <a:xfrm>
              <a:off x="3311" y="3884"/>
              <a:ext cx="930" cy="29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07" name="Line 87"/>
            <p:cNvSpPr>
              <a:spLocks noChangeShapeType="1"/>
            </p:cNvSpPr>
            <p:nvPr/>
          </p:nvSpPr>
          <p:spPr bwMode="auto">
            <a:xfrm flipH="1">
              <a:off x="4240" y="4020"/>
              <a:ext cx="250" cy="0"/>
            </a:xfrm>
            <a:prstGeom prst="line">
              <a:avLst/>
            </a:prstGeom>
            <a:noFill/>
            <a:ln w="1905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0408" name="Line 88"/>
          <p:cNvSpPr>
            <a:spLocks noChangeShapeType="1"/>
          </p:cNvSpPr>
          <p:nvPr/>
        </p:nvSpPr>
        <p:spPr bwMode="auto">
          <a:xfrm>
            <a:off x="3071814" y="2457450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09" name="Line 89"/>
          <p:cNvSpPr>
            <a:spLocks noChangeShapeType="1"/>
          </p:cNvSpPr>
          <p:nvPr/>
        </p:nvSpPr>
        <p:spPr bwMode="auto">
          <a:xfrm>
            <a:off x="8651875" y="3321050"/>
            <a:ext cx="17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Fault oriented testing</a:t>
            </a:r>
            <a:endParaRPr lang="en-US" altLang="en-US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0825"/>
            <a:ext cx="8458200" cy="3932238"/>
          </a:xfrm>
        </p:spPr>
        <p:txBody>
          <a:bodyPr/>
          <a:lstStyle/>
          <a:p>
            <a:r>
              <a:rPr lang="en-GB" altLang="en-US" sz="2400"/>
              <a:t>If we know what fault we are looking for:</a:t>
            </a:r>
          </a:p>
          <a:p>
            <a:r>
              <a:rPr lang="en-GB" altLang="en-US" sz="2400"/>
              <a:t>We don’t need to test whole truth table</a:t>
            </a:r>
          </a:p>
          <a:p>
            <a:r>
              <a:rPr lang="en-GB" altLang="en-US" sz="2400"/>
              <a:t>Just find one effective test</a:t>
            </a:r>
          </a:p>
          <a:p>
            <a:r>
              <a:rPr lang="en-GB" altLang="en-US" sz="2400"/>
              <a:t>Then continue checking process for all other possible faults</a:t>
            </a:r>
          </a:p>
          <a:p>
            <a:endParaRPr lang="en-US" altLang="en-US" sz="2400"/>
          </a:p>
        </p:txBody>
      </p:sp>
      <p:grpSp>
        <p:nvGrpSpPr>
          <p:cNvPr id="443396" name="Group 4"/>
          <p:cNvGrpSpPr>
            <a:grpSpLocks/>
          </p:cNvGrpSpPr>
          <p:nvPr/>
        </p:nvGrpSpPr>
        <p:grpSpPr bwMode="auto">
          <a:xfrm>
            <a:off x="2903539" y="4941889"/>
            <a:ext cx="2867025" cy="1628775"/>
            <a:chOff x="643" y="3012"/>
            <a:chExt cx="1806" cy="1026"/>
          </a:xfrm>
        </p:grpSpPr>
        <p:sp>
          <p:nvSpPr>
            <p:cNvPr id="443397" name="Rectangle 5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3398" name="Group 6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43399" name="Line 7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0" name="Line 8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1" name="Rectangle 9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43402" name="Rectangle 10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43403" name="Line 11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4" name="Rectangle 12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43405" name="Line 13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6" name="Line 14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7" name="Line 15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8" name="Line 16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9" name="Freeform 17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10" name="Rectangle 18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43411" name="Rectangle 19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43412" name="Freeform 20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13" name="Text Box 21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43414" name="Text Box 22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grpSp>
        <p:nvGrpSpPr>
          <p:cNvPr id="443415" name="Group 23"/>
          <p:cNvGrpSpPr>
            <a:grpSpLocks/>
          </p:cNvGrpSpPr>
          <p:nvPr/>
        </p:nvGrpSpPr>
        <p:grpSpPr bwMode="auto">
          <a:xfrm>
            <a:off x="3101976" y="4837113"/>
            <a:ext cx="2733675" cy="1854200"/>
            <a:chOff x="768" y="2946"/>
            <a:chExt cx="1722" cy="1168"/>
          </a:xfrm>
        </p:grpSpPr>
        <p:sp>
          <p:nvSpPr>
            <p:cNvPr id="443416" name="Line 24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3417" name="Line 25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3418" name="Text Box 26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443419" name="Text Box 27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443420" name="Group 28"/>
          <p:cNvGraphicFramePr>
            <a:graphicFrameLocks noGrp="1"/>
          </p:cNvGraphicFramePr>
          <p:nvPr/>
        </p:nvGraphicFramePr>
        <p:xfrm>
          <a:off x="6816725" y="3789363"/>
          <a:ext cx="1379538" cy="280416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3472" name="Oval 80"/>
          <p:cNvSpPr>
            <a:spLocks noChangeArrowheads="1"/>
          </p:cNvSpPr>
          <p:nvPr/>
        </p:nvSpPr>
        <p:spPr bwMode="auto">
          <a:xfrm>
            <a:off x="4197350" y="4970464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3473" name="Text Box 81"/>
          <p:cNvSpPr txBox="1">
            <a:spLocks noChangeArrowheads="1"/>
          </p:cNvSpPr>
          <p:nvPr/>
        </p:nvSpPr>
        <p:spPr bwMode="auto">
          <a:xfrm>
            <a:off x="8653463" y="6129338"/>
            <a:ext cx="1871662" cy="369332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Effective</a:t>
            </a:r>
            <a:r>
              <a:rPr lang="en-GB" altLang="en-US"/>
              <a:t> </a:t>
            </a:r>
            <a:r>
              <a:rPr lang="en-GB" altLang="en-US">
                <a:solidFill>
                  <a:srgbClr val="E50093"/>
                </a:solidFill>
              </a:rPr>
              <a:t>test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74" name="Text Box 82"/>
          <p:cNvSpPr txBox="1">
            <a:spLocks noChangeArrowheads="1"/>
          </p:cNvSpPr>
          <p:nvPr/>
        </p:nvSpPr>
        <p:spPr bwMode="auto">
          <a:xfrm>
            <a:off x="8543926" y="4394201"/>
            <a:ext cx="1979613" cy="646331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Not useful to test for y s-a-0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443475" name="AutoShape 83"/>
          <p:cNvSpPr>
            <a:spLocks noChangeArrowheads="1"/>
          </p:cNvSpPr>
          <p:nvPr/>
        </p:nvSpPr>
        <p:spPr bwMode="auto">
          <a:xfrm>
            <a:off x="6780214" y="4113213"/>
            <a:ext cx="1476375" cy="2087562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3476" name="AutoShape 84"/>
          <p:cNvSpPr>
            <a:spLocks noChangeArrowheads="1"/>
          </p:cNvSpPr>
          <p:nvPr/>
        </p:nvSpPr>
        <p:spPr bwMode="auto">
          <a:xfrm>
            <a:off x="6780214" y="6165851"/>
            <a:ext cx="1476375" cy="46831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3477" name="Line 85"/>
          <p:cNvSpPr>
            <a:spLocks noChangeShapeType="1"/>
          </p:cNvSpPr>
          <p:nvPr/>
        </p:nvSpPr>
        <p:spPr bwMode="auto">
          <a:xfrm flipH="1">
            <a:off x="8256589" y="4833938"/>
            <a:ext cx="28733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478" name="Line 86"/>
          <p:cNvSpPr>
            <a:spLocks noChangeShapeType="1"/>
          </p:cNvSpPr>
          <p:nvPr/>
        </p:nvSpPr>
        <p:spPr bwMode="auto">
          <a:xfrm flipH="1">
            <a:off x="8255001" y="6381750"/>
            <a:ext cx="396875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479" name="Text Box 87"/>
          <p:cNvSpPr txBox="1">
            <a:spLocks noChangeArrowheads="1"/>
          </p:cNvSpPr>
          <p:nvPr/>
        </p:nvSpPr>
        <p:spPr bwMode="auto">
          <a:xfrm>
            <a:off x="2674939" y="3789363"/>
            <a:ext cx="3959225" cy="369332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abc=111 tests for y s-a-0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80" name="Text Box 88"/>
          <p:cNvSpPr txBox="1">
            <a:spLocks noChangeArrowheads="1"/>
          </p:cNvSpPr>
          <p:nvPr/>
        </p:nvSpPr>
        <p:spPr bwMode="auto">
          <a:xfrm>
            <a:off x="2566988" y="4976813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5009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1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81" name="Text Box 89"/>
          <p:cNvSpPr txBox="1">
            <a:spLocks noChangeArrowheads="1"/>
          </p:cNvSpPr>
          <p:nvPr/>
        </p:nvSpPr>
        <p:spPr bwMode="auto">
          <a:xfrm>
            <a:off x="2566988" y="5265738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5009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1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82" name="Text Box 90"/>
          <p:cNvSpPr txBox="1">
            <a:spLocks noChangeArrowheads="1"/>
          </p:cNvSpPr>
          <p:nvPr/>
        </p:nvSpPr>
        <p:spPr bwMode="auto">
          <a:xfrm>
            <a:off x="2566988" y="5984875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5009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1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83" name="Text Box 91"/>
          <p:cNvSpPr txBox="1">
            <a:spLocks noChangeArrowheads="1"/>
          </p:cNvSpPr>
          <p:nvPr/>
        </p:nvSpPr>
        <p:spPr bwMode="auto">
          <a:xfrm>
            <a:off x="4548188" y="5265738"/>
            <a:ext cx="576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5009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D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84" name="Text Box 92"/>
          <p:cNvSpPr txBox="1">
            <a:spLocks noChangeArrowheads="1"/>
          </p:cNvSpPr>
          <p:nvPr/>
        </p:nvSpPr>
        <p:spPr bwMode="auto">
          <a:xfrm>
            <a:off x="5664201" y="5780088"/>
            <a:ext cx="576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5009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D</a:t>
            </a:r>
            <a:endParaRPr lang="en-US" altLang="en-US">
              <a:solidFill>
                <a:srgbClr val="E5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uiExpand="1" build="p"/>
      <p:bldP spid="443479" grpId="0" animBg="1"/>
      <p:bldP spid="443480" grpId="0"/>
      <p:bldP spid="443481" grpId="0"/>
      <p:bldP spid="443482" grpId="0"/>
      <p:bldP spid="443483" grpId="0"/>
      <p:bldP spid="4434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Fault oriented testing</a:t>
            </a:r>
            <a:endParaRPr lang="en-US" altLang="en-US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0825"/>
            <a:ext cx="8458200" cy="3932238"/>
          </a:xfrm>
        </p:spPr>
        <p:txBody>
          <a:bodyPr/>
          <a:lstStyle/>
          <a:p>
            <a:r>
              <a:rPr lang="en-GB" altLang="en-US" sz="2400"/>
              <a:t>If we know what fault we are looking for</a:t>
            </a:r>
          </a:p>
          <a:p>
            <a:r>
              <a:rPr lang="en-GB" altLang="en-US" sz="2400"/>
              <a:t>We don’t need to test whole truth table</a:t>
            </a:r>
          </a:p>
          <a:p>
            <a:r>
              <a:rPr lang="en-GB" altLang="en-US" sz="2400"/>
              <a:t>Just find one effective test</a:t>
            </a:r>
          </a:p>
          <a:p>
            <a:r>
              <a:rPr lang="en-GB" altLang="en-US" sz="2400"/>
              <a:t>Then continue checking process for all other possible faults</a:t>
            </a:r>
          </a:p>
          <a:p>
            <a:endParaRPr lang="en-US" altLang="en-US" sz="2400"/>
          </a:p>
        </p:txBody>
      </p:sp>
      <p:grpSp>
        <p:nvGrpSpPr>
          <p:cNvPr id="445444" name="Group 4"/>
          <p:cNvGrpSpPr>
            <a:grpSpLocks/>
          </p:cNvGrpSpPr>
          <p:nvPr/>
        </p:nvGrpSpPr>
        <p:grpSpPr bwMode="auto">
          <a:xfrm>
            <a:off x="2903539" y="4941889"/>
            <a:ext cx="2867025" cy="1628775"/>
            <a:chOff x="643" y="3012"/>
            <a:chExt cx="1806" cy="1026"/>
          </a:xfrm>
        </p:grpSpPr>
        <p:sp>
          <p:nvSpPr>
            <p:cNvPr id="445445" name="Rectangle 5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5446" name="Group 6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45447" name="Line 7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48" name="Line 8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49" name="Rectangle 9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45450" name="Rectangle 10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45451" name="Line 11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2" name="Rectangle 12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45453" name="Line 13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4" name="Line 14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5" name="Line 15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6" name="Line 16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7" name="Freeform 17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8" name="Rectangle 18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45459" name="Rectangle 19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45460" name="Freeform 20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61" name="Text Box 21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45462" name="Text Box 22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grpSp>
        <p:nvGrpSpPr>
          <p:cNvPr id="445463" name="Group 23"/>
          <p:cNvGrpSpPr>
            <a:grpSpLocks/>
          </p:cNvGrpSpPr>
          <p:nvPr/>
        </p:nvGrpSpPr>
        <p:grpSpPr bwMode="auto">
          <a:xfrm>
            <a:off x="3101976" y="4837113"/>
            <a:ext cx="2733675" cy="1854200"/>
            <a:chOff x="768" y="2946"/>
            <a:chExt cx="1722" cy="1168"/>
          </a:xfrm>
        </p:grpSpPr>
        <p:sp>
          <p:nvSpPr>
            <p:cNvPr id="445464" name="Line 24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65" name="Line 25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66" name="Text Box 26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445467" name="Text Box 27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sp>
        <p:nvSpPr>
          <p:cNvPr id="445468" name="Oval 28"/>
          <p:cNvSpPr>
            <a:spLocks noChangeArrowheads="1"/>
          </p:cNvSpPr>
          <p:nvPr/>
        </p:nvSpPr>
        <p:spPr bwMode="auto">
          <a:xfrm>
            <a:off x="4197350" y="4970464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45470" name="Group 30"/>
          <p:cNvGraphicFramePr>
            <a:graphicFrameLocks noGrp="1"/>
          </p:cNvGraphicFramePr>
          <p:nvPr/>
        </p:nvGraphicFramePr>
        <p:xfrm>
          <a:off x="6816726" y="3794125"/>
          <a:ext cx="2562225" cy="272542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y s-a-0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y s-a-1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 s-a-0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 s-a-1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 s-a-0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 s-a-1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 s-a-0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 s-a-1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 s-a-0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 s-a-1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Operations on 5 value logic 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982F-6601-CF41-CF7F-BB1E99929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0" y="1600994"/>
            <a:ext cx="3810000" cy="603871"/>
          </a:xfrm>
        </p:spPr>
        <p:txBody>
          <a:bodyPr/>
          <a:lstStyle/>
          <a:p>
            <a:r>
              <a:rPr lang="en-US" dirty="0"/>
              <a:t>NOT   Z = A</a:t>
            </a:r>
          </a:p>
        </p:txBody>
      </p:sp>
      <p:sp>
        <p:nvSpPr>
          <p:cNvPr id="5" name="Line 93">
            <a:extLst>
              <a:ext uri="{FF2B5EF4-FFF2-40B4-BE49-F238E27FC236}">
                <a16:creationId xmlns:a16="http://schemas.microsoft.com/office/drawing/2014/main" id="{4FD4B819-E558-2414-3822-3F85F9C1BD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3593" y="4221089"/>
            <a:ext cx="288032" cy="3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2B14E4-02FA-364F-22E7-E0ECBC618640}"/>
              </a:ext>
            </a:extLst>
          </p:cNvPr>
          <p:cNvGraphicFramePr>
            <a:graphicFrameLocks noGrp="1"/>
          </p:cNvGraphicFramePr>
          <p:nvPr/>
        </p:nvGraphicFramePr>
        <p:xfrm>
          <a:off x="2459596" y="2678752"/>
          <a:ext cx="33483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168030086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213275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2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11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7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97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512901"/>
                  </a:ext>
                </a:extLst>
              </a:tr>
            </a:tbl>
          </a:graphicData>
        </a:graphic>
      </p:graphicFrame>
      <p:sp>
        <p:nvSpPr>
          <p:cNvPr id="7" name="Line 93">
            <a:extLst>
              <a:ext uri="{FF2B5EF4-FFF2-40B4-BE49-F238E27FC236}">
                <a16:creationId xmlns:a16="http://schemas.microsoft.com/office/drawing/2014/main" id="{F3C2C205-935A-358E-2C1C-5B33205518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7808" y="1600993"/>
            <a:ext cx="288032" cy="41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93">
            <a:extLst>
              <a:ext uri="{FF2B5EF4-FFF2-40B4-BE49-F238E27FC236}">
                <a16:creationId xmlns:a16="http://schemas.microsoft.com/office/drawing/2014/main" id="{FD9AFD3E-4DA3-4755-9E8B-4767ADF8D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7808" y="1600993"/>
            <a:ext cx="288032" cy="3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93">
            <a:extLst>
              <a:ext uri="{FF2B5EF4-FFF2-40B4-BE49-F238E27FC236}">
                <a16:creationId xmlns:a16="http://schemas.microsoft.com/office/drawing/2014/main" id="{4CF46E1B-1064-3DAB-EA98-509BCB8D6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1233" y="4217690"/>
            <a:ext cx="288032" cy="3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93">
            <a:extLst>
              <a:ext uri="{FF2B5EF4-FFF2-40B4-BE49-F238E27FC236}">
                <a16:creationId xmlns:a16="http://schemas.microsoft.com/office/drawing/2014/main" id="{3A69FEB9-EA1E-6B6A-B5C6-ADBB1BF37D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7668" y="4581129"/>
            <a:ext cx="288032" cy="3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0726D-1BE2-8A7A-2DDE-DCA4E35D70E9}"/>
              </a:ext>
            </a:extLst>
          </p:cNvPr>
          <p:cNvSpPr txBox="1"/>
          <p:nvPr/>
        </p:nvSpPr>
        <p:spPr>
          <a:xfrm flipH="1">
            <a:off x="4801234" y="29819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18BB28-00F2-E571-E6C7-F222665A341B}"/>
              </a:ext>
            </a:extLst>
          </p:cNvPr>
          <p:cNvSpPr txBox="1"/>
          <p:nvPr/>
        </p:nvSpPr>
        <p:spPr>
          <a:xfrm>
            <a:off x="4743071" y="33296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53E90-13C2-D9DC-AF79-2B586599CDF4}"/>
              </a:ext>
            </a:extLst>
          </p:cNvPr>
          <p:cNvSpPr txBox="1"/>
          <p:nvPr/>
        </p:nvSpPr>
        <p:spPr>
          <a:xfrm>
            <a:off x="4674141" y="36965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87641F-BF2E-8A41-4ADD-402F12755AB9}"/>
              </a:ext>
            </a:extLst>
          </p:cNvPr>
          <p:cNvSpPr txBox="1"/>
          <p:nvPr/>
        </p:nvSpPr>
        <p:spPr>
          <a:xfrm>
            <a:off x="4696533" y="44957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DF56D-1177-0FB7-E940-DB3B16BCCA16}"/>
              </a:ext>
            </a:extLst>
          </p:cNvPr>
          <p:cNvSpPr txBox="1"/>
          <p:nvPr/>
        </p:nvSpPr>
        <p:spPr>
          <a:xfrm>
            <a:off x="4732276" y="41848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Operations on 5 value logic 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982F-6601-CF41-CF7F-BB1E99929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0" y="1600994"/>
            <a:ext cx="3810000" cy="603871"/>
          </a:xfrm>
        </p:spPr>
        <p:txBody>
          <a:bodyPr/>
          <a:lstStyle/>
          <a:p>
            <a:r>
              <a:rPr lang="en-US" dirty="0"/>
              <a:t>AND   Z = A.B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52C4DD-3F6C-39A4-6069-3899AE3BB43B}"/>
              </a:ext>
            </a:extLst>
          </p:cNvPr>
          <p:cNvGraphicFramePr>
            <a:graphicFrameLocks noGrp="1"/>
          </p:cNvGraphicFramePr>
          <p:nvPr/>
        </p:nvGraphicFramePr>
        <p:xfrm>
          <a:off x="3251684" y="2584123"/>
          <a:ext cx="4680522" cy="338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087">
                  <a:extLst>
                    <a:ext uri="{9D8B030D-6E8A-4147-A177-3AD203B41FA5}">
                      <a16:colId xmlns:a16="http://schemas.microsoft.com/office/drawing/2014/main" val="131221736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27578227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28299140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2892357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88911628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60079869"/>
                    </a:ext>
                  </a:extLst>
                </a:gridCol>
              </a:tblGrid>
              <a:tr h="5640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19395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09689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151934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692106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38600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797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B6C5C1-A485-3BEE-C605-887AA077F678}"/>
              </a:ext>
            </a:extLst>
          </p:cNvPr>
          <p:cNvSpPr txBox="1"/>
          <p:nvPr/>
        </p:nvSpPr>
        <p:spPr>
          <a:xfrm>
            <a:off x="5392807" y="201879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98F3C-FF37-8880-3FD2-96CCFE2BF05B}"/>
              </a:ext>
            </a:extLst>
          </p:cNvPr>
          <p:cNvSpPr txBox="1"/>
          <p:nvPr/>
        </p:nvSpPr>
        <p:spPr>
          <a:xfrm>
            <a:off x="2675620" y="406226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Line 57">
            <a:extLst>
              <a:ext uri="{FF2B5EF4-FFF2-40B4-BE49-F238E27FC236}">
                <a16:creationId xmlns:a16="http://schemas.microsoft.com/office/drawing/2014/main" id="{C1B8D617-370B-5313-82D3-31493BAEE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9716" y="548122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57">
            <a:extLst>
              <a:ext uri="{FF2B5EF4-FFF2-40B4-BE49-F238E27FC236}">
                <a16:creationId xmlns:a16="http://schemas.microsoft.com/office/drawing/2014/main" id="{C45D6402-2DFC-73E2-48D4-E0D6CC695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8148" y="2643802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9A5BB9-050F-820B-0F88-ED67A63806EB}"/>
              </a:ext>
            </a:extLst>
          </p:cNvPr>
          <p:cNvSpPr txBox="1"/>
          <p:nvPr/>
        </p:nvSpPr>
        <p:spPr>
          <a:xfrm>
            <a:off x="4191000" y="31981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3E444-8D23-74A6-6EA4-0D5AA7EBD01F}"/>
              </a:ext>
            </a:extLst>
          </p:cNvPr>
          <p:cNvSpPr txBox="1"/>
          <p:nvPr/>
        </p:nvSpPr>
        <p:spPr>
          <a:xfrm>
            <a:off x="5015880" y="31859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4E7C83-1496-E949-0BDD-8B36BC088E48}"/>
              </a:ext>
            </a:extLst>
          </p:cNvPr>
          <p:cNvSpPr txBox="1"/>
          <p:nvPr/>
        </p:nvSpPr>
        <p:spPr>
          <a:xfrm>
            <a:off x="5773571" y="318316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A95D39-5E1A-70A8-B8CA-BF9FD5408A64}"/>
              </a:ext>
            </a:extLst>
          </p:cNvPr>
          <p:cNvSpPr txBox="1"/>
          <p:nvPr/>
        </p:nvSpPr>
        <p:spPr>
          <a:xfrm>
            <a:off x="6532918" y="31981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7C28C1-FBA9-40B7-047A-B1A2CF1D3BB8}"/>
              </a:ext>
            </a:extLst>
          </p:cNvPr>
          <p:cNvSpPr txBox="1"/>
          <p:nvPr/>
        </p:nvSpPr>
        <p:spPr>
          <a:xfrm>
            <a:off x="7356016" y="318316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327F12-588C-422E-83DF-76DF55A2BBBB}"/>
              </a:ext>
            </a:extLst>
          </p:cNvPr>
          <p:cNvSpPr txBox="1"/>
          <p:nvPr/>
        </p:nvSpPr>
        <p:spPr>
          <a:xfrm>
            <a:off x="4191000" y="36829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CF3D50-FED9-0675-280E-761D5A6E5C77}"/>
              </a:ext>
            </a:extLst>
          </p:cNvPr>
          <p:cNvSpPr txBox="1"/>
          <p:nvPr/>
        </p:nvSpPr>
        <p:spPr>
          <a:xfrm>
            <a:off x="5015880" y="370197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407E7F-5D94-7570-BB76-1F6E8D595674}"/>
              </a:ext>
            </a:extLst>
          </p:cNvPr>
          <p:cNvSpPr txBox="1"/>
          <p:nvPr/>
        </p:nvSpPr>
        <p:spPr>
          <a:xfrm>
            <a:off x="5766505" y="370400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8E0F6-1CF6-8DD1-1206-671DA909F386}"/>
              </a:ext>
            </a:extLst>
          </p:cNvPr>
          <p:cNvSpPr txBox="1"/>
          <p:nvPr/>
        </p:nvSpPr>
        <p:spPr>
          <a:xfrm>
            <a:off x="6532918" y="37250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1BB177-7569-1CE5-A755-1C40AD516FE7}"/>
              </a:ext>
            </a:extLst>
          </p:cNvPr>
          <p:cNvSpPr txBox="1"/>
          <p:nvPr/>
        </p:nvSpPr>
        <p:spPr>
          <a:xfrm>
            <a:off x="7356016" y="36935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9D6891-78CE-4A48-546E-3E1784FD9AED}"/>
              </a:ext>
            </a:extLst>
          </p:cNvPr>
          <p:cNvSpPr txBox="1"/>
          <p:nvPr/>
        </p:nvSpPr>
        <p:spPr>
          <a:xfrm>
            <a:off x="4191000" y="430980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66ED28-B6F7-3231-9685-8482D030474B}"/>
              </a:ext>
            </a:extLst>
          </p:cNvPr>
          <p:cNvSpPr txBox="1"/>
          <p:nvPr/>
        </p:nvSpPr>
        <p:spPr>
          <a:xfrm>
            <a:off x="7396210" y="43370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6FF01-EC7E-9D5F-5374-C6BF11670EC3}"/>
              </a:ext>
            </a:extLst>
          </p:cNvPr>
          <p:cNvSpPr txBox="1"/>
          <p:nvPr/>
        </p:nvSpPr>
        <p:spPr>
          <a:xfrm>
            <a:off x="4191000" y="48064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A685A-6A2C-1089-13F3-C981A5229FD3}"/>
              </a:ext>
            </a:extLst>
          </p:cNvPr>
          <p:cNvSpPr txBox="1"/>
          <p:nvPr/>
        </p:nvSpPr>
        <p:spPr>
          <a:xfrm>
            <a:off x="4191000" y="54333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3E0409-B856-9F10-45DE-BDFC5137CAEE}"/>
              </a:ext>
            </a:extLst>
          </p:cNvPr>
          <p:cNvSpPr txBox="1"/>
          <p:nvPr/>
        </p:nvSpPr>
        <p:spPr>
          <a:xfrm>
            <a:off x="7412050" y="490562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974FB-A84F-D5F7-7E5F-BE653143EF35}"/>
              </a:ext>
            </a:extLst>
          </p:cNvPr>
          <p:cNvSpPr txBox="1"/>
          <p:nvPr/>
        </p:nvSpPr>
        <p:spPr>
          <a:xfrm>
            <a:off x="6676934" y="54780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59EF95-6D8B-D2E9-3574-A9FBB2E95E9E}"/>
              </a:ext>
            </a:extLst>
          </p:cNvPr>
          <p:cNvSpPr txBox="1"/>
          <p:nvPr/>
        </p:nvSpPr>
        <p:spPr>
          <a:xfrm>
            <a:off x="5015880" y="43170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7C6949-C260-9124-538C-8BF762306A6A}"/>
              </a:ext>
            </a:extLst>
          </p:cNvPr>
          <p:cNvSpPr txBox="1"/>
          <p:nvPr/>
        </p:nvSpPr>
        <p:spPr>
          <a:xfrm>
            <a:off x="5782657" y="43138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AA25E7-0040-6382-3D11-74AB6FF17E43}"/>
              </a:ext>
            </a:extLst>
          </p:cNvPr>
          <p:cNvSpPr txBox="1"/>
          <p:nvPr/>
        </p:nvSpPr>
        <p:spPr>
          <a:xfrm>
            <a:off x="6532918" y="43532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4A913E-EB2C-BF90-A199-B4D732FC04B1}"/>
              </a:ext>
            </a:extLst>
          </p:cNvPr>
          <p:cNvSpPr txBox="1"/>
          <p:nvPr/>
        </p:nvSpPr>
        <p:spPr>
          <a:xfrm>
            <a:off x="5798809" y="48072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567588-A653-8368-DABF-EF1E05740BFE}"/>
              </a:ext>
            </a:extLst>
          </p:cNvPr>
          <p:cNvSpPr txBox="1"/>
          <p:nvPr/>
        </p:nvSpPr>
        <p:spPr>
          <a:xfrm>
            <a:off x="5814595" y="54416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B64352-3506-DFE5-9899-B1F726B3DBB0}"/>
              </a:ext>
            </a:extLst>
          </p:cNvPr>
          <p:cNvSpPr txBox="1"/>
          <p:nvPr/>
        </p:nvSpPr>
        <p:spPr>
          <a:xfrm>
            <a:off x="4992189" y="481887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86DB81-320E-0BAA-6FC4-CC7540107AB4}"/>
              </a:ext>
            </a:extLst>
          </p:cNvPr>
          <p:cNvSpPr txBox="1"/>
          <p:nvPr/>
        </p:nvSpPr>
        <p:spPr>
          <a:xfrm>
            <a:off x="6532918" y="48397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DDB8B2-5B4C-D668-A10A-8F21FB748FA4}"/>
              </a:ext>
            </a:extLst>
          </p:cNvPr>
          <p:cNvSpPr txBox="1"/>
          <p:nvPr/>
        </p:nvSpPr>
        <p:spPr>
          <a:xfrm>
            <a:off x="7412050" y="54774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5D191E-3EED-CCFE-78C3-F3655198EF06}"/>
              </a:ext>
            </a:extLst>
          </p:cNvPr>
          <p:cNvSpPr txBox="1"/>
          <p:nvPr/>
        </p:nvSpPr>
        <p:spPr>
          <a:xfrm>
            <a:off x="5015880" y="54774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5" name="Line 57">
            <a:extLst>
              <a:ext uri="{FF2B5EF4-FFF2-40B4-BE49-F238E27FC236}">
                <a16:creationId xmlns:a16="http://schemas.microsoft.com/office/drawing/2014/main" id="{87CB086E-3C87-B078-275D-9907D1A1A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8342" y="5553236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57">
            <a:extLst>
              <a:ext uri="{FF2B5EF4-FFF2-40B4-BE49-F238E27FC236}">
                <a16:creationId xmlns:a16="http://schemas.microsoft.com/office/drawing/2014/main" id="{76BE58F5-9C31-645B-2A05-8686862D6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8012" y="553003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57">
            <a:extLst>
              <a:ext uri="{FF2B5EF4-FFF2-40B4-BE49-F238E27FC236}">
                <a16:creationId xmlns:a16="http://schemas.microsoft.com/office/drawing/2014/main" id="{83D1E3E3-0892-865B-E3F6-CD46C30FC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8148" y="3751754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Operations on 5 value logic 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982F-6601-CF41-CF7F-BB1E99929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0" y="1600994"/>
            <a:ext cx="3810000" cy="603871"/>
          </a:xfrm>
        </p:spPr>
        <p:txBody>
          <a:bodyPr/>
          <a:lstStyle/>
          <a:p>
            <a:r>
              <a:rPr lang="en-US" dirty="0"/>
              <a:t>OR   Z = A+B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52C4DD-3F6C-39A4-6069-3899AE3BB43B}"/>
              </a:ext>
            </a:extLst>
          </p:cNvPr>
          <p:cNvGraphicFramePr>
            <a:graphicFrameLocks noGrp="1"/>
          </p:cNvGraphicFramePr>
          <p:nvPr/>
        </p:nvGraphicFramePr>
        <p:xfrm>
          <a:off x="3251684" y="2584123"/>
          <a:ext cx="4680522" cy="338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087">
                  <a:extLst>
                    <a:ext uri="{9D8B030D-6E8A-4147-A177-3AD203B41FA5}">
                      <a16:colId xmlns:a16="http://schemas.microsoft.com/office/drawing/2014/main" val="131221736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27578227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28299140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2892357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88911628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60079869"/>
                    </a:ext>
                  </a:extLst>
                </a:gridCol>
              </a:tblGrid>
              <a:tr h="5640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19395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09689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151934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692106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38600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797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B6C5C1-A485-3BEE-C605-887AA077F678}"/>
              </a:ext>
            </a:extLst>
          </p:cNvPr>
          <p:cNvSpPr txBox="1"/>
          <p:nvPr/>
        </p:nvSpPr>
        <p:spPr>
          <a:xfrm>
            <a:off x="5392807" y="201879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98F3C-FF37-8880-3FD2-96CCFE2BF05B}"/>
              </a:ext>
            </a:extLst>
          </p:cNvPr>
          <p:cNvSpPr txBox="1"/>
          <p:nvPr/>
        </p:nvSpPr>
        <p:spPr>
          <a:xfrm>
            <a:off x="2675620" y="406226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Line 57">
            <a:extLst>
              <a:ext uri="{FF2B5EF4-FFF2-40B4-BE49-F238E27FC236}">
                <a16:creationId xmlns:a16="http://schemas.microsoft.com/office/drawing/2014/main" id="{C1B8D617-370B-5313-82D3-31493BAEE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9716" y="548122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57">
            <a:extLst>
              <a:ext uri="{FF2B5EF4-FFF2-40B4-BE49-F238E27FC236}">
                <a16:creationId xmlns:a16="http://schemas.microsoft.com/office/drawing/2014/main" id="{C45D6402-2DFC-73E2-48D4-E0D6CC695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8148" y="2643802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9A5BB9-050F-820B-0F88-ED67A63806EB}"/>
              </a:ext>
            </a:extLst>
          </p:cNvPr>
          <p:cNvSpPr txBox="1"/>
          <p:nvPr/>
        </p:nvSpPr>
        <p:spPr>
          <a:xfrm>
            <a:off x="4191000" y="31981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3E444-8D23-74A6-6EA4-0D5AA7EBD01F}"/>
              </a:ext>
            </a:extLst>
          </p:cNvPr>
          <p:cNvSpPr txBox="1"/>
          <p:nvPr/>
        </p:nvSpPr>
        <p:spPr>
          <a:xfrm>
            <a:off x="5015880" y="31859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4E7C83-1496-E949-0BDD-8B36BC088E48}"/>
              </a:ext>
            </a:extLst>
          </p:cNvPr>
          <p:cNvSpPr txBox="1"/>
          <p:nvPr/>
        </p:nvSpPr>
        <p:spPr>
          <a:xfrm>
            <a:off x="5773571" y="318316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A95D39-5E1A-70A8-B8CA-BF9FD5408A64}"/>
              </a:ext>
            </a:extLst>
          </p:cNvPr>
          <p:cNvSpPr txBox="1"/>
          <p:nvPr/>
        </p:nvSpPr>
        <p:spPr>
          <a:xfrm>
            <a:off x="6532918" y="31981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7C28C1-FBA9-40B7-047A-B1A2CF1D3BB8}"/>
              </a:ext>
            </a:extLst>
          </p:cNvPr>
          <p:cNvSpPr txBox="1"/>
          <p:nvPr/>
        </p:nvSpPr>
        <p:spPr>
          <a:xfrm>
            <a:off x="7356016" y="37203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327F12-588C-422E-83DF-76DF55A2BBBB}"/>
              </a:ext>
            </a:extLst>
          </p:cNvPr>
          <p:cNvSpPr txBox="1"/>
          <p:nvPr/>
        </p:nvSpPr>
        <p:spPr>
          <a:xfrm>
            <a:off x="4207851" y="36914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CF3D50-FED9-0675-280E-761D5A6E5C77}"/>
              </a:ext>
            </a:extLst>
          </p:cNvPr>
          <p:cNvSpPr txBox="1"/>
          <p:nvPr/>
        </p:nvSpPr>
        <p:spPr>
          <a:xfrm>
            <a:off x="5015880" y="370197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407E7F-5D94-7570-BB76-1F6E8D595674}"/>
              </a:ext>
            </a:extLst>
          </p:cNvPr>
          <p:cNvSpPr txBox="1"/>
          <p:nvPr/>
        </p:nvSpPr>
        <p:spPr>
          <a:xfrm>
            <a:off x="5766505" y="370400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8E0F6-1CF6-8DD1-1206-671DA909F386}"/>
              </a:ext>
            </a:extLst>
          </p:cNvPr>
          <p:cNvSpPr txBox="1"/>
          <p:nvPr/>
        </p:nvSpPr>
        <p:spPr>
          <a:xfrm>
            <a:off x="6532918" y="37250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1BB177-7569-1CE5-A755-1C40AD516FE7}"/>
              </a:ext>
            </a:extLst>
          </p:cNvPr>
          <p:cNvSpPr txBox="1"/>
          <p:nvPr/>
        </p:nvSpPr>
        <p:spPr>
          <a:xfrm>
            <a:off x="7288260" y="32065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9D6891-78CE-4A48-546E-3E1784FD9AED}"/>
              </a:ext>
            </a:extLst>
          </p:cNvPr>
          <p:cNvSpPr txBox="1"/>
          <p:nvPr/>
        </p:nvSpPr>
        <p:spPr>
          <a:xfrm>
            <a:off x="4191000" y="430980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66ED28-B6F7-3231-9685-8482D030474B}"/>
              </a:ext>
            </a:extLst>
          </p:cNvPr>
          <p:cNvSpPr txBox="1"/>
          <p:nvPr/>
        </p:nvSpPr>
        <p:spPr>
          <a:xfrm>
            <a:off x="7396210" y="43370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6FF01-EC7E-9D5F-5374-C6BF11670EC3}"/>
              </a:ext>
            </a:extLst>
          </p:cNvPr>
          <p:cNvSpPr txBox="1"/>
          <p:nvPr/>
        </p:nvSpPr>
        <p:spPr>
          <a:xfrm>
            <a:off x="4191000" y="48064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A685A-6A2C-1089-13F3-C981A5229FD3}"/>
              </a:ext>
            </a:extLst>
          </p:cNvPr>
          <p:cNvSpPr txBox="1"/>
          <p:nvPr/>
        </p:nvSpPr>
        <p:spPr>
          <a:xfrm>
            <a:off x="5076230" y="5394152"/>
            <a:ext cx="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3E0409-B856-9F10-45DE-BDFC5137CAEE}"/>
              </a:ext>
            </a:extLst>
          </p:cNvPr>
          <p:cNvSpPr txBox="1"/>
          <p:nvPr/>
        </p:nvSpPr>
        <p:spPr>
          <a:xfrm>
            <a:off x="7412050" y="490562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974FB-A84F-D5F7-7E5F-BE653143EF35}"/>
              </a:ext>
            </a:extLst>
          </p:cNvPr>
          <p:cNvSpPr txBox="1"/>
          <p:nvPr/>
        </p:nvSpPr>
        <p:spPr>
          <a:xfrm>
            <a:off x="6676934" y="54780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59EF95-6D8B-D2E9-3574-A9FBB2E95E9E}"/>
              </a:ext>
            </a:extLst>
          </p:cNvPr>
          <p:cNvSpPr txBox="1"/>
          <p:nvPr/>
        </p:nvSpPr>
        <p:spPr>
          <a:xfrm>
            <a:off x="5015880" y="43170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7C6949-C260-9124-538C-8BF762306A6A}"/>
              </a:ext>
            </a:extLst>
          </p:cNvPr>
          <p:cNvSpPr txBox="1"/>
          <p:nvPr/>
        </p:nvSpPr>
        <p:spPr>
          <a:xfrm>
            <a:off x="5782657" y="43138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AA25E7-0040-6382-3D11-74AB6FF17E43}"/>
              </a:ext>
            </a:extLst>
          </p:cNvPr>
          <p:cNvSpPr txBox="1"/>
          <p:nvPr/>
        </p:nvSpPr>
        <p:spPr>
          <a:xfrm>
            <a:off x="6532918" y="43532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4A913E-EB2C-BF90-A199-B4D732FC04B1}"/>
              </a:ext>
            </a:extLst>
          </p:cNvPr>
          <p:cNvSpPr txBox="1"/>
          <p:nvPr/>
        </p:nvSpPr>
        <p:spPr>
          <a:xfrm>
            <a:off x="5798809" y="48072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567588-A653-8368-DABF-EF1E05740BFE}"/>
              </a:ext>
            </a:extLst>
          </p:cNvPr>
          <p:cNvSpPr txBox="1"/>
          <p:nvPr/>
        </p:nvSpPr>
        <p:spPr>
          <a:xfrm>
            <a:off x="5814595" y="54416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B64352-3506-DFE5-9899-B1F726B3DBB0}"/>
              </a:ext>
            </a:extLst>
          </p:cNvPr>
          <p:cNvSpPr txBox="1"/>
          <p:nvPr/>
        </p:nvSpPr>
        <p:spPr>
          <a:xfrm>
            <a:off x="4992189" y="481887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86DB81-320E-0BAA-6FC4-CC7540107AB4}"/>
              </a:ext>
            </a:extLst>
          </p:cNvPr>
          <p:cNvSpPr txBox="1"/>
          <p:nvPr/>
        </p:nvSpPr>
        <p:spPr>
          <a:xfrm>
            <a:off x="6532918" y="48397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DDB8B2-5B4C-D668-A10A-8F21FB748FA4}"/>
              </a:ext>
            </a:extLst>
          </p:cNvPr>
          <p:cNvSpPr txBox="1"/>
          <p:nvPr/>
        </p:nvSpPr>
        <p:spPr>
          <a:xfrm>
            <a:off x="7412050" y="54774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5D191E-3EED-CCFE-78C3-F3655198EF06}"/>
              </a:ext>
            </a:extLst>
          </p:cNvPr>
          <p:cNvSpPr txBox="1"/>
          <p:nvPr/>
        </p:nvSpPr>
        <p:spPr>
          <a:xfrm>
            <a:off x="4168155" y="54774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5" name="Line 57">
            <a:extLst>
              <a:ext uri="{FF2B5EF4-FFF2-40B4-BE49-F238E27FC236}">
                <a16:creationId xmlns:a16="http://schemas.microsoft.com/office/drawing/2014/main" id="{87CB086E-3C87-B078-275D-9907D1A1A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8342" y="5553236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57">
            <a:extLst>
              <a:ext uri="{FF2B5EF4-FFF2-40B4-BE49-F238E27FC236}">
                <a16:creationId xmlns:a16="http://schemas.microsoft.com/office/drawing/2014/main" id="{76BE58F5-9C31-645B-2A05-8686862D6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8108" y="5511581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57">
            <a:extLst>
              <a:ext uri="{FF2B5EF4-FFF2-40B4-BE49-F238E27FC236}">
                <a16:creationId xmlns:a16="http://schemas.microsoft.com/office/drawing/2014/main" id="{83D1E3E3-0892-865B-E3F6-CD46C30FC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0392" y="3284984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AF050-B39D-F1C2-C9B7-4AE9D976C692}"/>
              </a:ext>
            </a:extLst>
          </p:cNvPr>
          <p:cNvSpPr txBox="1"/>
          <p:nvPr/>
        </p:nvSpPr>
        <p:spPr>
          <a:xfrm>
            <a:off x="2063553" y="6115831"/>
            <a:ext cx="871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Gates can be extracted from the basic AND OR NOT gates</a:t>
            </a:r>
          </a:p>
        </p:txBody>
      </p:sp>
    </p:spTree>
    <p:extLst>
      <p:ext uri="{BB962C8B-B14F-4D97-AF65-F5344CB8AC3E}">
        <p14:creationId xmlns:p14="http://schemas.microsoft.com/office/powerpoint/2010/main" val="16943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ABB2-F5D7-A60F-6045-8E54024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64325"/>
            <a:ext cx="7772400" cy="127635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98225-CC19-C2DE-3070-D1C8B69419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75520" y="2816933"/>
            <a:ext cx="8892480" cy="3656013"/>
          </a:xfrm>
        </p:spPr>
        <p:txBody>
          <a:bodyPr/>
          <a:lstStyle/>
          <a:p>
            <a:r>
              <a:rPr lang="en-US" sz="2000" dirty="0"/>
              <a:t>Test B s-a-1</a:t>
            </a:r>
          </a:p>
          <a:p>
            <a:r>
              <a:rPr lang="en-US" sz="2000" dirty="0"/>
              <a:t>Can propagate B through one of 3 paths</a:t>
            </a:r>
          </a:p>
          <a:p>
            <a:pPr lvl="1"/>
            <a:r>
              <a:rPr lang="en-US" sz="1600" dirty="0"/>
              <a:t>If one test vector is required, then any </a:t>
            </a:r>
            <a:r>
              <a:rPr lang="en-US" sz="1600" b="1" dirty="0"/>
              <a:t>good</a:t>
            </a:r>
            <a:r>
              <a:rPr lang="en-US" sz="1600" dirty="0"/>
              <a:t> path can result in one test vector </a:t>
            </a:r>
          </a:p>
          <a:p>
            <a:pPr lvl="1"/>
            <a:r>
              <a:rPr lang="en-US" sz="1600" dirty="0"/>
              <a:t>If all test vectors are required, all paths should be tested</a:t>
            </a:r>
          </a:p>
          <a:p>
            <a:pPr lvl="1"/>
            <a:r>
              <a:rPr lang="en-US" sz="1600" dirty="0"/>
              <a:t>To get the minimal set for the circuit all test vectors should be required</a:t>
            </a:r>
          </a:p>
          <a:p>
            <a:r>
              <a:rPr lang="en-US" sz="1600" dirty="0"/>
              <a:t>Check path BXWF</a:t>
            </a:r>
          </a:p>
          <a:p>
            <a:pPr lvl="1"/>
            <a:r>
              <a:rPr lang="en-US" sz="1600" dirty="0"/>
              <a:t>Set 0 on B          </a:t>
            </a:r>
            <a:r>
              <a:rPr lang="en-US" sz="1600" dirty="0" err="1"/>
              <a:t>B</a:t>
            </a:r>
            <a:r>
              <a:rPr lang="en-US" sz="1600" dirty="0"/>
              <a:t> = 0 No Fault and 1 Fault          B = D</a:t>
            </a:r>
          </a:p>
          <a:p>
            <a:pPr lvl="1"/>
            <a:r>
              <a:rPr lang="en-US" sz="1600" dirty="0"/>
              <a:t>A must be 1         X = D            W = D</a:t>
            </a:r>
          </a:p>
          <a:p>
            <a:pPr lvl="1"/>
            <a:r>
              <a:rPr lang="en-US" sz="1600" dirty="0"/>
              <a:t>To propagate to F, Z must be 0         Y = 1         BC  = 11</a:t>
            </a:r>
          </a:p>
          <a:p>
            <a:pPr lvl="1"/>
            <a:r>
              <a:rPr lang="en-US" sz="1600" dirty="0"/>
              <a:t>B must be 1 while initially it was set to 0         Contradiction        Path Fails </a:t>
            </a:r>
          </a:p>
          <a:p>
            <a:r>
              <a:rPr lang="en-US" sz="1600" dirty="0"/>
              <a:t>Check Path BYZF           Fails as it is symmetrical to path BXWF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09631-55F4-141B-10C3-EAD4CD78D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1169200"/>
            <a:ext cx="3672408" cy="1178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480EE1-5596-A330-34C3-AC3291BBBE1C}"/>
              </a:ext>
            </a:extLst>
          </p:cNvPr>
          <p:cNvSpPr txBox="1"/>
          <p:nvPr/>
        </p:nvSpPr>
        <p:spPr>
          <a:xfrm>
            <a:off x="3357445" y="114048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781C2-1337-FACA-DBC4-438D4D0C1958}"/>
              </a:ext>
            </a:extLst>
          </p:cNvPr>
          <p:cNvSpPr txBox="1"/>
          <p:nvPr/>
        </p:nvSpPr>
        <p:spPr>
          <a:xfrm>
            <a:off x="3357445" y="209181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FF32C-179A-1A13-914B-CEACCB5C0535}"/>
              </a:ext>
            </a:extLst>
          </p:cNvPr>
          <p:cNvSpPr txBox="1"/>
          <p:nvPr/>
        </p:nvSpPr>
        <p:spPr>
          <a:xfrm>
            <a:off x="4506144" y="1206581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9AFCF-6753-4B45-02F4-3C6B38193F56}"/>
              </a:ext>
            </a:extLst>
          </p:cNvPr>
          <p:cNvSpPr txBox="1"/>
          <p:nvPr/>
        </p:nvSpPr>
        <p:spPr>
          <a:xfrm>
            <a:off x="4506144" y="207023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A379CA84-0B33-361B-4C58-FB230367D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144" y="471516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5782A-DC55-C78A-22B8-77BE2669B024}"/>
              </a:ext>
            </a:extLst>
          </p:cNvPr>
          <p:cNvSpPr/>
          <p:nvPr/>
        </p:nvSpPr>
        <p:spPr bwMode="auto">
          <a:xfrm>
            <a:off x="3647152" y="4808266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EBE99A0-4479-79E5-8936-7F8B8A12A38C}"/>
              </a:ext>
            </a:extLst>
          </p:cNvPr>
          <p:cNvSpPr/>
          <p:nvPr/>
        </p:nvSpPr>
        <p:spPr bwMode="auto">
          <a:xfrm>
            <a:off x="6564052" y="4808266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F5797F1-625E-6980-4BDB-758B07C2FB18}"/>
              </a:ext>
            </a:extLst>
          </p:cNvPr>
          <p:cNvSpPr/>
          <p:nvPr/>
        </p:nvSpPr>
        <p:spPr bwMode="auto">
          <a:xfrm>
            <a:off x="3755548" y="506029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</a:t>
            </a:r>
          </a:p>
        </p:txBody>
      </p:sp>
      <p:sp>
        <p:nvSpPr>
          <p:cNvPr id="17" name="Line 57">
            <a:extLst>
              <a:ext uri="{FF2B5EF4-FFF2-40B4-BE49-F238E27FC236}">
                <a16:creationId xmlns:a16="http://schemas.microsoft.com/office/drawing/2014/main" id="{54592B2B-1510-F4D5-AF46-0454DABA5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6144" y="5060289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8A4042C-CF3C-9BD7-B33D-1311C88A10FE}"/>
              </a:ext>
            </a:extLst>
          </p:cNvPr>
          <p:cNvSpPr/>
          <p:nvPr/>
        </p:nvSpPr>
        <p:spPr bwMode="auto">
          <a:xfrm>
            <a:off x="4943872" y="507670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BDDF3D6-EE83-00AE-AB25-374D037DDBD9}"/>
              </a:ext>
            </a:extLst>
          </p:cNvPr>
          <p:cNvSpPr/>
          <p:nvPr/>
        </p:nvSpPr>
        <p:spPr bwMode="auto">
          <a:xfrm>
            <a:off x="5491373" y="538691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0938534-90E1-A43E-B3F1-AC6632FBCCB0}"/>
              </a:ext>
            </a:extLst>
          </p:cNvPr>
          <p:cNvSpPr/>
          <p:nvPr/>
        </p:nvSpPr>
        <p:spPr bwMode="auto">
          <a:xfrm>
            <a:off x="6456040" y="538691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</a:t>
            </a:r>
          </a:p>
        </p:txBody>
      </p:sp>
      <p:sp>
        <p:nvSpPr>
          <p:cNvPr id="21" name="Line 57">
            <a:extLst>
              <a:ext uri="{FF2B5EF4-FFF2-40B4-BE49-F238E27FC236}">
                <a16:creationId xmlns:a16="http://schemas.microsoft.com/office/drawing/2014/main" id="{4826C87C-5077-04D4-A114-4DDD78F18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737" y="5358631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D963B56-80A8-7840-BDE1-F6507C537A50}"/>
              </a:ext>
            </a:extLst>
          </p:cNvPr>
          <p:cNvSpPr/>
          <p:nvPr/>
        </p:nvSpPr>
        <p:spPr bwMode="auto">
          <a:xfrm>
            <a:off x="6275828" y="568880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F8988A1-1D0B-B090-2E8C-4896F207DCB7}"/>
              </a:ext>
            </a:extLst>
          </p:cNvPr>
          <p:cNvSpPr/>
          <p:nvPr/>
        </p:nvSpPr>
        <p:spPr bwMode="auto">
          <a:xfrm>
            <a:off x="7932204" y="568880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0FF83FE-57BB-17C7-9051-7CEA62828316}"/>
              </a:ext>
            </a:extLst>
          </p:cNvPr>
          <p:cNvSpPr/>
          <p:nvPr/>
        </p:nvSpPr>
        <p:spPr bwMode="auto">
          <a:xfrm>
            <a:off x="4007576" y="598528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1175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DEE1-CD90-7250-807C-F981DA8D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764" y="152400"/>
            <a:ext cx="8072437" cy="127635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Why is Design For Testability Important 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8BCB0D94-4BA1-D869-038F-1B9A7663C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Easier to identify the structural defects in the chip and fix design errors before the product is shipped to customers.</a:t>
            </a:r>
          </a:p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 Make the testing process more efficient, reducing the cost and time required for testing. </a:t>
            </a:r>
          </a:p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This can lead to significant cost savings during the manufacturing process.</a:t>
            </a:r>
          </a:p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 Identify any defects early in the process, allowing for faster repairs and improvements in production yield.</a:t>
            </a:r>
          </a:p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Accelerate the development cycle by reducing the time and effort required for testing and debugging. </a:t>
            </a:r>
          </a:p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Easier to diagnose and fix problems in the chip design, reducing the effort required for maintenance and updates.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ABB2-F5D7-A60F-6045-8E54024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64325"/>
            <a:ext cx="7772400" cy="127635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98225-CC19-C2DE-3070-D1C8B69419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75520" y="2347233"/>
            <a:ext cx="8892480" cy="4125713"/>
          </a:xfrm>
        </p:spPr>
        <p:txBody>
          <a:bodyPr/>
          <a:lstStyle/>
          <a:p>
            <a:r>
              <a:rPr lang="en-US" sz="1800" dirty="0"/>
              <a:t>Test B s-a-1</a:t>
            </a:r>
          </a:p>
          <a:p>
            <a:r>
              <a:rPr lang="en-US" sz="1800" dirty="0"/>
              <a:t>Check the two paths BXWF and BYZF in parallel </a:t>
            </a:r>
          </a:p>
          <a:p>
            <a:pPr lvl="1"/>
            <a:r>
              <a:rPr lang="en-US" sz="1600" dirty="0"/>
              <a:t>Set 0 on B          </a:t>
            </a:r>
            <a:r>
              <a:rPr lang="en-US" sz="1600" dirty="0" err="1"/>
              <a:t>B</a:t>
            </a:r>
            <a:r>
              <a:rPr lang="en-US" sz="1600" dirty="0"/>
              <a:t> = 0 No Fault and 1 Fault          B = D</a:t>
            </a:r>
          </a:p>
          <a:p>
            <a:pPr lvl="1"/>
            <a:r>
              <a:rPr lang="en-US" sz="1600" dirty="0"/>
              <a:t>BXWF: A = 1          X = D            W = D</a:t>
            </a:r>
          </a:p>
          <a:p>
            <a:pPr lvl="1"/>
            <a:r>
              <a:rPr lang="en-US" sz="1600" dirty="0"/>
              <a:t>BYZF:  C = 1          Y = D            Z = D</a:t>
            </a:r>
          </a:p>
          <a:p>
            <a:pPr lvl="1"/>
            <a:r>
              <a:rPr lang="en-US" sz="1600" dirty="0"/>
              <a:t>F = D+D = D  </a:t>
            </a:r>
            <a:r>
              <a:rPr lang="en-US" sz="1200" dirty="0">
                <a:solidFill>
                  <a:srgbClr val="FF3399"/>
                </a:solidFill>
              </a:rPr>
              <a:t>(1 no fault, 0 on fault)</a:t>
            </a:r>
          </a:p>
          <a:p>
            <a:pPr lvl="1"/>
            <a:r>
              <a:rPr lang="en-US" sz="1600" dirty="0"/>
              <a:t>If output is in D or D Then It is a good path and good test vector</a:t>
            </a:r>
          </a:p>
          <a:p>
            <a:pPr lvl="1"/>
            <a:r>
              <a:rPr lang="en-US" sz="1600" dirty="0"/>
              <a:t> </a:t>
            </a:r>
          </a:p>
          <a:p>
            <a:pPr lvl="1"/>
            <a:r>
              <a:rPr lang="en-US" sz="1600" dirty="0"/>
              <a:t> Test Vector ABC = 1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09631-55F4-141B-10C3-EAD4CD78D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1169200"/>
            <a:ext cx="3672408" cy="1178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480EE1-5596-A330-34C3-AC3291BBBE1C}"/>
              </a:ext>
            </a:extLst>
          </p:cNvPr>
          <p:cNvSpPr txBox="1"/>
          <p:nvPr/>
        </p:nvSpPr>
        <p:spPr>
          <a:xfrm>
            <a:off x="3357445" y="114048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781C2-1337-FACA-DBC4-438D4D0C1958}"/>
              </a:ext>
            </a:extLst>
          </p:cNvPr>
          <p:cNvSpPr txBox="1"/>
          <p:nvPr/>
        </p:nvSpPr>
        <p:spPr>
          <a:xfrm>
            <a:off x="3357445" y="209181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FF32C-179A-1A13-914B-CEACCB5C0535}"/>
              </a:ext>
            </a:extLst>
          </p:cNvPr>
          <p:cNvSpPr txBox="1"/>
          <p:nvPr/>
        </p:nvSpPr>
        <p:spPr>
          <a:xfrm>
            <a:off x="4506144" y="1206581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9AFCF-6753-4B45-02F4-3C6B38193F56}"/>
              </a:ext>
            </a:extLst>
          </p:cNvPr>
          <p:cNvSpPr txBox="1"/>
          <p:nvPr/>
        </p:nvSpPr>
        <p:spPr>
          <a:xfrm>
            <a:off x="4506144" y="207023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A379CA84-0B33-361B-4C58-FB230367D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144" y="3032956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0FF83FE-57BB-17C7-9051-7CEA62828316}"/>
              </a:ext>
            </a:extLst>
          </p:cNvPr>
          <p:cNvSpPr/>
          <p:nvPr/>
        </p:nvSpPr>
        <p:spPr bwMode="auto">
          <a:xfrm>
            <a:off x="3899757" y="340234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4" name="Line 57">
            <a:extLst>
              <a:ext uri="{FF2B5EF4-FFF2-40B4-BE49-F238E27FC236}">
                <a16:creationId xmlns:a16="http://schemas.microsoft.com/office/drawing/2014/main" id="{636D8E5B-2190-C427-2C93-9D6500DDF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5452" y="33209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57">
            <a:extLst>
              <a:ext uri="{FF2B5EF4-FFF2-40B4-BE49-F238E27FC236}">
                <a16:creationId xmlns:a16="http://schemas.microsoft.com/office/drawing/2014/main" id="{C48399CA-4031-147C-84A7-6B9D60B8E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5452" y="3645024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57">
            <a:extLst>
              <a:ext uri="{FF2B5EF4-FFF2-40B4-BE49-F238E27FC236}">
                <a16:creationId xmlns:a16="http://schemas.microsoft.com/office/drawing/2014/main" id="{92117F8B-7B48-A1D6-7F63-848E10563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0181" y="42210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CC3399A-9544-A1DF-2A43-40B42C6D76F4}"/>
              </a:ext>
            </a:extLst>
          </p:cNvPr>
          <p:cNvSpPr/>
          <p:nvPr/>
        </p:nvSpPr>
        <p:spPr bwMode="auto">
          <a:xfrm>
            <a:off x="3899757" y="367934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C26FC35-9AB9-71E5-E38A-FBB920DE6183}"/>
              </a:ext>
            </a:extLst>
          </p:cNvPr>
          <p:cNvSpPr/>
          <p:nvPr/>
        </p:nvSpPr>
        <p:spPr bwMode="auto">
          <a:xfrm>
            <a:off x="5051884" y="336282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A513997-EB8C-95F9-8204-08DABE2A33A9}"/>
              </a:ext>
            </a:extLst>
          </p:cNvPr>
          <p:cNvSpPr/>
          <p:nvPr/>
        </p:nvSpPr>
        <p:spPr bwMode="auto">
          <a:xfrm>
            <a:off x="5051884" y="368075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FB24D8E-CB75-338B-FEAC-A560001D3F04}"/>
              </a:ext>
            </a:extLst>
          </p:cNvPr>
          <p:cNvSpPr/>
          <p:nvPr/>
        </p:nvSpPr>
        <p:spPr bwMode="auto">
          <a:xfrm>
            <a:off x="6600056" y="305848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8" name="Line 57">
            <a:extLst>
              <a:ext uri="{FF2B5EF4-FFF2-40B4-BE49-F238E27FC236}">
                <a16:creationId xmlns:a16="http://schemas.microsoft.com/office/drawing/2014/main" id="{B46875B5-CB01-1222-5159-763DDFB94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14" y="4833156"/>
            <a:ext cx="46792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40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ABB2-F5D7-A60F-6045-8E54024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64326"/>
            <a:ext cx="7772400" cy="69073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98225-CC19-C2DE-3070-D1C8B69419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75520" y="2204865"/>
            <a:ext cx="8892480" cy="4268081"/>
          </a:xfrm>
        </p:spPr>
        <p:txBody>
          <a:bodyPr/>
          <a:lstStyle/>
          <a:p>
            <a:r>
              <a:rPr lang="en-US" sz="1800" dirty="0"/>
              <a:t>Test B s-a-0</a:t>
            </a:r>
          </a:p>
          <a:p>
            <a:r>
              <a:rPr lang="en-US" sz="1800" dirty="0"/>
              <a:t>Check the two paths BXWF and BYZF in parallel </a:t>
            </a:r>
          </a:p>
          <a:p>
            <a:pPr lvl="1"/>
            <a:r>
              <a:rPr lang="en-US" sz="1600" dirty="0"/>
              <a:t>Set 1 on B          </a:t>
            </a:r>
            <a:r>
              <a:rPr lang="en-US" sz="1600" dirty="0" err="1"/>
              <a:t>B</a:t>
            </a:r>
            <a:r>
              <a:rPr lang="en-US" sz="1600" dirty="0"/>
              <a:t> = 1 No Fault and 0 Fault          B = </a:t>
            </a:r>
            <a:r>
              <a:rPr lang="en-US" sz="1600" b="1" dirty="0">
                <a:solidFill>
                  <a:srgbClr val="FF3399"/>
                </a:solidFill>
              </a:rPr>
              <a:t>D</a:t>
            </a:r>
          </a:p>
          <a:p>
            <a:pPr lvl="1"/>
            <a:r>
              <a:rPr lang="en-US" sz="1600" dirty="0"/>
              <a:t>BXWF: A = 1          X = D             </a:t>
            </a:r>
          </a:p>
          <a:p>
            <a:pPr lvl="1"/>
            <a:r>
              <a:rPr lang="en-US" sz="1600" dirty="0"/>
              <a:t>BYZF:  C = 1          Y = D            Z = D</a:t>
            </a:r>
          </a:p>
          <a:p>
            <a:pPr lvl="1"/>
            <a:r>
              <a:rPr lang="en-US" sz="1600" dirty="0"/>
              <a:t>F = D+D = 1  </a:t>
            </a:r>
            <a:r>
              <a:rPr lang="en-US" sz="1200" dirty="0">
                <a:solidFill>
                  <a:srgbClr val="FF3399"/>
                </a:solidFill>
              </a:rPr>
              <a:t>(Output not in D or D so it can't be used for generating a test vector)</a:t>
            </a:r>
          </a:p>
          <a:p>
            <a:r>
              <a:rPr lang="en-US" sz="1600" dirty="0"/>
              <a:t> Try path BXF</a:t>
            </a:r>
          </a:p>
          <a:p>
            <a:pPr lvl="1"/>
            <a:r>
              <a:rPr lang="en-US" sz="1600" dirty="0"/>
              <a:t>Set 1 on B          </a:t>
            </a:r>
            <a:r>
              <a:rPr lang="en-US" sz="1600" dirty="0" err="1"/>
              <a:t>B</a:t>
            </a:r>
            <a:r>
              <a:rPr lang="en-US" sz="1600" dirty="0"/>
              <a:t> = 1 No Fault and 0 Fault          B = D</a:t>
            </a:r>
          </a:p>
          <a:p>
            <a:pPr lvl="1"/>
            <a:r>
              <a:rPr lang="en-US" sz="1600" dirty="0"/>
              <a:t>A = 1         X = D</a:t>
            </a:r>
          </a:p>
          <a:p>
            <a:pPr lvl="1"/>
            <a:r>
              <a:rPr lang="en-US" sz="1600" dirty="0"/>
              <a:t>Z must be 0        Y = 1         BC must be 11         B </a:t>
            </a:r>
            <a:r>
              <a:rPr lang="en-US" sz="1600" b="1" dirty="0"/>
              <a:t>MUST</a:t>
            </a:r>
            <a:r>
              <a:rPr lang="en-US" sz="1600" dirty="0"/>
              <a:t> be </a:t>
            </a:r>
            <a:r>
              <a:rPr lang="en-US" sz="1600" b="1" dirty="0">
                <a:solidFill>
                  <a:srgbClr val="FF3399"/>
                </a:solidFill>
              </a:rPr>
              <a:t>1</a:t>
            </a:r>
            <a:r>
              <a:rPr lang="en-US" sz="1600" dirty="0"/>
              <a:t>          </a:t>
            </a:r>
          </a:p>
          <a:p>
            <a:pPr lvl="1"/>
            <a:r>
              <a:rPr lang="en-US" sz="1600" dirty="0"/>
              <a:t>B must be 1 while it was set to D        D != 1           contradiction ….  path fail </a:t>
            </a:r>
          </a:p>
          <a:p>
            <a:pPr lvl="1"/>
            <a:r>
              <a:rPr lang="en-US" sz="1600" dirty="0"/>
              <a:t>Try ABC = 111 with and without B s-a-0  and notice contradiction (F will always be 1) </a:t>
            </a:r>
          </a:p>
          <a:p>
            <a:pPr lvl="1"/>
            <a:endParaRPr lang="en-US" sz="1600" dirty="0"/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A379CA84-0B33-361B-4C58-FB230367D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676" y="3789040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0FF83FE-57BB-17C7-9051-7CEA62828316}"/>
              </a:ext>
            </a:extLst>
          </p:cNvPr>
          <p:cNvSpPr/>
          <p:nvPr/>
        </p:nvSpPr>
        <p:spPr bwMode="auto">
          <a:xfrm>
            <a:off x="3899756" y="326009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5" name="Line 57">
            <a:extLst>
              <a:ext uri="{FF2B5EF4-FFF2-40B4-BE49-F238E27FC236}">
                <a16:creationId xmlns:a16="http://schemas.microsoft.com/office/drawing/2014/main" id="{C48399CA-4031-147C-84A7-6B9D60B8E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9331" y="3449469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CC3399A-9544-A1DF-2A43-40B42C6D76F4}"/>
              </a:ext>
            </a:extLst>
          </p:cNvPr>
          <p:cNvSpPr/>
          <p:nvPr/>
        </p:nvSpPr>
        <p:spPr bwMode="auto">
          <a:xfrm>
            <a:off x="3899756" y="354526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A513997-EB8C-95F9-8204-08DABE2A33A9}"/>
              </a:ext>
            </a:extLst>
          </p:cNvPr>
          <p:cNvSpPr/>
          <p:nvPr/>
        </p:nvSpPr>
        <p:spPr bwMode="auto">
          <a:xfrm>
            <a:off x="5015880" y="3545266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FB24D8E-CB75-338B-FEAC-A560001D3F04}"/>
              </a:ext>
            </a:extLst>
          </p:cNvPr>
          <p:cNvSpPr/>
          <p:nvPr/>
        </p:nvSpPr>
        <p:spPr bwMode="auto">
          <a:xfrm>
            <a:off x="6564052" y="292494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2DEC00-8779-AC42-7C2F-4DB47FFAA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855056"/>
            <a:ext cx="3672408" cy="1233543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D5857A-5E1B-1EBC-4D12-74B6BF7CB0A6}"/>
              </a:ext>
            </a:extLst>
          </p:cNvPr>
          <p:cNvSpPr/>
          <p:nvPr/>
        </p:nvSpPr>
        <p:spPr bwMode="auto">
          <a:xfrm>
            <a:off x="3651115" y="293613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17" name="Line 57">
            <a:extLst>
              <a:ext uri="{FF2B5EF4-FFF2-40B4-BE49-F238E27FC236}">
                <a16:creationId xmlns:a16="http://schemas.microsoft.com/office/drawing/2014/main" id="{6CC44D20-D9E4-02AD-0579-8E0EE6D9B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673" y="3790459"/>
            <a:ext cx="215900" cy="0"/>
          </a:xfrm>
          <a:prstGeom prst="line">
            <a:avLst/>
          </a:prstGeom>
          <a:noFill/>
          <a:ln w="19050">
            <a:solidFill>
              <a:srgbClr val="FF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1D29643-6D80-E2D8-ACFB-59F9C2E8F0B8}"/>
              </a:ext>
            </a:extLst>
          </p:cNvPr>
          <p:cNvSpPr/>
          <p:nvPr/>
        </p:nvSpPr>
        <p:spPr bwMode="auto">
          <a:xfrm>
            <a:off x="3664671" y="439997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4B473CA-5D19-6049-ACDD-0AD356DDB9E8}"/>
              </a:ext>
            </a:extLst>
          </p:cNvPr>
          <p:cNvSpPr/>
          <p:nvPr/>
        </p:nvSpPr>
        <p:spPr bwMode="auto">
          <a:xfrm>
            <a:off x="6636060" y="439997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FEEBA9C-CCE2-FE3C-CAD9-1DDD63B5310D}"/>
              </a:ext>
            </a:extLst>
          </p:cNvPr>
          <p:cNvSpPr/>
          <p:nvPr/>
        </p:nvSpPr>
        <p:spPr bwMode="auto">
          <a:xfrm>
            <a:off x="3179676" y="468914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3E7C33F-CC8D-15C5-114C-4E0E9193F85E}"/>
              </a:ext>
            </a:extLst>
          </p:cNvPr>
          <p:cNvSpPr/>
          <p:nvPr/>
        </p:nvSpPr>
        <p:spPr bwMode="auto">
          <a:xfrm>
            <a:off x="3719544" y="497953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079688B-6FC4-E79A-8E9B-33165CE256C4}"/>
              </a:ext>
            </a:extLst>
          </p:cNvPr>
          <p:cNvSpPr/>
          <p:nvPr/>
        </p:nvSpPr>
        <p:spPr bwMode="auto">
          <a:xfrm>
            <a:off x="4704249" y="497953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05AF06C-096E-5F66-87DE-2554C8B9F045}"/>
              </a:ext>
            </a:extLst>
          </p:cNvPr>
          <p:cNvSpPr/>
          <p:nvPr/>
        </p:nvSpPr>
        <p:spPr bwMode="auto">
          <a:xfrm>
            <a:off x="6523325" y="497952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AF9B197-C82F-9E13-7DF9-C2A8CEF076C7}"/>
              </a:ext>
            </a:extLst>
          </p:cNvPr>
          <p:cNvSpPr/>
          <p:nvPr/>
        </p:nvSpPr>
        <p:spPr bwMode="auto">
          <a:xfrm>
            <a:off x="5616857" y="526520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41F06C0-FD41-B3F4-C711-4721BC29943B}"/>
              </a:ext>
            </a:extLst>
          </p:cNvPr>
          <p:cNvSpPr/>
          <p:nvPr/>
        </p:nvSpPr>
        <p:spPr bwMode="auto">
          <a:xfrm>
            <a:off x="6703537" y="528896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75223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ABB2-F5D7-A60F-6045-8E54024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64326"/>
            <a:ext cx="7772400" cy="69073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98225-CC19-C2DE-3070-D1C8B69419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75520" y="2204865"/>
            <a:ext cx="8892480" cy="4268081"/>
          </a:xfrm>
        </p:spPr>
        <p:txBody>
          <a:bodyPr/>
          <a:lstStyle/>
          <a:p>
            <a:r>
              <a:rPr lang="en-US" sz="1800" dirty="0"/>
              <a:t>Test B s-a-0</a:t>
            </a:r>
          </a:p>
          <a:p>
            <a:r>
              <a:rPr lang="en-US" sz="1800" dirty="0"/>
              <a:t>Try path BYZF</a:t>
            </a:r>
          </a:p>
          <a:p>
            <a:pPr lvl="1"/>
            <a:r>
              <a:rPr lang="en-US" sz="1600" dirty="0"/>
              <a:t>Set 1 on B      </a:t>
            </a:r>
            <a:r>
              <a:rPr lang="en-US" sz="1600" b="1" dirty="0"/>
              <a:t>    </a:t>
            </a:r>
            <a:r>
              <a:rPr lang="en-US" sz="1600" dirty="0" err="1"/>
              <a:t>B</a:t>
            </a:r>
            <a:r>
              <a:rPr lang="en-US" sz="1600" dirty="0"/>
              <a:t> = 1 No Fault and 0 Fault          B = </a:t>
            </a:r>
            <a:r>
              <a:rPr lang="en-US" sz="1600" b="1" dirty="0"/>
              <a:t>D</a:t>
            </a:r>
          </a:p>
          <a:p>
            <a:pPr lvl="1"/>
            <a:r>
              <a:rPr lang="en-US" sz="1600" dirty="0"/>
              <a:t>BYZF:  C = 1          Y = D            Z = D</a:t>
            </a:r>
          </a:p>
          <a:p>
            <a:pPr lvl="1"/>
            <a:r>
              <a:rPr lang="en-US" sz="1600" dirty="0"/>
              <a:t>Need to propagate Z to F then X must be 0</a:t>
            </a:r>
          </a:p>
          <a:p>
            <a:pPr lvl="1"/>
            <a:r>
              <a:rPr lang="en-US" sz="1600" dirty="0"/>
              <a:t>X = 0         A.B = 0           B = D         A = 0</a:t>
            </a:r>
          </a:p>
          <a:p>
            <a:pPr lvl="1"/>
            <a:r>
              <a:rPr lang="en-US" sz="1600" dirty="0"/>
              <a:t>Test vector ABC = 011</a:t>
            </a:r>
          </a:p>
          <a:p>
            <a:pPr lvl="1"/>
            <a:r>
              <a:rPr lang="en-US" sz="1600" dirty="0"/>
              <a:t>Try this test vector with and without Bs-a-0 (not fault F=0 while on Fault F=1         F = D)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A379CA84-0B33-361B-4C58-FB230367D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71" y="4077072"/>
            <a:ext cx="41529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0FF83FE-57BB-17C7-9051-7CEA62828316}"/>
              </a:ext>
            </a:extLst>
          </p:cNvPr>
          <p:cNvSpPr/>
          <p:nvPr/>
        </p:nvSpPr>
        <p:spPr bwMode="auto">
          <a:xfrm>
            <a:off x="3558929" y="323949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5" name="Line 57">
            <a:extLst>
              <a:ext uri="{FF2B5EF4-FFF2-40B4-BE49-F238E27FC236}">
                <a16:creationId xmlns:a16="http://schemas.microsoft.com/office/drawing/2014/main" id="{C48399CA-4031-147C-84A7-6B9D60B8E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176972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CC3399A-9544-A1DF-2A43-40B42C6D76F4}"/>
              </a:ext>
            </a:extLst>
          </p:cNvPr>
          <p:cNvSpPr/>
          <p:nvPr/>
        </p:nvSpPr>
        <p:spPr bwMode="auto">
          <a:xfrm>
            <a:off x="2927456" y="379706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A513997-EB8C-95F9-8204-08DABE2A33A9}"/>
              </a:ext>
            </a:extLst>
          </p:cNvPr>
          <p:cNvSpPr/>
          <p:nvPr/>
        </p:nvSpPr>
        <p:spPr bwMode="auto">
          <a:xfrm>
            <a:off x="5064673" y="321295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FB24D8E-CB75-338B-FEAC-A560001D3F04}"/>
              </a:ext>
            </a:extLst>
          </p:cNvPr>
          <p:cNvSpPr/>
          <p:nvPr/>
        </p:nvSpPr>
        <p:spPr bwMode="auto">
          <a:xfrm>
            <a:off x="6096000" y="292923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2DEC00-8779-AC42-7C2F-4DB47FFAA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855056"/>
            <a:ext cx="3672408" cy="1233543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D5857A-5E1B-1EBC-4D12-74B6BF7CB0A6}"/>
              </a:ext>
            </a:extLst>
          </p:cNvPr>
          <p:cNvSpPr/>
          <p:nvPr/>
        </p:nvSpPr>
        <p:spPr bwMode="auto">
          <a:xfrm>
            <a:off x="3484459" y="295431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4B473CA-5D19-6049-ACDD-0AD356DDB9E8}"/>
              </a:ext>
            </a:extLst>
          </p:cNvPr>
          <p:cNvSpPr/>
          <p:nvPr/>
        </p:nvSpPr>
        <p:spPr bwMode="auto">
          <a:xfrm>
            <a:off x="4439816" y="378568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079688B-6FC4-E79A-8E9B-33165CE256C4}"/>
              </a:ext>
            </a:extLst>
          </p:cNvPr>
          <p:cNvSpPr/>
          <p:nvPr/>
        </p:nvSpPr>
        <p:spPr bwMode="auto">
          <a:xfrm>
            <a:off x="5513592" y="379706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317E3F2-0954-2DDD-6B40-A8CFB8D77CD7}"/>
              </a:ext>
            </a:extLst>
          </p:cNvPr>
          <p:cNvSpPr/>
          <p:nvPr/>
        </p:nvSpPr>
        <p:spPr bwMode="auto">
          <a:xfrm>
            <a:off x="9475528" y="437737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6" name="Line 57">
            <a:extLst>
              <a:ext uri="{FF2B5EF4-FFF2-40B4-BE49-F238E27FC236}">
                <a16:creationId xmlns:a16="http://schemas.microsoft.com/office/drawing/2014/main" id="{501FF398-136F-5A72-7982-FFE6FBB3F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36460" y="4363101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40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Derivative</a:t>
            </a:r>
            <a:r>
              <a:rPr lang="en-US" altLang="en-US"/>
              <a:t> 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14475"/>
            <a:ext cx="7410450" cy="2674938"/>
          </a:xfrm>
        </p:spPr>
        <p:txBody>
          <a:bodyPr/>
          <a:lstStyle/>
          <a:p>
            <a:r>
              <a:rPr lang="en-GB" altLang="en-US" sz="2400"/>
              <a:t>Derivative is rate of change</a:t>
            </a:r>
          </a:p>
          <a:p>
            <a:endParaRPr lang="en-GB" altLang="en-US" sz="2400"/>
          </a:p>
          <a:p>
            <a:endParaRPr lang="en-GB" altLang="en-US" sz="2400"/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2225675" y="2787650"/>
            <a:ext cx="77724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/>
              <a:t>Rate of change of distance x with respect to time t </a:t>
            </a:r>
          </a:p>
          <a:p>
            <a:endParaRPr lang="en-GB" altLang="en-US"/>
          </a:p>
          <a:p>
            <a:endParaRPr lang="en-GB" altLang="en-US"/>
          </a:p>
        </p:txBody>
      </p:sp>
      <p:graphicFrame>
        <p:nvGraphicFramePr>
          <p:cNvPr id="40243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676525" y="1947864"/>
          <a:ext cx="4508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393480" progId="Equation.3">
                  <p:embed/>
                </p:oleObj>
              </mc:Choice>
              <mc:Fallback>
                <p:oleObj name="Equation" r:id="rId2" imgW="215640" imgH="393480" progId="Equation.3">
                  <p:embed/>
                  <p:pic>
                    <p:nvPicPr>
                      <p:cNvPr id="402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1947864"/>
                        <a:ext cx="45085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2439" name="Group 7"/>
          <p:cNvGrpSpPr>
            <a:grpSpLocks/>
          </p:cNvGrpSpPr>
          <p:nvPr/>
        </p:nvGrpSpPr>
        <p:grpSpPr bwMode="auto">
          <a:xfrm>
            <a:off x="2876550" y="3667127"/>
            <a:ext cx="1854200" cy="1890713"/>
            <a:chOff x="852" y="2310"/>
            <a:chExt cx="1168" cy="1191"/>
          </a:xfrm>
        </p:grpSpPr>
        <p:sp>
          <p:nvSpPr>
            <p:cNvPr id="402440" name="Line 8"/>
            <p:cNvSpPr>
              <a:spLocks noChangeShapeType="1"/>
            </p:cNvSpPr>
            <p:nvPr/>
          </p:nvSpPr>
          <p:spPr bwMode="auto">
            <a:xfrm flipV="1">
              <a:off x="1104" y="240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441" name="Line 9"/>
            <p:cNvSpPr>
              <a:spLocks noChangeShapeType="1"/>
            </p:cNvSpPr>
            <p:nvPr/>
          </p:nvSpPr>
          <p:spPr bwMode="auto">
            <a:xfrm rot="5400000" flipV="1">
              <a:off x="1546" y="283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442" name="Text Box 10"/>
            <p:cNvSpPr txBox="1">
              <a:spLocks noChangeArrowheads="1"/>
            </p:cNvSpPr>
            <p:nvPr/>
          </p:nvSpPr>
          <p:spPr bwMode="auto">
            <a:xfrm>
              <a:off x="852" y="2310"/>
              <a:ext cx="1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x</a:t>
              </a:r>
              <a:endParaRPr lang="en-US" altLang="en-US"/>
            </a:p>
          </p:txBody>
        </p:sp>
        <p:sp>
          <p:nvSpPr>
            <p:cNvPr id="402443" name="Text Box 11"/>
            <p:cNvSpPr txBox="1">
              <a:spLocks noChangeArrowheads="1"/>
            </p:cNvSpPr>
            <p:nvPr/>
          </p:nvSpPr>
          <p:spPr bwMode="auto">
            <a:xfrm>
              <a:off x="1864" y="3268"/>
              <a:ext cx="1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t</a:t>
              </a:r>
              <a:endParaRPr lang="en-US" altLang="en-US"/>
            </a:p>
          </p:txBody>
        </p:sp>
      </p:grpSp>
      <p:grpSp>
        <p:nvGrpSpPr>
          <p:cNvPr id="402444" name="Group 12"/>
          <p:cNvGrpSpPr>
            <a:grpSpLocks/>
          </p:cNvGrpSpPr>
          <p:nvPr/>
        </p:nvGrpSpPr>
        <p:grpSpPr bwMode="auto">
          <a:xfrm>
            <a:off x="3286125" y="3443288"/>
            <a:ext cx="2051050" cy="1738312"/>
            <a:chOff x="1110" y="2169"/>
            <a:chExt cx="1292" cy="1095"/>
          </a:xfrm>
        </p:grpSpPr>
        <p:sp>
          <p:nvSpPr>
            <p:cNvPr id="402445" name="Line 13"/>
            <p:cNvSpPr>
              <a:spLocks noChangeShapeType="1"/>
            </p:cNvSpPr>
            <p:nvPr/>
          </p:nvSpPr>
          <p:spPr bwMode="auto">
            <a:xfrm flipV="1">
              <a:off x="1110" y="2435"/>
              <a:ext cx="474" cy="8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02446" name="Group 14"/>
            <p:cNvGrpSpPr>
              <a:grpSpLocks/>
            </p:cNvGrpSpPr>
            <p:nvPr/>
          </p:nvGrpSpPr>
          <p:grpSpPr bwMode="auto">
            <a:xfrm>
              <a:off x="1639" y="2169"/>
              <a:ext cx="763" cy="408"/>
              <a:chOff x="1837" y="2115"/>
              <a:chExt cx="763" cy="408"/>
            </a:xfrm>
          </p:grpSpPr>
          <p:sp>
            <p:nvSpPr>
              <p:cNvPr id="402447" name="Text Box 15"/>
              <p:cNvSpPr txBox="1">
                <a:spLocks noChangeArrowheads="1"/>
              </p:cNvSpPr>
              <p:nvPr/>
            </p:nvSpPr>
            <p:spPr bwMode="auto">
              <a:xfrm>
                <a:off x="2018" y="2160"/>
                <a:ext cx="58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accent2"/>
                    </a:solidFill>
                  </a:rPr>
                  <a:t>is big</a:t>
                </a:r>
                <a:endParaRPr lang="en-US" altLang="en-US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402448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7" y="2115"/>
                <a:ext cx="224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02449" name="Group 17"/>
          <p:cNvGrpSpPr>
            <a:grpSpLocks/>
          </p:cNvGrpSpPr>
          <p:nvPr/>
        </p:nvGrpSpPr>
        <p:grpSpPr bwMode="auto">
          <a:xfrm>
            <a:off x="3276600" y="4292601"/>
            <a:ext cx="2819400" cy="898525"/>
            <a:chOff x="1104" y="2704"/>
            <a:chExt cx="1776" cy="566"/>
          </a:xfrm>
        </p:grpSpPr>
        <p:sp>
          <p:nvSpPr>
            <p:cNvPr id="402450" name="Line 18"/>
            <p:cNvSpPr>
              <a:spLocks noChangeShapeType="1"/>
            </p:cNvSpPr>
            <p:nvPr/>
          </p:nvSpPr>
          <p:spPr bwMode="auto">
            <a:xfrm flipV="1">
              <a:off x="1104" y="2931"/>
              <a:ext cx="869" cy="339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02451" name="Group 19"/>
            <p:cNvGrpSpPr>
              <a:grpSpLocks/>
            </p:cNvGrpSpPr>
            <p:nvPr/>
          </p:nvGrpSpPr>
          <p:grpSpPr bwMode="auto">
            <a:xfrm>
              <a:off x="1973" y="2704"/>
              <a:ext cx="907" cy="408"/>
              <a:chOff x="2018" y="2795"/>
              <a:chExt cx="907" cy="408"/>
            </a:xfrm>
          </p:grpSpPr>
          <p:sp>
            <p:nvSpPr>
              <p:cNvPr id="402452" name="Text Box 20"/>
              <p:cNvSpPr txBox="1">
                <a:spLocks noChangeArrowheads="1"/>
              </p:cNvSpPr>
              <p:nvPr/>
            </p:nvSpPr>
            <p:spPr bwMode="auto">
              <a:xfrm>
                <a:off x="2199" y="2840"/>
                <a:ext cx="72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rgbClr val="00CC00"/>
                    </a:solidFill>
                  </a:rPr>
                  <a:t>is small</a:t>
                </a:r>
                <a:endParaRPr lang="en-US" altLang="en-US">
                  <a:solidFill>
                    <a:srgbClr val="00CC00"/>
                  </a:solidFill>
                </a:endParaRPr>
              </a:p>
            </p:txBody>
          </p:sp>
          <p:pic>
            <p:nvPicPr>
              <p:cNvPr id="402453" name="Picture 2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2795"/>
                <a:ext cx="224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02454" name="Group 22"/>
          <p:cNvGrpSpPr>
            <a:grpSpLocks/>
          </p:cNvGrpSpPr>
          <p:nvPr/>
        </p:nvGrpSpPr>
        <p:grpSpPr bwMode="auto">
          <a:xfrm>
            <a:off x="3297238" y="4941888"/>
            <a:ext cx="2952750" cy="647700"/>
            <a:chOff x="1111" y="3113"/>
            <a:chExt cx="1860" cy="408"/>
          </a:xfrm>
        </p:grpSpPr>
        <p:sp>
          <p:nvSpPr>
            <p:cNvPr id="402455" name="Line 23"/>
            <p:cNvSpPr>
              <a:spLocks noChangeShapeType="1"/>
            </p:cNvSpPr>
            <p:nvPr/>
          </p:nvSpPr>
          <p:spPr bwMode="auto">
            <a:xfrm>
              <a:off x="1111" y="3267"/>
              <a:ext cx="966" cy="0"/>
            </a:xfrm>
            <a:prstGeom prst="line">
              <a:avLst/>
            </a:prstGeom>
            <a:noFill/>
            <a:ln w="1270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02456" name="Group 24"/>
            <p:cNvGrpSpPr>
              <a:grpSpLocks/>
            </p:cNvGrpSpPr>
            <p:nvPr/>
          </p:nvGrpSpPr>
          <p:grpSpPr bwMode="auto">
            <a:xfrm>
              <a:off x="2064" y="3113"/>
              <a:ext cx="907" cy="408"/>
              <a:chOff x="2018" y="2795"/>
              <a:chExt cx="907" cy="408"/>
            </a:xfrm>
          </p:grpSpPr>
          <p:sp>
            <p:nvSpPr>
              <p:cNvPr id="402457" name="Text Box 25"/>
              <p:cNvSpPr txBox="1">
                <a:spLocks noChangeArrowheads="1"/>
              </p:cNvSpPr>
              <p:nvPr/>
            </p:nvSpPr>
            <p:spPr bwMode="auto">
              <a:xfrm>
                <a:off x="2199" y="2840"/>
                <a:ext cx="72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rgbClr val="E50093"/>
                    </a:solidFill>
                  </a:rPr>
                  <a:t>is zero</a:t>
                </a:r>
                <a:endParaRPr lang="en-US" altLang="en-US">
                  <a:solidFill>
                    <a:srgbClr val="E50093"/>
                  </a:solidFill>
                </a:endParaRPr>
              </a:p>
            </p:txBody>
          </p:sp>
          <p:pic>
            <p:nvPicPr>
              <p:cNvPr id="402458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2795"/>
                <a:ext cx="224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02459" name="Rectangle 27"/>
          <p:cNvSpPr>
            <a:spLocks noChangeArrowheads="1"/>
          </p:cNvSpPr>
          <p:nvPr/>
        </p:nvSpPr>
        <p:spPr bwMode="auto">
          <a:xfrm>
            <a:off x="2225675" y="5603875"/>
            <a:ext cx="77724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/>
              <a:t>If derivative is zero, x is </a:t>
            </a:r>
            <a:r>
              <a:rPr lang="en-GB" altLang="en-US" sz="2400" i="1"/>
              <a:t>insensitive</a:t>
            </a:r>
            <a:r>
              <a:rPr lang="en-GB" altLang="en-US" sz="2400"/>
              <a:t> to t</a:t>
            </a:r>
          </a:p>
          <a:p>
            <a:r>
              <a:rPr lang="en-GB" altLang="en-US" sz="2400"/>
              <a:t>If non-zero, then x is </a:t>
            </a:r>
            <a:r>
              <a:rPr lang="en-GB" altLang="en-US" sz="2400" i="1"/>
              <a:t>sensitive</a:t>
            </a:r>
            <a:r>
              <a:rPr lang="en-GB" altLang="en-US" sz="2400"/>
              <a:t> to t</a:t>
            </a:r>
          </a:p>
          <a:p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04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2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  <p:bldP spid="402437" grpId="0"/>
      <p:bldP spid="40245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76375"/>
            <a:ext cx="8115300" cy="4484688"/>
          </a:xfrm>
        </p:spPr>
        <p:txBody>
          <a:bodyPr/>
          <a:lstStyle/>
          <a:p>
            <a:r>
              <a:rPr lang="en-GB" altLang="en-US" sz="2400" dirty="0"/>
              <a:t>We want to know if z is sensitive to a</a:t>
            </a:r>
          </a:p>
          <a:p>
            <a:r>
              <a:rPr lang="en-GB" altLang="en-US" sz="2400" dirty="0"/>
              <a:t>Boolean difference of z with respect to a is</a:t>
            </a:r>
          </a:p>
          <a:p>
            <a:r>
              <a:rPr lang="en-GB" altLang="en-US" sz="2400" dirty="0"/>
              <a:t>Digital equivalent of derivative</a:t>
            </a:r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pPr>
              <a:buFont typeface="Symbol" pitchFamily="18" charset="2"/>
              <a:buNone/>
            </a:pPr>
            <a:r>
              <a:rPr lang="en-GB" altLang="en-US" sz="2400" dirty="0"/>
              <a:t> </a:t>
            </a:r>
          </a:p>
          <a:p>
            <a:endParaRPr lang="en-US" altLang="en-US" sz="2400" dirty="0"/>
          </a:p>
        </p:txBody>
      </p:sp>
      <p:sp>
        <p:nvSpPr>
          <p:cNvPr id="403478" name="Rectangle 22"/>
          <p:cNvSpPr>
            <a:spLocks noChangeArrowheads="1"/>
          </p:cNvSpPr>
          <p:nvPr/>
        </p:nvSpPr>
        <p:spPr bwMode="auto">
          <a:xfrm>
            <a:off x="2149475" y="2882900"/>
            <a:ext cx="8115300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 dirty="0"/>
              <a:t>If                then z is sensitive to a</a:t>
            </a:r>
          </a:p>
          <a:p>
            <a:endParaRPr lang="en-GB" altLang="en-US" sz="2400" dirty="0"/>
          </a:p>
          <a:p>
            <a:r>
              <a:rPr lang="en-GB" altLang="en-US" sz="2400" dirty="0"/>
              <a:t>If             then z is </a:t>
            </a:r>
            <a:r>
              <a:rPr lang="en-GB" altLang="en-US" sz="2400" i="1" dirty="0"/>
              <a:t>not</a:t>
            </a:r>
            <a:r>
              <a:rPr lang="en-GB" altLang="en-US" sz="2400" dirty="0"/>
              <a:t> sensitive to a</a:t>
            </a:r>
          </a:p>
          <a:p>
            <a:endParaRPr lang="en-GB" altLang="en-US" sz="2400" dirty="0"/>
          </a:p>
          <a:p>
            <a:pPr>
              <a:buFont typeface="Symbol" pitchFamily="18" charset="2"/>
              <a:buNone/>
            </a:pPr>
            <a:r>
              <a:rPr lang="en-GB" altLang="en-US" sz="2400" dirty="0"/>
              <a:t> </a:t>
            </a:r>
          </a:p>
          <a:p>
            <a:endParaRPr lang="en-US" altLang="en-US" sz="2400" dirty="0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Boolean Difference</a:t>
            </a:r>
            <a:r>
              <a:rPr lang="en-US" altLang="en-US"/>
              <a:t> 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3475" name="Object 19"/>
              <p:cNvSpPr txBox="1"/>
              <p:nvPr/>
            </p:nvSpPr>
            <p:spPr bwMode="auto">
              <a:xfrm>
                <a:off x="2892426" y="2810740"/>
                <a:ext cx="1262063" cy="577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𝑑𝑎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3475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2426" y="2810740"/>
                <a:ext cx="1262063" cy="577713"/>
              </a:xfrm>
              <a:prstGeom prst="rect">
                <a:avLst/>
              </a:prstGeom>
              <a:blipFill>
                <a:blip r:embed="rId2"/>
                <a:stretch>
                  <a:fillRect l="-38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8537575" y="1770064"/>
          <a:ext cx="4762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3">
                  <p:embed/>
                </p:oleObj>
              </mc:Choice>
              <mc:Fallback>
                <p:oleObj name="Equation" r:id="rId3" imgW="228600" imgH="393480" progId="Equation.3">
                  <p:embed/>
                  <p:pic>
                    <p:nvPicPr>
                      <p:cNvPr id="4034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7575" y="1770064"/>
                        <a:ext cx="47625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9" name="Object 23"/>
          <p:cNvGraphicFramePr>
            <a:graphicFrameLocks noChangeAspect="1"/>
          </p:cNvGraphicFramePr>
          <p:nvPr/>
        </p:nvGraphicFramePr>
        <p:xfrm>
          <a:off x="2835275" y="3611564"/>
          <a:ext cx="952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393480" progId="Equation.3">
                  <p:embed/>
                </p:oleObj>
              </mc:Choice>
              <mc:Fallback>
                <p:oleObj name="Equation" r:id="rId5" imgW="457200" imgH="393480" progId="Equation.3">
                  <p:embed/>
                  <p:pic>
                    <p:nvPicPr>
                      <p:cNvPr id="4034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3611564"/>
                        <a:ext cx="9525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3480" name="Group 24"/>
          <p:cNvGrpSpPr>
            <a:grpSpLocks/>
          </p:cNvGrpSpPr>
          <p:nvPr/>
        </p:nvGrpSpPr>
        <p:grpSpPr bwMode="auto">
          <a:xfrm>
            <a:off x="4043364" y="4932364"/>
            <a:ext cx="2867025" cy="1628775"/>
            <a:chOff x="643" y="3012"/>
            <a:chExt cx="1806" cy="1026"/>
          </a:xfrm>
        </p:grpSpPr>
        <p:sp>
          <p:nvSpPr>
            <p:cNvPr id="403481" name="Rectangle 25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03482" name="Group 26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03483" name="Line 27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84" name="Line 28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85" name="Rectangle 29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03486" name="Rectangle 30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03487" name="Line 31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88" name="Rectangle 32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03489" name="Line 33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0" name="Line 34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1" name="Line 35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2" name="Line 36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3" name="Freeform 37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4" name="Rectangle 38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03495" name="Rectangle 39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03496" name="Freeform 40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7" name="Text Box 41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03498" name="Text Box 42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02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uiExpand="1" build="p"/>
      <p:bldP spid="403478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476375"/>
            <a:ext cx="8172450" cy="4903788"/>
          </a:xfrm>
        </p:spPr>
        <p:txBody>
          <a:bodyPr/>
          <a:lstStyle/>
          <a:p>
            <a:r>
              <a:rPr lang="en-GB" altLang="en-US" sz="2400" dirty="0"/>
              <a:t>Boolean relation between f and x</a:t>
            </a:r>
            <a:r>
              <a:rPr lang="en-GB" altLang="en-US" sz="2400" baseline="-25000" dirty="0"/>
              <a:t>i</a:t>
            </a:r>
            <a:r>
              <a:rPr lang="en-GB" altLang="en-US" sz="2400" dirty="0"/>
              <a:t> is</a:t>
            </a:r>
          </a:p>
          <a:p>
            <a:r>
              <a:rPr lang="en-GB" altLang="en-US" sz="2400" dirty="0"/>
              <a:t> </a:t>
            </a:r>
          </a:p>
          <a:p>
            <a:r>
              <a:rPr lang="en-GB" altLang="en-US" sz="2400" dirty="0"/>
              <a:t>Work out value of this function with x</a:t>
            </a:r>
            <a:r>
              <a:rPr lang="en-GB" altLang="en-US" sz="2400" baseline="-25000" dirty="0"/>
              <a:t>i</a:t>
            </a:r>
            <a:r>
              <a:rPr lang="en-GB" altLang="en-US" sz="2400" dirty="0"/>
              <a:t> set to 1</a:t>
            </a:r>
          </a:p>
          <a:p>
            <a:r>
              <a:rPr lang="en-GB" altLang="en-US" sz="2400" dirty="0"/>
              <a:t>Work out value of this function with x</a:t>
            </a:r>
            <a:r>
              <a:rPr lang="en-GB" altLang="en-US" sz="2400" baseline="-25000" dirty="0"/>
              <a:t>i</a:t>
            </a:r>
            <a:r>
              <a:rPr lang="en-GB" altLang="en-US" sz="2400" dirty="0"/>
              <a:t> set to 0</a:t>
            </a:r>
          </a:p>
          <a:p>
            <a:r>
              <a:rPr lang="en-GB" altLang="en-US" sz="2400" dirty="0"/>
              <a:t>XOR the two together</a:t>
            </a:r>
          </a:p>
          <a:p>
            <a:r>
              <a:rPr lang="en-GB" altLang="en-US" sz="2400" dirty="0"/>
              <a:t>This is the Boolean difference</a:t>
            </a:r>
          </a:p>
          <a:p>
            <a:endParaRPr lang="en-GB" altLang="en-US" sz="2400" dirty="0"/>
          </a:p>
          <a:p>
            <a:endParaRPr lang="en-GB" altLang="en-US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Computation of Boolean Difference</a:t>
            </a:r>
            <a:r>
              <a:rPr lang="en-US" altLang="en-US" dirty="0"/>
              <a:t> 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5998" name="Rectangle 14"/>
          <p:cNvSpPr>
            <a:spLocks noChangeArrowheads="1"/>
          </p:cNvSpPr>
          <p:nvPr/>
        </p:nvSpPr>
        <p:spPr bwMode="auto">
          <a:xfrm>
            <a:off x="1524001" y="2368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6000" name="Object 16"/>
              <p:cNvSpPr txBox="1"/>
              <p:nvPr/>
            </p:nvSpPr>
            <p:spPr bwMode="auto">
              <a:xfrm>
                <a:off x="6823075" y="3552827"/>
                <a:ext cx="3702050" cy="9048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6000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3075" y="3552827"/>
                <a:ext cx="3702050" cy="9048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6024" name="Group 40"/>
          <p:cNvGrpSpPr>
            <a:grpSpLocks/>
          </p:cNvGrpSpPr>
          <p:nvPr/>
        </p:nvGrpSpPr>
        <p:grpSpPr bwMode="auto">
          <a:xfrm>
            <a:off x="3638550" y="4514851"/>
            <a:ext cx="3038475" cy="2009775"/>
            <a:chOff x="1356" y="2964"/>
            <a:chExt cx="1914" cy="1266"/>
          </a:xfrm>
        </p:grpSpPr>
        <p:sp>
          <p:nvSpPr>
            <p:cNvPr id="425999" name="Rectangle 15"/>
            <p:cNvSpPr>
              <a:spLocks noChangeArrowheads="1"/>
            </p:cNvSpPr>
            <p:nvPr/>
          </p:nvSpPr>
          <p:spPr bwMode="auto">
            <a:xfrm>
              <a:off x="1854" y="3096"/>
              <a:ext cx="834" cy="11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6003" name="Line 19"/>
            <p:cNvSpPr>
              <a:spLocks noChangeShapeType="1"/>
            </p:cNvSpPr>
            <p:nvPr/>
          </p:nvSpPr>
          <p:spPr bwMode="auto">
            <a:xfrm>
              <a:off x="1612" y="3162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4" name="Line 20"/>
            <p:cNvSpPr>
              <a:spLocks noChangeShapeType="1"/>
            </p:cNvSpPr>
            <p:nvPr/>
          </p:nvSpPr>
          <p:spPr bwMode="auto">
            <a:xfrm>
              <a:off x="1612" y="3323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5" name="Line 21"/>
            <p:cNvSpPr>
              <a:spLocks noChangeShapeType="1"/>
            </p:cNvSpPr>
            <p:nvPr/>
          </p:nvSpPr>
          <p:spPr bwMode="auto">
            <a:xfrm>
              <a:off x="1612" y="3502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6" name="Line 22"/>
            <p:cNvSpPr>
              <a:spLocks noChangeShapeType="1"/>
            </p:cNvSpPr>
            <p:nvPr/>
          </p:nvSpPr>
          <p:spPr bwMode="auto">
            <a:xfrm>
              <a:off x="1612" y="4060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26010" name="Group 26"/>
            <p:cNvGrpSpPr>
              <a:grpSpLocks/>
            </p:cNvGrpSpPr>
            <p:nvPr/>
          </p:nvGrpSpPr>
          <p:grpSpPr bwMode="auto">
            <a:xfrm>
              <a:off x="1368" y="2964"/>
              <a:ext cx="328" cy="350"/>
              <a:chOff x="1374" y="2958"/>
              <a:chExt cx="328" cy="350"/>
            </a:xfrm>
          </p:grpSpPr>
          <p:sp>
            <p:nvSpPr>
              <p:cNvPr id="426011" name="Text Box 27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2" name="Text Box 28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1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3" name="Group 29"/>
            <p:cNvGrpSpPr>
              <a:grpSpLocks/>
            </p:cNvGrpSpPr>
            <p:nvPr/>
          </p:nvGrpSpPr>
          <p:grpSpPr bwMode="auto">
            <a:xfrm>
              <a:off x="1366" y="3136"/>
              <a:ext cx="328" cy="350"/>
              <a:chOff x="1374" y="2958"/>
              <a:chExt cx="328" cy="350"/>
            </a:xfrm>
          </p:grpSpPr>
          <p:sp>
            <p:nvSpPr>
              <p:cNvPr id="426014" name="Text Box 30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5" name="Text Box 31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2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6" name="Group 32"/>
            <p:cNvGrpSpPr>
              <a:grpSpLocks/>
            </p:cNvGrpSpPr>
            <p:nvPr/>
          </p:nvGrpSpPr>
          <p:grpSpPr bwMode="auto">
            <a:xfrm>
              <a:off x="1358" y="3326"/>
              <a:ext cx="328" cy="350"/>
              <a:chOff x="1374" y="2958"/>
              <a:chExt cx="328" cy="350"/>
            </a:xfrm>
          </p:grpSpPr>
          <p:sp>
            <p:nvSpPr>
              <p:cNvPr id="426017" name="Text Box 33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8" name="Text Box 34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3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9" name="Group 35"/>
            <p:cNvGrpSpPr>
              <a:grpSpLocks/>
            </p:cNvGrpSpPr>
            <p:nvPr/>
          </p:nvGrpSpPr>
          <p:grpSpPr bwMode="auto">
            <a:xfrm>
              <a:off x="1356" y="3852"/>
              <a:ext cx="328" cy="350"/>
              <a:chOff x="1374" y="2958"/>
              <a:chExt cx="328" cy="350"/>
            </a:xfrm>
          </p:grpSpPr>
          <p:sp>
            <p:nvSpPr>
              <p:cNvPr id="426020" name="Text Box 36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21" name="Text Box 37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n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sp>
          <p:nvSpPr>
            <p:cNvPr id="426022" name="Line 38"/>
            <p:cNvSpPr>
              <a:spLocks noChangeShapeType="1"/>
            </p:cNvSpPr>
            <p:nvPr/>
          </p:nvSpPr>
          <p:spPr bwMode="auto">
            <a:xfrm>
              <a:off x="2696" y="3638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3" name="Text Box 39"/>
            <p:cNvSpPr txBox="1">
              <a:spLocks noChangeArrowheads="1"/>
            </p:cNvSpPr>
            <p:nvPr/>
          </p:nvSpPr>
          <p:spPr bwMode="auto">
            <a:xfrm>
              <a:off x="2940" y="3486"/>
              <a:ext cx="3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Arial" pitchFamily="34" charset="0"/>
                </a:rPr>
                <a:t>z</a:t>
              </a:r>
              <a:endParaRPr lang="en-US" altLang="en-US">
                <a:latin typeface="Arial" pitchFamily="34" charset="0"/>
              </a:endParaRPr>
            </a:p>
          </p:txBody>
        </p:sp>
      </p:grpSp>
      <p:sp>
        <p:nvSpPr>
          <p:cNvPr id="426026" name="Rectangle 42"/>
          <p:cNvSpPr>
            <a:spLocks noChangeArrowheads="1"/>
          </p:cNvSpPr>
          <p:nvPr/>
        </p:nvSpPr>
        <p:spPr bwMode="auto">
          <a:xfrm>
            <a:off x="1524001" y="3072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426025" name="Object 41"/>
          <p:cNvGraphicFramePr>
            <a:graphicFrameLocks noChangeAspect="1"/>
          </p:cNvGraphicFramePr>
          <p:nvPr/>
        </p:nvGraphicFramePr>
        <p:xfrm>
          <a:off x="2592387" y="1952625"/>
          <a:ext cx="2565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228600" progId="Equation.3">
                  <p:embed/>
                </p:oleObj>
              </mc:Choice>
              <mc:Fallback>
                <p:oleObj name="Equation" r:id="rId3" imgW="1231560" imgH="228600" progId="Equation.3">
                  <p:embed/>
                  <p:pic>
                    <p:nvPicPr>
                      <p:cNvPr id="42602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7" y="1952625"/>
                        <a:ext cx="2565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6031" name="Object 47"/>
          <p:cNvGraphicFramePr>
            <a:graphicFrameLocks noChangeAspect="1"/>
          </p:cNvGraphicFramePr>
          <p:nvPr/>
        </p:nvGraphicFramePr>
        <p:xfrm>
          <a:off x="4562476" y="5556251"/>
          <a:ext cx="11906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203040" progId="Equation.3">
                  <p:embed/>
                </p:oleObj>
              </mc:Choice>
              <mc:Fallback>
                <p:oleObj name="Equation" r:id="rId5" imgW="571320" imgH="203040" progId="Equation.3">
                  <p:embed/>
                  <p:pic>
                    <p:nvPicPr>
                      <p:cNvPr id="42603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6" y="5556251"/>
                        <a:ext cx="11906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6938963" y="5493371"/>
            <a:ext cx="3457575" cy="646331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XOR operator outputs a 1 when its arguments differ</a:t>
            </a:r>
            <a:endParaRPr lang="en-US" altLang="en-US" dirty="0">
              <a:solidFill>
                <a:srgbClr val="E5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24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074861" y="64297"/>
            <a:ext cx="7772400" cy="877093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Computation of Boolean Difference</a:t>
            </a:r>
            <a:r>
              <a:rPr lang="en-US" altLang="en-US" dirty="0"/>
              <a:t> 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5998" name="Rectangle 14"/>
          <p:cNvSpPr>
            <a:spLocks noChangeArrowheads="1"/>
          </p:cNvSpPr>
          <p:nvPr/>
        </p:nvSpPr>
        <p:spPr bwMode="auto">
          <a:xfrm>
            <a:off x="1524001" y="2368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6000" name="Object 16"/>
              <p:cNvSpPr txBox="1"/>
              <p:nvPr/>
            </p:nvSpPr>
            <p:spPr bwMode="auto">
              <a:xfrm>
                <a:off x="2186297" y="1830391"/>
                <a:ext cx="4144962" cy="91122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6000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6297" y="1830391"/>
                <a:ext cx="4144962" cy="911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6024" name="Group 40"/>
          <p:cNvGrpSpPr>
            <a:grpSpLocks/>
          </p:cNvGrpSpPr>
          <p:nvPr/>
        </p:nvGrpSpPr>
        <p:grpSpPr bwMode="auto">
          <a:xfrm>
            <a:off x="7648885" y="1033465"/>
            <a:ext cx="3038475" cy="2009775"/>
            <a:chOff x="1356" y="2964"/>
            <a:chExt cx="1914" cy="1266"/>
          </a:xfrm>
        </p:grpSpPr>
        <p:sp>
          <p:nvSpPr>
            <p:cNvPr id="425999" name="Rectangle 15"/>
            <p:cNvSpPr>
              <a:spLocks noChangeArrowheads="1"/>
            </p:cNvSpPr>
            <p:nvPr/>
          </p:nvSpPr>
          <p:spPr bwMode="auto">
            <a:xfrm>
              <a:off x="1854" y="3096"/>
              <a:ext cx="834" cy="11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6003" name="Line 19"/>
            <p:cNvSpPr>
              <a:spLocks noChangeShapeType="1"/>
            </p:cNvSpPr>
            <p:nvPr/>
          </p:nvSpPr>
          <p:spPr bwMode="auto">
            <a:xfrm>
              <a:off x="1612" y="3162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4" name="Line 20"/>
            <p:cNvSpPr>
              <a:spLocks noChangeShapeType="1"/>
            </p:cNvSpPr>
            <p:nvPr/>
          </p:nvSpPr>
          <p:spPr bwMode="auto">
            <a:xfrm>
              <a:off x="1612" y="3323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5" name="Line 21"/>
            <p:cNvSpPr>
              <a:spLocks noChangeShapeType="1"/>
            </p:cNvSpPr>
            <p:nvPr/>
          </p:nvSpPr>
          <p:spPr bwMode="auto">
            <a:xfrm>
              <a:off x="1612" y="3502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6" name="Line 22"/>
            <p:cNvSpPr>
              <a:spLocks noChangeShapeType="1"/>
            </p:cNvSpPr>
            <p:nvPr/>
          </p:nvSpPr>
          <p:spPr bwMode="auto">
            <a:xfrm>
              <a:off x="1612" y="4060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26010" name="Group 26"/>
            <p:cNvGrpSpPr>
              <a:grpSpLocks/>
            </p:cNvGrpSpPr>
            <p:nvPr/>
          </p:nvGrpSpPr>
          <p:grpSpPr bwMode="auto">
            <a:xfrm>
              <a:off x="1368" y="2964"/>
              <a:ext cx="328" cy="350"/>
              <a:chOff x="1374" y="2958"/>
              <a:chExt cx="328" cy="350"/>
            </a:xfrm>
          </p:grpSpPr>
          <p:sp>
            <p:nvSpPr>
              <p:cNvPr id="426011" name="Text Box 27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2" name="Text Box 28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1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3" name="Group 29"/>
            <p:cNvGrpSpPr>
              <a:grpSpLocks/>
            </p:cNvGrpSpPr>
            <p:nvPr/>
          </p:nvGrpSpPr>
          <p:grpSpPr bwMode="auto">
            <a:xfrm>
              <a:off x="1366" y="3136"/>
              <a:ext cx="328" cy="350"/>
              <a:chOff x="1374" y="2958"/>
              <a:chExt cx="328" cy="350"/>
            </a:xfrm>
          </p:grpSpPr>
          <p:sp>
            <p:nvSpPr>
              <p:cNvPr id="426014" name="Text Box 30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5" name="Text Box 31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2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6" name="Group 32"/>
            <p:cNvGrpSpPr>
              <a:grpSpLocks/>
            </p:cNvGrpSpPr>
            <p:nvPr/>
          </p:nvGrpSpPr>
          <p:grpSpPr bwMode="auto">
            <a:xfrm>
              <a:off x="1358" y="3326"/>
              <a:ext cx="328" cy="350"/>
              <a:chOff x="1374" y="2958"/>
              <a:chExt cx="328" cy="350"/>
            </a:xfrm>
          </p:grpSpPr>
          <p:sp>
            <p:nvSpPr>
              <p:cNvPr id="426017" name="Text Box 33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8" name="Text Box 34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3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9" name="Group 35"/>
            <p:cNvGrpSpPr>
              <a:grpSpLocks/>
            </p:cNvGrpSpPr>
            <p:nvPr/>
          </p:nvGrpSpPr>
          <p:grpSpPr bwMode="auto">
            <a:xfrm>
              <a:off x="1356" y="3852"/>
              <a:ext cx="328" cy="350"/>
              <a:chOff x="1374" y="2958"/>
              <a:chExt cx="328" cy="350"/>
            </a:xfrm>
          </p:grpSpPr>
          <p:sp>
            <p:nvSpPr>
              <p:cNvPr id="426020" name="Text Box 36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21" name="Text Box 37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n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sp>
          <p:nvSpPr>
            <p:cNvPr id="426022" name="Line 38"/>
            <p:cNvSpPr>
              <a:spLocks noChangeShapeType="1"/>
            </p:cNvSpPr>
            <p:nvPr/>
          </p:nvSpPr>
          <p:spPr bwMode="auto">
            <a:xfrm>
              <a:off x="2696" y="3638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3" name="Text Box 39"/>
            <p:cNvSpPr txBox="1">
              <a:spLocks noChangeArrowheads="1"/>
            </p:cNvSpPr>
            <p:nvPr/>
          </p:nvSpPr>
          <p:spPr bwMode="auto">
            <a:xfrm>
              <a:off x="2940" y="3486"/>
              <a:ext cx="3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Arial" pitchFamily="34" charset="0"/>
                </a:rPr>
                <a:t>z</a:t>
              </a:r>
              <a:endParaRPr lang="en-US" altLang="en-US">
                <a:latin typeface="Arial" pitchFamily="34" charset="0"/>
              </a:endParaRPr>
            </a:p>
          </p:txBody>
        </p:sp>
      </p:grpSp>
      <p:sp>
        <p:nvSpPr>
          <p:cNvPr id="426026" name="Rectangle 42"/>
          <p:cNvSpPr>
            <a:spLocks noChangeArrowheads="1"/>
          </p:cNvSpPr>
          <p:nvPr/>
        </p:nvSpPr>
        <p:spPr bwMode="auto">
          <a:xfrm>
            <a:off x="1524001" y="3072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426025" name="Object 41"/>
          <p:cNvGraphicFramePr>
            <a:graphicFrameLocks noChangeAspect="1"/>
          </p:cNvGraphicFramePr>
          <p:nvPr/>
        </p:nvGraphicFramePr>
        <p:xfrm>
          <a:off x="2283918" y="889003"/>
          <a:ext cx="381208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228600" progId="Equation.3">
                  <p:embed/>
                </p:oleObj>
              </mc:Choice>
              <mc:Fallback>
                <p:oleObj name="Equation" r:id="rId4" imgW="1231560" imgH="228600" progId="Equation.3">
                  <p:embed/>
                  <p:pic>
                    <p:nvPicPr>
                      <p:cNvPr id="42602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918" y="889003"/>
                        <a:ext cx="3812083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20FB6-7970-0FC8-4620-B2A9C4DC9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861" y="2822574"/>
            <a:ext cx="7772400" cy="5857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400" dirty="0"/>
              <a:t>Boolean Difference and DFT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6">
                <a:extLst>
                  <a:ext uri="{FF2B5EF4-FFF2-40B4-BE49-F238E27FC236}">
                    <a16:creationId xmlns:a16="http://schemas.microsoft.com/office/drawing/2014/main" id="{7CDFCACC-DE0E-26AF-B6F9-68B3CB653FA2}"/>
                  </a:ext>
                </a:extLst>
              </p:cNvPr>
              <p:cNvSpPr txBox="1"/>
              <p:nvPr/>
            </p:nvSpPr>
            <p:spPr bwMode="auto">
              <a:xfrm>
                <a:off x="6590516" y="3462335"/>
                <a:ext cx="1418917" cy="69533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16">
                <a:extLst>
                  <a:ext uri="{FF2B5EF4-FFF2-40B4-BE49-F238E27FC236}">
                    <a16:creationId xmlns:a16="http://schemas.microsoft.com/office/drawing/2014/main" id="{7CDFCACC-DE0E-26AF-B6F9-68B3CB653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0516" y="3462335"/>
                <a:ext cx="1418917" cy="695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6">
                <a:extLst>
                  <a:ext uri="{FF2B5EF4-FFF2-40B4-BE49-F238E27FC236}">
                    <a16:creationId xmlns:a16="http://schemas.microsoft.com/office/drawing/2014/main" id="{43581956-F8AD-9C0C-0D9E-DEA5DE82BFC5}"/>
                  </a:ext>
                </a:extLst>
              </p:cNvPr>
              <p:cNvSpPr txBox="1"/>
              <p:nvPr/>
            </p:nvSpPr>
            <p:spPr bwMode="auto">
              <a:xfrm>
                <a:off x="4700607" y="4380569"/>
                <a:ext cx="1878870" cy="69533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.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16">
                <a:extLst>
                  <a:ext uri="{FF2B5EF4-FFF2-40B4-BE49-F238E27FC236}">
                    <a16:creationId xmlns:a16="http://schemas.microsoft.com/office/drawing/2014/main" id="{43581956-F8AD-9C0C-0D9E-DEA5DE82B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0607" y="4380569"/>
                <a:ext cx="1878870" cy="695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6">
                <a:extLst>
                  <a:ext uri="{FF2B5EF4-FFF2-40B4-BE49-F238E27FC236}">
                    <a16:creationId xmlns:a16="http://schemas.microsoft.com/office/drawing/2014/main" id="{F445E164-C834-A7F2-7F2D-839A78DF3FC2}"/>
                  </a:ext>
                </a:extLst>
              </p:cNvPr>
              <p:cNvSpPr txBox="1"/>
              <p:nvPr/>
            </p:nvSpPr>
            <p:spPr bwMode="auto">
              <a:xfrm>
                <a:off x="4690524" y="5265562"/>
                <a:ext cx="2421962" cy="69531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baseline="30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16">
                <a:extLst>
                  <a:ext uri="{FF2B5EF4-FFF2-40B4-BE49-F238E27FC236}">
                    <a16:creationId xmlns:a16="http://schemas.microsoft.com/office/drawing/2014/main" id="{F445E164-C834-A7F2-7F2D-839A78DF3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0524" y="5265562"/>
                <a:ext cx="2421962" cy="695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47">
            <a:extLst>
              <a:ext uri="{FF2B5EF4-FFF2-40B4-BE49-F238E27FC236}">
                <a16:creationId xmlns:a16="http://schemas.microsoft.com/office/drawing/2014/main" id="{C9780A0E-C475-1BD7-6D9A-82FAB9D2D2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6134" y="1902271"/>
          <a:ext cx="11906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203040" progId="Equation.3">
                  <p:embed/>
                </p:oleObj>
              </mc:Choice>
              <mc:Fallback>
                <p:oleObj name="Equation" r:id="rId9" imgW="571320" imgH="203040" progId="Equation.3">
                  <p:embed/>
                  <p:pic>
                    <p:nvPicPr>
                      <p:cNvPr id="10" name="Object 47">
                        <a:extLst>
                          <a:ext uri="{FF2B5EF4-FFF2-40B4-BE49-F238E27FC236}">
                            <a16:creationId xmlns:a16="http://schemas.microsoft.com/office/drawing/2014/main" id="{C9780A0E-C475-1BD7-6D9A-82FAB9D2D2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6134" y="1902271"/>
                        <a:ext cx="11906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61670A6-29BA-12F0-ACFF-3E44C39298B9}"/>
              </a:ext>
            </a:extLst>
          </p:cNvPr>
          <p:cNvSpPr txBox="1"/>
          <p:nvPr/>
        </p:nvSpPr>
        <p:spPr>
          <a:xfrm>
            <a:off x="2682115" y="3567130"/>
            <a:ext cx="390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 is sensitive to node x</a:t>
            </a:r>
            <a:r>
              <a:rPr lang="en-US" sz="2400" baseline="-25000" dirty="0"/>
              <a:t>i</a:t>
            </a:r>
            <a:r>
              <a:rPr lang="en-US" sz="2400" dirty="0"/>
              <a:t> when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90B28-1DFE-F78B-8CF8-E3C9121C87CF}"/>
              </a:ext>
            </a:extLst>
          </p:cNvPr>
          <p:cNvSpPr txBox="1"/>
          <p:nvPr/>
        </p:nvSpPr>
        <p:spPr>
          <a:xfrm>
            <a:off x="2677390" y="4404357"/>
            <a:ext cx="209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test x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baseline="-25000" dirty="0"/>
              <a:t>s-a-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FB28D8-ABD1-2155-667E-05500CB1FAA1}"/>
              </a:ext>
            </a:extLst>
          </p:cNvPr>
          <p:cNvSpPr txBox="1"/>
          <p:nvPr/>
        </p:nvSpPr>
        <p:spPr>
          <a:xfrm>
            <a:off x="2677389" y="5319543"/>
            <a:ext cx="2700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test x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baseline="-25000" dirty="0"/>
              <a:t>s-a-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 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00" grpId="0"/>
      <p:bldP spid="6" grpId="0" uiExpand="1" build="p"/>
      <p:bldP spid="7" grpId="0"/>
      <p:bldP spid="8" grpId="0"/>
      <p:bldP spid="9" grpId="0"/>
      <p:bldP spid="17" grpId="0"/>
      <p:bldP spid="18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074861" y="64297"/>
            <a:ext cx="7772400" cy="877093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Computation of Boolean Difference</a:t>
            </a:r>
            <a:r>
              <a:rPr lang="en-US" altLang="en-US" dirty="0"/>
              <a:t> 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5998" name="Rectangle 14"/>
          <p:cNvSpPr>
            <a:spLocks noChangeArrowheads="1"/>
          </p:cNvSpPr>
          <p:nvPr/>
        </p:nvSpPr>
        <p:spPr bwMode="auto">
          <a:xfrm>
            <a:off x="1524001" y="2368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6000" name="Object 16"/>
              <p:cNvSpPr txBox="1"/>
              <p:nvPr/>
            </p:nvSpPr>
            <p:spPr bwMode="auto">
              <a:xfrm>
                <a:off x="2186298" y="1830390"/>
                <a:ext cx="1461431" cy="339880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⊕0=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⊕1=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`=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6000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6298" y="1830390"/>
                <a:ext cx="1461431" cy="3398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6026" name="Rectangle 42"/>
          <p:cNvSpPr>
            <a:spLocks noChangeArrowheads="1"/>
          </p:cNvSpPr>
          <p:nvPr/>
        </p:nvSpPr>
        <p:spPr bwMode="auto">
          <a:xfrm>
            <a:off x="1524001" y="3072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6">
                <a:extLst>
                  <a:ext uri="{FF2B5EF4-FFF2-40B4-BE49-F238E27FC236}">
                    <a16:creationId xmlns:a16="http://schemas.microsoft.com/office/drawing/2014/main" id="{D6363212-A145-BEDD-E7D9-733F26C95028}"/>
                  </a:ext>
                </a:extLst>
              </p:cNvPr>
              <p:cNvSpPr txBox="1"/>
              <p:nvPr/>
            </p:nvSpPr>
            <p:spPr bwMode="auto">
              <a:xfrm>
                <a:off x="3413702" y="1830389"/>
                <a:ext cx="468052" cy="51752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Object 16">
                <a:extLst>
                  <a:ext uri="{FF2B5EF4-FFF2-40B4-BE49-F238E27FC236}">
                    <a16:creationId xmlns:a16="http://schemas.microsoft.com/office/drawing/2014/main" id="{D6363212-A145-BEDD-E7D9-733F26C95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3702" y="1830389"/>
                <a:ext cx="468052" cy="5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6">
                <a:extLst>
                  <a:ext uri="{FF2B5EF4-FFF2-40B4-BE49-F238E27FC236}">
                    <a16:creationId xmlns:a16="http://schemas.microsoft.com/office/drawing/2014/main" id="{CF4DF039-EAF3-2570-332E-8EFA0C776646}"/>
                  </a:ext>
                </a:extLst>
              </p:cNvPr>
              <p:cNvSpPr txBox="1"/>
              <p:nvPr/>
            </p:nvSpPr>
            <p:spPr bwMode="auto">
              <a:xfrm>
                <a:off x="3413702" y="2515399"/>
                <a:ext cx="468052" cy="51752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Object 16">
                <a:extLst>
                  <a:ext uri="{FF2B5EF4-FFF2-40B4-BE49-F238E27FC236}">
                    <a16:creationId xmlns:a16="http://schemas.microsoft.com/office/drawing/2014/main" id="{CF4DF039-EAF3-2570-332E-8EFA0C77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3702" y="2515399"/>
                <a:ext cx="468052" cy="5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6">
                <a:extLst>
                  <a:ext uri="{FF2B5EF4-FFF2-40B4-BE49-F238E27FC236}">
                    <a16:creationId xmlns:a16="http://schemas.microsoft.com/office/drawing/2014/main" id="{EB511AB8-11E6-54F6-4955-452899AA4552}"/>
                  </a:ext>
                </a:extLst>
              </p:cNvPr>
              <p:cNvSpPr txBox="1"/>
              <p:nvPr/>
            </p:nvSpPr>
            <p:spPr bwMode="auto">
              <a:xfrm>
                <a:off x="3413702" y="3275224"/>
                <a:ext cx="468052" cy="51752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Object 16">
                <a:extLst>
                  <a:ext uri="{FF2B5EF4-FFF2-40B4-BE49-F238E27FC236}">
                    <a16:creationId xmlns:a16="http://schemas.microsoft.com/office/drawing/2014/main" id="{EB511AB8-11E6-54F6-4955-452899AA4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3702" y="3275224"/>
                <a:ext cx="468052" cy="5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F7C9C364-E03D-391D-78FB-816B9AC2CCBF}"/>
                  </a:ext>
                </a:extLst>
              </p:cNvPr>
              <p:cNvSpPr txBox="1"/>
              <p:nvPr/>
            </p:nvSpPr>
            <p:spPr bwMode="auto">
              <a:xfrm>
                <a:off x="3441930" y="3991353"/>
                <a:ext cx="468052" cy="51752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F7C9C364-E03D-391D-78FB-816B9AC2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1930" y="3991353"/>
                <a:ext cx="468052" cy="5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D79DA140-9E2D-FD65-EA7B-D37698CAD8D7}"/>
                  </a:ext>
                </a:extLst>
              </p:cNvPr>
              <p:cNvSpPr txBox="1"/>
              <p:nvPr/>
            </p:nvSpPr>
            <p:spPr bwMode="auto">
              <a:xfrm>
                <a:off x="3413703" y="4748978"/>
                <a:ext cx="1461431" cy="51752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D79DA140-9E2D-FD65-EA7B-D37698CAD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3703" y="4748978"/>
                <a:ext cx="1461431" cy="5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8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00" grpId="0"/>
      <p:bldP spid="5" grpId="0"/>
      <p:bldP spid="11" grpId="0"/>
      <p:bldP spid="12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777240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2660" y="1077309"/>
            <a:ext cx="5311452" cy="3324228"/>
          </a:xfrm>
        </p:spPr>
        <p:txBody>
          <a:bodyPr>
            <a:normAutofit lnSpcReduction="10000"/>
          </a:bodyPr>
          <a:lstStyle/>
          <a:p>
            <a:r>
              <a:rPr lang="en-GB" altLang="en-US" sz="2400" dirty="0"/>
              <a:t>Test for a s-a-</a:t>
            </a:r>
            <a:r>
              <a:rPr lang="en-GB" altLang="en-US" sz="2400" dirty="0">
                <a:solidFill>
                  <a:srgbClr val="FF0000"/>
                </a:solidFill>
              </a:rPr>
              <a:t>0</a:t>
            </a:r>
            <a:r>
              <a:rPr lang="en-GB" altLang="en-US" sz="2400" dirty="0"/>
              <a:t>:</a:t>
            </a:r>
          </a:p>
          <a:p>
            <a:pPr lvl="1"/>
            <a:r>
              <a:rPr lang="en-GB" altLang="en-US" dirty="0"/>
              <a:t>Drive a with 1</a:t>
            </a:r>
          </a:p>
          <a:p>
            <a:pPr lvl="1"/>
            <a:r>
              <a:rPr lang="en-GB" altLang="en-US" dirty="0"/>
              <a:t>Make z sensitive to a, i.e. make  </a:t>
            </a:r>
          </a:p>
          <a:p>
            <a:endParaRPr lang="en-GB" altLang="en-US" sz="2400" dirty="0"/>
          </a:p>
          <a:p>
            <a:r>
              <a:rPr lang="en-GB" altLang="en-US" sz="2400" dirty="0"/>
              <a:t>But</a:t>
            </a:r>
          </a:p>
          <a:p>
            <a:endParaRPr lang="en-GB" altLang="en-US" sz="2400" dirty="0"/>
          </a:p>
          <a:p>
            <a:endParaRPr lang="en-GB" altLang="en-US" sz="2400" dirty="0"/>
          </a:p>
          <a:p>
            <a:r>
              <a:rPr lang="en-GB" altLang="en-US" sz="2400" dirty="0"/>
              <a:t>So we need to make b=1 and c=1 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7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1732758" y="5103813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a s-a-0?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3590926" y="5103814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chemeClr val="accent2"/>
                </a:solidFill>
              </a:rPr>
              <a:t>1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406550" name="Group 22"/>
          <p:cNvGrpSpPr>
            <a:grpSpLocks/>
          </p:cNvGrpSpPr>
          <p:nvPr/>
        </p:nvGrpSpPr>
        <p:grpSpPr bwMode="auto">
          <a:xfrm>
            <a:off x="3606804" y="5597528"/>
            <a:ext cx="379413" cy="1036638"/>
            <a:chOff x="1330" y="3435"/>
            <a:chExt cx="239" cy="653"/>
          </a:xfrm>
        </p:grpSpPr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1335" y="3435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dirty="0">
                  <a:solidFill>
                    <a:schemeClr val="accent2"/>
                  </a:solidFill>
                </a:rPr>
                <a:t>1</a:t>
              </a:r>
              <a:endParaRPr lang="en-US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406541" name="Text Box 13"/>
            <p:cNvSpPr txBox="1">
              <a:spLocks noChangeArrowheads="1"/>
            </p:cNvSpPr>
            <p:nvPr/>
          </p:nvSpPr>
          <p:spPr bwMode="auto">
            <a:xfrm>
              <a:off x="1330" y="3838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</a:rPr>
                <a:t>1</a:t>
              </a:r>
              <a:endParaRPr lang="en-US" altLang="en-US" sz="200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406547" name="Object 19"/>
          <p:cNvGraphicFramePr>
            <a:graphicFrameLocks noChangeAspect="1"/>
          </p:cNvGraphicFramePr>
          <p:nvPr/>
        </p:nvGraphicFramePr>
        <p:xfrm>
          <a:off x="7104113" y="1782498"/>
          <a:ext cx="90011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393480" progId="Equation.3">
                  <p:embed/>
                </p:oleObj>
              </mc:Choice>
              <mc:Fallback>
                <p:oleObj name="Equation" r:id="rId2" imgW="431640" imgH="393480" progId="Equation.3">
                  <p:embed/>
                  <p:pic>
                    <p:nvPicPr>
                      <p:cNvPr id="4065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3" y="1782498"/>
                        <a:ext cx="900113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6551" name="Group 23"/>
          <p:cNvGrpSpPr>
            <a:grpSpLocks/>
          </p:cNvGrpSpPr>
          <p:nvPr/>
        </p:nvGrpSpPr>
        <p:grpSpPr bwMode="auto">
          <a:xfrm>
            <a:off x="3863753" y="5103814"/>
            <a:ext cx="2867025" cy="1628775"/>
            <a:chOff x="643" y="3012"/>
            <a:chExt cx="1806" cy="1026"/>
          </a:xfrm>
        </p:grpSpPr>
        <p:sp>
          <p:nvSpPr>
            <p:cNvPr id="406552" name="Rectangle 2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06553" name="Group 2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06554" name="Line 2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5" name="Line 2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6" name="Rectangle 2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06557" name="Rectangle 2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06558" name="Line 3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9" name="Rectangle 3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06560" name="Line 3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1" name="Line 3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2" name="Line 3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3" name="Line 3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4" name="Freeform 3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5" name="Rectangle 3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06566" name="Rectangle 3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06567" name="Freeform 3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8" name="Text Box 4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06569" name="Text Box 4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6572" name="Object 44"/>
              <p:cNvSpPr txBox="1"/>
              <p:nvPr/>
            </p:nvSpPr>
            <p:spPr bwMode="auto">
              <a:xfrm>
                <a:off x="3004797" y="2805115"/>
                <a:ext cx="4567368" cy="11668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0⊕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=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06572" name="Object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4797" y="2805115"/>
                <a:ext cx="4567368" cy="1166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4">
                <a:extLst>
                  <a:ext uri="{FF2B5EF4-FFF2-40B4-BE49-F238E27FC236}">
                    <a16:creationId xmlns:a16="http://schemas.microsoft.com/office/drawing/2014/main" id="{1620B8A8-89F1-DCBB-B414-6ED15E74A4AF}"/>
                  </a:ext>
                </a:extLst>
              </p:cNvPr>
              <p:cNvSpPr txBox="1"/>
              <p:nvPr/>
            </p:nvSpPr>
            <p:spPr bwMode="auto">
              <a:xfrm>
                <a:off x="4952443" y="1054633"/>
                <a:ext cx="3196541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Object 44">
                <a:extLst>
                  <a:ext uri="{FF2B5EF4-FFF2-40B4-BE49-F238E27FC236}">
                    <a16:creationId xmlns:a16="http://schemas.microsoft.com/office/drawing/2014/main" id="{1620B8A8-89F1-DCBB-B414-6ED15E74A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2443" y="1054633"/>
                <a:ext cx="3196541" cy="527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BDD355BC-817B-4DAE-9189-EA2A4F98C9F0}"/>
                  </a:ext>
                </a:extLst>
              </p:cNvPr>
              <p:cNvSpPr txBox="1"/>
              <p:nvPr/>
            </p:nvSpPr>
            <p:spPr bwMode="auto">
              <a:xfrm>
                <a:off x="6791674" y="5000231"/>
                <a:ext cx="3196541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BDD355BC-817B-4DAE-9189-EA2A4F98C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1674" y="5000231"/>
                <a:ext cx="3196541" cy="527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911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777240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1732758" y="5103813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a s-a-0?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3590926" y="5103814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chemeClr val="accent2"/>
                </a:solidFill>
              </a:rPr>
              <a:t>1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406550" name="Group 22"/>
          <p:cNvGrpSpPr>
            <a:grpSpLocks/>
          </p:cNvGrpSpPr>
          <p:nvPr/>
        </p:nvGrpSpPr>
        <p:grpSpPr bwMode="auto">
          <a:xfrm>
            <a:off x="3606804" y="5597528"/>
            <a:ext cx="379413" cy="1036638"/>
            <a:chOff x="1330" y="3435"/>
            <a:chExt cx="239" cy="653"/>
          </a:xfrm>
        </p:grpSpPr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1335" y="3435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dirty="0">
                  <a:solidFill>
                    <a:schemeClr val="accent2"/>
                  </a:solidFill>
                </a:rPr>
                <a:t>1</a:t>
              </a:r>
              <a:endParaRPr lang="en-US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406541" name="Text Box 13"/>
            <p:cNvSpPr txBox="1">
              <a:spLocks noChangeArrowheads="1"/>
            </p:cNvSpPr>
            <p:nvPr/>
          </p:nvSpPr>
          <p:spPr bwMode="auto">
            <a:xfrm>
              <a:off x="1330" y="3838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</a:rPr>
                <a:t>1</a:t>
              </a:r>
              <a:endParaRPr lang="en-US" altLang="en-US" sz="2000">
                <a:solidFill>
                  <a:schemeClr val="accent2"/>
                </a:solidFill>
              </a:endParaRPr>
            </a:p>
          </p:txBody>
        </p:sp>
      </p:grpSp>
      <p:grpSp>
        <p:nvGrpSpPr>
          <p:cNvPr id="406551" name="Group 23"/>
          <p:cNvGrpSpPr>
            <a:grpSpLocks/>
          </p:cNvGrpSpPr>
          <p:nvPr/>
        </p:nvGrpSpPr>
        <p:grpSpPr bwMode="auto">
          <a:xfrm>
            <a:off x="3863753" y="5103814"/>
            <a:ext cx="2867025" cy="1628775"/>
            <a:chOff x="643" y="3012"/>
            <a:chExt cx="1806" cy="1026"/>
          </a:xfrm>
        </p:grpSpPr>
        <p:sp>
          <p:nvSpPr>
            <p:cNvPr id="406552" name="Rectangle 2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06553" name="Group 2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06554" name="Line 2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5" name="Line 2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6" name="Rectangle 2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06557" name="Rectangle 2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06558" name="Line 3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9" name="Rectangle 3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06560" name="Line 3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1" name="Line 3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2" name="Line 3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3" name="Line 3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4" name="Freeform 3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5" name="Rectangle 3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06566" name="Rectangle 3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06567" name="Freeform 3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8" name="Text Box 4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06569" name="Text Box 4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669DE6-5E65-4EC2-A9B6-3FA2D353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707" y="1879121"/>
            <a:ext cx="2959522" cy="558801"/>
          </a:xfrm>
        </p:spPr>
        <p:txBody>
          <a:bodyPr/>
          <a:lstStyle/>
          <a:p>
            <a:r>
              <a:rPr lang="en-US" dirty="0"/>
              <a:t>a is s-a-0 when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6">
                <a:extLst>
                  <a:ext uri="{FF2B5EF4-FFF2-40B4-BE49-F238E27FC236}">
                    <a16:creationId xmlns:a16="http://schemas.microsoft.com/office/drawing/2014/main" id="{AABFD55D-5A0B-2845-C83C-507ED21C0AE1}"/>
                  </a:ext>
                </a:extLst>
              </p:cNvPr>
              <p:cNvSpPr txBox="1"/>
              <p:nvPr/>
            </p:nvSpPr>
            <p:spPr bwMode="auto">
              <a:xfrm>
                <a:off x="5130578" y="1742591"/>
                <a:ext cx="1878870" cy="69533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bject 16">
                <a:extLst>
                  <a:ext uri="{FF2B5EF4-FFF2-40B4-BE49-F238E27FC236}">
                    <a16:creationId xmlns:a16="http://schemas.microsoft.com/office/drawing/2014/main" id="{AABFD55D-5A0B-2845-C83C-507ED21C0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0578" y="1742591"/>
                <a:ext cx="1878870" cy="695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76C4F3AF-0825-DF58-B7A9-4F19E49BA63E}"/>
                  </a:ext>
                </a:extLst>
              </p:cNvPr>
              <p:cNvSpPr txBox="1"/>
              <p:nvPr/>
            </p:nvSpPr>
            <p:spPr bwMode="auto">
              <a:xfrm>
                <a:off x="5205984" y="2453666"/>
                <a:ext cx="1600199" cy="39529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76C4F3AF-0825-DF58-B7A9-4F19E49BA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5984" y="2453666"/>
                <a:ext cx="1600199" cy="395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1F16942-982A-4E3B-1059-15BF364C7EED}"/>
              </a:ext>
            </a:extLst>
          </p:cNvPr>
          <p:cNvSpPr txBox="1">
            <a:spLocks/>
          </p:cNvSpPr>
          <p:nvPr/>
        </p:nvSpPr>
        <p:spPr bwMode="auto">
          <a:xfrm>
            <a:off x="2164706" y="3010213"/>
            <a:ext cx="3550071" cy="5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 = 1 , b =1 , c = 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809F0A6-C4FE-F28A-1612-CA99919EC5BE}"/>
              </a:ext>
            </a:extLst>
          </p:cNvPr>
          <p:cNvSpPr txBox="1">
            <a:spLocks/>
          </p:cNvSpPr>
          <p:nvPr/>
        </p:nvSpPr>
        <p:spPr bwMode="auto">
          <a:xfrm>
            <a:off x="2164706" y="3667191"/>
            <a:ext cx="4183485" cy="5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Test Vector  </a:t>
            </a:r>
            <a:r>
              <a:rPr lang="en-US" kern="0" dirty="0" err="1"/>
              <a:t>abc</a:t>
            </a:r>
            <a:r>
              <a:rPr lang="en-US" kern="0" dirty="0"/>
              <a:t> = 111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7DC2F25-2ADE-6FB5-2A77-28FF5FE1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759" y="1046681"/>
            <a:ext cx="2380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solidFill>
                  <a:srgbClr val="E50093"/>
                </a:solidFill>
              </a:rPr>
              <a:t>Is a s-a-0?</a:t>
            </a:r>
            <a:endParaRPr lang="en-US" altLang="en-US" sz="3200" dirty="0">
              <a:solidFill>
                <a:srgbClr val="E50093"/>
              </a:solidFill>
            </a:endParaRPr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C13F782E-20B8-07FD-56FC-653CC2F17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6227" y="3753036"/>
            <a:ext cx="5897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/>
      <p:bldP spid="406534" grpId="0"/>
      <p:bldP spid="2" grpId="0" build="p"/>
      <p:bldP spid="3" grpId="0"/>
      <p:bldP spid="6" grpId="0"/>
      <p:bldP spid="9" grpId="0"/>
      <p:bldP spid="11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05D3-1DEF-01D6-79E5-80ABE9DC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Testing Methods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B13F5D5-9FF8-40A3-D1E9-A7BE13820E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92276"/>
            <a:ext cx="7772400" cy="822325"/>
          </a:xfrm>
        </p:spPr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/>
              <a:t>Functional testing (Exhaustive testing)</a:t>
            </a:r>
          </a:p>
        </p:txBody>
      </p:sp>
      <p:pic>
        <p:nvPicPr>
          <p:cNvPr id="11268" name="Picture 2" descr="Carry Look-Ahead Adder - GeeksforGeeks">
            <a:extLst>
              <a:ext uri="{FF2B5EF4-FFF2-40B4-BE49-F238E27FC236}">
                <a16:creationId xmlns:a16="http://schemas.microsoft.com/office/drawing/2014/main" id="{6A7D1702-26DB-DB7E-2F5C-432FDDEA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1" y="2514600"/>
            <a:ext cx="44497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ontent Placeholder 2">
            <a:extLst>
              <a:ext uri="{FF2B5EF4-FFF2-40B4-BE49-F238E27FC236}">
                <a16:creationId xmlns:a16="http://schemas.microsoft.com/office/drawing/2014/main" id="{5034EF19-72BC-4F69-FD48-8B5B2BC94AD4}"/>
              </a:ext>
            </a:extLst>
          </p:cNvPr>
          <p:cNvSpPr txBox="1">
            <a:spLocks/>
          </p:cNvSpPr>
          <p:nvPr/>
        </p:nvSpPr>
        <p:spPr bwMode="auto">
          <a:xfrm>
            <a:off x="2152650" y="4402139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4 bits Adder has 8 inputs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Possible combinations for input = 256 input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Test all combinations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777240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1732758" y="5103813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a s-a-1?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3590926" y="5103814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chemeClr val="accent2"/>
                </a:solidFill>
              </a:rPr>
              <a:t>0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406550" name="Group 22"/>
          <p:cNvGrpSpPr>
            <a:grpSpLocks/>
          </p:cNvGrpSpPr>
          <p:nvPr/>
        </p:nvGrpSpPr>
        <p:grpSpPr bwMode="auto">
          <a:xfrm>
            <a:off x="3606804" y="5597528"/>
            <a:ext cx="379413" cy="1036638"/>
            <a:chOff x="1330" y="3435"/>
            <a:chExt cx="239" cy="653"/>
          </a:xfrm>
        </p:grpSpPr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1335" y="3435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dirty="0">
                  <a:solidFill>
                    <a:schemeClr val="accent2"/>
                  </a:solidFill>
                </a:rPr>
                <a:t>1</a:t>
              </a:r>
              <a:endParaRPr lang="en-US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406541" name="Text Box 13"/>
            <p:cNvSpPr txBox="1">
              <a:spLocks noChangeArrowheads="1"/>
            </p:cNvSpPr>
            <p:nvPr/>
          </p:nvSpPr>
          <p:spPr bwMode="auto">
            <a:xfrm>
              <a:off x="1330" y="3838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</a:rPr>
                <a:t>1</a:t>
              </a:r>
              <a:endParaRPr lang="en-US" altLang="en-US" sz="2000">
                <a:solidFill>
                  <a:schemeClr val="accent2"/>
                </a:solidFill>
              </a:endParaRPr>
            </a:p>
          </p:txBody>
        </p:sp>
      </p:grpSp>
      <p:grpSp>
        <p:nvGrpSpPr>
          <p:cNvPr id="406551" name="Group 23"/>
          <p:cNvGrpSpPr>
            <a:grpSpLocks/>
          </p:cNvGrpSpPr>
          <p:nvPr/>
        </p:nvGrpSpPr>
        <p:grpSpPr bwMode="auto">
          <a:xfrm>
            <a:off x="3863753" y="5103814"/>
            <a:ext cx="2867025" cy="1628775"/>
            <a:chOff x="643" y="3012"/>
            <a:chExt cx="1806" cy="1026"/>
          </a:xfrm>
        </p:grpSpPr>
        <p:sp>
          <p:nvSpPr>
            <p:cNvPr id="406552" name="Rectangle 2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06553" name="Group 2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06554" name="Line 2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5" name="Line 2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6" name="Rectangle 2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06557" name="Rectangle 2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06558" name="Line 3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9" name="Rectangle 3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06560" name="Line 3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1" name="Line 3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2" name="Line 3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3" name="Line 3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4" name="Freeform 3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5" name="Rectangle 3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06566" name="Rectangle 3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06567" name="Freeform 3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8" name="Text Box 4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06569" name="Text Box 4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669DE6-5E65-4EC2-A9B6-3FA2D353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707" y="1879121"/>
            <a:ext cx="2959522" cy="558801"/>
          </a:xfrm>
        </p:spPr>
        <p:txBody>
          <a:bodyPr/>
          <a:lstStyle/>
          <a:p>
            <a:r>
              <a:rPr lang="en-US" dirty="0"/>
              <a:t>a is s-a-1 when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6">
                <a:extLst>
                  <a:ext uri="{FF2B5EF4-FFF2-40B4-BE49-F238E27FC236}">
                    <a16:creationId xmlns:a16="http://schemas.microsoft.com/office/drawing/2014/main" id="{AABFD55D-5A0B-2845-C83C-507ED21C0AE1}"/>
                  </a:ext>
                </a:extLst>
              </p:cNvPr>
              <p:cNvSpPr txBox="1"/>
              <p:nvPr/>
            </p:nvSpPr>
            <p:spPr bwMode="auto">
              <a:xfrm>
                <a:off x="5130578" y="1742591"/>
                <a:ext cx="1878870" cy="69533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`.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bject 16">
                <a:extLst>
                  <a:ext uri="{FF2B5EF4-FFF2-40B4-BE49-F238E27FC236}">
                    <a16:creationId xmlns:a16="http://schemas.microsoft.com/office/drawing/2014/main" id="{AABFD55D-5A0B-2845-C83C-507ED21C0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0578" y="1742591"/>
                <a:ext cx="1878870" cy="695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76C4F3AF-0825-DF58-B7A9-4F19E49BA63E}"/>
                  </a:ext>
                </a:extLst>
              </p:cNvPr>
              <p:cNvSpPr txBox="1"/>
              <p:nvPr/>
            </p:nvSpPr>
            <p:spPr bwMode="auto">
              <a:xfrm>
                <a:off x="5205984" y="2453666"/>
                <a:ext cx="1682105" cy="44224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76C4F3AF-0825-DF58-B7A9-4F19E49BA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5984" y="2453666"/>
                <a:ext cx="1682105" cy="442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1F16942-982A-4E3B-1059-15BF364C7EED}"/>
              </a:ext>
            </a:extLst>
          </p:cNvPr>
          <p:cNvSpPr txBox="1">
            <a:spLocks/>
          </p:cNvSpPr>
          <p:nvPr/>
        </p:nvSpPr>
        <p:spPr bwMode="auto">
          <a:xfrm>
            <a:off x="2164706" y="3010213"/>
            <a:ext cx="3550071" cy="5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 = 0 , b =1 , c = 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809F0A6-C4FE-F28A-1612-CA99919EC5BE}"/>
              </a:ext>
            </a:extLst>
          </p:cNvPr>
          <p:cNvSpPr txBox="1">
            <a:spLocks/>
          </p:cNvSpPr>
          <p:nvPr/>
        </p:nvSpPr>
        <p:spPr bwMode="auto">
          <a:xfrm>
            <a:off x="2164706" y="3667191"/>
            <a:ext cx="4183485" cy="5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Test Vector  </a:t>
            </a:r>
            <a:r>
              <a:rPr lang="en-US" kern="0" dirty="0" err="1"/>
              <a:t>abc</a:t>
            </a:r>
            <a:r>
              <a:rPr lang="en-US" kern="0" dirty="0"/>
              <a:t> = 011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7DC2F25-2ADE-6FB5-2A77-28FF5FE1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759" y="1046681"/>
            <a:ext cx="2380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solidFill>
                  <a:srgbClr val="E50093"/>
                </a:solidFill>
              </a:rPr>
              <a:t>Is a s-a-1?</a:t>
            </a:r>
            <a:endParaRPr lang="en-US" altLang="en-US" sz="3200" dirty="0">
              <a:solidFill>
                <a:srgbClr val="E50093"/>
              </a:solidFill>
            </a:endParaRPr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C13F782E-20B8-07FD-56FC-653CC2F17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6227" y="3753036"/>
            <a:ext cx="5897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/>
      <p:bldP spid="406534" grpId="0"/>
      <p:bldP spid="2" grpId="0" build="p"/>
      <p:bldP spid="3" grpId="0"/>
      <p:bldP spid="6" grpId="0"/>
      <p:bldP spid="9" grpId="0"/>
      <p:bldP spid="11" grpId="0"/>
      <p:bldP spid="13" grpId="0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8532440" cy="12763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443" y="1009306"/>
            <a:ext cx="5064024" cy="511481"/>
          </a:xfrm>
        </p:spPr>
        <p:txBody>
          <a:bodyPr/>
          <a:lstStyle/>
          <a:p>
            <a:r>
              <a:rPr lang="en-US" dirty="0"/>
              <a:t>Test node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5244444" y="1381934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F sensitive to node 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619206" y="2021735"/>
                <a:ext cx="3951068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9206" y="2021735"/>
                <a:ext cx="3951068" cy="527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501316" y="2579520"/>
                <a:ext cx="4567368" cy="82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1316" y="2579520"/>
                <a:ext cx="4567368" cy="823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/>
              <p:nvPr/>
            </p:nvSpPr>
            <p:spPr bwMode="auto">
              <a:xfrm>
                <a:off x="5492771" y="3392270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 ⊕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71" y="3392270"/>
                <a:ext cx="4567368" cy="4687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/>
              <p:nvPr/>
            </p:nvSpPr>
            <p:spPr bwMode="auto">
              <a:xfrm>
                <a:off x="5492771" y="3878961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 ⊕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)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71" y="3878961"/>
                <a:ext cx="4567368" cy="4687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44">
                <a:extLst>
                  <a:ext uri="{FF2B5EF4-FFF2-40B4-BE49-F238E27FC236}">
                    <a16:creationId xmlns:a16="http://schemas.microsoft.com/office/drawing/2014/main" id="{0B24C1E1-FE02-85EE-3FCE-1E19F2F97325}"/>
                  </a:ext>
                </a:extLst>
              </p:cNvPr>
              <p:cNvSpPr txBox="1"/>
              <p:nvPr/>
            </p:nvSpPr>
            <p:spPr bwMode="auto">
              <a:xfrm>
                <a:off x="5501316" y="4365652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 ⊕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Object 44">
                <a:extLst>
                  <a:ext uri="{FF2B5EF4-FFF2-40B4-BE49-F238E27FC236}">
                    <a16:creationId xmlns:a16="http://schemas.microsoft.com/office/drawing/2014/main" id="{0B24C1E1-FE02-85EE-3FCE-1E19F2F97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1316" y="4365652"/>
                <a:ext cx="4567368" cy="4687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6">
            <a:extLst>
              <a:ext uri="{FF2B5EF4-FFF2-40B4-BE49-F238E27FC236}">
                <a16:creationId xmlns:a16="http://schemas.microsoft.com/office/drawing/2014/main" id="{A1672B55-0436-84A7-BC2C-9B015A7CE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74" y="4938924"/>
            <a:ext cx="3852428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Using identity X </a:t>
            </a:r>
            <a:r>
              <a:rPr lang="en-GB" altLang="en-US" sz="2000" i="1" dirty="0">
                <a:solidFill>
                  <a:srgbClr val="E50093"/>
                </a:solidFill>
                <a:sym typeface="Symbol" pitchFamily="18" charset="2"/>
              </a:rPr>
              <a:t></a:t>
            </a:r>
            <a:r>
              <a:rPr lang="en-GB" altLang="en-US" sz="2000" i="1" dirty="0">
                <a:solidFill>
                  <a:srgbClr val="E50093"/>
                </a:solidFill>
              </a:rPr>
              <a:t> Y = X`.Y + X.Y`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4">
                <a:extLst>
                  <a:ext uri="{FF2B5EF4-FFF2-40B4-BE49-F238E27FC236}">
                    <a16:creationId xmlns:a16="http://schemas.microsoft.com/office/drawing/2014/main" id="{2ED1A8B5-0952-01E9-C2B6-70C7EC56AED3}"/>
                  </a:ext>
                </a:extLst>
              </p:cNvPr>
              <p:cNvSpPr txBox="1"/>
              <p:nvPr/>
            </p:nvSpPr>
            <p:spPr bwMode="auto">
              <a:xfrm>
                <a:off x="5505297" y="4886222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Object 44">
                <a:extLst>
                  <a:ext uri="{FF2B5EF4-FFF2-40B4-BE49-F238E27FC236}">
                    <a16:creationId xmlns:a16="http://schemas.microsoft.com/office/drawing/2014/main" id="{2ED1A8B5-0952-01E9-C2B6-70C7EC56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5297" y="4886222"/>
                <a:ext cx="4567368" cy="4687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4">
                <a:extLst>
                  <a:ext uri="{FF2B5EF4-FFF2-40B4-BE49-F238E27FC236}">
                    <a16:creationId xmlns:a16="http://schemas.microsoft.com/office/drawing/2014/main" id="{02A6749B-A4C2-A14B-1818-385FD01CC16A}"/>
                  </a:ext>
                </a:extLst>
              </p:cNvPr>
              <p:cNvSpPr txBox="1"/>
              <p:nvPr/>
            </p:nvSpPr>
            <p:spPr bwMode="auto">
              <a:xfrm>
                <a:off x="5490202" y="5310759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     0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Object 44">
                <a:extLst>
                  <a:ext uri="{FF2B5EF4-FFF2-40B4-BE49-F238E27FC236}">
                    <a16:creationId xmlns:a16="http://schemas.microsoft.com/office/drawing/2014/main" id="{02A6749B-A4C2-A14B-1818-385FD01CC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0202" y="5310759"/>
                <a:ext cx="4567368" cy="4687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6">
            <a:extLst>
              <a:ext uri="{FF2B5EF4-FFF2-40B4-BE49-F238E27FC236}">
                <a16:creationId xmlns:a16="http://schemas.microsoft.com/office/drawing/2014/main" id="{C3F00890-7BD7-09F8-FA69-4349A59A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037" y="5379427"/>
            <a:ext cx="2874050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rgbClr val="E50093"/>
                </a:solidFill>
              </a:rPr>
              <a:t>Using De Morgan's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44">
                <a:extLst>
                  <a:ext uri="{FF2B5EF4-FFF2-40B4-BE49-F238E27FC236}">
                    <a16:creationId xmlns:a16="http://schemas.microsoft.com/office/drawing/2014/main" id="{55182163-75A7-2F7C-EFFC-54385A5F12A7}"/>
                  </a:ext>
                </a:extLst>
              </p:cNvPr>
              <p:cNvSpPr txBox="1"/>
              <p:nvPr/>
            </p:nvSpPr>
            <p:spPr bwMode="auto">
              <a:xfrm>
                <a:off x="5501316" y="5726835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Object 44">
                <a:extLst>
                  <a:ext uri="{FF2B5EF4-FFF2-40B4-BE49-F238E27FC236}">
                    <a16:creationId xmlns:a16="http://schemas.microsoft.com/office/drawing/2014/main" id="{55182163-75A7-2F7C-EFFC-54385A5F1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1316" y="5726835"/>
                <a:ext cx="4567368" cy="4687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44">
                <a:extLst>
                  <a:ext uri="{FF2B5EF4-FFF2-40B4-BE49-F238E27FC236}">
                    <a16:creationId xmlns:a16="http://schemas.microsoft.com/office/drawing/2014/main" id="{B506E4EE-BE56-30B2-C9BE-841C5AB7F0AB}"/>
                  </a:ext>
                </a:extLst>
              </p:cNvPr>
              <p:cNvSpPr txBox="1"/>
              <p:nvPr/>
            </p:nvSpPr>
            <p:spPr bwMode="auto">
              <a:xfrm>
                <a:off x="7309279" y="5715510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Object 44">
                <a:extLst>
                  <a:ext uri="{FF2B5EF4-FFF2-40B4-BE49-F238E27FC236}">
                    <a16:creationId xmlns:a16="http://schemas.microsoft.com/office/drawing/2014/main" id="{B506E4EE-BE56-30B2-C9BE-841C5AB7F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9279" y="5715510"/>
                <a:ext cx="4567368" cy="4687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>
            <a:extLst>
              <a:ext uri="{FF2B5EF4-FFF2-40B4-BE49-F238E27FC236}">
                <a16:creationId xmlns:a16="http://schemas.microsoft.com/office/drawing/2014/main" id="{EA881BDC-1A09-B78D-EC49-8C9B804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778" y="6296687"/>
            <a:ext cx="4725266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F is sensitive to A when             =   BC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C2D59-9872-DAC4-1A82-6187F92EAB20}"/>
              </a:ext>
            </a:extLst>
          </p:cNvPr>
          <p:cNvSpPr txBox="1"/>
          <p:nvPr/>
        </p:nvSpPr>
        <p:spPr>
          <a:xfrm>
            <a:off x="6928478" y="6309287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E50093"/>
                </a:solidFill>
              </a:rPr>
              <a:t>BC  = 11</a:t>
            </a:r>
            <a:endParaRPr lang="en-US" b="1" dirty="0"/>
          </a:p>
        </p:txBody>
      </p:sp>
      <p:sp>
        <p:nvSpPr>
          <p:cNvPr id="28" name="Line 57">
            <a:extLst>
              <a:ext uri="{FF2B5EF4-FFF2-40B4-BE49-F238E27FC236}">
                <a16:creationId xmlns:a16="http://schemas.microsoft.com/office/drawing/2014/main" id="{C0506A67-86AC-7B85-2D2D-550935E32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8477" y="6338523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/>
              <p:nvPr/>
            </p:nvSpPr>
            <p:spPr bwMode="auto">
              <a:xfrm>
                <a:off x="4295800" y="6249960"/>
                <a:ext cx="756084" cy="5011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n-US" i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5800" y="6249960"/>
                <a:ext cx="756084" cy="501184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7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5" grpId="0" animBg="1"/>
      <p:bldP spid="27" grpId="0"/>
      <p:bldP spid="28" grpId="0" animBg="1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8532440" cy="12763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443" y="1009306"/>
            <a:ext cx="5064024" cy="511481"/>
          </a:xfrm>
        </p:spPr>
        <p:txBody>
          <a:bodyPr/>
          <a:lstStyle/>
          <a:p>
            <a:r>
              <a:rPr lang="en-US" dirty="0"/>
              <a:t>Test node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5244444" y="1381934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A s-a-0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7392144" y="2097527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2144" y="2097527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7392145" y="2597483"/>
                <a:ext cx="2970949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dA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2145" y="2597483"/>
                <a:ext cx="2970949" cy="746028"/>
              </a:xfrm>
              <a:prstGeom prst="rect">
                <a:avLst/>
              </a:prstGeom>
              <a:blipFill>
                <a:blip r:embed="rId5"/>
                <a:stretch>
                  <a:fillRect l="-18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>
            <a:extLst>
              <a:ext uri="{FF2B5EF4-FFF2-40B4-BE49-F238E27FC236}">
                <a16:creationId xmlns:a16="http://schemas.microsoft.com/office/drawing/2014/main" id="{EA881BDC-1A09-B78D-EC49-8C9B804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167" y="4993884"/>
            <a:ext cx="4725266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A s-a-0 when   ABC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C2D59-9872-DAC4-1A82-6187F92EAB20}"/>
              </a:ext>
            </a:extLst>
          </p:cNvPr>
          <p:cNvSpPr txBox="1"/>
          <p:nvPr/>
        </p:nvSpPr>
        <p:spPr>
          <a:xfrm>
            <a:off x="7186802" y="4891001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E50093"/>
                </a:solidFill>
              </a:rPr>
              <a:t>ABC  = 111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5577857" y="2054840"/>
            <a:ext cx="202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s-a-0 when</a:t>
            </a:r>
          </a:p>
        </p:txBody>
      </p:sp>
      <p:sp>
        <p:nvSpPr>
          <p:cNvPr id="3" name="Line 57">
            <a:extLst>
              <a:ext uri="{FF2B5EF4-FFF2-40B4-BE49-F238E27FC236}">
                <a16:creationId xmlns:a16="http://schemas.microsoft.com/office/drawing/2014/main" id="{8EB7D472-E8C5-E47C-72BA-81EB7941E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4075" y="4914448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5" grpId="0" animBg="1"/>
      <p:bldP spid="27" grpId="0"/>
      <p:bldP spid="2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8532440" cy="12763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443" y="1009306"/>
            <a:ext cx="5064024" cy="511481"/>
          </a:xfrm>
        </p:spPr>
        <p:txBody>
          <a:bodyPr/>
          <a:lstStyle/>
          <a:p>
            <a:r>
              <a:rPr lang="en-US" dirty="0"/>
              <a:t>Test node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5244444" y="1381934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A s-a-1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7392144" y="2097527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2144" y="2097527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7392145" y="2597483"/>
                <a:ext cx="2970949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A`.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dA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2145" y="2597483"/>
                <a:ext cx="2970949" cy="746028"/>
              </a:xfrm>
              <a:prstGeom prst="rect">
                <a:avLst/>
              </a:prstGeom>
              <a:blipFill>
                <a:blip r:embed="rId5"/>
                <a:stretch>
                  <a:fillRect l="-18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>
            <a:extLst>
              <a:ext uri="{FF2B5EF4-FFF2-40B4-BE49-F238E27FC236}">
                <a16:creationId xmlns:a16="http://schemas.microsoft.com/office/drawing/2014/main" id="{EA881BDC-1A09-B78D-EC49-8C9B804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167" y="4993884"/>
            <a:ext cx="4725266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A s-a-0 when   A`BC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C2D59-9872-DAC4-1A82-6187F92EAB20}"/>
              </a:ext>
            </a:extLst>
          </p:cNvPr>
          <p:cNvSpPr txBox="1"/>
          <p:nvPr/>
        </p:nvSpPr>
        <p:spPr>
          <a:xfrm>
            <a:off x="7186802" y="4891001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E50093"/>
                </a:solidFill>
              </a:rPr>
              <a:t>ABC  = 011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5577857" y="2054840"/>
            <a:ext cx="202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s-a-0 when</a:t>
            </a:r>
          </a:p>
        </p:txBody>
      </p:sp>
      <p:sp>
        <p:nvSpPr>
          <p:cNvPr id="3" name="Line 57">
            <a:extLst>
              <a:ext uri="{FF2B5EF4-FFF2-40B4-BE49-F238E27FC236}">
                <a16:creationId xmlns:a16="http://schemas.microsoft.com/office/drawing/2014/main" id="{8EB7D472-E8C5-E47C-72BA-81EB7941E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4075" y="4914448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1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5" grpId="0" animBg="1"/>
      <p:bldP spid="27" grpId="0"/>
      <p:bldP spid="2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8532440" cy="12763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443" y="1009306"/>
            <a:ext cx="5064024" cy="511481"/>
          </a:xfrm>
        </p:spPr>
        <p:txBody>
          <a:bodyPr/>
          <a:lstStyle/>
          <a:p>
            <a:r>
              <a:rPr lang="en-US" dirty="0"/>
              <a:t>Test node 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5244444" y="1381934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F sensitive to node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619206" y="2021735"/>
                <a:ext cx="3951068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9206" y="2021735"/>
                <a:ext cx="3951068" cy="527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501316" y="2579520"/>
                <a:ext cx="4567368" cy="82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1316" y="2579520"/>
                <a:ext cx="4567368" cy="823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/>
              <p:nvPr/>
            </p:nvSpPr>
            <p:spPr bwMode="auto">
              <a:xfrm>
                <a:off x="5492771" y="3392270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0          ⊕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71" y="3392270"/>
                <a:ext cx="4567368" cy="4687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/>
              <p:nvPr/>
            </p:nvSpPr>
            <p:spPr bwMode="auto">
              <a:xfrm>
                <a:off x="5492771" y="3878961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71" y="3878961"/>
                <a:ext cx="4567368" cy="4687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>
            <a:extLst>
              <a:ext uri="{FF2B5EF4-FFF2-40B4-BE49-F238E27FC236}">
                <a16:creationId xmlns:a16="http://schemas.microsoft.com/office/drawing/2014/main" id="{EA881BDC-1A09-B78D-EC49-8C9B804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4489231"/>
            <a:ext cx="5076564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F is sensitive to A when             =   A+C`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C2D59-9872-DAC4-1A82-6187F92EAB20}"/>
              </a:ext>
            </a:extLst>
          </p:cNvPr>
          <p:cNvSpPr txBox="1"/>
          <p:nvPr/>
        </p:nvSpPr>
        <p:spPr>
          <a:xfrm>
            <a:off x="7284133" y="4513792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E50093"/>
                </a:solidFill>
              </a:rPr>
              <a:t>A</a:t>
            </a:r>
            <a:r>
              <a:rPr lang="en-GB" altLang="en-US" sz="2400" b="1" dirty="0">
                <a:solidFill>
                  <a:srgbClr val="E50093"/>
                </a:solidFill>
              </a:rPr>
              <a:t>C  = </a:t>
            </a:r>
            <a:endParaRPr lang="en-US" b="1" dirty="0"/>
          </a:p>
        </p:txBody>
      </p:sp>
      <p:sp>
        <p:nvSpPr>
          <p:cNvPr id="28" name="Line 57">
            <a:extLst>
              <a:ext uri="{FF2B5EF4-FFF2-40B4-BE49-F238E27FC236}">
                <a16:creationId xmlns:a16="http://schemas.microsoft.com/office/drawing/2014/main" id="{C0506A67-86AC-7B85-2D2D-550935E32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4132" y="4543028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/>
              <p:nvPr/>
            </p:nvSpPr>
            <p:spPr bwMode="auto">
              <a:xfrm>
                <a:off x="4403812" y="4438694"/>
                <a:ext cx="756084" cy="5011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n-US" i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3812" y="4438694"/>
                <a:ext cx="756084" cy="501184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5175388-EC12-3FAC-EE11-1E73CBB08DF8}"/>
              </a:ext>
            </a:extLst>
          </p:cNvPr>
          <p:cNvSpPr txBox="1"/>
          <p:nvPr/>
        </p:nvSpPr>
        <p:spPr>
          <a:xfrm>
            <a:off x="7321230" y="4889342"/>
            <a:ext cx="754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</a:rPr>
              <a:t>00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10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818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15" grpId="0"/>
      <p:bldP spid="16" grpId="0"/>
      <p:bldP spid="25" grpId="0" animBg="1"/>
      <p:bldP spid="27" grpId="0"/>
      <p:bldP spid="28" grpId="0" animBg="1"/>
      <p:bldP spid="29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8532440" cy="12763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443" y="1009306"/>
            <a:ext cx="5064024" cy="511481"/>
          </a:xfrm>
        </p:spPr>
        <p:txBody>
          <a:bodyPr/>
          <a:lstStyle/>
          <a:p>
            <a:r>
              <a:rPr lang="en-US" dirty="0"/>
              <a:t>Test node 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5244444" y="1381934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B s-a-0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7392144" y="2097527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2144" y="2097527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7408118" y="2596275"/>
                <a:ext cx="3176292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8118" y="2596275"/>
                <a:ext cx="3176292" cy="746028"/>
              </a:xfrm>
              <a:prstGeom prst="rect">
                <a:avLst/>
              </a:prstGeom>
              <a:blipFill>
                <a:blip r:embed="rId5"/>
                <a:stretch>
                  <a:fillRect l="-15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5577857" y="2054840"/>
            <a:ext cx="202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s-a-0 when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7CCE9-23FD-1C53-68FD-42474F2FCC18}"/>
              </a:ext>
            </a:extLst>
          </p:cNvPr>
          <p:cNvSpPr txBox="1"/>
          <p:nvPr/>
        </p:nvSpPr>
        <p:spPr>
          <a:xfrm>
            <a:off x="5363830" y="3275481"/>
            <a:ext cx="522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Will be 1 when both B and (A+C`) are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D155F-4BFF-0E76-9B4B-F7B7A59141F0}"/>
              </a:ext>
            </a:extLst>
          </p:cNvPr>
          <p:cNvSpPr txBox="1"/>
          <p:nvPr/>
        </p:nvSpPr>
        <p:spPr>
          <a:xfrm>
            <a:off x="8682329" y="3789489"/>
            <a:ext cx="169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B     AC </a:t>
            </a:r>
          </a:p>
          <a:p>
            <a:pPr marL="457200" indent="-457200">
              <a:buAutoNum type="arabicPlain"/>
            </a:pPr>
            <a:r>
              <a:rPr lang="en-US" dirty="0">
                <a:solidFill>
                  <a:srgbClr val="FF3399"/>
                </a:solidFill>
              </a:rPr>
              <a:t>  0 0</a:t>
            </a:r>
          </a:p>
          <a:p>
            <a:r>
              <a:rPr lang="en-US" dirty="0">
                <a:solidFill>
                  <a:srgbClr val="FF3399"/>
                </a:solidFill>
              </a:rPr>
              <a:t>        1 0</a:t>
            </a:r>
          </a:p>
          <a:p>
            <a:r>
              <a:rPr lang="en-US" dirty="0">
                <a:solidFill>
                  <a:srgbClr val="FF3399"/>
                </a:solidFill>
              </a:rPr>
              <a:t>        1 1</a:t>
            </a:r>
          </a:p>
        </p:txBody>
      </p:sp>
      <p:sp>
        <p:nvSpPr>
          <p:cNvPr id="15" name="Line 57">
            <a:extLst>
              <a:ext uri="{FF2B5EF4-FFF2-40B4-BE49-F238E27FC236}">
                <a16:creationId xmlns:a16="http://schemas.microsoft.com/office/drawing/2014/main" id="{B983621C-1793-19C6-F92A-93AF70478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2858" y="3798870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A0F2C-BD96-051E-09B9-344DCE9EEF2D}"/>
              </a:ext>
            </a:extLst>
          </p:cNvPr>
          <p:cNvSpPr txBox="1"/>
          <p:nvPr/>
        </p:nvSpPr>
        <p:spPr>
          <a:xfrm>
            <a:off x="2627884" y="54812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Test Vectors: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51D56D-5AA0-156D-7CD3-487F5C35C121}"/>
              </a:ext>
            </a:extLst>
          </p:cNvPr>
          <p:cNvSpPr txBox="1"/>
          <p:nvPr/>
        </p:nvSpPr>
        <p:spPr>
          <a:xfrm>
            <a:off x="4710964" y="5060706"/>
            <a:ext cx="169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ABC</a:t>
            </a:r>
          </a:p>
          <a:p>
            <a:r>
              <a:rPr lang="en-US" dirty="0">
                <a:solidFill>
                  <a:srgbClr val="FF3399"/>
                </a:solidFill>
              </a:rPr>
              <a:t>0 1 0</a:t>
            </a:r>
          </a:p>
          <a:p>
            <a:r>
              <a:rPr lang="en-US" dirty="0">
                <a:solidFill>
                  <a:srgbClr val="FF3399"/>
                </a:solidFill>
              </a:rPr>
              <a:t>1 1 0</a:t>
            </a:r>
          </a:p>
          <a:p>
            <a:r>
              <a:rPr lang="en-US" dirty="0">
                <a:solidFill>
                  <a:srgbClr val="FF3399"/>
                </a:solidFill>
              </a:rPr>
              <a:t>1 1 1</a:t>
            </a:r>
          </a:p>
        </p:txBody>
      </p:sp>
      <p:sp>
        <p:nvSpPr>
          <p:cNvPr id="18" name="Line 57">
            <a:extLst>
              <a:ext uri="{FF2B5EF4-FFF2-40B4-BE49-F238E27FC236}">
                <a16:creationId xmlns:a16="http://schemas.microsoft.com/office/drawing/2014/main" id="{5D28B8F6-02BB-2DC6-D22D-4308F7AE5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4074" y="5078150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7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" grpId="0"/>
      <p:bldP spid="6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8532440" cy="12763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443" y="1009306"/>
            <a:ext cx="5064024" cy="511481"/>
          </a:xfrm>
        </p:spPr>
        <p:txBody>
          <a:bodyPr/>
          <a:lstStyle/>
          <a:p>
            <a:r>
              <a:rPr lang="en-US" dirty="0"/>
              <a:t>Test node 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5244444" y="1381934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B s-a-1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7392144" y="2097527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2144" y="2097527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7459212" y="2668053"/>
                <a:ext cx="2970949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B`.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9212" y="2668053"/>
                <a:ext cx="2970949" cy="746028"/>
              </a:xfrm>
              <a:prstGeom prst="rect">
                <a:avLst/>
              </a:prstGeom>
              <a:blipFill>
                <a:blip r:embed="rId5"/>
                <a:stretch>
                  <a:fillRect l="-18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5577857" y="2054840"/>
            <a:ext cx="202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s-a-0 when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EC3F9-8B42-4C90-A06C-F25A39169BF1}"/>
              </a:ext>
            </a:extLst>
          </p:cNvPr>
          <p:cNvSpPr txBox="1"/>
          <p:nvPr/>
        </p:nvSpPr>
        <p:spPr>
          <a:xfrm>
            <a:off x="5363830" y="3275481"/>
            <a:ext cx="522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Will be 1 when both B` and (A+C`) are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CD7EE-ECC5-1D37-AC81-BE5883CBFF0A}"/>
              </a:ext>
            </a:extLst>
          </p:cNvPr>
          <p:cNvSpPr txBox="1"/>
          <p:nvPr/>
        </p:nvSpPr>
        <p:spPr>
          <a:xfrm>
            <a:off x="8682329" y="3789489"/>
            <a:ext cx="169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B     AC </a:t>
            </a:r>
          </a:p>
          <a:p>
            <a:r>
              <a:rPr lang="en-US" dirty="0">
                <a:solidFill>
                  <a:srgbClr val="FF3399"/>
                </a:solidFill>
              </a:rPr>
              <a:t>0      0 0</a:t>
            </a:r>
          </a:p>
          <a:p>
            <a:r>
              <a:rPr lang="en-US" dirty="0">
                <a:solidFill>
                  <a:srgbClr val="FF3399"/>
                </a:solidFill>
              </a:rPr>
              <a:t>        1 0</a:t>
            </a:r>
          </a:p>
          <a:p>
            <a:r>
              <a:rPr lang="en-US" dirty="0">
                <a:solidFill>
                  <a:srgbClr val="FF3399"/>
                </a:solidFill>
              </a:rPr>
              <a:t>        1 1</a:t>
            </a:r>
          </a:p>
        </p:txBody>
      </p:sp>
      <p:sp>
        <p:nvSpPr>
          <p:cNvPr id="9" name="Line 57">
            <a:extLst>
              <a:ext uri="{FF2B5EF4-FFF2-40B4-BE49-F238E27FC236}">
                <a16:creationId xmlns:a16="http://schemas.microsoft.com/office/drawing/2014/main" id="{96F0727B-F2CA-D44C-C356-62380158D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2858" y="3798870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D2CD0-1F3F-5E38-E3D4-6E387F9364A3}"/>
              </a:ext>
            </a:extLst>
          </p:cNvPr>
          <p:cNvSpPr txBox="1"/>
          <p:nvPr/>
        </p:nvSpPr>
        <p:spPr>
          <a:xfrm>
            <a:off x="2627884" y="54812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Test Vectors: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E781C2-022B-1592-A882-482A65A30E1C}"/>
              </a:ext>
            </a:extLst>
          </p:cNvPr>
          <p:cNvSpPr txBox="1"/>
          <p:nvPr/>
        </p:nvSpPr>
        <p:spPr>
          <a:xfrm>
            <a:off x="4710964" y="5060706"/>
            <a:ext cx="169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ABC</a:t>
            </a:r>
          </a:p>
          <a:p>
            <a:r>
              <a:rPr lang="en-US" dirty="0">
                <a:solidFill>
                  <a:srgbClr val="FF3399"/>
                </a:solidFill>
              </a:rPr>
              <a:t>0 0 0</a:t>
            </a:r>
          </a:p>
          <a:p>
            <a:r>
              <a:rPr lang="en-US" dirty="0">
                <a:solidFill>
                  <a:srgbClr val="FF3399"/>
                </a:solidFill>
              </a:rPr>
              <a:t>1 0 0</a:t>
            </a:r>
          </a:p>
          <a:p>
            <a:r>
              <a:rPr lang="en-US" dirty="0">
                <a:solidFill>
                  <a:srgbClr val="FF3399"/>
                </a:solidFill>
              </a:rPr>
              <a:t>1 0 1</a:t>
            </a:r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A0EAA278-62ED-4E7F-F3B4-FFCE3231B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4074" y="5078150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4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" grpId="0"/>
      <p:bldP spid="5" grpId="0"/>
      <p:bldP spid="6" grpId="0"/>
      <p:bldP spid="9" grpId="0" animBg="1"/>
      <p:bldP spid="11" grpId="0"/>
      <p:bldP spid="13" grpId="0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8532440" cy="12763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443" y="1009306"/>
            <a:ext cx="5064024" cy="511481"/>
          </a:xfrm>
        </p:spPr>
        <p:txBody>
          <a:bodyPr/>
          <a:lstStyle/>
          <a:p>
            <a:r>
              <a:rPr lang="en-US" dirty="0"/>
              <a:t>Test node 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5244444" y="1381934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F sensitive to node 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619206" y="2021735"/>
                <a:ext cx="3951068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9206" y="2021735"/>
                <a:ext cx="3951068" cy="527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501316" y="2579520"/>
                <a:ext cx="4567368" cy="82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1316" y="2579520"/>
                <a:ext cx="4567368" cy="823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/>
              <p:nvPr/>
            </p:nvSpPr>
            <p:spPr bwMode="auto">
              <a:xfrm>
                <a:off x="5492771" y="3392270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      ⊕  1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71" y="3392270"/>
                <a:ext cx="4567368" cy="4687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/>
              <p:nvPr/>
            </p:nvSpPr>
            <p:spPr bwMode="auto">
              <a:xfrm>
                <a:off x="5492771" y="3878961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71" y="3878961"/>
                <a:ext cx="4567368" cy="4687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6">
            <a:extLst>
              <a:ext uri="{FF2B5EF4-FFF2-40B4-BE49-F238E27FC236}">
                <a16:creationId xmlns:a16="http://schemas.microsoft.com/office/drawing/2014/main" id="{FEBE6876-7880-144C-90DE-359E3C1D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669" y="4365652"/>
            <a:ext cx="2874050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rgbClr val="E50093"/>
                </a:solidFill>
              </a:rPr>
              <a:t>Using De Morgan's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D16A4BAB-8D42-5AA3-6463-1230DF56D8C8}"/>
                  </a:ext>
                </a:extLst>
              </p:cNvPr>
              <p:cNvSpPr txBox="1"/>
              <p:nvPr/>
            </p:nvSpPr>
            <p:spPr bwMode="auto">
              <a:xfrm>
                <a:off x="5501316" y="4365652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D16A4BAB-8D42-5AA3-6463-1230DF56D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1316" y="4365652"/>
                <a:ext cx="4567368" cy="4687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6">
            <a:extLst>
              <a:ext uri="{FF2B5EF4-FFF2-40B4-BE49-F238E27FC236}">
                <a16:creationId xmlns:a16="http://schemas.microsoft.com/office/drawing/2014/main" id="{9640F708-422E-1DCD-1AB9-E489BE249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4910649"/>
            <a:ext cx="5076564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F is sensitive to x when             =   B` + 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80E2D-F6CF-4665-50A2-06EFC9EF512D}"/>
              </a:ext>
            </a:extLst>
          </p:cNvPr>
          <p:cNvSpPr txBox="1"/>
          <p:nvPr/>
        </p:nvSpPr>
        <p:spPr>
          <a:xfrm>
            <a:off x="7284133" y="4935210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E50093"/>
                </a:solidFill>
              </a:rPr>
              <a:t>BC</a:t>
            </a:r>
            <a:r>
              <a:rPr lang="en-GB" altLang="en-US" sz="2400" b="1" dirty="0">
                <a:solidFill>
                  <a:srgbClr val="E50093"/>
                </a:solidFill>
              </a:rPr>
              <a:t>  = </a:t>
            </a:r>
            <a:endParaRPr lang="en-US" b="1" dirty="0"/>
          </a:p>
        </p:txBody>
      </p:sp>
      <p:sp>
        <p:nvSpPr>
          <p:cNvPr id="11" name="Line 57">
            <a:extLst>
              <a:ext uri="{FF2B5EF4-FFF2-40B4-BE49-F238E27FC236}">
                <a16:creationId xmlns:a16="http://schemas.microsoft.com/office/drawing/2014/main" id="{C6FA8837-7C9B-FF25-660A-3A966A402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4132" y="4964446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B59B7-B5F2-8CB9-BFDF-8876453AECFF}"/>
              </a:ext>
            </a:extLst>
          </p:cNvPr>
          <p:cNvSpPr txBox="1"/>
          <p:nvPr/>
        </p:nvSpPr>
        <p:spPr>
          <a:xfrm>
            <a:off x="7321230" y="5310760"/>
            <a:ext cx="754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</a:rPr>
              <a:t>11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01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4">
                <a:extLst>
                  <a:ext uri="{FF2B5EF4-FFF2-40B4-BE49-F238E27FC236}">
                    <a16:creationId xmlns:a16="http://schemas.microsoft.com/office/drawing/2014/main" id="{5786E095-B335-45EF-9AE5-75DB31C82CF8}"/>
                  </a:ext>
                </a:extLst>
              </p:cNvPr>
              <p:cNvSpPr txBox="1"/>
              <p:nvPr/>
            </p:nvSpPr>
            <p:spPr bwMode="auto">
              <a:xfrm>
                <a:off x="4403812" y="4866226"/>
                <a:ext cx="756084" cy="5011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Object 44">
                <a:extLst>
                  <a:ext uri="{FF2B5EF4-FFF2-40B4-BE49-F238E27FC236}">
                    <a16:creationId xmlns:a16="http://schemas.microsoft.com/office/drawing/2014/main" id="{5786E095-B335-45EF-9AE5-75DB31C82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3812" y="4866226"/>
                <a:ext cx="756084" cy="501184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15" grpId="0"/>
      <p:bldP spid="16" grpId="0"/>
      <p:bldP spid="3" grpId="0" animBg="1"/>
      <p:bldP spid="5" grpId="0"/>
      <p:bldP spid="6" grpId="0" animBg="1"/>
      <p:bldP spid="9" grpId="0"/>
      <p:bldP spid="11" grpId="0" animBg="1"/>
      <p:bldP spid="13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8532440" cy="12763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443" y="1009306"/>
            <a:ext cx="5064024" cy="511481"/>
          </a:xfrm>
        </p:spPr>
        <p:txBody>
          <a:bodyPr/>
          <a:lstStyle/>
          <a:p>
            <a:r>
              <a:rPr lang="en-US" dirty="0"/>
              <a:t>Test node 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5244444" y="1381934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x s-a-0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6947559" y="2021735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7559" y="2021735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7408118" y="2596275"/>
                <a:ext cx="3176292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8118" y="2596275"/>
                <a:ext cx="3176292" cy="746028"/>
              </a:xfrm>
              <a:prstGeom prst="rect">
                <a:avLst/>
              </a:prstGeom>
              <a:blipFill>
                <a:blip r:embed="rId5"/>
                <a:stretch>
                  <a:fillRect l="-15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5315733" y="1996752"/>
            <a:ext cx="202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s-a-0 when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1DB2C63-5194-8690-A66C-79AF1E367360}"/>
              </a:ext>
            </a:extLst>
          </p:cNvPr>
          <p:cNvSpPr/>
          <p:nvPr/>
        </p:nvSpPr>
        <p:spPr bwMode="auto">
          <a:xfrm>
            <a:off x="8211114" y="1263551"/>
            <a:ext cx="2411760" cy="1326041"/>
          </a:xfrm>
          <a:prstGeom prst="wedgeEllipseCallout">
            <a:avLst>
              <a:gd name="adj1" fmla="val -30019"/>
              <a:gd name="adj2" fmla="val 64952"/>
            </a:avLst>
          </a:prstGeom>
          <a:solidFill>
            <a:srgbClr val="FF3399">
              <a:alpha val="42000"/>
            </a:srgbClr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imes New Roman" pitchFamily="18" charset="0"/>
              </a:rPr>
              <a:t>Test Vectors should be presented by input values not internal nodes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     </a:t>
            </a:r>
            <a:r>
              <a:rPr lang="en-US" sz="1400" dirty="0">
                <a:latin typeface="Times New Roman" pitchFamily="18" charset="0"/>
              </a:rPr>
              <a:t>x=AB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19F41E03-1AFE-B684-2DBA-E2F26D2B372D}"/>
                  </a:ext>
                </a:extLst>
              </p:cNvPr>
              <p:cNvSpPr txBox="1"/>
              <p:nvPr/>
            </p:nvSpPr>
            <p:spPr bwMode="auto">
              <a:xfrm>
                <a:off x="5359413" y="3317580"/>
                <a:ext cx="3176292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19F41E03-1AFE-B684-2DBA-E2F26D2B3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9413" y="3317580"/>
                <a:ext cx="3176292" cy="746028"/>
              </a:xfrm>
              <a:prstGeom prst="rect">
                <a:avLst/>
              </a:prstGeom>
              <a:blipFill>
                <a:blip r:embed="rId6"/>
                <a:stretch>
                  <a:fillRect l="-15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4">
                <a:extLst>
                  <a:ext uri="{FF2B5EF4-FFF2-40B4-BE49-F238E27FC236}">
                    <a16:creationId xmlns:a16="http://schemas.microsoft.com/office/drawing/2014/main" id="{B321761D-C6B6-0AA6-E317-B9C8C6F9C25F}"/>
                  </a:ext>
                </a:extLst>
              </p:cNvPr>
              <p:cNvSpPr txBox="1"/>
              <p:nvPr/>
            </p:nvSpPr>
            <p:spPr bwMode="auto">
              <a:xfrm>
                <a:off x="5359413" y="3882359"/>
                <a:ext cx="3176292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= 0 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1" name="Object 44">
                <a:extLst>
                  <a:ext uri="{FF2B5EF4-FFF2-40B4-BE49-F238E27FC236}">
                    <a16:creationId xmlns:a16="http://schemas.microsoft.com/office/drawing/2014/main" id="{B321761D-C6B6-0AA6-E317-B9C8C6F9C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9413" y="3882359"/>
                <a:ext cx="3176292" cy="746028"/>
              </a:xfrm>
              <a:prstGeom prst="rect">
                <a:avLst/>
              </a:prstGeom>
              <a:blipFill>
                <a:blip r:embed="rId7"/>
                <a:stretch>
                  <a:fillRect t="-65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44">
                <a:extLst>
                  <a:ext uri="{FF2B5EF4-FFF2-40B4-BE49-F238E27FC236}">
                    <a16:creationId xmlns:a16="http://schemas.microsoft.com/office/drawing/2014/main" id="{87219764-1E0F-2CFF-C8C5-648B691A0DF6}"/>
                  </a:ext>
                </a:extLst>
              </p:cNvPr>
              <p:cNvSpPr txBox="1"/>
              <p:nvPr/>
            </p:nvSpPr>
            <p:spPr bwMode="auto">
              <a:xfrm>
                <a:off x="5346914" y="4338197"/>
                <a:ext cx="3176292" cy="564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=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3" name="Object 44">
                <a:extLst>
                  <a:ext uri="{FF2B5EF4-FFF2-40B4-BE49-F238E27FC236}">
                    <a16:creationId xmlns:a16="http://schemas.microsoft.com/office/drawing/2014/main" id="{87219764-1E0F-2CFF-C8C5-648B691A0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6914" y="4338197"/>
                <a:ext cx="3176292" cy="564778"/>
              </a:xfrm>
              <a:prstGeom prst="rect">
                <a:avLst/>
              </a:prstGeom>
              <a:blipFill>
                <a:blip r:embed="rId8"/>
                <a:stretch>
                  <a:fillRect t="-869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6">
            <a:extLst>
              <a:ext uri="{FF2B5EF4-FFF2-40B4-BE49-F238E27FC236}">
                <a16:creationId xmlns:a16="http://schemas.microsoft.com/office/drawing/2014/main" id="{14A11BB9-61B3-D649-4645-7D096EF4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167" y="4993884"/>
            <a:ext cx="4725266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x s-a-0 when   ABC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C0CC0-21C2-45E6-C3F2-7B01B0580D8A}"/>
              </a:ext>
            </a:extLst>
          </p:cNvPr>
          <p:cNvSpPr txBox="1"/>
          <p:nvPr/>
        </p:nvSpPr>
        <p:spPr>
          <a:xfrm>
            <a:off x="7186802" y="4891001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E50093"/>
                </a:solidFill>
              </a:rPr>
              <a:t>ABC  = 111</a:t>
            </a:r>
            <a:endParaRPr lang="en-US" b="1" dirty="0"/>
          </a:p>
        </p:txBody>
      </p:sp>
      <p:sp>
        <p:nvSpPr>
          <p:cNvPr id="21" name="Line 57">
            <a:extLst>
              <a:ext uri="{FF2B5EF4-FFF2-40B4-BE49-F238E27FC236}">
                <a16:creationId xmlns:a16="http://schemas.microsoft.com/office/drawing/2014/main" id="{651ECC60-9930-5293-2FAC-230C1CA90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4132" y="4964446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9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" grpId="0"/>
      <p:bldP spid="3" grpId="0" animBg="1"/>
      <p:bldP spid="5" grpId="0"/>
      <p:bldP spid="11" grpId="0"/>
      <p:bldP spid="13" grpId="0"/>
      <p:bldP spid="19" grpId="0" animBg="1"/>
      <p:bldP spid="20" grpId="0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8532440" cy="12763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584" y="906802"/>
            <a:ext cx="5064024" cy="511481"/>
          </a:xfrm>
        </p:spPr>
        <p:txBody>
          <a:bodyPr/>
          <a:lstStyle/>
          <a:p>
            <a:r>
              <a:rPr lang="en-US" dirty="0"/>
              <a:t>Test node 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5244444" y="1290779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x s-a-1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7284644" y="1811325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4644" y="1811325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7345792" y="2304482"/>
                <a:ext cx="3276363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x`.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)`.(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5792" y="2304482"/>
                <a:ext cx="3276363" cy="746028"/>
              </a:xfrm>
              <a:prstGeom prst="rect">
                <a:avLst/>
              </a:prstGeom>
              <a:blipFill>
                <a:blip r:embed="rId5"/>
                <a:stretch>
                  <a:fillRect l="-14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5519937" y="1797809"/>
            <a:ext cx="202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s-a-0 when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C79A617B-F24C-A27C-6A49-244A5C153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534" y="2832323"/>
            <a:ext cx="6625247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rgbClr val="E50093"/>
                </a:solidFill>
              </a:rPr>
              <a:t>Can use De Morgan's Law to simplify and get test vectors 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F46501DF-2CB4-8ABF-0C54-659DA23C7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116" y="3240770"/>
            <a:ext cx="3482038" cy="646331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E50093"/>
                </a:solidFill>
              </a:rPr>
              <a:t>Another option is to use the truth table to get test vectors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9B0C406A-685E-5035-296E-6A3E3B8563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03512" y="3434030"/>
              <a:ext cx="5328592" cy="3261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371143369"/>
                        </a:ext>
                      </a:extLst>
                    </a:gridCol>
                    <a:gridCol w="540060">
                      <a:extLst>
                        <a:ext uri="{9D8B030D-6E8A-4147-A177-3AD203B41FA5}">
                          <a16:colId xmlns:a16="http://schemas.microsoft.com/office/drawing/2014/main" val="304326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298110335"/>
                        </a:ext>
                      </a:extLst>
                    </a:gridCol>
                    <a:gridCol w="684076">
                      <a:extLst>
                        <a:ext uri="{9D8B030D-6E8A-4147-A177-3AD203B41FA5}">
                          <a16:colId xmlns:a16="http://schemas.microsoft.com/office/drawing/2014/main" val="2642866658"/>
                        </a:ext>
                      </a:extLst>
                    </a:gridCol>
                    <a:gridCol w="756084">
                      <a:extLst>
                        <a:ext uri="{9D8B030D-6E8A-4147-A177-3AD203B41FA5}">
                          <a16:colId xmlns:a16="http://schemas.microsoft.com/office/drawing/2014/main" val="466398016"/>
                        </a:ext>
                      </a:extLst>
                    </a:gridCol>
                    <a:gridCol w="2340260">
                      <a:extLst>
                        <a:ext uri="{9D8B030D-6E8A-4147-A177-3AD203B41FA5}">
                          <a16:colId xmlns:a16="http://schemas.microsoft.com/office/drawing/2014/main" val="3999287431"/>
                        </a:ext>
                      </a:extLst>
                    </a:gridCol>
                  </a:tblGrid>
                  <a:tr h="219702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(AB)`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B`+C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𝐀𝐁</m:t>
                                </m:r>
                                <m: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)`.(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`+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9630494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7187836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3947567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3105728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0092626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8887825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336337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4835343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1591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9B0C406A-685E-5035-296E-6A3E3B8563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03512" y="3434030"/>
              <a:ext cx="5328592" cy="3261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371143369"/>
                        </a:ext>
                      </a:extLst>
                    </a:gridCol>
                    <a:gridCol w="540060">
                      <a:extLst>
                        <a:ext uri="{9D8B030D-6E8A-4147-A177-3AD203B41FA5}">
                          <a16:colId xmlns:a16="http://schemas.microsoft.com/office/drawing/2014/main" val="304326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298110335"/>
                        </a:ext>
                      </a:extLst>
                    </a:gridCol>
                    <a:gridCol w="684076">
                      <a:extLst>
                        <a:ext uri="{9D8B030D-6E8A-4147-A177-3AD203B41FA5}">
                          <a16:colId xmlns:a16="http://schemas.microsoft.com/office/drawing/2014/main" val="2642866658"/>
                        </a:ext>
                      </a:extLst>
                    </a:gridCol>
                    <a:gridCol w="756084">
                      <a:extLst>
                        <a:ext uri="{9D8B030D-6E8A-4147-A177-3AD203B41FA5}">
                          <a16:colId xmlns:a16="http://schemas.microsoft.com/office/drawing/2014/main" val="466398016"/>
                        </a:ext>
                      </a:extLst>
                    </a:gridCol>
                    <a:gridCol w="2340260">
                      <a:extLst>
                        <a:ext uri="{9D8B030D-6E8A-4147-A177-3AD203B41FA5}">
                          <a16:colId xmlns:a16="http://schemas.microsoft.com/office/drawing/2014/main" val="399928743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(AB)`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B`+C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125" t="-5455" r="-1042" b="-9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96304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71878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394756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31057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00926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88878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3363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48353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15919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17A0FF8-53D8-58A8-F0F2-6CC3D8855228}"/>
              </a:ext>
            </a:extLst>
          </p:cNvPr>
          <p:cNvSpPr txBox="1"/>
          <p:nvPr/>
        </p:nvSpPr>
        <p:spPr>
          <a:xfrm>
            <a:off x="3414403" y="3772581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2B48E-7958-F65D-A271-4833E39B1649}"/>
              </a:ext>
            </a:extLst>
          </p:cNvPr>
          <p:cNvSpPr txBox="1"/>
          <p:nvPr/>
        </p:nvSpPr>
        <p:spPr>
          <a:xfrm>
            <a:off x="3414403" y="4100834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59C8C2-F633-037D-11FF-A8C4800E6F32}"/>
              </a:ext>
            </a:extLst>
          </p:cNvPr>
          <p:cNvSpPr txBox="1"/>
          <p:nvPr/>
        </p:nvSpPr>
        <p:spPr>
          <a:xfrm>
            <a:off x="3414403" y="447016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96F2F1-8AA9-4107-FA5C-6290C881C8B4}"/>
              </a:ext>
            </a:extLst>
          </p:cNvPr>
          <p:cNvSpPr txBox="1"/>
          <p:nvPr/>
        </p:nvSpPr>
        <p:spPr>
          <a:xfrm>
            <a:off x="3414403" y="4880044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2816AE-86BC-986B-EFB8-4E37B4B19C20}"/>
              </a:ext>
            </a:extLst>
          </p:cNvPr>
          <p:cNvSpPr txBox="1"/>
          <p:nvPr/>
        </p:nvSpPr>
        <p:spPr>
          <a:xfrm>
            <a:off x="3414403" y="518236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E951FF-AF61-3ABE-7A56-654B19509594}"/>
              </a:ext>
            </a:extLst>
          </p:cNvPr>
          <p:cNvSpPr txBox="1"/>
          <p:nvPr/>
        </p:nvSpPr>
        <p:spPr>
          <a:xfrm>
            <a:off x="3414403" y="551061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D82054-BD71-DD47-9427-94C1DEC13920}"/>
              </a:ext>
            </a:extLst>
          </p:cNvPr>
          <p:cNvSpPr txBox="1"/>
          <p:nvPr/>
        </p:nvSpPr>
        <p:spPr>
          <a:xfrm>
            <a:off x="3414403" y="587994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4091DE-FBF5-6EBD-C528-B8B073CD8D2E}"/>
              </a:ext>
            </a:extLst>
          </p:cNvPr>
          <p:cNvSpPr txBox="1"/>
          <p:nvPr/>
        </p:nvSpPr>
        <p:spPr>
          <a:xfrm>
            <a:off x="3414403" y="628982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C967FB-B29D-E5E6-31EC-F88726443618}"/>
              </a:ext>
            </a:extLst>
          </p:cNvPr>
          <p:cNvSpPr txBox="1"/>
          <p:nvPr/>
        </p:nvSpPr>
        <p:spPr>
          <a:xfrm>
            <a:off x="4079776" y="376597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A26127-7FB9-FF51-3832-FDC73F580C17}"/>
              </a:ext>
            </a:extLst>
          </p:cNvPr>
          <p:cNvSpPr txBox="1"/>
          <p:nvPr/>
        </p:nvSpPr>
        <p:spPr>
          <a:xfrm>
            <a:off x="4079776" y="412818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295F66-89DE-D089-2E15-246F0DD01255}"/>
              </a:ext>
            </a:extLst>
          </p:cNvPr>
          <p:cNvSpPr txBox="1"/>
          <p:nvPr/>
        </p:nvSpPr>
        <p:spPr>
          <a:xfrm>
            <a:off x="4079776" y="446355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699AF-347C-F99C-584C-4FC0D694E1C9}"/>
              </a:ext>
            </a:extLst>
          </p:cNvPr>
          <p:cNvSpPr txBox="1"/>
          <p:nvPr/>
        </p:nvSpPr>
        <p:spPr>
          <a:xfrm>
            <a:off x="4079776" y="487343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216634-C104-4F64-E6EA-243BA74DB824}"/>
              </a:ext>
            </a:extLst>
          </p:cNvPr>
          <p:cNvSpPr txBox="1"/>
          <p:nvPr/>
        </p:nvSpPr>
        <p:spPr>
          <a:xfrm>
            <a:off x="4079776" y="5175749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4BA476-A96B-38CC-E160-F02719A7E6FE}"/>
              </a:ext>
            </a:extLst>
          </p:cNvPr>
          <p:cNvSpPr txBox="1"/>
          <p:nvPr/>
        </p:nvSpPr>
        <p:spPr>
          <a:xfrm>
            <a:off x="4079776" y="555169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95717A-7CEF-4135-A819-613BFFD40B9A}"/>
              </a:ext>
            </a:extLst>
          </p:cNvPr>
          <p:cNvSpPr txBox="1"/>
          <p:nvPr/>
        </p:nvSpPr>
        <p:spPr>
          <a:xfrm>
            <a:off x="4080756" y="593795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21390E-0A03-14A2-E13C-68D5C4AFAEED}"/>
              </a:ext>
            </a:extLst>
          </p:cNvPr>
          <p:cNvSpPr txBox="1"/>
          <p:nvPr/>
        </p:nvSpPr>
        <p:spPr>
          <a:xfrm>
            <a:off x="4079776" y="631387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FD1BB3-ABC7-1F8B-C9F9-169E3A235AE3}"/>
              </a:ext>
            </a:extLst>
          </p:cNvPr>
          <p:cNvSpPr txBox="1"/>
          <p:nvPr/>
        </p:nvSpPr>
        <p:spPr>
          <a:xfrm>
            <a:off x="5581464" y="378324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13EEA5-A58B-773F-FA67-8FA541AC1E2D}"/>
              </a:ext>
            </a:extLst>
          </p:cNvPr>
          <p:cNvSpPr txBox="1"/>
          <p:nvPr/>
        </p:nvSpPr>
        <p:spPr>
          <a:xfrm>
            <a:off x="5581464" y="414545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964D33-511F-1A9D-EC2A-0280368AD723}"/>
              </a:ext>
            </a:extLst>
          </p:cNvPr>
          <p:cNvSpPr txBox="1"/>
          <p:nvPr/>
        </p:nvSpPr>
        <p:spPr>
          <a:xfrm>
            <a:off x="5581464" y="4480827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EC8B81-6F41-AF8D-4F4A-21596EBC9683}"/>
              </a:ext>
            </a:extLst>
          </p:cNvPr>
          <p:cNvSpPr txBox="1"/>
          <p:nvPr/>
        </p:nvSpPr>
        <p:spPr>
          <a:xfrm>
            <a:off x="5581464" y="489070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81D39D-B2D9-6259-0DD3-069DF48ECA16}"/>
              </a:ext>
            </a:extLst>
          </p:cNvPr>
          <p:cNvSpPr txBox="1"/>
          <p:nvPr/>
        </p:nvSpPr>
        <p:spPr>
          <a:xfrm>
            <a:off x="5581464" y="5193021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94B1A2-5861-C2F8-F11C-2D32FA71DE7F}"/>
              </a:ext>
            </a:extLst>
          </p:cNvPr>
          <p:cNvSpPr txBox="1"/>
          <p:nvPr/>
        </p:nvSpPr>
        <p:spPr>
          <a:xfrm>
            <a:off x="5581464" y="5568964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409185-85D6-8546-B6E1-A2A4BE23F9BF}"/>
              </a:ext>
            </a:extLst>
          </p:cNvPr>
          <p:cNvSpPr txBox="1"/>
          <p:nvPr/>
        </p:nvSpPr>
        <p:spPr>
          <a:xfrm>
            <a:off x="5582444" y="5955227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A9BC2C-2AD0-78B6-8FAD-8E8245274D94}"/>
              </a:ext>
            </a:extLst>
          </p:cNvPr>
          <p:cNvSpPr txBox="1"/>
          <p:nvPr/>
        </p:nvSpPr>
        <p:spPr>
          <a:xfrm>
            <a:off x="5581464" y="633114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381890C-6667-24B7-85C0-C5A39FB96BD1}"/>
              </a:ext>
            </a:extLst>
          </p:cNvPr>
          <p:cNvSpPr/>
          <p:nvPr/>
        </p:nvSpPr>
        <p:spPr bwMode="auto">
          <a:xfrm>
            <a:off x="1703512" y="3783242"/>
            <a:ext cx="1512168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AAD469-21B1-3602-1FF7-CA434E0C9302}"/>
              </a:ext>
            </a:extLst>
          </p:cNvPr>
          <p:cNvSpPr/>
          <p:nvPr/>
        </p:nvSpPr>
        <p:spPr bwMode="auto">
          <a:xfrm>
            <a:off x="1724658" y="4154094"/>
            <a:ext cx="1512168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AEA4892-94EC-E5F6-75BD-9E6C6EDA0281}"/>
              </a:ext>
            </a:extLst>
          </p:cNvPr>
          <p:cNvSpPr/>
          <p:nvPr/>
        </p:nvSpPr>
        <p:spPr bwMode="auto">
          <a:xfrm>
            <a:off x="1733278" y="4859581"/>
            <a:ext cx="1512168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E588EE4-988A-56DF-5641-5C5892624417}"/>
              </a:ext>
            </a:extLst>
          </p:cNvPr>
          <p:cNvSpPr/>
          <p:nvPr/>
        </p:nvSpPr>
        <p:spPr bwMode="auto">
          <a:xfrm>
            <a:off x="1733278" y="5211641"/>
            <a:ext cx="1512168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AF7CB0D-9C3A-9166-C953-50AF4FC7366B}"/>
              </a:ext>
            </a:extLst>
          </p:cNvPr>
          <p:cNvSpPr/>
          <p:nvPr/>
        </p:nvSpPr>
        <p:spPr bwMode="auto">
          <a:xfrm>
            <a:off x="1733278" y="5589268"/>
            <a:ext cx="1512168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089EB77-D3D4-479D-3175-5A1563280748}"/>
              </a:ext>
            </a:extLst>
          </p:cNvPr>
          <p:cNvSpPr/>
          <p:nvPr/>
        </p:nvSpPr>
        <p:spPr bwMode="auto">
          <a:xfrm>
            <a:off x="5519936" y="3792583"/>
            <a:ext cx="396044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821A15A-122F-F14D-50BA-58A75474BC11}"/>
              </a:ext>
            </a:extLst>
          </p:cNvPr>
          <p:cNvSpPr/>
          <p:nvPr/>
        </p:nvSpPr>
        <p:spPr bwMode="auto">
          <a:xfrm>
            <a:off x="5519936" y="4193120"/>
            <a:ext cx="396044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F20F59C-A063-8C6D-F182-CF0C3E9B28A9}"/>
              </a:ext>
            </a:extLst>
          </p:cNvPr>
          <p:cNvSpPr/>
          <p:nvPr/>
        </p:nvSpPr>
        <p:spPr bwMode="auto">
          <a:xfrm>
            <a:off x="5509456" y="4859581"/>
            <a:ext cx="396044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7404572-072A-143E-1B84-02AB74C86929}"/>
              </a:ext>
            </a:extLst>
          </p:cNvPr>
          <p:cNvSpPr/>
          <p:nvPr/>
        </p:nvSpPr>
        <p:spPr bwMode="auto">
          <a:xfrm>
            <a:off x="5519936" y="5238748"/>
            <a:ext cx="396044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660F6E2-8BEC-B230-523C-714FF92100E6}"/>
              </a:ext>
            </a:extLst>
          </p:cNvPr>
          <p:cNvSpPr/>
          <p:nvPr/>
        </p:nvSpPr>
        <p:spPr bwMode="auto">
          <a:xfrm>
            <a:off x="5498300" y="5582746"/>
            <a:ext cx="396044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26C3A4B-988B-D228-8CAE-F609F42B68AD}"/>
                  </a:ext>
                </a:extLst>
              </p:cNvPr>
              <p:cNvSpPr txBox="1"/>
              <p:nvPr/>
            </p:nvSpPr>
            <p:spPr>
              <a:xfrm>
                <a:off x="7159071" y="3870001"/>
                <a:ext cx="33913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Select Test vectors where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)`.(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= 1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26C3A4B-988B-D228-8CAE-F609F42B6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71" y="3870001"/>
                <a:ext cx="3391327" cy="707886"/>
              </a:xfrm>
              <a:prstGeom prst="rect">
                <a:avLst/>
              </a:prstGeom>
              <a:blipFill>
                <a:blip r:embed="rId7"/>
                <a:stretch>
                  <a:fillRect l="-1795" t="-5172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6528" name="TextBox 406527">
            <a:extLst>
              <a:ext uri="{FF2B5EF4-FFF2-40B4-BE49-F238E27FC236}">
                <a16:creationId xmlns:a16="http://schemas.microsoft.com/office/drawing/2014/main" id="{CD93B229-C475-0B50-D6B2-C8A9519EA356}"/>
              </a:ext>
            </a:extLst>
          </p:cNvPr>
          <p:cNvSpPr txBox="1"/>
          <p:nvPr/>
        </p:nvSpPr>
        <p:spPr>
          <a:xfrm>
            <a:off x="8040839" y="4639779"/>
            <a:ext cx="906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ABC</a:t>
            </a:r>
          </a:p>
          <a:p>
            <a:r>
              <a:rPr lang="en-US" sz="2000" dirty="0">
                <a:solidFill>
                  <a:srgbClr val="FF3399"/>
                </a:solidFill>
              </a:rPr>
              <a:t>0 0 0</a:t>
            </a:r>
          </a:p>
          <a:p>
            <a:r>
              <a:rPr lang="en-US" sz="2000" dirty="0">
                <a:solidFill>
                  <a:srgbClr val="FF3399"/>
                </a:solidFill>
              </a:rPr>
              <a:t>0 0 1</a:t>
            </a:r>
          </a:p>
          <a:p>
            <a:r>
              <a:rPr lang="en-US" sz="2000" dirty="0">
                <a:solidFill>
                  <a:srgbClr val="FF3399"/>
                </a:solidFill>
              </a:rPr>
              <a:t>0 1 1</a:t>
            </a:r>
          </a:p>
          <a:p>
            <a:r>
              <a:rPr lang="en-US" sz="2000" dirty="0">
                <a:solidFill>
                  <a:srgbClr val="FF3399"/>
                </a:solidFill>
              </a:rPr>
              <a:t>1 0 0</a:t>
            </a:r>
          </a:p>
          <a:p>
            <a:r>
              <a:rPr lang="en-US" sz="2000" dirty="0">
                <a:solidFill>
                  <a:srgbClr val="FF3399"/>
                </a:solidFill>
              </a:rPr>
              <a:t>1 0 1</a:t>
            </a:r>
          </a:p>
        </p:txBody>
      </p:sp>
      <p:sp>
        <p:nvSpPr>
          <p:cNvPr id="406529" name="Line 57">
            <a:extLst>
              <a:ext uri="{FF2B5EF4-FFF2-40B4-BE49-F238E27FC236}">
                <a16:creationId xmlns:a16="http://schemas.microsoft.com/office/drawing/2014/main" id="{1F17B5CB-04EB-7779-64B3-9DA164430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838" y="4660750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2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" grpId="0"/>
      <p:bldP spid="3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406528" grpId="0"/>
      <p:bldP spid="4065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Basic testing procedure</a:t>
            </a:r>
            <a:r>
              <a:rPr lang="en-US" altLang="en-US"/>
              <a:t> 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19251"/>
            <a:ext cx="7772400" cy="3656013"/>
          </a:xfrm>
        </p:spPr>
        <p:txBody>
          <a:bodyPr/>
          <a:lstStyle/>
          <a:p>
            <a:pPr marL="533400" indent="-533400"/>
            <a:r>
              <a:rPr lang="en-GB" altLang="en-US" sz="2400"/>
              <a:t>Initialise the circuit into a known state</a:t>
            </a:r>
          </a:p>
          <a:p>
            <a:pPr marL="533400" indent="-533400"/>
            <a:r>
              <a:rPr lang="en-GB" altLang="en-US" sz="2400"/>
              <a:t>Apply the test inputs</a:t>
            </a:r>
          </a:p>
          <a:p>
            <a:pPr marL="533400" indent="-533400"/>
            <a:r>
              <a:rPr lang="en-GB" altLang="en-US" sz="2400"/>
              <a:t>Compare outputs with expectation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-87584"/>
            <a:ext cx="8532440" cy="12763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980729"/>
            <a:ext cx="3360910" cy="1796794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A0EDC7-E33E-59C4-2900-112865D1A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976" y="1037456"/>
            <a:ext cx="5064024" cy="511481"/>
          </a:xfrm>
        </p:spPr>
        <p:txBody>
          <a:bodyPr/>
          <a:lstStyle/>
          <a:p>
            <a:r>
              <a:rPr lang="en-US" dirty="0"/>
              <a:t>Test node 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916FE-5FE1-0ECC-10E7-AC2601142267}"/>
              </a:ext>
            </a:extLst>
          </p:cNvPr>
          <p:cNvSpPr txBox="1"/>
          <p:nvPr/>
        </p:nvSpPr>
        <p:spPr>
          <a:xfrm>
            <a:off x="5603976" y="3114897"/>
            <a:ext cx="39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Do as a Homework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1348197-86AE-E396-401A-5D4B433AF27E}"/>
              </a:ext>
            </a:extLst>
          </p:cNvPr>
          <p:cNvSpPr txBox="1">
            <a:spLocks/>
          </p:cNvSpPr>
          <p:nvPr/>
        </p:nvSpPr>
        <p:spPr bwMode="auto">
          <a:xfrm>
            <a:off x="5603976" y="1621528"/>
            <a:ext cx="4344452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Find Test vector to test </a:t>
            </a:r>
            <a:r>
              <a:rPr lang="en-US" kern="0"/>
              <a:t>y s-a-0 </a:t>
            </a:r>
            <a:r>
              <a:rPr lang="en-US" kern="0" dirty="0"/>
              <a:t>and y s-a-1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476DF02-A2C0-EC21-BD30-4B4484F06B21}"/>
              </a:ext>
            </a:extLst>
          </p:cNvPr>
          <p:cNvSpPr txBox="1">
            <a:spLocks/>
          </p:cNvSpPr>
          <p:nvPr/>
        </p:nvSpPr>
        <p:spPr bwMode="auto">
          <a:xfrm>
            <a:off x="5615014" y="2253399"/>
            <a:ext cx="5064024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994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  <p:bldP spid="1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Untestable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B723-6C64-01C8-7374-9D80A54F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1"/>
            <a:ext cx="7270576" cy="1714286"/>
          </a:xfrm>
        </p:spPr>
        <p:txBody>
          <a:bodyPr/>
          <a:lstStyle/>
          <a:p>
            <a:r>
              <a:rPr lang="en-US" dirty="0"/>
              <a:t>Due to existence of redundant hardware </a:t>
            </a:r>
          </a:p>
          <a:p>
            <a:pPr lvl="1"/>
            <a:r>
              <a:rPr lang="en-US" dirty="0"/>
              <a:t>Completely untestable node</a:t>
            </a:r>
          </a:p>
          <a:p>
            <a:pPr lvl="1"/>
            <a:r>
              <a:rPr lang="en-US" dirty="0"/>
              <a:t>Partially untestable </a:t>
            </a:r>
          </a:p>
        </p:txBody>
      </p:sp>
    </p:spTree>
    <p:extLst>
      <p:ext uri="{BB962C8B-B14F-4D97-AF65-F5344CB8AC3E}">
        <p14:creationId xmlns:p14="http://schemas.microsoft.com/office/powerpoint/2010/main" val="13314340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09" y="-99392"/>
            <a:ext cx="7772400" cy="1276350"/>
          </a:xfrm>
        </p:spPr>
        <p:txBody>
          <a:bodyPr/>
          <a:lstStyle/>
          <a:p>
            <a:r>
              <a:rPr lang="en-US" dirty="0"/>
              <a:t>Untestable Faults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55D38-3C3B-49BF-D382-ED04DB91C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24" y="908720"/>
            <a:ext cx="5266667" cy="171428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649760" y="3060610"/>
            <a:ext cx="8892480" cy="249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X s-a-0         set 1 to x         ab = 11 (x = D)</a:t>
            </a:r>
          </a:p>
          <a:p>
            <a:endParaRPr lang="en-US" sz="1800" kern="0" dirty="0"/>
          </a:p>
          <a:p>
            <a:r>
              <a:rPr lang="en-US" sz="1800" kern="0" dirty="0"/>
              <a:t>If c= 0          z = 0         w =0   </a:t>
            </a:r>
          </a:p>
          <a:p>
            <a:endParaRPr lang="en-US" sz="1800" kern="0" dirty="0"/>
          </a:p>
          <a:p>
            <a:r>
              <a:rPr lang="en-US" sz="1800" kern="0" dirty="0"/>
              <a:t>If c =1          z = D        w = D.D = 0</a:t>
            </a:r>
          </a:p>
          <a:p>
            <a:endParaRPr lang="en-US" sz="1800" kern="0" dirty="0"/>
          </a:p>
          <a:p>
            <a:r>
              <a:rPr lang="en-US" sz="1800" kern="0" dirty="0"/>
              <a:t>W is not presented as  D or D, X s-a-0 is </a:t>
            </a:r>
            <a:r>
              <a:rPr lang="en-US" sz="1800" kern="0" dirty="0">
                <a:solidFill>
                  <a:srgbClr val="FF0000"/>
                </a:solidFill>
              </a:rPr>
              <a:t>untestable</a:t>
            </a:r>
            <a:r>
              <a:rPr lang="en-US" sz="1800" kern="0" dirty="0"/>
              <a:t> </a:t>
            </a:r>
          </a:p>
          <a:p>
            <a:pPr lvl="1"/>
            <a:endParaRPr lang="en-US" sz="1600" kern="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55615E2-A4CA-212C-5320-899E0A16007C}"/>
              </a:ext>
            </a:extLst>
          </p:cNvPr>
          <p:cNvSpPr/>
          <p:nvPr/>
        </p:nvSpPr>
        <p:spPr bwMode="auto">
          <a:xfrm>
            <a:off x="2934390" y="318909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85FD821-448B-A8A8-A820-B8450DBC36B1}"/>
              </a:ext>
            </a:extLst>
          </p:cNvPr>
          <p:cNvSpPr/>
          <p:nvPr/>
        </p:nvSpPr>
        <p:spPr bwMode="auto">
          <a:xfrm>
            <a:off x="4399232" y="313728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34" name="Line 57">
            <a:extLst>
              <a:ext uri="{FF2B5EF4-FFF2-40B4-BE49-F238E27FC236}">
                <a16:creationId xmlns:a16="http://schemas.microsoft.com/office/drawing/2014/main" id="{BE047755-EE38-F701-E0E3-E32B418A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3225" y="311796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CDA32EB-124E-2FFA-966F-F15AE6BF015D}"/>
              </a:ext>
            </a:extLst>
          </p:cNvPr>
          <p:cNvSpPr/>
          <p:nvPr/>
        </p:nvSpPr>
        <p:spPr bwMode="auto">
          <a:xfrm>
            <a:off x="2819636" y="384787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0E3E82E-1AB4-5C7A-17F9-D435746DD2CF}"/>
              </a:ext>
            </a:extLst>
          </p:cNvPr>
          <p:cNvSpPr/>
          <p:nvPr/>
        </p:nvSpPr>
        <p:spPr bwMode="auto">
          <a:xfrm>
            <a:off x="3899756" y="385275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EE600AE-7420-B8CF-D624-C4F21BBD5372}"/>
              </a:ext>
            </a:extLst>
          </p:cNvPr>
          <p:cNvSpPr/>
          <p:nvPr/>
        </p:nvSpPr>
        <p:spPr bwMode="auto">
          <a:xfrm>
            <a:off x="2819636" y="450665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17F842A-63F2-C393-213F-3CC2958202E3}"/>
              </a:ext>
            </a:extLst>
          </p:cNvPr>
          <p:cNvSpPr/>
          <p:nvPr/>
        </p:nvSpPr>
        <p:spPr bwMode="auto">
          <a:xfrm>
            <a:off x="3989512" y="450665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9" name="Line 57">
            <a:extLst>
              <a:ext uri="{FF2B5EF4-FFF2-40B4-BE49-F238E27FC236}">
                <a16:creationId xmlns:a16="http://schemas.microsoft.com/office/drawing/2014/main" id="{029F2DD9-53FB-03AC-6461-C2116F974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1175" y="4437112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001FF2-6306-A68A-3339-DB8336ADFA34}"/>
              </a:ext>
            </a:extLst>
          </p:cNvPr>
          <p:cNvSpPr txBox="1"/>
          <p:nvPr/>
        </p:nvSpPr>
        <p:spPr>
          <a:xfrm>
            <a:off x="1718656" y="2498968"/>
            <a:ext cx="4589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3399"/>
                </a:solidFill>
              </a:rPr>
              <a:t>Test node x s-a-0</a:t>
            </a:r>
          </a:p>
        </p:txBody>
      </p:sp>
      <p:sp>
        <p:nvSpPr>
          <p:cNvPr id="44" name="Line 57">
            <a:extLst>
              <a:ext uri="{FF2B5EF4-FFF2-40B4-BE49-F238E27FC236}">
                <a16:creationId xmlns:a16="http://schemas.microsoft.com/office/drawing/2014/main" id="{59D52AC8-9A37-FE0C-EA7A-6559A7E0D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3225" y="5085184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312" y="-398910"/>
            <a:ext cx="7772400" cy="1276350"/>
          </a:xfrm>
        </p:spPr>
        <p:txBody>
          <a:bodyPr/>
          <a:lstStyle/>
          <a:p>
            <a:r>
              <a:rPr lang="en-US" dirty="0"/>
              <a:t>Untestable Faults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55D38-3C3B-49BF-D382-ED04DB91C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24" y="908720"/>
            <a:ext cx="5266667" cy="171428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649760" y="3060610"/>
            <a:ext cx="8892480" cy="249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X s-a-1         set 0 to x         ab = 00 , 01, 10  </a:t>
            </a:r>
          </a:p>
          <a:p>
            <a:endParaRPr lang="en-US" sz="1800" kern="0" dirty="0"/>
          </a:p>
          <a:p>
            <a:r>
              <a:rPr lang="en-US" sz="1800" kern="0" dirty="0"/>
              <a:t>If c= 0          z = 0         w =0   </a:t>
            </a:r>
          </a:p>
          <a:p>
            <a:endParaRPr lang="en-US" sz="1800" kern="0" dirty="0"/>
          </a:p>
          <a:p>
            <a:r>
              <a:rPr lang="en-US" sz="1800" kern="0" dirty="0"/>
              <a:t>If c =1          z = D        w = D.D = 0</a:t>
            </a:r>
          </a:p>
          <a:p>
            <a:endParaRPr lang="en-US" sz="1800" kern="0" dirty="0"/>
          </a:p>
          <a:p>
            <a:r>
              <a:rPr lang="en-US" sz="1800" kern="0" dirty="0"/>
              <a:t>W is not presented as  D or D, X s-a-1 is </a:t>
            </a:r>
            <a:r>
              <a:rPr lang="en-US" sz="1800" kern="0" dirty="0">
                <a:solidFill>
                  <a:srgbClr val="FF0000"/>
                </a:solidFill>
              </a:rPr>
              <a:t>untestable</a:t>
            </a:r>
            <a:r>
              <a:rPr lang="en-US" sz="1800" kern="0" dirty="0"/>
              <a:t> </a:t>
            </a:r>
          </a:p>
          <a:p>
            <a:pPr lvl="1"/>
            <a:endParaRPr lang="en-US" sz="1600" kern="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55615E2-A4CA-212C-5320-899E0A16007C}"/>
              </a:ext>
            </a:extLst>
          </p:cNvPr>
          <p:cNvSpPr/>
          <p:nvPr/>
        </p:nvSpPr>
        <p:spPr bwMode="auto">
          <a:xfrm>
            <a:off x="2934390" y="318909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85FD821-448B-A8A8-A820-B8450DBC36B1}"/>
              </a:ext>
            </a:extLst>
          </p:cNvPr>
          <p:cNvSpPr/>
          <p:nvPr/>
        </p:nvSpPr>
        <p:spPr bwMode="auto">
          <a:xfrm>
            <a:off x="4399232" y="313728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34" name="Line 57">
            <a:extLst>
              <a:ext uri="{FF2B5EF4-FFF2-40B4-BE49-F238E27FC236}">
                <a16:creationId xmlns:a16="http://schemas.microsoft.com/office/drawing/2014/main" id="{BE047755-EE38-F701-E0E3-E32B418A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3225" y="311796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CDA32EB-124E-2FFA-966F-F15AE6BF015D}"/>
              </a:ext>
            </a:extLst>
          </p:cNvPr>
          <p:cNvSpPr/>
          <p:nvPr/>
        </p:nvSpPr>
        <p:spPr bwMode="auto">
          <a:xfrm>
            <a:off x="2819636" y="384787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0E3E82E-1AB4-5C7A-17F9-D435746DD2CF}"/>
              </a:ext>
            </a:extLst>
          </p:cNvPr>
          <p:cNvSpPr/>
          <p:nvPr/>
        </p:nvSpPr>
        <p:spPr bwMode="auto">
          <a:xfrm>
            <a:off x="3899756" y="385275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EE600AE-7420-B8CF-D624-C4F21BBD5372}"/>
              </a:ext>
            </a:extLst>
          </p:cNvPr>
          <p:cNvSpPr/>
          <p:nvPr/>
        </p:nvSpPr>
        <p:spPr bwMode="auto">
          <a:xfrm>
            <a:off x="2819636" y="450665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17F842A-63F2-C393-213F-3CC2958202E3}"/>
              </a:ext>
            </a:extLst>
          </p:cNvPr>
          <p:cNvSpPr/>
          <p:nvPr/>
        </p:nvSpPr>
        <p:spPr bwMode="auto">
          <a:xfrm>
            <a:off x="3989512" y="450665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9" name="Line 57">
            <a:extLst>
              <a:ext uri="{FF2B5EF4-FFF2-40B4-BE49-F238E27FC236}">
                <a16:creationId xmlns:a16="http://schemas.microsoft.com/office/drawing/2014/main" id="{029F2DD9-53FB-03AC-6461-C2116F974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656" y="440110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001FF2-6306-A68A-3339-DB8336ADFA34}"/>
              </a:ext>
            </a:extLst>
          </p:cNvPr>
          <p:cNvSpPr txBox="1"/>
          <p:nvPr/>
        </p:nvSpPr>
        <p:spPr>
          <a:xfrm>
            <a:off x="1718656" y="2498968"/>
            <a:ext cx="4589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3399"/>
                </a:solidFill>
              </a:rPr>
              <a:t>Test node x s-a-1</a:t>
            </a:r>
          </a:p>
        </p:txBody>
      </p:sp>
      <p:sp>
        <p:nvSpPr>
          <p:cNvPr id="44" name="Line 57">
            <a:extLst>
              <a:ext uri="{FF2B5EF4-FFF2-40B4-BE49-F238E27FC236}">
                <a16:creationId xmlns:a16="http://schemas.microsoft.com/office/drawing/2014/main" id="{59D52AC8-9A37-FE0C-EA7A-6559A7E0D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3225" y="5085184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2B885-3020-A57A-62F6-E3427140C561}"/>
              </a:ext>
            </a:extLst>
          </p:cNvPr>
          <p:cNvSpPr txBox="1"/>
          <p:nvPr/>
        </p:nvSpPr>
        <p:spPr>
          <a:xfrm>
            <a:off x="1785176" y="5696188"/>
            <a:ext cx="4589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FF3399"/>
                </a:solidFill>
              </a:rPr>
              <a:t>Node x is completely untestable!</a:t>
            </a:r>
            <a:endParaRPr lang="en-US" sz="2400" kern="0" dirty="0">
              <a:solidFill>
                <a:srgbClr val="FF339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E5218C-1FCA-D2FB-260B-11045E84EB5B}"/>
              </a:ext>
            </a:extLst>
          </p:cNvPr>
          <p:cNvGraphicFramePr>
            <a:graphicFrameLocks noGrp="1"/>
          </p:cNvGraphicFramePr>
          <p:nvPr/>
        </p:nvGraphicFramePr>
        <p:xfrm>
          <a:off x="7877642" y="3306198"/>
          <a:ext cx="2116744" cy="333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86">
                  <a:extLst>
                    <a:ext uri="{9D8B030D-6E8A-4147-A177-3AD203B41FA5}">
                      <a16:colId xmlns:a16="http://schemas.microsoft.com/office/drawing/2014/main" val="743145795"/>
                    </a:ext>
                  </a:extLst>
                </a:gridCol>
                <a:gridCol w="529186">
                  <a:extLst>
                    <a:ext uri="{9D8B030D-6E8A-4147-A177-3AD203B41FA5}">
                      <a16:colId xmlns:a16="http://schemas.microsoft.com/office/drawing/2014/main" val="720110220"/>
                    </a:ext>
                  </a:extLst>
                </a:gridCol>
                <a:gridCol w="529186">
                  <a:extLst>
                    <a:ext uri="{9D8B030D-6E8A-4147-A177-3AD203B41FA5}">
                      <a16:colId xmlns:a16="http://schemas.microsoft.com/office/drawing/2014/main" val="3047823956"/>
                    </a:ext>
                  </a:extLst>
                </a:gridCol>
                <a:gridCol w="529186">
                  <a:extLst>
                    <a:ext uri="{9D8B030D-6E8A-4147-A177-3AD203B41FA5}">
                      <a16:colId xmlns:a16="http://schemas.microsoft.com/office/drawing/2014/main" val="4234042489"/>
                    </a:ext>
                  </a:extLst>
                </a:gridCol>
              </a:tblGrid>
              <a:tr h="37191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7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61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39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79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2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7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63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82243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763B97A4-8002-7809-B0CC-94515B39F886}"/>
              </a:ext>
            </a:extLst>
          </p:cNvPr>
          <p:cNvSpPr/>
          <p:nvPr/>
        </p:nvSpPr>
        <p:spPr bwMode="auto">
          <a:xfrm>
            <a:off x="9326237" y="3243638"/>
            <a:ext cx="693803" cy="3396823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D83ADAE-FD9E-0B91-A565-0E07E5A31E89}"/>
              </a:ext>
            </a:extLst>
          </p:cNvPr>
          <p:cNvSpPr/>
          <p:nvPr/>
        </p:nvSpPr>
        <p:spPr bwMode="auto">
          <a:xfrm>
            <a:off x="9090895" y="2474747"/>
            <a:ext cx="1476057" cy="612648"/>
          </a:xfrm>
          <a:prstGeom prst="wedgeRoundRectCallout">
            <a:avLst>
              <a:gd name="adj1" fmla="val -13231"/>
              <a:gd name="adj2" fmla="val 78286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W is always 0</a:t>
            </a:r>
            <a:endParaRPr lang="en-US" sz="1600" dirty="0">
              <a:latin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5B97A-8F12-AE9F-F42F-9A7E7517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771" y="1362192"/>
            <a:ext cx="716894" cy="807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1837FC-BF80-5518-7224-FA3A8BFA0BBB}"/>
              </a:ext>
            </a:extLst>
          </p:cNvPr>
          <p:cNvSpPr txBox="1"/>
          <p:nvPr/>
        </p:nvSpPr>
        <p:spPr>
          <a:xfrm>
            <a:off x="8516181" y="100952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79C10A7-A817-AD32-7208-C8BF02E8F496}"/>
              </a:ext>
            </a:extLst>
          </p:cNvPr>
          <p:cNvSpPr/>
          <p:nvPr/>
        </p:nvSpPr>
        <p:spPr bwMode="auto">
          <a:xfrm>
            <a:off x="7445851" y="176586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F4788C5-2004-185C-7B5C-F3BB396ECE81}"/>
              </a:ext>
            </a:extLst>
          </p:cNvPr>
          <p:cNvSpPr/>
          <p:nvPr/>
        </p:nvSpPr>
        <p:spPr bwMode="auto">
          <a:xfrm>
            <a:off x="7236293" y="367953"/>
            <a:ext cx="2559777" cy="612648"/>
          </a:xfrm>
          <a:prstGeom prst="wedgeRoundRectCallout">
            <a:avLst>
              <a:gd name="adj1" fmla="val -19803"/>
              <a:gd name="adj2" fmla="val 9550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itchFamily="18" charset="0"/>
              </a:rPr>
              <a:t>Redundant Hardware</a:t>
            </a:r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640A260B-6FFE-B301-6594-B0D04BBD6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856" y="441778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0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3" grpId="0"/>
      <p:bldP spid="6" grpId="0" animBg="1"/>
      <p:bldP spid="8" grpId="0" animBg="1"/>
      <p:bldP spid="11" grpId="0"/>
      <p:bldP spid="12" grpId="0" animBg="1"/>
      <p:bldP spid="13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09" y="-99392"/>
            <a:ext cx="7772400" cy="1276350"/>
          </a:xfrm>
        </p:spPr>
        <p:txBody>
          <a:bodyPr/>
          <a:lstStyle/>
          <a:p>
            <a:r>
              <a:rPr lang="en-US" dirty="0"/>
              <a:t>Partially Untestable Faults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649760" y="3029885"/>
            <a:ext cx="8892480" cy="8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X s-a-0         set 1 to x         AB = 11 (x = D)</a:t>
            </a:r>
          </a:p>
          <a:p>
            <a:r>
              <a:rPr lang="en-US" sz="1800" kern="0" dirty="0"/>
              <a:t>To propagate x to E         B = 0  , Contradicts with AB = 1          x s-a-0 untestable</a:t>
            </a:r>
          </a:p>
          <a:p>
            <a:pPr marL="0" indent="0">
              <a:buNone/>
            </a:pPr>
            <a:r>
              <a:rPr lang="en-US" sz="1800" kern="0" dirty="0"/>
              <a:t> </a:t>
            </a:r>
          </a:p>
          <a:p>
            <a:pPr lvl="1"/>
            <a:endParaRPr lang="en-US" sz="1600" kern="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55615E2-A4CA-212C-5320-899E0A16007C}"/>
              </a:ext>
            </a:extLst>
          </p:cNvPr>
          <p:cNvSpPr/>
          <p:nvPr/>
        </p:nvSpPr>
        <p:spPr bwMode="auto">
          <a:xfrm>
            <a:off x="2934390" y="318909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85FD821-448B-A8A8-A820-B8450DBC36B1}"/>
              </a:ext>
            </a:extLst>
          </p:cNvPr>
          <p:cNvSpPr/>
          <p:nvPr/>
        </p:nvSpPr>
        <p:spPr bwMode="auto">
          <a:xfrm>
            <a:off x="4399232" y="313728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34" name="Line 57">
            <a:extLst>
              <a:ext uri="{FF2B5EF4-FFF2-40B4-BE49-F238E27FC236}">
                <a16:creationId xmlns:a16="http://schemas.microsoft.com/office/drawing/2014/main" id="{BE047755-EE38-F701-E0E3-E32B418A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7868" y="303537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001FF2-6306-A68A-3339-DB8336ADFA34}"/>
              </a:ext>
            </a:extLst>
          </p:cNvPr>
          <p:cNvSpPr txBox="1"/>
          <p:nvPr/>
        </p:nvSpPr>
        <p:spPr>
          <a:xfrm>
            <a:off x="1718656" y="2498968"/>
            <a:ext cx="4589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3399"/>
                </a:solidFill>
              </a:rPr>
              <a:t>Test node x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2E1F6-EE22-7C36-B936-0CEE351D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24" y="944000"/>
            <a:ext cx="4019048" cy="148571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44B6BE7-8AA1-CB52-1DD2-D5514B9289D4}"/>
              </a:ext>
            </a:extLst>
          </p:cNvPr>
          <p:cNvSpPr/>
          <p:nvPr/>
        </p:nvSpPr>
        <p:spPr bwMode="auto">
          <a:xfrm>
            <a:off x="4169724" y="346877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6" name="Line 57">
            <a:extLst>
              <a:ext uri="{FF2B5EF4-FFF2-40B4-BE49-F238E27FC236}">
                <a16:creationId xmlns:a16="http://schemas.microsoft.com/office/drawing/2014/main" id="{EA9B2454-8FBF-F032-058C-551081B88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6120" y="3429000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98E697F-1929-A8F7-0540-1D7D5B24AB0B}"/>
              </a:ext>
            </a:extLst>
          </p:cNvPr>
          <p:cNvSpPr/>
          <p:nvPr/>
        </p:nvSpPr>
        <p:spPr bwMode="auto">
          <a:xfrm>
            <a:off x="8112224" y="346877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8F103C-6B9D-94A8-0FBE-EAA67CF49657}"/>
              </a:ext>
            </a:extLst>
          </p:cNvPr>
          <p:cNvSpPr txBox="1">
            <a:spLocks/>
          </p:cNvSpPr>
          <p:nvPr/>
        </p:nvSpPr>
        <p:spPr bwMode="auto">
          <a:xfrm>
            <a:off x="1657257" y="3902857"/>
            <a:ext cx="8892480" cy="8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X s-a-1         set 0 to x         AB = 00, 10, 01  (x = D)</a:t>
            </a:r>
          </a:p>
          <a:p>
            <a:r>
              <a:rPr lang="en-US" sz="1800" kern="0" dirty="0"/>
              <a:t>To propagate x to E         B =  0          A</a:t>
            </a:r>
            <a:r>
              <a:rPr lang="en-US" sz="1800" kern="0" dirty="0">
                <a:solidFill>
                  <a:srgbClr val="FF0000"/>
                </a:solidFill>
              </a:rPr>
              <a:t>B</a:t>
            </a:r>
            <a:r>
              <a:rPr lang="en-US" sz="1800" kern="0" dirty="0"/>
              <a:t> = 0</a:t>
            </a:r>
            <a:r>
              <a:rPr lang="en-US" sz="1800" kern="0" dirty="0">
                <a:solidFill>
                  <a:srgbClr val="FF0000"/>
                </a:solidFill>
              </a:rPr>
              <a:t>0</a:t>
            </a:r>
            <a:r>
              <a:rPr lang="en-US" sz="1800" kern="0" dirty="0"/>
              <a:t>, 1</a:t>
            </a:r>
            <a:r>
              <a:rPr lang="en-US" sz="1800" kern="0" dirty="0">
                <a:solidFill>
                  <a:srgbClr val="FF0000"/>
                </a:solidFill>
              </a:rPr>
              <a:t>0</a:t>
            </a:r>
            <a:r>
              <a:rPr lang="en-US" sz="1800" kern="0" dirty="0"/>
              <a:t> </a:t>
            </a:r>
          </a:p>
          <a:p>
            <a:pPr marL="0" indent="0">
              <a:buNone/>
            </a:pPr>
            <a:r>
              <a:rPr lang="en-US" sz="1800" kern="0" dirty="0"/>
              <a:t> </a:t>
            </a:r>
          </a:p>
          <a:p>
            <a:pPr lvl="1"/>
            <a:endParaRPr lang="en-US" sz="1600" kern="0" dirty="0"/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54B20431-A1FD-408E-D4B8-0237BF19E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0339" y="431463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5AC1111-D4D4-1224-F888-70625A915835}"/>
              </a:ext>
            </a:extLst>
          </p:cNvPr>
          <p:cNvSpPr/>
          <p:nvPr/>
        </p:nvSpPr>
        <p:spPr bwMode="auto">
          <a:xfrm>
            <a:off x="2934390" y="3998142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96B2D90-95D5-3FED-7A87-36701AF39E61}"/>
              </a:ext>
            </a:extLst>
          </p:cNvPr>
          <p:cNvSpPr/>
          <p:nvPr/>
        </p:nvSpPr>
        <p:spPr bwMode="auto">
          <a:xfrm>
            <a:off x="4420377" y="402404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02FA324-8B4C-17FE-423A-B4BD883B8C9D}"/>
              </a:ext>
            </a:extLst>
          </p:cNvPr>
          <p:cNvSpPr/>
          <p:nvPr/>
        </p:nvSpPr>
        <p:spPr bwMode="auto">
          <a:xfrm>
            <a:off x="4173284" y="433626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4B98321-A423-2F15-892E-D5FDC79FE463}"/>
              </a:ext>
            </a:extLst>
          </p:cNvPr>
          <p:cNvSpPr/>
          <p:nvPr/>
        </p:nvSpPr>
        <p:spPr bwMode="auto">
          <a:xfrm>
            <a:off x="5416588" y="433728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</a:t>
            </a:r>
          </a:p>
        </p:txBody>
      </p:sp>
      <p:sp>
        <p:nvSpPr>
          <p:cNvPr id="18" name="Line 57">
            <a:extLst>
              <a:ext uri="{FF2B5EF4-FFF2-40B4-BE49-F238E27FC236}">
                <a16:creationId xmlns:a16="http://schemas.microsoft.com/office/drawing/2014/main" id="{1964D570-3AA5-F707-CED1-E4665D99E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7868" y="392905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57">
            <a:extLst>
              <a:ext uri="{FF2B5EF4-FFF2-40B4-BE49-F238E27FC236}">
                <a16:creationId xmlns:a16="http://schemas.microsoft.com/office/drawing/2014/main" id="{2467F25D-77C1-66FE-7157-CCC452BAC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1871" y="392905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519C6-6D27-5FDB-1FB9-7569D8B1BF74}"/>
              </a:ext>
            </a:extLst>
          </p:cNvPr>
          <p:cNvSpPr txBox="1"/>
          <p:nvPr/>
        </p:nvSpPr>
        <p:spPr>
          <a:xfrm>
            <a:off x="1669996" y="4707746"/>
            <a:ext cx="7234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3399"/>
                </a:solidFill>
              </a:rPr>
              <a:t>Node x is partially testable …. Redundant hardware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21AAB-0FC1-576D-2113-721014ED3E5B}"/>
              </a:ext>
            </a:extLst>
          </p:cNvPr>
          <p:cNvSpPr txBox="1"/>
          <p:nvPr/>
        </p:nvSpPr>
        <p:spPr>
          <a:xfrm>
            <a:off x="1709810" y="5344396"/>
            <a:ext cx="186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= AB + B  </a:t>
            </a:r>
          </a:p>
          <a:p>
            <a:r>
              <a:rPr lang="en-US" dirty="0"/>
              <a:t>   = B (A+1)</a:t>
            </a:r>
          </a:p>
          <a:p>
            <a:r>
              <a:rPr lang="en-US" dirty="0"/>
              <a:t>   = B 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E1D2482-EFBC-6BBF-EFA2-187634799175}"/>
              </a:ext>
            </a:extLst>
          </p:cNvPr>
          <p:cNvSpPr/>
          <p:nvPr/>
        </p:nvSpPr>
        <p:spPr bwMode="auto">
          <a:xfrm>
            <a:off x="6188261" y="175415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8BA84D82-9AB2-2BC8-D1AF-B692043CD352}"/>
              </a:ext>
            </a:extLst>
          </p:cNvPr>
          <p:cNvSpPr/>
          <p:nvPr/>
        </p:nvSpPr>
        <p:spPr bwMode="auto">
          <a:xfrm>
            <a:off x="7217772" y="798494"/>
            <a:ext cx="2559777" cy="612648"/>
          </a:xfrm>
          <a:prstGeom prst="wedgeRoundRectCallout">
            <a:avLst>
              <a:gd name="adj1" fmla="val -19803"/>
              <a:gd name="adj2" fmla="val 9550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itchFamily="18" charset="0"/>
              </a:rPr>
              <a:t>Redundant Hardware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E0B620-E179-DDCA-EA16-A1842CE5FBCE}"/>
              </a:ext>
            </a:extLst>
          </p:cNvPr>
          <p:cNvCxnSpPr/>
          <p:nvPr/>
        </p:nvCxnSpPr>
        <p:spPr bwMode="auto">
          <a:xfrm>
            <a:off x="7752184" y="1981846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C39A90-9391-424C-47C9-BB0378128FFB}"/>
              </a:ext>
            </a:extLst>
          </p:cNvPr>
          <p:cNvSpPr txBox="1"/>
          <p:nvPr/>
        </p:nvSpPr>
        <p:spPr>
          <a:xfrm>
            <a:off x="8665377" y="1581736"/>
            <a:ext cx="47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C1B2C0-5CFF-5354-3664-018B78232E08}"/>
              </a:ext>
            </a:extLst>
          </p:cNvPr>
          <p:cNvSpPr txBox="1"/>
          <p:nvPr/>
        </p:nvSpPr>
        <p:spPr>
          <a:xfrm>
            <a:off x="7454334" y="1596656"/>
            <a:ext cx="477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856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33" grpId="0" animBg="1"/>
      <p:bldP spid="34" grpId="0" animBg="1"/>
      <p:bldP spid="5" grpId="0" animBg="1"/>
      <p:bldP spid="6" grpId="0" animBg="1"/>
      <p:bldP spid="8" grpId="0" animBg="1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23" grpId="0" animBg="1"/>
      <p:bldP spid="24" grpId="0" animBg="1"/>
      <p:bldP spid="27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59500"/>
            <a:ext cx="8532440" cy="1276350"/>
          </a:xfrm>
        </p:spPr>
        <p:txBody>
          <a:bodyPr/>
          <a:lstStyle/>
          <a:p>
            <a:r>
              <a:rPr lang="en-US" dirty="0"/>
              <a:t>Partially Untestable Faults</a:t>
            </a:r>
            <a:endParaRPr lang="en-US" altLang="en-US" dirty="0"/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1524001" y="259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873" y="877736"/>
            <a:ext cx="5064024" cy="342683"/>
          </a:xfrm>
        </p:spPr>
        <p:txBody>
          <a:bodyPr/>
          <a:lstStyle/>
          <a:p>
            <a:r>
              <a:rPr lang="en-US" sz="1800" dirty="0"/>
              <a:t>Test node x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5241874" y="1144860"/>
            <a:ext cx="5377711" cy="33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Is node F sensitive to node 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542699" y="1513197"/>
                <a:ext cx="3951068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2699" y="1513197"/>
                <a:ext cx="3951068" cy="527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473087" y="1918930"/>
                <a:ext cx="4567368" cy="6209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3087" y="1918930"/>
                <a:ext cx="4567368" cy="6209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/>
              <p:nvPr/>
            </p:nvSpPr>
            <p:spPr bwMode="auto">
              <a:xfrm>
                <a:off x="5274921" y="2433077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⊕   1             =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 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4921" y="2433077"/>
                <a:ext cx="4567368" cy="4687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>
            <a:extLst>
              <a:ext uri="{FF2B5EF4-FFF2-40B4-BE49-F238E27FC236}">
                <a16:creationId xmlns:a16="http://schemas.microsoft.com/office/drawing/2014/main" id="{EA881BDC-1A09-B78D-EC49-8C9B804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260" y="2917188"/>
            <a:ext cx="7301655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F is sensitive to x when             =   B` = 1  …… B = 0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/>
              <p:nvPr/>
            </p:nvSpPr>
            <p:spPr bwMode="auto">
              <a:xfrm>
                <a:off x="4366247" y="2898475"/>
                <a:ext cx="756084" cy="5011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6247" y="2898475"/>
                <a:ext cx="756084" cy="501184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7632ECB-88B8-C741-813B-5FF186480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536" y="944416"/>
            <a:ext cx="3609356" cy="1334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4A1EE-43B3-2A2F-A64C-262366211282}"/>
              </a:ext>
            </a:extLst>
          </p:cNvPr>
          <p:cNvSpPr txBox="1"/>
          <p:nvPr/>
        </p:nvSpPr>
        <p:spPr>
          <a:xfrm>
            <a:off x="1955540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s-a-0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EBA42AE4-37F3-F6C8-9840-3712D6395F01}"/>
                  </a:ext>
                </a:extLst>
              </p:cNvPr>
              <p:cNvSpPr txBox="1"/>
              <p:nvPr/>
            </p:nvSpPr>
            <p:spPr bwMode="auto">
              <a:xfrm>
                <a:off x="3310532" y="3429001"/>
                <a:ext cx="1327575" cy="6209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1 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EBA42AE4-37F3-F6C8-9840-3712D6395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0532" y="3429001"/>
                <a:ext cx="1327575" cy="6209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91A2AEB8-360C-0B47-B5A9-43EB6B453514}"/>
              </a:ext>
            </a:extLst>
          </p:cNvPr>
          <p:cNvSpPr/>
          <p:nvPr/>
        </p:nvSpPr>
        <p:spPr bwMode="auto">
          <a:xfrm>
            <a:off x="4638106" y="365502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DB965-0463-AA3A-894B-C2C81AD2B12B}"/>
              </a:ext>
            </a:extLst>
          </p:cNvPr>
          <p:cNvSpPr txBox="1"/>
          <p:nvPr/>
        </p:nvSpPr>
        <p:spPr>
          <a:xfrm>
            <a:off x="4998530" y="3508641"/>
            <a:ext cx="545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X.B</a:t>
            </a:r>
            <a:r>
              <a:rPr lang="en-US" b="1" dirty="0"/>
              <a:t>`</a:t>
            </a:r>
            <a:r>
              <a:rPr lang="en-US" dirty="0"/>
              <a:t> =1           AB.B` = 1            0 = 1 </a:t>
            </a:r>
            <a:r>
              <a:rPr lang="en-US" dirty="0">
                <a:solidFill>
                  <a:srgbClr val="FF0000"/>
                </a:solidFill>
              </a:rPr>
              <a:t>!!!    Untestable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F06BF22-527C-031E-6B77-04F4A163D731}"/>
              </a:ext>
            </a:extLst>
          </p:cNvPr>
          <p:cNvSpPr/>
          <p:nvPr/>
        </p:nvSpPr>
        <p:spPr bwMode="auto">
          <a:xfrm>
            <a:off x="5967186" y="366702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36AFA-F4C7-F2CB-50B9-1FF39B1584E2}"/>
              </a:ext>
            </a:extLst>
          </p:cNvPr>
          <p:cNvSpPr txBox="1"/>
          <p:nvPr/>
        </p:nvSpPr>
        <p:spPr>
          <a:xfrm>
            <a:off x="1922702" y="44721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s-a-1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4">
                <a:extLst>
                  <a:ext uri="{FF2B5EF4-FFF2-40B4-BE49-F238E27FC236}">
                    <a16:creationId xmlns:a16="http://schemas.microsoft.com/office/drawing/2014/main" id="{62AE9E57-EFAD-D2C9-C027-7CF039407230}"/>
                  </a:ext>
                </a:extLst>
              </p:cNvPr>
              <p:cNvSpPr txBox="1"/>
              <p:nvPr/>
            </p:nvSpPr>
            <p:spPr bwMode="auto">
              <a:xfrm>
                <a:off x="3277694" y="4328138"/>
                <a:ext cx="1327575" cy="6209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`.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1 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Object 44">
                <a:extLst>
                  <a:ext uri="{FF2B5EF4-FFF2-40B4-BE49-F238E27FC236}">
                    <a16:creationId xmlns:a16="http://schemas.microsoft.com/office/drawing/2014/main" id="{62AE9E57-EFAD-D2C9-C027-7CF039407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7694" y="4328138"/>
                <a:ext cx="1327575" cy="620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Right 23">
            <a:extLst>
              <a:ext uri="{FF2B5EF4-FFF2-40B4-BE49-F238E27FC236}">
                <a16:creationId xmlns:a16="http://schemas.microsoft.com/office/drawing/2014/main" id="{D1F3AC3A-8CC9-B48B-71FF-E4F0BE6EBA36}"/>
              </a:ext>
            </a:extLst>
          </p:cNvPr>
          <p:cNvSpPr/>
          <p:nvPr/>
        </p:nvSpPr>
        <p:spPr bwMode="auto">
          <a:xfrm>
            <a:off x="4605268" y="455415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DF27CA-B7F6-C081-391D-8C46BE56AB2C}"/>
              </a:ext>
            </a:extLst>
          </p:cNvPr>
          <p:cNvSpPr txBox="1"/>
          <p:nvPr/>
        </p:nvSpPr>
        <p:spPr>
          <a:xfrm>
            <a:off x="5315655" y="4351954"/>
            <a:ext cx="523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X`.B</a:t>
            </a:r>
            <a:r>
              <a:rPr lang="en-US" b="1" dirty="0"/>
              <a:t>`</a:t>
            </a:r>
            <a:r>
              <a:rPr lang="en-US" dirty="0"/>
              <a:t> =1            (AB)’.B’ = 1      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4D2DB45-D2E2-4F8F-AC2D-D2A09C1D0DF5}"/>
              </a:ext>
            </a:extLst>
          </p:cNvPr>
          <p:cNvSpPr/>
          <p:nvPr/>
        </p:nvSpPr>
        <p:spPr bwMode="auto">
          <a:xfrm>
            <a:off x="6326105" y="455415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70A87CC-FAB4-0934-E3FF-38D9B0845661}"/>
              </a:ext>
            </a:extLst>
          </p:cNvPr>
          <p:cNvSpPr/>
          <p:nvPr/>
        </p:nvSpPr>
        <p:spPr bwMode="auto">
          <a:xfrm>
            <a:off x="7570304" y="368067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EFBD70-ACF0-AFF3-EBF7-1806D77F9FE8}"/>
              </a:ext>
            </a:extLst>
          </p:cNvPr>
          <p:cNvSpPr txBox="1"/>
          <p:nvPr/>
        </p:nvSpPr>
        <p:spPr>
          <a:xfrm>
            <a:off x="3827748" y="52292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(A` + B`). B` = 1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76CF49-E390-B554-1E7D-2F5145D31A1B}"/>
              </a:ext>
            </a:extLst>
          </p:cNvPr>
          <p:cNvSpPr txBox="1"/>
          <p:nvPr/>
        </p:nvSpPr>
        <p:spPr>
          <a:xfrm>
            <a:off x="3827748" y="55985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  A`B` + B`    = 1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BD79DD-4D8B-F4CD-C6EB-8C1F710003A4}"/>
              </a:ext>
            </a:extLst>
          </p:cNvPr>
          <p:cNvSpPr txBox="1"/>
          <p:nvPr/>
        </p:nvSpPr>
        <p:spPr>
          <a:xfrm>
            <a:off x="3844060" y="5970955"/>
            <a:ext cx="207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(A` + 1). B`  = 1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1B1CBE-45DB-33CF-8796-E70B464029DD}"/>
              </a:ext>
            </a:extLst>
          </p:cNvPr>
          <p:cNvSpPr txBox="1"/>
          <p:nvPr/>
        </p:nvSpPr>
        <p:spPr>
          <a:xfrm>
            <a:off x="3788431" y="6390852"/>
            <a:ext cx="133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=  B`  = 1 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70308208-2ADF-8871-AB15-F8A0FCCBD139}"/>
              </a:ext>
            </a:extLst>
          </p:cNvPr>
          <p:cNvSpPr/>
          <p:nvPr/>
        </p:nvSpPr>
        <p:spPr bwMode="auto">
          <a:xfrm>
            <a:off x="5245773" y="654380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310751-E104-A62A-7A6A-246496B3E368}"/>
              </a:ext>
            </a:extLst>
          </p:cNvPr>
          <p:cNvSpPr txBox="1"/>
          <p:nvPr/>
        </p:nvSpPr>
        <p:spPr>
          <a:xfrm>
            <a:off x="5658374" y="6407956"/>
            <a:ext cx="133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0093"/>
                </a:solidFill>
              </a:rPr>
              <a:t>B  = 0 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8F7DE84A-1AF6-9F0E-CFD5-80C733C97DB4}"/>
              </a:ext>
            </a:extLst>
          </p:cNvPr>
          <p:cNvSpPr/>
          <p:nvPr/>
        </p:nvSpPr>
        <p:spPr bwMode="auto">
          <a:xfrm>
            <a:off x="6686529" y="5157192"/>
            <a:ext cx="3619368" cy="1555518"/>
          </a:xfrm>
          <a:prstGeom prst="wedgeRoundRectCallout">
            <a:avLst>
              <a:gd name="adj1" fmla="val -59215"/>
              <a:gd name="adj2" fmla="val 4284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For </a:t>
            </a:r>
            <a:r>
              <a:rPr lang="en-US" dirty="0"/>
              <a:t>X s-a-1  </a:t>
            </a:r>
            <a:r>
              <a:rPr lang="en-US" dirty="0">
                <a:latin typeface="Times New Roman" pitchFamily="18" charset="0"/>
              </a:rPr>
              <a:t>A is don’t care.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Can be 0 or 1 </a:t>
            </a: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Test vector AB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                   0 0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                   1 0</a:t>
            </a:r>
          </a:p>
        </p:txBody>
      </p:sp>
      <p:sp>
        <p:nvSpPr>
          <p:cNvPr id="41" name="Line 57">
            <a:extLst>
              <a:ext uri="{FF2B5EF4-FFF2-40B4-BE49-F238E27FC236}">
                <a16:creationId xmlns:a16="http://schemas.microsoft.com/office/drawing/2014/main" id="{ECC76846-04EC-819E-AD89-B21182D7C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0728" y="5877272"/>
            <a:ext cx="289508" cy="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15" grpId="0"/>
      <p:bldP spid="25" grpId="0" animBg="1"/>
      <p:bldP spid="29" grpId="0"/>
      <p:bldP spid="3" grpId="0"/>
      <p:bldP spid="5" grpId="0"/>
      <p:bldP spid="6" grpId="0" animBg="1"/>
      <p:bldP spid="9" grpId="0"/>
      <p:bldP spid="11" grpId="0" animBg="1"/>
      <p:bldP spid="13" grpId="0"/>
      <p:bldP spid="14" grpId="0"/>
      <p:bldP spid="24" grpId="0" animBg="1"/>
      <p:bldP spid="26" grpId="0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8" grpId="0"/>
      <p:bldP spid="40" grpId="0" animBg="1"/>
      <p:bldP spid="4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649760" y="1268760"/>
            <a:ext cx="889248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Equivalent faults: Faults having exactly the same test vectors </a:t>
            </a:r>
          </a:p>
          <a:p>
            <a:pPr lvl="1"/>
            <a:r>
              <a:rPr lang="en-US" sz="1800" kern="0" dirty="0"/>
              <a:t>One test vector can cover both faults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02A1C-8493-55D2-89DF-08664A67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75" y="2189358"/>
            <a:ext cx="1780952" cy="91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43030-246D-7E24-279E-C3B0EABF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1994630"/>
            <a:ext cx="1723810" cy="885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EC0D8-3C40-C858-EDF2-4A1E0ABD7C8B}"/>
              </a:ext>
            </a:extLst>
          </p:cNvPr>
          <p:cNvSpPr txBox="1"/>
          <p:nvPr/>
        </p:nvSpPr>
        <p:spPr>
          <a:xfrm>
            <a:off x="1691889" y="316146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s-a-0</a:t>
            </a:r>
            <a:r>
              <a:rPr lang="en-US" dirty="0"/>
              <a:t>   ==   b </a:t>
            </a:r>
            <a:r>
              <a:rPr lang="en-US" sz="1600" dirty="0"/>
              <a:t>s-a-0</a:t>
            </a:r>
            <a:r>
              <a:rPr lang="en-US" dirty="0"/>
              <a:t>   ==  c </a:t>
            </a:r>
            <a:r>
              <a:rPr lang="en-US" sz="1600" dirty="0"/>
              <a:t>s-a-0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ECB0B-B591-BB98-ABF7-394D32AEF4FD}"/>
              </a:ext>
            </a:extLst>
          </p:cNvPr>
          <p:cNvSpPr txBox="1"/>
          <p:nvPr/>
        </p:nvSpPr>
        <p:spPr>
          <a:xfrm>
            <a:off x="6101680" y="316146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s-a-1</a:t>
            </a:r>
            <a:r>
              <a:rPr lang="en-US" dirty="0"/>
              <a:t>   ==   b </a:t>
            </a:r>
            <a:r>
              <a:rPr lang="en-US" sz="1600" dirty="0"/>
              <a:t>s-a-1</a:t>
            </a:r>
            <a:r>
              <a:rPr lang="en-US" dirty="0"/>
              <a:t>   ==  c </a:t>
            </a:r>
            <a:r>
              <a:rPr lang="en-US" sz="1600" dirty="0"/>
              <a:t>s-a-1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E7193-FAA4-71F3-DA9F-B7E5CB6B5075}"/>
              </a:ext>
            </a:extLst>
          </p:cNvPr>
          <p:cNvSpPr txBox="1"/>
          <p:nvPr/>
        </p:nvSpPr>
        <p:spPr>
          <a:xfrm>
            <a:off x="7464152" y="3793409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 = 00</a:t>
            </a:r>
          </a:p>
        </p:txBody>
      </p:sp>
      <p:sp>
        <p:nvSpPr>
          <p:cNvPr id="11" name="Line 57">
            <a:extLst>
              <a:ext uri="{FF2B5EF4-FFF2-40B4-BE49-F238E27FC236}">
                <a16:creationId xmlns:a16="http://schemas.microsoft.com/office/drawing/2014/main" id="{AAFD1698-7715-302E-F8A8-4CB1DB6C8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4153" y="3850625"/>
            <a:ext cx="403067" cy="11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88A9B-BE5B-B1BA-D60E-909744742BFA}"/>
              </a:ext>
            </a:extLst>
          </p:cNvPr>
          <p:cNvSpPr txBox="1"/>
          <p:nvPr/>
        </p:nvSpPr>
        <p:spPr>
          <a:xfrm>
            <a:off x="2567608" y="3793409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 = 11</a:t>
            </a:r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1899A3F2-FEB1-7465-85ED-AEF96FA2C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6589" y="3825050"/>
            <a:ext cx="403067" cy="11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2899ED-CA8F-2BE9-AFFD-AB5946BCC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08" y="4798764"/>
            <a:ext cx="1238095" cy="7904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961580-D140-3A15-1B93-9CDF6D1B9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917" y="4543729"/>
            <a:ext cx="1666667" cy="100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AD0BA6-E1BA-9159-0E8E-FBAD5BB2A6C4}"/>
              </a:ext>
            </a:extLst>
          </p:cNvPr>
          <p:cNvSpPr txBox="1"/>
          <p:nvPr/>
        </p:nvSpPr>
        <p:spPr>
          <a:xfrm>
            <a:off x="1882292" y="5659368"/>
            <a:ext cx="244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</a:t>
            </a:r>
            <a:r>
              <a:rPr lang="en-US" sz="1600" dirty="0"/>
              <a:t>s-a-0</a:t>
            </a:r>
            <a:r>
              <a:rPr lang="en-US" dirty="0"/>
              <a:t>   ==   y </a:t>
            </a:r>
            <a:r>
              <a:rPr lang="en-US" sz="1600" dirty="0"/>
              <a:t>s-a-1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BE4D42-15B9-B08C-E54E-7B04700D001E}"/>
              </a:ext>
            </a:extLst>
          </p:cNvPr>
          <p:cNvSpPr txBox="1"/>
          <p:nvPr/>
        </p:nvSpPr>
        <p:spPr>
          <a:xfrm>
            <a:off x="6419528" y="555140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s-a-0</a:t>
            </a:r>
            <a:r>
              <a:rPr lang="en-US" dirty="0"/>
              <a:t>   ==   b </a:t>
            </a:r>
            <a:r>
              <a:rPr lang="en-US" sz="1600" dirty="0"/>
              <a:t>s-a-0</a:t>
            </a:r>
            <a:r>
              <a:rPr lang="en-US" dirty="0"/>
              <a:t>   ==  c </a:t>
            </a:r>
            <a:r>
              <a:rPr lang="en-US" sz="1600" dirty="0"/>
              <a:t>s-a-1</a:t>
            </a:r>
          </a:p>
        </p:txBody>
      </p:sp>
    </p:spTree>
    <p:extLst>
      <p:ext uri="{BB962C8B-B14F-4D97-AF65-F5344CB8AC3E}">
        <p14:creationId xmlns:p14="http://schemas.microsoft.com/office/powerpoint/2010/main" val="27232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/>
      <p:bldP spid="14" grpId="0" animBg="1"/>
      <p:bldP spid="19" grpId="0"/>
      <p:bldP spid="2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649760" y="1268760"/>
            <a:ext cx="889248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/>
              <a:t>Dominant Fault</a:t>
            </a:r>
            <a:r>
              <a:rPr lang="en-US" sz="1800" kern="0" dirty="0"/>
              <a:t>: Fault F1 is said to dominate F2 if test vectors of F2 are subset of F1 test vectors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88A9B-BE5B-B1BA-D60E-909744742BFA}"/>
              </a:ext>
            </a:extLst>
          </p:cNvPr>
          <p:cNvSpPr txBox="1"/>
          <p:nvPr/>
        </p:nvSpPr>
        <p:spPr>
          <a:xfrm>
            <a:off x="2135560" y="2332670"/>
            <a:ext cx="2988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F1                      F2</a:t>
            </a:r>
          </a:p>
          <a:p>
            <a:endParaRPr lang="en-US" dirty="0"/>
          </a:p>
          <a:p>
            <a:r>
              <a:rPr lang="en-US" dirty="0" err="1"/>
              <a:t>abc</a:t>
            </a:r>
            <a:r>
              <a:rPr lang="en-US" dirty="0"/>
              <a:t>                     </a:t>
            </a:r>
            <a:r>
              <a:rPr lang="en-US" dirty="0" err="1"/>
              <a:t>abc</a:t>
            </a:r>
            <a:endParaRPr lang="en-US" dirty="0"/>
          </a:p>
          <a:p>
            <a:r>
              <a:rPr lang="en-US" dirty="0"/>
              <a:t>000                     111</a:t>
            </a:r>
          </a:p>
          <a:p>
            <a:r>
              <a:rPr lang="en-US" dirty="0"/>
              <a:t>111                     101</a:t>
            </a:r>
          </a:p>
          <a:p>
            <a:r>
              <a:rPr lang="en-US" dirty="0"/>
              <a:t>101</a:t>
            </a:r>
          </a:p>
        </p:txBody>
      </p:sp>
      <p:sp>
        <p:nvSpPr>
          <p:cNvPr id="7" name="Line 57">
            <a:extLst>
              <a:ext uri="{FF2B5EF4-FFF2-40B4-BE49-F238E27FC236}">
                <a16:creationId xmlns:a16="http://schemas.microsoft.com/office/drawing/2014/main" id="{0662AE4D-4E7A-5702-810C-2D3DF4900E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7788" y="3140968"/>
            <a:ext cx="5644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57">
            <a:extLst>
              <a:ext uri="{FF2B5EF4-FFF2-40B4-BE49-F238E27FC236}">
                <a16:creationId xmlns:a16="http://schemas.microsoft.com/office/drawing/2014/main" id="{7AAB6F38-FB09-F009-D9C8-D803F0B13B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5560" y="3140968"/>
            <a:ext cx="5644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82D802D-1EA3-46D1-176C-DF15BD6665DD}"/>
              </a:ext>
            </a:extLst>
          </p:cNvPr>
          <p:cNvSpPr/>
          <p:nvPr/>
        </p:nvSpPr>
        <p:spPr bwMode="auto">
          <a:xfrm>
            <a:off x="5415797" y="296827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74E1E-1377-5870-F070-553F4FD56664}"/>
              </a:ext>
            </a:extLst>
          </p:cNvPr>
          <p:cNvSpPr txBox="1"/>
          <p:nvPr/>
        </p:nvSpPr>
        <p:spPr>
          <a:xfrm>
            <a:off x="6611625" y="2996952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 Dominates F2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310921-5709-F2BB-A793-37D8C7E5FEBD}"/>
              </a:ext>
            </a:extLst>
          </p:cNvPr>
          <p:cNvSpPr txBox="1"/>
          <p:nvPr/>
        </p:nvSpPr>
        <p:spPr>
          <a:xfrm>
            <a:off x="5596009" y="3633756"/>
            <a:ext cx="500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Shall we adopt F1 test vectors or F2</a:t>
            </a:r>
            <a:r>
              <a:rPr lang="en-US" sz="40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960B53-C467-1B2D-C32F-A4129500FD04}"/>
              </a:ext>
            </a:extLst>
          </p:cNvPr>
          <p:cNvSpPr txBox="1"/>
          <p:nvPr/>
        </p:nvSpPr>
        <p:spPr>
          <a:xfrm>
            <a:off x="7428148" y="437655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7E5F7-3DED-8909-C3AC-C4F47D8E543F}"/>
              </a:ext>
            </a:extLst>
          </p:cNvPr>
          <p:cNvSpPr txBox="1"/>
          <p:nvPr/>
        </p:nvSpPr>
        <p:spPr>
          <a:xfrm>
            <a:off x="5537684" y="5373217"/>
            <a:ext cx="500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any of F2 test vectors can cover F1</a:t>
            </a:r>
          </a:p>
          <a:p>
            <a:r>
              <a:rPr lang="en-US" dirty="0"/>
              <a:t>The opposite is not true!</a:t>
            </a:r>
          </a:p>
        </p:txBody>
      </p:sp>
    </p:spTree>
    <p:extLst>
      <p:ext uri="{BB962C8B-B14F-4D97-AF65-F5344CB8AC3E}">
        <p14:creationId xmlns:p14="http://schemas.microsoft.com/office/powerpoint/2010/main" val="6912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12" grpId="0" animBg="1"/>
      <p:bldP spid="15" grpId="0" animBg="1"/>
      <p:bldP spid="17" grpId="0"/>
      <p:bldP spid="22" grpId="0"/>
      <p:bldP spid="24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649760" y="1268760"/>
            <a:ext cx="889248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/>
              <a:t>Dominant Fault</a:t>
            </a:r>
            <a:r>
              <a:rPr lang="en-US" sz="1800" kern="0" dirty="0"/>
              <a:t>: Fault F1 is said to dominate F2 if test vectors of F2 are subset of F1 test vectors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FDAE3-AB79-6AA7-2903-36F2D2E9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80" y="2228631"/>
            <a:ext cx="1780952" cy="91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B67F9-BEF1-D3F9-330B-9BCF41DDB1ED}"/>
              </a:ext>
            </a:extLst>
          </p:cNvPr>
          <p:cNvSpPr txBox="1"/>
          <p:nvPr/>
        </p:nvSpPr>
        <p:spPr>
          <a:xfrm>
            <a:off x="1645414" y="3465853"/>
            <a:ext cx="28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s-a-1</a:t>
            </a:r>
            <a:r>
              <a:rPr lang="en-US" dirty="0"/>
              <a:t>    b </a:t>
            </a:r>
            <a:r>
              <a:rPr lang="en-US" sz="1600" dirty="0"/>
              <a:t>s-a-1</a:t>
            </a:r>
            <a:r>
              <a:rPr lang="en-US" dirty="0"/>
              <a:t>   </a:t>
            </a:r>
            <a:r>
              <a:rPr lang="en-US" sz="2800" dirty="0"/>
              <a:t> c </a:t>
            </a:r>
            <a:r>
              <a:rPr lang="en-US" sz="1600" dirty="0"/>
              <a:t>s-a-1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71ADA-A059-63DD-A6EA-6603C1906933}"/>
              </a:ext>
            </a:extLst>
          </p:cNvPr>
          <p:cNvSpPr txBox="1"/>
          <p:nvPr/>
        </p:nvSpPr>
        <p:spPr>
          <a:xfrm>
            <a:off x="1732281" y="4137070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31859-DB2B-7A81-A78C-65DE8193B794}"/>
              </a:ext>
            </a:extLst>
          </p:cNvPr>
          <p:cNvSpPr txBox="1"/>
          <p:nvPr/>
        </p:nvSpPr>
        <p:spPr>
          <a:xfrm>
            <a:off x="2657618" y="4146643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4FA4C-65BC-AD35-7158-A6516321BDFA}"/>
              </a:ext>
            </a:extLst>
          </p:cNvPr>
          <p:cNvSpPr txBox="1"/>
          <p:nvPr/>
        </p:nvSpPr>
        <p:spPr>
          <a:xfrm>
            <a:off x="3582955" y="4177738"/>
            <a:ext cx="68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00</a:t>
            </a:r>
          </a:p>
          <a:p>
            <a:r>
              <a:rPr lang="en-US" dirty="0"/>
              <a:t>01</a:t>
            </a:r>
          </a:p>
          <a:p>
            <a:r>
              <a:rPr lang="en-US" dirty="0"/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FD626C-4B44-2B68-4A4A-7E109B0E9A95}"/>
              </a:ext>
            </a:extLst>
          </p:cNvPr>
          <p:cNvSpPr/>
          <p:nvPr/>
        </p:nvSpPr>
        <p:spPr bwMode="auto">
          <a:xfrm>
            <a:off x="1645414" y="3989074"/>
            <a:ext cx="1642274" cy="1168119"/>
          </a:xfrm>
          <a:prstGeom prst="ellipse">
            <a:avLst/>
          </a:prstGeom>
          <a:noFill/>
          <a:ln w="28575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FDDF3-665A-C7BB-DA71-AF8DBF696210}"/>
              </a:ext>
            </a:extLst>
          </p:cNvPr>
          <p:cNvSpPr txBox="1"/>
          <p:nvPr/>
        </p:nvSpPr>
        <p:spPr>
          <a:xfrm>
            <a:off x="1732282" y="5373216"/>
            <a:ext cx="173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0093"/>
                </a:solidFill>
              </a:rPr>
              <a:t>Test Vectors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FCD5DC-7A92-CD8D-89A9-8E508AE1C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965" y="2132856"/>
            <a:ext cx="1723810" cy="885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4A0465-58AE-22E9-2700-89F4B0203531}"/>
              </a:ext>
            </a:extLst>
          </p:cNvPr>
          <p:cNvSpPr txBox="1"/>
          <p:nvPr/>
        </p:nvSpPr>
        <p:spPr>
          <a:xfrm>
            <a:off x="6886667" y="3465853"/>
            <a:ext cx="28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s-a-0 </a:t>
            </a:r>
            <a:r>
              <a:rPr lang="en-US" dirty="0"/>
              <a:t>   b </a:t>
            </a:r>
            <a:r>
              <a:rPr lang="en-US" sz="1600" dirty="0"/>
              <a:t>s-a-0</a:t>
            </a:r>
            <a:r>
              <a:rPr lang="en-US" dirty="0"/>
              <a:t>   </a:t>
            </a:r>
            <a:r>
              <a:rPr lang="en-US" sz="2800" dirty="0"/>
              <a:t> c </a:t>
            </a:r>
            <a:r>
              <a:rPr lang="en-US" sz="1600" dirty="0"/>
              <a:t>s-a-0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2857B-3BA5-11AF-449A-2538041725D5}"/>
              </a:ext>
            </a:extLst>
          </p:cNvPr>
          <p:cNvSpPr txBox="1"/>
          <p:nvPr/>
        </p:nvSpPr>
        <p:spPr>
          <a:xfrm>
            <a:off x="6999632" y="4202888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A31BE9-A5C3-496A-29AB-F0E980D75EFB}"/>
              </a:ext>
            </a:extLst>
          </p:cNvPr>
          <p:cNvSpPr txBox="1"/>
          <p:nvPr/>
        </p:nvSpPr>
        <p:spPr>
          <a:xfrm>
            <a:off x="7924969" y="4212461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84D93E-7B4D-86FF-BE5C-0ECA6030B8FE}"/>
              </a:ext>
            </a:extLst>
          </p:cNvPr>
          <p:cNvSpPr txBox="1"/>
          <p:nvPr/>
        </p:nvSpPr>
        <p:spPr>
          <a:xfrm>
            <a:off x="8850306" y="4243556"/>
            <a:ext cx="68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  <a:p>
            <a:r>
              <a:rPr lang="en-US" dirty="0"/>
              <a:t>10</a:t>
            </a:r>
          </a:p>
          <a:p>
            <a:r>
              <a:rPr lang="en-US" dirty="0"/>
              <a:t>11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6B54E4-94EF-3AA5-5778-7833136B69A0}"/>
              </a:ext>
            </a:extLst>
          </p:cNvPr>
          <p:cNvSpPr/>
          <p:nvPr/>
        </p:nvSpPr>
        <p:spPr bwMode="auto">
          <a:xfrm>
            <a:off x="6878299" y="4045940"/>
            <a:ext cx="1642274" cy="1168119"/>
          </a:xfrm>
          <a:prstGeom prst="ellipse">
            <a:avLst/>
          </a:prstGeom>
          <a:noFill/>
          <a:ln w="28575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C6266-DAE2-FCCA-7144-E8C68B676B84}"/>
              </a:ext>
            </a:extLst>
          </p:cNvPr>
          <p:cNvSpPr txBox="1"/>
          <p:nvPr/>
        </p:nvSpPr>
        <p:spPr>
          <a:xfrm>
            <a:off x="6965167" y="5430082"/>
            <a:ext cx="173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0093"/>
                </a:solidFill>
              </a:rPr>
              <a:t>Test Vectors</a:t>
            </a:r>
          </a:p>
        </p:txBody>
      </p:sp>
    </p:spTree>
    <p:extLst>
      <p:ext uri="{BB962C8B-B14F-4D97-AF65-F5344CB8AC3E}">
        <p14:creationId xmlns:p14="http://schemas.microsoft.com/office/powerpoint/2010/main" val="38432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0" grpId="0"/>
      <p:bldP spid="14" grpId="0"/>
      <p:bldP spid="16" grpId="0"/>
      <p:bldP spid="18" grpId="0"/>
      <p:bldP spid="19" grpId="0"/>
      <p:bldP spid="26" grpId="0" animBg="1"/>
      <p:bldP spid="2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649760" y="1268760"/>
            <a:ext cx="889248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/>
              <a:t>Dominant Fault</a:t>
            </a:r>
            <a:r>
              <a:rPr lang="en-US" sz="1800" kern="0" dirty="0"/>
              <a:t>: Fault F1 is said to dominate F2 if test vectors of F2 are subset of F1 test vectors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FDAE3-AB79-6AA7-2903-36F2D2E9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80" y="2228631"/>
            <a:ext cx="1780952" cy="91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B67F9-BEF1-D3F9-330B-9BCF41DDB1ED}"/>
              </a:ext>
            </a:extLst>
          </p:cNvPr>
          <p:cNvSpPr txBox="1"/>
          <p:nvPr/>
        </p:nvSpPr>
        <p:spPr>
          <a:xfrm>
            <a:off x="1645414" y="3465853"/>
            <a:ext cx="28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s-a-1</a:t>
            </a:r>
            <a:r>
              <a:rPr lang="en-US" dirty="0"/>
              <a:t>    b </a:t>
            </a:r>
            <a:r>
              <a:rPr lang="en-US" sz="1600" dirty="0"/>
              <a:t>s-a-1</a:t>
            </a:r>
            <a:r>
              <a:rPr lang="en-US" dirty="0"/>
              <a:t>   </a:t>
            </a:r>
            <a:r>
              <a:rPr lang="en-US" sz="2800" dirty="0"/>
              <a:t> c </a:t>
            </a:r>
            <a:r>
              <a:rPr lang="en-US" sz="1600" dirty="0"/>
              <a:t>s-a-0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71ADA-A059-63DD-A6EA-6603C1906933}"/>
              </a:ext>
            </a:extLst>
          </p:cNvPr>
          <p:cNvSpPr txBox="1"/>
          <p:nvPr/>
        </p:nvSpPr>
        <p:spPr>
          <a:xfrm>
            <a:off x="1732281" y="4137070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31859-DB2B-7A81-A78C-65DE8193B794}"/>
              </a:ext>
            </a:extLst>
          </p:cNvPr>
          <p:cNvSpPr txBox="1"/>
          <p:nvPr/>
        </p:nvSpPr>
        <p:spPr>
          <a:xfrm>
            <a:off x="2657618" y="4146643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4FA4C-65BC-AD35-7158-A6516321BDFA}"/>
              </a:ext>
            </a:extLst>
          </p:cNvPr>
          <p:cNvSpPr txBox="1"/>
          <p:nvPr/>
        </p:nvSpPr>
        <p:spPr>
          <a:xfrm>
            <a:off x="3582955" y="4177738"/>
            <a:ext cx="68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00</a:t>
            </a:r>
          </a:p>
          <a:p>
            <a:r>
              <a:rPr lang="en-US" dirty="0"/>
              <a:t>01</a:t>
            </a:r>
          </a:p>
          <a:p>
            <a:r>
              <a:rPr lang="en-US" dirty="0"/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FD626C-4B44-2B68-4A4A-7E109B0E9A95}"/>
              </a:ext>
            </a:extLst>
          </p:cNvPr>
          <p:cNvSpPr/>
          <p:nvPr/>
        </p:nvSpPr>
        <p:spPr bwMode="auto">
          <a:xfrm>
            <a:off x="1645414" y="3989074"/>
            <a:ext cx="1642274" cy="1168119"/>
          </a:xfrm>
          <a:prstGeom prst="ellipse">
            <a:avLst/>
          </a:prstGeom>
          <a:noFill/>
          <a:ln w="28575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FDDF3-665A-C7BB-DA71-AF8DBF696210}"/>
              </a:ext>
            </a:extLst>
          </p:cNvPr>
          <p:cNvSpPr txBox="1"/>
          <p:nvPr/>
        </p:nvSpPr>
        <p:spPr>
          <a:xfrm>
            <a:off x="1732282" y="5373216"/>
            <a:ext cx="173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0093"/>
                </a:solidFill>
              </a:rPr>
              <a:t>Test Vectors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FCD5DC-7A92-CD8D-89A9-8E508AE1C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534" y="2105880"/>
            <a:ext cx="1723810" cy="885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4A0465-58AE-22E9-2700-89F4B0203531}"/>
              </a:ext>
            </a:extLst>
          </p:cNvPr>
          <p:cNvSpPr txBox="1"/>
          <p:nvPr/>
        </p:nvSpPr>
        <p:spPr>
          <a:xfrm>
            <a:off x="6886667" y="3465853"/>
            <a:ext cx="28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s-a-0 </a:t>
            </a:r>
            <a:r>
              <a:rPr lang="en-US" dirty="0"/>
              <a:t>   b </a:t>
            </a:r>
            <a:r>
              <a:rPr lang="en-US" sz="1600" dirty="0"/>
              <a:t>s-a-0</a:t>
            </a:r>
            <a:r>
              <a:rPr lang="en-US" dirty="0"/>
              <a:t>   </a:t>
            </a:r>
            <a:r>
              <a:rPr lang="en-US" sz="2800" dirty="0"/>
              <a:t> c </a:t>
            </a:r>
            <a:r>
              <a:rPr lang="en-US" sz="1600" dirty="0"/>
              <a:t>s-a-1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2857B-3BA5-11AF-449A-2538041725D5}"/>
              </a:ext>
            </a:extLst>
          </p:cNvPr>
          <p:cNvSpPr txBox="1"/>
          <p:nvPr/>
        </p:nvSpPr>
        <p:spPr>
          <a:xfrm>
            <a:off x="6999632" y="4202888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A31BE9-A5C3-496A-29AB-F0E980D75EFB}"/>
              </a:ext>
            </a:extLst>
          </p:cNvPr>
          <p:cNvSpPr txBox="1"/>
          <p:nvPr/>
        </p:nvSpPr>
        <p:spPr>
          <a:xfrm>
            <a:off x="7924969" y="4212461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84D93E-7B4D-86FF-BE5C-0ECA6030B8FE}"/>
              </a:ext>
            </a:extLst>
          </p:cNvPr>
          <p:cNvSpPr txBox="1"/>
          <p:nvPr/>
        </p:nvSpPr>
        <p:spPr>
          <a:xfrm>
            <a:off x="8850306" y="4243556"/>
            <a:ext cx="68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  <a:p>
            <a:r>
              <a:rPr lang="en-US" dirty="0"/>
              <a:t>10</a:t>
            </a:r>
          </a:p>
          <a:p>
            <a:r>
              <a:rPr lang="en-US" dirty="0"/>
              <a:t>11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6B54E4-94EF-3AA5-5778-7833136B69A0}"/>
              </a:ext>
            </a:extLst>
          </p:cNvPr>
          <p:cNvSpPr/>
          <p:nvPr/>
        </p:nvSpPr>
        <p:spPr bwMode="auto">
          <a:xfrm>
            <a:off x="6878299" y="4045940"/>
            <a:ext cx="1642274" cy="1168119"/>
          </a:xfrm>
          <a:prstGeom prst="ellipse">
            <a:avLst/>
          </a:prstGeom>
          <a:noFill/>
          <a:ln w="28575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C6266-DAE2-FCCA-7144-E8C68B676B84}"/>
              </a:ext>
            </a:extLst>
          </p:cNvPr>
          <p:cNvSpPr txBox="1"/>
          <p:nvPr/>
        </p:nvSpPr>
        <p:spPr>
          <a:xfrm>
            <a:off x="6965167" y="5430082"/>
            <a:ext cx="173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0093"/>
                </a:solidFill>
              </a:rPr>
              <a:t>Test Vectors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FC0A74-9D5E-A049-CF61-4025146079C6}"/>
              </a:ext>
            </a:extLst>
          </p:cNvPr>
          <p:cNvSpPr/>
          <p:nvPr/>
        </p:nvSpPr>
        <p:spPr bwMode="auto">
          <a:xfrm>
            <a:off x="8760615" y="2520113"/>
            <a:ext cx="118382" cy="1119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606F95-0D9C-DD80-852E-CB6298D5AD77}"/>
              </a:ext>
            </a:extLst>
          </p:cNvPr>
          <p:cNvSpPr/>
          <p:nvPr/>
        </p:nvSpPr>
        <p:spPr bwMode="auto">
          <a:xfrm>
            <a:off x="3461016" y="2612974"/>
            <a:ext cx="118382" cy="1119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0" grpId="0"/>
      <p:bldP spid="14" grpId="0"/>
      <p:bldP spid="16" grpId="0"/>
      <p:bldP spid="18" grpId="0"/>
      <p:bldP spid="19" grpId="0"/>
      <p:bldP spid="26" grpId="0" animBg="1"/>
      <p:bldP spid="27" grpId="0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</a:t>
            </a:r>
            <a:endParaRPr lang="en-US" alt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1619250"/>
            <a:ext cx="7762875" cy="1341438"/>
          </a:xfrm>
        </p:spPr>
        <p:txBody>
          <a:bodyPr/>
          <a:lstStyle/>
          <a:p>
            <a:r>
              <a:rPr lang="en-GB" altLang="en-US" sz="2400"/>
              <a:t>Simple example circuit</a:t>
            </a:r>
          </a:p>
        </p:txBody>
      </p:sp>
      <p:sp>
        <p:nvSpPr>
          <p:cNvPr id="303608" name="Rectangle 504"/>
          <p:cNvSpPr>
            <a:spLocks noChangeArrowheads="1"/>
          </p:cNvSpPr>
          <p:nvPr/>
        </p:nvSpPr>
        <p:spPr bwMode="auto">
          <a:xfrm>
            <a:off x="1524001" y="2434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303801" name="Group 697"/>
          <p:cNvGraphicFramePr>
            <a:graphicFrameLocks noGrp="1"/>
          </p:cNvGraphicFramePr>
          <p:nvPr>
            <p:ph sz="quarter" idx="2"/>
          </p:nvPr>
        </p:nvGraphicFramePr>
        <p:xfrm>
          <a:off x="6534150" y="3629025"/>
          <a:ext cx="1301750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3804" name="Group 700"/>
          <p:cNvGrpSpPr>
            <a:grpSpLocks/>
          </p:cNvGrpSpPr>
          <p:nvPr/>
        </p:nvGrpSpPr>
        <p:grpSpPr bwMode="auto">
          <a:xfrm>
            <a:off x="2544764" y="4781551"/>
            <a:ext cx="2867025" cy="1628775"/>
            <a:chOff x="643" y="3012"/>
            <a:chExt cx="1806" cy="1026"/>
          </a:xfrm>
        </p:grpSpPr>
        <p:sp>
          <p:nvSpPr>
            <p:cNvPr id="303639" name="Rectangle 535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3803" name="Group 699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03778" name="Line 674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79" name="Line 675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0" name="Rectangle 676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03781" name="Rectangle 677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03782" name="Line 678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3" name="Rectangle 679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03784" name="Line 680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5" name="Line 681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6" name="Line 682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7" name="Line 683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8" name="Freeform 684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9" name="Rectangle 685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03790" name="Rectangle 686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03796" name="Freeform 692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97" name="Text Box 693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03798" name="Text Box 694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77FF9A-EA82-1671-867C-E216F237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3" y="1211726"/>
            <a:ext cx="5256584" cy="46952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311AF0-8831-E5AC-C250-4A6ECD37D72F}"/>
              </a:ext>
            </a:extLst>
          </p:cNvPr>
          <p:cNvSpPr txBox="1"/>
          <p:nvPr/>
        </p:nvSpPr>
        <p:spPr>
          <a:xfrm>
            <a:off x="1524000" y="105783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C854D9-2B04-3E8A-E983-946E3688A873}"/>
              </a:ext>
            </a:extLst>
          </p:cNvPr>
          <p:cNvSpPr txBox="1"/>
          <p:nvPr/>
        </p:nvSpPr>
        <p:spPr>
          <a:xfrm>
            <a:off x="1997841" y="105783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9BDDD5-C432-43FB-D6C9-3247D5713EB0}"/>
              </a:ext>
            </a:extLst>
          </p:cNvPr>
          <p:cNvSpPr txBox="1"/>
          <p:nvPr/>
        </p:nvSpPr>
        <p:spPr>
          <a:xfrm>
            <a:off x="1534779" y="15927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1F18D9-0DD9-E3CE-8E08-5AA7D1814853}"/>
              </a:ext>
            </a:extLst>
          </p:cNvPr>
          <p:cNvSpPr txBox="1"/>
          <p:nvPr/>
        </p:nvSpPr>
        <p:spPr>
          <a:xfrm>
            <a:off x="2008620" y="159279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3B5A9A-9EBD-FD81-8FF3-221E4F43BD3D}"/>
              </a:ext>
            </a:extLst>
          </p:cNvPr>
          <p:cNvSpPr txBox="1"/>
          <p:nvPr/>
        </p:nvSpPr>
        <p:spPr>
          <a:xfrm>
            <a:off x="1534779" y="231047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256EF-4482-3FED-7913-F3754CE0111B}"/>
              </a:ext>
            </a:extLst>
          </p:cNvPr>
          <p:cNvSpPr txBox="1"/>
          <p:nvPr/>
        </p:nvSpPr>
        <p:spPr>
          <a:xfrm>
            <a:off x="2008620" y="231048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96DE5E-CBE8-F9E3-7E90-42C974E6F1C7}"/>
              </a:ext>
            </a:extLst>
          </p:cNvPr>
          <p:cNvSpPr txBox="1"/>
          <p:nvPr/>
        </p:nvSpPr>
        <p:spPr>
          <a:xfrm>
            <a:off x="1542174" y="283237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7B63C1-FF46-4ADC-9468-AC49BD1C65B1}"/>
              </a:ext>
            </a:extLst>
          </p:cNvPr>
          <p:cNvSpPr txBox="1"/>
          <p:nvPr/>
        </p:nvSpPr>
        <p:spPr>
          <a:xfrm>
            <a:off x="2016015" y="283237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18B7BF-3DF9-37E0-D573-3E96C0EBAA3D}"/>
              </a:ext>
            </a:extLst>
          </p:cNvPr>
          <p:cNvSpPr txBox="1"/>
          <p:nvPr/>
        </p:nvSpPr>
        <p:spPr>
          <a:xfrm>
            <a:off x="1542174" y="371785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2E3B21-A723-B45B-A7B5-9D289DEA2AFE}"/>
              </a:ext>
            </a:extLst>
          </p:cNvPr>
          <p:cNvSpPr txBox="1"/>
          <p:nvPr/>
        </p:nvSpPr>
        <p:spPr>
          <a:xfrm>
            <a:off x="2016015" y="371785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09C167-FE20-7ECC-FE76-CB4C9E5CA526}"/>
              </a:ext>
            </a:extLst>
          </p:cNvPr>
          <p:cNvSpPr txBox="1"/>
          <p:nvPr/>
        </p:nvSpPr>
        <p:spPr>
          <a:xfrm>
            <a:off x="1542174" y="423890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A9A02C-2ECE-6FD1-301D-94EA0F42B245}"/>
              </a:ext>
            </a:extLst>
          </p:cNvPr>
          <p:cNvSpPr txBox="1"/>
          <p:nvPr/>
        </p:nvSpPr>
        <p:spPr>
          <a:xfrm>
            <a:off x="2016015" y="423890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A0333-BA38-B05F-1AAB-6B4B29076121}"/>
              </a:ext>
            </a:extLst>
          </p:cNvPr>
          <p:cNvSpPr txBox="1"/>
          <p:nvPr/>
        </p:nvSpPr>
        <p:spPr>
          <a:xfrm>
            <a:off x="1542174" y="491904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C3F820-8A1C-15F7-BFC2-C95021B15D8B}"/>
              </a:ext>
            </a:extLst>
          </p:cNvPr>
          <p:cNvSpPr txBox="1"/>
          <p:nvPr/>
        </p:nvSpPr>
        <p:spPr>
          <a:xfrm>
            <a:off x="2016015" y="49190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B3ECD7-078A-AF56-5792-2A047FD016F0}"/>
              </a:ext>
            </a:extLst>
          </p:cNvPr>
          <p:cNvSpPr txBox="1"/>
          <p:nvPr/>
        </p:nvSpPr>
        <p:spPr>
          <a:xfrm>
            <a:off x="1542174" y="54452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8E9B9D-D6D7-3FB3-E542-4A9BD7E8ED9A}"/>
              </a:ext>
            </a:extLst>
          </p:cNvPr>
          <p:cNvSpPr txBox="1"/>
          <p:nvPr/>
        </p:nvSpPr>
        <p:spPr>
          <a:xfrm>
            <a:off x="2016015" y="544529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1276EC-63F5-248D-24C1-6CD9B47AF576}"/>
              </a:ext>
            </a:extLst>
          </p:cNvPr>
          <p:cNvSpPr txBox="1"/>
          <p:nvPr/>
        </p:nvSpPr>
        <p:spPr>
          <a:xfrm>
            <a:off x="3534844" y="128501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2B6BED-62CA-3442-9031-FFFC2F3EA0E4}"/>
              </a:ext>
            </a:extLst>
          </p:cNvPr>
          <p:cNvSpPr txBox="1"/>
          <p:nvPr/>
        </p:nvSpPr>
        <p:spPr>
          <a:xfrm>
            <a:off x="4008685" y="128502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A30793-E541-681A-18D3-1CD7A7DEDD08}"/>
              </a:ext>
            </a:extLst>
          </p:cNvPr>
          <p:cNvSpPr txBox="1"/>
          <p:nvPr/>
        </p:nvSpPr>
        <p:spPr>
          <a:xfrm>
            <a:off x="3486055" y="252431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C22F63-7F19-7609-2F1F-C80A0157B984}"/>
              </a:ext>
            </a:extLst>
          </p:cNvPr>
          <p:cNvSpPr txBox="1"/>
          <p:nvPr/>
        </p:nvSpPr>
        <p:spPr>
          <a:xfrm>
            <a:off x="3959896" y="252431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44B35D-33D5-3AD1-7DF3-BBC99955CDDB}"/>
              </a:ext>
            </a:extLst>
          </p:cNvPr>
          <p:cNvSpPr txBox="1"/>
          <p:nvPr/>
        </p:nvSpPr>
        <p:spPr>
          <a:xfrm>
            <a:off x="3291240" y="39145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FB883E-4DDD-F1E3-5160-1BF1F6BA3D69}"/>
              </a:ext>
            </a:extLst>
          </p:cNvPr>
          <p:cNvSpPr txBox="1"/>
          <p:nvPr/>
        </p:nvSpPr>
        <p:spPr>
          <a:xfrm>
            <a:off x="3765081" y="391456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DE77DC-31A5-F78A-A172-CFA444E28A39}"/>
              </a:ext>
            </a:extLst>
          </p:cNvPr>
          <p:cNvSpPr txBox="1"/>
          <p:nvPr/>
        </p:nvSpPr>
        <p:spPr>
          <a:xfrm>
            <a:off x="3291240" y="544948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24F554-4FEF-CFF9-6B84-9993767234EF}"/>
              </a:ext>
            </a:extLst>
          </p:cNvPr>
          <p:cNvSpPr txBox="1"/>
          <p:nvPr/>
        </p:nvSpPr>
        <p:spPr>
          <a:xfrm>
            <a:off x="3765081" y="544948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BE39AC-E8E3-3123-A11D-BB17DB4954DB}"/>
              </a:ext>
            </a:extLst>
          </p:cNvPr>
          <p:cNvSpPr txBox="1"/>
          <p:nvPr/>
        </p:nvSpPr>
        <p:spPr>
          <a:xfrm>
            <a:off x="5033156" y="231025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AE0952-05FB-2999-F3C4-6917643152B1}"/>
              </a:ext>
            </a:extLst>
          </p:cNvPr>
          <p:cNvSpPr txBox="1"/>
          <p:nvPr/>
        </p:nvSpPr>
        <p:spPr>
          <a:xfrm>
            <a:off x="5506997" y="231025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5EADCB-D82D-9E41-546A-DFA2EFEAA6B4}"/>
              </a:ext>
            </a:extLst>
          </p:cNvPr>
          <p:cNvSpPr txBox="1"/>
          <p:nvPr/>
        </p:nvSpPr>
        <p:spPr>
          <a:xfrm>
            <a:off x="4847347" y="461126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B1D409-013D-A1E8-E4CC-5877AA41903C}"/>
              </a:ext>
            </a:extLst>
          </p:cNvPr>
          <p:cNvSpPr txBox="1"/>
          <p:nvPr/>
        </p:nvSpPr>
        <p:spPr>
          <a:xfrm>
            <a:off x="5321188" y="461126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E280C4-5DF4-E0D9-5D36-9706D9D95CF6}"/>
              </a:ext>
            </a:extLst>
          </p:cNvPr>
          <p:cNvSpPr txBox="1"/>
          <p:nvPr/>
        </p:nvSpPr>
        <p:spPr>
          <a:xfrm>
            <a:off x="6852085" y="322965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0E621A-3601-868C-2C6F-72001A6C5F3A}"/>
              </a:ext>
            </a:extLst>
          </p:cNvPr>
          <p:cNvSpPr txBox="1"/>
          <p:nvPr/>
        </p:nvSpPr>
        <p:spPr>
          <a:xfrm>
            <a:off x="6800974" y="371785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C4F594-D3D4-4330-B94A-2C7AC2DDAC2F}"/>
              </a:ext>
            </a:extLst>
          </p:cNvPr>
          <p:cNvSpPr txBox="1"/>
          <p:nvPr/>
        </p:nvSpPr>
        <p:spPr>
          <a:xfrm>
            <a:off x="7499650" y="264950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Exhaustive Testing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56B0D0-77B8-1686-DA6F-E2D03871DF24}"/>
              </a:ext>
            </a:extLst>
          </p:cNvPr>
          <p:cNvSpPr txBox="1"/>
          <p:nvPr/>
        </p:nvSpPr>
        <p:spPr>
          <a:xfrm>
            <a:off x="7896200" y="660690"/>
            <a:ext cx="299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inputs =&gt; 256 test vector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CC4B1F-DB03-C425-6963-D9564028AF72}"/>
              </a:ext>
            </a:extLst>
          </p:cNvPr>
          <p:cNvSpPr txBox="1"/>
          <p:nvPr/>
        </p:nvSpPr>
        <p:spPr>
          <a:xfrm>
            <a:off x="7499650" y="1439541"/>
            <a:ext cx="34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Structural (Fault Model)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69A079-2090-95F2-13BE-30D50D24FD3E}"/>
              </a:ext>
            </a:extLst>
          </p:cNvPr>
          <p:cNvSpPr txBox="1"/>
          <p:nvPr/>
        </p:nvSpPr>
        <p:spPr>
          <a:xfrm>
            <a:off x="7896200" y="1971697"/>
            <a:ext cx="29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 node * 2 faults = 30 fault</a:t>
            </a:r>
          </a:p>
          <a:p>
            <a:r>
              <a:rPr lang="en-US" dirty="0"/>
              <a:t>Max 30 test vector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0B0E65-1E55-B486-CA8E-69386DE5C0B5}"/>
              </a:ext>
            </a:extLst>
          </p:cNvPr>
          <p:cNvSpPr txBox="1"/>
          <p:nvPr/>
        </p:nvSpPr>
        <p:spPr>
          <a:xfrm>
            <a:off x="7613958" y="2730003"/>
            <a:ext cx="29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 Collapsing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72B145-6503-EB82-BD63-69CA948734DF}"/>
              </a:ext>
            </a:extLst>
          </p:cNvPr>
          <p:cNvSpPr txBox="1"/>
          <p:nvPr/>
        </p:nvSpPr>
        <p:spPr>
          <a:xfrm>
            <a:off x="7898542" y="3198878"/>
            <a:ext cx="241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 test vector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14502C-834B-B39D-928B-1736085C656B}"/>
              </a:ext>
            </a:extLst>
          </p:cNvPr>
          <p:cNvCxnSpPr>
            <a:cxnSpLocks/>
          </p:cNvCxnSpPr>
          <p:nvPr/>
        </p:nvCxnSpPr>
        <p:spPr bwMode="auto">
          <a:xfrm flipH="1">
            <a:off x="2100065" y="5753073"/>
            <a:ext cx="473841" cy="381072"/>
          </a:xfrm>
          <a:prstGeom prst="line">
            <a:avLst/>
          </a:prstGeom>
          <a:ln w="1587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0EDE0A6-2962-F7F7-5275-3F97C8BC1FD8}"/>
              </a:ext>
            </a:extLst>
          </p:cNvPr>
          <p:cNvCxnSpPr/>
          <p:nvPr/>
        </p:nvCxnSpPr>
        <p:spPr bwMode="auto">
          <a:xfrm flipH="1">
            <a:off x="1656482" y="6120235"/>
            <a:ext cx="461756" cy="1391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3A4DEFD-F0F0-E010-E82F-84677BC31765}"/>
              </a:ext>
            </a:extLst>
          </p:cNvPr>
          <p:cNvSpPr txBox="1"/>
          <p:nvPr/>
        </p:nvSpPr>
        <p:spPr>
          <a:xfrm>
            <a:off x="1485192" y="613414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7AAFDF4-5F34-9D32-3BF1-F252AAEABB20}"/>
              </a:ext>
            </a:extLst>
          </p:cNvPr>
          <p:cNvSpPr txBox="1"/>
          <p:nvPr/>
        </p:nvSpPr>
        <p:spPr>
          <a:xfrm>
            <a:off x="1959033" y="613414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75" name="Speech Bubble: Oval 74">
            <a:extLst>
              <a:ext uri="{FF2B5EF4-FFF2-40B4-BE49-F238E27FC236}">
                <a16:creationId xmlns:a16="http://schemas.microsoft.com/office/drawing/2014/main" id="{F16DEF38-62F2-9D78-676A-A88260E1EDE5}"/>
              </a:ext>
            </a:extLst>
          </p:cNvPr>
          <p:cNvSpPr/>
          <p:nvPr/>
        </p:nvSpPr>
        <p:spPr bwMode="auto">
          <a:xfrm>
            <a:off x="2698405" y="5906964"/>
            <a:ext cx="1730025" cy="804942"/>
          </a:xfrm>
          <a:prstGeom prst="wedgeEllipseCallout">
            <a:avLst>
              <a:gd name="adj1" fmla="val -66969"/>
              <a:gd name="adj2" fmla="val -4392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itchFamily="18" charset="0"/>
              </a:rPr>
              <a:t>What Will Happen With extra line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E9B4DD3A-451A-77FC-DCFD-F893FC78DFDE}"/>
              </a:ext>
            </a:extLst>
          </p:cNvPr>
          <p:cNvSpPr/>
          <p:nvPr/>
        </p:nvSpPr>
        <p:spPr bwMode="auto">
          <a:xfrm>
            <a:off x="4763852" y="5943610"/>
            <a:ext cx="2376265" cy="61773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F32090B4-FF84-9690-9E97-AD57015ED426}"/>
              </a:ext>
            </a:extLst>
          </p:cNvPr>
          <p:cNvSpPr/>
          <p:nvPr/>
        </p:nvSpPr>
        <p:spPr bwMode="auto">
          <a:xfrm>
            <a:off x="7499650" y="4365105"/>
            <a:ext cx="3047954" cy="59169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Exhaustive Testing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9 inputs =&gt; 512 test vector 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636662E-E6C0-CBE1-02DF-EF8926FE08B5}"/>
              </a:ext>
            </a:extLst>
          </p:cNvPr>
          <p:cNvSpPr/>
          <p:nvPr/>
        </p:nvSpPr>
        <p:spPr bwMode="auto">
          <a:xfrm>
            <a:off x="7499650" y="5100993"/>
            <a:ext cx="3047954" cy="59169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Structural Testing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16 node * 2 faults = max 32 test vector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3EEE1DD-33CD-6CCB-7A57-2C6F654E7374}"/>
              </a:ext>
            </a:extLst>
          </p:cNvPr>
          <p:cNvSpPr/>
          <p:nvPr/>
        </p:nvSpPr>
        <p:spPr bwMode="auto">
          <a:xfrm>
            <a:off x="7475538" y="5908020"/>
            <a:ext cx="3047954" cy="59169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Fault Collapsing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16 test vector </a:t>
            </a:r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3FEDE-20C7-25E1-0E8F-58696C035B01}"/>
              </a:ext>
            </a:extLst>
          </p:cNvPr>
          <p:cNvSpPr txBox="1">
            <a:spLocks/>
          </p:cNvSpPr>
          <p:nvPr/>
        </p:nvSpPr>
        <p:spPr bwMode="auto">
          <a:xfrm>
            <a:off x="1649760" y="1268760"/>
            <a:ext cx="889248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IMPORTANT NOTE: </a:t>
            </a:r>
          </a:p>
          <a:p>
            <a:pPr lvl="1"/>
            <a:r>
              <a:rPr lang="en-US" sz="1800" kern="0" dirty="0"/>
              <a:t>Fault equivalency and dominance save time</a:t>
            </a:r>
          </a:p>
          <a:p>
            <a:pPr lvl="1"/>
            <a:r>
              <a:rPr lang="en-US" sz="1800" kern="0" dirty="0"/>
              <a:t>No need to recalculate faults </a:t>
            </a:r>
          </a:p>
          <a:p>
            <a:pPr lvl="1"/>
            <a:r>
              <a:rPr lang="en-US" sz="1800" kern="0" dirty="0"/>
              <a:t>Pay attention in exam to save solving time </a:t>
            </a:r>
          </a:p>
        </p:txBody>
      </p:sp>
    </p:spTree>
    <p:extLst>
      <p:ext uri="{BB962C8B-B14F-4D97-AF65-F5344CB8AC3E}">
        <p14:creationId xmlns:p14="http://schemas.microsoft.com/office/powerpoint/2010/main" val="2781027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DFF7-7F57-4ABB-452C-D03694A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Testability (DFT)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E8865-719D-94D2-5D86-24807AB0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1"/>
            <a:ext cx="8026660" cy="3656013"/>
          </a:xfrm>
        </p:spPr>
        <p:txBody>
          <a:bodyPr/>
          <a:lstStyle/>
          <a:p>
            <a:r>
              <a:rPr lang="en-US" sz="2400" dirty="0"/>
              <a:t>Testing is taken into account during the design phase </a:t>
            </a:r>
          </a:p>
          <a:p>
            <a:r>
              <a:rPr lang="en-US" sz="2400" dirty="0"/>
              <a:t>DFT: Adding extra logic to ease circuit testing after manufacturing </a:t>
            </a:r>
          </a:p>
          <a:p>
            <a:r>
              <a:rPr lang="en-US" sz="2400" dirty="0"/>
              <a:t>DFT enhances Construability and observability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66DAE-8B52-1813-16F6-0E55C6E1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60" y="4446737"/>
            <a:ext cx="5609524" cy="1190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AB22E6-BFCF-502A-178D-B59F6BC9A212}"/>
              </a:ext>
            </a:extLst>
          </p:cNvPr>
          <p:cNvSpPr txBox="1"/>
          <p:nvPr/>
        </p:nvSpPr>
        <p:spPr>
          <a:xfrm>
            <a:off x="2783632" y="5752184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F3F09-A961-1FB9-A7B8-E1F0E0BA30D8}"/>
              </a:ext>
            </a:extLst>
          </p:cNvPr>
          <p:cNvSpPr txBox="1"/>
          <p:nvPr/>
        </p:nvSpPr>
        <p:spPr>
          <a:xfrm>
            <a:off x="7572164" y="5703677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Observe</a:t>
            </a:r>
          </a:p>
        </p:txBody>
      </p:sp>
    </p:spTree>
    <p:extLst>
      <p:ext uri="{BB962C8B-B14F-4D97-AF65-F5344CB8AC3E}">
        <p14:creationId xmlns:p14="http://schemas.microsoft.com/office/powerpoint/2010/main" val="8265196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DFF7-7F57-4ABB-452C-D03694A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Testability (DFT)</a:t>
            </a:r>
          </a:p>
        </p:txBody>
      </p:sp>
      <p:pic>
        <p:nvPicPr>
          <p:cNvPr id="5" name="Content Placeholder 4" descr="A group of white shapes on a black background&#10;&#10;Description automatically generated">
            <a:extLst>
              <a:ext uri="{FF2B5EF4-FFF2-40B4-BE49-F238E27FC236}">
                <a16:creationId xmlns:a16="http://schemas.microsoft.com/office/drawing/2014/main" id="{485BFCEA-53F6-F2D9-05B8-426CD658C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30" y="2420888"/>
            <a:ext cx="5565341" cy="2186384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8DD56F-4D43-A0FF-DD35-9BEE063F033C}"/>
              </a:ext>
            </a:extLst>
          </p:cNvPr>
          <p:cNvCxnSpPr/>
          <p:nvPr/>
        </p:nvCxnSpPr>
        <p:spPr bwMode="auto">
          <a:xfrm flipV="1">
            <a:off x="5051884" y="1952836"/>
            <a:ext cx="0" cy="136815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E8EF40-4D15-5DC0-AD21-8EF04FA07693}"/>
              </a:ext>
            </a:extLst>
          </p:cNvPr>
          <p:cNvCxnSpPr/>
          <p:nvPr/>
        </p:nvCxnSpPr>
        <p:spPr bwMode="auto">
          <a:xfrm flipV="1">
            <a:off x="6528048" y="2060848"/>
            <a:ext cx="0" cy="136815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ABE4E9-64A2-E2A8-49BD-52A316EF0B85}"/>
              </a:ext>
            </a:extLst>
          </p:cNvPr>
          <p:cNvSpPr txBox="1"/>
          <p:nvPr/>
        </p:nvSpPr>
        <p:spPr>
          <a:xfrm>
            <a:off x="5051885" y="1592796"/>
            <a:ext cx="97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Additional 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5223B-B130-B4BA-63FF-4F2B73D4D400}"/>
              </a:ext>
            </a:extLst>
          </p:cNvPr>
          <p:cNvSpPr txBox="1"/>
          <p:nvPr/>
        </p:nvSpPr>
        <p:spPr>
          <a:xfrm>
            <a:off x="6456041" y="1496733"/>
            <a:ext cx="97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Additional Output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E3E4B65-BB0B-4D0C-F529-CABD404CF65F}"/>
              </a:ext>
            </a:extLst>
          </p:cNvPr>
          <p:cNvSpPr txBox="1">
            <a:spLocks/>
          </p:cNvSpPr>
          <p:nvPr/>
        </p:nvSpPr>
        <p:spPr bwMode="auto">
          <a:xfrm>
            <a:off x="2209800" y="4863139"/>
            <a:ext cx="8026660" cy="49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Additional Input increases controllability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FBD84DE-E7E7-20E2-C702-1030CF743AB1}"/>
              </a:ext>
            </a:extLst>
          </p:cNvPr>
          <p:cNvSpPr txBox="1">
            <a:spLocks/>
          </p:cNvSpPr>
          <p:nvPr/>
        </p:nvSpPr>
        <p:spPr bwMode="auto">
          <a:xfrm>
            <a:off x="2193268" y="5379400"/>
            <a:ext cx="8026660" cy="49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Additional Output increases Observability </a:t>
            </a:r>
          </a:p>
        </p:txBody>
      </p:sp>
    </p:spTree>
    <p:extLst>
      <p:ext uri="{BB962C8B-B14F-4D97-AF65-F5344CB8AC3E}">
        <p14:creationId xmlns:p14="http://schemas.microsoft.com/office/powerpoint/2010/main" val="30136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DFF7-7F57-4ABB-452C-D03694A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Testability (DFT)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E8865-719D-94D2-5D86-24807AB0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034" y="1740981"/>
            <a:ext cx="8026660" cy="1208745"/>
          </a:xfrm>
        </p:spPr>
        <p:txBody>
          <a:bodyPr/>
          <a:lstStyle/>
          <a:p>
            <a:r>
              <a:rPr lang="en-US" sz="2000" dirty="0"/>
              <a:t>Ad-hoc Technique</a:t>
            </a:r>
          </a:p>
          <a:p>
            <a:pPr lvl="1"/>
            <a:r>
              <a:rPr lang="en-US" sz="2000" dirty="0"/>
              <a:t>Adding minor changes into the design </a:t>
            </a:r>
          </a:p>
          <a:p>
            <a:pPr lvl="1"/>
            <a:r>
              <a:rPr lang="en-US" sz="2000" dirty="0"/>
              <a:t>Target a specific problem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7884C-9386-E521-5FB8-8AC156D7BBA0}"/>
              </a:ext>
            </a:extLst>
          </p:cNvPr>
          <p:cNvSpPr/>
          <p:nvPr/>
        </p:nvSpPr>
        <p:spPr bwMode="auto">
          <a:xfrm>
            <a:off x="2950365" y="3537223"/>
            <a:ext cx="5508612" cy="19442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4E93B-4655-4999-96F2-2108EB85AF78}"/>
              </a:ext>
            </a:extLst>
          </p:cNvPr>
          <p:cNvSpPr/>
          <p:nvPr/>
        </p:nvSpPr>
        <p:spPr bwMode="auto">
          <a:xfrm>
            <a:off x="3634441" y="3933267"/>
            <a:ext cx="1584176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S1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D845D-136E-019C-9F3C-D9DC0BE2AD3A}"/>
              </a:ext>
            </a:extLst>
          </p:cNvPr>
          <p:cNvSpPr/>
          <p:nvPr/>
        </p:nvSpPr>
        <p:spPr bwMode="auto">
          <a:xfrm>
            <a:off x="6262733" y="3933267"/>
            <a:ext cx="1584176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S2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C393CA-9D4F-1AC9-9EB3-39D096819AAD}"/>
              </a:ext>
            </a:extLst>
          </p:cNvPr>
          <p:cNvCxnSpPr>
            <a:stCxn id="4" idx="3"/>
            <a:endCxn id="5" idx="1"/>
          </p:cNvCxnSpPr>
          <p:nvPr/>
        </p:nvCxnSpPr>
        <p:spPr bwMode="auto">
          <a:xfrm>
            <a:off x="5218617" y="4437323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28D40A-5F6A-6C24-56F9-B85B37152B00}"/>
              </a:ext>
            </a:extLst>
          </p:cNvPr>
          <p:cNvCxnSpPr/>
          <p:nvPr/>
        </p:nvCxnSpPr>
        <p:spPr bwMode="auto">
          <a:xfrm>
            <a:off x="2590325" y="4400474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040204-095E-1EE7-B72E-0E5CBD3537F4}"/>
              </a:ext>
            </a:extLst>
          </p:cNvPr>
          <p:cNvCxnSpPr/>
          <p:nvPr/>
        </p:nvCxnSpPr>
        <p:spPr bwMode="auto">
          <a:xfrm>
            <a:off x="7846909" y="4400474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B313AB-2EF1-4C5C-2544-8E3714772BAA}"/>
              </a:ext>
            </a:extLst>
          </p:cNvPr>
          <p:cNvSpPr txBox="1"/>
          <p:nvPr/>
        </p:nvSpPr>
        <p:spPr>
          <a:xfrm>
            <a:off x="1834241" y="4386510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F6776-873D-D0C1-C5AF-4299B4C1E360}"/>
              </a:ext>
            </a:extLst>
          </p:cNvPr>
          <p:cNvSpPr txBox="1"/>
          <p:nvPr/>
        </p:nvSpPr>
        <p:spPr>
          <a:xfrm>
            <a:off x="8620995" y="4353398"/>
            <a:ext cx="14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5B352-1058-CBB2-287B-036355BCD34B}"/>
              </a:ext>
            </a:extLst>
          </p:cNvPr>
          <p:cNvSpPr txBox="1"/>
          <p:nvPr/>
        </p:nvSpPr>
        <p:spPr>
          <a:xfrm>
            <a:off x="4979876" y="5985495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Output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18C236-4B1E-2894-D37E-B65BFCB07B3C}"/>
              </a:ext>
            </a:extLst>
          </p:cNvPr>
          <p:cNvCxnSpPr/>
          <p:nvPr/>
        </p:nvCxnSpPr>
        <p:spPr bwMode="auto">
          <a:xfrm>
            <a:off x="5704671" y="4437324"/>
            <a:ext cx="0" cy="13353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D7CA796-92B7-8069-F2AC-396DDB94AABB}"/>
              </a:ext>
            </a:extLst>
          </p:cNvPr>
          <p:cNvSpPr/>
          <p:nvPr/>
        </p:nvSpPr>
        <p:spPr bwMode="auto">
          <a:xfrm>
            <a:off x="1739520" y="5711426"/>
            <a:ext cx="2124232" cy="735734"/>
          </a:xfrm>
          <a:prstGeom prst="wedgeRoundRectCallout">
            <a:avLst>
              <a:gd name="adj1" fmla="val 130659"/>
              <a:gd name="adj2" fmla="val -6432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imes New Roman" pitchFamily="18" charset="0"/>
              </a:rPr>
              <a:t>Increasing Observability for S1</a:t>
            </a:r>
          </a:p>
        </p:txBody>
      </p:sp>
    </p:spTree>
    <p:extLst>
      <p:ext uri="{BB962C8B-B14F-4D97-AF65-F5344CB8AC3E}">
        <p14:creationId xmlns:p14="http://schemas.microsoft.com/office/powerpoint/2010/main" val="16915338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DFF7-7F57-4ABB-452C-D03694A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Testability (DFT)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E8865-719D-94D2-5D86-24807AB0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034" y="1740981"/>
            <a:ext cx="8026660" cy="1208745"/>
          </a:xfrm>
        </p:spPr>
        <p:txBody>
          <a:bodyPr/>
          <a:lstStyle/>
          <a:p>
            <a:r>
              <a:rPr lang="en-US" sz="2000" dirty="0"/>
              <a:t>Ad-hoc Technique</a:t>
            </a:r>
          </a:p>
          <a:p>
            <a:pPr lvl="1"/>
            <a:r>
              <a:rPr lang="en-US" sz="2000" dirty="0"/>
              <a:t>Adding minor changes into the design </a:t>
            </a:r>
          </a:p>
          <a:p>
            <a:pPr lvl="1"/>
            <a:r>
              <a:rPr lang="en-US" sz="2000" dirty="0"/>
              <a:t>Target a specific problem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7884C-9386-E521-5FB8-8AC156D7BBA0}"/>
              </a:ext>
            </a:extLst>
          </p:cNvPr>
          <p:cNvSpPr/>
          <p:nvPr/>
        </p:nvSpPr>
        <p:spPr bwMode="auto">
          <a:xfrm>
            <a:off x="2950365" y="3537223"/>
            <a:ext cx="5508612" cy="19442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4E93B-4655-4999-96F2-2108EB85AF78}"/>
              </a:ext>
            </a:extLst>
          </p:cNvPr>
          <p:cNvSpPr/>
          <p:nvPr/>
        </p:nvSpPr>
        <p:spPr bwMode="auto">
          <a:xfrm>
            <a:off x="3634441" y="3933267"/>
            <a:ext cx="1584176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S1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D845D-136E-019C-9F3C-D9DC0BE2AD3A}"/>
              </a:ext>
            </a:extLst>
          </p:cNvPr>
          <p:cNvSpPr/>
          <p:nvPr/>
        </p:nvSpPr>
        <p:spPr bwMode="auto">
          <a:xfrm>
            <a:off x="6262733" y="3933267"/>
            <a:ext cx="1584176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S2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C393CA-9D4F-1AC9-9EB3-39D096819AAD}"/>
              </a:ext>
            </a:extLst>
          </p:cNvPr>
          <p:cNvCxnSpPr>
            <a:stCxn id="4" idx="3"/>
            <a:endCxn id="5" idx="1"/>
          </p:cNvCxnSpPr>
          <p:nvPr/>
        </p:nvCxnSpPr>
        <p:spPr bwMode="auto">
          <a:xfrm>
            <a:off x="5218617" y="4437323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28D40A-5F6A-6C24-56F9-B85B37152B00}"/>
              </a:ext>
            </a:extLst>
          </p:cNvPr>
          <p:cNvCxnSpPr/>
          <p:nvPr/>
        </p:nvCxnSpPr>
        <p:spPr bwMode="auto">
          <a:xfrm>
            <a:off x="2590325" y="4400474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040204-095E-1EE7-B72E-0E5CBD3537F4}"/>
              </a:ext>
            </a:extLst>
          </p:cNvPr>
          <p:cNvCxnSpPr/>
          <p:nvPr/>
        </p:nvCxnSpPr>
        <p:spPr bwMode="auto">
          <a:xfrm>
            <a:off x="7846909" y="4400474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B313AB-2EF1-4C5C-2544-8E3714772BAA}"/>
              </a:ext>
            </a:extLst>
          </p:cNvPr>
          <p:cNvSpPr txBox="1"/>
          <p:nvPr/>
        </p:nvSpPr>
        <p:spPr>
          <a:xfrm>
            <a:off x="1834241" y="4386510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F6776-873D-D0C1-C5AF-4299B4C1E360}"/>
              </a:ext>
            </a:extLst>
          </p:cNvPr>
          <p:cNvSpPr txBox="1"/>
          <p:nvPr/>
        </p:nvSpPr>
        <p:spPr>
          <a:xfrm>
            <a:off x="8620995" y="4353398"/>
            <a:ext cx="14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5B352-1058-CBB2-287B-036355BCD34B}"/>
              </a:ext>
            </a:extLst>
          </p:cNvPr>
          <p:cNvSpPr txBox="1"/>
          <p:nvPr/>
        </p:nvSpPr>
        <p:spPr>
          <a:xfrm>
            <a:off x="4979876" y="5985495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Output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18C236-4B1E-2894-D37E-B65BFCB07B3C}"/>
              </a:ext>
            </a:extLst>
          </p:cNvPr>
          <p:cNvCxnSpPr/>
          <p:nvPr/>
        </p:nvCxnSpPr>
        <p:spPr bwMode="auto">
          <a:xfrm>
            <a:off x="5704671" y="4437324"/>
            <a:ext cx="0" cy="13353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D7CA796-92B7-8069-F2AC-396DDB94AABB}"/>
              </a:ext>
            </a:extLst>
          </p:cNvPr>
          <p:cNvSpPr/>
          <p:nvPr/>
        </p:nvSpPr>
        <p:spPr bwMode="auto">
          <a:xfrm>
            <a:off x="1739520" y="5711426"/>
            <a:ext cx="2124232" cy="735734"/>
          </a:xfrm>
          <a:prstGeom prst="wedgeRoundRectCallout">
            <a:avLst>
              <a:gd name="adj1" fmla="val 130659"/>
              <a:gd name="adj2" fmla="val -6432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imes New Roman" pitchFamily="18" charset="0"/>
              </a:rPr>
              <a:t>Increasing Observability for S1</a:t>
            </a:r>
          </a:p>
        </p:txBody>
      </p:sp>
    </p:spTree>
    <p:extLst>
      <p:ext uri="{BB962C8B-B14F-4D97-AF65-F5344CB8AC3E}">
        <p14:creationId xmlns:p14="http://schemas.microsoft.com/office/powerpoint/2010/main" val="26018980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49812AD-B2D6-0F40-95D4-AA94605BE503}"/>
              </a:ext>
            </a:extLst>
          </p:cNvPr>
          <p:cNvCxnSpPr/>
          <p:nvPr/>
        </p:nvCxnSpPr>
        <p:spPr bwMode="auto">
          <a:xfrm>
            <a:off x="6168008" y="4329100"/>
            <a:ext cx="0" cy="16921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C2F8046-7A20-5D8E-5FA8-73B7EB9EA132}"/>
              </a:ext>
            </a:extLst>
          </p:cNvPr>
          <p:cNvCxnSpPr/>
          <p:nvPr/>
        </p:nvCxnSpPr>
        <p:spPr bwMode="auto">
          <a:xfrm flipV="1">
            <a:off x="8724292" y="3897052"/>
            <a:ext cx="18002" cy="21242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0645E82-49BB-960B-3347-45AA970ECBF6}"/>
              </a:ext>
            </a:extLst>
          </p:cNvPr>
          <p:cNvCxnSpPr/>
          <p:nvPr/>
        </p:nvCxnSpPr>
        <p:spPr bwMode="auto">
          <a:xfrm flipV="1">
            <a:off x="3575720" y="4329100"/>
            <a:ext cx="0" cy="21602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D8DFF7-7F57-4ABB-452C-D03694A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Testability (DFT)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E8865-719D-94D2-5D86-24807AB0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342" y="1555442"/>
            <a:ext cx="8026660" cy="643317"/>
          </a:xfrm>
        </p:spPr>
        <p:txBody>
          <a:bodyPr/>
          <a:lstStyle/>
          <a:p>
            <a:r>
              <a:rPr lang="en-US" sz="2000" dirty="0"/>
              <a:t>Structured Technique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7884C-9386-E521-5FB8-8AC156D7BBA0}"/>
              </a:ext>
            </a:extLst>
          </p:cNvPr>
          <p:cNvSpPr/>
          <p:nvPr/>
        </p:nvSpPr>
        <p:spPr bwMode="auto">
          <a:xfrm>
            <a:off x="2938373" y="4214455"/>
            <a:ext cx="6531278" cy="19442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4E93B-4655-4999-96F2-2108EB85AF78}"/>
              </a:ext>
            </a:extLst>
          </p:cNvPr>
          <p:cNvSpPr/>
          <p:nvPr/>
        </p:nvSpPr>
        <p:spPr bwMode="auto">
          <a:xfrm>
            <a:off x="4247717" y="4603916"/>
            <a:ext cx="1171634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Comb Logic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28D40A-5F6A-6C24-56F9-B85B37152B00}"/>
              </a:ext>
            </a:extLst>
          </p:cNvPr>
          <p:cNvCxnSpPr>
            <a:endCxn id="4" idx="1"/>
          </p:cNvCxnSpPr>
          <p:nvPr/>
        </p:nvCxnSpPr>
        <p:spPr bwMode="auto">
          <a:xfrm flipV="1">
            <a:off x="2351585" y="5107972"/>
            <a:ext cx="1896133" cy="6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040204-095E-1EE7-B72E-0E5CBD3537F4}"/>
              </a:ext>
            </a:extLst>
          </p:cNvPr>
          <p:cNvCxnSpPr>
            <a:stCxn id="55" idx="3"/>
          </p:cNvCxnSpPr>
          <p:nvPr/>
        </p:nvCxnSpPr>
        <p:spPr bwMode="auto">
          <a:xfrm>
            <a:off x="8076221" y="5114766"/>
            <a:ext cx="17554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B313AB-2EF1-4C5C-2544-8E3714772BAA}"/>
              </a:ext>
            </a:extLst>
          </p:cNvPr>
          <p:cNvSpPr txBox="1"/>
          <p:nvPr/>
        </p:nvSpPr>
        <p:spPr>
          <a:xfrm>
            <a:off x="1853078" y="5063951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F6776-873D-D0C1-C5AF-4299B4C1E360}"/>
              </a:ext>
            </a:extLst>
          </p:cNvPr>
          <p:cNvSpPr txBox="1"/>
          <p:nvPr/>
        </p:nvSpPr>
        <p:spPr>
          <a:xfrm>
            <a:off x="9469651" y="5063952"/>
            <a:ext cx="14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2BB056-4CE9-734F-164E-8306C5454D66}"/>
              </a:ext>
            </a:extLst>
          </p:cNvPr>
          <p:cNvCxnSpPr>
            <a:stCxn id="4" idx="3"/>
            <a:endCxn id="55" idx="1"/>
          </p:cNvCxnSpPr>
          <p:nvPr/>
        </p:nvCxnSpPr>
        <p:spPr bwMode="auto">
          <a:xfrm>
            <a:off x="5419351" y="5107972"/>
            <a:ext cx="1495984" cy="6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1A9B8A2-57CD-5FD2-C7D1-86152AF00571}"/>
              </a:ext>
            </a:extLst>
          </p:cNvPr>
          <p:cNvSpPr/>
          <p:nvPr/>
        </p:nvSpPr>
        <p:spPr bwMode="auto">
          <a:xfrm>
            <a:off x="6915336" y="4610710"/>
            <a:ext cx="1160885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Comb Logic 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AFF120-5E08-A35F-FD7C-DD765EDDCB94}"/>
              </a:ext>
            </a:extLst>
          </p:cNvPr>
          <p:cNvSpPr/>
          <p:nvPr/>
        </p:nvSpPr>
        <p:spPr bwMode="auto">
          <a:xfrm>
            <a:off x="3410363" y="4610710"/>
            <a:ext cx="33334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55EAB8-6F26-1A67-BC61-823639C832D0}"/>
              </a:ext>
            </a:extLst>
          </p:cNvPr>
          <p:cNvSpPr/>
          <p:nvPr/>
        </p:nvSpPr>
        <p:spPr bwMode="auto">
          <a:xfrm>
            <a:off x="6000672" y="4610710"/>
            <a:ext cx="33334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8473E20-D539-D4B3-8239-FE209A370409}"/>
              </a:ext>
            </a:extLst>
          </p:cNvPr>
          <p:cNvSpPr/>
          <p:nvPr/>
        </p:nvSpPr>
        <p:spPr bwMode="auto">
          <a:xfrm>
            <a:off x="8534268" y="4650350"/>
            <a:ext cx="33334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C2E5EB-9936-835F-A65E-32D783E0B064}"/>
              </a:ext>
            </a:extLst>
          </p:cNvPr>
          <p:cNvSpPr txBox="1"/>
          <p:nvPr/>
        </p:nvSpPr>
        <p:spPr>
          <a:xfrm>
            <a:off x="2991047" y="4650350"/>
            <a:ext cx="41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Reg1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14C57C-0110-912F-C0B4-F85FDF08FAB2}"/>
              </a:ext>
            </a:extLst>
          </p:cNvPr>
          <p:cNvSpPr txBox="1"/>
          <p:nvPr/>
        </p:nvSpPr>
        <p:spPr>
          <a:xfrm>
            <a:off x="5560767" y="4653330"/>
            <a:ext cx="41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Reg2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D78CDB-BD55-BF63-4125-0F4CECF5E11D}"/>
              </a:ext>
            </a:extLst>
          </p:cNvPr>
          <p:cNvSpPr txBox="1"/>
          <p:nvPr/>
        </p:nvSpPr>
        <p:spPr>
          <a:xfrm>
            <a:off x="8180337" y="4726484"/>
            <a:ext cx="41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Reg3</a:t>
            </a:r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10A0399F-536A-0883-60BD-3BB0E60779FD}"/>
              </a:ext>
            </a:extLst>
          </p:cNvPr>
          <p:cNvSpPr txBox="1">
            <a:spLocks/>
          </p:cNvSpPr>
          <p:nvPr/>
        </p:nvSpPr>
        <p:spPr bwMode="auto">
          <a:xfrm>
            <a:off x="2143725" y="1931529"/>
            <a:ext cx="8026660" cy="6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Example</a:t>
            </a:r>
          </a:p>
          <a:p>
            <a:pPr lvl="1"/>
            <a:r>
              <a:rPr lang="en-US" sz="1600" kern="0" dirty="0"/>
              <a:t>To get comb. Logic 2 functional reg 2 has to be programmed</a:t>
            </a:r>
          </a:p>
          <a:p>
            <a:pPr lvl="1"/>
            <a:r>
              <a:rPr lang="en-US" sz="1600" kern="0" dirty="0"/>
              <a:t>To program reg 2 comb logic 1 should be functional 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AD2712D-72C6-9B71-7EC0-EE21C0D7BCCE}"/>
              </a:ext>
            </a:extLst>
          </p:cNvPr>
          <p:cNvSpPr txBox="1">
            <a:spLocks/>
          </p:cNvSpPr>
          <p:nvPr/>
        </p:nvSpPr>
        <p:spPr bwMode="auto">
          <a:xfrm>
            <a:off x="1962996" y="2923489"/>
            <a:ext cx="8680658" cy="6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Solution: Design all registers as shift registers connected to each other </a:t>
            </a:r>
          </a:p>
          <a:p>
            <a:r>
              <a:rPr lang="en-US" sz="1600" kern="0" dirty="0"/>
              <a:t>Reg 2 can be programed without going through comb logic 1 (scan design)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F1E7712-68E8-192F-93BE-7EF790C303C9}"/>
              </a:ext>
            </a:extLst>
          </p:cNvPr>
          <p:cNvCxnSpPr/>
          <p:nvPr/>
        </p:nvCxnSpPr>
        <p:spPr bwMode="auto">
          <a:xfrm>
            <a:off x="3575720" y="4329100"/>
            <a:ext cx="25922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AD52DE7-2DC6-824E-E6E5-D1DBD9C0CC2D}"/>
              </a:ext>
            </a:extLst>
          </p:cNvPr>
          <p:cNvCxnSpPr/>
          <p:nvPr/>
        </p:nvCxnSpPr>
        <p:spPr bwMode="auto">
          <a:xfrm>
            <a:off x="6168008" y="6021288"/>
            <a:ext cx="25562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CB9BEE-E9E4-948C-99C3-B3B5C7320390}"/>
              </a:ext>
            </a:extLst>
          </p:cNvPr>
          <p:cNvCxnSpPr/>
          <p:nvPr/>
        </p:nvCxnSpPr>
        <p:spPr bwMode="auto">
          <a:xfrm>
            <a:off x="8724292" y="6021288"/>
            <a:ext cx="360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33FFEA2-912B-0FE7-C89E-07A56AB7B3F7}"/>
              </a:ext>
            </a:extLst>
          </p:cNvPr>
          <p:cNvSpPr txBox="1"/>
          <p:nvPr/>
        </p:nvSpPr>
        <p:spPr>
          <a:xfrm>
            <a:off x="8700940" y="3674470"/>
            <a:ext cx="103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Test Output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A0B0E8D-2CDB-95D0-4E5F-0BBF075EFC98}"/>
              </a:ext>
            </a:extLst>
          </p:cNvPr>
          <p:cNvSpPr txBox="1"/>
          <p:nvPr/>
        </p:nvSpPr>
        <p:spPr>
          <a:xfrm>
            <a:off x="2991047" y="6463383"/>
            <a:ext cx="216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Test Input (Shift reg input)</a:t>
            </a:r>
          </a:p>
        </p:txBody>
      </p:sp>
    </p:spTree>
    <p:extLst>
      <p:ext uri="{BB962C8B-B14F-4D97-AF65-F5344CB8AC3E}">
        <p14:creationId xmlns:p14="http://schemas.microsoft.com/office/powerpoint/2010/main" val="38529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/>
      <p:bldP spid="16" grpId="0"/>
      <p:bldP spid="55" grpId="0" animBg="1"/>
      <p:bldP spid="56" grpId="0" animBg="1"/>
      <p:bldP spid="57" grpId="0" animBg="1"/>
      <p:bldP spid="62" grpId="0"/>
      <p:bldP spid="63" grpId="0"/>
      <p:bldP spid="64" grpId="0"/>
      <p:bldP spid="66" grpId="0"/>
      <p:bldP spid="71" grpId="0"/>
      <p:bldP spid="95" grpId="0"/>
      <p:bldP spid="9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Self Test (BIST)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15D8-D3D4-BCF2-E141-5E1EDB9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556" y="1618887"/>
            <a:ext cx="7772400" cy="1015752"/>
          </a:xfrm>
        </p:spPr>
        <p:txBody>
          <a:bodyPr/>
          <a:lstStyle/>
          <a:p>
            <a:r>
              <a:rPr lang="en-US" dirty="0"/>
              <a:t>Circuit Has capability for self testing and detecting faults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6E4A2-01C5-D4FC-C97E-32BE4E26F71A}"/>
              </a:ext>
            </a:extLst>
          </p:cNvPr>
          <p:cNvSpPr/>
          <p:nvPr/>
        </p:nvSpPr>
        <p:spPr bwMode="auto">
          <a:xfrm>
            <a:off x="3656754" y="2816932"/>
            <a:ext cx="1332148" cy="158417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Comb. Logic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51FD7-0E4D-658A-4C68-580EBBBC6F41}"/>
              </a:ext>
            </a:extLst>
          </p:cNvPr>
          <p:cNvSpPr/>
          <p:nvPr/>
        </p:nvSpPr>
        <p:spPr bwMode="auto">
          <a:xfrm>
            <a:off x="2540630" y="2816932"/>
            <a:ext cx="504056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CAAC0-A477-C875-72F0-72B3AD23C49E}"/>
              </a:ext>
            </a:extLst>
          </p:cNvPr>
          <p:cNvSpPr/>
          <p:nvPr/>
        </p:nvSpPr>
        <p:spPr bwMode="auto">
          <a:xfrm>
            <a:off x="5600970" y="2800299"/>
            <a:ext cx="504056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REG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56AF7B-022E-70F2-A478-972B53682FD3}"/>
              </a:ext>
            </a:extLst>
          </p:cNvPr>
          <p:cNvSpPr/>
          <p:nvPr/>
        </p:nvSpPr>
        <p:spPr bwMode="auto">
          <a:xfrm>
            <a:off x="3044686" y="3302986"/>
            <a:ext cx="616530" cy="41404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064A19F-A733-7CD5-EC8F-8DC122967170}"/>
              </a:ext>
            </a:extLst>
          </p:cNvPr>
          <p:cNvSpPr/>
          <p:nvPr/>
        </p:nvSpPr>
        <p:spPr bwMode="auto">
          <a:xfrm>
            <a:off x="4988902" y="3340004"/>
            <a:ext cx="616530" cy="41404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3B0D50-D6F3-AF97-7C29-CAD2EFCD8AA6}"/>
              </a:ext>
            </a:extLst>
          </p:cNvPr>
          <p:cNvSpPr txBox="1">
            <a:spLocks/>
          </p:cNvSpPr>
          <p:nvPr/>
        </p:nvSpPr>
        <p:spPr bwMode="auto">
          <a:xfrm>
            <a:off x="2098744" y="4731237"/>
            <a:ext cx="7772400" cy="101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 normal mode, Registers are used normally as parallel in/out</a:t>
            </a:r>
          </a:p>
          <a:p>
            <a:r>
              <a:rPr lang="en-US" kern="0" dirty="0"/>
              <a:t>In test mode, registers are used as test </a:t>
            </a:r>
            <a:r>
              <a:rPr lang="en-US" kern="0" dirty="0" err="1"/>
              <a:t>genrators</a:t>
            </a:r>
            <a:r>
              <a:rPr lang="en-US" kern="0" dirty="0"/>
              <a:t>/test </a:t>
            </a:r>
            <a:r>
              <a:rPr lang="en-US" kern="0" dirty="0" err="1"/>
              <a:t>analysor</a:t>
            </a:r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8900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Self Test (BIST)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15D8-D3D4-BCF2-E141-5E1EDB9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556" y="1618887"/>
            <a:ext cx="7772400" cy="1015752"/>
          </a:xfrm>
        </p:spPr>
        <p:txBody>
          <a:bodyPr/>
          <a:lstStyle/>
          <a:p>
            <a:r>
              <a:rPr lang="en-US" dirty="0"/>
              <a:t>Test Generator: Should be able to generate large number of test vectors</a:t>
            </a:r>
          </a:p>
          <a:p>
            <a:pPr lvl="1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3B0D50-D6F3-AF97-7C29-CAD2EFCD8AA6}"/>
              </a:ext>
            </a:extLst>
          </p:cNvPr>
          <p:cNvSpPr txBox="1">
            <a:spLocks/>
          </p:cNvSpPr>
          <p:nvPr/>
        </p:nvSpPr>
        <p:spPr bwMode="auto">
          <a:xfrm>
            <a:off x="2082923" y="2728204"/>
            <a:ext cx="7772400" cy="20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Counters can be used as a test generators but with major disadvantages:</a:t>
            </a:r>
          </a:p>
          <a:p>
            <a:pPr lvl="1"/>
            <a:r>
              <a:rPr lang="en-US" kern="0" dirty="0"/>
              <a:t>Counters are more complicated HW than normal registers </a:t>
            </a:r>
          </a:p>
          <a:p>
            <a:pPr lvl="1"/>
            <a:r>
              <a:rPr lang="en-US" kern="0" dirty="0"/>
              <a:t>To covers are inputs, all bits of a counter should be triggered. For large counters (</a:t>
            </a:r>
            <a:r>
              <a:rPr lang="en-US" kern="0" dirty="0" err="1"/>
              <a:t>e.g</a:t>
            </a:r>
            <a:r>
              <a:rPr lang="en-US" kern="0" dirty="0"/>
              <a:t> 64 bit) it will be impossible to trigger MSB of the counter </a:t>
            </a:r>
          </a:p>
        </p:txBody>
      </p:sp>
    </p:spTree>
    <p:extLst>
      <p:ext uri="{BB962C8B-B14F-4D97-AF65-F5344CB8AC3E}">
        <p14:creationId xmlns:p14="http://schemas.microsoft.com/office/powerpoint/2010/main" val="3108069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232441"/>
            <a:ext cx="8242684" cy="1276350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Feedback Shift Register (LFSR)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15D8-D3D4-BCF2-E141-5E1EDB9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556" y="1618887"/>
            <a:ext cx="7772400" cy="1015752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Helvetica Neue"/>
              </a:rPr>
              <a:t> </a:t>
            </a:r>
            <a:r>
              <a:rPr lang="en-US" dirty="0">
                <a:solidFill>
                  <a:srgbClr val="040C28"/>
                </a:solidFill>
                <a:highlight>
                  <a:srgbClr val="FFFFFF"/>
                </a:highlight>
                <a:latin typeface="Helvetica Neue"/>
              </a:rPr>
              <a:t>L</a:t>
            </a:r>
            <a:r>
              <a:rPr lang="en-US" b="0" i="0" dirty="0">
                <a:solidFill>
                  <a:srgbClr val="040C28"/>
                </a:solidFill>
                <a:effectLst/>
                <a:latin typeface="Helvetica Neue"/>
              </a:rPr>
              <a:t>inear feedback shift register</a:t>
            </a:r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Helvetica Neue"/>
              </a:rPr>
              <a:t> (LFSR) is a shift register whose input bit is the output of a linear function of two or more of its previous state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3B0D50-D6F3-AF97-7C29-CAD2EFCD8AA6}"/>
              </a:ext>
            </a:extLst>
          </p:cNvPr>
          <p:cNvSpPr txBox="1">
            <a:spLocks/>
          </p:cNvSpPr>
          <p:nvPr/>
        </p:nvSpPr>
        <p:spPr bwMode="auto">
          <a:xfrm>
            <a:off x="2081604" y="3429001"/>
            <a:ext cx="7772400" cy="319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Produces a sequence of numbers. The next value of the sequence depends on the current value. The first value is usually called </a:t>
            </a:r>
            <a:r>
              <a:rPr lang="en-US" b="1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seed</a:t>
            </a:r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. Usually, the function XOR is used to link two consecutive values. </a:t>
            </a:r>
          </a:p>
          <a:p>
            <a:r>
              <a:rPr lang="en-US" kern="0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Seed can be any value except 0</a:t>
            </a:r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27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657" name="Group 137"/>
          <p:cNvGrpSpPr>
            <a:grpSpLocks/>
          </p:cNvGrpSpPr>
          <p:nvPr/>
        </p:nvGrpSpPr>
        <p:grpSpPr bwMode="auto">
          <a:xfrm>
            <a:off x="2544764" y="4781551"/>
            <a:ext cx="2867025" cy="1628775"/>
            <a:chOff x="643" y="3012"/>
            <a:chExt cx="1806" cy="1026"/>
          </a:xfrm>
        </p:grpSpPr>
        <p:sp>
          <p:nvSpPr>
            <p:cNvPr id="363658" name="Rectangle 138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3659" name="Group 139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63660" name="Line 140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1" name="Line 141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2" name="Rectangle 142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63663" name="Rectangle 143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63664" name="Line 144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5" name="Rectangle 145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63666" name="Line 146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7" name="Line 147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8" name="Line 148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9" name="Line 149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70" name="Freeform 150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71" name="Rectangle 151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63672" name="Rectangle 152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63673" name="Freeform 153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74" name="Text Box 154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63675" name="Text Box 155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63533" name="Rectangle 13"/>
          <p:cNvSpPr>
            <a:spLocks noChangeArrowheads="1"/>
          </p:cNvSpPr>
          <p:nvPr/>
        </p:nvSpPr>
        <p:spPr bwMode="auto">
          <a:xfrm>
            <a:off x="2209800" y="1619251"/>
            <a:ext cx="8458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/>
              <a:t>One of the units has a fault </a:t>
            </a:r>
          </a:p>
          <a:p>
            <a:r>
              <a:rPr lang="en-GB" altLang="en-US"/>
              <a:t>Node y has been short-circuited to a voltage supply rail </a:t>
            </a:r>
          </a:p>
          <a:p>
            <a:r>
              <a:rPr lang="en-GB" altLang="en-US"/>
              <a:t>This node’s value is stuck at logic 0</a:t>
            </a:r>
          </a:p>
          <a:p>
            <a:endParaRPr lang="en-GB" alt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</a:t>
            </a:r>
            <a:endParaRPr lang="en-US" altLang="en-US"/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1524001" y="2434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63600" name="Group 80"/>
          <p:cNvGrpSpPr>
            <a:grpSpLocks/>
          </p:cNvGrpSpPr>
          <p:nvPr/>
        </p:nvGrpSpPr>
        <p:grpSpPr bwMode="auto">
          <a:xfrm>
            <a:off x="2743201" y="4676775"/>
            <a:ext cx="2733675" cy="1854200"/>
            <a:chOff x="768" y="2946"/>
            <a:chExt cx="1722" cy="1168"/>
          </a:xfrm>
        </p:grpSpPr>
        <p:sp>
          <p:nvSpPr>
            <p:cNvPr id="363529" name="Line 9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530" name="Line 10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531" name="Text Box 11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63532" name="Text Box 12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sp>
        <p:nvSpPr>
          <p:cNvPr id="363596" name="Oval 76"/>
          <p:cNvSpPr>
            <a:spLocks noChangeArrowheads="1"/>
          </p:cNvSpPr>
          <p:nvPr/>
        </p:nvSpPr>
        <p:spPr bwMode="auto">
          <a:xfrm>
            <a:off x="3838575" y="4810126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63677" name="Group 157"/>
          <p:cNvGraphicFramePr>
            <a:graphicFrameLocks noGrp="1"/>
          </p:cNvGraphicFramePr>
          <p:nvPr>
            <p:ph sz="quarter" idx="2"/>
          </p:nvPr>
        </p:nvGraphicFramePr>
        <p:xfrm>
          <a:off x="6534150" y="3629025"/>
          <a:ext cx="1301750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3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3" grpId="0" uiExpand="1" build="p"/>
      <p:bldP spid="36359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2C62-63E8-CA2F-1B2C-7FC49A6B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F2234-4B95-DCD7-006F-7D9BD6380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2F3C07-485D-DEED-CEC4-A3AAE311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74" y="291586"/>
            <a:ext cx="8676027" cy="62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3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686C-904C-5432-46A1-7F1E4549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276350"/>
          </a:xfrm>
        </p:spPr>
        <p:txBody>
          <a:bodyPr/>
          <a:lstStyle/>
          <a:p>
            <a:r>
              <a:rPr lang="en-US" dirty="0"/>
              <a:t>3 bit LFSR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3666-FCE2-FB1B-9045-7E39D73D2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1401933"/>
            <a:ext cx="1028571" cy="533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3056CD-F680-0C0E-9043-53182AB67089}"/>
              </a:ext>
            </a:extLst>
          </p:cNvPr>
          <p:cNvSpPr/>
          <p:nvPr/>
        </p:nvSpPr>
        <p:spPr bwMode="auto">
          <a:xfrm>
            <a:off x="3668188" y="1401933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67928-3B98-E103-927B-1B214C5B4906}"/>
              </a:ext>
            </a:extLst>
          </p:cNvPr>
          <p:cNvSpPr/>
          <p:nvPr/>
        </p:nvSpPr>
        <p:spPr bwMode="auto">
          <a:xfrm>
            <a:off x="4439817" y="1397359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20244-FB2C-4194-B355-50CD2AB4F82B}"/>
              </a:ext>
            </a:extLst>
          </p:cNvPr>
          <p:cNvSpPr/>
          <p:nvPr/>
        </p:nvSpPr>
        <p:spPr bwMode="auto">
          <a:xfrm>
            <a:off x="5211446" y="1397359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66885C-0E55-720A-751B-584C29693BBD}"/>
              </a:ext>
            </a:extLst>
          </p:cNvPr>
          <p:cNvCxnSpPr>
            <a:stCxn id="8" idx="2"/>
          </p:cNvCxnSpPr>
          <p:nvPr/>
        </p:nvCxnSpPr>
        <p:spPr bwMode="auto">
          <a:xfrm>
            <a:off x="5597260" y="1930691"/>
            <a:ext cx="0" cy="62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4DB55C-FD70-BE57-665B-8E22DAF16763}"/>
              </a:ext>
            </a:extLst>
          </p:cNvPr>
          <p:cNvCxnSpPr/>
          <p:nvPr/>
        </p:nvCxnSpPr>
        <p:spPr bwMode="auto">
          <a:xfrm flipH="1">
            <a:off x="2209801" y="2565090"/>
            <a:ext cx="33874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E9B08B-67AA-28D3-64EC-8A872FBDE57D}"/>
              </a:ext>
            </a:extLst>
          </p:cNvPr>
          <p:cNvCxnSpPr/>
          <p:nvPr/>
        </p:nvCxnSpPr>
        <p:spPr bwMode="auto">
          <a:xfrm flipV="1">
            <a:off x="2209800" y="1520789"/>
            <a:ext cx="0" cy="10363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B75D78-72A3-B7A4-2A37-43453DEF6497}"/>
              </a:ext>
            </a:extLst>
          </p:cNvPr>
          <p:cNvCxnSpPr/>
          <p:nvPr/>
        </p:nvCxnSpPr>
        <p:spPr bwMode="auto">
          <a:xfrm flipH="1">
            <a:off x="2209800" y="1520788"/>
            <a:ext cx="4298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ACEB02-9918-63A1-8DF6-A01573A0C172}"/>
              </a:ext>
            </a:extLst>
          </p:cNvPr>
          <p:cNvCxnSpPr/>
          <p:nvPr/>
        </p:nvCxnSpPr>
        <p:spPr bwMode="auto">
          <a:xfrm>
            <a:off x="4805861" y="1938628"/>
            <a:ext cx="0" cy="446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83E4CC-DCD5-6096-C1C9-D8250D87E78D}"/>
              </a:ext>
            </a:extLst>
          </p:cNvPr>
          <p:cNvCxnSpPr/>
          <p:nvPr/>
        </p:nvCxnSpPr>
        <p:spPr bwMode="auto">
          <a:xfrm flipH="1">
            <a:off x="2639616" y="2384884"/>
            <a:ext cx="218601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A40838-4DA0-DDA6-B0F7-472486D90323}"/>
              </a:ext>
            </a:extLst>
          </p:cNvPr>
          <p:cNvCxnSpPr/>
          <p:nvPr/>
        </p:nvCxnSpPr>
        <p:spPr bwMode="auto">
          <a:xfrm flipV="1">
            <a:off x="2639616" y="1771070"/>
            <a:ext cx="0" cy="6138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565B5F-DB4A-835C-6BF4-1A0DB7D8DA84}"/>
              </a:ext>
            </a:extLst>
          </p:cNvPr>
          <p:cNvSpPr txBox="1"/>
          <p:nvPr/>
        </p:nvSpPr>
        <p:spPr>
          <a:xfrm>
            <a:off x="6564052" y="139735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 </a:t>
            </a:r>
            <a:r>
              <a:rPr lang="en-US" dirty="0">
                <a:solidFill>
                  <a:srgbClr val="FF3399"/>
                </a:solidFill>
              </a:rPr>
              <a:t>111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E0C36-7B4E-7E13-A479-EFBFF73FC78B}"/>
              </a:ext>
            </a:extLst>
          </p:cNvPr>
          <p:cNvSpPr txBox="1"/>
          <p:nvPr/>
        </p:nvSpPr>
        <p:spPr>
          <a:xfrm>
            <a:off x="3882960" y="1438278"/>
            <a:ext cx="42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2FD288-0037-3E01-0A4C-B38A3ADB3031}"/>
              </a:ext>
            </a:extLst>
          </p:cNvPr>
          <p:cNvSpPr txBox="1"/>
          <p:nvPr/>
        </p:nvSpPr>
        <p:spPr>
          <a:xfrm>
            <a:off x="4674647" y="1465290"/>
            <a:ext cx="42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03FE08-1885-53E2-2C5C-25BF64FFB09F}"/>
              </a:ext>
            </a:extLst>
          </p:cNvPr>
          <p:cNvSpPr txBox="1"/>
          <p:nvPr/>
        </p:nvSpPr>
        <p:spPr>
          <a:xfrm>
            <a:off x="5417239" y="1457016"/>
            <a:ext cx="42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973BB-C153-2D01-1B2A-8D6B4E22E761}"/>
              </a:ext>
            </a:extLst>
          </p:cNvPr>
          <p:cNvSpPr txBox="1"/>
          <p:nvPr/>
        </p:nvSpPr>
        <p:spPr>
          <a:xfrm>
            <a:off x="3732624" y="925441"/>
            <a:ext cx="225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S0       S1      S2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63B5EE-1B2B-4A6A-DC97-705142A76AAD}"/>
              </a:ext>
            </a:extLst>
          </p:cNvPr>
          <p:cNvSpPr txBox="1"/>
          <p:nvPr/>
        </p:nvSpPr>
        <p:spPr>
          <a:xfrm>
            <a:off x="6183130" y="255715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Cycle     S0   S1  S2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322B57-B695-9509-5473-DE69B3466BA1}"/>
              </a:ext>
            </a:extLst>
          </p:cNvPr>
          <p:cNvSpPr txBox="1"/>
          <p:nvPr/>
        </p:nvSpPr>
        <p:spPr>
          <a:xfrm>
            <a:off x="6276020" y="2981229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            </a:t>
            </a:r>
            <a:r>
              <a:rPr lang="en-US" dirty="0">
                <a:solidFill>
                  <a:srgbClr val="FF3399"/>
                </a:solidFill>
              </a:rPr>
              <a:t>1    1    1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71F2C9-E54E-4B5F-D094-C20D23BD404D}"/>
              </a:ext>
            </a:extLst>
          </p:cNvPr>
          <p:cNvSpPr txBox="1"/>
          <p:nvPr/>
        </p:nvSpPr>
        <p:spPr>
          <a:xfrm>
            <a:off x="6276020" y="3410249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1             0    1    1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B44DEE-65DE-9581-4389-E6F22DB7C72F}"/>
              </a:ext>
            </a:extLst>
          </p:cNvPr>
          <p:cNvSpPr txBox="1"/>
          <p:nvPr/>
        </p:nvSpPr>
        <p:spPr>
          <a:xfrm>
            <a:off x="6276020" y="3870687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2             0    0    1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500957-5FC5-D46E-FB2D-864D1BEE2333}"/>
              </a:ext>
            </a:extLst>
          </p:cNvPr>
          <p:cNvSpPr txBox="1"/>
          <p:nvPr/>
        </p:nvSpPr>
        <p:spPr>
          <a:xfrm>
            <a:off x="6280483" y="4332352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3             1    0    0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17AE08-B4CC-B25B-660D-29CD47F38322}"/>
              </a:ext>
            </a:extLst>
          </p:cNvPr>
          <p:cNvSpPr txBox="1"/>
          <p:nvPr/>
        </p:nvSpPr>
        <p:spPr>
          <a:xfrm>
            <a:off x="6276020" y="4806860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4             0    1    0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AA203D-1BB9-9135-E49F-81A1D4E9E06B}"/>
              </a:ext>
            </a:extLst>
          </p:cNvPr>
          <p:cNvSpPr txBox="1"/>
          <p:nvPr/>
        </p:nvSpPr>
        <p:spPr>
          <a:xfrm>
            <a:off x="6276020" y="5286107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5             1    0    1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BEA7E6-8A3D-FED3-5A37-CA9F18BA7984}"/>
              </a:ext>
            </a:extLst>
          </p:cNvPr>
          <p:cNvSpPr txBox="1"/>
          <p:nvPr/>
        </p:nvSpPr>
        <p:spPr>
          <a:xfrm>
            <a:off x="6276020" y="5798085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6             1    1    0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B9A535-EC24-FEED-9822-9CCD19C7E801}"/>
              </a:ext>
            </a:extLst>
          </p:cNvPr>
          <p:cNvSpPr txBox="1"/>
          <p:nvPr/>
        </p:nvSpPr>
        <p:spPr>
          <a:xfrm>
            <a:off x="6276020" y="6267298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            </a:t>
            </a:r>
            <a:r>
              <a:rPr lang="en-US" dirty="0">
                <a:solidFill>
                  <a:srgbClr val="FF3399"/>
                </a:solidFill>
              </a:rPr>
              <a:t>1    1    1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5349CC-AD96-855B-C24D-3193D9F0D2C8}"/>
              </a:ext>
            </a:extLst>
          </p:cNvPr>
          <p:cNvSpPr txBox="1"/>
          <p:nvPr/>
        </p:nvSpPr>
        <p:spPr>
          <a:xfrm>
            <a:off x="1667512" y="3410249"/>
            <a:ext cx="42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Generated all values between 1-7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BE1B75-6523-3EC0-55AB-701DD9F216CA}"/>
              </a:ext>
            </a:extLst>
          </p:cNvPr>
          <p:cNvSpPr txBox="1"/>
          <p:nvPr/>
        </p:nvSpPr>
        <p:spPr>
          <a:xfrm>
            <a:off x="1663048" y="4147686"/>
            <a:ext cx="424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No repeated value until all possible values are generated</a:t>
            </a:r>
          </a:p>
        </p:txBody>
      </p:sp>
    </p:spTree>
    <p:extLst>
      <p:ext uri="{BB962C8B-B14F-4D97-AF65-F5344CB8AC3E}">
        <p14:creationId xmlns:p14="http://schemas.microsoft.com/office/powerpoint/2010/main" val="1128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6" grpId="0"/>
      <p:bldP spid="5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686C-904C-5432-46A1-7F1E4549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276350"/>
          </a:xfrm>
        </p:spPr>
        <p:txBody>
          <a:bodyPr/>
          <a:lstStyle/>
          <a:p>
            <a:r>
              <a:rPr lang="en-US" dirty="0"/>
              <a:t>4 bit LFSR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3666-FCE2-FB1B-9045-7E39D73D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7" y="1401933"/>
            <a:ext cx="1028571" cy="533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3056CD-F680-0C0E-9043-53182AB67089}"/>
              </a:ext>
            </a:extLst>
          </p:cNvPr>
          <p:cNvSpPr/>
          <p:nvPr/>
        </p:nvSpPr>
        <p:spPr bwMode="auto">
          <a:xfrm>
            <a:off x="3668188" y="1401933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67928-3B98-E103-927B-1B214C5B4906}"/>
              </a:ext>
            </a:extLst>
          </p:cNvPr>
          <p:cNvSpPr/>
          <p:nvPr/>
        </p:nvSpPr>
        <p:spPr bwMode="auto">
          <a:xfrm>
            <a:off x="4439817" y="1397359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20244-FB2C-4194-B355-50CD2AB4F82B}"/>
              </a:ext>
            </a:extLst>
          </p:cNvPr>
          <p:cNvSpPr/>
          <p:nvPr/>
        </p:nvSpPr>
        <p:spPr bwMode="auto">
          <a:xfrm>
            <a:off x="5211446" y="1397359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66885C-0E55-720A-751B-584C29693BBD}"/>
              </a:ext>
            </a:extLst>
          </p:cNvPr>
          <p:cNvCxnSpPr>
            <a:stCxn id="8" idx="2"/>
          </p:cNvCxnSpPr>
          <p:nvPr/>
        </p:nvCxnSpPr>
        <p:spPr bwMode="auto">
          <a:xfrm>
            <a:off x="5597260" y="1930691"/>
            <a:ext cx="0" cy="62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4DB55C-FD70-BE57-665B-8E22DAF16763}"/>
              </a:ext>
            </a:extLst>
          </p:cNvPr>
          <p:cNvCxnSpPr/>
          <p:nvPr/>
        </p:nvCxnSpPr>
        <p:spPr bwMode="auto">
          <a:xfrm flipH="1">
            <a:off x="2209801" y="2565090"/>
            <a:ext cx="33874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E9B08B-67AA-28D3-64EC-8A872FBDE57D}"/>
              </a:ext>
            </a:extLst>
          </p:cNvPr>
          <p:cNvCxnSpPr/>
          <p:nvPr/>
        </p:nvCxnSpPr>
        <p:spPr bwMode="auto">
          <a:xfrm flipV="1">
            <a:off x="2209800" y="1520789"/>
            <a:ext cx="0" cy="10363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B75D78-72A3-B7A4-2A37-43453DEF6497}"/>
              </a:ext>
            </a:extLst>
          </p:cNvPr>
          <p:cNvCxnSpPr/>
          <p:nvPr/>
        </p:nvCxnSpPr>
        <p:spPr bwMode="auto">
          <a:xfrm flipH="1">
            <a:off x="2209800" y="1520788"/>
            <a:ext cx="4298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ACEB02-9918-63A1-8DF6-A01573A0C172}"/>
              </a:ext>
            </a:extLst>
          </p:cNvPr>
          <p:cNvCxnSpPr/>
          <p:nvPr/>
        </p:nvCxnSpPr>
        <p:spPr bwMode="auto">
          <a:xfrm>
            <a:off x="4805861" y="1938628"/>
            <a:ext cx="0" cy="446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83E4CC-DCD5-6096-C1C9-D8250D87E78D}"/>
              </a:ext>
            </a:extLst>
          </p:cNvPr>
          <p:cNvCxnSpPr/>
          <p:nvPr/>
        </p:nvCxnSpPr>
        <p:spPr bwMode="auto">
          <a:xfrm flipH="1">
            <a:off x="2639616" y="2384884"/>
            <a:ext cx="218601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A40838-4DA0-DDA6-B0F7-472486D90323}"/>
              </a:ext>
            </a:extLst>
          </p:cNvPr>
          <p:cNvCxnSpPr/>
          <p:nvPr/>
        </p:nvCxnSpPr>
        <p:spPr bwMode="auto">
          <a:xfrm flipV="1">
            <a:off x="2639616" y="1771070"/>
            <a:ext cx="0" cy="6138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3E0C36-7B4E-7E13-A479-EFBFF73FC78B}"/>
              </a:ext>
            </a:extLst>
          </p:cNvPr>
          <p:cNvSpPr txBox="1"/>
          <p:nvPr/>
        </p:nvSpPr>
        <p:spPr>
          <a:xfrm>
            <a:off x="3882960" y="1438278"/>
            <a:ext cx="42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2FD288-0037-3E01-0A4C-B38A3ADB3031}"/>
              </a:ext>
            </a:extLst>
          </p:cNvPr>
          <p:cNvSpPr txBox="1"/>
          <p:nvPr/>
        </p:nvSpPr>
        <p:spPr>
          <a:xfrm>
            <a:off x="4674647" y="1465290"/>
            <a:ext cx="42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03FE08-1885-53E2-2C5C-25BF64FFB09F}"/>
              </a:ext>
            </a:extLst>
          </p:cNvPr>
          <p:cNvSpPr txBox="1"/>
          <p:nvPr/>
        </p:nvSpPr>
        <p:spPr>
          <a:xfrm>
            <a:off x="5417239" y="1457016"/>
            <a:ext cx="42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973BB-C153-2D01-1B2A-8D6B4E22E761}"/>
              </a:ext>
            </a:extLst>
          </p:cNvPr>
          <p:cNvSpPr txBox="1"/>
          <p:nvPr/>
        </p:nvSpPr>
        <p:spPr>
          <a:xfrm>
            <a:off x="3732624" y="925441"/>
            <a:ext cx="315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S0       S1      S2      S3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63B5EE-1B2B-4A6A-DC97-705142A76AAD}"/>
              </a:ext>
            </a:extLst>
          </p:cNvPr>
          <p:cNvSpPr txBox="1"/>
          <p:nvPr/>
        </p:nvSpPr>
        <p:spPr>
          <a:xfrm>
            <a:off x="7644172" y="56730"/>
            <a:ext cx="349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Cycle     S0   S1  S2 S3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322B57-B695-9509-5473-DE69B3466BA1}"/>
              </a:ext>
            </a:extLst>
          </p:cNvPr>
          <p:cNvSpPr txBox="1"/>
          <p:nvPr/>
        </p:nvSpPr>
        <p:spPr>
          <a:xfrm>
            <a:off x="7719263" y="424195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             </a:t>
            </a:r>
            <a:r>
              <a:rPr lang="en-US" sz="2000" dirty="0">
                <a:solidFill>
                  <a:srgbClr val="FF3399"/>
                </a:solidFill>
              </a:rPr>
              <a:t>0    0    0   1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71F2C9-E54E-4B5F-D094-C20D23BD404D}"/>
              </a:ext>
            </a:extLst>
          </p:cNvPr>
          <p:cNvSpPr txBox="1"/>
          <p:nvPr/>
        </p:nvSpPr>
        <p:spPr>
          <a:xfrm>
            <a:off x="7694830" y="707287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1             1    0    0   0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B44DEE-65DE-9581-4389-E6F22DB7C72F}"/>
              </a:ext>
            </a:extLst>
          </p:cNvPr>
          <p:cNvSpPr txBox="1"/>
          <p:nvPr/>
        </p:nvSpPr>
        <p:spPr>
          <a:xfrm>
            <a:off x="7724741" y="1065180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2             0    1   0    0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500957-5FC5-D46E-FB2D-864D1BEE2333}"/>
              </a:ext>
            </a:extLst>
          </p:cNvPr>
          <p:cNvSpPr txBox="1"/>
          <p:nvPr/>
        </p:nvSpPr>
        <p:spPr>
          <a:xfrm>
            <a:off x="7694830" y="1424525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3             0    0    1   0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17AE08-B4CC-B25B-660D-29CD47F38322}"/>
              </a:ext>
            </a:extLst>
          </p:cNvPr>
          <p:cNvSpPr txBox="1"/>
          <p:nvPr/>
        </p:nvSpPr>
        <p:spPr>
          <a:xfrm>
            <a:off x="7740766" y="1757893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4            1    0    0    1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AA203D-1BB9-9135-E49F-81A1D4E9E06B}"/>
              </a:ext>
            </a:extLst>
          </p:cNvPr>
          <p:cNvSpPr txBox="1"/>
          <p:nvPr/>
        </p:nvSpPr>
        <p:spPr>
          <a:xfrm>
            <a:off x="7740766" y="2099629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5            1    1    0    0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BEA7E6-8A3D-FED3-5A37-CA9F18BA7984}"/>
              </a:ext>
            </a:extLst>
          </p:cNvPr>
          <p:cNvSpPr txBox="1"/>
          <p:nvPr/>
        </p:nvSpPr>
        <p:spPr>
          <a:xfrm>
            <a:off x="7724741" y="2458974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6             0   1    1    0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5349CC-AD96-855B-C24D-3193D9F0D2C8}"/>
              </a:ext>
            </a:extLst>
          </p:cNvPr>
          <p:cNvSpPr txBox="1"/>
          <p:nvPr/>
        </p:nvSpPr>
        <p:spPr>
          <a:xfrm>
            <a:off x="1667512" y="3410249"/>
            <a:ext cx="42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Generated all values between 1-5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BE1B75-6523-3EC0-55AB-701DD9F216CA}"/>
              </a:ext>
            </a:extLst>
          </p:cNvPr>
          <p:cNvSpPr txBox="1"/>
          <p:nvPr/>
        </p:nvSpPr>
        <p:spPr>
          <a:xfrm>
            <a:off x="1663048" y="4147686"/>
            <a:ext cx="424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No repeated value until all possible values are generated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7DFB0-3B1A-3A19-EBCC-A0ED45EF9646}"/>
              </a:ext>
            </a:extLst>
          </p:cNvPr>
          <p:cNvSpPr/>
          <p:nvPr/>
        </p:nvSpPr>
        <p:spPr bwMode="auto">
          <a:xfrm>
            <a:off x="5975441" y="1410202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31DBC-1BFD-DE4C-9D5F-3EF023539AB5}"/>
              </a:ext>
            </a:extLst>
          </p:cNvPr>
          <p:cNvSpPr txBox="1"/>
          <p:nvPr/>
        </p:nvSpPr>
        <p:spPr>
          <a:xfrm>
            <a:off x="6158181" y="1470141"/>
            <a:ext cx="42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29413-80F0-7A9E-04F2-9668B8D7F7A0}"/>
              </a:ext>
            </a:extLst>
          </p:cNvPr>
          <p:cNvSpPr txBox="1"/>
          <p:nvPr/>
        </p:nvSpPr>
        <p:spPr>
          <a:xfrm>
            <a:off x="7728696" y="2835000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7             1    0   1    1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C39FB-9EF1-B869-79E0-8F19F71039D7}"/>
              </a:ext>
            </a:extLst>
          </p:cNvPr>
          <p:cNvSpPr txBox="1"/>
          <p:nvPr/>
        </p:nvSpPr>
        <p:spPr>
          <a:xfrm>
            <a:off x="7728696" y="3194345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8             0    1    0   1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C4B89C-383E-5062-B48F-9719FA3428CE}"/>
              </a:ext>
            </a:extLst>
          </p:cNvPr>
          <p:cNvSpPr txBox="1"/>
          <p:nvPr/>
        </p:nvSpPr>
        <p:spPr>
          <a:xfrm>
            <a:off x="7740766" y="3529606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9             1    0    1   0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4DCBB-9BBA-0F62-7FEE-DE2B4E5564DA}"/>
              </a:ext>
            </a:extLst>
          </p:cNvPr>
          <p:cNvSpPr txBox="1"/>
          <p:nvPr/>
        </p:nvSpPr>
        <p:spPr>
          <a:xfrm>
            <a:off x="7731637" y="3905632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10           1    1    0   1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3A188-5EEF-0434-7637-BA81B1DBC0A9}"/>
              </a:ext>
            </a:extLst>
          </p:cNvPr>
          <p:cNvSpPr txBox="1"/>
          <p:nvPr/>
        </p:nvSpPr>
        <p:spPr>
          <a:xfrm>
            <a:off x="7719263" y="4249387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11            1    1    1  0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86725-40E4-0981-FB87-0238F29E5B0F}"/>
              </a:ext>
            </a:extLst>
          </p:cNvPr>
          <p:cNvSpPr txBox="1"/>
          <p:nvPr/>
        </p:nvSpPr>
        <p:spPr>
          <a:xfrm>
            <a:off x="7730320" y="4624322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12            1    1    1  1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40DAAE-9458-D238-2387-8C35825585C6}"/>
              </a:ext>
            </a:extLst>
          </p:cNvPr>
          <p:cNvSpPr txBox="1"/>
          <p:nvPr/>
        </p:nvSpPr>
        <p:spPr>
          <a:xfrm>
            <a:off x="7758414" y="4965705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13            0    1    1  1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456B7F-129C-A577-F23A-DAE45676B125}"/>
              </a:ext>
            </a:extLst>
          </p:cNvPr>
          <p:cNvSpPr txBox="1"/>
          <p:nvPr/>
        </p:nvSpPr>
        <p:spPr>
          <a:xfrm>
            <a:off x="7758414" y="5341339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14            0    0    1  1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06DE89-5FE5-8EB8-4ECE-4707BFE07683}"/>
              </a:ext>
            </a:extLst>
          </p:cNvPr>
          <p:cNvSpPr txBox="1"/>
          <p:nvPr/>
        </p:nvSpPr>
        <p:spPr>
          <a:xfrm>
            <a:off x="7765210" y="5741449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15            0    0    0  1</a:t>
            </a:r>
          </a:p>
        </p:txBody>
      </p:sp>
    </p:spTree>
    <p:extLst>
      <p:ext uri="{BB962C8B-B14F-4D97-AF65-F5344CB8AC3E}">
        <p14:creationId xmlns:p14="http://schemas.microsoft.com/office/powerpoint/2010/main" val="16850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56" grpId="0"/>
      <p:bldP spid="57" grpId="0"/>
      <p:bldP spid="9" grpId="0"/>
      <p:bldP spid="11" grpId="0"/>
      <p:bldP spid="13" grpId="0"/>
      <p:bldP spid="14" grpId="0"/>
      <p:bldP spid="16" grpId="0"/>
      <p:bldP spid="17" grpId="0"/>
      <p:bldP spid="18" grpId="0"/>
      <p:bldP spid="20" grpId="0"/>
      <p:bldP spid="2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232441"/>
            <a:ext cx="8242684" cy="1276350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Input Signature register (SISR)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15D8-D3D4-BCF2-E141-5E1EDB9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556" y="1618887"/>
            <a:ext cx="7772400" cy="1015752"/>
          </a:xfrm>
        </p:spPr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Helvetica Neue"/>
              </a:rPr>
              <a:t>Same as LFSR with an extra </a:t>
            </a:r>
            <a:r>
              <a:rPr lang="en-US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Helvetica Neue"/>
              </a:rPr>
              <a:t>xor</a:t>
            </a:r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Helvetica Neue"/>
              </a:rPr>
              <a:t> input from the circuit under test (CUT)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D1AB14-171D-69D2-0937-66810E07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477" y="2892066"/>
            <a:ext cx="1028571" cy="5333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DAE1CD-A419-54E5-3572-2D78328BC784}"/>
              </a:ext>
            </a:extLst>
          </p:cNvPr>
          <p:cNvCxnSpPr/>
          <p:nvPr/>
        </p:nvCxnSpPr>
        <p:spPr bwMode="auto">
          <a:xfrm flipV="1">
            <a:off x="1993776" y="3018378"/>
            <a:ext cx="0" cy="22468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3C2ED7-F24C-237C-3396-9289531FF7C9}"/>
              </a:ext>
            </a:extLst>
          </p:cNvPr>
          <p:cNvCxnSpPr/>
          <p:nvPr/>
        </p:nvCxnSpPr>
        <p:spPr bwMode="auto">
          <a:xfrm flipH="1">
            <a:off x="1992660" y="3018377"/>
            <a:ext cx="4298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85CA91-6CF9-5303-7BBB-AA1D2E31E5DB}"/>
              </a:ext>
            </a:extLst>
          </p:cNvPr>
          <p:cNvCxnSpPr/>
          <p:nvPr/>
        </p:nvCxnSpPr>
        <p:spPr bwMode="auto">
          <a:xfrm flipV="1">
            <a:off x="2423592" y="3268658"/>
            <a:ext cx="0" cy="14924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9E2FD4-9FDC-A2FC-77C9-9236D6658FA8}"/>
              </a:ext>
            </a:extLst>
          </p:cNvPr>
          <p:cNvSpPr/>
          <p:nvPr/>
        </p:nvSpPr>
        <p:spPr bwMode="auto">
          <a:xfrm>
            <a:off x="3577295" y="3349141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7E8B0-CE84-CA5F-1B85-5012351116B3}"/>
              </a:ext>
            </a:extLst>
          </p:cNvPr>
          <p:cNvSpPr/>
          <p:nvPr/>
        </p:nvSpPr>
        <p:spPr bwMode="auto">
          <a:xfrm>
            <a:off x="3577295" y="3889679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7053B2-DF6A-8784-A38A-D7977AC4628E}"/>
              </a:ext>
            </a:extLst>
          </p:cNvPr>
          <p:cNvSpPr/>
          <p:nvPr/>
        </p:nvSpPr>
        <p:spPr bwMode="auto">
          <a:xfrm>
            <a:off x="3577295" y="4436627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AD2108-D4ED-0AEF-4B5C-A216FBA91F7A}"/>
              </a:ext>
            </a:extLst>
          </p:cNvPr>
          <p:cNvSpPr/>
          <p:nvPr/>
        </p:nvSpPr>
        <p:spPr bwMode="auto">
          <a:xfrm>
            <a:off x="3580626" y="4983575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8830A1-EE14-AA97-D0CA-32E4490F9101}"/>
              </a:ext>
            </a:extLst>
          </p:cNvPr>
          <p:cNvCxnSpPr/>
          <p:nvPr/>
        </p:nvCxnSpPr>
        <p:spPr bwMode="auto">
          <a:xfrm flipH="1">
            <a:off x="3362386" y="3140968"/>
            <a:ext cx="5733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B1917A-728B-97EF-6B2D-F5B6F26FC6E8}"/>
              </a:ext>
            </a:extLst>
          </p:cNvPr>
          <p:cNvCxnSpPr/>
          <p:nvPr/>
        </p:nvCxnSpPr>
        <p:spPr bwMode="auto">
          <a:xfrm flipV="1">
            <a:off x="3935760" y="3140968"/>
            <a:ext cx="0" cy="1843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A98520-6751-F302-583F-D35D86D1073A}"/>
              </a:ext>
            </a:extLst>
          </p:cNvPr>
          <p:cNvCxnSpPr/>
          <p:nvPr/>
        </p:nvCxnSpPr>
        <p:spPr bwMode="auto">
          <a:xfrm flipH="1">
            <a:off x="1992660" y="5265204"/>
            <a:ext cx="158463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666B5F-0481-F817-9EC0-26A04E203F70}"/>
              </a:ext>
            </a:extLst>
          </p:cNvPr>
          <p:cNvCxnSpPr/>
          <p:nvPr/>
        </p:nvCxnSpPr>
        <p:spPr bwMode="auto">
          <a:xfrm flipH="1">
            <a:off x="2422476" y="4761148"/>
            <a:ext cx="115481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33418AA-6773-B3E0-BCF0-3AB8189A57B0}"/>
              </a:ext>
            </a:extLst>
          </p:cNvPr>
          <p:cNvSpPr/>
          <p:nvPr/>
        </p:nvSpPr>
        <p:spPr bwMode="auto">
          <a:xfrm>
            <a:off x="4730995" y="3018377"/>
            <a:ext cx="1365006" cy="285889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CUT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EFF952-A091-9650-F5D3-3AF1588F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37" y="3371801"/>
            <a:ext cx="1057164" cy="54815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94FF78-54AB-B12D-2E7C-35869EBC5889}"/>
              </a:ext>
            </a:extLst>
          </p:cNvPr>
          <p:cNvSpPr/>
          <p:nvPr/>
        </p:nvSpPr>
        <p:spPr bwMode="auto">
          <a:xfrm>
            <a:off x="8099601" y="3386627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A6B982-3A0A-B84C-44A1-C6262195779F}"/>
              </a:ext>
            </a:extLst>
          </p:cNvPr>
          <p:cNvSpPr/>
          <p:nvPr/>
        </p:nvSpPr>
        <p:spPr bwMode="auto">
          <a:xfrm>
            <a:off x="8871230" y="3382053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EAFE27-2015-BF45-383E-18C9141E0071}"/>
              </a:ext>
            </a:extLst>
          </p:cNvPr>
          <p:cNvSpPr/>
          <p:nvPr/>
        </p:nvSpPr>
        <p:spPr bwMode="auto">
          <a:xfrm>
            <a:off x="9642859" y="3382053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628259-A721-2C51-5FF9-CD2B8C1A426B}"/>
              </a:ext>
            </a:extLst>
          </p:cNvPr>
          <p:cNvCxnSpPr>
            <a:stCxn id="33" idx="2"/>
          </p:cNvCxnSpPr>
          <p:nvPr/>
        </p:nvCxnSpPr>
        <p:spPr bwMode="auto">
          <a:xfrm>
            <a:off x="10028673" y="3915385"/>
            <a:ext cx="0" cy="62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26FB58-737B-F8DD-D25F-5391BFDAED3A}"/>
              </a:ext>
            </a:extLst>
          </p:cNvPr>
          <p:cNvCxnSpPr/>
          <p:nvPr/>
        </p:nvCxnSpPr>
        <p:spPr bwMode="auto">
          <a:xfrm flipH="1">
            <a:off x="6641214" y="4549784"/>
            <a:ext cx="33874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7C9CD8-B903-F5FF-897E-9363F79D8855}"/>
              </a:ext>
            </a:extLst>
          </p:cNvPr>
          <p:cNvCxnSpPr/>
          <p:nvPr/>
        </p:nvCxnSpPr>
        <p:spPr bwMode="auto">
          <a:xfrm flipV="1">
            <a:off x="6641213" y="3645025"/>
            <a:ext cx="0" cy="89682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6AD9B3-6022-75CD-3D35-7A7F565D7A3F}"/>
              </a:ext>
            </a:extLst>
          </p:cNvPr>
          <p:cNvCxnSpPr/>
          <p:nvPr/>
        </p:nvCxnSpPr>
        <p:spPr bwMode="auto">
          <a:xfrm flipH="1">
            <a:off x="6641214" y="3645024"/>
            <a:ext cx="71492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CC7163-198E-3524-547B-FDBFBC2C9BEC}"/>
              </a:ext>
            </a:extLst>
          </p:cNvPr>
          <p:cNvCxnSpPr/>
          <p:nvPr/>
        </p:nvCxnSpPr>
        <p:spPr bwMode="auto">
          <a:xfrm>
            <a:off x="8472264" y="3915385"/>
            <a:ext cx="0" cy="446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73B861-305D-1B51-163C-4C0C8CD76993}"/>
              </a:ext>
            </a:extLst>
          </p:cNvPr>
          <p:cNvCxnSpPr/>
          <p:nvPr/>
        </p:nvCxnSpPr>
        <p:spPr bwMode="auto">
          <a:xfrm flipH="1">
            <a:off x="7071030" y="4361642"/>
            <a:ext cx="1401235" cy="7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9D2AC1-5D34-4A3B-23A4-FE897F7F8DEC}"/>
              </a:ext>
            </a:extLst>
          </p:cNvPr>
          <p:cNvCxnSpPr/>
          <p:nvPr/>
        </p:nvCxnSpPr>
        <p:spPr bwMode="auto">
          <a:xfrm flipV="1">
            <a:off x="7071029" y="3755764"/>
            <a:ext cx="0" cy="6138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F5F71AE-6457-FEA3-06EA-0E29AC6BC1A5}"/>
              </a:ext>
            </a:extLst>
          </p:cNvPr>
          <p:cNvSpPr txBox="1"/>
          <p:nvPr/>
        </p:nvSpPr>
        <p:spPr>
          <a:xfrm>
            <a:off x="8164037" y="2910135"/>
            <a:ext cx="225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S0       S1      S2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E6BEFD-CE09-7363-2FD2-007A28B11E43}"/>
              </a:ext>
            </a:extLst>
          </p:cNvPr>
          <p:cNvCxnSpPr/>
          <p:nvPr/>
        </p:nvCxnSpPr>
        <p:spPr bwMode="auto">
          <a:xfrm flipH="1">
            <a:off x="6096001" y="3501008"/>
            <a:ext cx="97502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DD6AE5B0-33FF-BD03-B8AB-29D3CCE189CB}"/>
              </a:ext>
            </a:extLst>
          </p:cNvPr>
          <p:cNvSpPr/>
          <p:nvPr/>
        </p:nvSpPr>
        <p:spPr bwMode="auto">
          <a:xfrm>
            <a:off x="4390314" y="3594630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EBD3F368-C7CA-7CE2-DBAA-C342AB30D9E7}"/>
              </a:ext>
            </a:extLst>
          </p:cNvPr>
          <p:cNvSpPr/>
          <p:nvPr/>
        </p:nvSpPr>
        <p:spPr bwMode="auto">
          <a:xfrm>
            <a:off x="4385955" y="4112932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211BEF54-95B1-73D6-80A4-AEBFA056CEAD}"/>
              </a:ext>
            </a:extLst>
          </p:cNvPr>
          <p:cNvSpPr/>
          <p:nvPr/>
        </p:nvSpPr>
        <p:spPr bwMode="auto">
          <a:xfrm>
            <a:off x="4385955" y="4641219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5F7654A6-9D3A-4512-D9D3-07E3761B491F}"/>
              </a:ext>
            </a:extLst>
          </p:cNvPr>
          <p:cNvSpPr/>
          <p:nvPr/>
        </p:nvSpPr>
        <p:spPr bwMode="auto">
          <a:xfrm>
            <a:off x="4379606" y="5149892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E864F8BA-F60E-CBDB-4BBE-D207539AC0BD}"/>
              </a:ext>
            </a:extLst>
          </p:cNvPr>
          <p:cNvSpPr/>
          <p:nvPr/>
        </p:nvSpPr>
        <p:spPr bwMode="auto">
          <a:xfrm>
            <a:off x="6123354" y="3425398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173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29AE4E4E-6B02-1050-9503-CFDC07C4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87" y="2270427"/>
            <a:ext cx="4664779" cy="1693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232441"/>
            <a:ext cx="8242684" cy="1276350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Input Signature register (SISR)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3DB66-487E-C8BA-5D48-D2B19BF7B509}"/>
              </a:ext>
            </a:extLst>
          </p:cNvPr>
          <p:cNvSpPr txBox="1"/>
          <p:nvPr/>
        </p:nvSpPr>
        <p:spPr>
          <a:xfrm>
            <a:off x="2299857" y="137677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CE25D-17CE-CF13-E4F3-D267EE234C49}"/>
              </a:ext>
            </a:extLst>
          </p:cNvPr>
          <p:cNvSpPr txBox="1"/>
          <p:nvPr/>
        </p:nvSpPr>
        <p:spPr>
          <a:xfrm>
            <a:off x="4079777" y="2082043"/>
            <a:ext cx="123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10111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E4945-9C88-0385-4CF1-5CCB3E49F1BC}"/>
              </a:ext>
            </a:extLst>
          </p:cNvPr>
          <p:cNvSpPr txBox="1"/>
          <p:nvPr/>
        </p:nvSpPr>
        <p:spPr>
          <a:xfrm>
            <a:off x="5195900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461A3-7937-A2F8-C2DE-B75F43046596}"/>
              </a:ext>
            </a:extLst>
          </p:cNvPr>
          <p:cNvSpPr txBox="1"/>
          <p:nvPr/>
        </p:nvSpPr>
        <p:spPr>
          <a:xfrm>
            <a:off x="5595090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E38B0D-5FC0-067E-467E-8D3C7F30C2C4}"/>
              </a:ext>
            </a:extLst>
          </p:cNvPr>
          <p:cNvSpPr txBox="1"/>
          <p:nvPr/>
        </p:nvSpPr>
        <p:spPr>
          <a:xfrm>
            <a:off x="6022573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74A4C4-C745-3968-2990-13208195E4CE}"/>
              </a:ext>
            </a:extLst>
          </p:cNvPr>
          <p:cNvSpPr txBox="1"/>
          <p:nvPr/>
        </p:nvSpPr>
        <p:spPr>
          <a:xfrm>
            <a:off x="6872368" y="1246503"/>
            <a:ext cx="394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value (seed) = 000</a:t>
            </a:r>
          </a:p>
          <a:p>
            <a:r>
              <a:rPr lang="en-US" dirty="0"/>
              <a:t>SISR can use a seed of 0 as it has additional input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EA034AD-132C-F888-EEBA-B0FDE4BCFABE}"/>
              </a:ext>
            </a:extLst>
          </p:cNvPr>
          <p:cNvGraphicFramePr>
            <a:graphicFrameLocks noGrp="1"/>
          </p:cNvGraphicFramePr>
          <p:nvPr/>
        </p:nvGraphicFramePr>
        <p:xfrm>
          <a:off x="6872367" y="2312874"/>
          <a:ext cx="3577885" cy="29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577">
                  <a:extLst>
                    <a:ext uri="{9D8B030D-6E8A-4147-A177-3AD203B41FA5}">
                      <a16:colId xmlns:a16="http://schemas.microsoft.com/office/drawing/2014/main" val="936183706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3397215274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2911530031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4118690188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3378680920"/>
                    </a:ext>
                  </a:extLst>
                </a:gridCol>
              </a:tblGrid>
              <a:tr h="48348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6367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74547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76376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715490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12528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69430"/>
                  </a:ext>
                </a:extLst>
              </a:tr>
            </a:tbl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97B4BB81-2C32-4F10-A771-35ECE2648562}"/>
              </a:ext>
            </a:extLst>
          </p:cNvPr>
          <p:cNvSpPr/>
          <p:nvPr/>
        </p:nvSpPr>
        <p:spPr bwMode="auto">
          <a:xfrm>
            <a:off x="8400256" y="4688168"/>
            <a:ext cx="1980220" cy="541032"/>
          </a:xfrm>
          <a:prstGeom prst="ellipse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72741DC3-66CA-F30D-718A-C98F90BD9B5F}"/>
              </a:ext>
            </a:extLst>
          </p:cNvPr>
          <p:cNvSpPr/>
          <p:nvPr/>
        </p:nvSpPr>
        <p:spPr bwMode="auto">
          <a:xfrm>
            <a:off x="8400256" y="5445224"/>
            <a:ext cx="1728192" cy="792088"/>
          </a:xfrm>
          <a:prstGeom prst="wedgeRoundRectCallout">
            <a:avLst>
              <a:gd name="adj1" fmla="val -8415"/>
              <a:gd name="adj2" fmla="val -80717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Signature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010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19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29AE4E4E-6B02-1050-9503-CFDC07C4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87" y="2270427"/>
            <a:ext cx="4664779" cy="1693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232441"/>
            <a:ext cx="8242684" cy="1276350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Input Signature register (SISR)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3DB66-487E-C8BA-5D48-D2B19BF7B509}"/>
              </a:ext>
            </a:extLst>
          </p:cNvPr>
          <p:cNvSpPr txBox="1"/>
          <p:nvPr/>
        </p:nvSpPr>
        <p:spPr>
          <a:xfrm>
            <a:off x="2299857" y="137677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CE25D-17CE-CF13-E4F3-D267EE234C49}"/>
              </a:ext>
            </a:extLst>
          </p:cNvPr>
          <p:cNvSpPr txBox="1"/>
          <p:nvPr/>
        </p:nvSpPr>
        <p:spPr>
          <a:xfrm>
            <a:off x="4079777" y="2082044"/>
            <a:ext cx="123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101</a:t>
            </a:r>
            <a:r>
              <a:rPr lang="en-US" sz="3200" b="1" dirty="0"/>
              <a:t>0</a:t>
            </a:r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E4945-9C88-0385-4CF1-5CCB3E49F1BC}"/>
              </a:ext>
            </a:extLst>
          </p:cNvPr>
          <p:cNvSpPr txBox="1"/>
          <p:nvPr/>
        </p:nvSpPr>
        <p:spPr>
          <a:xfrm>
            <a:off x="5195900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461A3-7937-A2F8-C2DE-B75F43046596}"/>
              </a:ext>
            </a:extLst>
          </p:cNvPr>
          <p:cNvSpPr txBox="1"/>
          <p:nvPr/>
        </p:nvSpPr>
        <p:spPr>
          <a:xfrm>
            <a:off x="5595090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E38B0D-5FC0-067E-467E-8D3C7F30C2C4}"/>
              </a:ext>
            </a:extLst>
          </p:cNvPr>
          <p:cNvSpPr txBox="1"/>
          <p:nvPr/>
        </p:nvSpPr>
        <p:spPr>
          <a:xfrm>
            <a:off x="6022573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74A4C4-C745-3968-2990-13208195E4CE}"/>
              </a:ext>
            </a:extLst>
          </p:cNvPr>
          <p:cNvSpPr txBox="1"/>
          <p:nvPr/>
        </p:nvSpPr>
        <p:spPr>
          <a:xfrm>
            <a:off x="6872368" y="1246503"/>
            <a:ext cx="394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value (seed) = 000</a:t>
            </a:r>
          </a:p>
          <a:p>
            <a:r>
              <a:rPr lang="en-US" dirty="0"/>
              <a:t>SISR can use a seed of 0 as it has additional input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EA034AD-132C-F888-EEBA-B0FDE4BCFABE}"/>
              </a:ext>
            </a:extLst>
          </p:cNvPr>
          <p:cNvGraphicFramePr>
            <a:graphicFrameLocks noGrp="1"/>
          </p:cNvGraphicFramePr>
          <p:nvPr/>
        </p:nvGraphicFramePr>
        <p:xfrm>
          <a:off x="6872367" y="2312874"/>
          <a:ext cx="3577885" cy="29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577">
                  <a:extLst>
                    <a:ext uri="{9D8B030D-6E8A-4147-A177-3AD203B41FA5}">
                      <a16:colId xmlns:a16="http://schemas.microsoft.com/office/drawing/2014/main" val="936183706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3397215274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2911530031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4118690188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3378680920"/>
                    </a:ext>
                  </a:extLst>
                </a:gridCol>
              </a:tblGrid>
              <a:tr h="48348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6367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74547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76376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715490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12528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69430"/>
                  </a:ext>
                </a:extLst>
              </a:tr>
            </a:tbl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97B4BB81-2C32-4F10-A771-35ECE2648562}"/>
              </a:ext>
            </a:extLst>
          </p:cNvPr>
          <p:cNvSpPr/>
          <p:nvPr/>
        </p:nvSpPr>
        <p:spPr bwMode="auto">
          <a:xfrm>
            <a:off x="8400256" y="4688168"/>
            <a:ext cx="1980220" cy="541032"/>
          </a:xfrm>
          <a:prstGeom prst="ellipse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72741DC3-66CA-F30D-718A-C98F90BD9B5F}"/>
              </a:ext>
            </a:extLst>
          </p:cNvPr>
          <p:cNvSpPr/>
          <p:nvPr/>
        </p:nvSpPr>
        <p:spPr bwMode="auto">
          <a:xfrm>
            <a:off x="6636061" y="5445224"/>
            <a:ext cx="3292085" cy="923330"/>
          </a:xfrm>
          <a:prstGeom prst="wedgeRoundRectCallout">
            <a:avLst>
              <a:gd name="adj1" fmla="val 32553"/>
              <a:gd name="adj2" fmla="val -7836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Value != good Signature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FAULTY Circuit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23AE318-724E-BD88-7D8E-7958B1E61CF7}"/>
              </a:ext>
            </a:extLst>
          </p:cNvPr>
          <p:cNvSpPr/>
          <p:nvPr/>
        </p:nvSpPr>
        <p:spPr bwMode="auto">
          <a:xfrm>
            <a:off x="4345081" y="1255844"/>
            <a:ext cx="1407302" cy="835540"/>
          </a:xfrm>
          <a:prstGeom prst="wedgeEllipseCallout">
            <a:avLst>
              <a:gd name="adj1" fmla="val -21496"/>
              <a:gd name="adj2" fmla="val 6493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Faulty Output </a:t>
            </a:r>
          </a:p>
        </p:txBody>
      </p:sp>
    </p:spTree>
    <p:extLst>
      <p:ext uri="{BB962C8B-B14F-4D97-AF65-F5344CB8AC3E}">
        <p14:creationId xmlns:p14="http://schemas.microsoft.com/office/powerpoint/2010/main" val="15706081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92A54A8F-6331-1E86-C31D-B7327F83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17" y="1103646"/>
            <a:ext cx="5796644" cy="2077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C532C-CB82-1BE1-18D7-EA93C7CE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516" y="-104302"/>
            <a:ext cx="7772400" cy="1276350"/>
          </a:xfrm>
        </p:spPr>
        <p:txBody>
          <a:bodyPr/>
          <a:lstStyle/>
          <a:p>
            <a:r>
              <a:rPr lang="en-US" dirty="0"/>
              <a:t>BIST Example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E0B133-F11A-36EE-9E0F-C8A5F6F856AF}"/>
              </a:ext>
            </a:extLst>
          </p:cNvPr>
          <p:cNvSpPr txBox="1"/>
          <p:nvPr/>
        </p:nvSpPr>
        <p:spPr>
          <a:xfrm>
            <a:off x="2999656" y="141277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5606CC-B43D-193A-5430-28370D47B55E}"/>
              </a:ext>
            </a:extLst>
          </p:cNvPr>
          <p:cNvSpPr txBox="1"/>
          <p:nvPr/>
        </p:nvSpPr>
        <p:spPr>
          <a:xfrm>
            <a:off x="2999656" y="181442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992850-B28F-FCEA-80B8-C41AEFE4D845}"/>
              </a:ext>
            </a:extLst>
          </p:cNvPr>
          <p:cNvSpPr txBox="1"/>
          <p:nvPr/>
        </p:nvSpPr>
        <p:spPr>
          <a:xfrm>
            <a:off x="2999656" y="2183757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B14152-6424-D7A6-02CB-38C8DE02A18C}"/>
              </a:ext>
            </a:extLst>
          </p:cNvPr>
          <p:cNvSpPr txBox="1"/>
          <p:nvPr/>
        </p:nvSpPr>
        <p:spPr>
          <a:xfrm>
            <a:off x="2999656" y="253625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CDEC0B-EBE5-70E7-4F9F-A8866F4D41C3}"/>
              </a:ext>
            </a:extLst>
          </p:cNvPr>
          <p:cNvSpPr txBox="1"/>
          <p:nvPr/>
        </p:nvSpPr>
        <p:spPr>
          <a:xfrm>
            <a:off x="6096000" y="141033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004D87-2D46-C38D-5644-F292C85E4372}"/>
              </a:ext>
            </a:extLst>
          </p:cNvPr>
          <p:cNvSpPr txBox="1"/>
          <p:nvPr/>
        </p:nvSpPr>
        <p:spPr>
          <a:xfrm>
            <a:off x="6536096" y="141033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806A01-8988-78F8-F7D1-7D14AA68E8D4}"/>
              </a:ext>
            </a:extLst>
          </p:cNvPr>
          <p:cNvSpPr txBox="1"/>
          <p:nvPr/>
        </p:nvSpPr>
        <p:spPr>
          <a:xfrm>
            <a:off x="7080180" y="141029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CD4593E4-E1C2-B40B-2A7E-82D64C808EA3}"/>
              </a:ext>
            </a:extLst>
          </p:cNvPr>
          <p:cNvSpPr/>
          <p:nvPr/>
        </p:nvSpPr>
        <p:spPr bwMode="auto">
          <a:xfrm>
            <a:off x="1520145" y="3104966"/>
            <a:ext cx="1728192" cy="557569"/>
          </a:xfrm>
          <a:prstGeom prst="wedgeEllipseCallout">
            <a:avLst>
              <a:gd name="adj1" fmla="val 38197"/>
              <a:gd name="adj2" fmla="val -8476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Seed 1111</a:t>
            </a: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E41AC7EA-C1DC-910D-743F-ADC7AC07A593}"/>
              </a:ext>
            </a:extLst>
          </p:cNvPr>
          <p:cNvSpPr/>
          <p:nvPr/>
        </p:nvSpPr>
        <p:spPr bwMode="auto">
          <a:xfrm>
            <a:off x="6096001" y="454800"/>
            <a:ext cx="1528265" cy="557569"/>
          </a:xfrm>
          <a:prstGeom prst="wedgeEllipseCallout">
            <a:avLst>
              <a:gd name="adj1" fmla="val -23892"/>
              <a:gd name="adj2" fmla="val 9262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Seed 111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C84E55-CF26-D56E-9063-9C86CA4C282B}"/>
              </a:ext>
            </a:extLst>
          </p:cNvPr>
          <p:cNvSpPr txBox="1"/>
          <p:nvPr/>
        </p:nvSpPr>
        <p:spPr>
          <a:xfrm>
            <a:off x="4652038" y="1060339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A554497-E78F-5191-E3ED-9A9607951603}"/>
              </a:ext>
            </a:extLst>
          </p:cNvPr>
          <p:cNvGraphicFramePr>
            <a:graphicFrameLocks noGrp="1"/>
          </p:cNvGraphicFramePr>
          <p:nvPr/>
        </p:nvGraphicFramePr>
        <p:xfrm>
          <a:off x="1667509" y="3979808"/>
          <a:ext cx="280831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3">
                  <a:extLst>
                    <a:ext uri="{9D8B030D-6E8A-4147-A177-3AD203B41FA5}">
                      <a16:colId xmlns:a16="http://schemas.microsoft.com/office/drawing/2014/main" val="22782670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691394795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116239083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217952466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2078062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95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20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1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29973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8F9D47A9-422F-D1F6-0EFA-1AD599B012B9}"/>
              </a:ext>
            </a:extLst>
          </p:cNvPr>
          <p:cNvGraphicFramePr>
            <a:graphicFrameLocks noGrp="1"/>
          </p:cNvGraphicFramePr>
          <p:nvPr/>
        </p:nvGraphicFramePr>
        <p:xfrm>
          <a:off x="4636013" y="3971850"/>
          <a:ext cx="30801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42">
                  <a:extLst>
                    <a:ext uri="{9D8B030D-6E8A-4147-A177-3AD203B41FA5}">
                      <a16:colId xmlns:a16="http://schemas.microsoft.com/office/drawing/2014/main" val="3086096767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573990219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474200630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13255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7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0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8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7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68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91479"/>
                  </a:ext>
                </a:extLst>
              </a:tr>
            </a:tbl>
          </a:graphicData>
        </a:graphic>
      </p:graphicFrame>
      <p:sp>
        <p:nvSpPr>
          <p:cNvPr id="54" name="Oval 53">
            <a:extLst>
              <a:ext uri="{FF2B5EF4-FFF2-40B4-BE49-F238E27FC236}">
                <a16:creationId xmlns:a16="http://schemas.microsoft.com/office/drawing/2014/main" id="{8CB5644E-B382-5E01-0F7F-326518F5CA20}"/>
              </a:ext>
            </a:extLst>
          </p:cNvPr>
          <p:cNvSpPr/>
          <p:nvPr/>
        </p:nvSpPr>
        <p:spPr bwMode="auto">
          <a:xfrm>
            <a:off x="5310023" y="5754355"/>
            <a:ext cx="1956288" cy="573622"/>
          </a:xfrm>
          <a:prstGeom prst="ellipse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AA3DB4AC-6240-0072-8D28-D6774B8E481E}"/>
              </a:ext>
            </a:extLst>
          </p:cNvPr>
          <p:cNvSpPr/>
          <p:nvPr/>
        </p:nvSpPr>
        <p:spPr bwMode="auto">
          <a:xfrm>
            <a:off x="5565431" y="6375000"/>
            <a:ext cx="1221332" cy="612648"/>
          </a:xfrm>
          <a:prstGeom prst="wedgeRoundRectCallout">
            <a:avLst>
              <a:gd name="adj1" fmla="val -4506"/>
              <a:gd name="adj2" fmla="val -6847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itchFamily="18" charset="0"/>
              </a:rPr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30372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54" grpId="0" animBg="1"/>
      <p:bldP spid="5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92A54A8F-6331-1E86-C31D-B7327F83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17" y="1103646"/>
            <a:ext cx="5796644" cy="2077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C532C-CB82-1BE1-18D7-EA93C7CE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2" y="-168239"/>
            <a:ext cx="7772400" cy="1276350"/>
          </a:xfrm>
        </p:spPr>
        <p:txBody>
          <a:bodyPr/>
          <a:lstStyle/>
          <a:p>
            <a:r>
              <a:rPr lang="en-US" dirty="0"/>
              <a:t>BIST Example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E0B133-F11A-36EE-9E0F-C8A5F6F856AF}"/>
              </a:ext>
            </a:extLst>
          </p:cNvPr>
          <p:cNvSpPr txBox="1"/>
          <p:nvPr/>
        </p:nvSpPr>
        <p:spPr>
          <a:xfrm>
            <a:off x="2999656" y="141277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5606CC-B43D-193A-5430-28370D47B55E}"/>
              </a:ext>
            </a:extLst>
          </p:cNvPr>
          <p:cNvSpPr txBox="1"/>
          <p:nvPr/>
        </p:nvSpPr>
        <p:spPr>
          <a:xfrm>
            <a:off x="2999656" y="181442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992850-B28F-FCEA-80B8-C41AEFE4D845}"/>
              </a:ext>
            </a:extLst>
          </p:cNvPr>
          <p:cNvSpPr txBox="1"/>
          <p:nvPr/>
        </p:nvSpPr>
        <p:spPr>
          <a:xfrm>
            <a:off x="2999656" y="2183757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B14152-6424-D7A6-02CB-38C8DE02A18C}"/>
              </a:ext>
            </a:extLst>
          </p:cNvPr>
          <p:cNvSpPr txBox="1"/>
          <p:nvPr/>
        </p:nvSpPr>
        <p:spPr>
          <a:xfrm>
            <a:off x="2999656" y="253625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CDEC0B-EBE5-70E7-4F9F-A8866F4D41C3}"/>
              </a:ext>
            </a:extLst>
          </p:cNvPr>
          <p:cNvSpPr txBox="1"/>
          <p:nvPr/>
        </p:nvSpPr>
        <p:spPr>
          <a:xfrm>
            <a:off x="6096000" y="141033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004D87-2D46-C38D-5644-F292C85E4372}"/>
              </a:ext>
            </a:extLst>
          </p:cNvPr>
          <p:cNvSpPr txBox="1"/>
          <p:nvPr/>
        </p:nvSpPr>
        <p:spPr>
          <a:xfrm>
            <a:off x="6536096" y="141033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806A01-8988-78F8-F7D1-7D14AA68E8D4}"/>
              </a:ext>
            </a:extLst>
          </p:cNvPr>
          <p:cNvSpPr txBox="1"/>
          <p:nvPr/>
        </p:nvSpPr>
        <p:spPr>
          <a:xfrm>
            <a:off x="7080180" y="141029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C84E55-CF26-D56E-9063-9C86CA4C282B}"/>
              </a:ext>
            </a:extLst>
          </p:cNvPr>
          <p:cNvSpPr txBox="1"/>
          <p:nvPr/>
        </p:nvSpPr>
        <p:spPr>
          <a:xfrm>
            <a:off x="4652038" y="1060339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A554497-E78F-5191-E3ED-9A9607951603}"/>
              </a:ext>
            </a:extLst>
          </p:cNvPr>
          <p:cNvGraphicFramePr>
            <a:graphicFrameLocks noGrp="1"/>
          </p:cNvGraphicFramePr>
          <p:nvPr/>
        </p:nvGraphicFramePr>
        <p:xfrm>
          <a:off x="1667509" y="3979808"/>
          <a:ext cx="280831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3">
                  <a:extLst>
                    <a:ext uri="{9D8B030D-6E8A-4147-A177-3AD203B41FA5}">
                      <a16:colId xmlns:a16="http://schemas.microsoft.com/office/drawing/2014/main" val="22782670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691394795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116239083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217952466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2078062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95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20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1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29973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8F9D47A9-422F-D1F6-0EFA-1AD599B012B9}"/>
              </a:ext>
            </a:extLst>
          </p:cNvPr>
          <p:cNvGraphicFramePr>
            <a:graphicFrameLocks noGrp="1"/>
          </p:cNvGraphicFramePr>
          <p:nvPr/>
        </p:nvGraphicFramePr>
        <p:xfrm>
          <a:off x="4636013" y="3971850"/>
          <a:ext cx="3080168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42">
                  <a:extLst>
                    <a:ext uri="{9D8B030D-6E8A-4147-A177-3AD203B41FA5}">
                      <a16:colId xmlns:a16="http://schemas.microsoft.com/office/drawing/2014/main" val="3086096767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573990219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474200630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13255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7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27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8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7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68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91479"/>
                  </a:ext>
                </a:extLst>
              </a:tr>
            </a:tbl>
          </a:graphicData>
        </a:graphic>
      </p:graphicFrame>
      <p:sp>
        <p:nvSpPr>
          <p:cNvPr id="54" name="Oval 53">
            <a:extLst>
              <a:ext uri="{FF2B5EF4-FFF2-40B4-BE49-F238E27FC236}">
                <a16:creationId xmlns:a16="http://schemas.microsoft.com/office/drawing/2014/main" id="{8CB5644E-B382-5E01-0F7F-326518F5CA20}"/>
              </a:ext>
            </a:extLst>
          </p:cNvPr>
          <p:cNvSpPr/>
          <p:nvPr/>
        </p:nvSpPr>
        <p:spPr bwMode="auto">
          <a:xfrm>
            <a:off x="5393339" y="5766263"/>
            <a:ext cx="1956288" cy="573622"/>
          </a:xfrm>
          <a:prstGeom prst="ellipse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AA3DB4AC-6240-0072-8D28-D6774B8E481E}"/>
              </a:ext>
            </a:extLst>
          </p:cNvPr>
          <p:cNvSpPr/>
          <p:nvPr/>
        </p:nvSpPr>
        <p:spPr bwMode="auto">
          <a:xfrm>
            <a:off x="5565431" y="6432080"/>
            <a:ext cx="1970730" cy="425920"/>
          </a:xfrm>
          <a:prstGeom prst="wedgeRoundRectCallout">
            <a:avLst>
              <a:gd name="adj1" fmla="val -4506"/>
              <a:gd name="adj2" fmla="val -6847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itchFamily="18" charset="0"/>
              </a:rPr>
              <a:t>Bad Signature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E77A488C-EB2C-5273-79BD-EEC4CF57C397}"/>
              </a:ext>
            </a:extLst>
          </p:cNvPr>
          <p:cNvSpPr/>
          <p:nvPr/>
        </p:nvSpPr>
        <p:spPr bwMode="auto">
          <a:xfrm>
            <a:off x="4905967" y="592305"/>
            <a:ext cx="900100" cy="659372"/>
          </a:xfrm>
          <a:prstGeom prst="wave">
            <a:avLst/>
          </a:prstGeom>
          <a:solidFill>
            <a:srgbClr val="FF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itchFamily="18" charset="0"/>
              </a:rPr>
              <a:t>F s-a-0</a:t>
            </a:r>
          </a:p>
        </p:txBody>
      </p:sp>
    </p:spTree>
    <p:extLst>
      <p:ext uri="{BB962C8B-B14F-4D97-AF65-F5344CB8AC3E}">
        <p14:creationId xmlns:p14="http://schemas.microsoft.com/office/powerpoint/2010/main" val="38286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54" grpId="0" animBg="1"/>
      <p:bldP spid="55" grpId="0" animBg="1"/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532C-CB82-1BE1-18D7-EA93C7CE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2F512-4F82-FC62-6A76-7644A4FA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477" y="2892066"/>
            <a:ext cx="1028571" cy="5333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9CB0E0-8778-6B5C-D675-C6AEDC8CCDA9}"/>
              </a:ext>
            </a:extLst>
          </p:cNvPr>
          <p:cNvCxnSpPr/>
          <p:nvPr/>
        </p:nvCxnSpPr>
        <p:spPr bwMode="auto">
          <a:xfrm flipV="1">
            <a:off x="1993776" y="3018378"/>
            <a:ext cx="0" cy="22468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70CAB7-0334-850A-1303-5695D19385B5}"/>
              </a:ext>
            </a:extLst>
          </p:cNvPr>
          <p:cNvCxnSpPr/>
          <p:nvPr/>
        </p:nvCxnSpPr>
        <p:spPr bwMode="auto">
          <a:xfrm flipH="1">
            <a:off x="1992660" y="3018377"/>
            <a:ext cx="4298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EA0CE8-E6A9-998B-3C8D-C86BD83F589E}"/>
              </a:ext>
            </a:extLst>
          </p:cNvPr>
          <p:cNvCxnSpPr/>
          <p:nvPr/>
        </p:nvCxnSpPr>
        <p:spPr bwMode="auto">
          <a:xfrm flipV="1">
            <a:off x="2423592" y="3268658"/>
            <a:ext cx="0" cy="14924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B15F218-3C1D-00C9-C29C-23F05A8071C5}"/>
              </a:ext>
            </a:extLst>
          </p:cNvPr>
          <p:cNvSpPr/>
          <p:nvPr/>
        </p:nvSpPr>
        <p:spPr bwMode="auto">
          <a:xfrm>
            <a:off x="3577295" y="3349141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DD8C7-C89E-57C3-24E7-B44C8C392386}"/>
              </a:ext>
            </a:extLst>
          </p:cNvPr>
          <p:cNvSpPr/>
          <p:nvPr/>
        </p:nvSpPr>
        <p:spPr bwMode="auto">
          <a:xfrm>
            <a:off x="3577295" y="3889679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22243-1CEE-7367-E114-1A240F4EEFF7}"/>
              </a:ext>
            </a:extLst>
          </p:cNvPr>
          <p:cNvSpPr/>
          <p:nvPr/>
        </p:nvSpPr>
        <p:spPr bwMode="auto">
          <a:xfrm>
            <a:off x="3577295" y="4436627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6341DA-EA19-FA6E-8102-4E29E76A4EA0}"/>
              </a:ext>
            </a:extLst>
          </p:cNvPr>
          <p:cNvSpPr/>
          <p:nvPr/>
        </p:nvSpPr>
        <p:spPr bwMode="auto">
          <a:xfrm>
            <a:off x="3580626" y="4983575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87EF2F-F150-5153-FDCD-4B725310C05D}"/>
              </a:ext>
            </a:extLst>
          </p:cNvPr>
          <p:cNvCxnSpPr/>
          <p:nvPr/>
        </p:nvCxnSpPr>
        <p:spPr bwMode="auto">
          <a:xfrm flipH="1">
            <a:off x="3362386" y="3140968"/>
            <a:ext cx="5733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ABF67E-A913-0714-F1FB-33DB8349D0E9}"/>
              </a:ext>
            </a:extLst>
          </p:cNvPr>
          <p:cNvCxnSpPr/>
          <p:nvPr/>
        </p:nvCxnSpPr>
        <p:spPr bwMode="auto">
          <a:xfrm flipV="1">
            <a:off x="3935760" y="3140968"/>
            <a:ext cx="0" cy="1843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32AB76-EF69-2FE0-0170-0427C346B3E0}"/>
              </a:ext>
            </a:extLst>
          </p:cNvPr>
          <p:cNvCxnSpPr/>
          <p:nvPr/>
        </p:nvCxnSpPr>
        <p:spPr bwMode="auto">
          <a:xfrm flipH="1">
            <a:off x="1992660" y="5265204"/>
            <a:ext cx="158463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C774D1-3ABE-4EC6-1CB9-3504700F0200}"/>
              </a:ext>
            </a:extLst>
          </p:cNvPr>
          <p:cNvCxnSpPr/>
          <p:nvPr/>
        </p:nvCxnSpPr>
        <p:spPr bwMode="auto">
          <a:xfrm flipH="1">
            <a:off x="2422476" y="4761148"/>
            <a:ext cx="115481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D4350F2-F288-B873-93D6-938D14151500}"/>
              </a:ext>
            </a:extLst>
          </p:cNvPr>
          <p:cNvSpPr/>
          <p:nvPr/>
        </p:nvSpPr>
        <p:spPr bwMode="auto">
          <a:xfrm>
            <a:off x="4730995" y="3018377"/>
            <a:ext cx="1365006" cy="285889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Equal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Logic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if a == 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itchFamily="18" charset="0"/>
              </a:rPr>
              <a:t>   out = </a:t>
            </a:r>
            <a:r>
              <a:rPr lang="en-US" sz="1600" dirty="0"/>
              <a:t>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itchFamily="18" charset="0"/>
              </a:rPr>
              <a:t>else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   out = 0</a:t>
            </a:r>
            <a:endParaRPr lang="en-US" sz="1600" dirty="0">
              <a:latin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9FC5A0-DA11-24D8-A3F5-5A280ABE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37" y="3371801"/>
            <a:ext cx="1057164" cy="5481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D52D53-B12B-DA4E-6C73-C5B3DE37886E}"/>
              </a:ext>
            </a:extLst>
          </p:cNvPr>
          <p:cNvSpPr/>
          <p:nvPr/>
        </p:nvSpPr>
        <p:spPr bwMode="auto">
          <a:xfrm>
            <a:off x="8099601" y="3386627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9E9BA-73D0-86CC-6573-1BC08A3AFEC3}"/>
              </a:ext>
            </a:extLst>
          </p:cNvPr>
          <p:cNvSpPr/>
          <p:nvPr/>
        </p:nvSpPr>
        <p:spPr bwMode="auto">
          <a:xfrm>
            <a:off x="8871230" y="3382053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A9EB7A-2032-58DB-22E4-EE5967650613}"/>
              </a:ext>
            </a:extLst>
          </p:cNvPr>
          <p:cNvSpPr/>
          <p:nvPr/>
        </p:nvSpPr>
        <p:spPr bwMode="auto">
          <a:xfrm>
            <a:off x="9642859" y="3382053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057107-4AE2-61FF-E837-BD00A56F5FA3}"/>
              </a:ext>
            </a:extLst>
          </p:cNvPr>
          <p:cNvCxnSpPr>
            <a:stCxn id="19" idx="2"/>
          </p:cNvCxnSpPr>
          <p:nvPr/>
        </p:nvCxnSpPr>
        <p:spPr bwMode="auto">
          <a:xfrm>
            <a:off x="10028673" y="3915385"/>
            <a:ext cx="0" cy="62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D83391-A356-00C8-B3A7-2D00F9368D76}"/>
              </a:ext>
            </a:extLst>
          </p:cNvPr>
          <p:cNvCxnSpPr/>
          <p:nvPr/>
        </p:nvCxnSpPr>
        <p:spPr bwMode="auto">
          <a:xfrm flipH="1">
            <a:off x="6641214" y="4549784"/>
            <a:ext cx="33874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2FB7D5-CEE9-6E33-C362-CBE176012633}"/>
              </a:ext>
            </a:extLst>
          </p:cNvPr>
          <p:cNvCxnSpPr/>
          <p:nvPr/>
        </p:nvCxnSpPr>
        <p:spPr bwMode="auto">
          <a:xfrm flipV="1">
            <a:off x="6641213" y="3645025"/>
            <a:ext cx="0" cy="89682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FAA162-069E-86EF-7C31-0911FF728DE4}"/>
              </a:ext>
            </a:extLst>
          </p:cNvPr>
          <p:cNvCxnSpPr/>
          <p:nvPr/>
        </p:nvCxnSpPr>
        <p:spPr bwMode="auto">
          <a:xfrm flipH="1">
            <a:off x="6641214" y="3645024"/>
            <a:ext cx="71492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0B56A2-8FD3-6217-2AF1-F4CC2EF6F705}"/>
              </a:ext>
            </a:extLst>
          </p:cNvPr>
          <p:cNvCxnSpPr/>
          <p:nvPr/>
        </p:nvCxnSpPr>
        <p:spPr bwMode="auto">
          <a:xfrm>
            <a:off x="9264352" y="3923322"/>
            <a:ext cx="0" cy="446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CA0AA0-486E-CECA-2CF1-E70F6F0BD892}"/>
              </a:ext>
            </a:extLst>
          </p:cNvPr>
          <p:cNvCxnSpPr/>
          <p:nvPr/>
        </p:nvCxnSpPr>
        <p:spPr bwMode="auto">
          <a:xfrm flipH="1">
            <a:off x="7071030" y="4369578"/>
            <a:ext cx="219332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CC9120-3BA3-E7B3-C4BE-9C75A6A774E3}"/>
              </a:ext>
            </a:extLst>
          </p:cNvPr>
          <p:cNvCxnSpPr/>
          <p:nvPr/>
        </p:nvCxnSpPr>
        <p:spPr bwMode="auto">
          <a:xfrm flipV="1">
            <a:off x="7071029" y="3755764"/>
            <a:ext cx="0" cy="6138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41ABF0F-9A86-B06A-473C-30A0847F2AF0}"/>
              </a:ext>
            </a:extLst>
          </p:cNvPr>
          <p:cNvSpPr txBox="1"/>
          <p:nvPr/>
        </p:nvSpPr>
        <p:spPr>
          <a:xfrm>
            <a:off x="8164037" y="2910135"/>
            <a:ext cx="225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S0       S1      S2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FA5BA-BA49-FBE4-8A07-9FE97DD72B7E}"/>
              </a:ext>
            </a:extLst>
          </p:cNvPr>
          <p:cNvCxnSpPr/>
          <p:nvPr/>
        </p:nvCxnSpPr>
        <p:spPr bwMode="auto">
          <a:xfrm flipH="1">
            <a:off x="6096001" y="3501008"/>
            <a:ext cx="97502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EB059FB-4D1A-ECD2-2323-FC0402673905}"/>
              </a:ext>
            </a:extLst>
          </p:cNvPr>
          <p:cNvSpPr/>
          <p:nvPr/>
        </p:nvSpPr>
        <p:spPr bwMode="auto">
          <a:xfrm>
            <a:off x="4390314" y="3594630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EFFE77D-0469-11A8-6362-CE902D4CB634}"/>
              </a:ext>
            </a:extLst>
          </p:cNvPr>
          <p:cNvSpPr/>
          <p:nvPr/>
        </p:nvSpPr>
        <p:spPr bwMode="auto">
          <a:xfrm>
            <a:off x="4385955" y="4112932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D7B9704-6A95-65C3-1FC9-DF48F1E6A429}"/>
              </a:ext>
            </a:extLst>
          </p:cNvPr>
          <p:cNvSpPr/>
          <p:nvPr/>
        </p:nvSpPr>
        <p:spPr bwMode="auto">
          <a:xfrm>
            <a:off x="4385955" y="4641219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E1A683D-E20A-A254-349C-90D970479A86}"/>
              </a:ext>
            </a:extLst>
          </p:cNvPr>
          <p:cNvSpPr/>
          <p:nvPr/>
        </p:nvSpPr>
        <p:spPr bwMode="auto">
          <a:xfrm>
            <a:off x="4379606" y="5149892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976054C-2530-1843-E25B-26096BC0813E}"/>
              </a:ext>
            </a:extLst>
          </p:cNvPr>
          <p:cNvSpPr/>
          <p:nvPr/>
        </p:nvSpPr>
        <p:spPr bwMode="auto">
          <a:xfrm>
            <a:off x="6123354" y="3425398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B08C74-780B-07E9-01FA-FF093B75A174}"/>
              </a:ext>
            </a:extLst>
          </p:cNvPr>
          <p:cNvSpPr txBox="1"/>
          <p:nvPr/>
        </p:nvSpPr>
        <p:spPr>
          <a:xfrm>
            <a:off x="4329772" y="3349141"/>
            <a:ext cx="38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AE58B3-E4F2-EFAB-3F59-645FFAD5F7FD}"/>
              </a:ext>
            </a:extLst>
          </p:cNvPr>
          <p:cNvSpPr txBox="1"/>
          <p:nvPr/>
        </p:nvSpPr>
        <p:spPr>
          <a:xfrm>
            <a:off x="4341995" y="3856340"/>
            <a:ext cx="38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DE19F8-3344-AC2B-F6E1-312BABA17E8C}"/>
              </a:ext>
            </a:extLst>
          </p:cNvPr>
          <p:cNvSpPr txBox="1"/>
          <p:nvPr/>
        </p:nvSpPr>
        <p:spPr>
          <a:xfrm>
            <a:off x="4360043" y="4379634"/>
            <a:ext cx="49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727EEA-D7BC-5E2A-579E-5D8316561559}"/>
              </a:ext>
            </a:extLst>
          </p:cNvPr>
          <p:cNvSpPr txBox="1"/>
          <p:nvPr/>
        </p:nvSpPr>
        <p:spPr>
          <a:xfrm>
            <a:off x="4324955" y="4879674"/>
            <a:ext cx="4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b0</a:t>
            </a:r>
          </a:p>
        </p:txBody>
      </p:sp>
    </p:spTree>
    <p:extLst>
      <p:ext uri="{BB962C8B-B14F-4D97-AF65-F5344CB8AC3E}">
        <p14:creationId xmlns:p14="http://schemas.microsoft.com/office/powerpoint/2010/main" val="346062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664" name="Group 96"/>
          <p:cNvGrpSpPr>
            <a:grpSpLocks/>
          </p:cNvGrpSpPr>
          <p:nvPr/>
        </p:nvGrpSpPr>
        <p:grpSpPr bwMode="auto">
          <a:xfrm>
            <a:off x="2544764" y="4781551"/>
            <a:ext cx="2867025" cy="1628775"/>
            <a:chOff x="643" y="3012"/>
            <a:chExt cx="1806" cy="1026"/>
          </a:xfrm>
        </p:grpSpPr>
        <p:sp>
          <p:nvSpPr>
            <p:cNvPr id="365665" name="Rectangle 97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5666" name="Group 98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65667" name="Line 99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68" name="Line 100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69" name="Rectangle 101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65670" name="Rectangle 102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65671" name="Line 103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2" name="Rectangle 104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65673" name="Line 105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4" name="Line 106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5" name="Line 107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6" name="Line 108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7" name="Freeform 109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8" name="Rectangle 110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65679" name="Rectangle 111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65680" name="Freeform 112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81" name="Text Box 113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65682" name="Text Box 114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2216150" y="1616076"/>
            <a:ext cx="8458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We cannot directly probe the node (it is inside the chip)</a:t>
            </a:r>
          </a:p>
          <a:p>
            <a:r>
              <a:rPr lang="en-GB" altLang="en-US"/>
              <a:t>How do we detect this?</a:t>
            </a:r>
            <a:endParaRPr lang="en-US" altLang="en-US"/>
          </a:p>
        </p:txBody>
      </p:sp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2209800" y="1619251"/>
            <a:ext cx="8458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/>
              <a:t>One of the units has a fault </a:t>
            </a:r>
          </a:p>
          <a:p>
            <a:r>
              <a:rPr lang="en-GB" altLang="en-US"/>
              <a:t>Node y has been short-circuited to a voltage supply rail </a:t>
            </a:r>
          </a:p>
          <a:p>
            <a:r>
              <a:rPr lang="en-GB" altLang="en-US"/>
              <a:t>This node’s value is stuck at logic 0</a:t>
            </a:r>
          </a:p>
          <a:p>
            <a:endParaRPr lang="en-GB" altLang="en-US"/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</a:t>
            </a:r>
            <a:endParaRPr lang="en-US" altLang="en-US"/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1524001" y="2434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65576" name="Group 8"/>
          <p:cNvGrpSpPr>
            <a:grpSpLocks/>
          </p:cNvGrpSpPr>
          <p:nvPr/>
        </p:nvGrpSpPr>
        <p:grpSpPr bwMode="auto">
          <a:xfrm>
            <a:off x="2743201" y="4676775"/>
            <a:ext cx="2733675" cy="1854200"/>
            <a:chOff x="768" y="2946"/>
            <a:chExt cx="1722" cy="1168"/>
          </a:xfrm>
        </p:grpSpPr>
        <p:sp>
          <p:nvSpPr>
            <p:cNvPr id="365577" name="Line 9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578" name="Line 10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579" name="Text Box 11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65580" name="Text Box 12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365684" name="Group 116"/>
          <p:cNvGraphicFramePr>
            <a:graphicFrameLocks noGrp="1"/>
          </p:cNvGraphicFramePr>
          <p:nvPr>
            <p:ph sz="quarter" idx="2"/>
          </p:nvPr>
        </p:nvGraphicFramePr>
        <p:xfrm>
          <a:off x="6534151" y="3629025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5643" name="Oval 75"/>
          <p:cNvSpPr>
            <a:spLocks noChangeArrowheads="1"/>
          </p:cNvSpPr>
          <p:nvPr/>
        </p:nvSpPr>
        <p:spPr bwMode="auto">
          <a:xfrm>
            <a:off x="3838575" y="4810126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6138</Words>
  <Application>Microsoft Office PowerPoint</Application>
  <PresentationFormat>Widescreen</PresentationFormat>
  <Paragraphs>1986</Paragraphs>
  <Slides>88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0" baseType="lpstr">
      <vt:lpstr>Aptos</vt:lpstr>
      <vt:lpstr>Aptos Display</vt:lpstr>
      <vt:lpstr>Arial</vt:lpstr>
      <vt:lpstr>Calibri</vt:lpstr>
      <vt:lpstr>Cambria Math</vt:lpstr>
      <vt:lpstr>Helv</vt:lpstr>
      <vt:lpstr>Helvetica Neue</vt:lpstr>
      <vt:lpstr>Symbol</vt:lpstr>
      <vt:lpstr>Times</vt:lpstr>
      <vt:lpstr>Times New Roman</vt:lpstr>
      <vt:lpstr>Office Theme</vt:lpstr>
      <vt:lpstr>Equation</vt:lpstr>
      <vt:lpstr>PowerPoint Presentation</vt:lpstr>
      <vt:lpstr>Chip Design and Development Life Cycle </vt:lpstr>
      <vt:lpstr>PowerPoint Presentation</vt:lpstr>
      <vt:lpstr>Why is Design For Testability Important ?</vt:lpstr>
      <vt:lpstr>Testing Methods</vt:lpstr>
      <vt:lpstr>Basic testing procedure </vt:lpstr>
      <vt:lpstr>Example</vt:lpstr>
      <vt:lpstr>Example</vt:lpstr>
      <vt:lpstr>Example</vt:lpstr>
      <vt:lpstr>Exhaustive Testing</vt:lpstr>
      <vt:lpstr>Exhaustive test of combinational logic</vt:lpstr>
      <vt:lpstr>Exhaustive test of sequential logic</vt:lpstr>
      <vt:lpstr>Exhaustive test of sequential logic</vt:lpstr>
      <vt:lpstr>Non-Exhaustive Testing (Structural )</vt:lpstr>
      <vt:lpstr>Non-Exhaustive Testing (Structural )</vt:lpstr>
      <vt:lpstr>Non-Exhaustive Testing (Structural )</vt:lpstr>
      <vt:lpstr>Non-Exhaustive Test (Structural )</vt:lpstr>
      <vt:lpstr>Testing Methods – Structural </vt:lpstr>
      <vt:lpstr>Testing Methods – Structural </vt:lpstr>
      <vt:lpstr>Fault Modeling</vt:lpstr>
      <vt:lpstr>Fault Model</vt:lpstr>
      <vt:lpstr>Path sensitization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D Algorithm (5 value logic)</vt:lpstr>
      <vt:lpstr>D Algorithm (5 value logic)</vt:lpstr>
      <vt:lpstr>D Algorithm (5 value logic)</vt:lpstr>
      <vt:lpstr>Reasoning about s-a-0, s-a-1 faults</vt:lpstr>
      <vt:lpstr>Reasoning about s-a-0, s-a-1 faults</vt:lpstr>
      <vt:lpstr>Fault oriented testing</vt:lpstr>
      <vt:lpstr>Fault oriented testing</vt:lpstr>
      <vt:lpstr>Operations on 5 value logic </vt:lpstr>
      <vt:lpstr>Operations on 5 value logic </vt:lpstr>
      <vt:lpstr>Operations on 5 value logic </vt:lpstr>
      <vt:lpstr>Example</vt:lpstr>
      <vt:lpstr>Example</vt:lpstr>
      <vt:lpstr>Example</vt:lpstr>
      <vt:lpstr>Example</vt:lpstr>
      <vt:lpstr>Derivative </vt:lpstr>
      <vt:lpstr>Boolean Difference </vt:lpstr>
      <vt:lpstr>Computation of Boolean Difference </vt:lpstr>
      <vt:lpstr>Computation of Boolean Difference </vt:lpstr>
      <vt:lpstr>Computation of Boolean Difference </vt:lpstr>
      <vt:lpstr>Using Boolean Differences </vt:lpstr>
      <vt:lpstr>Using Boolean Differences </vt:lpstr>
      <vt:lpstr>Using Boolean Differences 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Untestable Faults</vt:lpstr>
      <vt:lpstr>Untestable Faults</vt:lpstr>
      <vt:lpstr>Untestable Faults</vt:lpstr>
      <vt:lpstr>Partially Untestable Faults</vt:lpstr>
      <vt:lpstr>Partially Untestable Faults</vt:lpstr>
      <vt:lpstr>Fault Collapsing</vt:lpstr>
      <vt:lpstr>Fault Collapsing</vt:lpstr>
      <vt:lpstr>Fault Collapsing</vt:lpstr>
      <vt:lpstr>Fault Collapsing</vt:lpstr>
      <vt:lpstr>Fault Collapsing</vt:lpstr>
      <vt:lpstr>Fault Collapsing</vt:lpstr>
      <vt:lpstr>Design for Testability (DFT)</vt:lpstr>
      <vt:lpstr>Design for Testability (DFT)</vt:lpstr>
      <vt:lpstr>Design for Testability (DFT)</vt:lpstr>
      <vt:lpstr>Design for Testability (DFT)</vt:lpstr>
      <vt:lpstr>Design for Testability (DFT)</vt:lpstr>
      <vt:lpstr>Built-in Self Test (BIST)</vt:lpstr>
      <vt:lpstr>Built-in Self Test (BIST)</vt:lpstr>
      <vt:lpstr>Linear Feedback Shift Register (LFSR)</vt:lpstr>
      <vt:lpstr>PowerPoint Presentation</vt:lpstr>
      <vt:lpstr>3 bit LFSR </vt:lpstr>
      <vt:lpstr>4 bit LFSR </vt:lpstr>
      <vt:lpstr>Single Input Signature register (SISR)</vt:lpstr>
      <vt:lpstr>Single Input Signature register (SISR)</vt:lpstr>
      <vt:lpstr>Single Input Signature register (SISR)</vt:lpstr>
      <vt:lpstr>BIST Example</vt:lpstr>
      <vt:lpstr>BIST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Elias Khalil -X (elkhalil - EXALT TECHNOLOGIES LTD at Cisco)</dc:creator>
  <cp:lastModifiedBy>Elias Khalil -X (elkhalil - EXALT TECHNOLOGIES LTD at Cisco)</cp:lastModifiedBy>
  <cp:revision>3</cp:revision>
  <dcterms:created xsi:type="dcterms:W3CDTF">2024-11-10T09:36:11Z</dcterms:created>
  <dcterms:modified xsi:type="dcterms:W3CDTF">2024-11-10T09:40:05Z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89e4fd-a2fa-47bf-9b21-17f706ee2968_Enabled">
    <vt:lpwstr>true</vt:lpwstr>
  </property>
  <property fmtid="{D5CDD505-2E9C-101B-9397-08002B2CF9AE}" pid="3" name="MSIP_Label_a189e4fd-a2fa-47bf-9b21-17f706ee2968_SetDate">
    <vt:lpwstr>2024-11-10T09:36:40Z</vt:lpwstr>
  </property>
  <property fmtid="{D5CDD505-2E9C-101B-9397-08002B2CF9AE}" pid="4" name="MSIP_Label_a189e4fd-a2fa-47bf-9b21-17f706ee2968_Method">
    <vt:lpwstr>Privileged</vt:lpwstr>
  </property>
  <property fmtid="{D5CDD505-2E9C-101B-9397-08002B2CF9AE}" pid="5" name="MSIP_Label_a189e4fd-a2fa-47bf-9b21-17f706ee2968_Name">
    <vt:lpwstr>Cisco Public Label</vt:lpwstr>
  </property>
  <property fmtid="{D5CDD505-2E9C-101B-9397-08002B2CF9AE}" pid="6" name="MSIP_Label_a189e4fd-a2fa-47bf-9b21-17f706ee2968_SiteId">
    <vt:lpwstr>5ae1af62-9505-4097-a69a-c1553ef7840e</vt:lpwstr>
  </property>
  <property fmtid="{D5CDD505-2E9C-101B-9397-08002B2CF9AE}" pid="7" name="MSIP_Label_a189e4fd-a2fa-47bf-9b21-17f706ee2968_ActionId">
    <vt:lpwstr>f9e82926-ff73-4bca-bd3a-84fa0f967ead</vt:lpwstr>
  </property>
  <property fmtid="{D5CDD505-2E9C-101B-9397-08002B2CF9AE}" pid="8" name="MSIP_Label_a189e4fd-a2fa-47bf-9b21-17f706ee2968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-</vt:lpwstr>
  </property>
</Properties>
</file>