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0CA2E58-8704-4B90-A7F1-2D5AB7E4B8C5}">
  <a:tblStyle styleId="{80CA2E58-8704-4B90-A7F1-2D5AB7E4B8C5}"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26" name="Google Shape;26;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3" name="Google Shape;33;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2" name="Google Shape;42;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8" name="Google Shape;58;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5" name="Google Shape;65;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sz="1400">
                <a:solidFill>
                  <a:schemeClr val="dk1"/>
                </a:solidFill>
                <a:latin typeface="Arial"/>
                <a:ea typeface="Arial"/>
                <a:cs typeface="Arial"/>
                <a:sym typeface="Arial"/>
              </a:defRPr>
            </a:lvl1pPr>
            <a:lvl2pPr indent="0" lvl="1" marL="0" marR="0" algn="r">
              <a:spcBef>
                <a:spcPts val="0"/>
              </a:spcBef>
              <a:spcAft>
                <a:spcPts val="0"/>
              </a:spcAft>
              <a:buNone/>
              <a:defRPr sz="1400">
                <a:solidFill>
                  <a:schemeClr val="dk1"/>
                </a:solidFill>
                <a:latin typeface="Arial"/>
                <a:ea typeface="Arial"/>
                <a:cs typeface="Arial"/>
                <a:sym typeface="Arial"/>
              </a:defRPr>
            </a:lvl2pPr>
            <a:lvl3pPr indent="0" lvl="2" marL="0" marR="0" algn="r">
              <a:spcBef>
                <a:spcPts val="0"/>
              </a:spcBef>
              <a:spcAft>
                <a:spcPts val="0"/>
              </a:spcAft>
              <a:buNone/>
              <a:defRPr sz="1400">
                <a:solidFill>
                  <a:schemeClr val="dk1"/>
                </a:solidFill>
                <a:latin typeface="Arial"/>
                <a:ea typeface="Arial"/>
                <a:cs typeface="Arial"/>
                <a:sym typeface="Arial"/>
              </a:defRPr>
            </a:lvl3pPr>
            <a:lvl4pPr indent="0" lvl="3" marL="0" marR="0" algn="r">
              <a:spcBef>
                <a:spcPts val="0"/>
              </a:spcBef>
              <a:spcAft>
                <a:spcPts val="0"/>
              </a:spcAft>
              <a:buNone/>
              <a:defRPr sz="1400">
                <a:solidFill>
                  <a:schemeClr val="dk1"/>
                </a:solidFill>
                <a:latin typeface="Arial"/>
                <a:ea typeface="Arial"/>
                <a:cs typeface="Arial"/>
                <a:sym typeface="Arial"/>
              </a:defRPr>
            </a:lvl4pPr>
            <a:lvl5pPr indent="0" lvl="4" marL="0" marR="0" algn="r">
              <a:spcBef>
                <a:spcPts val="0"/>
              </a:spcBef>
              <a:spcAft>
                <a:spcPts val="0"/>
              </a:spcAft>
              <a:buNone/>
              <a:defRPr sz="1400">
                <a:solidFill>
                  <a:schemeClr val="dk1"/>
                </a:solidFill>
                <a:latin typeface="Arial"/>
                <a:ea typeface="Arial"/>
                <a:cs typeface="Arial"/>
                <a:sym typeface="Arial"/>
              </a:defRPr>
            </a:lvl5pPr>
            <a:lvl6pPr indent="0" lvl="5" marL="0" marR="0" algn="r">
              <a:spcBef>
                <a:spcPts val="0"/>
              </a:spcBef>
              <a:spcAft>
                <a:spcPts val="0"/>
              </a:spcAft>
              <a:buNone/>
              <a:defRPr sz="1400">
                <a:solidFill>
                  <a:schemeClr val="dk1"/>
                </a:solidFill>
                <a:latin typeface="Arial"/>
                <a:ea typeface="Arial"/>
                <a:cs typeface="Arial"/>
                <a:sym typeface="Arial"/>
              </a:defRPr>
            </a:lvl6pPr>
            <a:lvl7pPr indent="0" lvl="6" marL="0" marR="0" algn="r">
              <a:spcBef>
                <a:spcPts val="0"/>
              </a:spcBef>
              <a:spcAft>
                <a:spcPts val="0"/>
              </a:spcAft>
              <a:buNone/>
              <a:defRPr sz="1400">
                <a:solidFill>
                  <a:schemeClr val="dk1"/>
                </a:solidFill>
                <a:latin typeface="Arial"/>
                <a:ea typeface="Arial"/>
                <a:cs typeface="Arial"/>
                <a:sym typeface="Arial"/>
              </a:defRPr>
            </a:lvl7pPr>
            <a:lvl8pPr indent="0" lvl="7" marL="0" marR="0" algn="r">
              <a:spcBef>
                <a:spcPts val="0"/>
              </a:spcBef>
              <a:spcAft>
                <a:spcPts val="0"/>
              </a:spcAft>
              <a:buNone/>
              <a:defRPr sz="1400">
                <a:solidFill>
                  <a:schemeClr val="dk1"/>
                </a:solidFill>
                <a:latin typeface="Arial"/>
                <a:ea typeface="Arial"/>
                <a:cs typeface="Arial"/>
                <a:sym typeface="Arial"/>
              </a:defRPr>
            </a:lvl8pPr>
            <a:lvl9pPr indent="0" lvl="8" marL="0" marR="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23236B"/>
            </a:gs>
            <a:gs pos="50000">
              <a:schemeClr val="accent2"/>
            </a:gs>
            <a:gs pos="100000">
              <a:srgbClr val="23236B"/>
            </a:gs>
          </a:gsLst>
          <a:lin ang="540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667000"/>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4000">
                <a:solidFill>
                  <a:srgbClr val="FFCC00"/>
                </a:solidFill>
              </a:rPr>
              <a:t>Crude, Category-specific, and Adjusted (Standardized) rates</a:t>
            </a:r>
            <a:br>
              <a:rPr b="1" i="1" lang="en-US" sz="4000">
                <a:solidFill>
                  <a:srgbClr val="FFCC00"/>
                </a:solidFill>
              </a:rPr>
            </a:br>
            <a:br>
              <a:rPr b="1" i="1" lang="en-US" sz="4000">
                <a:solidFill>
                  <a:srgbClr val="FFCC00"/>
                </a:solidFill>
              </a:rPr>
            </a:br>
            <a:endParaRPr b="1" i="1" sz="4000">
              <a:solidFill>
                <a:srgbClr val="FF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Indirect standardization</a:t>
            </a:r>
            <a:endParaRPr b="1" i="1">
              <a:solidFill>
                <a:srgbClr val="FFCC00"/>
              </a:solidFill>
            </a:endParaRPr>
          </a:p>
        </p:txBody>
      </p:sp>
      <p:sp>
        <p:nvSpPr>
          <p:cNvPr id="140" name="Google Shape;140;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Standardized mortality ratios</a:t>
            </a:r>
            <a:endParaRPr/>
          </a:p>
          <a:p>
            <a:pPr indent="-342900" lvl="0" marL="342900" rtl="0" algn="l">
              <a:spcBef>
                <a:spcPts val="640"/>
              </a:spcBef>
              <a:spcAft>
                <a:spcPts val="0"/>
              </a:spcAft>
              <a:buClr>
                <a:schemeClr val="lt1"/>
              </a:buClr>
              <a:buSzPts val="3200"/>
              <a:buFont typeface="Arial"/>
              <a:buNone/>
            </a:pPr>
            <a:r>
              <a:rPr lang="en-US">
                <a:solidFill>
                  <a:schemeClr val="lt1"/>
                </a:solidFill>
              </a:rPr>
              <a:t>   </a:t>
            </a:r>
            <a:r>
              <a:rPr lang="en-US">
                <a:solidFill>
                  <a:srgbClr val="FFCC00"/>
                </a:solidFill>
              </a:rPr>
              <a:t>Here rates from a standard population are used to calculate the number of cases that would have been expected in this group had they developed the disease at the same rate as the general population.  </a:t>
            </a:r>
            <a:endParaRPr>
              <a:solidFill>
                <a:srgbClr val="FFCC00"/>
              </a:solidFill>
            </a:endParaRPr>
          </a:p>
        </p:txBody>
      </p:sp>
      <p:grpSp>
        <p:nvGrpSpPr>
          <p:cNvPr id="141" name="Google Shape;141;p22"/>
          <p:cNvGrpSpPr/>
          <p:nvPr/>
        </p:nvGrpSpPr>
        <p:grpSpPr>
          <a:xfrm>
            <a:off x="1219200" y="5184775"/>
            <a:ext cx="5791200" cy="987425"/>
            <a:chOff x="768" y="3266"/>
            <a:chExt cx="3648" cy="622"/>
          </a:xfrm>
        </p:grpSpPr>
        <p:sp>
          <p:nvSpPr>
            <p:cNvPr id="142" name="Google Shape;142;p22"/>
            <p:cNvSpPr txBox="1"/>
            <p:nvPr/>
          </p:nvSpPr>
          <p:spPr>
            <a:xfrm>
              <a:off x="768" y="3266"/>
              <a:ext cx="3648" cy="2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Arial"/>
                  <a:ea typeface="Arial"/>
                  <a:cs typeface="Arial"/>
                  <a:sym typeface="Arial"/>
                </a:rPr>
                <a:t>SMR = observed deaths (O)   x 100%</a:t>
              </a:r>
              <a:endParaRPr b="1" sz="2400">
                <a:solidFill>
                  <a:schemeClr val="lt1"/>
                </a:solidFill>
                <a:latin typeface="Arial"/>
                <a:ea typeface="Arial"/>
                <a:cs typeface="Arial"/>
                <a:sym typeface="Arial"/>
              </a:endParaRPr>
            </a:p>
          </p:txBody>
        </p:sp>
        <p:cxnSp>
          <p:nvCxnSpPr>
            <p:cNvPr id="143" name="Google Shape;143;p22"/>
            <p:cNvCxnSpPr/>
            <p:nvPr/>
          </p:nvCxnSpPr>
          <p:spPr>
            <a:xfrm>
              <a:off x="1488" y="3552"/>
              <a:ext cx="1872" cy="0"/>
            </a:xfrm>
            <a:prstGeom prst="straightConnector1">
              <a:avLst/>
            </a:prstGeom>
            <a:noFill/>
            <a:ln cap="flat" cmpd="sng" w="38100">
              <a:solidFill>
                <a:srgbClr val="FFCC00"/>
              </a:solidFill>
              <a:prstDash val="solid"/>
              <a:round/>
              <a:headEnd len="med" w="med" type="none"/>
              <a:tailEnd len="med" w="med" type="none"/>
            </a:ln>
          </p:spPr>
        </p:cxnSp>
        <p:sp>
          <p:nvSpPr>
            <p:cNvPr id="144" name="Google Shape;144;p22"/>
            <p:cNvSpPr txBox="1"/>
            <p:nvPr/>
          </p:nvSpPr>
          <p:spPr>
            <a:xfrm>
              <a:off x="1392" y="3600"/>
              <a:ext cx="2770" cy="2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Arial"/>
                  <a:ea typeface="Arial"/>
                  <a:cs typeface="Arial"/>
                  <a:sym typeface="Arial"/>
                </a:rPr>
                <a:t> expected deaths (E)</a:t>
              </a:r>
              <a:endParaRPr b="1" sz="2400">
                <a:solidFill>
                  <a:schemeClr val="lt1"/>
                </a:solidFill>
                <a:latin typeface="Arial"/>
                <a:ea typeface="Arial"/>
                <a:cs typeface="Arial"/>
                <a:sym typeface="Aria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457200" y="274638"/>
            <a:ext cx="8229600" cy="8683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4000">
                <a:solidFill>
                  <a:srgbClr val="FFCC00"/>
                </a:solidFill>
              </a:rPr>
              <a:t>Conclusions</a:t>
            </a:r>
            <a:br>
              <a:rPr b="1" i="1" lang="en-US" sz="4000">
                <a:solidFill>
                  <a:srgbClr val="FFCC00"/>
                </a:solidFill>
              </a:rPr>
            </a:br>
            <a:endParaRPr b="1" i="1" sz="4000">
              <a:solidFill>
                <a:srgbClr val="FFCC00"/>
              </a:solidFill>
            </a:endParaRPr>
          </a:p>
        </p:txBody>
      </p:sp>
      <p:sp>
        <p:nvSpPr>
          <p:cNvPr id="150" name="Google Shape;150;p23"/>
          <p:cNvSpPr txBox="1"/>
          <p:nvPr>
            <p:ph idx="1" type="body"/>
          </p:nvPr>
        </p:nvSpPr>
        <p:spPr>
          <a:xfrm>
            <a:off x="0" y="914400"/>
            <a:ext cx="9144000" cy="59436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2400"/>
              <a:buFont typeface="Arial"/>
              <a:buChar char="•"/>
            </a:pPr>
            <a:r>
              <a:rPr lang="en-US" sz="2400">
                <a:solidFill>
                  <a:schemeClr val="lt1"/>
                </a:solidFill>
              </a:rPr>
              <a:t>The decision to use crude, adjusted, or category-specific rates depends on the information that we are trying to obtain.</a:t>
            </a:r>
            <a:endParaRPr/>
          </a:p>
          <a:p>
            <a:pPr indent="-342900" lvl="0" marL="342900" rtl="0" algn="l">
              <a:lnSpc>
                <a:spcPct val="90000"/>
              </a:lnSpc>
              <a:spcBef>
                <a:spcPts val="480"/>
              </a:spcBef>
              <a:spcAft>
                <a:spcPts val="0"/>
              </a:spcAft>
              <a:buClr>
                <a:schemeClr val="dk1"/>
              </a:buClr>
              <a:buSzPts val="2400"/>
              <a:buFont typeface="Arial"/>
              <a:buNone/>
            </a:pPr>
            <a:r>
              <a:t/>
            </a:r>
            <a:endParaRPr sz="2400">
              <a:solidFill>
                <a:schemeClr val="lt1"/>
              </a:solidFill>
            </a:endParaRPr>
          </a:p>
          <a:p>
            <a:pPr indent="-342900" lvl="0" marL="342900" rtl="0" algn="l">
              <a:lnSpc>
                <a:spcPct val="90000"/>
              </a:lnSpc>
              <a:spcBef>
                <a:spcPts val="480"/>
              </a:spcBef>
              <a:spcAft>
                <a:spcPts val="0"/>
              </a:spcAft>
              <a:buClr>
                <a:srgbClr val="FFCC00"/>
              </a:buClr>
              <a:buSzPts val="2400"/>
              <a:buFont typeface="Arial"/>
              <a:buChar char="•"/>
            </a:pPr>
            <a:r>
              <a:rPr lang="en-US" sz="2400">
                <a:solidFill>
                  <a:srgbClr val="FFCC00"/>
                </a:solidFill>
              </a:rPr>
              <a:t>Crude rates represent the actual experience of the population and provide data for the allocation of health resources and public health planning. But are difficult to interpret because they maybe confounded by differences between underlying population structures.</a:t>
            </a:r>
            <a:endParaRPr/>
          </a:p>
          <a:p>
            <a:pPr indent="-342900" lvl="0" marL="342900" rtl="0" algn="l">
              <a:lnSpc>
                <a:spcPct val="90000"/>
              </a:lnSpc>
              <a:spcBef>
                <a:spcPts val="480"/>
              </a:spcBef>
              <a:spcAft>
                <a:spcPts val="0"/>
              </a:spcAft>
              <a:buClr>
                <a:schemeClr val="dk1"/>
              </a:buClr>
              <a:buSzPts val="2400"/>
              <a:buFont typeface="Arial"/>
              <a:buNone/>
            </a:pPr>
            <a:r>
              <a:t/>
            </a:r>
            <a:endParaRPr sz="2400">
              <a:solidFill>
                <a:srgbClr val="FFCC00"/>
              </a:solidFill>
            </a:endParaRPr>
          </a:p>
          <a:p>
            <a:pPr indent="-342900" lvl="0" marL="342900" rtl="0" algn="l">
              <a:lnSpc>
                <a:spcPct val="90000"/>
              </a:lnSpc>
              <a:spcBef>
                <a:spcPts val="480"/>
              </a:spcBef>
              <a:spcAft>
                <a:spcPts val="0"/>
              </a:spcAft>
              <a:buClr>
                <a:schemeClr val="lt1"/>
              </a:buClr>
              <a:buSzPts val="2400"/>
              <a:buFont typeface="Arial"/>
              <a:buChar char="•"/>
            </a:pPr>
            <a:r>
              <a:rPr lang="en-US" sz="2400">
                <a:solidFill>
                  <a:schemeClr val="lt1"/>
                </a:solidFill>
              </a:rPr>
              <a:t>Category –specific rates provide the best detailed information, but too many comparisons.</a:t>
            </a:r>
            <a:endParaRPr/>
          </a:p>
          <a:p>
            <a:pPr indent="-342900" lvl="0" marL="342900" rtl="0" algn="l">
              <a:lnSpc>
                <a:spcPct val="90000"/>
              </a:lnSpc>
              <a:spcBef>
                <a:spcPts val="480"/>
              </a:spcBef>
              <a:spcAft>
                <a:spcPts val="0"/>
              </a:spcAft>
              <a:buClr>
                <a:schemeClr val="dk1"/>
              </a:buClr>
              <a:buSzPts val="2400"/>
              <a:buFont typeface="Arial"/>
              <a:buNone/>
            </a:pPr>
            <a:r>
              <a:t/>
            </a:r>
            <a:endParaRPr sz="2400">
              <a:solidFill>
                <a:schemeClr val="lt1"/>
              </a:solidFill>
            </a:endParaRPr>
          </a:p>
          <a:p>
            <a:pPr indent="-342900" lvl="0" marL="342900" rtl="0" algn="l">
              <a:lnSpc>
                <a:spcPct val="90000"/>
              </a:lnSpc>
              <a:spcBef>
                <a:spcPts val="480"/>
              </a:spcBef>
              <a:spcAft>
                <a:spcPts val="0"/>
              </a:spcAft>
              <a:buClr>
                <a:srgbClr val="FFCC00"/>
              </a:buClr>
              <a:buSzPts val="2400"/>
              <a:buFont typeface="Arial"/>
              <a:buChar char="•"/>
            </a:pPr>
            <a:r>
              <a:rPr lang="en-US" sz="2400">
                <a:solidFill>
                  <a:srgbClr val="FFCC00"/>
                </a:solidFill>
              </a:rPr>
              <a:t>Adjusted rates provide a summary value that removes the effect of the differences in population structure  so that populations can be compared. But actual value of the adjusted rate is meaningless!</a:t>
            </a:r>
            <a:endParaRPr sz="2400">
              <a:solidFill>
                <a:srgbClr val="FFCC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0">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4000">
                <a:solidFill>
                  <a:srgbClr val="FFCC00"/>
                </a:solidFill>
              </a:rPr>
              <a:t>Crude risk / rates</a:t>
            </a:r>
            <a:endParaRPr b="1" i="1" sz="4000">
              <a:solidFill>
                <a:srgbClr val="FFCC00"/>
              </a:solidFill>
            </a:endParaRPr>
          </a:p>
        </p:txBody>
      </p:sp>
      <p:sp>
        <p:nvSpPr>
          <p:cNvPr id="90" name="Google Shape;90;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Crude rates: rates presented for an entire population.</a:t>
            </a:r>
            <a:endParaRPr/>
          </a:p>
          <a:p>
            <a:pPr indent="-342900" lvl="0" marL="342900" rtl="0" algn="l">
              <a:spcBef>
                <a:spcPts val="640"/>
              </a:spcBef>
              <a:spcAft>
                <a:spcPts val="0"/>
              </a:spcAft>
              <a:buClr>
                <a:schemeClr val="lt1"/>
              </a:buClr>
              <a:buSzPts val="3200"/>
              <a:buFont typeface="Arial"/>
              <a:buNone/>
            </a:pPr>
            <a:r>
              <a:rPr lang="en-US">
                <a:solidFill>
                  <a:schemeClr val="lt1"/>
                </a:solidFill>
              </a:rPr>
              <a:t>   A summary measure, calculated by dividing the total number of cases of the outcome in the population by the total number of individuals in that population in a specified time period.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Category specific rates</a:t>
            </a:r>
            <a:endParaRPr b="1" i="1">
              <a:solidFill>
                <a:srgbClr val="FFCC00"/>
              </a:solidFill>
            </a:endParaRPr>
          </a:p>
        </p:txBody>
      </p:sp>
      <p:sp>
        <p:nvSpPr>
          <p:cNvPr id="96" name="Google Shape;96;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Category-specific rates: defined on the basis of particular characteristics such as age, sex, or race. </a:t>
            </a:r>
            <a:endParaRPr>
              <a:solidFill>
                <a:schemeClr val="lt1"/>
              </a:solidFill>
            </a:endParaRPr>
          </a:p>
          <a:p>
            <a:pPr indent="-139700" lvl="0" marL="342900" rtl="0" algn="l">
              <a:spcBef>
                <a:spcPts val="640"/>
              </a:spcBef>
              <a:spcAft>
                <a:spcPts val="0"/>
              </a:spcAft>
              <a:buClr>
                <a:schemeClr val="dk1"/>
              </a:buClr>
              <a:buSzPts val="3200"/>
              <a:buFont typeface="Arial"/>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What do do?</a:t>
            </a:r>
            <a:endParaRPr b="1" i="1">
              <a:solidFill>
                <a:srgbClr val="FFCC00"/>
              </a:solidFill>
            </a:endParaRPr>
          </a:p>
        </p:txBody>
      </p:sp>
      <p:sp>
        <p:nvSpPr>
          <p:cNvPr id="102" name="Google Shape;102;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609600" lvl="0" marL="609600" rtl="0" algn="l">
              <a:spcBef>
                <a:spcPts val="0"/>
              </a:spcBef>
              <a:spcAft>
                <a:spcPts val="0"/>
              </a:spcAft>
              <a:buClr>
                <a:schemeClr val="lt1"/>
              </a:buClr>
              <a:buSzPts val="2800"/>
              <a:buFont typeface="Arial"/>
              <a:buChar char="•"/>
            </a:pPr>
            <a:r>
              <a:rPr lang="en-US" sz="2800">
                <a:solidFill>
                  <a:schemeClr val="lt1"/>
                </a:solidFill>
              </a:rPr>
              <a:t>There are two ways to account for differing distributions of a characteristic between populations being compared.</a:t>
            </a:r>
            <a:endParaRPr/>
          </a:p>
          <a:p>
            <a:pPr indent="-609600" lvl="0" marL="609600" rtl="0" algn="l">
              <a:spcBef>
                <a:spcPts val="560"/>
              </a:spcBef>
              <a:spcAft>
                <a:spcPts val="0"/>
              </a:spcAft>
              <a:buClr>
                <a:schemeClr val="lt1"/>
              </a:buClr>
              <a:buSzPts val="2800"/>
              <a:buFont typeface="Arial"/>
              <a:buAutoNum type="arabicPeriod"/>
            </a:pPr>
            <a:r>
              <a:rPr lang="en-US" sz="2800">
                <a:solidFill>
                  <a:schemeClr val="lt1"/>
                </a:solidFill>
              </a:rPr>
              <a:t>To present and compare only the category-specific rates.( but large number of comparisons).</a:t>
            </a:r>
            <a:endParaRPr/>
          </a:p>
          <a:p>
            <a:pPr indent="-609600" lvl="0" marL="609600" rtl="0" algn="l">
              <a:spcBef>
                <a:spcPts val="560"/>
              </a:spcBef>
              <a:spcAft>
                <a:spcPts val="0"/>
              </a:spcAft>
              <a:buClr>
                <a:schemeClr val="lt1"/>
              </a:buClr>
              <a:buSzPts val="2800"/>
              <a:buFont typeface="Arial"/>
              <a:buAutoNum type="arabicPeriod"/>
            </a:pPr>
            <a:r>
              <a:rPr lang="en-US" sz="2800">
                <a:solidFill>
                  <a:schemeClr val="lt1"/>
                </a:solidFill>
              </a:rPr>
              <a:t>Standardized rates: single summary rate for each population that takes into account any differences in the structure of the populations.</a:t>
            </a:r>
            <a:endParaRPr sz="2800">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a:solidFill>
                  <a:srgbClr val="FFCC00"/>
                </a:solidFill>
              </a:rPr>
              <a:t>Standardization</a:t>
            </a:r>
            <a:endParaRPr b="1" i="1">
              <a:solidFill>
                <a:srgbClr val="FFCC00"/>
              </a:solidFill>
            </a:endParaRPr>
          </a:p>
        </p:txBody>
      </p:sp>
      <p:sp>
        <p:nvSpPr>
          <p:cNvPr id="108" name="Google Shape;108;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When comparing rates standardized or adjusted for a particular factor, any remaining observed differences between the groups cannot be attributed to confounding by that variable.</a:t>
            </a:r>
            <a:endParaRPr/>
          </a:p>
          <a:p>
            <a:pPr indent="-342900" lvl="0" marL="342900" rtl="0" algn="l">
              <a:spcBef>
                <a:spcPts val="640"/>
              </a:spcBef>
              <a:spcAft>
                <a:spcPts val="0"/>
              </a:spcAft>
              <a:buClr>
                <a:schemeClr val="lt1"/>
              </a:buClr>
              <a:buSzPts val="3200"/>
              <a:buFont typeface="Arial"/>
              <a:buChar char="•"/>
            </a:pPr>
            <a:r>
              <a:rPr lang="en-US">
                <a:solidFill>
                  <a:schemeClr val="lt1"/>
                </a:solidFill>
              </a:rPr>
              <a:t>2 main techniques : direct and indirect methods.</a:t>
            </a:r>
            <a:endParaRPr>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8"/>
          <p:cNvSpPr txBox="1"/>
          <p:nvPr>
            <p:ph type="title"/>
          </p:nvPr>
        </p:nvSpPr>
        <p:spPr>
          <a:xfrm>
            <a:off x="381000" y="23622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i="1" lang="en-US" sz="3600">
                <a:solidFill>
                  <a:srgbClr val="FFCC00"/>
                </a:solidFill>
              </a:rPr>
              <a:t>Direct standardization-(example: age adjustment)</a:t>
            </a:r>
            <a:endParaRPr b="1" i="1" sz="3600">
              <a:solidFill>
                <a:srgbClr val="FFCC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FCC00"/>
                </a:solidFill>
              </a:rPr>
              <a:t>Direct standardization </a:t>
            </a:r>
            <a:endParaRPr/>
          </a:p>
        </p:txBody>
      </p:sp>
      <p:sp>
        <p:nvSpPr>
          <p:cNvPr id="119" name="Google Shape;119;p19"/>
          <p:cNvSpPr txBox="1"/>
          <p:nvPr/>
        </p:nvSpPr>
        <p:spPr>
          <a:xfrm>
            <a:off x="228600" y="1447800"/>
            <a:ext cx="8458200" cy="8223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u="none" cap="none" strike="noStrike">
                <a:solidFill>
                  <a:schemeClr val="lt1"/>
                </a:solidFill>
                <a:latin typeface="Arial"/>
                <a:ea typeface="Arial"/>
                <a:cs typeface="Arial"/>
                <a:sym typeface="Arial"/>
              </a:rPr>
              <a:t>Age specific rates for different populations are applied to a standard population with certain age distribution.</a:t>
            </a:r>
            <a:endParaRPr/>
          </a:p>
        </p:txBody>
      </p:sp>
      <p:graphicFrame>
        <p:nvGraphicFramePr>
          <p:cNvPr id="120" name="Google Shape;120;p19"/>
          <p:cNvGraphicFramePr/>
          <p:nvPr/>
        </p:nvGraphicFramePr>
        <p:xfrm>
          <a:off x="304800" y="2514600"/>
          <a:ext cx="3000000" cy="3000000"/>
        </p:xfrm>
        <a:graphic>
          <a:graphicData uri="http://schemas.openxmlformats.org/drawingml/2006/table">
            <a:tbl>
              <a:tblPr>
                <a:noFill/>
                <a:tableStyleId>{80CA2E58-8704-4B90-A7F1-2D5AB7E4B8C5}</a:tableStyleId>
              </a:tblPr>
              <a:tblGrid>
                <a:gridCol w="1600200"/>
                <a:gridCol w="1600200"/>
                <a:gridCol w="1143000"/>
                <a:gridCol w="946150"/>
                <a:gridCol w="212725"/>
                <a:gridCol w="1138250"/>
                <a:gridCol w="1055675"/>
                <a:gridCol w="914400"/>
              </a:tblGrid>
              <a:tr h="306400">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Sweden</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Panama</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population</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deaths</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Mortality per 1000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population</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deaths</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Mortality per 1000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Total</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7,496,000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73,555</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9.8</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1,075,000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7,871</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7.3</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0">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0-29 y</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3,145,000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3,523</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1.1</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741,000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3,904</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5.3</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30-59 y</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3,057,000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10,928</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3.6</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275,000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1,421</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5.2</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36550">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 60 y</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1,294,000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59,104</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45.7</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2000"/>
                        <a:buFont typeface="Arial"/>
                        <a:buNone/>
                      </a:pPr>
                      <a:r>
                        <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59,000</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2.456</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lt1"/>
                        </a:buClr>
                        <a:buSzPts val="2000"/>
                        <a:buFont typeface="Times New Roman"/>
                        <a:buNone/>
                      </a:pPr>
                      <a:r>
                        <a:rPr b="0" i="0" lang="en-US" sz="2000" u="none" cap="none" strike="noStrike">
                          <a:solidFill>
                            <a:schemeClr val="lt1"/>
                          </a:solidFill>
                          <a:latin typeface="Times New Roman"/>
                          <a:ea typeface="Times New Roman"/>
                          <a:cs typeface="Times New Roman"/>
                          <a:sym typeface="Times New Roman"/>
                        </a:rPr>
                        <a:t>41.6</a:t>
                      </a:r>
                      <a:endParaRPr b="0" i="0" sz="2000" u="none" cap="none" strike="noStrike">
                        <a:solidFill>
                          <a:schemeClr val="lt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21" name="Google Shape;121;p19"/>
          <p:cNvSpPr/>
          <p:nvPr/>
        </p:nvSpPr>
        <p:spPr>
          <a:xfrm>
            <a:off x="0" y="5622925"/>
            <a:ext cx="9144000" cy="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2800"/>
              <a:buFont typeface="Arial"/>
              <a:buChar char="•"/>
            </a:pPr>
            <a:r>
              <a:rPr lang="en-US" sz="2800">
                <a:solidFill>
                  <a:schemeClr val="lt1"/>
                </a:solidFill>
              </a:rPr>
              <a:t>The age distribution of the Swedish population can be used as the standard age distribution. We can then calculate the expected number of deaths by applying the age specific mortality rates of panama to the standard population.</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0-29 y:           3,145,000 x 5.3/1000   =  16,668.5</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30-59 y:        3,057,000 x 5.2 /1000   = 15,896.4</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 60 y:         1,294,000 x 41.6 /1000  =  53,830.4</a:t>
            </a:r>
            <a:endParaRPr/>
          </a:p>
          <a:p>
            <a:pPr indent="-342900" lvl="0" marL="342900" rtl="0" algn="l">
              <a:spcBef>
                <a:spcPts val="560"/>
              </a:spcBef>
              <a:spcAft>
                <a:spcPts val="0"/>
              </a:spcAft>
              <a:buClr>
                <a:schemeClr val="lt1"/>
              </a:buClr>
              <a:buSzPts val="2800"/>
              <a:buFont typeface="Arial"/>
              <a:buChar char="•"/>
            </a:pPr>
            <a:r>
              <a:rPr lang="en-US" sz="2800">
                <a:solidFill>
                  <a:schemeClr val="lt1"/>
                </a:solidFill>
              </a:rPr>
              <a:t>Total                                                       86,395.3</a:t>
            </a:r>
            <a:endParaRPr/>
          </a:p>
        </p:txBody>
      </p:sp>
      <p:sp>
        <p:nvSpPr>
          <p:cNvPr id="127" name="Google Shape;127;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FCC00"/>
                </a:solidFill>
              </a:rPr>
              <a:t>Direct standardization </a:t>
            </a:r>
            <a:endParaRPr/>
          </a:p>
        </p:txBody>
      </p:sp>
      <p:sp>
        <p:nvSpPr>
          <p:cNvPr id="128" name="Google Shape;128;p20"/>
          <p:cNvSpPr txBox="1"/>
          <p:nvPr/>
        </p:nvSpPr>
        <p:spPr>
          <a:xfrm>
            <a:off x="0" y="6248400"/>
            <a:ext cx="89916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FFCC00"/>
                </a:solidFill>
                <a:latin typeface="Arial"/>
                <a:ea typeface="Arial"/>
                <a:cs typeface="Arial"/>
                <a:sym typeface="Arial"/>
              </a:rPr>
              <a:t>Standardized mortality rate: 86,395.3 x 1000 /7,496,000 =11.5</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lt1"/>
              </a:buClr>
              <a:buSzPts val="3200"/>
              <a:buFont typeface="Arial"/>
              <a:buChar char="•"/>
            </a:pPr>
            <a:r>
              <a:rPr lang="en-US">
                <a:solidFill>
                  <a:schemeClr val="lt1"/>
                </a:solidFill>
              </a:rPr>
              <a:t>So mortality rate in Panama is higher than Sweden!!!!</a:t>
            </a:r>
            <a:endParaRPr/>
          </a:p>
        </p:txBody>
      </p:sp>
      <p:sp>
        <p:nvSpPr>
          <p:cNvPr id="134" name="Google Shape;134;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FCC00"/>
                </a:solidFill>
              </a:rPr>
              <a:t>Direct standardization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