
<file path=[Content_Types].xml><?xml version="1.0" encoding="utf-8"?>
<Types xmlns="http://schemas.openxmlformats.org/package/2006/content-types">
  <Default Extension="bin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432" r:id="rId2"/>
    <p:sldId id="433" r:id="rId3"/>
    <p:sldId id="449" r:id="rId4"/>
    <p:sldId id="434" r:id="rId5"/>
    <p:sldId id="435" r:id="rId6"/>
    <p:sldId id="436" r:id="rId7"/>
    <p:sldId id="437" r:id="rId8"/>
    <p:sldId id="438" r:id="rId9"/>
    <p:sldId id="439" r:id="rId10"/>
    <p:sldId id="440" r:id="rId11"/>
    <p:sldId id="441" r:id="rId12"/>
    <p:sldId id="442" r:id="rId13"/>
    <p:sldId id="443" r:id="rId14"/>
    <p:sldId id="444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charset="0"/>
        <a:ea typeface="+mn-ea"/>
        <a:cs typeface="+mn-cs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Comic Sans MS" charset="0"/>
        <a:ea typeface="+mn-ea"/>
        <a:cs typeface="+mn-cs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Comic Sans MS" charset="0"/>
        <a:ea typeface="+mn-ea"/>
        <a:cs typeface="+mn-cs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Comic Sans MS" charset="0"/>
        <a:ea typeface="+mn-ea"/>
        <a:cs typeface="+mn-cs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Comic Sans M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3CC0C"/>
    <a:srgbClr val="109B01"/>
    <a:srgbClr val="1FCC0D"/>
    <a:srgbClr val="FF0000"/>
    <a:srgbClr val="B732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99B77F52-18B6-BF46-9E23-582775946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0639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Part 3 </a:t>
            </a:r>
            <a:r>
              <a:rPr lang="en-US">
                <a:sym typeface="Symbol" charset="2"/>
              </a:rPr>
              <a:t></a:t>
            </a:r>
            <a:r>
              <a:rPr lang="en-US"/>
              <a:t> Protocols                                                                                                           </a:t>
            </a:r>
            <a:fld id="{83DD28F6-43F7-4F4D-9261-26C85B40FA1C}" type="slidenum">
              <a:rPr lang="en-US">
                <a:latin typeface="Times New Roman" charset="0"/>
              </a:rPr>
              <a:pPr>
                <a:defRPr/>
              </a:pPr>
              <a:t>‹#›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Part 3 </a:t>
            </a:r>
            <a:r>
              <a:rPr lang="en-US">
                <a:sym typeface="Symbol" charset="2"/>
              </a:rPr>
              <a:t></a:t>
            </a:r>
            <a:r>
              <a:rPr lang="en-US"/>
              <a:t> Protocols                                                                                                           </a:t>
            </a:r>
            <a:fld id="{FE55E094-F9D6-B34C-BD31-E7397AD409BC}" type="slidenum">
              <a:rPr lang="en-US">
                <a:latin typeface="Times New Roman" charset="0"/>
              </a:rPr>
              <a:pPr>
                <a:defRPr/>
              </a:pPr>
              <a:t>‹#›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Part 3 </a:t>
            </a:r>
            <a:r>
              <a:rPr lang="en-US">
                <a:sym typeface="Symbol" charset="2"/>
              </a:rPr>
              <a:t></a:t>
            </a:r>
            <a:r>
              <a:rPr lang="en-US"/>
              <a:t> Protocols                                                                                                           </a:t>
            </a:r>
            <a:fld id="{3BB7C8FD-B97F-2548-9DA5-AE69A2578BF7}" type="slidenum">
              <a:rPr lang="en-US">
                <a:latin typeface="Times New Roman" charset="0"/>
              </a:rPr>
              <a:pPr>
                <a:defRPr/>
              </a:pPr>
              <a:t>‹#›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Part 3 </a:t>
            </a:r>
            <a:r>
              <a:rPr lang="en-US">
                <a:sym typeface="Symbol" charset="2"/>
              </a:rPr>
              <a:t></a:t>
            </a:r>
            <a:r>
              <a:rPr lang="en-US"/>
              <a:t> Protocols                                                                                                           </a:t>
            </a:r>
            <a:fld id="{90166F21-3AB9-0941-8E31-1D5D11D15234}" type="slidenum">
              <a:rPr lang="en-US">
                <a:latin typeface="Times New Roman" charset="0"/>
              </a:rPr>
              <a:pPr>
                <a:defRPr/>
              </a:pPr>
              <a:t>‹#›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Part 3 </a:t>
            </a:r>
            <a:r>
              <a:rPr lang="en-US">
                <a:sym typeface="Symbol" charset="2"/>
              </a:rPr>
              <a:t></a:t>
            </a:r>
            <a:r>
              <a:rPr lang="en-US"/>
              <a:t> Protocols                                                                                                           </a:t>
            </a:r>
            <a:fld id="{CACDA25D-A5DD-1D40-8DC9-38EFBD8CE190}" type="slidenum">
              <a:rPr lang="en-US">
                <a:latin typeface="Times New Roman" charset="0"/>
              </a:rPr>
              <a:pPr>
                <a:defRPr/>
              </a:pPr>
              <a:t>‹#›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Part 3 </a:t>
            </a:r>
            <a:r>
              <a:rPr lang="en-US">
                <a:sym typeface="Symbol" charset="2"/>
              </a:rPr>
              <a:t></a:t>
            </a:r>
            <a:r>
              <a:rPr lang="en-US"/>
              <a:t> Protocols                                                                                                           </a:t>
            </a:r>
            <a:fld id="{B3F4E107-292B-3C43-92BA-5596BF6F5771}" type="slidenum">
              <a:rPr lang="en-US">
                <a:latin typeface="Times New Roman" charset="0"/>
              </a:rPr>
              <a:pPr>
                <a:defRPr/>
              </a:pPr>
              <a:t>‹#›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Part 3 </a:t>
            </a:r>
            <a:r>
              <a:rPr lang="en-US">
                <a:sym typeface="Symbol" charset="2"/>
              </a:rPr>
              <a:t></a:t>
            </a:r>
            <a:r>
              <a:rPr lang="en-US"/>
              <a:t> Protocols                                                                                                           </a:t>
            </a:r>
            <a:fld id="{19E1134C-6981-3F40-B469-A1BF5CA81B36}" type="slidenum">
              <a:rPr lang="en-US">
                <a:latin typeface="Times New Roman" charset="0"/>
              </a:rPr>
              <a:pPr>
                <a:defRPr/>
              </a:pPr>
              <a:t>‹#›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Part 3 </a:t>
            </a:r>
            <a:r>
              <a:rPr lang="en-US">
                <a:sym typeface="Symbol" charset="2"/>
              </a:rPr>
              <a:t></a:t>
            </a:r>
            <a:r>
              <a:rPr lang="en-US"/>
              <a:t> Protocols                                                                                                           </a:t>
            </a:r>
            <a:fld id="{36C244C3-4713-6145-82AE-FB40C4622FEF}" type="slidenum">
              <a:rPr lang="en-US">
                <a:latin typeface="Times New Roman" charset="0"/>
              </a:rPr>
              <a:pPr>
                <a:defRPr/>
              </a:pPr>
              <a:t>‹#›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Part 3 </a:t>
            </a:r>
            <a:r>
              <a:rPr lang="en-US">
                <a:sym typeface="Symbol" charset="2"/>
              </a:rPr>
              <a:t></a:t>
            </a:r>
            <a:r>
              <a:rPr lang="en-US"/>
              <a:t> Protocols                                                                                                           </a:t>
            </a:r>
            <a:fld id="{40B20A64-82BB-E446-B8C1-604394C3BAE4}" type="slidenum">
              <a:rPr lang="en-US">
                <a:latin typeface="Times New Roman" charset="0"/>
              </a:rPr>
              <a:pPr>
                <a:defRPr/>
              </a:pPr>
              <a:t>‹#›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Part 3 </a:t>
            </a:r>
            <a:r>
              <a:rPr lang="en-US">
                <a:sym typeface="Symbol" charset="2"/>
              </a:rPr>
              <a:t></a:t>
            </a:r>
            <a:r>
              <a:rPr lang="en-US"/>
              <a:t> Protocols                                                                                                           </a:t>
            </a:r>
            <a:fld id="{7400FEF1-109D-8D4B-AB87-80FA0B51AE7E}" type="slidenum">
              <a:rPr lang="en-US">
                <a:latin typeface="Times New Roman" charset="0"/>
              </a:rPr>
              <a:pPr>
                <a:defRPr/>
              </a:pPr>
              <a:t>‹#›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Part 3 </a:t>
            </a:r>
            <a:r>
              <a:rPr lang="en-US">
                <a:sym typeface="Symbol" charset="2"/>
              </a:rPr>
              <a:t></a:t>
            </a:r>
            <a:r>
              <a:rPr lang="en-US"/>
              <a:t> Protocols                                                                                                           </a:t>
            </a:r>
            <a:fld id="{2A2716B9-976E-A84E-9100-3B9C863F7BD0}" type="slidenum">
              <a:rPr lang="en-US">
                <a:latin typeface="Times New Roman" charset="0"/>
              </a:rPr>
              <a:pPr>
                <a:defRPr/>
              </a:pPr>
              <a:t>‹#›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248400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r>
              <a:rPr lang="en-US"/>
              <a:t> Part 3 </a:t>
            </a:r>
            <a:r>
              <a:rPr lang="en-US">
                <a:sym typeface="Symbol" charset="2"/>
              </a:rPr>
              <a:t></a:t>
            </a:r>
            <a:r>
              <a:rPr lang="en-US"/>
              <a:t> Protocols                                                                                                           </a:t>
            </a:r>
            <a:fld id="{4C6E3856-A65B-9D42-BA84-89A177FDF14B}" type="slidenum">
              <a:rPr lang="en-US">
                <a:latin typeface="Times New Roman" charset="0"/>
              </a:rPr>
              <a:pPr>
                <a:defRPr/>
              </a:pPr>
              <a:t>‹#›</a:t>
            </a:fld>
            <a:endParaRPr lang="en-US"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q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5000"/>
        <a:buChar char="o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§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Ø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dirty="0" smtClean="0"/>
              <a:t>WEP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3434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WEP </a:t>
            </a:r>
            <a:r>
              <a:rPr lang="en-US" sz="2800" dirty="0" err="1" smtClean="0">
                <a:sym typeface="Symbol" charset="2"/>
              </a:rPr>
              <a:t></a:t>
            </a:r>
            <a:r>
              <a:rPr lang="en-US" sz="2800" dirty="0" smtClean="0"/>
              <a:t> Wired Equivalent Privacy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The stated goal of WEP is to </a:t>
            </a:r>
            <a:r>
              <a:rPr lang="en-US" sz="2800" b="1" dirty="0" smtClean="0">
                <a:solidFill>
                  <a:schemeClr val="hlink"/>
                </a:solidFill>
              </a:rPr>
              <a:t>make wireless LAN as secure as a wired LAN</a:t>
            </a:r>
            <a:endParaRPr lang="en-US" sz="2800" b="1" dirty="0" smtClean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According to </a:t>
            </a:r>
            <a:r>
              <a:rPr lang="en-US" sz="2800" dirty="0" err="1" smtClean="0"/>
              <a:t>Tanenbaum</a:t>
            </a:r>
            <a:r>
              <a:rPr lang="en-US" sz="2800" dirty="0" smtClean="0"/>
              <a:t>: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“The 802.11 standard prescribes a data link-level security protocol called WEP (Wired Equivalent Privacy), which is designed to make the security of a wireless LAN as good as that of a wired LAN. Since the default for a wired LAN is no security at all, this goal is easy to achieve, and WEP achieves it as we shall see.”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1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 IV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2800" dirty="0" smtClean="0"/>
              <a:t>Assume 1500 byte packets, 11 Mbps link</a:t>
            </a:r>
          </a:p>
          <a:p>
            <a:pPr>
              <a:lnSpc>
                <a:spcPct val="110000"/>
              </a:lnSpc>
            </a:pPr>
            <a:r>
              <a:rPr lang="en-US" sz="2800" dirty="0" smtClean="0"/>
              <a:t>Suppose IVs generated in sequence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/>
              <a:t>Since </a:t>
            </a:r>
            <a:r>
              <a:rPr lang="en-US" sz="2400" dirty="0" smtClean="0">
                <a:latin typeface="Times-Roman" charset="0"/>
              </a:rPr>
              <a:t>1500 </a:t>
            </a:r>
            <a:r>
              <a:rPr lang="en-US" sz="2400" dirty="0" smtClean="0">
                <a:latin typeface="Times-Roman" charset="0"/>
                <a:sym typeface="Symbol" charset="2"/>
              </a:rPr>
              <a:t> 8/(11</a:t>
            </a:r>
            <a:r>
              <a:rPr lang="en-US" sz="2400" dirty="0" smtClean="0">
                <a:latin typeface="Times-Roman" charset="0"/>
              </a:rPr>
              <a:t> </a:t>
            </a:r>
            <a:r>
              <a:rPr lang="en-US" sz="2400" dirty="0" smtClean="0">
                <a:latin typeface="Times-Roman" charset="0"/>
                <a:sym typeface="Symbol" charset="2"/>
              </a:rPr>
              <a:t> 10</a:t>
            </a:r>
            <a:r>
              <a:rPr lang="en-US" sz="2400" baseline="30000" dirty="0" smtClean="0">
                <a:latin typeface="Times-Roman" charset="0"/>
                <a:sym typeface="Symbol" charset="2"/>
              </a:rPr>
              <a:t>6</a:t>
            </a:r>
            <a:r>
              <a:rPr lang="en-US" sz="2400" dirty="0" smtClean="0">
                <a:latin typeface="Times-Roman" charset="0"/>
                <a:sym typeface="Symbol" charset="2"/>
              </a:rPr>
              <a:t>)  2</a:t>
            </a:r>
            <a:r>
              <a:rPr lang="en-US" sz="2400" baseline="30000" dirty="0" smtClean="0">
                <a:latin typeface="Times-Roman" charset="0"/>
                <a:sym typeface="Symbol" charset="2"/>
              </a:rPr>
              <a:t>24</a:t>
            </a:r>
            <a:r>
              <a:rPr lang="en-US" sz="2400" dirty="0" smtClean="0">
                <a:latin typeface="Times-Roman" charset="0"/>
                <a:sym typeface="Symbol" charset="2"/>
              </a:rPr>
              <a:t> = 18,000</a:t>
            </a:r>
            <a:r>
              <a:rPr lang="en-US" sz="2400" dirty="0" smtClean="0">
                <a:sym typeface="Symbol" charset="2"/>
              </a:rPr>
              <a:t> seconds, an </a:t>
            </a:r>
            <a:r>
              <a:rPr lang="en-US" sz="2400" dirty="0" smtClean="0">
                <a:latin typeface="Times-Roman" charset="0"/>
                <a:sym typeface="Symbol" charset="2"/>
              </a:rPr>
              <a:t>IV</a:t>
            </a:r>
            <a:r>
              <a:rPr lang="en-US" sz="2400" dirty="0" smtClean="0">
                <a:sym typeface="Symbol" charset="2"/>
              </a:rPr>
              <a:t> repeat in about </a:t>
            </a:r>
            <a:r>
              <a:rPr lang="en-US" sz="2400" dirty="0" smtClean="0">
                <a:latin typeface="Times-Roman" charset="0"/>
                <a:sym typeface="Symbol" charset="2"/>
              </a:rPr>
              <a:t>5</a:t>
            </a:r>
            <a:r>
              <a:rPr lang="en-US" sz="2400" dirty="0" smtClean="0">
                <a:sym typeface="Symbol" charset="2"/>
              </a:rPr>
              <a:t> hours of traffic</a:t>
            </a:r>
            <a:endParaRPr lang="en-US" sz="2400" dirty="0" smtClean="0"/>
          </a:p>
          <a:p>
            <a:pPr>
              <a:lnSpc>
                <a:spcPct val="110000"/>
              </a:lnSpc>
            </a:pPr>
            <a:r>
              <a:rPr lang="en-US" sz="2800" dirty="0" smtClean="0"/>
              <a:t>Suppose </a:t>
            </a:r>
            <a:r>
              <a:rPr lang="en-US" sz="2800" dirty="0" smtClean="0">
                <a:latin typeface="Times-Roman" charset="0"/>
              </a:rPr>
              <a:t>IV</a:t>
            </a:r>
            <a:r>
              <a:rPr lang="en-US" sz="2800" dirty="0" smtClean="0"/>
              <a:t>s generated at random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/>
              <a:t>B</a:t>
            </a:r>
            <a:r>
              <a:rPr lang="en-US" sz="2400" dirty="0" smtClean="0">
                <a:sym typeface="Symbol" charset="2"/>
              </a:rPr>
              <a:t>y birthday problem, some IV repeats in seconds</a:t>
            </a:r>
          </a:p>
          <a:p>
            <a:pPr>
              <a:lnSpc>
                <a:spcPct val="110000"/>
              </a:lnSpc>
            </a:pPr>
            <a:r>
              <a:rPr lang="en-US" sz="2800" dirty="0" smtClean="0"/>
              <a:t>Again, repeated </a:t>
            </a:r>
            <a:r>
              <a:rPr lang="en-US" sz="2800" dirty="0" smtClean="0">
                <a:latin typeface="Times-Roman" charset="0"/>
              </a:rPr>
              <a:t>IV</a:t>
            </a:r>
            <a:r>
              <a:rPr lang="en-US" sz="2800" dirty="0" smtClean="0"/>
              <a:t> (with same </a:t>
            </a:r>
            <a:r>
              <a:rPr lang="en-US" sz="2800" dirty="0" smtClean="0">
                <a:latin typeface="Times-Roman" charset="0"/>
              </a:rPr>
              <a:t>K</a:t>
            </a:r>
            <a:r>
              <a:rPr lang="en-US" sz="2800" dirty="0" smtClean="0"/>
              <a:t>) is </a:t>
            </a:r>
            <a:r>
              <a:rPr lang="en-US" sz="2800" b="1" i="1" dirty="0" smtClean="0"/>
              <a:t>bad</a:t>
            </a:r>
            <a:endParaRPr lang="en-US" sz="2800" b="1" i="1" dirty="0" smtClean="0">
              <a:sym typeface="Symbol" charset="2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10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Active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sz="2800" dirty="0" smtClean="0"/>
              <a:t>Suppose Trudy can insert traffic and observe corresponding </a:t>
            </a:r>
            <a:r>
              <a:rPr lang="en-US" sz="2800" dirty="0" err="1" smtClean="0"/>
              <a:t>ciphertext</a:t>
            </a:r>
            <a:endParaRPr lang="en-US" sz="2800" dirty="0" smtClean="0"/>
          </a:p>
          <a:p>
            <a:pPr lvl="1">
              <a:spcAft>
                <a:spcPts val="600"/>
              </a:spcAft>
            </a:pPr>
            <a:r>
              <a:rPr lang="en-US" sz="2400" dirty="0" smtClean="0"/>
              <a:t>Then she knows the </a:t>
            </a:r>
            <a:r>
              <a:rPr lang="en-US" sz="2400" dirty="0" err="1" smtClean="0"/>
              <a:t>keystream</a:t>
            </a:r>
            <a:r>
              <a:rPr lang="en-US" sz="2400" dirty="0" smtClean="0"/>
              <a:t> for some </a:t>
            </a:r>
            <a:r>
              <a:rPr lang="en-US" sz="2400" dirty="0" smtClean="0">
                <a:latin typeface="Times-Roman" charset="0"/>
              </a:rPr>
              <a:t>IV</a:t>
            </a:r>
            <a:endParaRPr lang="en-US" sz="2400" dirty="0" smtClean="0"/>
          </a:p>
          <a:p>
            <a:pPr lvl="1">
              <a:spcAft>
                <a:spcPts val="600"/>
              </a:spcAft>
            </a:pPr>
            <a:r>
              <a:rPr lang="en-US" sz="2400" dirty="0" smtClean="0"/>
              <a:t>She can decrypt any packet that uses that </a:t>
            </a:r>
            <a:r>
              <a:rPr lang="en-US" sz="2400" dirty="0" smtClean="0">
                <a:latin typeface="Times-Roman" charset="0"/>
              </a:rPr>
              <a:t>IV</a:t>
            </a: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en-US" sz="2800" dirty="0" smtClean="0"/>
              <a:t>If Trudy does this many times, she can then decrypt data for lots of </a:t>
            </a:r>
            <a:r>
              <a:rPr lang="en-US" sz="2800" dirty="0" smtClean="0">
                <a:latin typeface="Times-Roman" charset="0"/>
              </a:rPr>
              <a:t>IV</a:t>
            </a:r>
            <a:r>
              <a:rPr lang="en-US" sz="2800" dirty="0" smtClean="0"/>
              <a:t>s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Remember, </a:t>
            </a:r>
            <a:r>
              <a:rPr lang="en-US" sz="2400" dirty="0" smtClean="0">
                <a:latin typeface="Times-Roman" charset="0"/>
              </a:rPr>
              <a:t>IV</a:t>
            </a:r>
            <a:r>
              <a:rPr lang="en-US" sz="2400" dirty="0" smtClean="0"/>
              <a:t> is sent in the clear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Is such an attack feasible?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11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dirty="0" smtClean="0"/>
              <a:t>Cryptanalytic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WEP data encrypted using RC4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Packet key is </a:t>
            </a:r>
            <a:r>
              <a:rPr lang="en-US" sz="2400" dirty="0" smtClean="0">
                <a:latin typeface="Times-Roman" charset="0"/>
              </a:rPr>
              <a:t>IV</a:t>
            </a:r>
            <a:r>
              <a:rPr lang="en-US" sz="2400" dirty="0" smtClean="0"/>
              <a:t> with long-term key </a:t>
            </a:r>
            <a:r>
              <a:rPr lang="en-US" sz="2400" dirty="0" smtClean="0">
                <a:latin typeface="Times-Roman" charset="0"/>
              </a:rPr>
              <a:t>K</a:t>
            </a:r>
            <a:endParaRPr lang="en-US" sz="2400" dirty="0" smtClean="0"/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3-byte </a:t>
            </a:r>
            <a:r>
              <a:rPr lang="en-US" sz="2400" dirty="0" smtClean="0">
                <a:latin typeface="Times-Roman" charset="0"/>
              </a:rPr>
              <a:t>IV</a:t>
            </a:r>
            <a:r>
              <a:rPr lang="en-US" sz="2400" dirty="0" smtClean="0"/>
              <a:t> is pre-pended to </a:t>
            </a:r>
            <a:r>
              <a:rPr lang="en-US" sz="2400" dirty="0" smtClean="0">
                <a:latin typeface="Times-Roman" charset="0"/>
              </a:rPr>
              <a:t>K</a:t>
            </a:r>
            <a:endParaRPr lang="en-US" sz="2400" dirty="0" smtClean="0"/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Packet key is </a:t>
            </a:r>
            <a:r>
              <a:rPr lang="en-US" sz="2400" dirty="0" smtClean="0">
                <a:latin typeface="Times-Roman" charset="0"/>
              </a:rPr>
              <a:t>(IV,K)</a:t>
            </a:r>
            <a:endParaRPr lang="en-US" sz="2400" dirty="0" smtClean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Recall </a:t>
            </a:r>
            <a:r>
              <a:rPr lang="en-US" sz="2800" dirty="0" smtClean="0">
                <a:latin typeface="Times-Roman" charset="0"/>
              </a:rPr>
              <a:t>IV</a:t>
            </a:r>
            <a:r>
              <a:rPr lang="en-US" sz="2800" dirty="0" smtClean="0"/>
              <a:t> is sent in the clear (not secret)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New </a:t>
            </a:r>
            <a:r>
              <a:rPr lang="en-US" sz="2400" dirty="0" smtClean="0">
                <a:latin typeface="Times-Roman" charset="0"/>
              </a:rPr>
              <a:t>IV</a:t>
            </a:r>
            <a:r>
              <a:rPr lang="en-US" sz="2400" dirty="0" smtClean="0"/>
              <a:t> sent with every packet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Long-term key </a:t>
            </a:r>
            <a:r>
              <a:rPr lang="en-US" sz="2400" dirty="0" smtClean="0">
                <a:latin typeface="Times-Roman" charset="0"/>
              </a:rPr>
              <a:t>K</a:t>
            </a:r>
            <a:r>
              <a:rPr lang="en-US" sz="2400" dirty="0" smtClean="0"/>
              <a:t> seldom changes (maybe never)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So Trudy always knows </a:t>
            </a:r>
            <a:r>
              <a:rPr lang="en-US" sz="2800" dirty="0" smtClean="0">
                <a:latin typeface="Times-Roman" charset="0"/>
              </a:rPr>
              <a:t>IV</a:t>
            </a:r>
            <a:r>
              <a:rPr lang="en-US" sz="2800" dirty="0" smtClean="0"/>
              <a:t> and </a:t>
            </a:r>
            <a:r>
              <a:rPr lang="en-US" sz="2800" dirty="0" err="1" smtClean="0"/>
              <a:t>ciphertext</a:t>
            </a:r>
            <a:endParaRPr lang="en-US" sz="2800" dirty="0" smtClean="0"/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Trudy wants to find the key </a:t>
            </a:r>
            <a:r>
              <a:rPr lang="en-US" sz="2400" dirty="0" smtClean="0">
                <a:latin typeface="Times-Roman" charset="0"/>
              </a:rPr>
              <a:t>K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12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r>
              <a:rPr lang="en-US" dirty="0" smtClean="0"/>
              <a:t>Cryptanalytic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1534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3-byte </a:t>
            </a:r>
            <a:r>
              <a:rPr lang="en-US" sz="2800" dirty="0" smtClean="0">
                <a:latin typeface="Times-Roman" charset="0"/>
              </a:rPr>
              <a:t>IV</a:t>
            </a:r>
            <a:r>
              <a:rPr lang="en-US" sz="2800" dirty="0" smtClean="0"/>
              <a:t> pre-pended to key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Denote the RC4 key </a:t>
            </a:r>
            <a:r>
              <a:rPr lang="en-US" sz="2800" b="1" dirty="0" smtClean="0">
                <a:solidFill>
                  <a:schemeClr val="hlink"/>
                </a:solidFill>
              </a:rPr>
              <a:t>bytes</a:t>
            </a:r>
            <a:r>
              <a:rPr lang="en-US" sz="2800" dirty="0"/>
              <a:t> </a:t>
            </a:r>
            <a:r>
              <a:rPr lang="en-US" sz="2800" dirty="0">
                <a:latin typeface="Times-Roman" charset="0"/>
              </a:rPr>
              <a:t>…</a:t>
            </a:r>
            <a:endParaRPr lang="en-US" sz="28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Times-Roman" charset="0"/>
              </a:rPr>
              <a:t>… </a:t>
            </a:r>
            <a:r>
              <a:rPr lang="en-US" sz="2400" dirty="0" smtClean="0"/>
              <a:t>as</a:t>
            </a:r>
            <a:r>
              <a:rPr lang="en-US" dirty="0" smtClean="0">
                <a:latin typeface="Courier" charset="0"/>
              </a:rPr>
              <a:t> </a:t>
            </a:r>
            <a:r>
              <a:rPr lang="en-US" dirty="0" smtClean="0">
                <a:latin typeface="Times-Roman" charset="0"/>
              </a:rPr>
              <a:t>K</a:t>
            </a:r>
            <a:r>
              <a:rPr lang="en-US" baseline="-25000" dirty="0" smtClean="0">
                <a:latin typeface="Times-Roman" charset="0"/>
              </a:rPr>
              <a:t>0</a:t>
            </a:r>
            <a:r>
              <a:rPr lang="en-US" dirty="0" smtClean="0">
                <a:latin typeface="Times-Roman" charset="0"/>
              </a:rPr>
              <a:t>,K</a:t>
            </a:r>
            <a:r>
              <a:rPr lang="en-US" baseline="-25000" dirty="0" smtClean="0">
                <a:latin typeface="Times-Roman" charset="0"/>
              </a:rPr>
              <a:t>1</a:t>
            </a:r>
            <a:r>
              <a:rPr lang="en-US" dirty="0" smtClean="0">
                <a:latin typeface="Times-Roman" charset="0"/>
              </a:rPr>
              <a:t>,K</a:t>
            </a:r>
            <a:r>
              <a:rPr lang="en-US" baseline="-25000" dirty="0" smtClean="0">
                <a:latin typeface="Times-Roman" charset="0"/>
              </a:rPr>
              <a:t>2</a:t>
            </a:r>
            <a:r>
              <a:rPr lang="en-US" dirty="0" smtClean="0">
                <a:latin typeface="Times-Roman" charset="0"/>
              </a:rPr>
              <a:t>,K</a:t>
            </a:r>
            <a:r>
              <a:rPr lang="en-US" baseline="-25000" dirty="0" smtClean="0">
                <a:latin typeface="Times-Roman" charset="0"/>
              </a:rPr>
              <a:t>3</a:t>
            </a:r>
            <a:r>
              <a:rPr lang="en-US" dirty="0" smtClean="0">
                <a:latin typeface="Times-Roman" charset="0"/>
              </a:rPr>
              <a:t>,K</a:t>
            </a:r>
            <a:r>
              <a:rPr lang="en-US" baseline="-25000" dirty="0" smtClean="0">
                <a:latin typeface="Times-Roman" charset="0"/>
              </a:rPr>
              <a:t>4</a:t>
            </a:r>
            <a:r>
              <a:rPr lang="en-US" dirty="0" smtClean="0">
                <a:latin typeface="Times-Roman" charset="0"/>
              </a:rPr>
              <a:t>,K</a:t>
            </a:r>
            <a:r>
              <a:rPr lang="en-US" baseline="-25000" dirty="0" smtClean="0">
                <a:latin typeface="Times-Roman" charset="0"/>
              </a:rPr>
              <a:t>5</a:t>
            </a:r>
            <a:r>
              <a:rPr lang="en-US" dirty="0" smtClean="0">
                <a:latin typeface="Times-Roman" charset="0"/>
              </a:rPr>
              <a:t>, …</a:t>
            </a:r>
            <a:endParaRPr lang="en-US" sz="2400" dirty="0" smtClean="0">
              <a:latin typeface="Times-Roman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Where </a:t>
            </a:r>
            <a:r>
              <a:rPr lang="en-US" dirty="0" smtClean="0">
                <a:latin typeface="Times-Roman" charset="0"/>
              </a:rPr>
              <a:t>IV</a:t>
            </a:r>
            <a:r>
              <a:rPr lang="en-US" sz="2400" dirty="0" smtClean="0">
                <a:latin typeface="Times-Roman" charset="0"/>
              </a:rPr>
              <a:t> = (</a:t>
            </a:r>
            <a:r>
              <a:rPr lang="en-US" dirty="0" smtClean="0">
                <a:latin typeface="Times-Roman" charset="0"/>
              </a:rPr>
              <a:t>K</a:t>
            </a:r>
            <a:r>
              <a:rPr lang="en-US" baseline="-25000" dirty="0" smtClean="0">
                <a:latin typeface="Times-Roman" charset="0"/>
              </a:rPr>
              <a:t>0</a:t>
            </a:r>
            <a:r>
              <a:rPr lang="en-US" dirty="0" smtClean="0">
                <a:latin typeface="Times-Roman" charset="0"/>
              </a:rPr>
              <a:t>,K</a:t>
            </a:r>
            <a:r>
              <a:rPr lang="en-US" baseline="-25000" dirty="0" smtClean="0">
                <a:latin typeface="Times-Roman" charset="0"/>
              </a:rPr>
              <a:t>1</a:t>
            </a:r>
            <a:r>
              <a:rPr lang="en-US" dirty="0" smtClean="0">
                <a:latin typeface="Times-Roman" charset="0"/>
              </a:rPr>
              <a:t>,K</a:t>
            </a:r>
            <a:r>
              <a:rPr lang="en-US" baseline="-25000" dirty="0" smtClean="0">
                <a:latin typeface="Times-Roman" charset="0"/>
              </a:rPr>
              <a:t>2</a:t>
            </a:r>
            <a:r>
              <a:rPr lang="en-US" sz="2400" dirty="0" smtClean="0">
                <a:latin typeface="Times-Roman" charset="0"/>
              </a:rPr>
              <a:t>)</a:t>
            </a:r>
            <a:r>
              <a:rPr lang="en-US" sz="2400" dirty="0" smtClean="0"/>
              <a:t> , which Trudy knows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Trudy wants to find </a:t>
            </a:r>
            <a:r>
              <a:rPr lang="en-US" dirty="0" smtClean="0">
                <a:latin typeface="Times-Roman" charset="0"/>
              </a:rPr>
              <a:t>K = (K</a:t>
            </a:r>
            <a:r>
              <a:rPr lang="en-US" baseline="-25000" dirty="0" smtClean="0">
                <a:latin typeface="Times-Roman" charset="0"/>
              </a:rPr>
              <a:t>3</a:t>
            </a:r>
            <a:r>
              <a:rPr lang="en-US" dirty="0" smtClean="0">
                <a:latin typeface="Times-Roman" charset="0"/>
              </a:rPr>
              <a:t>,K</a:t>
            </a:r>
            <a:r>
              <a:rPr lang="en-US" baseline="-25000" dirty="0" smtClean="0">
                <a:latin typeface="Times-Roman" charset="0"/>
              </a:rPr>
              <a:t>4</a:t>
            </a:r>
            <a:r>
              <a:rPr lang="en-US" dirty="0" smtClean="0">
                <a:latin typeface="Times-Roman" charset="0"/>
              </a:rPr>
              <a:t>,K</a:t>
            </a:r>
            <a:r>
              <a:rPr lang="en-US" baseline="-25000" dirty="0" smtClean="0">
                <a:latin typeface="Times-Roman" charset="0"/>
              </a:rPr>
              <a:t>5</a:t>
            </a:r>
            <a:r>
              <a:rPr lang="en-US" dirty="0" smtClean="0">
                <a:latin typeface="Times-Roman" charset="0"/>
              </a:rPr>
              <a:t>, </a:t>
            </a:r>
            <a:r>
              <a:rPr lang="en-US" dirty="0">
                <a:latin typeface="Times-Roman" charset="0"/>
              </a:rPr>
              <a:t>…)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Given enough </a:t>
            </a:r>
            <a:r>
              <a:rPr lang="en-US" sz="2800" dirty="0" smtClean="0">
                <a:latin typeface="Times-Roman" charset="0"/>
              </a:rPr>
              <a:t>IV</a:t>
            </a:r>
            <a:r>
              <a:rPr lang="en-US" sz="2800" dirty="0" smtClean="0"/>
              <a:t>s, Trudy can easily find key </a:t>
            </a:r>
            <a:r>
              <a:rPr lang="en-US" sz="2800" dirty="0" smtClean="0">
                <a:latin typeface="Times-Roman" charset="0"/>
              </a:rPr>
              <a:t>K</a:t>
            </a:r>
            <a:endParaRPr lang="en-US" sz="28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Regardless of the length of the key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Provided Trudy knows first </a:t>
            </a:r>
            <a:r>
              <a:rPr lang="en-US" sz="2400" dirty="0" err="1" smtClean="0"/>
              <a:t>keystream</a:t>
            </a:r>
            <a:r>
              <a:rPr lang="en-US" sz="2400" dirty="0" smtClean="0"/>
              <a:t> byte</a:t>
            </a:r>
          </a:p>
          <a:p>
            <a:pPr lvl="1">
              <a:lnSpc>
                <a:spcPct val="90000"/>
              </a:lnSpc>
            </a:pPr>
            <a:r>
              <a:rPr lang="en-US" sz="2400" b="1" dirty="0" smtClean="0">
                <a:solidFill>
                  <a:schemeClr val="accent2"/>
                </a:solidFill>
              </a:rPr>
              <a:t>Known plaintext</a:t>
            </a:r>
            <a:r>
              <a:rPr lang="en-US" sz="2400" dirty="0" smtClean="0"/>
              <a:t> attack (1st byte of each packet)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Prevent by discarding first 256 </a:t>
            </a:r>
            <a:r>
              <a:rPr lang="en-US" sz="2400" dirty="0" err="1" smtClean="0"/>
              <a:t>keystream</a:t>
            </a:r>
            <a:r>
              <a:rPr lang="en-US" sz="2400" dirty="0" smtClean="0"/>
              <a:t> bytes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13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Many attacks are practical</a:t>
            </a:r>
          </a:p>
          <a:p>
            <a:r>
              <a:rPr lang="en-US" sz="2800" dirty="0" smtClean="0"/>
              <a:t>Attacks have been used to recover keys and break real WEP traffic</a:t>
            </a:r>
          </a:p>
          <a:p>
            <a:r>
              <a:rPr lang="en-US" sz="2800" dirty="0" smtClean="0"/>
              <a:t>How to prevent these attacks?</a:t>
            </a:r>
          </a:p>
          <a:p>
            <a:pPr lvl="1"/>
            <a:r>
              <a:rPr lang="en-US" sz="2400" dirty="0" smtClean="0"/>
              <a:t>Don’t use WEP</a:t>
            </a:r>
          </a:p>
          <a:p>
            <a:pPr lvl="1"/>
            <a:r>
              <a:rPr lang="en-US" sz="2400" dirty="0" smtClean="0"/>
              <a:t>Good alternatives: WPA, WPA2, etc.</a:t>
            </a:r>
          </a:p>
          <a:p>
            <a:r>
              <a:rPr lang="en-US" sz="2800" dirty="0" smtClean="0"/>
              <a:t>How to make WEP a little better?</a:t>
            </a:r>
          </a:p>
          <a:p>
            <a:pPr lvl="1"/>
            <a:r>
              <a:rPr lang="en-US" sz="2400" dirty="0" smtClean="0"/>
              <a:t>Restrict MAC addresses, don’t broadcast ID,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14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dirty="0" smtClean="0"/>
              <a:t>WEP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191000"/>
            <a:ext cx="7924800" cy="182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Bob is </a:t>
            </a:r>
            <a:r>
              <a:rPr lang="en-US" sz="2800" b="1" i="1" dirty="0" smtClean="0"/>
              <a:t>wireless access point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Key </a:t>
            </a:r>
            <a:r>
              <a:rPr lang="en-US" sz="2800" dirty="0" smtClean="0">
                <a:latin typeface="Times-Roman" charset="0"/>
              </a:rPr>
              <a:t>K</a:t>
            </a:r>
            <a:r>
              <a:rPr lang="en-US" sz="2800" dirty="0" smtClean="0"/>
              <a:t> shared by access point and </a:t>
            </a:r>
            <a:r>
              <a:rPr lang="en-US" sz="2800" b="1" dirty="0" smtClean="0">
                <a:solidFill>
                  <a:schemeClr val="hlink"/>
                </a:solidFill>
              </a:rPr>
              <a:t>all users</a:t>
            </a:r>
            <a:endParaRPr lang="en-US" sz="28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Key </a:t>
            </a:r>
            <a:r>
              <a:rPr lang="en-US" sz="2400" dirty="0" smtClean="0">
                <a:latin typeface="Times-Roman" charset="0"/>
              </a:rPr>
              <a:t>K</a:t>
            </a:r>
            <a:r>
              <a:rPr lang="en-US" sz="2400" dirty="0" smtClean="0"/>
              <a:t> seldom (if ever) changes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WEP has many, many, many security flaws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2</a:t>
            </a:fld>
            <a:endParaRPr lang="en-US">
              <a:latin typeface="Times New Roman" charset="0"/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286000" y="21732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H="1" flipV="1">
            <a:off x="2209800" y="27828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914400" y="3429000"/>
            <a:ext cx="12895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Alice, </a:t>
            </a:r>
            <a:r>
              <a:rPr lang="en-US" b="0">
                <a:latin typeface="Comic Sans Times-RomanMS" charset="0"/>
              </a:rPr>
              <a:t>K</a:t>
            </a:r>
            <a:endParaRPr lang="en-US" b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239000" y="3368675"/>
            <a:ext cx="11225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/>
              <a:t>Bob, </a:t>
            </a:r>
            <a:r>
              <a:rPr lang="en-US" b="0">
                <a:latin typeface="Times-Roman" charset="0"/>
              </a:rPr>
              <a:t>K</a:t>
            </a:r>
            <a:endParaRPr lang="en-US" b="0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286000" y="3376613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895600" y="1676400"/>
            <a:ext cx="308289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Authentication Request</a:t>
            </a:r>
            <a:endParaRPr lang="en-US" b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243388" y="226536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R</a:t>
            </a:r>
            <a:endParaRPr lang="en-US" b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810000" y="2878138"/>
            <a:ext cx="1182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E(R, K)</a:t>
            </a:r>
            <a:endParaRPr lang="en-US" b="0"/>
          </a:p>
        </p:txBody>
      </p:sp>
      <p:pic>
        <p:nvPicPr>
          <p:cNvPr id="13" name="Picture 12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5050" y="1828800"/>
            <a:ext cx="946150" cy="1624013"/>
          </a:xfrm>
          <a:prstGeom prst="rect">
            <a:avLst/>
          </a:prstGeom>
          <a:noFill/>
        </p:spPr>
      </p:pic>
      <p:pic>
        <p:nvPicPr>
          <p:cNvPr id="14" name="Picture 13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1676400"/>
            <a:ext cx="1076325" cy="1665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utoUpdateAnimBg="0"/>
      <p:bldP spid="11" grpId="0" autoUpdateAnimBg="0"/>
      <p:bldP spid="1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WEP works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3</a:t>
            </a:fld>
            <a:endParaRPr lang="en-US">
              <a:latin typeface="Times New Roman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143000" y="2362200"/>
            <a:ext cx="762000" cy="457200"/>
          </a:xfrm>
          <a:prstGeom prst="rect">
            <a:avLst/>
          </a:prstGeom>
          <a:solidFill>
            <a:srgbClr val="FFCC99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90000"/>
              <a:buChar char="•"/>
              <a:defRPr sz="3200">
                <a:solidFill>
                  <a:srgbClr val="000066"/>
                </a:solidFill>
                <a:latin typeface="Trebuchet MS" panose="020B0603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SzPct val="70000"/>
              <a:buFont typeface="Trebuchet MS" panose="020B0603020202020204" pitchFamily="34" charset="0"/>
              <a:buChar char="―"/>
              <a:defRPr sz="2800">
                <a:solidFill>
                  <a:srgbClr val="000066"/>
                </a:solidFill>
                <a:latin typeface="Trebuchet MS" panose="020B0603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SzPct val="90000"/>
              <a:buChar char="•"/>
              <a:defRPr sz="2000">
                <a:solidFill>
                  <a:srgbClr val="000066"/>
                </a:solidFill>
                <a:latin typeface="Trebuchet MS" panose="020B0603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SzPct val="80000"/>
              <a:buChar char="–"/>
              <a:defRPr sz="1400">
                <a:solidFill>
                  <a:srgbClr val="000066"/>
                </a:solidFill>
                <a:latin typeface="Trebuchet MS" panose="020B0603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sz="2400">
                <a:solidFill>
                  <a:schemeClr val="tx1"/>
                </a:solidFill>
                <a:latin typeface="Times" panose="02020603060405020304" pitchFamily="18" charset="0"/>
                <a:ea typeface="ＭＳ Ｐゴシック" panose="020B0600070205080204" pitchFamily="34" charset="-128"/>
              </a:rPr>
              <a:t>IV</a:t>
            </a:r>
          </a:p>
        </p:txBody>
      </p: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1600200" y="2819400"/>
            <a:ext cx="3109913" cy="1600200"/>
            <a:chOff x="1632" y="2112"/>
            <a:chExt cx="1959" cy="1008"/>
          </a:xfrm>
        </p:grpSpPr>
        <p:sp>
          <p:nvSpPr>
            <p:cNvPr id="7" name="AutoShape 8"/>
            <p:cNvSpPr>
              <a:spLocks noChangeArrowheads="1"/>
            </p:cNvSpPr>
            <p:nvPr/>
          </p:nvSpPr>
          <p:spPr bwMode="auto">
            <a:xfrm rot="-5400000">
              <a:off x="2640" y="2640"/>
              <a:ext cx="576" cy="384"/>
            </a:xfrm>
            <a:prstGeom prst="flowChartManualOperation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>
                <a:spcBef>
                  <a:spcPct val="20000"/>
                </a:spcBef>
                <a:buSzPct val="90000"/>
                <a:buChar char="•"/>
                <a:defRPr sz="32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70000"/>
                <a:buFont typeface="Trebuchet MS" panose="020B0603020202020204" pitchFamily="34" charset="0"/>
                <a:buChar char="―"/>
                <a:defRPr sz="28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90000"/>
                <a:buChar char="•"/>
                <a:defRPr sz="20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80000"/>
                <a:buChar char="–"/>
                <a:defRPr sz="14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400">
                  <a:solidFill>
                    <a:schemeClr val="tx1"/>
                  </a:solidFill>
                  <a:latin typeface="Times" panose="02020603060405020304" pitchFamily="18" charset="0"/>
                  <a:ea typeface="ＭＳ Ｐゴシック" panose="020B0600070205080204" pitchFamily="34" charset="-128"/>
                </a:rPr>
                <a:t>RC4</a:t>
              </a:r>
            </a:p>
          </p:txBody>
        </p:sp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 rot="5400000">
              <a:off x="1872" y="1872"/>
              <a:ext cx="624" cy="110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17694720 60000 65536"/>
                <a:gd name="T13" fmla="*/ 11796480 60000 65536"/>
                <a:gd name="T14" fmla="*/ 11796480 60000 65536"/>
                <a:gd name="T15" fmla="*/ 5898240 60000 65536"/>
                <a:gd name="T16" fmla="*/ 0 60000 65536"/>
                <a:gd name="T17" fmla="*/ 0 60000 65536"/>
                <a:gd name="T18" fmla="*/ 0 w 21600"/>
                <a:gd name="T19" fmla="*/ 18470 h 21600"/>
                <a:gd name="T20" fmla="*/ 20527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9038" y="0"/>
                  </a:moveTo>
                  <a:lnTo>
                    <a:pt x="16476" y="2328"/>
                  </a:lnTo>
                  <a:lnTo>
                    <a:pt x="17550" y="2328"/>
                  </a:lnTo>
                  <a:lnTo>
                    <a:pt x="17550" y="18468"/>
                  </a:lnTo>
                  <a:lnTo>
                    <a:pt x="0" y="18468"/>
                  </a:lnTo>
                  <a:lnTo>
                    <a:pt x="0" y="21600"/>
                  </a:lnTo>
                  <a:lnTo>
                    <a:pt x="20526" y="21600"/>
                  </a:lnTo>
                  <a:lnTo>
                    <a:pt x="20526" y="2328"/>
                  </a:lnTo>
                  <a:lnTo>
                    <a:pt x="21600" y="2328"/>
                  </a:lnTo>
                  <a:lnTo>
                    <a:pt x="19038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AutoShape 10"/>
            <p:cNvSpPr>
              <a:spLocks noChangeArrowheads="1"/>
            </p:cNvSpPr>
            <p:nvPr/>
          </p:nvSpPr>
          <p:spPr bwMode="auto">
            <a:xfrm>
              <a:off x="2160" y="2928"/>
              <a:ext cx="576" cy="144"/>
            </a:xfrm>
            <a:prstGeom prst="rightArrow">
              <a:avLst>
                <a:gd name="adj1" fmla="val 60000"/>
                <a:gd name="adj2" fmla="val 8259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90000"/>
                <a:buChar char="•"/>
                <a:defRPr sz="32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70000"/>
                <a:buFont typeface="Trebuchet MS" panose="020B0603020202020204" pitchFamily="34" charset="0"/>
                <a:buChar char="―"/>
                <a:defRPr sz="28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90000"/>
                <a:buChar char="•"/>
                <a:defRPr sz="20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80000"/>
                <a:buChar char="–"/>
                <a:defRPr sz="14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FR" sz="2400">
                <a:solidFill>
                  <a:schemeClr val="tx1"/>
                </a:solidFill>
                <a:latin typeface="Times" panose="0202060306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1632" y="2832"/>
              <a:ext cx="528" cy="288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90000"/>
                <a:buChar char="•"/>
                <a:defRPr sz="32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70000"/>
                <a:buFont typeface="Trebuchet MS" panose="020B0603020202020204" pitchFamily="34" charset="0"/>
                <a:buChar char="―"/>
                <a:defRPr sz="28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90000"/>
                <a:buChar char="•"/>
                <a:defRPr sz="20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80000"/>
                <a:buChar char="–"/>
                <a:defRPr sz="14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400">
                  <a:solidFill>
                    <a:schemeClr val="tx1"/>
                  </a:solidFill>
                  <a:latin typeface="Times" panose="02020603060405020304" pitchFamily="18" charset="0"/>
                  <a:ea typeface="ＭＳ Ｐゴシック" panose="020B0600070205080204" pitchFamily="34" charset="-128"/>
                </a:rPr>
                <a:t>key</a:t>
              </a:r>
            </a:p>
          </p:txBody>
        </p:sp>
        <p:sp>
          <p:nvSpPr>
            <p:cNvPr id="11" name="AutoShape 17"/>
            <p:cNvSpPr>
              <a:spLocks noChangeArrowheads="1"/>
            </p:cNvSpPr>
            <p:nvPr/>
          </p:nvSpPr>
          <p:spPr bwMode="auto">
            <a:xfrm>
              <a:off x="3120" y="2784"/>
              <a:ext cx="471" cy="144"/>
            </a:xfrm>
            <a:prstGeom prst="rightArrow">
              <a:avLst>
                <a:gd name="adj1" fmla="val 60000"/>
                <a:gd name="adj2" fmla="val 6753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90000"/>
                <a:buChar char="•"/>
                <a:defRPr sz="32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70000"/>
                <a:buFont typeface="Trebuchet MS" panose="020B0603020202020204" pitchFamily="34" charset="0"/>
                <a:buChar char="―"/>
                <a:defRPr sz="28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90000"/>
                <a:buChar char="•"/>
                <a:defRPr sz="20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80000"/>
                <a:buChar char="–"/>
                <a:defRPr sz="14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FR" sz="2400">
                <a:solidFill>
                  <a:schemeClr val="tx1"/>
                </a:solidFill>
                <a:latin typeface="Times" panose="02020603060405020304" pitchFamily="18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2" name="Group 30"/>
          <p:cNvGrpSpPr>
            <a:grpSpLocks/>
          </p:cNvGrpSpPr>
          <p:nvPr/>
        </p:nvGrpSpPr>
        <p:grpSpPr bwMode="auto">
          <a:xfrm>
            <a:off x="1143000" y="2819400"/>
            <a:ext cx="762000" cy="2514600"/>
            <a:chOff x="1344" y="2112"/>
            <a:chExt cx="480" cy="1584"/>
          </a:xfrm>
        </p:grpSpPr>
        <p:sp>
          <p:nvSpPr>
            <p:cNvPr id="13" name="AutoShape 18"/>
            <p:cNvSpPr>
              <a:spLocks noChangeArrowheads="1"/>
            </p:cNvSpPr>
            <p:nvPr/>
          </p:nvSpPr>
          <p:spPr bwMode="auto">
            <a:xfrm rot="5400000">
              <a:off x="768" y="2688"/>
              <a:ext cx="1296" cy="144"/>
            </a:xfrm>
            <a:prstGeom prst="rightArrow">
              <a:avLst>
                <a:gd name="adj1" fmla="val 60000"/>
                <a:gd name="adj2" fmla="val 18583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90000"/>
                <a:buChar char="•"/>
                <a:defRPr sz="32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70000"/>
                <a:buFont typeface="Trebuchet MS" panose="020B0603020202020204" pitchFamily="34" charset="0"/>
                <a:buChar char="―"/>
                <a:defRPr sz="28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90000"/>
                <a:buChar char="•"/>
                <a:defRPr sz="20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80000"/>
                <a:buChar char="–"/>
                <a:defRPr sz="14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FR" sz="2400">
                <a:solidFill>
                  <a:schemeClr val="tx1"/>
                </a:solidFill>
                <a:latin typeface="Times" panose="0202060306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4" name="Rectangle 19"/>
            <p:cNvSpPr>
              <a:spLocks noChangeArrowheads="1"/>
            </p:cNvSpPr>
            <p:nvPr/>
          </p:nvSpPr>
          <p:spPr bwMode="auto">
            <a:xfrm>
              <a:off x="1344" y="3408"/>
              <a:ext cx="480" cy="288"/>
            </a:xfrm>
            <a:prstGeom prst="rect">
              <a:avLst/>
            </a:prstGeom>
            <a:solidFill>
              <a:srgbClr val="99CC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90000"/>
                <a:buChar char="•"/>
                <a:defRPr sz="32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70000"/>
                <a:buFont typeface="Trebuchet MS" panose="020B0603020202020204" pitchFamily="34" charset="0"/>
                <a:buChar char="―"/>
                <a:defRPr sz="28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90000"/>
                <a:buChar char="•"/>
                <a:defRPr sz="20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80000"/>
                <a:buChar char="–"/>
                <a:defRPr sz="14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400">
                  <a:solidFill>
                    <a:schemeClr val="tx1"/>
                  </a:solidFill>
                  <a:latin typeface="Times" panose="02020603060405020304" pitchFamily="18" charset="0"/>
                  <a:ea typeface="ＭＳ Ｐゴシック" panose="020B0600070205080204" pitchFamily="34" charset="-128"/>
                </a:rPr>
                <a:t>IV</a:t>
              </a:r>
            </a:p>
          </p:txBody>
        </p:sp>
      </p:grpSp>
      <p:grpSp>
        <p:nvGrpSpPr>
          <p:cNvPr id="15" name="Group 28"/>
          <p:cNvGrpSpPr>
            <a:grpSpLocks/>
          </p:cNvGrpSpPr>
          <p:nvPr/>
        </p:nvGrpSpPr>
        <p:grpSpPr bwMode="auto">
          <a:xfrm>
            <a:off x="2209800" y="2895600"/>
            <a:ext cx="5410200" cy="2438400"/>
            <a:chOff x="2016" y="2160"/>
            <a:chExt cx="3408" cy="1536"/>
          </a:xfrm>
        </p:grpSpPr>
        <p:sp>
          <p:nvSpPr>
            <p:cNvPr id="16" name="AutoShape 12"/>
            <p:cNvSpPr>
              <a:spLocks/>
            </p:cNvSpPr>
            <p:nvPr/>
          </p:nvSpPr>
          <p:spPr bwMode="auto">
            <a:xfrm rot="5400000">
              <a:off x="3624" y="552"/>
              <a:ext cx="192" cy="3408"/>
            </a:xfrm>
            <a:prstGeom prst="rightBrace">
              <a:avLst>
                <a:gd name="adj1" fmla="val 14791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90000"/>
                <a:buChar char="•"/>
                <a:defRPr sz="32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70000"/>
                <a:buFont typeface="Trebuchet MS" panose="020B0603020202020204" pitchFamily="34" charset="0"/>
                <a:buChar char="―"/>
                <a:defRPr sz="28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90000"/>
                <a:buChar char="•"/>
                <a:defRPr sz="20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80000"/>
                <a:buChar char="–"/>
                <a:defRPr sz="14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FR" sz="2400">
                <a:solidFill>
                  <a:schemeClr val="tx1"/>
                </a:solidFill>
                <a:latin typeface="Times" panose="0202060306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7" name="AutoShape 13"/>
            <p:cNvSpPr>
              <a:spLocks noChangeArrowheads="1"/>
            </p:cNvSpPr>
            <p:nvPr/>
          </p:nvSpPr>
          <p:spPr bwMode="auto">
            <a:xfrm rot="5400000">
              <a:off x="3528" y="3144"/>
              <a:ext cx="384" cy="144"/>
            </a:xfrm>
            <a:prstGeom prst="rightArrow">
              <a:avLst>
                <a:gd name="adj1" fmla="val 60000"/>
                <a:gd name="adj2" fmla="val 55062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90000"/>
                <a:buChar char="•"/>
                <a:defRPr sz="32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70000"/>
                <a:buFont typeface="Trebuchet MS" panose="020B0603020202020204" pitchFamily="34" charset="0"/>
                <a:buChar char="―"/>
                <a:defRPr sz="28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90000"/>
                <a:buChar char="•"/>
                <a:defRPr sz="20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80000"/>
                <a:buChar char="–"/>
                <a:defRPr sz="14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FR" sz="2400">
                <a:solidFill>
                  <a:schemeClr val="tx1"/>
                </a:solidFill>
                <a:latin typeface="Times" panose="0202060306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8" name="AutoShape 14"/>
            <p:cNvSpPr>
              <a:spLocks noChangeArrowheads="1"/>
            </p:cNvSpPr>
            <p:nvPr/>
          </p:nvSpPr>
          <p:spPr bwMode="auto">
            <a:xfrm>
              <a:off x="3600" y="2736"/>
              <a:ext cx="240" cy="240"/>
            </a:xfrm>
            <a:prstGeom prst="flowChartOr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90000"/>
                <a:buChar char="•"/>
                <a:defRPr sz="32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70000"/>
                <a:buFont typeface="Trebuchet MS" panose="020B0603020202020204" pitchFamily="34" charset="0"/>
                <a:buChar char="―"/>
                <a:defRPr sz="28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90000"/>
                <a:buChar char="•"/>
                <a:defRPr sz="20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80000"/>
                <a:buChar char="–"/>
                <a:defRPr sz="14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FR" sz="2400">
                <a:solidFill>
                  <a:schemeClr val="tx1"/>
                </a:solidFill>
                <a:latin typeface="Times" panose="0202060306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2016" y="3408"/>
              <a:ext cx="3408" cy="288"/>
            </a:xfrm>
            <a:prstGeom prst="rect">
              <a:avLst/>
            </a:prstGeom>
            <a:solidFill>
              <a:srgbClr val="99CC00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90000"/>
                <a:buChar char="•"/>
                <a:defRPr sz="32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70000"/>
                <a:buFont typeface="Trebuchet MS" panose="020B0603020202020204" pitchFamily="34" charset="0"/>
                <a:buChar char="―"/>
                <a:defRPr sz="28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90000"/>
                <a:buChar char="•"/>
                <a:defRPr sz="20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80000"/>
                <a:buChar char="–"/>
                <a:defRPr sz="14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400">
                  <a:solidFill>
                    <a:schemeClr val="tx1"/>
                  </a:solidFill>
                  <a:latin typeface="Times" panose="02020603060405020304" pitchFamily="18" charset="0"/>
                  <a:ea typeface="ＭＳ Ｐゴシック" panose="020B0600070205080204" pitchFamily="34" charset="-128"/>
                </a:rPr>
                <a:t>encrypted packet</a:t>
              </a:r>
            </a:p>
          </p:txBody>
        </p:sp>
        <p:sp>
          <p:nvSpPr>
            <p:cNvPr id="20" name="AutoShape 21"/>
            <p:cNvSpPr>
              <a:spLocks noChangeArrowheads="1"/>
            </p:cNvSpPr>
            <p:nvPr/>
          </p:nvSpPr>
          <p:spPr bwMode="auto">
            <a:xfrm rot="5400000">
              <a:off x="3556" y="2492"/>
              <a:ext cx="327" cy="144"/>
            </a:xfrm>
            <a:prstGeom prst="rightArrow">
              <a:avLst>
                <a:gd name="adj1" fmla="val 60000"/>
                <a:gd name="adj2" fmla="val 4688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90000"/>
                <a:buChar char="•"/>
                <a:defRPr sz="32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70000"/>
                <a:buFont typeface="Trebuchet MS" panose="020B0603020202020204" pitchFamily="34" charset="0"/>
                <a:buChar char="―"/>
                <a:defRPr sz="28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90000"/>
                <a:buChar char="•"/>
                <a:defRPr sz="20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80000"/>
                <a:buChar char="–"/>
                <a:defRPr sz="14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FR" sz="2400">
                <a:solidFill>
                  <a:schemeClr val="tx1"/>
                </a:solidFill>
                <a:latin typeface="Times" panose="02020603060405020304" pitchFamily="18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2209800" y="2362200"/>
            <a:ext cx="4038600" cy="457200"/>
          </a:xfrm>
          <a:prstGeom prst="rect">
            <a:avLst/>
          </a:prstGeom>
          <a:solidFill>
            <a:srgbClr val="FFCC99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90000"/>
              <a:buChar char="•"/>
              <a:defRPr sz="3200">
                <a:solidFill>
                  <a:srgbClr val="000066"/>
                </a:solidFill>
                <a:latin typeface="Trebuchet MS" panose="020B0603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ct val="20000"/>
              </a:spcBef>
              <a:buSzPct val="70000"/>
              <a:buFont typeface="Trebuchet MS" panose="020B0603020202020204" pitchFamily="34" charset="0"/>
              <a:buChar char="―"/>
              <a:defRPr sz="2800">
                <a:solidFill>
                  <a:srgbClr val="000066"/>
                </a:solidFill>
                <a:latin typeface="Trebuchet MS" panose="020B0603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ct val="20000"/>
              </a:spcBef>
              <a:buSzPct val="90000"/>
              <a:buChar char="•"/>
              <a:defRPr sz="2000">
                <a:solidFill>
                  <a:srgbClr val="000066"/>
                </a:solidFill>
                <a:latin typeface="Trebuchet MS" panose="020B0603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ct val="20000"/>
              </a:spcBef>
              <a:buSzPct val="80000"/>
              <a:buChar char="–"/>
              <a:defRPr sz="1400">
                <a:solidFill>
                  <a:srgbClr val="000066"/>
                </a:solidFill>
                <a:latin typeface="Trebuchet MS" panose="020B0603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Lucida Sans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Lucida Sans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sz="2400">
                <a:solidFill>
                  <a:schemeClr val="tx1"/>
                </a:solidFill>
                <a:latin typeface="Times" panose="02020603060405020304" pitchFamily="18" charset="0"/>
                <a:ea typeface="ＭＳ Ｐゴシック" panose="020B0600070205080204" pitchFamily="34" charset="-128"/>
              </a:rPr>
              <a:t>original unencrypted packet</a:t>
            </a:r>
          </a:p>
        </p:txBody>
      </p:sp>
      <p:grpSp>
        <p:nvGrpSpPr>
          <p:cNvPr id="22" name="Group 40"/>
          <p:cNvGrpSpPr>
            <a:grpSpLocks/>
          </p:cNvGrpSpPr>
          <p:nvPr/>
        </p:nvGrpSpPr>
        <p:grpSpPr bwMode="auto">
          <a:xfrm>
            <a:off x="5562600" y="2057400"/>
            <a:ext cx="2057400" cy="762000"/>
            <a:chOff x="4128" y="1632"/>
            <a:chExt cx="1296" cy="480"/>
          </a:xfrm>
        </p:grpSpPr>
        <p:sp>
          <p:nvSpPr>
            <p:cNvPr id="23" name="Rectangle 37"/>
            <p:cNvSpPr>
              <a:spLocks noChangeArrowheads="1"/>
            </p:cNvSpPr>
            <p:nvPr/>
          </p:nvSpPr>
          <p:spPr bwMode="auto">
            <a:xfrm>
              <a:off x="4560" y="1824"/>
              <a:ext cx="864" cy="288"/>
            </a:xfrm>
            <a:prstGeom prst="rect">
              <a:avLst/>
            </a:prstGeom>
            <a:solidFill>
              <a:srgbClr val="FFCC99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SzPct val="90000"/>
                <a:buChar char="•"/>
                <a:defRPr sz="32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70000"/>
                <a:buFont typeface="Trebuchet MS" panose="020B0603020202020204" pitchFamily="34" charset="0"/>
                <a:buChar char="―"/>
                <a:defRPr sz="28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90000"/>
                <a:buChar char="•"/>
                <a:defRPr sz="20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80000"/>
                <a:buChar char="–"/>
                <a:defRPr sz="14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400">
                  <a:solidFill>
                    <a:schemeClr val="tx1"/>
                  </a:solidFill>
                  <a:latin typeface="Times" panose="02020603060405020304" pitchFamily="18" charset="0"/>
                  <a:ea typeface="ＭＳ Ｐゴシック" panose="020B0600070205080204" pitchFamily="34" charset="-128"/>
                </a:rPr>
                <a:t>checksum</a:t>
              </a:r>
            </a:p>
          </p:txBody>
        </p:sp>
        <p:sp>
          <p:nvSpPr>
            <p:cNvPr id="24" name="AutoShape 39"/>
            <p:cNvSpPr>
              <a:spLocks noChangeArrowheads="1"/>
            </p:cNvSpPr>
            <p:nvPr/>
          </p:nvSpPr>
          <p:spPr bwMode="auto">
            <a:xfrm>
              <a:off x="4128" y="1632"/>
              <a:ext cx="1056" cy="192"/>
            </a:xfrm>
            <a:prstGeom prst="curvedDownArrow">
              <a:avLst>
                <a:gd name="adj1" fmla="val 110000"/>
                <a:gd name="adj2" fmla="val 220000"/>
                <a:gd name="adj3" fmla="val 3333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SzPct val="90000"/>
                <a:buChar char="•"/>
                <a:defRPr sz="32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70000"/>
                <a:buFont typeface="Trebuchet MS" panose="020B0603020202020204" pitchFamily="34" charset="0"/>
                <a:buChar char="―"/>
                <a:defRPr sz="28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90000"/>
                <a:buChar char="•"/>
                <a:defRPr sz="20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80000"/>
                <a:buChar char="–"/>
                <a:defRPr sz="1400">
                  <a:solidFill>
                    <a:srgbClr val="000066"/>
                  </a:solidFill>
                  <a:latin typeface="Trebuchet MS" panose="020B0603020202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Lucida Sans" panose="020B0602030504020204" pitchFamily="34" charset="0"/>
                  <a:ea typeface="Lucida Sans Unicode" panose="020B0602030504020204" pitchFamily="34" charset="0"/>
                  <a:cs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endParaRPr lang="fr-FR" sz="2400">
                <a:solidFill>
                  <a:schemeClr val="tx1"/>
                </a:solidFill>
                <a:latin typeface="Times" panose="02020603060405020304" pitchFamily="18" charset="0"/>
                <a:ea typeface="ＭＳ Ｐゴシック" panose="020B0600070205080204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9496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  <p:bldP spid="21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dirty="0" smtClean="0"/>
              <a:t>WEP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91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800" dirty="0" smtClean="0"/>
              <a:t>WEP uses RC4 cipher for confidentiality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RC4 can be a strong cipher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But WEP introduces a subtle flaw…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…making cryptanalytic attacks feasible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WEP uses CRC for “integrity”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Should have used a MAC, HMAC, or similar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CRC is for error detection, not crypto integrity</a:t>
            </a:r>
          </a:p>
          <a:p>
            <a:pPr lvl="1">
              <a:spcAft>
                <a:spcPts val="600"/>
              </a:spcAft>
            </a:pPr>
            <a:r>
              <a:rPr lang="en-US" sz="2400" b="1" i="1" dirty="0" smtClean="0"/>
              <a:t>Everyone</a:t>
            </a:r>
            <a:r>
              <a:rPr lang="en-US" sz="2400" dirty="0" smtClean="0"/>
              <a:t> should know </a:t>
            </a:r>
            <a:r>
              <a:rPr lang="en-US" sz="2400" b="1" i="1" dirty="0" smtClean="0"/>
              <a:t>NOT</a:t>
            </a:r>
            <a:r>
              <a:rPr lang="en-US" sz="2400" dirty="0" smtClean="0"/>
              <a:t> to use CRC here…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4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 Integrity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910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2800" dirty="0" smtClean="0"/>
              <a:t>WEP “integrity” gives no crypto integrity</a:t>
            </a:r>
          </a:p>
          <a:p>
            <a:pPr lvl="1">
              <a:lnSpc>
                <a:spcPct val="90000"/>
              </a:lnSpc>
              <a:spcAft>
                <a:spcPts val="0"/>
              </a:spcAft>
            </a:pPr>
            <a:r>
              <a:rPr lang="en-US" sz="2400" dirty="0" smtClean="0"/>
              <a:t>CRC is linear, so is stream cipher (XOR)</a:t>
            </a:r>
          </a:p>
          <a:p>
            <a:pPr lvl="1">
              <a:lnSpc>
                <a:spcPct val="90000"/>
              </a:lnSpc>
              <a:spcAft>
                <a:spcPts val="0"/>
              </a:spcAft>
            </a:pPr>
            <a:r>
              <a:rPr lang="en-US" sz="2400" dirty="0" smtClean="0"/>
              <a:t>Trudy can change </a:t>
            </a:r>
            <a:r>
              <a:rPr lang="en-US" sz="2400" b="1" dirty="0" err="1" smtClean="0">
                <a:solidFill>
                  <a:srgbClr val="0000FF"/>
                </a:solidFill>
              </a:rPr>
              <a:t>ciphertext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00FF"/>
                </a:solidFill>
              </a:rPr>
              <a:t>and CRC</a:t>
            </a:r>
            <a:r>
              <a:rPr lang="en-US" sz="2400" dirty="0" smtClean="0"/>
              <a:t> so that checksum on </a:t>
            </a:r>
            <a:r>
              <a:rPr lang="en-US" sz="2400" b="1" i="1" dirty="0" smtClean="0"/>
              <a:t>plaintext</a:t>
            </a:r>
            <a:r>
              <a:rPr lang="en-US" sz="2400" dirty="0" smtClean="0"/>
              <a:t> remains valid</a:t>
            </a:r>
          </a:p>
          <a:p>
            <a:pPr lvl="1">
              <a:lnSpc>
                <a:spcPct val="90000"/>
              </a:lnSpc>
              <a:spcAft>
                <a:spcPts val="0"/>
              </a:spcAft>
            </a:pPr>
            <a:r>
              <a:rPr lang="en-US" sz="2400" dirty="0" smtClean="0"/>
              <a:t>Then Trudy’s introduced changes go undetected</a:t>
            </a:r>
          </a:p>
          <a:p>
            <a:pPr lvl="1">
              <a:lnSpc>
                <a:spcPct val="90000"/>
              </a:lnSpc>
              <a:spcAft>
                <a:spcPts val="0"/>
              </a:spcAft>
            </a:pPr>
            <a:r>
              <a:rPr lang="en-US" sz="2400" dirty="0" smtClean="0"/>
              <a:t>Requires no knowledge of the plaintext!</a:t>
            </a:r>
          </a:p>
          <a:p>
            <a:pPr>
              <a:lnSpc>
                <a:spcPct val="90000"/>
              </a:lnSpc>
              <a:spcAft>
                <a:spcPts val="0"/>
              </a:spcAft>
            </a:pPr>
            <a:r>
              <a:rPr lang="en-US" sz="2800" dirty="0" smtClean="0"/>
              <a:t>CRC does </a:t>
            </a:r>
            <a:r>
              <a:rPr lang="en-US" sz="2800" b="1" i="1" dirty="0" smtClean="0"/>
              <a:t>not</a:t>
            </a:r>
            <a:r>
              <a:rPr lang="en-US" sz="2800" dirty="0" smtClean="0"/>
              <a:t> provide a cryptographic integrity check</a:t>
            </a:r>
          </a:p>
          <a:p>
            <a:pPr lvl="1">
              <a:lnSpc>
                <a:spcPct val="90000"/>
              </a:lnSpc>
              <a:spcAft>
                <a:spcPts val="0"/>
              </a:spcAft>
            </a:pPr>
            <a:r>
              <a:rPr lang="en-US" sz="2400" dirty="0" smtClean="0"/>
              <a:t>CRC designed to detect random errors</a:t>
            </a:r>
          </a:p>
          <a:p>
            <a:pPr lvl="1">
              <a:lnSpc>
                <a:spcPct val="90000"/>
              </a:lnSpc>
              <a:spcAft>
                <a:spcPts val="0"/>
              </a:spcAft>
            </a:pPr>
            <a:r>
              <a:rPr lang="en-US" sz="2400" dirty="0" smtClean="0"/>
              <a:t>Not to detect intelligent changes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5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dirty="0" smtClean="0"/>
              <a:t>More WEP Integrity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848600" cy="4343400"/>
          </a:xfrm>
        </p:spPr>
        <p:txBody>
          <a:bodyPr/>
          <a:lstStyle/>
          <a:p>
            <a:pPr>
              <a:lnSpc>
                <a:spcPct val="85000"/>
              </a:lnSpc>
              <a:spcAft>
                <a:spcPts val="600"/>
              </a:spcAft>
            </a:pPr>
            <a:r>
              <a:rPr lang="en-US" sz="2800" dirty="0" smtClean="0"/>
              <a:t>Suppose Trudy knows destination IP</a:t>
            </a:r>
          </a:p>
          <a:p>
            <a:pPr>
              <a:lnSpc>
                <a:spcPct val="85000"/>
              </a:lnSpc>
              <a:spcAft>
                <a:spcPts val="600"/>
              </a:spcAft>
            </a:pPr>
            <a:r>
              <a:rPr lang="en-US" sz="2800" dirty="0" smtClean="0"/>
              <a:t>Then Trudy also knows </a:t>
            </a:r>
            <a:r>
              <a:rPr lang="en-US" sz="2800" dirty="0" err="1" smtClean="0"/>
              <a:t>keystream</a:t>
            </a:r>
            <a:r>
              <a:rPr lang="en-US" sz="2800" dirty="0" smtClean="0"/>
              <a:t> used to encrypt IP address, since</a:t>
            </a:r>
          </a:p>
          <a:p>
            <a:pPr lvl="1">
              <a:lnSpc>
                <a:spcPct val="85000"/>
              </a:lnSpc>
              <a:spcAft>
                <a:spcPts val="600"/>
              </a:spcAft>
              <a:buNone/>
            </a:pP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chemeClr val="hlink"/>
                </a:solidFill>
                <a:latin typeface="Times-Roman" charset="0"/>
              </a:rPr>
              <a:t>C</a:t>
            </a:r>
            <a:r>
              <a:rPr lang="en-US" sz="2400" dirty="0" smtClean="0">
                <a:latin typeface="Times-Roman" charset="0"/>
              </a:rPr>
              <a:t> = destination IP address </a:t>
            </a:r>
            <a:r>
              <a:rPr lang="en-US" sz="2400" dirty="0" err="1" smtClean="0">
                <a:latin typeface="Times-Roman" charset="0"/>
                <a:sym typeface="Symbol" charset="2"/>
              </a:rPr>
              <a:t></a:t>
            </a:r>
            <a:r>
              <a:rPr lang="en-US" sz="2400" dirty="0" smtClean="0">
                <a:latin typeface="Times-Roman" charset="0"/>
              </a:rPr>
              <a:t>  </a:t>
            </a:r>
            <a:r>
              <a:rPr lang="en-US" sz="2400" b="1" dirty="0" err="1" smtClean="0">
                <a:solidFill>
                  <a:schemeClr val="hlink"/>
                </a:solidFill>
                <a:latin typeface="Times-Roman" charset="0"/>
              </a:rPr>
              <a:t>keystream</a:t>
            </a:r>
            <a:endParaRPr lang="en-US" sz="2400" dirty="0" smtClean="0"/>
          </a:p>
          <a:p>
            <a:pPr>
              <a:lnSpc>
                <a:spcPct val="85000"/>
              </a:lnSpc>
              <a:spcAft>
                <a:spcPts val="600"/>
              </a:spcAft>
            </a:pPr>
            <a:r>
              <a:rPr lang="en-US" sz="2800" dirty="0" smtClean="0"/>
              <a:t>Then Trudy can replace </a:t>
            </a:r>
            <a:r>
              <a:rPr lang="en-US" sz="2800" b="1" dirty="0" smtClean="0">
                <a:solidFill>
                  <a:schemeClr val="hlink"/>
                </a:solidFill>
                <a:latin typeface="Times-Roman" charset="0"/>
              </a:rPr>
              <a:t>C</a:t>
            </a:r>
            <a:r>
              <a:rPr lang="en-US" sz="2800" dirty="0" smtClean="0"/>
              <a:t> with</a:t>
            </a:r>
          </a:p>
          <a:p>
            <a:pPr lvl="1">
              <a:lnSpc>
                <a:spcPct val="85000"/>
              </a:lnSpc>
              <a:spcAft>
                <a:spcPts val="600"/>
              </a:spcAft>
              <a:buNone/>
            </a:pP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-Roman" charset="0"/>
              </a:rPr>
              <a:t>C</a:t>
            </a:r>
            <a:r>
              <a:rPr lang="en-US" sz="2400" b="1" dirty="0" smtClean="0">
                <a:solidFill>
                  <a:srgbClr val="FF0000"/>
                </a:solidFill>
                <a:latin typeface="Times-Roman" charset="0"/>
                <a:sym typeface="Symbol" charset="2"/>
              </a:rPr>
              <a:t></a:t>
            </a:r>
            <a:r>
              <a:rPr lang="en-US" sz="2400" dirty="0" smtClean="0">
                <a:latin typeface="Times-Roman" charset="0"/>
              </a:rPr>
              <a:t> = Trudy’s IP address </a:t>
            </a:r>
            <a:r>
              <a:rPr lang="en-US" sz="2400" dirty="0" err="1" smtClean="0">
                <a:latin typeface="Times-Roman" charset="0"/>
                <a:sym typeface="Symbol" charset="2"/>
              </a:rPr>
              <a:t></a:t>
            </a:r>
            <a:r>
              <a:rPr lang="en-US" sz="2400" dirty="0" smtClean="0">
                <a:latin typeface="Times-Roman" charset="0"/>
              </a:rPr>
              <a:t>  </a:t>
            </a:r>
            <a:r>
              <a:rPr lang="en-US" sz="2400" b="1" dirty="0" err="1" smtClean="0">
                <a:solidFill>
                  <a:schemeClr val="hlink"/>
                </a:solidFill>
                <a:latin typeface="Times-Roman" charset="0"/>
              </a:rPr>
              <a:t>keystream</a:t>
            </a:r>
            <a:endParaRPr lang="en-US" sz="2400" dirty="0" smtClean="0"/>
          </a:p>
          <a:p>
            <a:pPr>
              <a:lnSpc>
                <a:spcPct val="85000"/>
              </a:lnSpc>
              <a:spcAft>
                <a:spcPts val="600"/>
              </a:spcAft>
            </a:pPr>
            <a:r>
              <a:rPr lang="en-US" sz="2800" dirty="0" smtClean="0"/>
              <a:t>And change the CRC so no error detected</a:t>
            </a:r>
          </a:p>
          <a:p>
            <a:pPr lvl="1">
              <a:lnSpc>
                <a:spcPct val="85000"/>
              </a:lnSpc>
              <a:spcAft>
                <a:spcPts val="600"/>
              </a:spcAft>
            </a:pPr>
            <a:r>
              <a:rPr lang="en-US" sz="2400" dirty="0" smtClean="0"/>
              <a:t>Then what happens??</a:t>
            </a:r>
          </a:p>
          <a:p>
            <a:pPr>
              <a:lnSpc>
                <a:spcPct val="85000"/>
              </a:lnSpc>
              <a:spcAft>
                <a:spcPts val="600"/>
              </a:spcAft>
            </a:pPr>
            <a:r>
              <a:rPr lang="en-US" sz="2800" dirty="0" smtClean="0"/>
              <a:t>Moral: Big problems when integrity fails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6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800" dirty="0" smtClean="0"/>
              <a:t>Recall WEP uses a long-term key </a:t>
            </a:r>
            <a:r>
              <a:rPr lang="en-US" sz="2800" dirty="0" smtClean="0">
                <a:latin typeface="Times-Roman" charset="0"/>
              </a:rPr>
              <a:t>K</a:t>
            </a:r>
            <a:endParaRPr lang="en-US" sz="2800" dirty="0" smtClean="0">
              <a:sym typeface="Symbol" charset="2"/>
            </a:endParaRPr>
          </a:p>
          <a:p>
            <a:pPr>
              <a:spcAft>
                <a:spcPts val="600"/>
              </a:spcAft>
            </a:pPr>
            <a:r>
              <a:rPr lang="en-US" sz="2800" dirty="0" smtClean="0"/>
              <a:t>RC4 is a stream cipher, so each packet must be encrypted using a different key</a:t>
            </a:r>
            <a:endParaRPr lang="en-US" sz="2800" dirty="0" smtClean="0">
              <a:sym typeface="Symbol" charset="2"/>
            </a:endParaRP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Initialization Vector (</a:t>
            </a:r>
            <a:r>
              <a:rPr lang="en-US" sz="2400" dirty="0" smtClean="0">
                <a:latin typeface="Times-Roman" charset="0"/>
              </a:rPr>
              <a:t>IV</a:t>
            </a:r>
            <a:r>
              <a:rPr lang="en-US" sz="2400" dirty="0" smtClean="0"/>
              <a:t>) sent with packet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Sent in the clear, that is, </a:t>
            </a:r>
            <a:r>
              <a:rPr lang="en-US" sz="2400" dirty="0" smtClean="0">
                <a:latin typeface="Times-Roman" charset="0"/>
              </a:rPr>
              <a:t>IV</a:t>
            </a:r>
            <a:r>
              <a:rPr lang="en-US" sz="2400" dirty="0" smtClean="0"/>
              <a:t> is </a:t>
            </a:r>
            <a:r>
              <a:rPr lang="en-US" sz="2400" b="1" dirty="0" smtClean="0">
                <a:solidFill>
                  <a:schemeClr val="accent2"/>
                </a:solidFill>
              </a:rPr>
              <a:t>not</a:t>
            </a:r>
            <a:r>
              <a:rPr lang="en-US" sz="2400" dirty="0" smtClean="0"/>
              <a:t> secret</a:t>
            </a:r>
          </a:p>
          <a:p>
            <a:pPr lvl="1">
              <a:spcAft>
                <a:spcPts val="600"/>
              </a:spcAft>
            </a:pPr>
            <a:r>
              <a:rPr lang="en-US" sz="2400" dirty="0" smtClean="0"/>
              <a:t>Note: </a:t>
            </a:r>
            <a:r>
              <a:rPr lang="en-US" sz="2400" dirty="0" smtClean="0">
                <a:latin typeface="Times-Roman" charset="0"/>
              </a:rPr>
              <a:t>IV</a:t>
            </a:r>
            <a:r>
              <a:rPr lang="en-US" sz="2400" dirty="0" smtClean="0"/>
              <a:t> similar to </a:t>
            </a:r>
            <a:r>
              <a:rPr lang="en-US" sz="2400" dirty="0" smtClean="0">
                <a:latin typeface="Times-Roman" charset="0"/>
              </a:rPr>
              <a:t>MI </a:t>
            </a:r>
            <a:r>
              <a:rPr lang="en-US" sz="2400" dirty="0" smtClean="0"/>
              <a:t>in WWII ciphers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Actual RC4 key for packet is </a:t>
            </a:r>
            <a:r>
              <a:rPr lang="en-US" sz="2800" dirty="0" smtClean="0">
                <a:latin typeface="Times-Roman" charset="0"/>
              </a:rPr>
              <a:t>(IV,K)</a:t>
            </a:r>
            <a:endParaRPr lang="en-US" sz="2800" dirty="0" smtClean="0"/>
          </a:p>
          <a:p>
            <a:pPr lvl="1">
              <a:spcAft>
                <a:spcPts val="600"/>
              </a:spcAft>
            </a:pPr>
            <a:r>
              <a:rPr lang="en-US" sz="2400" dirty="0" smtClean="0"/>
              <a:t>That is, </a:t>
            </a:r>
            <a:r>
              <a:rPr lang="en-US" sz="2400" dirty="0" smtClean="0">
                <a:latin typeface="Times-Roman" charset="0"/>
              </a:rPr>
              <a:t>IV</a:t>
            </a:r>
            <a:r>
              <a:rPr lang="en-US" sz="2400" dirty="0" smtClean="0"/>
              <a:t> is </a:t>
            </a:r>
            <a:r>
              <a:rPr lang="en-US" sz="2400" b="1" dirty="0" smtClean="0">
                <a:solidFill>
                  <a:schemeClr val="accent2"/>
                </a:solidFill>
              </a:rPr>
              <a:t>pre-pended</a:t>
            </a:r>
            <a:r>
              <a:rPr lang="en-US" sz="2400" dirty="0" smtClean="0"/>
              <a:t> to long-term key </a:t>
            </a:r>
            <a:r>
              <a:rPr lang="en-US" sz="2400" dirty="0" smtClean="0">
                <a:latin typeface="Times-Roman" charset="0"/>
              </a:rPr>
              <a:t>K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7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dirty="0" smtClean="0"/>
              <a:t>WEP 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267200"/>
            <a:ext cx="7772400" cy="17526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>
                <a:latin typeface="Times-Roman" charset="0"/>
              </a:rPr>
              <a:t>K</a:t>
            </a:r>
            <a:r>
              <a:rPr lang="en-US" sz="2800" baseline="-25000" dirty="0" smtClean="0">
                <a:latin typeface="Times-Roman" charset="0"/>
              </a:rPr>
              <a:t>IV</a:t>
            </a:r>
            <a:r>
              <a:rPr lang="en-US" sz="2800" dirty="0" smtClean="0">
                <a:latin typeface="Times-Roman" charset="0"/>
              </a:rPr>
              <a:t> </a:t>
            </a:r>
            <a:r>
              <a:rPr lang="en-US" sz="2800" dirty="0" smtClean="0">
                <a:latin typeface="Times-Roman"/>
                <a:cs typeface="Times-Roman"/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Times-Roman" charset="0"/>
              </a:rPr>
              <a:t>(IV,K)</a:t>
            </a:r>
            <a:endParaRPr lang="en-US" sz="2800" dirty="0" smtClean="0"/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That is, RC4 key is </a:t>
            </a:r>
            <a:r>
              <a:rPr lang="en-US" sz="2400" dirty="0" smtClean="0">
                <a:latin typeface="Times-Roman" charset="0"/>
              </a:rPr>
              <a:t>K</a:t>
            </a:r>
            <a:r>
              <a:rPr lang="en-US" sz="2400" dirty="0" smtClean="0"/>
              <a:t> with 3-byte </a:t>
            </a:r>
            <a:r>
              <a:rPr lang="en-US" sz="2400" dirty="0" smtClean="0">
                <a:latin typeface="Times-Roman" charset="0"/>
              </a:rPr>
              <a:t>IV</a:t>
            </a:r>
            <a:r>
              <a:rPr lang="en-US" sz="2400" dirty="0" smtClean="0"/>
              <a:t> pre-pended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</a:t>
            </a:r>
            <a:r>
              <a:rPr lang="en-US" sz="2800" dirty="0" smtClean="0"/>
              <a:t>he </a:t>
            </a:r>
            <a:r>
              <a:rPr lang="en-US" sz="2800" dirty="0" smtClean="0">
                <a:latin typeface="Times-Roman" charset="0"/>
              </a:rPr>
              <a:t>IV</a:t>
            </a:r>
            <a:r>
              <a:rPr lang="en-US" sz="2800" dirty="0" smtClean="0"/>
              <a:t> is known to Trudy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8</a:t>
            </a:fld>
            <a:endParaRPr lang="en-US">
              <a:latin typeface="Times New Roman" charset="0"/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286000" y="2891135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914400" y="3500735"/>
            <a:ext cx="13065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/>
              <a:t>Alice, </a:t>
            </a:r>
            <a:r>
              <a:rPr lang="en-US" b="0" dirty="0">
                <a:latin typeface="Times-Roman"/>
                <a:cs typeface="Times-Roman"/>
              </a:rPr>
              <a:t>K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239000" y="3440410"/>
            <a:ext cx="11225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 dirty="0"/>
              <a:t>Bob, </a:t>
            </a:r>
            <a:r>
              <a:rPr lang="en-US" b="0" dirty="0">
                <a:latin typeface="Times-Roman" charset="0"/>
              </a:rPr>
              <a:t>K</a:t>
            </a:r>
            <a:endParaRPr lang="en-US" b="0" dirty="0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3276600" y="2394248"/>
            <a:ext cx="2425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0">
                <a:latin typeface="Times-Roman" charset="0"/>
              </a:rPr>
              <a:t>IV, E(packet,K</a:t>
            </a:r>
            <a:r>
              <a:rPr lang="en-US" b="0" baseline="-25000">
                <a:latin typeface="Times-Roman" charset="0"/>
              </a:rPr>
              <a:t>IV</a:t>
            </a:r>
            <a:r>
              <a:rPr lang="en-US" b="0">
                <a:latin typeface="Times-Roman" charset="0"/>
              </a:rPr>
              <a:t>)</a:t>
            </a:r>
            <a:endParaRPr lang="en-US" b="0"/>
          </a:p>
        </p:txBody>
      </p:sp>
      <p:pic>
        <p:nvPicPr>
          <p:cNvPr id="9" name="Picture 12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5050" y="1900535"/>
            <a:ext cx="946150" cy="1624013"/>
          </a:xfrm>
          <a:prstGeom prst="rect">
            <a:avLst/>
          </a:prstGeom>
          <a:noFill/>
        </p:spPr>
      </p:pic>
      <p:pic>
        <p:nvPicPr>
          <p:cNvPr id="10" name="Picture 13" descr="rabbit3.tiff  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1748135"/>
            <a:ext cx="1076325" cy="1665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dirty="0" smtClean="0"/>
              <a:t>WEP IV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848600" cy="43434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smtClean="0"/>
              <a:t>WEP uses 24-bit (3 byte) </a:t>
            </a:r>
            <a:r>
              <a:rPr lang="en-US" dirty="0" smtClean="0">
                <a:latin typeface="Times-Roman" charset="0"/>
              </a:rPr>
              <a:t>IV</a:t>
            </a:r>
            <a:r>
              <a:rPr lang="en-US" dirty="0" smtClean="0"/>
              <a:t> 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dirty="0" smtClean="0"/>
              <a:t>Each packet gets its own </a:t>
            </a:r>
            <a:r>
              <a:rPr lang="en-US" dirty="0" smtClean="0">
                <a:latin typeface="Times-Roman" charset="0"/>
              </a:rPr>
              <a:t>IV</a:t>
            </a:r>
            <a:endParaRPr lang="en-US" dirty="0" smtClean="0"/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dirty="0" smtClean="0"/>
              <a:t>Key: </a:t>
            </a:r>
            <a:r>
              <a:rPr lang="en-US" dirty="0" smtClean="0">
                <a:latin typeface="Times-Roman" charset="0"/>
              </a:rPr>
              <a:t>IV</a:t>
            </a:r>
            <a:r>
              <a:rPr lang="en-US" dirty="0" smtClean="0"/>
              <a:t> pre-pended to long-term key, </a:t>
            </a:r>
            <a:r>
              <a:rPr lang="en-US" dirty="0" smtClean="0">
                <a:latin typeface="Times-Roman" charset="0"/>
              </a:rPr>
              <a:t>K</a:t>
            </a:r>
            <a:endParaRPr lang="en-US" dirty="0" smtClean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smtClean="0"/>
              <a:t>Long term key </a:t>
            </a:r>
            <a:r>
              <a:rPr lang="en-US" dirty="0" smtClean="0">
                <a:latin typeface="Times-Roman" charset="0"/>
              </a:rPr>
              <a:t>K</a:t>
            </a:r>
            <a:r>
              <a:rPr lang="en-US" dirty="0" smtClean="0"/>
              <a:t> seldom changes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smtClean="0"/>
              <a:t>If long-term key and </a:t>
            </a:r>
            <a:r>
              <a:rPr lang="en-US" dirty="0" smtClean="0">
                <a:latin typeface="Times-Roman" charset="0"/>
              </a:rPr>
              <a:t>IV</a:t>
            </a:r>
            <a:r>
              <a:rPr lang="en-US" dirty="0" smtClean="0"/>
              <a:t> are same, then same </a:t>
            </a:r>
            <a:r>
              <a:rPr lang="en-US" dirty="0" err="1" smtClean="0"/>
              <a:t>keystream</a:t>
            </a:r>
            <a:r>
              <a:rPr lang="en-US" dirty="0" smtClean="0"/>
              <a:t> is use</a:t>
            </a:r>
            <a:r>
              <a:rPr lang="en-US" dirty="0" smtClean="0">
                <a:sym typeface="Symbol" charset="2"/>
              </a:rPr>
              <a:t>d</a:t>
            </a:r>
            <a:endParaRPr lang="en-US" dirty="0" smtClean="0"/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dirty="0" smtClean="0"/>
              <a:t>This is bad, bad, really really bad! 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dirty="0" smtClean="0"/>
              <a:t>Why?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Part 3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Protocols                                                                                                           </a:t>
            </a:r>
            <a:fld id="{90166F21-3AB9-0941-8E31-1D5D11D15234}" type="slidenum">
              <a:rPr lang="en-US" smtClean="0">
                <a:latin typeface="Times New Roman" charset="0"/>
              </a:rPr>
              <a:pPr>
                <a:defRPr/>
              </a:pPr>
              <a:t>9</a:t>
            </a:fld>
            <a:endParaRPr lang="en-US">
              <a:latin typeface="Times New Roman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5437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mic Sans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mic Sans MS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7042</TotalTime>
  <Words>912</Words>
  <Application>Microsoft Office PowerPoint</Application>
  <PresentationFormat>On-screen Show (4:3)</PresentationFormat>
  <Paragraphs>130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MS PGothic</vt:lpstr>
      <vt:lpstr>Comic Sans MS</vt:lpstr>
      <vt:lpstr>Comic Sans Times-RomanMS</vt:lpstr>
      <vt:lpstr>Courier</vt:lpstr>
      <vt:lpstr>Lucida Sans Unicode</vt:lpstr>
      <vt:lpstr>Symbol</vt:lpstr>
      <vt:lpstr>Times</vt:lpstr>
      <vt:lpstr>Times New Roman</vt:lpstr>
      <vt:lpstr>Times-Roman</vt:lpstr>
      <vt:lpstr>Wingdings</vt:lpstr>
      <vt:lpstr>Default Design</vt:lpstr>
      <vt:lpstr>WEP</vt:lpstr>
      <vt:lpstr>WEP Authentication</vt:lpstr>
      <vt:lpstr>How WEP works</vt:lpstr>
      <vt:lpstr>WEP Issues</vt:lpstr>
      <vt:lpstr>WEP Integrity Problems</vt:lpstr>
      <vt:lpstr>More WEP Integrity Issues</vt:lpstr>
      <vt:lpstr>WEP Key</vt:lpstr>
      <vt:lpstr>WEP Encryption</vt:lpstr>
      <vt:lpstr>WEP IV Issues</vt:lpstr>
      <vt:lpstr>WEP IV Issues</vt:lpstr>
      <vt:lpstr>Another Active Attack</vt:lpstr>
      <vt:lpstr>Cryptanalytic Attack</vt:lpstr>
      <vt:lpstr>Cryptanalytic Attack</vt:lpstr>
      <vt:lpstr>WEP Conclusions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Protocols</dc:title>
  <dc:subject/>
  <dc:creator>Mark Stamp</dc:creator>
  <cp:keywords/>
  <dc:description/>
  <cp:lastModifiedBy>Ahmad</cp:lastModifiedBy>
  <cp:revision>1181</cp:revision>
  <cp:lastPrinted>2011-05-18T13:24:01Z</cp:lastPrinted>
  <dcterms:created xsi:type="dcterms:W3CDTF">2015-11-21T16:02:06Z</dcterms:created>
  <dcterms:modified xsi:type="dcterms:W3CDTF">2023-12-23T07:06:38Z</dcterms:modified>
  <cp:category/>
</cp:coreProperties>
</file>