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93" r:id="rId4"/>
    <p:sldId id="301" r:id="rId5"/>
    <p:sldId id="295" r:id="rId6"/>
    <p:sldId id="296" r:id="rId7"/>
    <p:sldId id="297" r:id="rId8"/>
    <p:sldId id="298" r:id="rId9"/>
    <p:sldId id="299" r:id="rId10"/>
    <p:sldId id="300" r:id="rId11"/>
    <p:sldId id="303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8D0E-748C-094F-B860-24D78A8DE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49653-AEEA-6A49-BA83-2C34B1EDE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0E4D-1B65-C74E-801B-ADB76957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34B6-AFA6-CE4C-A207-D2C56184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8B00-712B-3247-A171-41D0FEA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6D93-F25E-1A4A-BAA4-E0385767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6695E-34A3-C042-8F4E-F29AA003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99F7D-CD6D-544F-A335-686F700B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D3E2-1299-D047-9029-01AA2CA8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2328-01AA-5848-BB82-AD3D7AFE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71D68-B2C6-AD4E-9683-9369F2913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72994-997E-D14F-AF72-6575ED66D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BB91F-01F9-8F46-98A8-CB1C2B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3EB7D-7B24-FC49-97F2-7EF0784B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9A1A-1A74-3447-86F4-AEC7908D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0E2E-64A1-6845-AC4C-48C6077F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DDD5-1253-5341-B5C7-43D9E8AC2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2BDA-6350-4144-BEA1-23EC64FD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AC5C-6368-664D-B5CE-EE1873BB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97F6-714F-EF4B-8357-81359180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255F-D3D0-D744-801C-57104A94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65F9-BF59-EA4C-931B-0469B621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DAE-05F4-274B-BE39-E68DC380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D4D38-89BD-F646-86A4-672014BF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0BD17-D76C-7740-ADD4-66EBB453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52C1-6D9B-D740-A502-9C14DBEE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02B5-88F2-734F-83CC-F690C203F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59CCE-D3EE-B848-81A7-5A22DA578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4F5FF-308C-9141-9B97-A35A034D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8CEA0-9479-A940-AA59-CEB38228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E9F12-0804-5444-A82E-4C8A52F2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6A99-3E3B-3147-B96C-24CF3DF4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323C-29A3-D341-B6D1-B37D4E3F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8C302-9766-E642-8D31-4A89F0C47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6644-17D9-7E41-A8CF-B4D13D896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83EE8-F18C-984B-B692-D1AA37123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6D2D9-67F4-0248-8335-5AD96D6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D8D03-AB94-9441-82C2-D02E5CDB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53EDC-C39D-CD45-8780-54049E01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B85B-AC4F-2246-AEB9-9AF07576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18E43-4DC1-B64D-BD25-9CE2B890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4CCE7-3935-AE46-9AE8-16917508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5959E-5840-6441-B5A6-2CA27CB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4851F-6780-C84C-853F-856C894F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9DA79-1EE7-784C-9E07-6CC894D1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51FAB-392D-6040-B9B1-553EFF89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9B40-7811-D040-B534-67FE5126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33807-B711-D740-A334-63E96E12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494D1-67DF-6A4A-A88E-CF5C9DCF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B6E58-D5A0-C047-8122-4B36A01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AC01F-2AEE-C345-A90D-1D6477DE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07BA3-EC3E-054C-B4A3-7D87137D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24E5-E368-034B-93DA-C00FC10B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0E9C8-9AD1-C04C-BB48-A7128E8FA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C420-DC40-BB4B-BAE4-6781020CF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07DB-96D8-1A42-B7E2-764971AB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5DBC2-7D6A-1B4E-B0E6-6F088D55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2EFB-FEA7-0B49-A6BD-15882B6C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61F21-3454-0F4A-A31A-B1165951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1D4EF-FFB2-584A-805E-91B061C70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F5B0E-C0D5-9A4C-984F-43561049D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0B42-484F-DE4A-A63D-96DD92934486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E6E2B-0281-9F45-AA50-D5B562DDC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1AD8-CB13-E44C-B7F4-F29D0CCF8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6F2D-C63D-4F46-BF35-A71B846A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4B91-6408-0642-ACF6-4EEABE905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sociology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What is sociology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A882C-75CC-5849-BF3B-3BA5E611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0984" y="4708478"/>
            <a:ext cx="2957015" cy="549322"/>
          </a:xfrm>
        </p:spPr>
        <p:txBody>
          <a:bodyPr/>
          <a:lstStyle/>
          <a:p>
            <a:r>
              <a:rPr lang="en-US" dirty="0" err="1"/>
              <a:t>Maram</a:t>
            </a:r>
            <a:r>
              <a:rPr lang="en-US" dirty="0"/>
              <a:t> </a:t>
            </a:r>
            <a:r>
              <a:rPr lang="en-US" dirty="0" err="1"/>
              <a:t>Jaghama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0" y="187706"/>
            <a:ext cx="6685280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Benefits </a:t>
            </a:r>
            <a:r>
              <a:rPr spc="-5" dirty="0"/>
              <a:t>of learning</a:t>
            </a:r>
            <a:r>
              <a:rPr spc="30" dirty="0"/>
              <a:t> </a:t>
            </a:r>
            <a:r>
              <a:rPr spc="-10" dirty="0"/>
              <a:t>sociology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40" y="1003554"/>
            <a:ext cx="8350884" cy="404187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156845" indent="-342900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Helps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20" dirty="0">
                <a:latin typeface="Calibri"/>
                <a:cs typeface="Calibri"/>
              </a:rPr>
              <a:t>cast </a:t>
            </a:r>
            <a:r>
              <a:rPr sz="2700" dirty="0">
                <a:latin typeface="Calibri"/>
                <a:cs typeface="Calibri"/>
              </a:rPr>
              <a:t>aside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10" dirty="0">
                <a:latin typeface="Calibri"/>
                <a:cs typeface="Calibri"/>
              </a:rPr>
              <a:t>own </a:t>
            </a:r>
            <a:r>
              <a:rPr sz="2700" spc="-5" dirty="0">
                <a:latin typeface="Calibri"/>
                <a:cs typeface="Calibri"/>
              </a:rPr>
              <a:t>biased assumptions,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stereotypes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10" dirty="0">
                <a:latin typeface="Calibri"/>
                <a:cs typeface="Calibri"/>
              </a:rPr>
              <a:t>ethno-centric </a:t>
            </a:r>
            <a:r>
              <a:rPr sz="2700" dirty="0">
                <a:latin typeface="Calibri"/>
                <a:cs typeface="Calibri"/>
              </a:rPr>
              <a:t>thinking &amp; </a:t>
            </a:r>
            <a:r>
              <a:rPr sz="2700" spc="-10" dirty="0">
                <a:latin typeface="Calibri"/>
                <a:cs typeface="Calibri"/>
              </a:rPr>
              <a:t>practices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 become more </a:t>
            </a:r>
            <a:r>
              <a:rPr sz="2700" spc="-5" dirty="0">
                <a:latin typeface="Calibri"/>
                <a:cs typeface="Calibri"/>
              </a:rPr>
              <a:t>critical, </a:t>
            </a:r>
            <a:r>
              <a:rPr sz="2700" spc="-10" dirty="0">
                <a:latin typeface="Calibri"/>
                <a:cs typeface="Calibri"/>
              </a:rPr>
              <a:t>broad- </a:t>
            </a:r>
            <a:r>
              <a:rPr sz="2700" spc="-5" dirty="0">
                <a:latin typeface="Calibri"/>
                <a:cs typeface="Calibri"/>
              </a:rPr>
              <a:t>minded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10" dirty="0">
                <a:latin typeface="Calibri"/>
                <a:cs typeface="Calibri"/>
              </a:rPr>
              <a:t>respectful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interpersonal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&amp;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inter-</a:t>
            </a:r>
            <a:r>
              <a:rPr sz="2700" spc="-15" dirty="0">
                <a:latin typeface="Calibri"/>
                <a:cs typeface="Calibri"/>
              </a:rPr>
              <a:t> group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relationships</a:t>
            </a:r>
            <a:endParaRPr sz="2700" dirty="0">
              <a:latin typeface="Calibri"/>
              <a:cs typeface="Calibri"/>
            </a:endParaRPr>
          </a:p>
          <a:p>
            <a:pPr marL="355600" marR="361950" indent="-342900">
              <a:lnSpc>
                <a:spcPct val="80000"/>
              </a:lnSpc>
              <a:spcBef>
                <a:spcPts val="1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5" dirty="0">
                <a:latin typeface="Calibri"/>
                <a:cs typeface="Calibri"/>
              </a:rPr>
              <a:t>We</a:t>
            </a:r>
            <a:r>
              <a:rPr sz="2700" spc="-10" dirty="0">
                <a:latin typeface="Calibri"/>
                <a:cs typeface="Calibri"/>
              </a:rPr>
              <a:t> can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more</a:t>
            </a:r>
            <a:r>
              <a:rPr sz="2700" spc="-5" dirty="0">
                <a:latin typeface="Calibri"/>
                <a:cs typeface="Calibri"/>
              </a:rPr>
              <a:t> humane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&amp;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people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 </a:t>
            </a:r>
            <a:r>
              <a:rPr sz="2700" spc="-15" dirty="0">
                <a:latin typeface="Calibri"/>
                <a:cs typeface="Calibri"/>
              </a:rPr>
              <a:t>centered;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we </a:t>
            </a:r>
            <a:r>
              <a:rPr sz="2700" spc="-10" dirty="0">
                <a:latin typeface="Calibri"/>
                <a:cs typeface="Calibri"/>
              </a:rPr>
              <a:t>give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high</a:t>
            </a:r>
            <a:r>
              <a:rPr sz="2700" spc="-10" dirty="0">
                <a:latin typeface="Calibri"/>
                <a:cs typeface="Calibri"/>
              </a:rPr>
              <a:t> value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human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dignity.</a:t>
            </a:r>
            <a:endParaRPr sz="2700" dirty="0">
              <a:latin typeface="Calibri"/>
              <a:cs typeface="Calibri"/>
            </a:endParaRPr>
          </a:p>
          <a:p>
            <a:pPr marL="355600" marR="401955" indent="-342900">
              <a:lnSpc>
                <a:spcPct val="80000"/>
              </a:lnSpc>
              <a:spcBef>
                <a:spcPts val="1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5" dirty="0">
                <a:latin typeface="Calibri"/>
                <a:cs typeface="Calibri"/>
              </a:rPr>
              <a:t>We </a:t>
            </a:r>
            <a:r>
              <a:rPr sz="2700" spc="-15" dirty="0">
                <a:latin typeface="Calibri"/>
                <a:cs typeface="Calibri"/>
              </a:rPr>
              <a:t>gain </a:t>
            </a:r>
            <a:r>
              <a:rPr sz="2700" spc="-10" dirty="0">
                <a:latin typeface="Calibri"/>
                <a:cs typeface="Calibri"/>
              </a:rPr>
              <a:t>more </a:t>
            </a:r>
            <a:r>
              <a:rPr sz="2700" spc="-5" dirty="0">
                <a:latin typeface="Calibri"/>
                <a:cs typeface="Calibri"/>
              </a:rPr>
              <a:t>knowledge </a:t>
            </a:r>
            <a:r>
              <a:rPr sz="2700" dirty="0">
                <a:latin typeface="Calibri"/>
                <a:cs typeface="Calibri"/>
              </a:rPr>
              <a:t>about the </a:t>
            </a:r>
            <a:r>
              <a:rPr sz="2700" spc="-10" dirty="0">
                <a:latin typeface="Calibri"/>
                <a:cs typeface="Calibri"/>
              </a:rPr>
              <a:t>conditions </a:t>
            </a:r>
            <a:r>
              <a:rPr sz="2700" spc="-5" dirty="0">
                <a:latin typeface="Calibri"/>
                <a:cs typeface="Calibri"/>
              </a:rPr>
              <a:t>of our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own </a:t>
            </a:r>
            <a:r>
              <a:rPr sz="2700" spc="-10" dirty="0">
                <a:latin typeface="Calibri"/>
                <a:cs typeface="Calibri"/>
              </a:rPr>
              <a:t>lives, </a:t>
            </a:r>
            <a:r>
              <a:rPr sz="2700" dirty="0">
                <a:latin typeface="Calibri"/>
                <a:cs typeface="Calibri"/>
              </a:rPr>
              <a:t>&amp; about the </a:t>
            </a:r>
            <a:r>
              <a:rPr sz="2700" spc="-30" dirty="0">
                <a:latin typeface="Calibri"/>
                <a:cs typeface="Calibri"/>
              </a:rPr>
              <a:t>way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10" dirty="0">
                <a:latin typeface="Calibri"/>
                <a:cs typeface="Calibri"/>
              </a:rPr>
              <a:t>society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5" dirty="0">
                <a:latin typeface="Calibri"/>
                <a:cs typeface="Calibri"/>
              </a:rPr>
              <a:t>social </a:t>
            </a:r>
            <a:r>
              <a:rPr sz="2700" spc="-25" dirty="0">
                <a:latin typeface="Calibri"/>
                <a:cs typeface="Calibri"/>
              </a:rPr>
              <a:t>system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function.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Increases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10" dirty="0">
                <a:latin typeface="Calibri"/>
                <a:cs typeface="Calibri"/>
              </a:rPr>
              <a:t>self-knowledge</a:t>
            </a:r>
            <a:endParaRPr sz="2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09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7637-7750-224C-9AC8-4030E570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D68D-E779-D043-941D-E1986047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activity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What is happiness? Can you define it?</a:t>
            </a:r>
          </a:p>
          <a:p>
            <a:pPr>
              <a:buFontTx/>
              <a:buChar char="-"/>
            </a:pPr>
            <a:r>
              <a:rPr lang="en-US" dirty="0"/>
              <a:t>Can you make patients happy? How? </a:t>
            </a:r>
          </a:p>
          <a:p>
            <a:pPr>
              <a:buFontTx/>
              <a:buChar char="-"/>
            </a:pPr>
            <a:r>
              <a:rPr lang="en-US" dirty="0"/>
              <a:t>Is happiness important in nursing?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5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23E9-C162-E44A-99AF-3120F8A1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F5CA-0154-4B4D-85D9-38047E43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6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how can sociology help to improve nursing practice??</a:t>
            </a:r>
          </a:p>
        </p:txBody>
      </p:sp>
    </p:spTree>
    <p:extLst>
      <p:ext uri="{BB962C8B-B14F-4D97-AF65-F5344CB8AC3E}">
        <p14:creationId xmlns:p14="http://schemas.microsoft.com/office/powerpoint/2010/main" val="21977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252" y="1319783"/>
            <a:ext cx="4285615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0" dirty="0"/>
              <a:t> Sociology?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2438400"/>
            <a:ext cx="9083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120" y="1594802"/>
            <a:ext cx="8493760" cy="2589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8046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Sociology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study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human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life,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groups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societies.</a:t>
            </a:r>
            <a:endParaRPr lang="ar-SA" sz="3200" spc="-10" dirty="0">
              <a:latin typeface="Calibri"/>
              <a:cs typeface="Calibri"/>
            </a:endParaRPr>
          </a:p>
          <a:p>
            <a:pPr marL="355600" marR="1180465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  <a:p>
            <a:pPr marL="355600" marR="352425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subject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matter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own</a:t>
            </a:r>
            <a:r>
              <a:rPr sz="3200" spc="-10" dirty="0">
                <a:latin typeface="Calibri"/>
                <a:cs typeface="Calibri"/>
              </a:rPr>
              <a:t> behaviour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social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beings.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325" y="4724421"/>
            <a:ext cx="9083674" cy="211556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82135" y="6463538"/>
            <a:ext cx="137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D</a:t>
            </a:r>
            <a:r>
              <a:rPr lang="en-US" spc="-120"/>
              <a:t>r</a:t>
            </a:r>
            <a:r>
              <a:rPr lang="en-US"/>
              <a:t>.</a:t>
            </a:r>
            <a:r>
              <a:rPr lang="en-US" spc="-15"/>
              <a:t> </a:t>
            </a:r>
            <a:r>
              <a:rPr lang="en-US" spc="-5"/>
              <a:t>Sah</a:t>
            </a:r>
            <a:r>
              <a:rPr lang="en-US"/>
              <a:t>ar</a:t>
            </a:r>
            <a:r>
              <a:rPr lang="en-US" spc="-10"/>
              <a:t> </a:t>
            </a:r>
            <a:r>
              <a:rPr lang="en-US" spc="-5"/>
              <a:t>H</a:t>
            </a:r>
            <a:r>
              <a:rPr lang="en-US"/>
              <a:t>a</a:t>
            </a:r>
            <a:r>
              <a:rPr lang="en-US" spc="-5"/>
              <a:t>ssan_</a:t>
            </a:r>
            <a:r>
              <a:rPr lang="en-US" spc="-10"/>
              <a:t>B</a:t>
            </a:r>
            <a:r>
              <a:rPr lang="en-US" spc="-5"/>
              <a:t>ZU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5633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9F19-E6E5-3E48-AAFD-0B6AA51B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633"/>
            <a:ext cx="10515600" cy="3967731"/>
          </a:xfrm>
        </p:spPr>
        <p:txBody>
          <a:bodyPr>
            <a:normAutofit/>
          </a:bodyPr>
          <a:lstStyle/>
          <a:p>
            <a:r>
              <a:rPr lang="en-US" sz="2600" b="1" dirty="0"/>
              <a:t>Sociology</a:t>
            </a:r>
            <a:r>
              <a:rPr lang="en-US" sz="2600" dirty="0"/>
              <a:t> is the study of groups and group interactions, societies and social interactions, from small and personal groups to very large groups. A group of people who live in a defined geographic area, who interact with one another, and who share a common culture is what </a:t>
            </a:r>
            <a:r>
              <a:rPr lang="en-US" sz="2600" b="1" dirty="0"/>
              <a:t>sociologists</a:t>
            </a:r>
            <a:r>
              <a:rPr lang="en-US" sz="2600" dirty="0"/>
              <a:t> call a society</a:t>
            </a:r>
          </a:p>
        </p:txBody>
      </p:sp>
    </p:spTree>
    <p:extLst>
      <p:ext uri="{BB962C8B-B14F-4D97-AF65-F5344CB8AC3E}">
        <p14:creationId xmlns:p14="http://schemas.microsoft.com/office/powerpoint/2010/main" val="229240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5" y="241045"/>
            <a:ext cx="4285615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0" dirty="0"/>
              <a:t> Sociology?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41" y="1150111"/>
            <a:ext cx="8481695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47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simple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definition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sociology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study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society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&amp;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culture.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systematic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study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relationship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individual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&amp;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society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&amp;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consequences </a:t>
            </a:r>
            <a:r>
              <a:rPr sz="3200" spc="-5" dirty="0">
                <a:latin typeface="Calibri"/>
                <a:cs typeface="Calibri"/>
              </a:rPr>
              <a:t> of </a:t>
            </a:r>
            <a:r>
              <a:rPr sz="3200" spc="-25" dirty="0">
                <a:latin typeface="Calibri"/>
                <a:cs typeface="Calibri"/>
              </a:rPr>
              <a:t>different</a:t>
            </a:r>
            <a:r>
              <a:rPr sz="3200" spc="-5" dirty="0">
                <a:latin typeface="Calibri"/>
                <a:cs typeface="Calibri"/>
              </a:rPr>
              <a:t> types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relationships.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341" y="4978000"/>
            <a:ext cx="9073658" cy="18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656" y="340106"/>
            <a:ext cx="4285615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0" dirty="0"/>
              <a:t> Sociology?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201275"/>
            <a:ext cx="7203440" cy="30079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Sociology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Focuses</a:t>
            </a:r>
            <a:r>
              <a:rPr sz="3200" spc="-5" dirty="0">
                <a:latin typeface="Calibri"/>
                <a:cs typeface="Calibri"/>
              </a:rPr>
              <a:t> on:</a:t>
            </a:r>
            <a:endParaRPr sz="3200" dirty="0">
              <a:latin typeface="Calibri"/>
              <a:cs typeface="Calibri"/>
            </a:endParaRPr>
          </a:p>
          <a:p>
            <a:pPr marL="755650" marR="258445" lvl="1" indent="-285750">
              <a:spcBef>
                <a:spcPts val="700"/>
              </a:spcBef>
              <a:buSzPct val="96428"/>
              <a:buFont typeface="Wingdings"/>
              <a:buChar char="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social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relationships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influence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people’s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attitudes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behavior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spcBef>
                <a:spcPts val="675"/>
              </a:spcBef>
              <a:buSzPct val="96428"/>
              <a:buFont typeface="Wingdings"/>
              <a:buChar char="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dirty="0">
                <a:latin typeface="Calibri"/>
                <a:cs typeface="Calibri"/>
              </a:rPr>
              <a:t>major</a:t>
            </a:r>
            <a:r>
              <a:rPr sz="2800" spc="-5" dirty="0">
                <a:latin typeface="Calibri"/>
                <a:cs typeface="Calibri"/>
              </a:rPr>
              <a:t> social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institutions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affect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</a:t>
            </a:r>
            <a:endParaRPr sz="2800" dirty="0">
              <a:latin typeface="Calibri"/>
              <a:cs typeface="Calibri"/>
            </a:endParaRPr>
          </a:p>
          <a:p>
            <a:pPr marL="755650" marR="5080" lvl="1" indent="-285750">
              <a:spcBef>
                <a:spcPts val="670"/>
              </a:spcBef>
              <a:buSzPct val="96428"/>
              <a:buFont typeface="Wingdings"/>
              <a:buChar char="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affect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individuals,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organizations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554" y="4495811"/>
            <a:ext cx="9083675" cy="23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560" y="1341882"/>
            <a:ext cx="6685280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Benefits </a:t>
            </a:r>
            <a:r>
              <a:rPr spc="-5" dirty="0"/>
              <a:t>of learning</a:t>
            </a:r>
            <a:r>
              <a:rPr spc="30" dirty="0"/>
              <a:t> </a:t>
            </a:r>
            <a:r>
              <a:rPr spc="-10" dirty="0"/>
              <a:t>sociology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9152" y="2400364"/>
            <a:ext cx="4871474" cy="42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59335"/>
            <a:ext cx="6075045" cy="6356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Benefits</a:t>
            </a:r>
            <a:r>
              <a:rPr sz="4000" spc="-45" dirty="0"/>
              <a:t> </a:t>
            </a:r>
            <a:r>
              <a:rPr sz="4000" spc="-5" dirty="0"/>
              <a:t>of</a:t>
            </a:r>
            <a:r>
              <a:rPr sz="4000" spc="-20" dirty="0"/>
              <a:t> </a:t>
            </a:r>
            <a:r>
              <a:rPr sz="4000" dirty="0"/>
              <a:t>learning</a:t>
            </a:r>
            <a:r>
              <a:rPr sz="4000" spc="-35" dirty="0"/>
              <a:t> </a:t>
            </a:r>
            <a:r>
              <a:rPr sz="4000" spc="-5" dirty="0"/>
              <a:t>sociology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907541" y="1025905"/>
            <a:ext cx="8240395" cy="466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6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45" dirty="0">
                <a:latin typeface="Calibri"/>
                <a:cs typeface="Calibri"/>
              </a:rPr>
              <a:t>Teaches</a:t>
            </a:r>
            <a:r>
              <a:rPr sz="2600" spc="-5" dirty="0">
                <a:latin typeface="Calibri"/>
                <a:cs typeface="Calibri"/>
              </a:rPr>
              <a:t> us</a:t>
            </a:r>
            <a:r>
              <a:rPr sz="2600" spc="-15" dirty="0">
                <a:latin typeface="Calibri"/>
                <a:cs typeface="Calibri"/>
              </a:rPr>
              <a:t> to </a:t>
            </a:r>
            <a:r>
              <a:rPr sz="2600" dirty="0">
                <a:latin typeface="Calibri"/>
                <a:cs typeface="Calibri"/>
              </a:rPr>
              <a:t>think </a:t>
            </a:r>
            <a:r>
              <a:rPr sz="2600" spc="-5" dirty="0">
                <a:latin typeface="Calibri"/>
                <a:cs typeface="Calibri"/>
              </a:rPr>
              <a:t>critically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world</a:t>
            </a:r>
            <a:endParaRPr sz="2600" dirty="0">
              <a:latin typeface="Calibri"/>
              <a:cs typeface="Calibri"/>
            </a:endParaRPr>
          </a:p>
          <a:p>
            <a:pPr marL="355600">
              <a:lnSpc>
                <a:spcPts val="2690"/>
              </a:lnSpc>
            </a:pPr>
            <a:r>
              <a:rPr sz="2600" spc="-15" dirty="0">
                <a:latin typeface="Calibri"/>
                <a:cs typeface="Calibri"/>
              </a:rPr>
              <a:t>around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looking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beneath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surface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endParaRPr sz="2600" dirty="0">
              <a:latin typeface="Calibri"/>
              <a:cs typeface="Calibri"/>
            </a:endParaRPr>
          </a:p>
          <a:p>
            <a:pPr marL="355600" marR="523875">
              <a:lnSpc>
                <a:spcPct val="70000"/>
              </a:lnSpc>
              <a:spcBef>
                <a:spcPts val="575"/>
              </a:spcBef>
            </a:pPr>
            <a:r>
              <a:rPr sz="2600" spc="-20" dirty="0">
                <a:latin typeface="Calibri"/>
                <a:cs typeface="Calibri"/>
              </a:rPr>
              <a:t>explore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social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&amp;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political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context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shaping </a:t>
            </a:r>
            <a:r>
              <a:rPr sz="2600" spc="-7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our </a:t>
            </a:r>
            <a:r>
              <a:rPr sz="2600" spc="-15" dirty="0">
                <a:latin typeface="Calibri"/>
                <a:cs typeface="Calibri"/>
              </a:rPr>
              <a:t>existence.</a:t>
            </a:r>
            <a:endParaRPr sz="2600" dirty="0">
              <a:latin typeface="Calibri"/>
              <a:cs typeface="Calibri"/>
            </a:endParaRPr>
          </a:p>
          <a:p>
            <a:pPr marL="354965" marR="1276985" indent="-354965">
              <a:lnSpc>
                <a:spcPts val="3460"/>
              </a:lnSpc>
              <a:spcBef>
                <a:spcPts val="10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Helps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general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social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patterns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behavior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particular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individuals.</a:t>
            </a:r>
          </a:p>
          <a:p>
            <a:pPr marL="355600" indent="-342900">
              <a:lnSpc>
                <a:spcPts val="3265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Allows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25" dirty="0">
                <a:latin typeface="Calibri"/>
                <a:cs typeface="Calibri"/>
              </a:rPr>
              <a:t>forces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look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beyond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outer</a:t>
            </a:r>
            <a:endParaRPr sz="2600" dirty="0">
              <a:latin typeface="Calibri"/>
              <a:cs typeface="Calibri"/>
            </a:endParaRPr>
          </a:p>
          <a:p>
            <a:pPr marL="355600" marR="5080">
              <a:lnSpc>
                <a:spcPct val="70000"/>
              </a:lnSpc>
              <a:spcBef>
                <a:spcPts val="575"/>
              </a:spcBef>
            </a:pPr>
            <a:r>
              <a:rPr sz="2600" spc="-10" dirty="0">
                <a:latin typeface="Calibri"/>
                <a:cs typeface="Calibri"/>
              </a:rPr>
              <a:t>appearances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our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social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world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 </a:t>
            </a:r>
            <a:r>
              <a:rPr sz="2600" spc="-15" dirty="0">
                <a:latin typeface="Calibri"/>
                <a:cs typeface="Calibri"/>
              </a:rPr>
              <a:t>discover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new </a:t>
            </a:r>
            <a:r>
              <a:rPr sz="2600" spc="-7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levels</a:t>
            </a:r>
            <a:r>
              <a:rPr sz="2600" spc="-5" dirty="0">
                <a:latin typeface="Calibri"/>
                <a:cs typeface="Calibri"/>
              </a:rPr>
              <a:t> 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reality</a:t>
            </a:r>
            <a:endParaRPr sz="2600" dirty="0">
              <a:latin typeface="Calibri"/>
              <a:cs typeface="Calibri"/>
            </a:endParaRPr>
          </a:p>
          <a:p>
            <a:pPr marL="354965" marR="2318385" indent="-354965">
              <a:lnSpc>
                <a:spcPts val="3460"/>
              </a:lnSpc>
              <a:spcBef>
                <a:spcPts val="1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20" dirty="0">
                <a:latin typeface="Calibri"/>
                <a:cs typeface="Calibri"/>
              </a:rPr>
              <a:t>Encourages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see individuality </a:t>
            </a:r>
            <a:r>
              <a:rPr sz="2600" spc="-70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social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context.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1" y="4458335"/>
            <a:ext cx="2819399" cy="23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0" y="187706"/>
            <a:ext cx="6685280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Benefits </a:t>
            </a:r>
            <a:r>
              <a:rPr spc="-5" dirty="0"/>
              <a:t>of learning</a:t>
            </a:r>
            <a:r>
              <a:rPr spc="30" dirty="0"/>
              <a:t> </a:t>
            </a:r>
            <a:r>
              <a:rPr spc="-10" dirty="0"/>
              <a:t>sociology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3733" y="1285431"/>
            <a:ext cx="8344534" cy="520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Provides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 with </a:t>
            </a:r>
            <a:r>
              <a:rPr sz="3000" spc="-10" dirty="0">
                <a:latin typeface="Calibri"/>
                <a:cs typeface="Calibri"/>
              </a:rPr>
              <a:t>what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sociologists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call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</a:p>
          <a:p>
            <a:pPr marL="355600">
              <a:lnSpc>
                <a:spcPts val="3240"/>
              </a:lnSpc>
            </a:pPr>
            <a:r>
              <a:rPr sz="3000" b="1" i="1" spc="-5" dirty="0">
                <a:latin typeface="Calibri"/>
                <a:cs typeface="Calibri"/>
              </a:rPr>
              <a:t>sociological</a:t>
            </a:r>
            <a:r>
              <a:rPr sz="3000" b="1" i="1" spc="-1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imagination</a:t>
            </a:r>
            <a:r>
              <a:rPr sz="3000" b="1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Sociological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imagination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is:</a:t>
            </a:r>
          </a:p>
          <a:p>
            <a:pPr marL="355600" marR="517525" indent="-342900">
              <a:lnSpc>
                <a:spcPts val="2880"/>
              </a:lnSpc>
              <a:spcBef>
                <a:spcPts val="695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way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looking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world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around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 </a:t>
            </a:r>
            <a:r>
              <a:rPr sz="3000" spc="-15" dirty="0">
                <a:latin typeface="Calibri"/>
                <a:cs typeface="Calibri"/>
              </a:rPr>
              <a:t>through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sociological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lenses</a:t>
            </a:r>
          </a:p>
          <a:p>
            <a:pPr marL="355600" marR="88265" indent="-342900">
              <a:lnSpc>
                <a:spcPct val="80000"/>
              </a:lnSpc>
              <a:spcBef>
                <a:spcPts val="745"/>
              </a:spcBef>
              <a:buFont typeface="Wingdings"/>
              <a:buChar char="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way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looking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our</a:t>
            </a:r>
            <a:r>
              <a:rPr sz="3000" spc="-10" dirty="0">
                <a:latin typeface="Calibri"/>
                <a:cs typeface="Calibri"/>
              </a:rPr>
              <a:t> experiences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0" dirty="0">
                <a:latin typeface="Calibri"/>
                <a:cs typeface="Calibri"/>
              </a:rPr>
              <a:t> light</a:t>
            </a:r>
            <a:r>
              <a:rPr sz="3000" spc="-5" dirty="0">
                <a:latin typeface="Calibri"/>
                <a:cs typeface="Calibri"/>
              </a:rPr>
              <a:t> 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what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going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social </a:t>
            </a:r>
            <a:r>
              <a:rPr sz="3000" spc="-15" dirty="0">
                <a:latin typeface="Calibri"/>
                <a:cs typeface="Calibri"/>
              </a:rPr>
              <a:t>world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around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us.</a:t>
            </a:r>
          </a:p>
          <a:p>
            <a:pPr marL="355600" marR="370840" indent="-342900">
              <a:lnSpc>
                <a:spcPts val="2880"/>
              </a:lnSpc>
              <a:spcBef>
                <a:spcPts val="1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Helps us </a:t>
            </a:r>
            <a:r>
              <a:rPr sz="3000" spc="-20" dirty="0">
                <a:latin typeface="Calibri"/>
                <a:cs typeface="Calibri"/>
              </a:rPr>
              <a:t>to </a:t>
            </a:r>
            <a:r>
              <a:rPr sz="3000" spc="-15" dirty="0">
                <a:latin typeface="Calibri"/>
                <a:cs typeface="Calibri"/>
              </a:rPr>
              <a:t>appreciate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social </a:t>
            </a:r>
            <a:r>
              <a:rPr sz="3000" dirty="0">
                <a:latin typeface="Calibri"/>
                <a:cs typeface="Calibri"/>
              </a:rPr>
              <a:t>&amp; </a:t>
            </a:r>
            <a:r>
              <a:rPr sz="3000" spc="-5" dirty="0">
                <a:latin typeface="Calibri"/>
                <a:cs typeface="Calibri"/>
              </a:rPr>
              <a:t>non-biological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forces </a:t>
            </a: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spc="-20" dirty="0">
                <a:latin typeface="Calibri"/>
                <a:cs typeface="Calibri"/>
              </a:rPr>
              <a:t>affect, </a:t>
            </a:r>
            <a:r>
              <a:rPr sz="3000" spc="-5" dirty="0">
                <a:latin typeface="Calibri"/>
                <a:cs typeface="Calibri"/>
              </a:rPr>
              <a:t>influence </a:t>
            </a:r>
            <a:r>
              <a:rPr sz="3000" dirty="0">
                <a:latin typeface="Calibri"/>
                <a:cs typeface="Calibri"/>
              </a:rPr>
              <a:t>&amp; </a:t>
            </a:r>
            <a:r>
              <a:rPr sz="3000" spc="-5" dirty="0">
                <a:latin typeface="Calibri"/>
                <a:cs typeface="Calibri"/>
              </a:rPr>
              <a:t>shape our </a:t>
            </a:r>
            <a:r>
              <a:rPr sz="3000" spc="-10" dirty="0">
                <a:latin typeface="Calibri"/>
                <a:cs typeface="Calibri"/>
              </a:rPr>
              <a:t>lives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individuals,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groups,</a:t>
            </a:r>
            <a:r>
              <a:rPr sz="3000" dirty="0">
                <a:latin typeface="Calibri"/>
                <a:cs typeface="Calibri"/>
              </a:rPr>
              <a:t> &amp;</a:t>
            </a:r>
            <a:r>
              <a:rPr sz="3000" spc="-10" dirty="0">
                <a:latin typeface="Calibri"/>
                <a:cs typeface="Calibri"/>
              </a:rPr>
              <a:t> communities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helps us </a:t>
            </a:r>
            <a:r>
              <a:rPr sz="3000" spc="-15" dirty="0">
                <a:latin typeface="Calibri"/>
                <a:cs typeface="Calibri"/>
              </a:rPr>
              <a:t>understand </a:t>
            </a:r>
            <a:r>
              <a:rPr sz="3000" spc="-5" dirty="0">
                <a:latin typeface="Calibri"/>
                <a:cs typeface="Calibri"/>
              </a:rPr>
              <a:t>how social </a:t>
            </a:r>
            <a:r>
              <a:rPr sz="3000" spc="-20" dirty="0">
                <a:latin typeface="Calibri"/>
                <a:cs typeface="Calibri"/>
              </a:rPr>
              <a:t>forces </a:t>
            </a:r>
            <a:r>
              <a:rPr sz="3000" spc="-5" dirty="0">
                <a:latin typeface="Calibri"/>
                <a:cs typeface="Calibri"/>
              </a:rPr>
              <a:t>influence our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goals, attitudes,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behavior,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&amp;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personality.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8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456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Introduction to sociology   What is sociology </vt:lpstr>
      <vt:lpstr>What Is Sociology?</vt:lpstr>
      <vt:lpstr>PowerPoint Presentation</vt:lpstr>
      <vt:lpstr>Sociology is the study of groups and group interactions, societies and social interactions, from small and personal groups to very large groups. A group of people who live in a defined geographic area, who interact with one another, and who share a common culture is what sociologists call a society</vt:lpstr>
      <vt:lpstr>What Is Sociology?</vt:lpstr>
      <vt:lpstr>What Is Sociology?</vt:lpstr>
      <vt:lpstr>Benefits of learning sociology</vt:lpstr>
      <vt:lpstr>Benefits of learning sociology</vt:lpstr>
      <vt:lpstr>Benefits of learning sociology</vt:lpstr>
      <vt:lpstr>Benefits of learning sociology</vt:lpstr>
      <vt:lpstr>Activity </vt:lpstr>
      <vt:lpstr>Homework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2021-03-02T22:05:25Z</dcterms:created>
  <dcterms:modified xsi:type="dcterms:W3CDTF">2021-03-16T22:19:20Z</dcterms:modified>
</cp:coreProperties>
</file>