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1"/>
  </p:normalViewPr>
  <p:slideViewPr>
    <p:cSldViewPr snapToGrid="0" snapToObjects="1">
      <p:cViewPr>
        <p:scale>
          <a:sx n="80" d="100"/>
          <a:sy n="80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80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6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7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1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9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24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97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B536BBF-1E3C-FE43-AB4F-41C2B0BDC9AA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85084CA-9FDD-A740-975B-464E85F6A5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7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ENGL337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1- Part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0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Presupposition</a:t>
            </a:r>
            <a:br>
              <a:rPr lang="en-US" dirty="0"/>
            </a:br>
            <a:r>
              <a:rPr lang="en-US" dirty="0" smtClean="0"/>
              <a:t>3- Focus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Statements that express certain kinds of focus also indicate that the </a:t>
            </a:r>
            <a:r>
              <a:rPr lang="en-US" dirty="0" err="1"/>
              <a:t>nonfocused</a:t>
            </a:r>
            <a:r>
              <a:rPr lang="en-US" dirty="0"/>
              <a:t> content expressed in the sentence has presupposed status. The clearest examples </a:t>
            </a:r>
            <a:r>
              <a:rPr lang="en-US" dirty="0" smtClean="0"/>
              <a:t>of </a:t>
            </a:r>
            <a:r>
              <a:rPr lang="en-US" dirty="0"/>
              <a:t>this are so-called it-cleft </a:t>
            </a:r>
            <a:r>
              <a:rPr lang="en-US" dirty="0" smtClean="0"/>
              <a:t>sentences.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97" y="3867807"/>
            <a:ext cx="8793310" cy="20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5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Presupposition</a:t>
            </a:r>
            <a:br>
              <a:rPr lang="en-US" dirty="0"/>
            </a:br>
            <a:r>
              <a:rPr lang="en-US" dirty="0" smtClean="0"/>
              <a:t>4- Aspectual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So-called aspectual verbs that indicate that some kind of event continues or stops presuppose that the event has been in progress </a:t>
            </a:r>
            <a:endParaRPr lang="en-US" dirty="0" smtClean="0"/>
          </a:p>
          <a:p>
            <a:r>
              <a:rPr lang="en-US" dirty="0" smtClean="0"/>
              <a:t>James </a:t>
            </a:r>
            <a:r>
              <a:rPr lang="en-US" dirty="0"/>
              <a:t>kept/continued/ceased/stopped/finished reading the paper </a:t>
            </a:r>
            <a:r>
              <a:rPr lang="en-US" dirty="0">
                <a:solidFill>
                  <a:srgbClr val="FF0000"/>
                </a:solidFill>
              </a:rPr>
              <a:t>presupposes </a:t>
            </a:r>
            <a:r>
              <a:rPr lang="en-US" dirty="0"/>
              <a:t>that James was reading the paper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6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Presupposition</a:t>
            </a:r>
            <a:br>
              <a:rPr lang="en-US" dirty="0"/>
            </a:br>
            <a:r>
              <a:rPr lang="en-US" dirty="0" smtClean="0"/>
              <a:t>5- Expression of Repetition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Expressions of repetition presuppose that some kind of state of affairs has held previously, as illustrated below, </a:t>
            </a:r>
            <a:r>
              <a:rPr lang="en-US" dirty="0" smtClean="0"/>
              <a:t>Presupposition: </a:t>
            </a:r>
            <a:r>
              <a:rPr lang="en-US" dirty="0">
                <a:solidFill>
                  <a:srgbClr val="FF0000"/>
                </a:solidFill>
              </a:rPr>
              <a:t>Harry had previously looked at the </a:t>
            </a:r>
            <a:r>
              <a:rPr lang="en-US" dirty="0" smtClean="0">
                <a:solidFill>
                  <a:srgbClr val="FF0000"/>
                </a:solidFill>
              </a:rPr>
              <a:t>house.</a:t>
            </a:r>
          </a:p>
          <a:p>
            <a:r>
              <a:rPr lang="en-US" b="1" dirty="0" smtClean="0"/>
              <a:t>Harry </a:t>
            </a:r>
            <a:r>
              <a:rPr lang="en-US" b="1" dirty="0"/>
              <a:t>looked over the house again on Wednesday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Harry </a:t>
            </a:r>
            <a:r>
              <a:rPr lang="en-US" b="1" dirty="0"/>
              <a:t>re-examined the house. </a:t>
            </a:r>
            <a:endParaRPr lang="en-US" b="1" dirty="0" smtClean="0"/>
          </a:p>
          <a:p>
            <a:r>
              <a:rPr lang="en-US" b="1" dirty="0" smtClean="0"/>
              <a:t>Harry </a:t>
            </a:r>
            <a:r>
              <a:rPr lang="en-US" b="1" dirty="0"/>
              <a:t>had another look at the house. </a:t>
            </a:r>
            <a:endParaRPr lang="en-US" b="1" dirty="0" smtClean="0"/>
          </a:p>
          <a:p>
            <a:r>
              <a:rPr lang="en-US" dirty="0" smtClean="0"/>
              <a:t>Verbs </a:t>
            </a:r>
            <a:r>
              <a:rPr lang="en-US" dirty="0"/>
              <a:t>like </a:t>
            </a:r>
            <a:r>
              <a:rPr lang="en-US" dirty="0">
                <a:solidFill>
                  <a:srgbClr val="FF0000"/>
                </a:solidFill>
              </a:rPr>
              <a:t>manage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succeed</a:t>
            </a:r>
            <a:r>
              <a:rPr lang="en-US" dirty="0"/>
              <a:t> presuppose that some attempt preceded the successful </a:t>
            </a:r>
            <a:r>
              <a:rPr lang="en-US" dirty="0" smtClean="0"/>
              <a:t>outcome:</a:t>
            </a:r>
          </a:p>
          <a:p>
            <a:r>
              <a:rPr lang="en-US" dirty="0" smtClean="0"/>
              <a:t>Jones </a:t>
            </a:r>
            <a:r>
              <a:rPr lang="en-US" dirty="0"/>
              <a:t>managed to get the door open presupposes that </a:t>
            </a:r>
            <a:r>
              <a:rPr lang="en-US" dirty="0">
                <a:solidFill>
                  <a:srgbClr val="FF0000"/>
                </a:solidFill>
              </a:rPr>
              <a:t>Jones tried to get the door open.</a:t>
            </a:r>
          </a:p>
        </p:txBody>
      </p:sp>
    </p:spTree>
    <p:extLst>
      <p:ext uri="{BB962C8B-B14F-4D97-AF65-F5344CB8AC3E}">
        <p14:creationId xmlns:p14="http://schemas.microsoft.com/office/powerpoint/2010/main" val="178330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Presupposition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Strawson</a:t>
            </a:r>
            <a:r>
              <a:rPr lang="en-US" dirty="0" smtClean="0"/>
              <a:t>, 1950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52" y="3314262"/>
            <a:ext cx="9066486" cy="21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</a:t>
            </a:r>
            <a:r>
              <a:rPr lang="en-US" dirty="0" smtClean="0">
                <a:solidFill>
                  <a:srgbClr val="FF0000"/>
                </a:solidFill>
              </a:rPr>
              <a:t>presupposition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presupposition </a:t>
            </a:r>
            <a:r>
              <a:rPr lang="en-US" sz="2800" b="1" dirty="0">
                <a:solidFill>
                  <a:srgbClr val="FF0000"/>
                </a:solidFill>
              </a:rPr>
              <a:t>is a special kind of entailment, specifically one that is not cancelled by negating the statement which carries it – presupposition survives negation.</a:t>
            </a:r>
          </a:p>
        </p:txBody>
      </p:sp>
    </p:spTree>
    <p:extLst>
      <p:ext uri="{BB962C8B-B14F-4D97-AF65-F5344CB8AC3E}">
        <p14:creationId xmlns:p14="http://schemas.microsoft.com/office/powerpoint/2010/main" val="117791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Value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refers to a sentence that is neither true or false.  When do we have that condition? </a:t>
            </a:r>
          </a:p>
          <a:p>
            <a:r>
              <a:rPr lang="en-US" dirty="0" smtClean="0"/>
              <a:t>When the presupposition of a sentence fails.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85" y="3880104"/>
            <a:ext cx="7721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Presupposition: Surviving Negation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893596"/>
            <a:ext cx="8770938" cy="2215340"/>
          </a:xfrm>
        </p:spPr>
      </p:pic>
    </p:spTree>
    <p:extLst>
      <p:ext uri="{BB962C8B-B14F-4D97-AF65-F5344CB8AC3E}">
        <p14:creationId xmlns:p14="http://schemas.microsoft.com/office/powerpoint/2010/main" val="142604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/>
              <a:t>Surviving Negation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351286"/>
            <a:ext cx="8770938" cy="1825478"/>
          </a:xfrm>
        </p:spPr>
      </p:pic>
    </p:spTree>
    <p:extLst>
      <p:ext uri="{BB962C8B-B14F-4D97-AF65-F5344CB8AC3E}">
        <p14:creationId xmlns:p14="http://schemas.microsoft.com/office/powerpoint/2010/main" val="60450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Presupposition Accommodation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Statements made in daily communication often carry presuppositions that the hearer doesn’t independently know to be true, but doesn’t object to. </a:t>
            </a:r>
            <a:r>
              <a:rPr lang="en-US" dirty="0" smtClean="0"/>
              <a:t>This is called </a:t>
            </a:r>
            <a:r>
              <a:rPr lang="en-US" dirty="0"/>
              <a:t>p</a:t>
            </a:r>
            <a:r>
              <a:rPr lang="en-US" dirty="0" smtClean="0"/>
              <a:t>resupposition accommodation.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0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Presupposition</a:t>
            </a:r>
            <a:br>
              <a:rPr lang="en-US" dirty="0" smtClean="0"/>
            </a:br>
            <a:r>
              <a:rPr lang="en-US" dirty="0" smtClean="0"/>
              <a:t>1- Determiners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determiners presuppose the total number of things of the kind mentioned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Ex: The dog ate his food. </a:t>
            </a:r>
          </a:p>
          <a:p>
            <a:r>
              <a:rPr lang="en-US" dirty="0" smtClean="0"/>
              <a:t>Presupposition: There is one dog. </a:t>
            </a:r>
          </a:p>
          <a:p>
            <a:endParaRPr lang="en-US" dirty="0"/>
          </a:p>
          <a:p>
            <a:r>
              <a:rPr lang="en-US" dirty="0" smtClean="0"/>
              <a:t>Ex: Both twins look so cute.</a:t>
            </a:r>
          </a:p>
          <a:p>
            <a:r>
              <a:rPr lang="en-US" dirty="0"/>
              <a:t>Presupposition: There </a:t>
            </a:r>
            <a:r>
              <a:rPr lang="en-US" dirty="0" smtClean="0"/>
              <a:t>are two babies.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3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Presupposition</a:t>
            </a:r>
            <a:br>
              <a:rPr lang="en-US" dirty="0"/>
            </a:br>
            <a:r>
              <a:rPr lang="en-US" dirty="0" smtClean="0"/>
              <a:t>2- </a:t>
            </a:r>
            <a:r>
              <a:rPr lang="en-US" dirty="0" err="1" smtClean="0"/>
              <a:t>Factive</a:t>
            </a:r>
            <a:r>
              <a:rPr lang="en-US" dirty="0" smtClean="0"/>
              <a:t> Verbs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09" y="2498287"/>
            <a:ext cx="7023100" cy="1828800"/>
          </a:xfrm>
        </p:spPr>
      </p:pic>
      <p:sp>
        <p:nvSpPr>
          <p:cNvPr id="5" name="TextBox 4"/>
          <p:cNvSpPr txBox="1"/>
          <p:nvPr/>
        </p:nvSpPr>
        <p:spPr>
          <a:xfrm>
            <a:off x="3111062" y="4782207"/>
            <a:ext cx="8240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So-called </a:t>
            </a:r>
            <a:r>
              <a:rPr lang="en-US" b="1" dirty="0" err="1" smtClean="0">
                <a:solidFill>
                  <a:srgbClr val="FF0000"/>
                </a:solidFill>
              </a:rPr>
              <a:t>factive</a:t>
            </a:r>
            <a:r>
              <a:rPr lang="en-US" b="1" dirty="0" smtClean="0">
                <a:solidFill>
                  <a:srgbClr val="FF0000"/>
                </a:solidFill>
              </a:rPr>
              <a:t> verbs take a clausal argument which is assumed to be a fact (that is, true). </a:t>
            </a:r>
            <a:r>
              <a:rPr lang="en-US" b="1" dirty="0" err="1" smtClean="0">
                <a:solidFill>
                  <a:srgbClr val="FF0000"/>
                </a:solidFill>
              </a:rPr>
              <a:t>Factive</a:t>
            </a:r>
            <a:r>
              <a:rPr lang="en-US" b="1" dirty="0" smtClean="0">
                <a:solidFill>
                  <a:srgbClr val="FF0000"/>
                </a:solidFill>
              </a:rPr>
              <a:t> expressions also include the noun fact, and </a:t>
            </a:r>
            <a:r>
              <a:rPr lang="en-US" b="1" dirty="0" err="1" smtClean="0">
                <a:solidFill>
                  <a:srgbClr val="FF0000"/>
                </a:solidFill>
              </a:rPr>
              <a:t>nominals</a:t>
            </a:r>
            <a:r>
              <a:rPr lang="en-US" b="1" dirty="0" smtClean="0">
                <a:solidFill>
                  <a:srgbClr val="FF0000"/>
                </a:solidFill>
              </a:rPr>
              <a:t> derived from </a:t>
            </a:r>
            <a:r>
              <a:rPr lang="en-US" b="1" dirty="0" err="1" smtClean="0">
                <a:solidFill>
                  <a:srgbClr val="FF0000"/>
                </a:solidFill>
              </a:rPr>
              <a:t>factive</a:t>
            </a:r>
            <a:r>
              <a:rPr lang="en-US" b="1" dirty="0" smtClean="0">
                <a:solidFill>
                  <a:srgbClr val="FF0000"/>
                </a:solidFill>
              </a:rPr>
              <a:t> verbs.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24559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43</TotalTime>
  <Words>352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Feathered</vt:lpstr>
      <vt:lpstr>ENGL337</vt:lpstr>
      <vt:lpstr>Presupposition </vt:lpstr>
      <vt:lpstr>SO, what is presupposition? </vt:lpstr>
      <vt:lpstr>Truth Value Gap</vt:lpstr>
      <vt:lpstr>Features of Presupposition: Surviving Negation </vt:lpstr>
      <vt:lpstr>Cont … Surviving Negation </vt:lpstr>
      <vt:lpstr>Presupposition Accommodation</vt:lpstr>
      <vt:lpstr>Types of Presupposition 1- Determiners </vt:lpstr>
      <vt:lpstr>Types of Presupposition 2- Factive Verbs</vt:lpstr>
      <vt:lpstr>Types of Presupposition 3- Focus </vt:lpstr>
      <vt:lpstr>Types of Presupposition 4- Aspectual Verbs</vt:lpstr>
      <vt:lpstr>Types of Presupposition 5- Expression of Repetition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ENGL337</dc:title>
  <dc:creator>Microsoft Office User</dc:creator>
  <cp:lastModifiedBy>nezar</cp:lastModifiedBy>
  <cp:revision>6</cp:revision>
  <dcterms:created xsi:type="dcterms:W3CDTF">2021-07-26T09:25:54Z</dcterms:created>
  <dcterms:modified xsi:type="dcterms:W3CDTF">2022-07-08T13:11:38Z</dcterms:modified>
</cp:coreProperties>
</file>