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2" r:id="rId6"/>
    <p:sldId id="260" r:id="rId7"/>
    <p:sldId id="261" r:id="rId8"/>
    <p:sldId id="264" r:id="rId9"/>
    <p:sldId id="265" r:id="rId10"/>
    <p:sldId id="266" r:id="rId11"/>
    <p:sldId id="267" r:id="rId12"/>
    <p:sldId id="268" r:id="rId13"/>
    <p:sldId id="269" r:id="rId14"/>
    <p:sldId id="271" r:id="rId15"/>
    <p:sldId id="272" r:id="rId16"/>
    <p:sldId id="273" r:id="rId17"/>
    <p:sldId id="274" r:id="rId18"/>
    <p:sldId id="322" r:id="rId19"/>
    <p:sldId id="323" r:id="rId20"/>
    <p:sldId id="270"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29" r:id="rId46"/>
    <p:sldId id="297" r:id="rId47"/>
    <p:sldId id="300" r:id="rId48"/>
    <p:sldId id="301" r:id="rId49"/>
    <p:sldId id="302" r:id="rId50"/>
    <p:sldId id="303" r:id="rId51"/>
    <p:sldId id="304" r:id="rId52"/>
    <p:sldId id="309" r:id="rId53"/>
    <p:sldId id="305" r:id="rId54"/>
    <p:sldId id="306" r:id="rId55"/>
    <p:sldId id="307" r:id="rId56"/>
    <p:sldId id="308" r:id="rId57"/>
    <p:sldId id="310" r:id="rId58"/>
    <p:sldId id="330" r:id="rId59"/>
    <p:sldId id="311" r:id="rId60"/>
    <p:sldId id="312" r:id="rId61"/>
    <p:sldId id="324" r:id="rId62"/>
    <p:sldId id="325" r:id="rId63"/>
    <p:sldId id="328" r:id="rId64"/>
    <p:sldId id="314" r:id="rId65"/>
    <p:sldId id="326" r:id="rId66"/>
    <p:sldId id="315" r:id="rId67"/>
    <p:sldId id="327" r:id="rId68"/>
    <p:sldId id="316" r:id="rId69"/>
    <p:sldId id="317" r:id="rId70"/>
    <p:sldId id="318" r:id="rId71"/>
    <p:sldId id="319" r:id="rId72"/>
    <p:sldId id="320" r:id="rId73"/>
    <p:sldId id="32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08C26-7E41-43B1-A482-5D5F84D32780}"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BCEB5-6C4A-4D42-AC4D-0FD6ECFF399C}" type="slidenum">
              <a:rPr lang="en-US" smtClean="0"/>
              <a:t>‹#›</a:t>
            </a:fld>
            <a:endParaRPr lang="en-US"/>
          </a:p>
        </p:txBody>
      </p:sp>
    </p:spTree>
    <p:extLst>
      <p:ext uri="{BB962C8B-B14F-4D97-AF65-F5344CB8AC3E}">
        <p14:creationId xmlns:p14="http://schemas.microsoft.com/office/powerpoint/2010/main" val="11885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0BCEB5-6C4A-4D42-AC4D-0FD6ECFF399C}" type="slidenum">
              <a:rPr lang="en-US" smtClean="0"/>
              <a:t>2</a:t>
            </a:fld>
            <a:endParaRPr lang="en-US"/>
          </a:p>
        </p:txBody>
      </p:sp>
    </p:spTree>
    <p:extLst>
      <p:ext uri="{BB962C8B-B14F-4D97-AF65-F5344CB8AC3E}">
        <p14:creationId xmlns:p14="http://schemas.microsoft.com/office/powerpoint/2010/main" val="197059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95E3F-53A3-4E78-9587-A2184A0B7B6C}"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421545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430E2-6BAB-4617-B3A0-DECE8C0EC238}"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212922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8B677-6228-450C-A4A9-97CDFBC27DBF}"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68247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1F2BC-0234-4D52-868C-EE92D33CF06C}"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151874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031AB-07D2-42C8-B782-C0BCA84511C3}" type="datetime1">
              <a:rPr lang="en-US" smtClean="0"/>
              <a:t>5/30/2022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178691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5F81EB-F8A3-4C4A-8021-1ED56990C877}" type="datetime1">
              <a:rPr lang="en-US" smtClean="0"/>
              <a:t>5/30/2022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321463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1E8E9-E39B-428B-B42A-444FC58C4CA8}" type="datetime1">
              <a:rPr lang="en-US" smtClean="0"/>
              <a:t>5/30/2022</a:t>
            </a:fld>
            <a:endParaRPr lang="en-US"/>
          </a:p>
        </p:txBody>
      </p:sp>
      <p:sp>
        <p:nvSpPr>
          <p:cNvPr id="8" name="Footer Placeholder 7"/>
          <p:cNvSpPr>
            <a:spLocks noGrp="1"/>
          </p:cNvSpPr>
          <p:nvPr>
            <p:ph type="ftr" sz="quarter" idx="11"/>
          </p:nvPr>
        </p:nvSpPr>
        <p:spPr/>
        <p:txBody>
          <a:bodyPr/>
          <a:lstStyle/>
          <a:p>
            <a:r>
              <a:rPr lang="en-US" smtClean="0"/>
              <a:t>Afif Hasan - Birzeit University</a:t>
            </a:r>
            <a:endParaRPr lang="en-US"/>
          </a:p>
        </p:txBody>
      </p:sp>
      <p:sp>
        <p:nvSpPr>
          <p:cNvPr id="9" name="Slide Number Placeholder 8"/>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197089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7A1C2-4C70-48E0-AA6E-4D9F5F35E683}" type="datetime1">
              <a:rPr lang="en-US" smtClean="0"/>
              <a:t>5/30/2022</a:t>
            </a:fld>
            <a:endParaRPr lang="en-US"/>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
        <p:nvSpPr>
          <p:cNvPr id="5" name="Slide Number Placeholder 4"/>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372077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C421E-CAD1-44D2-8C9A-A56993500B3C}" type="datetime1">
              <a:rPr lang="en-US" smtClean="0"/>
              <a:t>5/30/2022</a:t>
            </a:fld>
            <a:endParaRPr lang="en-US"/>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sp>
        <p:nvSpPr>
          <p:cNvPr id="4" name="Slide Number Placeholder 3"/>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295646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E8603-8DD7-4290-AD90-44A2F91D7C8C}" type="datetime1">
              <a:rPr lang="en-US" smtClean="0"/>
              <a:t>5/30/2022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150353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34776-531A-4BE1-9283-CAC7B8DE20BB}" type="datetime1">
              <a:rPr lang="en-US" smtClean="0"/>
              <a:t>5/30/2022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F9A92A2D-666D-4F81-A920-F6D1AE63BCB0}" type="slidenum">
              <a:rPr lang="en-US" smtClean="0"/>
              <a:t>‹#›</a:t>
            </a:fld>
            <a:endParaRPr lang="en-US"/>
          </a:p>
        </p:txBody>
      </p:sp>
    </p:spTree>
    <p:extLst>
      <p:ext uri="{BB962C8B-B14F-4D97-AF65-F5344CB8AC3E}">
        <p14:creationId xmlns:p14="http://schemas.microsoft.com/office/powerpoint/2010/main" val="303454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C759-1D98-46A6-826F-718FB8DBF418}" type="datetime1">
              <a:rPr lang="en-US" smtClean="0"/>
              <a:t>5/30/2022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Afif Hasan - Birzeit University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A2D-666D-4F81-A920-F6D1AE63BCB0}" type="slidenum">
              <a:rPr lang="en-US" smtClean="0"/>
              <a:t>‹#›</a:t>
            </a:fld>
            <a:endParaRPr lang="en-US"/>
          </a:p>
        </p:txBody>
      </p:sp>
    </p:spTree>
    <p:extLst>
      <p:ext uri="{BB962C8B-B14F-4D97-AF65-F5344CB8AC3E}">
        <p14:creationId xmlns:p14="http://schemas.microsoft.com/office/powerpoint/2010/main" val="213377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9.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41.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jpeg"/><Relationship Id="rId7" Type="http://schemas.openxmlformats.org/officeDocument/2006/relationships/image" Target="../media/image84.emf"/><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emf"/><Relationship Id="rId4" Type="http://schemas.openxmlformats.org/officeDocument/2006/relationships/image" Target="../media/image81.png"/><Relationship Id="rId9" Type="http://schemas.openxmlformats.org/officeDocument/2006/relationships/image" Target="../media/image86.emf"/></Relationships>
</file>

<file path=ppt/slides/_rels/slide4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gif"/><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g"/></Relationships>
</file>

<file path=ppt/slides/_rels/slide4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7.emf"/><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jpg"/><Relationship Id="rId5" Type="http://schemas.openxmlformats.org/officeDocument/2006/relationships/image" Target="../media/image101.pn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image" Target="../media/image104.jpe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 Id="rId5" Type="http://schemas.openxmlformats.org/officeDocument/2006/relationships/image" Target="../media/image114.emf"/><Relationship Id="rId4" Type="http://schemas.openxmlformats.org/officeDocument/2006/relationships/image" Target="../media/image11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 Id="rId5" Type="http://schemas.openxmlformats.org/officeDocument/2006/relationships/image" Target="../media/image118.emf"/><Relationship Id="rId4" Type="http://schemas.openxmlformats.org/officeDocument/2006/relationships/image" Target="../media/image117.emf"/></Relationships>
</file>

<file path=ppt/slides/_rels/slide54.x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image" Target="../media/image120.emf"/><Relationship Id="rId7" Type="http://schemas.openxmlformats.org/officeDocument/2006/relationships/image" Target="../media/image124.emf"/><Relationship Id="rId2" Type="http://schemas.openxmlformats.org/officeDocument/2006/relationships/image" Target="../media/image119.emf"/><Relationship Id="rId1" Type="http://schemas.openxmlformats.org/officeDocument/2006/relationships/slideLayout" Target="../slideLayouts/slideLayout2.xml"/><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 Id="rId9" Type="http://schemas.openxmlformats.org/officeDocument/2006/relationships/image" Target="../media/image115.emf"/></Relationships>
</file>

<file path=ppt/slides/_rels/slide55.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18.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29.png"/><Relationship Id="rId4" Type="http://schemas.openxmlformats.org/officeDocument/2006/relationships/image" Target="../media/image118.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7.xml"/><Relationship Id="rId5" Type="http://schemas.openxmlformats.org/officeDocument/2006/relationships/image" Target="../media/image136.emf"/><Relationship Id="rId4" Type="http://schemas.openxmlformats.org/officeDocument/2006/relationships/image" Target="../media/image135.emf"/></Relationships>
</file>

<file path=ppt/slides/_rels/slide68.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slideLayout" Target="../slideLayouts/slideLayout2.xml"/><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 Id="rId9" Type="http://schemas.openxmlformats.org/officeDocument/2006/relationships/image" Target="../media/image145.emf"/></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71.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image" Target="../media/image150.emf"/><Relationship Id="rId7" Type="http://schemas.openxmlformats.org/officeDocument/2006/relationships/image" Target="../media/image154.emf"/><Relationship Id="rId2" Type="http://schemas.openxmlformats.org/officeDocument/2006/relationships/image" Target="../media/image149.emf"/><Relationship Id="rId1" Type="http://schemas.openxmlformats.org/officeDocument/2006/relationships/slideLayout" Target="../slideLayouts/slideLayout2.xml"/><Relationship Id="rId6" Type="http://schemas.openxmlformats.org/officeDocument/2006/relationships/image" Target="../media/image153.emf"/><Relationship Id="rId5" Type="http://schemas.openxmlformats.org/officeDocument/2006/relationships/image" Target="../media/image152.emf"/><Relationship Id="rId4" Type="http://schemas.openxmlformats.org/officeDocument/2006/relationships/image" Target="../media/image151.emf"/></Relationships>
</file>

<file path=ppt/slides/_rels/slide72.xml.rels><?xml version="1.0" encoding="UTF-8" standalone="yes"?>
<Relationships xmlns="http://schemas.openxmlformats.org/package/2006/relationships"><Relationship Id="rId8" Type="http://schemas.openxmlformats.org/officeDocument/2006/relationships/image" Target="../media/image162.emf"/><Relationship Id="rId3" Type="http://schemas.openxmlformats.org/officeDocument/2006/relationships/image" Target="../media/image157.emf"/><Relationship Id="rId7" Type="http://schemas.openxmlformats.org/officeDocument/2006/relationships/image" Target="../media/image161.emf"/><Relationship Id="rId2" Type="http://schemas.openxmlformats.org/officeDocument/2006/relationships/image" Target="../media/image156.emf"/><Relationship Id="rId1" Type="http://schemas.openxmlformats.org/officeDocument/2006/relationships/slideLayout" Target="../slideLayouts/slideLayout2.xml"/><Relationship Id="rId6" Type="http://schemas.openxmlformats.org/officeDocument/2006/relationships/image" Target="../media/image160.emf"/><Relationship Id="rId5" Type="http://schemas.openxmlformats.org/officeDocument/2006/relationships/image" Target="../media/image159.emf"/><Relationship Id="rId4" Type="http://schemas.openxmlformats.org/officeDocument/2006/relationships/image" Target="../media/image158.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Fluid Mechanics I</a:t>
            </a:r>
            <a:br>
              <a:rPr lang="en-US" dirty="0" smtClean="0"/>
            </a:br>
            <a:r>
              <a:rPr lang="en-US" dirty="0" smtClean="0"/>
              <a:t>Chapter 6</a:t>
            </a:r>
            <a:br>
              <a:rPr lang="en-US" dirty="0" smtClean="0"/>
            </a:br>
            <a:r>
              <a:rPr lang="en-US" sz="5300" dirty="0" smtClean="0"/>
              <a:t>Viscous flow in ducts</a:t>
            </a:r>
            <a:endParaRPr lang="en-US" sz="5300" dirty="0"/>
          </a:p>
        </p:txBody>
      </p:sp>
      <p:sp>
        <p:nvSpPr>
          <p:cNvPr id="3" name="Subtitle 2"/>
          <p:cNvSpPr>
            <a:spLocks noGrp="1"/>
          </p:cNvSpPr>
          <p:nvPr>
            <p:ph type="subTitle" idx="1"/>
          </p:nvPr>
        </p:nvSpPr>
        <p:spPr>
          <a:xfrm>
            <a:off x="1524000" y="3779458"/>
            <a:ext cx="9144000" cy="1655762"/>
          </a:xfrm>
        </p:spPr>
        <p:txBody>
          <a:bodyPr>
            <a:normAutofit/>
          </a:bodyPr>
          <a:lstStyle/>
          <a:p>
            <a:r>
              <a:rPr lang="en-US" sz="2800" dirty="0" smtClean="0"/>
              <a:t>Dr. </a:t>
            </a:r>
            <a:r>
              <a:rPr lang="en-US" sz="2800" dirty="0" err="1" smtClean="0"/>
              <a:t>Afif</a:t>
            </a:r>
            <a:r>
              <a:rPr lang="en-US" sz="2800" dirty="0" smtClean="0"/>
              <a:t> </a:t>
            </a:r>
            <a:r>
              <a:rPr lang="en-US" sz="2800" dirty="0" err="1" smtClean="0"/>
              <a:t>Akel</a:t>
            </a:r>
            <a:r>
              <a:rPr lang="en-US" sz="2800" dirty="0" smtClean="0"/>
              <a:t> Hasan</a:t>
            </a:r>
          </a:p>
          <a:p>
            <a:r>
              <a:rPr lang="en-US" sz="2800" dirty="0" smtClean="0"/>
              <a:t>Mechanical &amp; Mechatronics Engineering</a:t>
            </a:r>
            <a:endParaRPr lang="en-US" sz="2800"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22957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47"/>
            <a:ext cx="10515600" cy="1022692"/>
          </a:xfrm>
        </p:spPr>
        <p:txBody>
          <a:bodyPr/>
          <a:lstStyle/>
          <a:p>
            <a:r>
              <a:rPr lang="en-US" dirty="0" smtClean="0"/>
              <a:t>Entrance length</a:t>
            </a:r>
            <a:endParaRPr lang="en-US" dirty="0"/>
          </a:p>
        </p:txBody>
      </p:sp>
      <p:sp>
        <p:nvSpPr>
          <p:cNvPr id="3" name="Content Placeholder 2"/>
          <p:cNvSpPr>
            <a:spLocks noGrp="1"/>
          </p:cNvSpPr>
          <p:nvPr>
            <p:ph idx="1"/>
          </p:nvPr>
        </p:nvSpPr>
        <p:spPr>
          <a:xfrm>
            <a:off x="838200" y="1432499"/>
            <a:ext cx="10515600" cy="4351338"/>
          </a:xfrm>
        </p:spPr>
        <p:txBody>
          <a:bodyPr/>
          <a:lstStyle/>
          <a:p>
            <a:r>
              <a:rPr lang="en-US" dirty="0"/>
              <a:t>Dimensional analysis shows that the Reynolds number is the only parameter </a:t>
            </a:r>
            <a:r>
              <a:rPr lang="en-US" dirty="0" smtClean="0"/>
              <a:t>affecting entrance length.</a:t>
            </a:r>
          </a:p>
          <a:p>
            <a:endParaRPr lang="en-US" dirty="0"/>
          </a:p>
          <a:p>
            <a:endParaRPr lang="en-US" dirty="0" smtClean="0"/>
          </a:p>
          <a:p>
            <a:endParaRPr lang="en-US" dirty="0"/>
          </a:p>
          <a:p>
            <a:r>
              <a:rPr lang="en-US" dirty="0"/>
              <a:t>For laminar flow </a:t>
            </a:r>
            <a:r>
              <a:rPr lang="en-US" dirty="0" smtClean="0"/>
              <a:t>the </a:t>
            </a:r>
            <a:r>
              <a:rPr lang="en-US" dirty="0"/>
              <a:t>accepted </a:t>
            </a:r>
            <a:r>
              <a:rPr lang="en-US" dirty="0" smtClean="0"/>
              <a:t>correlation is</a:t>
            </a:r>
          </a:p>
          <a:p>
            <a:r>
              <a:rPr lang="en-US" dirty="0"/>
              <a:t>In turbulent flow the boundary layers grow faster, and </a:t>
            </a:r>
            <a:r>
              <a:rPr lang="en-US" i="1" dirty="0"/>
              <a:t>Le </a:t>
            </a:r>
            <a:r>
              <a:rPr lang="en-US" dirty="0"/>
              <a:t>is relatively shorter, </a:t>
            </a:r>
            <a:r>
              <a:rPr lang="en-US" dirty="0" smtClean="0"/>
              <a:t>according to </a:t>
            </a:r>
            <a:r>
              <a:rPr lang="en-US" dirty="0"/>
              <a:t>the approximation for smooth walls</a:t>
            </a: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668313" y="2192957"/>
            <a:ext cx="2633828" cy="641445"/>
          </a:xfrm>
          <a:prstGeom prst="rect">
            <a:avLst/>
          </a:prstGeom>
        </p:spPr>
      </p:pic>
      <p:pic>
        <p:nvPicPr>
          <p:cNvPr id="5" name="Picture 4"/>
          <p:cNvPicPr>
            <a:picLocks noChangeAspect="1"/>
          </p:cNvPicPr>
          <p:nvPr/>
        </p:nvPicPr>
        <p:blipFill>
          <a:blip r:embed="rId3"/>
          <a:stretch>
            <a:fillRect/>
          </a:stretch>
        </p:blipFill>
        <p:spPr>
          <a:xfrm>
            <a:off x="1501771" y="2870695"/>
            <a:ext cx="2966911" cy="935037"/>
          </a:xfrm>
          <a:prstGeom prst="rect">
            <a:avLst/>
          </a:prstGeom>
        </p:spPr>
      </p:pic>
      <p:pic>
        <p:nvPicPr>
          <p:cNvPr id="6" name="Picture 5"/>
          <p:cNvPicPr>
            <a:picLocks noChangeAspect="1"/>
          </p:cNvPicPr>
          <p:nvPr/>
        </p:nvPicPr>
        <p:blipFill>
          <a:blip r:embed="rId4"/>
          <a:stretch>
            <a:fillRect/>
          </a:stretch>
        </p:blipFill>
        <p:spPr>
          <a:xfrm>
            <a:off x="7778716" y="3587311"/>
            <a:ext cx="3332197" cy="787998"/>
          </a:xfrm>
          <a:prstGeom prst="rect">
            <a:avLst/>
          </a:prstGeom>
        </p:spPr>
      </p:pic>
      <p:pic>
        <p:nvPicPr>
          <p:cNvPr id="7" name="Picture 6"/>
          <p:cNvPicPr>
            <a:picLocks noChangeAspect="1"/>
          </p:cNvPicPr>
          <p:nvPr/>
        </p:nvPicPr>
        <p:blipFill>
          <a:blip r:embed="rId5"/>
          <a:stretch>
            <a:fillRect/>
          </a:stretch>
        </p:blipFill>
        <p:spPr>
          <a:xfrm>
            <a:off x="2132036" y="5338512"/>
            <a:ext cx="3963964" cy="890650"/>
          </a:xfrm>
          <a:prstGeom prst="rect">
            <a:avLst/>
          </a:prstGeom>
        </p:spPr>
      </p:pic>
      <p:sp>
        <p:nvSpPr>
          <p:cNvPr id="8" name="Footer Placeholder 7"/>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67739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normAutofit/>
          </a:bodyPr>
          <a:lstStyle/>
          <a:p>
            <a:r>
              <a:rPr lang="en-US" sz="4000" b="1" dirty="0"/>
              <a:t>EXAMPLE 6.2</a:t>
            </a:r>
            <a:endParaRPr lang="en-US" sz="4000" dirty="0"/>
          </a:p>
        </p:txBody>
      </p:sp>
      <p:sp>
        <p:nvSpPr>
          <p:cNvPr id="3" name="Content Placeholder 2"/>
          <p:cNvSpPr>
            <a:spLocks noGrp="1"/>
          </p:cNvSpPr>
          <p:nvPr>
            <p:ph idx="1"/>
          </p:nvPr>
        </p:nvSpPr>
        <p:spPr>
          <a:xfrm>
            <a:off x="701722" y="1375249"/>
            <a:ext cx="10515600" cy="4351338"/>
          </a:xfrm>
        </p:spPr>
        <p:txBody>
          <a:bodyPr/>
          <a:lstStyle/>
          <a:p>
            <a:r>
              <a:rPr lang="en-US" dirty="0" smtClean="0"/>
              <a:t>A ½ in-diameter water pipe is 60 </a:t>
            </a:r>
            <a:r>
              <a:rPr lang="en-US" dirty="0" err="1" smtClean="0"/>
              <a:t>ft</a:t>
            </a:r>
            <a:r>
              <a:rPr lang="en-US" dirty="0" smtClean="0"/>
              <a:t> long and delivers water at 5 gal/min at 20°C. What fraction of this pipe is taken up by the entrance region?</a:t>
            </a:r>
          </a:p>
          <a:p>
            <a:endParaRPr lang="en-US" dirty="0"/>
          </a:p>
        </p:txBody>
      </p:sp>
      <p:pic>
        <p:nvPicPr>
          <p:cNvPr id="4" name="Picture 3"/>
          <p:cNvPicPr>
            <a:picLocks noChangeAspect="1"/>
          </p:cNvPicPr>
          <p:nvPr/>
        </p:nvPicPr>
        <p:blipFill>
          <a:blip r:embed="rId2"/>
          <a:stretch>
            <a:fillRect/>
          </a:stretch>
        </p:blipFill>
        <p:spPr>
          <a:xfrm>
            <a:off x="1554028" y="2584763"/>
            <a:ext cx="4986323" cy="861158"/>
          </a:xfrm>
          <a:prstGeom prst="rect">
            <a:avLst/>
          </a:prstGeom>
        </p:spPr>
      </p:pic>
      <p:pic>
        <p:nvPicPr>
          <p:cNvPr id="5" name="Picture 4"/>
          <p:cNvPicPr>
            <a:picLocks noChangeAspect="1"/>
          </p:cNvPicPr>
          <p:nvPr/>
        </p:nvPicPr>
        <p:blipFill>
          <a:blip r:embed="rId3"/>
          <a:stretch>
            <a:fillRect/>
          </a:stretch>
        </p:blipFill>
        <p:spPr>
          <a:xfrm>
            <a:off x="1497046" y="3373964"/>
            <a:ext cx="4705539" cy="838385"/>
          </a:xfrm>
          <a:prstGeom prst="rect">
            <a:avLst/>
          </a:prstGeom>
        </p:spPr>
      </p:pic>
      <p:pic>
        <p:nvPicPr>
          <p:cNvPr id="6" name="Picture 5"/>
          <p:cNvPicPr>
            <a:picLocks noChangeAspect="1"/>
          </p:cNvPicPr>
          <p:nvPr/>
        </p:nvPicPr>
        <p:blipFill>
          <a:blip r:embed="rId4"/>
          <a:stretch>
            <a:fillRect/>
          </a:stretch>
        </p:blipFill>
        <p:spPr>
          <a:xfrm>
            <a:off x="1515140" y="4182674"/>
            <a:ext cx="4669350" cy="816131"/>
          </a:xfrm>
          <a:prstGeom prst="rect">
            <a:avLst/>
          </a:prstGeom>
        </p:spPr>
      </p:pic>
      <p:pic>
        <p:nvPicPr>
          <p:cNvPr id="7" name="Picture 6"/>
          <p:cNvPicPr>
            <a:picLocks noChangeAspect="1"/>
          </p:cNvPicPr>
          <p:nvPr/>
        </p:nvPicPr>
        <p:blipFill>
          <a:blip r:embed="rId5"/>
          <a:stretch>
            <a:fillRect/>
          </a:stretch>
        </p:blipFill>
        <p:spPr>
          <a:xfrm>
            <a:off x="1191527" y="5436943"/>
            <a:ext cx="4629865" cy="741143"/>
          </a:xfrm>
          <a:prstGeom prst="rect">
            <a:avLst/>
          </a:prstGeom>
        </p:spPr>
      </p:pic>
      <p:pic>
        <p:nvPicPr>
          <p:cNvPr id="8" name="Picture 7"/>
          <p:cNvPicPr>
            <a:picLocks noChangeAspect="1"/>
          </p:cNvPicPr>
          <p:nvPr/>
        </p:nvPicPr>
        <p:blipFill>
          <a:blip r:embed="rId6"/>
          <a:stretch>
            <a:fillRect/>
          </a:stretch>
        </p:blipFill>
        <p:spPr>
          <a:xfrm>
            <a:off x="6311197" y="5445592"/>
            <a:ext cx="3416623" cy="732494"/>
          </a:xfrm>
          <a:prstGeom prst="rect">
            <a:avLst/>
          </a:prstGeom>
        </p:spPr>
      </p:pic>
      <p:sp>
        <p:nvSpPr>
          <p:cNvPr id="9" name="Rectangle 8"/>
          <p:cNvSpPr/>
          <p:nvPr/>
        </p:nvSpPr>
        <p:spPr>
          <a:xfrm>
            <a:off x="964783" y="4942217"/>
            <a:ext cx="7972054" cy="461665"/>
          </a:xfrm>
          <a:prstGeom prst="rect">
            <a:avLst/>
          </a:prstGeom>
        </p:spPr>
        <p:txBody>
          <a:bodyPr wrap="none">
            <a:spAutoFit/>
          </a:bodyPr>
          <a:lstStyle/>
          <a:p>
            <a:r>
              <a:rPr lang="en-US" sz="2400" b="0" i="0" u="none" strike="noStrike" baseline="0" dirty="0" smtClean="0">
                <a:latin typeface="Times-Roman"/>
              </a:rPr>
              <a:t>This is greater than 2300; hence the flow is fully </a:t>
            </a:r>
            <a:r>
              <a:rPr lang="en-US" sz="2400" b="0" i="0" u="none" strike="noStrike" baseline="0" dirty="0" smtClean="0">
                <a:solidFill>
                  <a:schemeClr val="accent2">
                    <a:lumMod val="75000"/>
                  </a:schemeClr>
                </a:solidFill>
                <a:latin typeface="Times-Roman"/>
              </a:rPr>
              <a:t>turbulent</a:t>
            </a:r>
            <a:endParaRPr lang="en-US" sz="2400" dirty="0">
              <a:solidFill>
                <a:schemeClr val="accent2">
                  <a:lumMod val="75000"/>
                </a:schemeClr>
              </a:solidFill>
            </a:endParaRPr>
          </a:p>
        </p:txBody>
      </p:sp>
      <p:sp>
        <p:nvSpPr>
          <p:cNvPr id="10" name="Footer Placeholder 9"/>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253286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2" y="0"/>
            <a:ext cx="10515600" cy="996287"/>
          </a:xfrm>
        </p:spPr>
        <p:txBody>
          <a:bodyPr>
            <a:normAutofit/>
          </a:bodyPr>
          <a:lstStyle/>
          <a:p>
            <a:r>
              <a:rPr lang="en-US" sz="4000" b="1" dirty="0"/>
              <a:t>Flow in a Circular </a:t>
            </a:r>
            <a:r>
              <a:rPr lang="en-US" sz="4000" b="1" dirty="0" smtClean="0"/>
              <a:t>Pipe, </a:t>
            </a:r>
            <a:r>
              <a:rPr lang="en-US" sz="4000" b="1" dirty="0" err="1" smtClean="0"/>
              <a:t>h</a:t>
            </a:r>
            <a:r>
              <a:rPr lang="en-US" sz="4000" b="1" baseline="-25000" dirty="0" err="1" smtClean="0"/>
              <a:t>f</a:t>
            </a:r>
            <a:endParaRPr lang="en-US" sz="4000" b="1"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2214" y="958253"/>
                <a:ext cx="7350455" cy="5468558"/>
              </a:xfrm>
            </p:spPr>
            <p:txBody>
              <a:bodyPr>
                <a:noAutofit/>
              </a:bodyPr>
              <a:lstStyle/>
              <a:p>
                <a:r>
                  <a:rPr lang="en-US" sz="2400" dirty="0" smtClean="0"/>
                  <a:t>The steady-flow energy equation for pipe section  1 to 2</a:t>
                </a:r>
              </a:p>
              <a:p>
                <a:pPr marL="0" indent="0">
                  <a:buNone/>
                </a:pPr>
                <a14:m>
                  <m:oMathPara xmlns:m="http://schemas.openxmlformats.org/officeDocument/2006/math">
                    <m:oMathParaPr>
                      <m:jc m:val="left"/>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r>
                            <a:rPr lang="en-US" sz="2400" b="0" i="1" baseline="-25000" smtClean="0">
                              <a:latin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𝛾</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𝑉</m:t>
                          </m:r>
                          <m:r>
                            <a:rPr lang="en-US" sz="2400" b="0" i="1" baseline="-25000" smtClean="0">
                              <a:latin typeface="Cambria Math" panose="02040503050406030204" pitchFamily="18" charset="0"/>
                              <a:ea typeface="Cambria Math" panose="02040503050406030204" pitchFamily="18" charset="0"/>
                            </a:rPr>
                            <m:t>1</m:t>
                          </m:r>
                          <m:r>
                            <a:rPr lang="en-US" sz="2400" b="0" i="1" baseline="30000" smtClean="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𝑔</m:t>
                          </m:r>
                        </m:den>
                      </m:f>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𝑍</m:t>
                      </m:r>
                      <m:r>
                        <a:rPr lang="en-US" sz="2400" b="0" i="1" baseline="-25000"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b="0" i="1" baseline="-25000" smtClean="0">
                              <a:latin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𝛾</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𝑉</m:t>
                          </m:r>
                          <m:r>
                            <a:rPr lang="en-US" sz="2400" b="0" i="1" baseline="-25000" smtClean="0">
                              <a:latin typeface="Cambria Math" panose="02040503050406030204" pitchFamily="18" charset="0"/>
                              <a:ea typeface="Cambria Math" panose="02040503050406030204" pitchFamily="18" charset="0"/>
                            </a:rPr>
                            <m:t>2</m:t>
                          </m:r>
                          <m:r>
                            <a:rPr lang="en-US" sz="2400" i="1" baseline="30000">
                              <a:latin typeface="Cambria Math" panose="02040503050406030204" pitchFamily="18" charset="0"/>
                              <a:ea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𝑔</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m:t>
                      </m:r>
                      <m:r>
                        <a:rPr lang="en-US" sz="2400" b="0" i="1" baseline="-25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h𝑓</m:t>
                      </m:r>
                    </m:oMath>
                  </m:oMathPara>
                </a14:m>
                <a:endParaRPr lang="en-US" sz="2400" dirty="0" smtClean="0"/>
              </a:p>
              <a:p>
                <a:pPr marL="0" indent="0">
                  <a:buNone/>
                </a:pPr>
                <a:r>
                  <a:rPr lang="en-US" sz="2400" dirty="0" smtClean="0"/>
                  <a:t>But V1 = V2 then </a:t>
                </a:r>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h𝑓</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baseline="-2500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𝛾</m:t>
                          </m:r>
                        </m:den>
                      </m:f>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baseline="-25000">
                              <a:latin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𝛾</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m:t>
                      </m:r>
                      <m:r>
                        <a:rPr lang="en-US" sz="2400" i="1" baseline="-2500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m:t>
                      </m:r>
                      <m:r>
                        <a:rPr lang="en-US" sz="2400" i="1" baseline="-25000">
                          <a:latin typeface="Cambria Math" panose="02040503050406030204" pitchFamily="18" charset="0"/>
                          <a:ea typeface="Cambria Math" panose="02040503050406030204" pitchFamily="18" charset="0"/>
                        </a:rPr>
                        <m:t>2</m:t>
                      </m:r>
                    </m:oMath>
                  </m:oMathPara>
                </a14:m>
                <a:endParaRPr lang="en-US" sz="2400" dirty="0" smtClean="0"/>
              </a:p>
              <a:p>
                <a:pPr marL="0" indent="0">
                  <a:buNone/>
                </a:pPr>
                <a:r>
                  <a:rPr lang="en-US" sz="2400" dirty="0" smtClean="0"/>
                  <a:t>From linear momentum</a:t>
                </a:r>
              </a:p>
              <a:p>
                <a:pPr marL="0" indent="0">
                  <a:buNone/>
                </a:pPr>
                <a14:m>
                  <m:oMathPara xmlns:m="http://schemas.openxmlformats.org/officeDocument/2006/math">
                    <m:oMathParaPr>
                      <m:jc m:val="left"/>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r>
                            <a:rPr lang="en-US" sz="2400" b="0" i="1" smtClean="0">
                              <a:latin typeface="Cambria Math" panose="02040503050406030204" pitchFamily="18" charset="0"/>
                            </a:rPr>
                            <m:t>𝐹𝑥</m:t>
                          </m:r>
                          <m:r>
                            <a:rPr lang="en-US" sz="2400" b="0" i="1" smtClean="0">
                              <a:latin typeface="Cambria Math" panose="02040503050406030204" pitchFamily="18" charset="0"/>
                            </a:rPr>
                            <m:t>=</m:t>
                          </m:r>
                          <m:r>
                            <a:rPr lang="en-US" sz="2400" b="0" i="1" smtClean="0">
                              <a:latin typeface="Cambria Math" panose="02040503050406030204" pitchFamily="18" charset="0"/>
                            </a:rPr>
                            <m:t>𝑚</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2−</m:t>
                              </m:r>
                              <m:r>
                                <a:rPr lang="en-US" sz="2400" b="0" i="1" smtClean="0">
                                  <a:latin typeface="Cambria Math" panose="02040503050406030204" pitchFamily="18" charset="0"/>
                                </a:rPr>
                                <m:t>𝑉</m:t>
                              </m:r>
                              <m:r>
                                <a:rPr lang="en-US" sz="2400" b="0" i="1" smtClean="0">
                                  <a:latin typeface="Cambria Math" panose="02040503050406030204" pitchFamily="18" charset="0"/>
                                </a:rPr>
                                <m:t>1</m:t>
                              </m:r>
                            </m:e>
                          </m:d>
                          <m:r>
                            <a:rPr lang="en-US" sz="2400" b="0" i="1" smtClean="0">
                              <a:latin typeface="Cambria Math" panose="02040503050406030204" pitchFamily="18" charset="0"/>
                            </a:rPr>
                            <m:t>=0</m:t>
                          </m:r>
                        </m:e>
                      </m:nary>
                    </m:oMath>
                  </m:oMathPara>
                </a14:m>
                <a:endParaRPr lang="en-US" sz="2400" dirty="0" smtClean="0"/>
              </a:p>
              <a:p>
                <a:pPr marL="0" indent="0">
                  <a:buNone/>
                </a:pPr>
                <a14:m>
                  <m:oMathPara xmlns:m="http://schemas.openxmlformats.org/officeDocument/2006/math">
                    <m:oMathParaPr>
                      <m:jc m:val="left"/>
                    </m:oMathParaPr>
                    <m:oMath xmlns:m="http://schemas.openxmlformats.org/officeDocument/2006/math">
                      <m:nary>
                        <m:naryPr>
                          <m:chr m:val="∑"/>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𝐹𝑥</m:t>
                          </m:r>
                          <m:r>
                            <a:rPr lang="en-US" sz="2400" i="1">
                              <a:latin typeface="Cambria Math" panose="02040503050406030204" pitchFamily="18" charset="0"/>
                            </a:rPr>
                            <m:t>=0</m:t>
                          </m:r>
                        </m:e>
                      </m:nary>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𝑅</m:t>
                      </m:r>
                      <m:r>
                        <a:rPr lang="en-US" sz="2400" i="1" baseline="3000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𝑔</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𝑅</m:t>
                      </m:r>
                      <m:r>
                        <a:rPr lang="en-US" sz="2400" i="1" baseline="30000">
                          <a:latin typeface="Cambria Math" panose="02040503050406030204" pitchFamily="18" charset="0"/>
                          <a:ea typeface="Cambria Math" panose="02040503050406030204" pitchFamily="18" charset="0"/>
                        </a:rPr>
                        <m:t>2</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𝐿𝑠𝑖𝑛</m:t>
                      </m:r>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𝜏</m:t>
                      </m:r>
                      <m:r>
                        <a:rPr lang="en-US" sz="2400" i="1" baseline="-25000">
                          <a:latin typeface="Cambria Math" panose="02040503050406030204" pitchFamily="18" charset="0"/>
                          <a:ea typeface="Cambria Math" panose="02040503050406030204" pitchFamily="18" charset="0"/>
                        </a:rPr>
                        <m:t>𝑤</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𝑅</m:t>
                      </m:r>
                      <m:r>
                        <a:rPr lang="en-US" sz="2400" i="1">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m:t>
                      </m:r>
                    </m:oMath>
                  </m:oMathPara>
                </a14:m>
                <a:endParaRPr lang="en-US" sz="2400" dirty="0" smtClean="0"/>
              </a:p>
              <a:p>
                <a:pPr marL="0" indent="0">
                  <a:buNone/>
                </a:pPr>
                <a:r>
                  <a:rPr lang="en-US" sz="2400" dirty="0" smtClean="0"/>
                  <a:t>Divide by </a:t>
                </a:r>
                <a14:m>
                  <m:oMath xmlns:m="http://schemas.openxmlformats.org/officeDocument/2006/math">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𝑔</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𝑅</m:t>
                    </m:r>
                    <m:r>
                      <a:rPr lang="en-US" sz="2400" i="1" baseline="30000">
                        <a:latin typeface="Cambria Math" panose="02040503050406030204" pitchFamily="18" charset="0"/>
                        <a:ea typeface="Cambria Math" panose="02040503050406030204" pitchFamily="18" charset="0"/>
                      </a:rPr>
                      <m:t>2 </m:t>
                    </m:r>
                  </m:oMath>
                </a14:m>
                <a:r>
                  <a:rPr lang="en-US" sz="2400" dirty="0" smtClean="0"/>
                  <a:t>  knowing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𝐿𝑠𝑖𝑛</m:t>
                    </m:r>
                    <m:r>
                      <a:rPr lang="en-US" sz="2400" i="1">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Δ</m:t>
                    </m:r>
                  </m:oMath>
                </a14:m>
                <a:r>
                  <a:rPr lang="en-US" sz="2400" dirty="0" smtClean="0"/>
                  <a:t>Z to get  </a:t>
                </a:r>
              </a:p>
              <a:p>
                <a:pPr marL="0" indent="0">
                  <a:buNone/>
                </a:pPr>
                <a:r>
                  <a:rPr lang="en-US" sz="2400" dirty="0" smtClean="0"/>
                  <a:t>Or </a:t>
                </a:r>
                <a14:m>
                  <m:oMath xmlns:m="http://schemas.openxmlformats.org/officeDocument/2006/math">
                    <m:r>
                      <a:rPr lang="en-US" sz="2400" i="1">
                        <a:latin typeface="Cambria Math" panose="02040503050406030204" pitchFamily="18" charset="0"/>
                      </a:rPr>
                      <m:t>h𝑓</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baseline="-2500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𝛾</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r>
                          <a:rPr lang="en-US" sz="2400" i="1" baseline="-25000">
                            <a:latin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𝛾</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m:t>
                    </m:r>
                    <m:r>
                      <a:rPr lang="en-US" sz="2400" i="1" baseline="-2500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m:t>
                    </m:r>
                    <m:r>
                      <a:rPr lang="en-US" sz="2400" i="1" baseline="-2500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f>
                      <m:fPr>
                        <m:ctrlPr>
                          <a:rPr lang="en-US" sz="2400" b="0" i="1" baseline="-25000" smtClean="0">
                            <a:latin typeface="Cambria Math" panose="02040503050406030204" pitchFamily="18"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𝑝</m:t>
                        </m:r>
                      </m:num>
                      <m:den>
                        <m:r>
                          <a:rPr lang="en-US" sz="2400" b="0" i="1" smtClean="0">
                            <a:latin typeface="Cambria Math" panose="02040503050406030204" pitchFamily="18" charset="0"/>
                            <a:ea typeface="Cambria Math" panose="02040503050406030204" pitchFamily="18" charset="0"/>
                          </a:rPr>
                          <m:t>𝛾</m:t>
                        </m:r>
                      </m:den>
                    </m:f>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𝜏</m:t>
                    </m:r>
                    <m:r>
                      <a:rPr lang="en-US" sz="2400" i="1" baseline="-25000">
                        <a:latin typeface="Cambria Math" panose="02040503050406030204" pitchFamily="18" charset="0"/>
                        <a:ea typeface="Cambria Math" panose="02040503050406030204" pitchFamily="18" charset="0"/>
                      </a:rPr>
                      <m:t>𝑤</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𝑔𝑅</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2214" y="958253"/>
                <a:ext cx="7350455" cy="5468558"/>
              </a:xfrm>
              <a:blipFill rotWithShape="0">
                <a:blip r:embed="rId2"/>
                <a:stretch>
                  <a:fillRect l="-1244" t="-1561" r="-82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440881" y="1415623"/>
            <a:ext cx="4538234" cy="4521391"/>
          </a:xfrm>
          <a:prstGeom prst="rect">
            <a:avLst/>
          </a:prstGeom>
        </p:spPr>
      </p:pic>
      <p:sp>
        <p:nvSpPr>
          <p:cNvPr id="5" name="Footer Placeholder 4"/>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205960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r>
              <a:rPr lang="en-US" dirty="0" smtClean="0"/>
              <a:t>For laminar flow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2666" y="1105470"/>
                <a:ext cx="10515600" cy="5308978"/>
              </a:xfrm>
              <a:ln>
                <a:noFill/>
              </a:ln>
            </p:spPr>
            <p:txBody>
              <a:bodyPr>
                <a:noAutofit/>
              </a:bodyPr>
              <a:lstStyle/>
              <a:p>
                <a:r>
                  <a:rPr lang="en-US" sz="2400" dirty="0" smtClean="0"/>
                  <a:t>Shear stress at wall in a pipe </a:t>
                </a:r>
              </a:p>
              <a:p>
                <a:pPr marL="0" indent="0">
                  <a:buNone/>
                </a:pPr>
                <a14:m>
                  <m:oMath xmlns:m="http://schemas.openxmlformats.org/officeDocument/2006/math">
                    <m:r>
                      <a:rPr lang="en-US" sz="2400" i="1" smtClean="0">
                        <a:latin typeface="Cambria Math" panose="02040503050406030204" pitchFamily="18" charset="0"/>
                        <a:ea typeface="Cambria Math" panose="02040503050406030204" pitchFamily="18" charset="0"/>
                      </a:rPr>
                      <m:t>𝜏</m:t>
                    </m:r>
                    <m:r>
                      <a:rPr lang="en-US" sz="2400" b="0" i="1" baseline="-25000" smtClean="0">
                        <a:latin typeface="Cambria Math" panose="02040503050406030204" pitchFamily="18" charset="0"/>
                        <a:ea typeface="Cambria Math" panose="02040503050406030204" pitchFamily="18" charset="0"/>
                      </a:rPr>
                      <m:t>𝑤</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𝑑𝑢</m:t>
                            </m:r>
                          </m:num>
                          <m:den>
                            <m:r>
                              <a:rPr lang="en-US" sz="2400" b="0" i="1" smtClean="0">
                                <a:latin typeface="Cambria Math" panose="02040503050406030204" pitchFamily="18" charset="0"/>
                                <a:ea typeface="Cambria Math" panose="02040503050406030204" pitchFamily="18" charset="0"/>
                              </a:rPr>
                              <m:t>𝑑𝑟</m:t>
                            </m:r>
                          </m:den>
                        </m:f>
                      </m:e>
                    </m:d>
                    <m:r>
                      <a:rPr lang="en-US" sz="2400" b="0" i="1" baseline="-36000" smtClean="0">
                        <a:latin typeface="Cambria Math" panose="02040503050406030204" pitchFamily="18" charset="0"/>
                        <a:ea typeface="Cambria Math" panose="02040503050406030204" pitchFamily="18" charset="0"/>
                      </a:rPr>
                      <m:t>𝑟</m:t>
                    </m:r>
                    <m:r>
                      <a:rPr lang="en-US" sz="2400" b="0" i="1" baseline="-28000" smtClean="0">
                        <a:latin typeface="Cambria Math" panose="02040503050406030204" pitchFamily="18" charset="0"/>
                        <a:ea typeface="Cambria Math" panose="02040503050406030204" pitchFamily="18" charset="0"/>
                      </a:rPr>
                      <m:t>=</m:t>
                    </m:r>
                    <m:r>
                      <a:rPr lang="en-US" sz="2400" b="0" i="1" baseline="-36000" smtClean="0">
                        <a:latin typeface="Cambria Math" panose="02040503050406030204" pitchFamily="18" charset="0"/>
                        <a:ea typeface="Cambria Math" panose="02040503050406030204" pitchFamily="18" charset="0"/>
                      </a:rPr>
                      <m:t>𝑅</m:t>
                    </m:r>
                  </m:oMath>
                </a14:m>
                <a:r>
                  <a:rPr lang="en-US" sz="2400" baseline="-36000" dirty="0" smtClean="0"/>
                  <a:t>       </a:t>
                </a:r>
                <a:r>
                  <a:rPr lang="en-US" sz="2400" dirty="0" smtClean="0"/>
                  <a:t>for the laminar velocity profile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𝑢𝑜</m:t>
                    </m:r>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𝑟</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𝑅</m:t>
                        </m:r>
                        <m:r>
                          <a:rPr lang="en-US" sz="2400" b="0" i="1" baseline="30000" smtClean="0">
                            <a:latin typeface="Cambria Math" panose="02040503050406030204" pitchFamily="18" charset="0"/>
                          </a:rPr>
                          <m:t>2</m:t>
                        </m:r>
                      </m:den>
                    </m:f>
                    <m:r>
                      <a:rPr lang="en-US" sz="2400" b="0" i="1" smtClean="0">
                        <a:latin typeface="Cambria Math" panose="02040503050406030204" pitchFamily="18" charset="0"/>
                      </a:rPr>
                      <m:t>)</m:t>
                    </m:r>
                  </m:oMath>
                </a14:m>
                <a:r>
                  <a:rPr lang="en-US" sz="2400" dirty="0" smtClean="0"/>
                  <a:t> this gives</a:t>
                </a:r>
              </a:p>
              <a:p>
                <a:pPr marL="0" indent="0">
                  <a:buNone/>
                </a:pPr>
                <a14:m>
                  <m:oMath xmlns:m="http://schemas.openxmlformats.org/officeDocument/2006/math">
                    <m:r>
                      <a:rPr lang="en-US" sz="2400" i="1">
                        <a:latin typeface="Cambria Math" panose="02040503050406030204" pitchFamily="18" charset="0"/>
                        <a:ea typeface="Cambria Math" panose="02040503050406030204" pitchFamily="18" charset="0"/>
                      </a:rPr>
                      <m:t>𝜏</m:t>
                    </m:r>
                    <m:r>
                      <a:rPr lang="en-US" sz="2400" i="1" baseline="-25000">
                        <a:latin typeface="Cambria Math" panose="02040503050406030204" pitchFamily="18" charset="0"/>
                        <a:ea typeface="Cambria Math" panose="02040503050406030204" pitchFamily="18" charset="0"/>
                      </a:rPr>
                      <m:t>𝑤</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𝑢</m:t>
                    </m:r>
                    <m:r>
                      <a:rPr lang="en-US" sz="2400" b="0" i="1" baseline="-25000" smtClean="0">
                        <a:latin typeface="Cambria Math" panose="02040503050406030204" pitchFamily="18" charset="0"/>
                        <a:ea typeface="Cambria Math" panose="02040503050406030204" pitchFamily="18" charset="0"/>
                      </a:rPr>
                      <m:t>𝑜</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oMath>
                </a14:m>
                <a:r>
                  <a:rPr lang="en-US" sz="2400" dirty="0" smtClean="0"/>
                  <a:t> </a:t>
                </a:r>
              </a:p>
              <a:p>
                <a:pPr marL="0" indent="0">
                  <a:buNone/>
                </a:pPr>
                <a:r>
                  <a:rPr lang="en-US" sz="2400" dirty="0" smtClean="0"/>
                  <a:t>however the average velocity is half of the maximum velocity  ( V = </a:t>
                </a:r>
                <a14:m>
                  <m:oMath xmlns:m="http://schemas.openxmlformats.org/officeDocument/2006/math">
                    <m:r>
                      <a:rPr lang="en-US" sz="2400" i="1">
                        <a:latin typeface="Cambria Math" panose="02040503050406030204" pitchFamily="18" charset="0"/>
                      </a:rPr>
                      <m:t>𝑢</m:t>
                    </m:r>
                    <m:r>
                      <a:rPr lang="en-US" sz="2400" i="1" baseline="-25000">
                        <a:latin typeface="Cambria Math" panose="02040503050406030204" pitchFamily="18" charset="0"/>
                      </a:rPr>
                      <m:t>𝑜</m:t>
                    </m:r>
                  </m:oMath>
                </a14:m>
                <a:r>
                  <a:rPr lang="en-US" sz="2400" dirty="0" smtClean="0"/>
                  <a:t>/2) </a:t>
                </a:r>
              </a:p>
              <a:p>
                <a:pPr marL="0" indent="0">
                  <a:buNone/>
                </a:pPr>
                <a:r>
                  <a:rPr lang="en-US" sz="2400" dirty="0" smtClean="0"/>
                  <a:t>hence </a:t>
                </a:r>
                <a14:m>
                  <m:oMath xmlns:m="http://schemas.openxmlformats.org/officeDocument/2006/math">
                    <m:r>
                      <a:rPr lang="en-US" sz="2400" i="1">
                        <a:latin typeface="Cambria Math" panose="02040503050406030204" pitchFamily="18" charset="0"/>
                        <a:ea typeface="Cambria Math" panose="02040503050406030204" pitchFamily="18" charset="0"/>
                      </a:rPr>
                      <m:t>𝜏</m:t>
                    </m:r>
                    <m:r>
                      <a:rPr lang="en-US" sz="2400" i="1" baseline="-25000">
                        <a:latin typeface="Cambria Math" panose="02040503050406030204" pitchFamily="18" charset="0"/>
                        <a:ea typeface="Cambria Math" panose="02040503050406030204" pitchFamily="18" charset="0"/>
                      </a:rPr>
                      <m:t>𝑤</m:t>
                    </m:r>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𝑉</m:t>
                        </m:r>
                      </m:num>
                      <m:den>
                        <m:r>
                          <a:rPr lang="en-US" sz="2400" i="1">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8</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𝑉</m:t>
                        </m:r>
                      </m:num>
                      <m:den>
                        <m:r>
                          <a:rPr lang="en-US" sz="2400" b="0" i="1" smtClean="0">
                            <a:latin typeface="Cambria Math" panose="02040503050406030204" pitchFamily="18" charset="0"/>
                            <a:ea typeface="Cambria Math" panose="02040503050406030204" pitchFamily="18" charset="0"/>
                          </a:rPr>
                          <m:t>𝑑</m:t>
                        </m:r>
                      </m:den>
                    </m:f>
                  </m:oMath>
                </a14:m>
                <a:r>
                  <a:rPr lang="en-US" sz="2400" dirty="0" smtClean="0"/>
                  <a:t> going back to </a:t>
                </a:r>
                <a:r>
                  <a:rPr lang="en-US" sz="2400" dirty="0" err="1" smtClean="0"/>
                  <a:t>hf</a:t>
                </a:r>
                <a:r>
                  <a:rPr lang="en-US" sz="2400" dirty="0" smtClean="0"/>
                  <a:t> </a:t>
                </a:r>
              </a:p>
              <a:p>
                <a14:m>
                  <m:oMath xmlns:m="http://schemas.openxmlformats.org/officeDocument/2006/math">
                    <m:r>
                      <a:rPr lang="en-US" sz="2400" i="1">
                        <a:latin typeface="Cambria Math" panose="02040503050406030204" pitchFamily="18" charset="0"/>
                      </a:rPr>
                      <m:t>h𝑓</m:t>
                    </m:r>
                    <m:r>
                      <a:rPr lang="en-US" sz="2400" i="1">
                        <a:latin typeface="Cambria Math" panose="02040503050406030204" pitchFamily="18" charset="0"/>
                      </a:rPr>
                      <m:t>=</m:t>
                    </m:r>
                    <m:f>
                      <m:fPr>
                        <m:ctrlPr>
                          <a:rPr lang="en-US" sz="2400" i="1" baseline="-25000">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𝑝</m:t>
                        </m:r>
                      </m:num>
                      <m:den>
                        <m:r>
                          <a:rPr lang="en-US" sz="2400" i="1">
                            <a:latin typeface="Cambria Math" panose="02040503050406030204" pitchFamily="18" charset="0"/>
                            <a:ea typeface="Cambria Math" panose="02040503050406030204" pitchFamily="18" charset="0"/>
                          </a:rPr>
                          <m:t>𝛾</m:t>
                        </m:r>
                      </m:den>
                    </m:f>
                    <m:r>
                      <a:rPr lang="en-US" sz="2400" i="1">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𝑍</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𝜏</m:t>
                        </m:r>
                        <m:r>
                          <a:rPr lang="en-US" sz="2400" i="1" baseline="-25000">
                            <a:latin typeface="Cambria Math" panose="02040503050406030204" pitchFamily="18" charset="0"/>
                            <a:ea typeface="Cambria Math" panose="02040503050406030204" pitchFamily="18" charset="0"/>
                          </a:rPr>
                          <m:t>𝑤</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m:t>
                        </m:r>
                      </m:num>
                      <m:den>
                        <m:r>
                          <a:rPr lang="en-US" sz="2400" i="1" smtClean="0">
                            <a:latin typeface="Cambria Math" panose="02040503050406030204" pitchFamily="18" charset="0"/>
                            <a:ea typeface="Cambria Math" panose="02040503050406030204" pitchFamily="18" charset="0"/>
                          </a:rPr>
                          <m:t>𝛾</m:t>
                        </m:r>
                        <m:r>
                          <a:rPr lang="en-US" sz="2400" i="1">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2</m:t>
                        </m:r>
                        <m:d>
                          <m:dPr>
                            <m:ctrlPr>
                              <a:rPr lang="en-US" sz="2400" b="0" i="1" smtClean="0">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8</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𝑉</m:t>
                                </m:r>
                              </m:num>
                              <m:den>
                                <m:r>
                                  <a:rPr lang="en-US" sz="2400" i="1">
                                    <a:latin typeface="Cambria Math" panose="02040503050406030204" pitchFamily="18" charset="0"/>
                                    <a:ea typeface="Cambria Math" panose="02040503050406030204" pitchFamily="18" charset="0"/>
                                  </a:rPr>
                                  <m:t>𝑑</m:t>
                                </m:r>
                              </m:den>
                            </m:f>
                          </m:e>
                        </m:d>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𝛾</m:t>
                        </m:r>
                        <m:r>
                          <a:rPr lang="en-US" sz="2400" i="1">
                            <a:latin typeface="Cambria Math" panose="02040503050406030204" pitchFamily="18" charset="0"/>
                            <a:ea typeface="Cambria Math" panose="02040503050406030204" pitchFamily="18" charset="0"/>
                          </a:rPr>
                          <m:t>𝑅</m:t>
                        </m:r>
                      </m:den>
                    </m:f>
                    <m:r>
                      <a:rPr lang="en-US" sz="2400" b="0" i="1" smtClean="0">
                        <a:latin typeface="Cambria Math" panose="02040503050406030204" pitchFamily="18" charset="0"/>
                        <a:ea typeface="Cambria Math" panose="02040503050406030204" pitchFamily="18" charset="0"/>
                      </a:rPr>
                      <m:t>=32</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𝑉𝐿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𝑑</m:t>
                    </m:r>
                    <m:r>
                      <a:rPr lang="en-US" sz="2400" b="0" i="1" baseline="30000" smtClean="0">
                        <a:latin typeface="Cambria Math" panose="02040503050406030204" pitchFamily="18" charset="0"/>
                        <a:ea typeface="Cambria Math" panose="02040503050406030204" pitchFamily="18" charset="0"/>
                      </a:rPr>
                      <m:t>2</m:t>
                    </m:r>
                  </m:oMath>
                </a14:m>
                <a:endParaRPr lang="en-US" sz="2400" baseline="30000" dirty="0" smtClean="0"/>
              </a:p>
              <a:p>
                <a:r>
                  <a:rPr lang="en-US" sz="2400" dirty="0" smtClean="0"/>
                  <a:t>Substitute for velocity in terms of discharge as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r>
                          <a:rPr lang="en-US" sz="2400" b="0" i="1" smtClean="0">
                            <a:latin typeface="Cambria Math" panose="02040503050406030204" pitchFamily="18" charset="0"/>
                          </a:rPr>
                          <m:t>𝑄</m:t>
                        </m:r>
                      </m:num>
                      <m:den>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𝑑</m:t>
                        </m:r>
                        <m:r>
                          <a:rPr lang="en-US" sz="2400" b="0" i="1" baseline="30000" smtClean="0">
                            <a:latin typeface="Cambria Math" panose="02040503050406030204" pitchFamily="18" charset="0"/>
                            <a:ea typeface="Cambria Math" panose="02040503050406030204" pitchFamily="18" charset="0"/>
                          </a:rPr>
                          <m:t>2</m:t>
                        </m:r>
                      </m:den>
                    </m:f>
                  </m:oMath>
                </a14:m>
                <a:r>
                  <a:rPr lang="en-US" sz="2400" dirty="0" smtClean="0"/>
                  <a:t> to get </a:t>
                </a:r>
              </a:p>
              <a:p>
                <a14:m>
                  <m:oMath xmlns:m="http://schemas.openxmlformats.org/officeDocument/2006/math">
                    <m:r>
                      <a:rPr lang="en-US" sz="2400" b="0" i="1" smtClean="0">
                        <a:latin typeface="Cambria Math" panose="02040503050406030204" pitchFamily="18" charset="0"/>
                      </a:rPr>
                      <m:t>h</m:t>
                    </m:r>
                    <m:r>
                      <a:rPr lang="en-US" sz="2400" b="0" i="1" baseline="-25000" smtClean="0">
                        <a:latin typeface="Cambria Math" panose="02040503050406030204" pitchFamily="18" charset="0"/>
                      </a:rPr>
                      <m:t>𝑓</m:t>
                    </m:r>
                    <m:r>
                      <a:rPr lang="en-US" sz="2400" b="0" i="1" smtClean="0">
                        <a:latin typeface="Cambria Math" panose="02040503050406030204" pitchFamily="18" charset="0"/>
                      </a:rPr>
                      <m:t>=128</m:t>
                    </m:r>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𝑄𝐿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𝜋𝛾</m:t>
                    </m:r>
                    <m:r>
                      <a:rPr lang="en-US" sz="2400" b="0" i="1" smtClean="0">
                        <a:latin typeface="Cambria Math" panose="02040503050406030204" pitchFamily="18" charset="0"/>
                        <a:ea typeface="Cambria Math" panose="02040503050406030204" pitchFamily="18" charset="0"/>
                      </a:rPr>
                      <m:t>𝑑</m:t>
                    </m:r>
                    <m:r>
                      <a:rPr lang="en-US" sz="2400" b="0" i="1" baseline="30000" smtClean="0">
                        <a:latin typeface="Cambria Math" panose="02040503050406030204" pitchFamily="18" charset="0"/>
                        <a:ea typeface="Cambria Math" panose="02040503050406030204" pitchFamily="18" charset="0"/>
                      </a:rPr>
                      <m:t>4</m:t>
                    </m:r>
                  </m:oMath>
                </a14:m>
                <a:endParaRPr lang="en-US" sz="2400" baseline="30000" dirty="0" smtClean="0"/>
              </a:p>
              <a:p>
                <a:r>
                  <a:rPr lang="en-US" sz="2400" dirty="0" smtClean="0"/>
                  <a:t>This formula is known as Hagen- </a:t>
                </a:r>
                <a:r>
                  <a:rPr lang="en-US" sz="2400" dirty="0" err="1" smtClean="0"/>
                  <a:t>Poiseuille</a:t>
                </a:r>
                <a:r>
                  <a:rPr lang="en-US" sz="2400" dirty="0" smtClean="0"/>
                  <a:t> equation and used for friction losses for </a:t>
                </a:r>
                <a:r>
                  <a:rPr lang="en-US" sz="2400" dirty="0" smtClean="0">
                    <a:solidFill>
                      <a:schemeClr val="accent2">
                        <a:lumMod val="75000"/>
                      </a:schemeClr>
                    </a:solidFill>
                  </a:rPr>
                  <a:t>laminar flow in smooth pipes</a:t>
                </a:r>
                <a:r>
                  <a:rPr lang="en-US" sz="24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2666" y="1105470"/>
                <a:ext cx="10515600" cy="5308978"/>
              </a:xfrm>
              <a:blipFill rotWithShape="1">
                <a:blip r:embed="rId2"/>
                <a:stretch>
                  <a:fillRect l="-928" t="-1607"/>
                </a:stretch>
              </a:blipFill>
              <a:ln>
                <a:noFill/>
              </a:ln>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34893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normAutofit/>
          </a:bodyPr>
          <a:lstStyle/>
          <a:p>
            <a:r>
              <a:rPr lang="en-US" sz="4000" dirty="0"/>
              <a:t>EXAMPLE 6.4</a:t>
            </a:r>
          </a:p>
        </p:txBody>
      </p:sp>
      <p:sp>
        <p:nvSpPr>
          <p:cNvPr id="3" name="Content Placeholder 2"/>
          <p:cNvSpPr>
            <a:spLocks noGrp="1"/>
          </p:cNvSpPr>
          <p:nvPr>
            <p:ph idx="1"/>
          </p:nvPr>
        </p:nvSpPr>
        <p:spPr>
          <a:xfrm>
            <a:off x="674426" y="1173709"/>
            <a:ext cx="10515600" cy="4351338"/>
          </a:xfrm>
        </p:spPr>
        <p:txBody>
          <a:bodyPr/>
          <a:lstStyle/>
          <a:p>
            <a:r>
              <a:rPr lang="en-US" dirty="0"/>
              <a:t>An oil with   900 kg/m</a:t>
            </a:r>
            <a:r>
              <a:rPr lang="en-US" baseline="30000" dirty="0"/>
              <a:t>3</a:t>
            </a:r>
            <a:r>
              <a:rPr lang="en-US" dirty="0"/>
              <a:t> and   0.0002 m</a:t>
            </a:r>
            <a:r>
              <a:rPr lang="en-US" baseline="30000" dirty="0"/>
              <a:t>2</a:t>
            </a:r>
            <a:r>
              <a:rPr lang="en-US" dirty="0"/>
              <a:t>/s flows upward through an inclined pipe as </a:t>
            </a:r>
            <a:r>
              <a:rPr lang="en-US" dirty="0" smtClean="0"/>
              <a:t>shown in </a:t>
            </a:r>
            <a:r>
              <a:rPr lang="en-US" dirty="0"/>
              <a:t>Fig. E6.4. The pressure and elevation are known at sections 1 and 2, 10 m apart. </a:t>
            </a:r>
            <a:r>
              <a:rPr lang="en-US" dirty="0" smtClean="0"/>
              <a:t>Assuming </a:t>
            </a:r>
            <a:r>
              <a:rPr lang="en-US" dirty="0"/>
              <a:t>steady laminar flow, (</a:t>
            </a:r>
            <a:r>
              <a:rPr lang="en-US" i="1" dirty="0"/>
              <a:t>a</a:t>
            </a:r>
            <a:r>
              <a:rPr lang="en-US" dirty="0"/>
              <a:t>) verify that the flow is up, (</a:t>
            </a:r>
            <a:r>
              <a:rPr lang="en-US" i="1" dirty="0"/>
              <a:t>b</a:t>
            </a:r>
            <a:r>
              <a:rPr lang="en-US" dirty="0"/>
              <a:t>) compute </a:t>
            </a:r>
            <a:r>
              <a:rPr lang="en-US" i="1" dirty="0" err="1"/>
              <a:t>hf</a:t>
            </a:r>
            <a:r>
              <a:rPr lang="en-US" i="1" dirty="0"/>
              <a:t> </a:t>
            </a:r>
            <a:r>
              <a:rPr lang="en-US" dirty="0"/>
              <a:t>between 1 and 2, and </a:t>
            </a:r>
            <a:r>
              <a:rPr lang="en-US" dirty="0" smtClean="0"/>
              <a:t>compute (</a:t>
            </a:r>
            <a:r>
              <a:rPr lang="en-US" i="1" dirty="0"/>
              <a:t>c</a:t>
            </a:r>
            <a:r>
              <a:rPr lang="en-US" dirty="0"/>
              <a:t>) </a:t>
            </a:r>
            <a:r>
              <a:rPr lang="en-US" i="1" dirty="0"/>
              <a:t>Q</a:t>
            </a:r>
            <a:r>
              <a:rPr lang="en-US" dirty="0"/>
              <a:t>, (</a:t>
            </a:r>
            <a:r>
              <a:rPr lang="en-US" i="1" dirty="0"/>
              <a:t>d</a:t>
            </a:r>
            <a:r>
              <a:rPr lang="en-US" dirty="0"/>
              <a:t>) </a:t>
            </a:r>
            <a:r>
              <a:rPr lang="en-US" i="1" dirty="0"/>
              <a:t>V</a:t>
            </a:r>
            <a:r>
              <a:rPr lang="en-US" dirty="0"/>
              <a:t>, and (</a:t>
            </a:r>
            <a:r>
              <a:rPr lang="en-US" i="1" dirty="0"/>
              <a:t>e</a:t>
            </a:r>
            <a:r>
              <a:rPr lang="en-US" dirty="0"/>
              <a:t>) Re</a:t>
            </a:r>
            <a:r>
              <a:rPr lang="en-US" i="1" dirty="0"/>
              <a:t>d</a:t>
            </a:r>
            <a:r>
              <a:rPr lang="en-US" dirty="0"/>
              <a:t>. Is the flow really laminar?</a:t>
            </a:r>
          </a:p>
        </p:txBody>
      </p:sp>
      <p:pic>
        <p:nvPicPr>
          <p:cNvPr id="4" name="Picture 3"/>
          <p:cNvPicPr>
            <a:picLocks noChangeAspect="1"/>
          </p:cNvPicPr>
          <p:nvPr/>
        </p:nvPicPr>
        <p:blipFill>
          <a:blip r:embed="rId2"/>
          <a:stretch>
            <a:fillRect/>
          </a:stretch>
        </p:blipFill>
        <p:spPr>
          <a:xfrm>
            <a:off x="7774574" y="3101454"/>
            <a:ext cx="4417426" cy="3657600"/>
          </a:xfrm>
          <a:prstGeom prst="rect">
            <a:avLst/>
          </a:prstGeom>
        </p:spPr>
      </p:pic>
      <p:pic>
        <p:nvPicPr>
          <p:cNvPr id="5" name="Picture 4"/>
          <p:cNvPicPr>
            <a:picLocks noChangeAspect="1"/>
          </p:cNvPicPr>
          <p:nvPr/>
        </p:nvPicPr>
        <p:blipFill>
          <a:blip r:embed="rId3"/>
          <a:stretch>
            <a:fillRect/>
          </a:stretch>
        </p:blipFill>
        <p:spPr>
          <a:xfrm>
            <a:off x="1018499" y="3349377"/>
            <a:ext cx="5587377" cy="922371"/>
          </a:xfrm>
          <a:prstGeom prst="rect">
            <a:avLst/>
          </a:prstGeom>
        </p:spPr>
      </p:pic>
      <p:pic>
        <p:nvPicPr>
          <p:cNvPr id="6" name="Picture 5"/>
          <p:cNvPicPr>
            <a:picLocks noChangeAspect="1"/>
          </p:cNvPicPr>
          <p:nvPr/>
        </p:nvPicPr>
        <p:blipFill>
          <a:blip r:embed="rId4"/>
          <a:stretch>
            <a:fillRect/>
          </a:stretch>
        </p:blipFill>
        <p:spPr>
          <a:xfrm>
            <a:off x="1057825" y="4271748"/>
            <a:ext cx="5371078" cy="1455383"/>
          </a:xfrm>
          <a:prstGeom prst="rect">
            <a:avLst/>
          </a:prstGeom>
        </p:spPr>
      </p:pic>
      <p:pic>
        <p:nvPicPr>
          <p:cNvPr id="7" name="Picture 6"/>
          <p:cNvPicPr>
            <a:picLocks noChangeAspect="1"/>
          </p:cNvPicPr>
          <p:nvPr/>
        </p:nvPicPr>
        <p:blipFill>
          <a:blip r:embed="rId5"/>
          <a:stretch>
            <a:fillRect/>
          </a:stretch>
        </p:blipFill>
        <p:spPr>
          <a:xfrm>
            <a:off x="1187776" y="6243206"/>
            <a:ext cx="5907772" cy="578881"/>
          </a:xfrm>
          <a:prstGeom prst="rect">
            <a:avLst/>
          </a:prstGeom>
        </p:spPr>
      </p:pic>
      <p:sp>
        <p:nvSpPr>
          <p:cNvPr id="8" name="Footer Placeholder 7"/>
          <p:cNvSpPr>
            <a:spLocks noGrp="1"/>
          </p:cNvSpPr>
          <p:nvPr>
            <p:ph type="ftr" sz="quarter" idx="11"/>
          </p:nvPr>
        </p:nvSpPr>
        <p:spPr>
          <a:xfrm>
            <a:off x="9132626" y="6576491"/>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187776" y="5559453"/>
                <a:ext cx="2525371" cy="65421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h𝑓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baseline="-2500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𝛾</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r>
                            <a:rPr lang="en-US" i="1" baseline="-25000">
                              <a:latin typeface="Cambria Math" panose="02040503050406030204" pitchFamily="18" charset="0"/>
                            </a:rPr>
                            <m:t>2</m:t>
                          </m:r>
                        </m:num>
                        <m:den>
                          <m:r>
                            <a:rPr lang="en-US" i="1">
                              <a:latin typeface="Cambria Math" panose="02040503050406030204" pitchFamily="18" charset="0"/>
                              <a:ea typeface="Cambria Math" panose="02040503050406030204" pitchFamily="18" charset="0"/>
                            </a:rPr>
                            <m:t>𝛾</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r>
                        <a:rPr lang="en-US" i="1" baseline="-2500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r>
                        <a:rPr lang="en-US" i="1" baseline="-2500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187776" y="5559453"/>
                <a:ext cx="2525371" cy="65421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296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1162"/>
          </a:xfrm>
        </p:spPr>
        <p:txBody>
          <a:bodyPr>
            <a:normAutofit fontScale="90000"/>
          </a:bodyPr>
          <a:lstStyle/>
          <a:p>
            <a:r>
              <a:rPr lang="en-US" dirty="0"/>
              <a:t>EXAMPLE 6.4</a:t>
            </a:r>
          </a:p>
        </p:txBody>
      </p:sp>
      <p:pic>
        <p:nvPicPr>
          <p:cNvPr id="6" name="Content Placeholder 5"/>
          <p:cNvPicPr>
            <a:picLocks noGrp="1" noChangeAspect="1"/>
          </p:cNvPicPr>
          <p:nvPr>
            <p:ph idx="1"/>
          </p:nvPr>
        </p:nvPicPr>
        <p:blipFill>
          <a:blip r:embed="rId2"/>
          <a:stretch>
            <a:fillRect/>
          </a:stretch>
        </p:blipFill>
        <p:spPr>
          <a:xfrm>
            <a:off x="1055222" y="3007816"/>
            <a:ext cx="3775171" cy="913298"/>
          </a:xfrm>
          <a:prstGeom prst="rect">
            <a:avLst/>
          </a:prstGeom>
        </p:spPr>
      </p:pic>
      <p:pic>
        <p:nvPicPr>
          <p:cNvPr id="5" name="Picture 4"/>
          <p:cNvPicPr>
            <a:picLocks noChangeAspect="1"/>
          </p:cNvPicPr>
          <p:nvPr/>
        </p:nvPicPr>
        <p:blipFill>
          <a:blip r:embed="rId3"/>
          <a:stretch>
            <a:fillRect/>
          </a:stretch>
        </p:blipFill>
        <p:spPr>
          <a:xfrm>
            <a:off x="1015851" y="1860642"/>
            <a:ext cx="7137549" cy="1151246"/>
          </a:xfrm>
          <a:prstGeom prst="rect">
            <a:avLst/>
          </a:prstGeom>
        </p:spPr>
      </p:pic>
      <p:pic>
        <p:nvPicPr>
          <p:cNvPr id="7" name="Picture 6"/>
          <p:cNvPicPr>
            <a:picLocks noChangeAspect="1"/>
          </p:cNvPicPr>
          <p:nvPr/>
        </p:nvPicPr>
        <p:blipFill>
          <a:blip r:embed="rId4"/>
          <a:stretch>
            <a:fillRect/>
          </a:stretch>
        </p:blipFill>
        <p:spPr>
          <a:xfrm>
            <a:off x="993425" y="3921114"/>
            <a:ext cx="4283368" cy="913298"/>
          </a:xfrm>
          <a:prstGeom prst="rect">
            <a:avLst/>
          </a:prstGeom>
        </p:spPr>
      </p:pic>
      <p:sp>
        <p:nvSpPr>
          <p:cNvPr id="8" name="Rectangle 7"/>
          <p:cNvSpPr/>
          <p:nvPr/>
        </p:nvSpPr>
        <p:spPr>
          <a:xfrm>
            <a:off x="838200" y="4922213"/>
            <a:ext cx="5812881" cy="1200329"/>
          </a:xfrm>
          <a:prstGeom prst="rect">
            <a:avLst/>
          </a:prstGeom>
        </p:spPr>
        <p:txBody>
          <a:bodyPr wrap="square">
            <a:spAutoFit/>
          </a:bodyPr>
          <a:lstStyle/>
          <a:p>
            <a:r>
              <a:rPr lang="en-US" sz="2400" dirty="0">
                <a:latin typeface="Times-Roman"/>
              </a:rPr>
              <a:t>This is well below the transition value Re</a:t>
            </a:r>
            <a:r>
              <a:rPr lang="en-US" sz="2400" i="1" dirty="0">
                <a:latin typeface="Times-Italic"/>
              </a:rPr>
              <a:t>d </a:t>
            </a:r>
            <a:r>
              <a:rPr lang="en-US" sz="2400" dirty="0">
                <a:latin typeface="MathematicalPi-One"/>
              </a:rPr>
              <a:t> </a:t>
            </a:r>
            <a:r>
              <a:rPr lang="en-US" sz="2400" dirty="0">
                <a:latin typeface="Times-Roman"/>
              </a:rPr>
              <a:t>2300, and so we are fairly certain the flow is laminar.</a:t>
            </a:r>
            <a:endParaRPr lang="en-US" sz="2400" dirty="0"/>
          </a:p>
        </p:txBody>
      </p:sp>
      <p:pic>
        <p:nvPicPr>
          <p:cNvPr id="9" name="Picture 8"/>
          <p:cNvPicPr>
            <a:picLocks noChangeAspect="1"/>
          </p:cNvPicPr>
          <p:nvPr/>
        </p:nvPicPr>
        <p:blipFill>
          <a:blip r:embed="rId5"/>
          <a:stretch>
            <a:fillRect/>
          </a:stretch>
        </p:blipFill>
        <p:spPr>
          <a:xfrm>
            <a:off x="7497302" y="2658597"/>
            <a:ext cx="4557538" cy="3773612"/>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4" name="Rectangle 3"/>
              <p:cNvSpPr/>
              <p:nvPr/>
            </p:nvSpPr>
            <p:spPr>
              <a:xfrm>
                <a:off x="993425" y="1272266"/>
                <a:ext cx="3200941" cy="513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m:t>
                      </m:r>
                      <m:r>
                        <a:rPr lang="en-US" sz="2800" i="1" baseline="-25000">
                          <a:latin typeface="Cambria Math" panose="02040503050406030204" pitchFamily="18" charset="0"/>
                        </a:rPr>
                        <m:t>𝑓</m:t>
                      </m:r>
                      <m:r>
                        <a:rPr lang="en-US" sz="2800" i="1">
                          <a:latin typeface="Cambria Math" panose="02040503050406030204" pitchFamily="18" charset="0"/>
                        </a:rPr>
                        <m:t>=128</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𝑄𝐿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𝜋𝛾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4</m:t>
                      </m:r>
                    </m:oMath>
                  </m:oMathPara>
                </a14:m>
                <a:endParaRPr lang="en-US" sz="28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993425" y="1272266"/>
                <a:ext cx="3200941" cy="513282"/>
              </a:xfrm>
              <a:prstGeom prst="rect">
                <a:avLst/>
              </a:prstGeom>
              <a:blipFill rotWithShape="0">
                <a:blip r:embed="rId6"/>
                <a:stretch>
                  <a:fillRect b="-1190"/>
                </a:stretch>
              </a:blipFill>
            </p:spPr>
            <p:txBody>
              <a:bodyPr/>
              <a:lstStyle/>
              <a:p>
                <a:r>
                  <a:rPr lang="en-US">
                    <a:noFill/>
                  </a:rPr>
                  <a:t> </a:t>
                </a:r>
              </a:p>
            </p:txBody>
          </p:sp>
        </mc:Fallback>
      </mc:AlternateContent>
    </p:spTree>
    <p:extLst>
      <p:ext uri="{BB962C8B-B14F-4D97-AF65-F5344CB8AC3E}">
        <p14:creationId xmlns:p14="http://schemas.microsoft.com/office/powerpoint/2010/main" val="364167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normAutofit/>
          </a:bodyPr>
          <a:lstStyle/>
          <a:p>
            <a:r>
              <a:rPr lang="en-US" sz="4000" dirty="0"/>
              <a:t>EXAMPLE 6.5</a:t>
            </a:r>
          </a:p>
        </p:txBody>
      </p:sp>
      <p:sp>
        <p:nvSpPr>
          <p:cNvPr id="3" name="Content Placeholder 2"/>
          <p:cNvSpPr>
            <a:spLocks noGrp="1"/>
          </p:cNvSpPr>
          <p:nvPr>
            <p:ph idx="1"/>
          </p:nvPr>
        </p:nvSpPr>
        <p:spPr>
          <a:xfrm>
            <a:off x="633484" y="1119116"/>
            <a:ext cx="6463352" cy="4351338"/>
          </a:xfrm>
        </p:spPr>
        <p:txBody>
          <a:bodyPr>
            <a:normAutofit/>
          </a:bodyPr>
          <a:lstStyle/>
          <a:p>
            <a:r>
              <a:rPr lang="en-US" sz="2400" dirty="0"/>
              <a:t>A liquid of specific weight </a:t>
            </a:r>
            <a:r>
              <a:rPr lang="el-GR" sz="2400" i="1" dirty="0" smtClean="0"/>
              <a:t>γ</a:t>
            </a:r>
            <a:r>
              <a:rPr lang="en-US" sz="2400" i="1" dirty="0" smtClean="0"/>
              <a:t>=</a:t>
            </a:r>
            <a:r>
              <a:rPr lang="en-US" sz="2400" dirty="0" smtClean="0"/>
              <a:t> </a:t>
            </a:r>
            <a:r>
              <a:rPr lang="en-US" sz="2400" dirty="0"/>
              <a:t>58 </a:t>
            </a:r>
            <a:r>
              <a:rPr lang="en-US" sz="2400" dirty="0" err="1"/>
              <a:t>lb</a:t>
            </a:r>
            <a:r>
              <a:rPr lang="en-US" sz="2400" dirty="0"/>
              <a:t>/ft</a:t>
            </a:r>
            <a:r>
              <a:rPr lang="en-US" sz="2400" baseline="30000" dirty="0"/>
              <a:t>3</a:t>
            </a:r>
            <a:r>
              <a:rPr lang="en-US" sz="2400" dirty="0"/>
              <a:t> flows by gravity through a 1-ft tank and a 1-ft </a:t>
            </a:r>
            <a:r>
              <a:rPr lang="en-US" sz="2400" dirty="0" smtClean="0"/>
              <a:t>capillary tube </a:t>
            </a:r>
            <a:r>
              <a:rPr lang="en-US" sz="2400" dirty="0"/>
              <a:t>at a rate of 0.15 ft</a:t>
            </a:r>
            <a:r>
              <a:rPr lang="en-US" sz="2400" baseline="30000" dirty="0"/>
              <a:t>3</a:t>
            </a:r>
            <a:r>
              <a:rPr lang="en-US" sz="2400" dirty="0"/>
              <a:t>/h, as shown in Fig. E6.5. Sections 1 and 2 are at atmospheric pressure</a:t>
            </a:r>
            <a:r>
              <a:rPr lang="en-US" sz="2400" dirty="0" smtClean="0"/>
              <a:t>. K.E correction =2. Neglecting </a:t>
            </a:r>
            <a:r>
              <a:rPr lang="en-US" sz="2400" dirty="0"/>
              <a:t>entrance effects, compute the viscosity of the liquid</a:t>
            </a:r>
            <a:r>
              <a:rPr lang="en-US" sz="2400" dirty="0" smtClean="0"/>
              <a:t>.</a:t>
            </a:r>
          </a:p>
          <a:p>
            <a:endParaRPr lang="en-US" sz="2400" dirty="0"/>
          </a:p>
        </p:txBody>
      </p:sp>
      <p:pic>
        <p:nvPicPr>
          <p:cNvPr id="4" name="Picture 3"/>
          <p:cNvPicPr>
            <a:picLocks noChangeAspect="1"/>
          </p:cNvPicPr>
          <p:nvPr/>
        </p:nvPicPr>
        <p:blipFill>
          <a:blip r:embed="rId2"/>
          <a:stretch>
            <a:fillRect/>
          </a:stretch>
        </p:blipFill>
        <p:spPr>
          <a:xfrm>
            <a:off x="8459625" y="555988"/>
            <a:ext cx="3098891" cy="4596232"/>
          </a:xfrm>
          <a:prstGeom prst="rect">
            <a:avLst/>
          </a:prstGeom>
        </p:spPr>
      </p:pic>
      <p:pic>
        <p:nvPicPr>
          <p:cNvPr id="5" name="Picture 4"/>
          <p:cNvPicPr>
            <a:picLocks noChangeAspect="1"/>
          </p:cNvPicPr>
          <p:nvPr/>
        </p:nvPicPr>
        <p:blipFill>
          <a:blip r:embed="rId3"/>
          <a:stretch>
            <a:fillRect/>
          </a:stretch>
        </p:blipFill>
        <p:spPr>
          <a:xfrm>
            <a:off x="1007901" y="3179928"/>
            <a:ext cx="4755136" cy="787957"/>
          </a:xfrm>
          <a:prstGeom prst="rect">
            <a:avLst/>
          </a:prstGeom>
        </p:spPr>
      </p:pic>
      <p:pic>
        <p:nvPicPr>
          <p:cNvPr id="6" name="Picture 5"/>
          <p:cNvPicPr>
            <a:picLocks noChangeAspect="1"/>
          </p:cNvPicPr>
          <p:nvPr/>
        </p:nvPicPr>
        <p:blipFill>
          <a:blip r:embed="rId4"/>
          <a:stretch>
            <a:fillRect/>
          </a:stretch>
        </p:blipFill>
        <p:spPr>
          <a:xfrm>
            <a:off x="999766" y="4035316"/>
            <a:ext cx="4800565" cy="728534"/>
          </a:xfrm>
          <a:prstGeom prst="rect">
            <a:avLst/>
          </a:prstGeom>
        </p:spPr>
      </p:pic>
      <p:sp>
        <p:nvSpPr>
          <p:cNvPr id="7" name="Rectangle 6"/>
          <p:cNvSpPr/>
          <p:nvPr/>
        </p:nvSpPr>
        <p:spPr>
          <a:xfrm>
            <a:off x="1007901" y="4682191"/>
            <a:ext cx="6096000" cy="707886"/>
          </a:xfrm>
          <a:prstGeom prst="rect">
            <a:avLst/>
          </a:prstGeom>
        </p:spPr>
        <p:txBody>
          <a:bodyPr>
            <a:spAutoFit/>
          </a:bodyPr>
          <a:lstStyle/>
          <a:p>
            <a:r>
              <a:rPr lang="en-US" sz="2000" dirty="0">
                <a:latin typeface="Times-Roman"/>
              </a:rPr>
              <a:t>Meanwhile </a:t>
            </a:r>
            <a:r>
              <a:rPr lang="en-US" sz="2000" i="1" dirty="0" smtClean="0">
                <a:latin typeface="Times-Italic"/>
              </a:rPr>
              <a:t>P</a:t>
            </a:r>
            <a:r>
              <a:rPr lang="en-US" sz="2000" dirty="0" smtClean="0">
                <a:latin typeface="Times-Roman"/>
              </a:rPr>
              <a:t>1=</a:t>
            </a:r>
            <a:r>
              <a:rPr lang="en-US" sz="2000" dirty="0" smtClean="0">
                <a:latin typeface="MathematicalPi-One"/>
              </a:rPr>
              <a:t> </a:t>
            </a:r>
            <a:r>
              <a:rPr lang="en-US" sz="2000" i="1" dirty="0" smtClean="0">
                <a:latin typeface="Times-Italic"/>
              </a:rPr>
              <a:t>P</a:t>
            </a:r>
            <a:r>
              <a:rPr lang="en-US" sz="2000" dirty="0" smtClean="0">
                <a:latin typeface="Times-Roman"/>
              </a:rPr>
              <a:t>2 </a:t>
            </a:r>
            <a:r>
              <a:rPr lang="en-US" sz="2000" dirty="0" smtClean="0">
                <a:latin typeface="MathematicalPi-One"/>
              </a:rPr>
              <a:t> </a:t>
            </a:r>
            <a:r>
              <a:rPr lang="en-US" sz="2000" i="1" dirty="0">
                <a:latin typeface="Times-Italic"/>
              </a:rPr>
              <a:t>pa</a:t>
            </a:r>
            <a:r>
              <a:rPr lang="en-US" sz="2000" dirty="0">
                <a:latin typeface="Times-Roman"/>
              </a:rPr>
              <a:t>, and </a:t>
            </a:r>
            <a:r>
              <a:rPr lang="en-US" sz="2000" i="1" dirty="0" smtClean="0">
                <a:latin typeface="Times-Italic"/>
              </a:rPr>
              <a:t>V</a:t>
            </a:r>
            <a:r>
              <a:rPr lang="en-US" sz="2000" dirty="0" smtClean="0">
                <a:latin typeface="Times-Roman"/>
              </a:rPr>
              <a:t>1=</a:t>
            </a:r>
            <a:r>
              <a:rPr lang="en-US" sz="2000" dirty="0" smtClean="0">
                <a:latin typeface="MathematicalPi-Three"/>
              </a:rPr>
              <a:t> </a:t>
            </a:r>
            <a:r>
              <a:rPr lang="en-US" sz="2000" dirty="0">
                <a:latin typeface="Times-Roman"/>
              </a:rPr>
              <a:t>0 in the large tank. Therefore, approximately</a:t>
            </a:r>
            <a:endParaRPr lang="en-US" sz="2000" dirty="0"/>
          </a:p>
        </p:txBody>
      </p:sp>
      <p:pic>
        <p:nvPicPr>
          <p:cNvPr id="8" name="Picture 7"/>
          <p:cNvPicPr>
            <a:picLocks noChangeAspect="1"/>
          </p:cNvPicPr>
          <p:nvPr/>
        </p:nvPicPr>
        <p:blipFill>
          <a:blip r:embed="rId5"/>
          <a:stretch>
            <a:fillRect/>
          </a:stretch>
        </p:blipFill>
        <p:spPr>
          <a:xfrm>
            <a:off x="1007901" y="5537885"/>
            <a:ext cx="6415841" cy="868626"/>
          </a:xfrm>
          <a:prstGeom prst="rect">
            <a:avLst/>
          </a:prstGeom>
        </p:spPr>
      </p:pic>
      <p:sp>
        <p:nvSpPr>
          <p:cNvPr id="9" name="Footer Placeholder 8"/>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08904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0752"/>
          </a:xfrm>
        </p:spPr>
        <p:txBody>
          <a:bodyPr/>
          <a:lstStyle/>
          <a:p>
            <a:r>
              <a:rPr lang="en-US" dirty="0"/>
              <a:t>EXAMPLE 6.5</a:t>
            </a:r>
          </a:p>
        </p:txBody>
      </p:sp>
      <p:pic>
        <p:nvPicPr>
          <p:cNvPr id="4" name="Content Placeholder 3"/>
          <p:cNvPicPr>
            <a:picLocks noGrp="1" noChangeAspect="1"/>
          </p:cNvPicPr>
          <p:nvPr>
            <p:ph idx="1"/>
          </p:nvPr>
        </p:nvPicPr>
        <p:blipFill>
          <a:blip r:embed="rId2"/>
          <a:stretch>
            <a:fillRect/>
          </a:stretch>
        </p:blipFill>
        <p:spPr>
          <a:xfrm>
            <a:off x="838200" y="1964786"/>
            <a:ext cx="6701467" cy="1632081"/>
          </a:xfrm>
          <a:prstGeom prst="rect">
            <a:avLst/>
          </a:prstGeom>
        </p:spPr>
      </p:pic>
      <p:pic>
        <p:nvPicPr>
          <p:cNvPr id="5" name="Picture 4"/>
          <p:cNvPicPr>
            <a:picLocks noChangeAspect="1"/>
          </p:cNvPicPr>
          <p:nvPr/>
        </p:nvPicPr>
        <p:blipFill>
          <a:blip r:embed="rId3"/>
          <a:stretch>
            <a:fillRect/>
          </a:stretch>
        </p:blipFill>
        <p:spPr>
          <a:xfrm>
            <a:off x="649993" y="4664185"/>
            <a:ext cx="8531642" cy="957144"/>
          </a:xfrm>
          <a:prstGeom prst="rect">
            <a:avLst/>
          </a:prstGeom>
        </p:spPr>
      </p:pic>
      <p:sp>
        <p:nvSpPr>
          <p:cNvPr id="6" name="Rectangle 5"/>
          <p:cNvSpPr/>
          <p:nvPr/>
        </p:nvSpPr>
        <p:spPr>
          <a:xfrm>
            <a:off x="838200" y="3735321"/>
            <a:ext cx="6096000" cy="830997"/>
          </a:xfrm>
          <a:prstGeom prst="rect">
            <a:avLst/>
          </a:prstGeom>
        </p:spPr>
        <p:txBody>
          <a:bodyPr>
            <a:spAutoFit/>
          </a:bodyPr>
          <a:lstStyle/>
          <a:p>
            <a:r>
              <a:rPr lang="en-US" sz="2400" dirty="0">
                <a:latin typeface="Times-Roman"/>
              </a:rPr>
              <a:t>Note that </a:t>
            </a:r>
            <a:r>
              <a:rPr lang="en-US" sz="2400" i="1" dirty="0">
                <a:latin typeface="Times-Italic"/>
              </a:rPr>
              <a:t>L </a:t>
            </a:r>
            <a:r>
              <a:rPr lang="en-US" sz="2400" dirty="0">
                <a:latin typeface="Times-Roman"/>
              </a:rPr>
              <a:t>in this formula is the </a:t>
            </a:r>
            <a:r>
              <a:rPr lang="en-US" sz="2400" i="1" dirty="0">
                <a:latin typeface="Times-Italic"/>
              </a:rPr>
              <a:t>pipe </a:t>
            </a:r>
            <a:r>
              <a:rPr lang="en-US" sz="2400" dirty="0">
                <a:latin typeface="Times-Roman"/>
              </a:rPr>
              <a:t>length of 1 ft. Finally, check the Reynolds number</a:t>
            </a:r>
            <a:endParaRPr lang="en-US" sz="2400" dirty="0"/>
          </a:p>
        </p:txBody>
      </p:sp>
      <p:pic>
        <p:nvPicPr>
          <p:cNvPr id="7" name="Picture 6"/>
          <p:cNvPicPr>
            <a:picLocks noChangeAspect="1"/>
          </p:cNvPicPr>
          <p:nvPr/>
        </p:nvPicPr>
        <p:blipFill>
          <a:blip r:embed="rId4"/>
          <a:stretch>
            <a:fillRect/>
          </a:stretch>
        </p:blipFill>
        <p:spPr>
          <a:xfrm>
            <a:off x="8910001" y="-29914"/>
            <a:ext cx="3098891" cy="4596232"/>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8" name="Rectangle 7"/>
              <p:cNvSpPr/>
              <p:nvPr/>
            </p:nvSpPr>
            <p:spPr>
              <a:xfrm>
                <a:off x="1185819" y="1109873"/>
                <a:ext cx="2837059" cy="513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h𝑓</m:t>
                      </m:r>
                      <m:r>
                        <a:rPr lang="en-US" sz="2800" i="1">
                          <a:latin typeface="Cambria Math" panose="02040503050406030204" pitchFamily="18" charset="0"/>
                        </a:rPr>
                        <m:t>=32</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𝑉𝐿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2</m:t>
                      </m:r>
                    </m:oMath>
                  </m:oMathPara>
                </a14:m>
                <a:endParaRPr lang="en-US" sz="2800" baseline="30000" dirty="0"/>
              </a:p>
            </p:txBody>
          </p:sp>
        </mc:Choice>
        <mc:Fallback xmlns="">
          <p:sp>
            <p:nvSpPr>
              <p:cNvPr id="8" name="Rectangle 7"/>
              <p:cNvSpPr>
                <a:spLocks noRot="1" noChangeAspect="1" noMove="1" noResize="1" noEditPoints="1" noAdjustHandles="1" noChangeArrowheads="1" noChangeShapeType="1" noTextEdit="1"/>
              </p:cNvSpPr>
              <p:nvPr/>
            </p:nvSpPr>
            <p:spPr>
              <a:xfrm>
                <a:off x="1185819" y="1109873"/>
                <a:ext cx="2837059" cy="51328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399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Viscometers</a:t>
            </a:r>
            <a:endParaRPr lang="en-US" dirty="0"/>
          </a:p>
        </p:txBody>
      </p:sp>
      <p:sp>
        <p:nvSpPr>
          <p:cNvPr id="3" name="Content Placeholder 2"/>
          <p:cNvSpPr>
            <a:spLocks noGrp="1"/>
          </p:cNvSpPr>
          <p:nvPr>
            <p:ph idx="1"/>
          </p:nvPr>
        </p:nvSpPr>
        <p:spPr>
          <a:xfrm>
            <a:off x="933972" y="1690688"/>
            <a:ext cx="10515600" cy="4351338"/>
          </a:xfrm>
        </p:spPr>
        <p:txBody>
          <a:bodyPr/>
          <a:lstStyle/>
          <a:p>
            <a:r>
              <a:rPr lang="en-US" dirty="0" err="1" smtClean="0"/>
              <a:t>Saybolt</a:t>
            </a:r>
            <a:r>
              <a:rPr lang="en-US" dirty="0" smtClean="0"/>
              <a:t> viscometer</a:t>
            </a:r>
          </a:p>
          <a:p>
            <a:endParaRPr lang="en-US" dirty="0"/>
          </a:p>
          <a:p>
            <a:endParaRPr lang="en-US" dirty="0" smtClean="0"/>
          </a:p>
          <a:p>
            <a:endParaRPr lang="en-US" dirty="0"/>
          </a:p>
          <a:p>
            <a:r>
              <a:rPr lang="en-US" dirty="0" smtClean="0"/>
              <a:t>Viscosity in centipoise from seconds </a:t>
            </a:r>
            <a:r>
              <a:rPr lang="en-US" dirty="0" err="1" smtClean="0"/>
              <a:t>Saybot</a:t>
            </a:r>
            <a:r>
              <a:rPr lang="en-US" dirty="0" smtClean="0"/>
              <a:t> </a:t>
            </a:r>
          </a:p>
          <a:p>
            <a:endParaRPr lang="en-US" dirty="0"/>
          </a:p>
        </p:txBody>
      </p:sp>
      <p:pic>
        <p:nvPicPr>
          <p:cNvPr id="1026" name="Picture 2" descr="http://enginemechanics.tpub.com/14105/img/14105_3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576" y="122149"/>
            <a:ext cx="3296219" cy="3127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anhope-seta.in/images/products/83201-2_saybolt-redw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278" y="3249332"/>
            <a:ext cx="3205945" cy="32895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nginemechanics.tpub.com/14105/img/14105_36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967" y="4273738"/>
            <a:ext cx="4455610" cy="84753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8" name="Rectangle 7"/>
              <p:cNvSpPr/>
              <p:nvPr/>
            </p:nvSpPr>
            <p:spPr>
              <a:xfrm>
                <a:off x="1100947" y="2193349"/>
                <a:ext cx="3200941" cy="513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m:t>
                      </m:r>
                      <m:r>
                        <a:rPr lang="en-US" sz="2800" i="1" baseline="-25000">
                          <a:latin typeface="Cambria Math" panose="02040503050406030204" pitchFamily="18" charset="0"/>
                        </a:rPr>
                        <m:t>𝑓</m:t>
                      </m:r>
                      <m:r>
                        <a:rPr lang="en-US" sz="2800" i="1">
                          <a:latin typeface="Cambria Math" panose="02040503050406030204" pitchFamily="18" charset="0"/>
                        </a:rPr>
                        <m:t>=128</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𝑄𝐿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𝜋𝛾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4</m:t>
                      </m:r>
                    </m:oMath>
                  </m:oMathPara>
                </a14:m>
                <a:endParaRPr lang="en-US" sz="2800" baseline="30000" dirty="0"/>
              </a:p>
            </p:txBody>
          </p:sp>
        </mc:Choice>
        <mc:Fallback xmlns="">
          <p:sp>
            <p:nvSpPr>
              <p:cNvPr id="8" name="Rectangle 7"/>
              <p:cNvSpPr>
                <a:spLocks noRot="1" noChangeAspect="1" noMove="1" noResize="1" noEditPoints="1" noAdjustHandles="1" noChangeArrowheads="1" noChangeShapeType="1" noTextEdit="1"/>
              </p:cNvSpPr>
              <p:nvPr/>
            </p:nvSpPr>
            <p:spPr>
              <a:xfrm>
                <a:off x="1100947" y="2193349"/>
                <a:ext cx="3200941" cy="513282"/>
              </a:xfrm>
              <a:prstGeom prst="rect">
                <a:avLst/>
              </a:prstGeom>
              <a:blipFill rotWithShape="0">
                <a:blip r:embed="rId5"/>
                <a:stretch>
                  <a:fillRect b="-1190"/>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1130063" y="2842579"/>
            <a:ext cx="2693618" cy="934273"/>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450310" y="3016251"/>
                <a:ext cx="2837059" cy="513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h𝑓</m:t>
                      </m:r>
                      <m:r>
                        <a:rPr lang="en-US" sz="2800" i="1">
                          <a:latin typeface="Cambria Math" panose="02040503050406030204" pitchFamily="18" charset="0"/>
                        </a:rPr>
                        <m:t>=32</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𝑉𝐿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2</m:t>
                      </m:r>
                    </m:oMath>
                  </m:oMathPara>
                </a14:m>
                <a:endParaRPr lang="en-US" sz="2800" baseline="30000" dirty="0"/>
              </a:p>
            </p:txBody>
          </p:sp>
        </mc:Choice>
        <mc:Fallback xmlns="">
          <p:sp>
            <p:nvSpPr>
              <p:cNvPr id="10" name="Rectangle 9"/>
              <p:cNvSpPr>
                <a:spLocks noRot="1" noChangeAspect="1" noMove="1" noResize="1" noEditPoints="1" noAdjustHandles="1" noChangeArrowheads="1" noChangeShapeType="1" noTextEdit="1"/>
              </p:cNvSpPr>
              <p:nvPr/>
            </p:nvSpPr>
            <p:spPr>
              <a:xfrm>
                <a:off x="4450310" y="3016251"/>
                <a:ext cx="2837059" cy="51328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899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viscometer</a:t>
            </a:r>
            <a:endParaRPr lang="en-US" dirty="0"/>
          </a:p>
        </p:txBody>
      </p:sp>
      <p:pic>
        <p:nvPicPr>
          <p:cNvPr id="2050" name="Picture 2" descr="https://encrypted-tbn1.gstatic.com/images?q=tbn:ANd9GcQeK9AmkM70Dfv0_50wnUgoHaP2iTL8e5O2aohu_alaXTVttb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191" y="336541"/>
            <a:ext cx="5826456" cy="2858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harmainfo.net/files/images/stories/article_images/Pharmaceutical%20Ostwald%20Viscometer%20file1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3619" y="3201473"/>
            <a:ext cx="2491956" cy="36044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1348025" y="1690688"/>
                <a:ext cx="4179318" cy="5132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m:t>
                      </m:r>
                      <m:r>
                        <a:rPr lang="en-US" sz="2800" i="1" baseline="-25000">
                          <a:latin typeface="Cambria Math" panose="02040503050406030204" pitchFamily="18" charset="0"/>
                        </a:rPr>
                        <m:t>𝑓</m:t>
                      </m:r>
                      <m:r>
                        <a:rPr lang="en-US" sz="2800" i="1">
                          <a:latin typeface="Cambria Math" panose="02040503050406030204" pitchFamily="18" charset="0"/>
                        </a:rPr>
                        <m:t>=128</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𝑄𝐿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𝜋𝛾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4</m:t>
                      </m:r>
                    </m:oMath>
                  </m:oMathPara>
                </a14:m>
                <a:endParaRPr lang="en-US" sz="28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1348025" y="1690688"/>
                <a:ext cx="4179318" cy="513282"/>
              </a:xfrm>
              <a:prstGeom prst="rect">
                <a:avLst/>
              </a:prstGeom>
              <a:blipFill rotWithShape="0">
                <a:blip r:embed="rId4"/>
                <a:stretch>
                  <a:fillRect b="-1176"/>
                </a:stretch>
              </a:blipFill>
            </p:spPr>
            <p:txBody>
              <a:bodyPr/>
              <a:lstStyle/>
              <a:p>
                <a:r>
                  <a:rPr lang="en-US">
                    <a:noFill/>
                  </a:rPr>
                  <a:t> </a:t>
                </a:r>
              </a:p>
            </p:txBody>
          </p:sp>
        </mc:Fallback>
      </mc:AlternateContent>
      <p:pic>
        <p:nvPicPr>
          <p:cNvPr id="2054" name="Picture 6" descr="https://encrypted-tbn3.gstatic.com/images?q=tbn:ANd9GcRogTpHv9Q5l2mgUjSUpGQZ5beE210NxGX0RAxflif4dVA4GYpl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48420"/>
            <a:ext cx="4948449" cy="44078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89257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1593613"/>
            <a:ext cx="10515600" cy="3797253"/>
          </a:xfrm>
        </p:spPr>
        <p:txBody>
          <a:bodyPr/>
          <a:lstStyle/>
          <a:p>
            <a:r>
              <a:rPr lang="en-US" dirty="0" smtClean="0"/>
              <a:t>Laminar </a:t>
            </a:r>
            <a:r>
              <a:rPr lang="en-US" dirty="0"/>
              <a:t>and Turbulent </a:t>
            </a:r>
            <a:r>
              <a:rPr lang="en-US" dirty="0" smtClean="0"/>
              <a:t>flow</a:t>
            </a:r>
          </a:p>
          <a:p>
            <a:r>
              <a:rPr lang="en-US" dirty="0" smtClean="0"/>
              <a:t>Entrance effect</a:t>
            </a:r>
          </a:p>
          <a:p>
            <a:r>
              <a:rPr lang="en-US" dirty="0" smtClean="0"/>
              <a:t>Friction losses in smooth pipes </a:t>
            </a:r>
          </a:p>
          <a:p>
            <a:r>
              <a:rPr lang="en-US" dirty="0" smtClean="0"/>
              <a:t>Friction losses in rough pipes</a:t>
            </a:r>
          </a:p>
          <a:p>
            <a:r>
              <a:rPr lang="en-US" dirty="0" smtClean="0"/>
              <a:t>Minor losses</a:t>
            </a:r>
          </a:p>
          <a:p>
            <a:r>
              <a:rPr lang="en-US" dirty="0" smtClean="0"/>
              <a:t>Energy equation for pipe flow</a:t>
            </a:r>
          </a:p>
          <a:p>
            <a:r>
              <a:rPr lang="en-US" dirty="0" smtClean="0"/>
              <a:t>Pipe flow problems.</a:t>
            </a:r>
          </a:p>
          <a:p>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76905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 losses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2666" y="1499619"/>
                <a:ext cx="9411268" cy="3181563"/>
              </a:xfrm>
            </p:spPr>
            <p:txBody>
              <a:bodyPr>
                <a:normAutofit/>
              </a:bodyPr>
              <a:lstStyle/>
              <a:p>
                <a:r>
                  <a:rPr lang="en-US" dirty="0" smtClean="0"/>
                  <a:t>For smooth pipes use </a:t>
                </a:r>
                <a:r>
                  <a:rPr lang="en-US" dirty="0"/>
                  <a:t>Hagen- </a:t>
                </a:r>
                <a:r>
                  <a:rPr lang="en-US" dirty="0" err="1"/>
                  <a:t>Poiseuille</a:t>
                </a:r>
                <a:r>
                  <a:rPr lang="en-US" dirty="0"/>
                  <a:t> </a:t>
                </a:r>
                <a:r>
                  <a:rPr lang="en-US" dirty="0" smtClean="0"/>
                  <a:t>formula if laminar flow.</a:t>
                </a:r>
              </a:p>
              <a:p>
                <a:pPr marL="457200" lvl="1"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h</m:t>
                      </m:r>
                      <m:r>
                        <a:rPr lang="en-US" sz="2800" i="1" baseline="-25000">
                          <a:latin typeface="Cambria Math" panose="02040503050406030204" pitchFamily="18" charset="0"/>
                        </a:rPr>
                        <m:t>𝑓</m:t>
                      </m:r>
                      <m:r>
                        <a:rPr lang="en-US" sz="2800" i="1">
                          <a:latin typeface="Cambria Math" panose="02040503050406030204" pitchFamily="18" charset="0"/>
                        </a:rPr>
                        <m:t>=128</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𝑄𝐿</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𝜋𝛾</m:t>
                      </m:r>
                      <m:r>
                        <a:rPr lang="en-US" sz="2800" i="1">
                          <a:latin typeface="Cambria Math" panose="02040503050406030204" pitchFamily="18" charset="0"/>
                          <a:ea typeface="Cambria Math" panose="02040503050406030204" pitchFamily="18" charset="0"/>
                        </a:rPr>
                        <m:t>𝑑</m:t>
                      </m:r>
                      <m:r>
                        <a:rPr lang="en-US" sz="2800" i="1" baseline="30000">
                          <a:latin typeface="Cambria Math" panose="02040503050406030204" pitchFamily="18" charset="0"/>
                          <a:ea typeface="Cambria Math" panose="02040503050406030204" pitchFamily="18" charset="0"/>
                        </a:rPr>
                        <m:t>4</m:t>
                      </m:r>
                    </m:oMath>
                  </m:oMathPara>
                </a14:m>
                <a:endParaRPr lang="en-US" sz="2800" baseline="30000" dirty="0"/>
              </a:p>
              <a:p>
                <a:endParaRPr lang="en-US" dirty="0"/>
              </a:p>
              <a:p>
                <a:r>
                  <a:rPr lang="en-US" dirty="0" smtClean="0"/>
                  <a:t>For rough and turbulent use correlations based on dimensional analysis.</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2666" y="1499619"/>
                <a:ext cx="9411268" cy="3181563"/>
              </a:xfrm>
              <a:blipFill rotWithShape="0">
                <a:blip r:embed="rId2"/>
                <a:stretch>
                  <a:fillRect l="-1166" t="-30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70604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242296"/>
            <a:ext cx="10515600" cy="740344"/>
          </a:xfrm>
        </p:spPr>
        <p:txBody>
          <a:bodyPr/>
          <a:lstStyle/>
          <a:p>
            <a:r>
              <a:rPr lang="en-US" dirty="0" smtClean="0"/>
              <a:t>Friction head loss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4427" y="1087984"/>
                <a:ext cx="10515600" cy="4585647"/>
              </a:xfrm>
            </p:spPr>
            <p:txBody>
              <a:bodyPr>
                <a:noAutofit/>
              </a:bodyPr>
              <a:lstStyle/>
              <a:p>
                <a:r>
                  <a:rPr lang="en-US" sz="2400" dirty="0" smtClean="0"/>
                  <a:t>Pressure </a:t>
                </a:r>
                <a:r>
                  <a:rPr lang="en-US" sz="2400" dirty="0"/>
                  <a:t>drop </a:t>
                </a:r>
                <a:r>
                  <a:rPr lang="en-US" sz="2400" dirty="0" smtClean="0"/>
                  <a:t>∆P  a </a:t>
                </a:r>
                <a:r>
                  <a:rPr lang="en-US" sz="2400" dirty="0"/>
                  <a:t>long a pipe in turbulent flow depends on : </a:t>
                </a:r>
              </a:p>
              <a:p>
                <a:pPr marL="0" indent="0">
                  <a:buNone/>
                </a:pPr>
                <a:r>
                  <a:rPr lang="en-US" sz="2400" dirty="0"/>
                  <a:t>pipe diameter  D , length of the pipe  l , viscosity </a:t>
                </a:r>
                <a:r>
                  <a:rPr lang="en-US" sz="2400" dirty="0" smtClean="0"/>
                  <a:t>µ  </a:t>
                </a:r>
                <a:r>
                  <a:rPr lang="en-US" sz="2400" dirty="0"/>
                  <a:t>, velocity  V , </a:t>
                </a:r>
                <a:r>
                  <a:rPr lang="en-US" sz="2400" dirty="0" smtClean="0"/>
                  <a:t> density </a:t>
                </a:r>
                <a:r>
                  <a:rPr lang="el-GR" sz="2400" dirty="0" smtClean="0"/>
                  <a:t>ρ</a:t>
                </a:r>
                <a:r>
                  <a:rPr lang="en-US" sz="2400" dirty="0" smtClean="0"/>
                  <a:t>, </a:t>
                </a:r>
                <a:r>
                  <a:rPr lang="en-US" sz="2400" dirty="0"/>
                  <a:t>and pipe roughness </a:t>
                </a:r>
                <a:r>
                  <a:rPr lang="el-GR" sz="2400" dirty="0" smtClean="0"/>
                  <a:t>ϵ</a:t>
                </a:r>
                <a:r>
                  <a:rPr lang="en-US" sz="2400" dirty="0" smtClean="0"/>
                  <a:t> </a:t>
                </a:r>
                <a:r>
                  <a:rPr lang="en-US" sz="2400" dirty="0"/>
                  <a:t>. </a:t>
                </a:r>
                <a:endParaRPr lang="en-US" sz="2400" dirty="0" smtClean="0"/>
              </a:p>
              <a:p>
                <a:pPr marL="0" indent="0">
                  <a:buNone/>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𝜀</m:t>
                          </m:r>
                        </m:e>
                      </m:d>
                    </m:oMath>
                  </m:oMathPara>
                </a14:m>
                <a:endParaRPr lang="en-US" sz="2400" b="0" dirty="0" smtClean="0">
                  <a:ea typeface="Cambria Math" panose="02040503050406030204" pitchFamily="18" charset="0"/>
                </a:endParaRPr>
              </a:p>
              <a:p>
                <a:r>
                  <a:rPr lang="en-US" sz="2400" dirty="0" smtClean="0"/>
                  <a:t>Dimensional analysis shows k=7-3 = 4 dimensionless groups which are;</a:t>
                </a:r>
              </a:p>
              <a:p>
                <a:pPr marL="0" indent="0">
                  <a:buNone/>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𝑉</m:t>
                      </m:r>
                      <m:r>
                        <a:rPr lang="en-US" sz="2400" b="0" i="1" baseline="30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𝑙</m:t>
                          </m:r>
                        </m:num>
                        <m:den>
                          <m:r>
                            <a:rPr lang="en-US" sz="2400" b="0" i="1" smtClean="0">
                              <a:latin typeface="Cambria Math" panose="02040503050406030204" pitchFamily="18" charset="0"/>
                              <a:ea typeface="Cambria Math" panose="02040503050406030204" pitchFamily="18" charset="0"/>
                            </a:rPr>
                            <m:t>𝑑</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𝜀</m:t>
                          </m:r>
                        </m:num>
                        <m:den>
                          <m:r>
                            <a:rPr lang="en-US" sz="2400" b="0" i="1" smtClean="0">
                              <a:latin typeface="Cambria Math" panose="02040503050406030204" pitchFamily="18" charset="0"/>
                              <a:ea typeface="Cambria Math" panose="02040503050406030204" pitchFamily="18" charset="0"/>
                            </a:rPr>
                            <m:t>𝑑</m:t>
                          </m:r>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𝑉𝑑</m:t>
                          </m:r>
                        </m:num>
                        <m:den>
                          <m:r>
                            <a:rPr lang="en-US" sz="2400" b="0" i="1" smtClean="0">
                              <a:latin typeface="Cambria Math" panose="02040503050406030204" pitchFamily="18" charset="0"/>
                              <a:ea typeface="Cambria Math" panose="02040503050406030204" pitchFamily="18" charset="0"/>
                            </a:rPr>
                            <m:t>𝜇</m:t>
                          </m:r>
                        </m:den>
                      </m:f>
                      <m:r>
                        <a:rPr lang="en-US" sz="2400" b="0" i="1" smtClean="0">
                          <a:latin typeface="Cambria Math" panose="02040503050406030204" pitchFamily="18" charset="0"/>
                          <a:ea typeface="Cambria Math" panose="02040503050406030204" pitchFamily="18" charset="0"/>
                        </a:rPr>
                        <m:t>)</m:t>
                      </m:r>
                    </m:oMath>
                  </m:oMathPara>
                </a14:m>
                <a:endParaRPr lang="en-US" sz="2400" dirty="0" smtClean="0"/>
              </a:p>
              <a:p>
                <a:r>
                  <a:rPr lang="en-US" sz="2400" dirty="0" smtClean="0"/>
                  <a:t>It is known that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𝑃</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𝑙</m:t>
                    </m:r>
                    <m:r>
                      <a:rPr lang="en-US" sz="2400" b="0" i="1" smtClean="0">
                        <a:latin typeface="Cambria Math" panose="02040503050406030204" pitchFamily="18" charset="0"/>
                        <a:ea typeface="Cambria Math" panose="02040503050406030204" pitchFamily="18" charset="0"/>
                      </a:rPr>
                      <m:t> </m:t>
                    </m:r>
                  </m:oMath>
                </a14:m>
                <a:endParaRPr lang="en-US" sz="2400" b="0" dirty="0" smtClean="0">
                  <a:ea typeface="Cambria Math" panose="02040503050406030204" pitchFamily="18" charset="0"/>
                </a:endParaRPr>
              </a:p>
              <a:p>
                <a:pPr marL="0" indent="0">
                  <a:buNone/>
                </a:pPr>
                <a:r>
                  <a:rPr lang="en-US" sz="2400" dirty="0" smtClean="0"/>
                  <a:t>	Hence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𝑃</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𝑉</m:t>
                    </m:r>
                    <m:r>
                      <a:rPr lang="en-US" sz="2400" i="1" baseline="3000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𝑙</m:t>
                        </m:r>
                      </m:num>
                      <m:den>
                        <m:r>
                          <a:rPr lang="en-US" sz="2400" b="0" i="1" smtClean="0">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𝜀</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𝑉𝑑</m:t>
                        </m:r>
                      </m:num>
                      <m:den>
                        <m:r>
                          <a:rPr lang="en-US" sz="2400" i="1">
                            <a:latin typeface="Cambria Math" panose="02040503050406030204" pitchFamily="18" charset="0"/>
                            <a:ea typeface="Cambria Math" panose="02040503050406030204" pitchFamily="18" charset="0"/>
                          </a:rPr>
                          <m:t>𝜇</m:t>
                        </m:r>
                      </m:den>
                    </m:f>
                    <m:r>
                      <a:rPr lang="en-US" sz="2400" i="1">
                        <a:latin typeface="Cambria Math" panose="02040503050406030204" pitchFamily="18" charset="0"/>
                        <a:ea typeface="Cambria Math" panose="02040503050406030204" pitchFamily="18" charset="0"/>
                      </a:rPr>
                      <m:t>)</m:t>
                    </m:r>
                  </m:oMath>
                </a14:m>
                <a:r>
                  <a:rPr lang="en-US" sz="2400" dirty="0" smtClean="0"/>
                  <a:t> or rewrite as;</a:t>
                </a:r>
              </a:p>
              <a:p>
                <a:pPr marL="0" indent="0">
                  <a:buNone/>
                </a:pPr>
                <a:r>
                  <a:rPr lang="en-US" sz="2400" dirty="0" smtClean="0">
                    <a:ea typeface="Cambria Math" panose="02040503050406030204" pitchFamily="18" charset="0"/>
                  </a:rPr>
                  <a:t>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𝑃</m:t>
                        </m:r>
                      </m:num>
                      <m:den>
                        <m:r>
                          <a:rPr lang="en-US" sz="2400" i="1">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𝑔</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𝑙𝑉</m:t>
                        </m:r>
                        <m:r>
                          <a:rPr lang="en-US" sz="2400" i="1" baseline="3000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ea typeface="Cambria Math" panose="02040503050406030204" pitchFamily="18" charset="0"/>
                          </a:rPr>
                          <m:t>𝑑𝑔</m:t>
                        </m:r>
                      </m:den>
                    </m:f>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𝜀</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𝑉𝑑</m:t>
                            </m:r>
                          </m:num>
                          <m:den>
                            <m:r>
                              <a:rPr lang="en-US" sz="2400" i="1">
                                <a:latin typeface="Cambria Math" panose="02040503050406030204" pitchFamily="18" charset="0"/>
                                <a:ea typeface="Cambria Math" panose="02040503050406030204" pitchFamily="18" charset="0"/>
                              </a:rPr>
                              <m:t>𝜇</m:t>
                            </m:r>
                          </m:den>
                        </m:f>
                      </m:e>
                    </m:d>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𝑃</m:t>
                        </m:r>
                      </m:num>
                      <m:den>
                        <m:r>
                          <a:rPr lang="en-US" sz="2400" i="1" smtClean="0">
                            <a:latin typeface="Cambria Math" panose="02040503050406030204" pitchFamily="18" charset="0"/>
                            <a:ea typeface="Cambria Math" panose="02040503050406030204" pitchFamily="18" charset="0"/>
                          </a:rPr>
                          <m:t>𝛾</m:t>
                        </m:r>
                      </m:den>
                    </m:f>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h𝑓</m:t>
                    </m:r>
                  </m:oMath>
                </a14:m>
                <a:endParaRPr lang="en-US" sz="2400" b="0" baseline="-25000"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4427" y="1087984"/>
                <a:ext cx="10515600" cy="4585647"/>
              </a:xfrm>
              <a:blipFill rotWithShape="0">
                <a:blip r:embed="rId2"/>
                <a:stretch>
                  <a:fillRect l="-928" t="-18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5" name="Rectangle 4"/>
              <p:cNvSpPr/>
              <p:nvPr/>
            </p:nvSpPr>
            <p:spPr>
              <a:xfrm>
                <a:off x="6558266" y="4799599"/>
                <a:ext cx="3113768" cy="7167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h𝑓</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1" baseline="-25000">
                              <a:latin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𝛾</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1" baseline="-25000">
                              <a:latin typeface="Cambria Math" panose="02040503050406030204" pitchFamily="18" charset="0"/>
                            </a:rPr>
                            <m:t>2</m:t>
                          </m:r>
                        </m:num>
                        <m:den>
                          <m:r>
                            <a:rPr lang="en-US" sz="2000" i="1">
                              <a:latin typeface="Cambria Math" panose="02040503050406030204" pitchFamily="18" charset="0"/>
                              <a:ea typeface="Cambria Math" panose="02040503050406030204" pitchFamily="18" charset="0"/>
                            </a:rPr>
                            <m:t>𝛾</m:t>
                          </m:r>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𝑍</m:t>
                      </m:r>
                      <m:r>
                        <a:rPr lang="en-US" sz="2000" i="1" baseline="-2500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𝑍</m:t>
                      </m:r>
                      <m:r>
                        <a:rPr lang="en-US" sz="2000" i="1" baseline="-2500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6558266" y="4799599"/>
                <a:ext cx="3113768" cy="71679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001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dirty="0"/>
              <a:t>Friction head loss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42726"/>
                <a:ext cx="10515600" cy="5691116"/>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h𝑓</m:t>
                      </m:r>
                      <m:r>
                        <a:rPr lang="en-US" sz="240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𝑉</m:t>
                          </m:r>
                          <m:r>
                            <a:rPr lang="en-US" sz="2400" i="1" baseline="3000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𝑙</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𝑔𝑑</m:t>
                          </m:r>
                        </m:den>
                      </m:f>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𝜀</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𝑉𝑑</m:t>
                              </m:r>
                            </m:num>
                            <m:den>
                              <m:r>
                                <a:rPr lang="en-US" sz="2400" i="1">
                                  <a:latin typeface="Cambria Math" panose="02040503050406030204" pitchFamily="18" charset="0"/>
                                  <a:ea typeface="Cambria Math" panose="02040503050406030204" pitchFamily="18" charset="0"/>
                                </a:rPr>
                                <m:t>𝜇</m:t>
                              </m:r>
                            </m:den>
                          </m:f>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𝑙</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𝑉</m:t>
                          </m:r>
                          <m:r>
                            <a:rPr lang="en-US" sz="2400" i="1" baseline="30000">
                              <a:latin typeface="Cambria Math" panose="02040503050406030204" pitchFamily="18" charset="0"/>
                              <a:ea typeface="Cambria Math" panose="02040503050406030204" pitchFamily="18" charset="0"/>
                            </a:rPr>
                            <m:t>2</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𝑔</m:t>
                          </m:r>
                        </m:den>
                      </m:f>
                      <m:r>
                        <a:rPr lang="en-US" sz="2400" i="1">
                          <a:latin typeface="Cambria Math" panose="02040503050406030204" pitchFamily="18" charset="0"/>
                          <a:ea typeface="Cambria Math" panose="02040503050406030204" pitchFamily="18" charset="0"/>
                        </a:rPr>
                        <m:t>𝑓</m:t>
                      </m:r>
                    </m:oMath>
                  </m:oMathPara>
                </a14:m>
                <a:endParaRPr lang="en-US" sz="2400" dirty="0"/>
              </a:p>
              <a:p>
                <a:pPr marL="0" indent="0">
                  <a:buNone/>
                </a:pPr>
                <a:r>
                  <a:rPr lang="en-US" sz="2400" dirty="0"/>
                  <a:t>Where f is known as </a:t>
                </a:r>
                <a:r>
                  <a:rPr lang="en-US" sz="2400" dirty="0">
                    <a:solidFill>
                      <a:schemeClr val="accent2">
                        <a:lumMod val="75000"/>
                      </a:schemeClr>
                    </a:solidFill>
                  </a:rPr>
                  <a:t>friction factor </a:t>
                </a:r>
                <a:r>
                  <a:rPr lang="en-US" sz="2400" dirty="0"/>
                  <a:t>and it is a function of Reynold number and pipe </a:t>
                </a:r>
                <a:r>
                  <a:rPr lang="en-US" sz="2400" dirty="0" smtClean="0"/>
                  <a:t>roughness. This formula is known as Darcy </a:t>
                </a:r>
                <a:r>
                  <a:rPr lang="en-US" sz="2400" dirty="0"/>
                  <a:t>– </a:t>
                </a:r>
                <a:r>
                  <a:rPr lang="en-US" sz="2400" dirty="0" err="1"/>
                  <a:t>Weisback</a:t>
                </a:r>
                <a:r>
                  <a:rPr lang="en-US" sz="2400" dirty="0"/>
                  <a:t> </a:t>
                </a:r>
                <a:r>
                  <a:rPr lang="en-US" sz="2400" dirty="0" smtClean="0"/>
                  <a:t>formula. Friction factor is given as </a:t>
                </a:r>
                <a:endParaRPr lang="en-US" sz="2400" dirty="0"/>
              </a:p>
              <a:p>
                <a:pPr marL="0" indent="0">
                  <a:buNone/>
                </a:pPr>
                <a:r>
                  <a:rPr lang="en-US" sz="2400" b="0" dirty="0" smtClean="0"/>
                  <a:t>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𝜀</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𝜌</m:t>
                        </m:r>
                        <m:r>
                          <a:rPr lang="en-US" sz="2400" i="1">
                            <a:latin typeface="Cambria Math" panose="02040503050406030204" pitchFamily="18" charset="0"/>
                            <a:ea typeface="Cambria Math" panose="02040503050406030204" pitchFamily="18" charset="0"/>
                          </a:rPr>
                          <m:t>𝑉𝑑</m:t>
                        </m:r>
                      </m:num>
                      <m:den>
                        <m:r>
                          <a:rPr lang="en-US" sz="2400" i="1">
                            <a:latin typeface="Cambria Math" panose="02040503050406030204" pitchFamily="18" charset="0"/>
                            <a:ea typeface="Cambria Math" panose="02040503050406030204" pitchFamily="18" charset="0"/>
                          </a:rPr>
                          <m:t>𝜇</m:t>
                        </m:r>
                      </m:den>
                    </m:f>
                  </m:oMath>
                </a14:m>
                <a:r>
                  <a:rPr lang="en-US" sz="2400" dirty="0" smtClean="0"/>
                  <a:t>)= F(</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𝜀</m:t>
                        </m:r>
                      </m:num>
                      <m:den>
                        <m:r>
                          <a:rPr lang="en-US" sz="2400" i="1">
                            <a:latin typeface="Cambria Math" panose="02040503050406030204" pitchFamily="18" charset="0"/>
                            <a:ea typeface="Cambria Math" panose="02040503050406030204" pitchFamily="18" charset="0"/>
                          </a:rPr>
                          <m:t>𝑑</m:t>
                        </m:r>
                      </m:den>
                    </m:f>
                    <m:r>
                      <a:rPr lang="en-US" sz="2400" i="1">
                        <a:latin typeface="Cambria Math" panose="02040503050406030204" pitchFamily="18" charset="0"/>
                        <a:ea typeface="Cambria Math" panose="02040503050406030204" pitchFamily="18" charset="0"/>
                      </a:rPr>
                      <m:t>,</m:t>
                    </m:r>
                  </m:oMath>
                </a14:m>
                <a:r>
                  <a:rPr lang="en-US" sz="2400" dirty="0" smtClean="0"/>
                  <a:t> Re)</a:t>
                </a:r>
              </a:p>
              <a:p>
                <a:pPr marL="0" indent="0">
                  <a:buNone/>
                </a:pPr>
                <a:r>
                  <a:rPr lang="en-US" sz="2400" dirty="0" smtClean="0"/>
                  <a:t>Various correlations exist for friction factor including;</a:t>
                </a:r>
              </a:p>
              <a:p>
                <a:pPr marL="0" indent="0">
                  <a:buNone/>
                </a:pPr>
                <a:r>
                  <a:rPr lang="en-US" sz="2400" dirty="0"/>
                  <a:t>for </a:t>
                </a:r>
                <a:r>
                  <a:rPr lang="en-US" sz="2400" dirty="0">
                    <a:solidFill>
                      <a:schemeClr val="accent2">
                        <a:lumMod val="75000"/>
                      </a:schemeClr>
                    </a:solidFill>
                  </a:rPr>
                  <a:t>smooth pipe</a:t>
                </a:r>
                <a:endParaRPr lang="en-US" sz="2400" dirty="0" smtClean="0">
                  <a:solidFill>
                    <a:schemeClr val="accent2">
                      <a:lumMod val="75000"/>
                    </a:schemeClr>
                  </a:solidFill>
                </a:endParaRPr>
              </a:p>
              <a:p>
                <a:pPr marL="0" indent="0">
                  <a:buNone/>
                </a:pPr>
                <a:r>
                  <a:rPr lang="en-US" sz="2400" dirty="0" smtClean="0"/>
                  <a:t> </a:t>
                </a:r>
                <a:endParaRPr lang="en-US" sz="2400" dirty="0"/>
              </a:p>
              <a:p>
                <a:endParaRPr lang="en-US" sz="2400" dirty="0" smtClean="0"/>
              </a:p>
              <a:p>
                <a:endParaRPr lang="en-US" sz="2400" dirty="0"/>
              </a:p>
              <a:p>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42726"/>
                <a:ext cx="10515600" cy="5691116"/>
              </a:xfrm>
              <a:blipFill rotWithShape="0">
                <a:blip r:embed="rId2"/>
                <a:stretch>
                  <a:fillRect l="-928" r="-11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193040" y="6018663"/>
            <a:ext cx="3780333" cy="747971"/>
          </a:xfrm>
          <a:prstGeom prst="rect">
            <a:avLst/>
          </a:prstGeom>
        </p:spPr>
      </p:pic>
      <p:pic>
        <p:nvPicPr>
          <p:cNvPr id="5" name="Picture 4"/>
          <p:cNvPicPr>
            <a:picLocks noChangeAspect="1"/>
          </p:cNvPicPr>
          <p:nvPr/>
        </p:nvPicPr>
        <p:blipFill>
          <a:blip r:embed="rId4"/>
          <a:stretch>
            <a:fillRect/>
          </a:stretch>
        </p:blipFill>
        <p:spPr>
          <a:xfrm>
            <a:off x="838200" y="4612943"/>
            <a:ext cx="7580481" cy="1254741"/>
          </a:xfrm>
          <a:prstGeom prst="rect">
            <a:avLst/>
          </a:prstGeom>
        </p:spPr>
      </p:pic>
      <p:sp>
        <p:nvSpPr>
          <p:cNvPr id="6" name="Footer Placeholder 5"/>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06406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normAutofit/>
          </a:bodyPr>
          <a:lstStyle/>
          <a:p>
            <a:r>
              <a:rPr lang="en-US" sz="4000" dirty="0"/>
              <a:t>Friction head loss</a:t>
            </a:r>
          </a:p>
        </p:txBody>
      </p:sp>
      <p:sp>
        <p:nvSpPr>
          <p:cNvPr id="3" name="Content Placeholder 2"/>
          <p:cNvSpPr>
            <a:spLocks noGrp="1"/>
          </p:cNvSpPr>
          <p:nvPr>
            <p:ph idx="1"/>
          </p:nvPr>
        </p:nvSpPr>
        <p:spPr>
          <a:xfrm>
            <a:off x="742665" y="1525374"/>
            <a:ext cx="10515600" cy="4351338"/>
          </a:xfrm>
        </p:spPr>
        <p:txBody>
          <a:bodyPr/>
          <a:lstStyle/>
          <a:p>
            <a:r>
              <a:rPr lang="en-US" dirty="0"/>
              <a:t>For rough pipes see equation 6.64 </a:t>
            </a:r>
            <a:r>
              <a:rPr lang="en-US" dirty="0" smtClean="0"/>
              <a:t>Page 348 </a:t>
            </a:r>
            <a:r>
              <a:rPr lang="en-US" dirty="0"/>
              <a:t>and 6.49 </a:t>
            </a:r>
            <a:r>
              <a:rPr lang="en-US" dirty="0" smtClean="0"/>
              <a:t>Page 348 </a:t>
            </a:r>
            <a:r>
              <a:rPr lang="en-US" dirty="0"/>
              <a:t>.</a:t>
            </a:r>
          </a:p>
          <a:p>
            <a:r>
              <a:rPr lang="en-US" dirty="0"/>
              <a:t> </a:t>
            </a:r>
            <a:r>
              <a:rPr lang="en-US" dirty="0" smtClean="0"/>
              <a:t>Colebrook </a:t>
            </a:r>
            <a:r>
              <a:rPr lang="en-US" dirty="0"/>
              <a:t>equation </a:t>
            </a:r>
            <a:endParaRPr lang="en-US" dirty="0" smtClean="0"/>
          </a:p>
          <a:p>
            <a:endParaRPr lang="en-US" dirty="0"/>
          </a:p>
          <a:p>
            <a:endParaRPr lang="en-US" dirty="0" smtClean="0"/>
          </a:p>
          <a:p>
            <a:r>
              <a:rPr lang="en-US" dirty="0"/>
              <a:t>It was plotted in 1944 </a:t>
            </a:r>
            <a:r>
              <a:rPr lang="en-US" dirty="0" smtClean="0"/>
              <a:t>by Moody into </a:t>
            </a:r>
            <a:r>
              <a:rPr lang="en-US" dirty="0"/>
              <a:t>what is now called the </a:t>
            </a:r>
            <a:r>
              <a:rPr lang="en-US" i="1" dirty="0"/>
              <a:t>Moody chart </a:t>
            </a:r>
            <a:r>
              <a:rPr lang="en-US" dirty="0"/>
              <a:t>for pipe friction</a:t>
            </a:r>
          </a:p>
          <a:p>
            <a:r>
              <a:rPr lang="en-US" dirty="0"/>
              <a:t>An alternate explicit formula given by </a:t>
            </a:r>
            <a:r>
              <a:rPr lang="en-US" dirty="0" err="1"/>
              <a:t>Haaland</a:t>
            </a:r>
            <a:endParaRPr lang="en-US" dirty="0"/>
          </a:p>
          <a:p>
            <a:pPr marL="0" indent="0">
              <a:buNone/>
            </a:pPr>
            <a:r>
              <a:rPr lang="en-US" dirty="0"/>
              <a:t>	</a:t>
            </a:r>
          </a:p>
        </p:txBody>
      </p:sp>
      <p:pic>
        <p:nvPicPr>
          <p:cNvPr id="4" name="Picture 3"/>
          <p:cNvPicPr>
            <a:picLocks noChangeAspect="1"/>
          </p:cNvPicPr>
          <p:nvPr/>
        </p:nvPicPr>
        <p:blipFill>
          <a:blip r:embed="rId2"/>
          <a:stretch>
            <a:fillRect/>
          </a:stretch>
        </p:blipFill>
        <p:spPr>
          <a:xfrm>
            <a:off x="953309" y="2415655"/>
            <a:ext cx="5153549" cy="1121616"/>
          </a:xfrm>
          <a:prstGeom prst="rect">
            <a:avLst/>
          </a:prstGeom>
        </p:spPr>
      </p:pic>
      <p:pic>
        <p:nvPicPr>
          <p:cNvPr id="5" name="Picture 4"/>
          <p:cNvPicPr>
            <a:picLocks noChangeAspect="1"/>
          </p:cNvPicPr>
          <p:nvPr/>
        </p:nvPicPr>
        <p:blipFill>
          <a:blip r:embed="rId3"/>
          <a:stretch>
            <a:fillRect/>
          </a:stretch>
        </p:blipFill>
        <p:spPr>
          <a:xfrm>
            <a:off x="1048843" y="5062324"/>
            <a:ext cx="4692203" cy="836210"/>
          </a:xfrm>
          <a:prstGeom prst="rect">
            <a:avLst/>
          </a:prstGeom>
        </p:spPr>
      </p:pic>
      <p:sp>
        <p:nvSpPr>
          <p:cNvPr id="6" name="Footer Placeholder 5"/>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534923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1864" y="-155161"/>
            <a:ext cx="10281688" cy="7013161"/>
          </a:xfrm>
          <a:prstGeom prst="rect">
            <a:avLst/>
          </a:prstGeom>
        </p:spPr>
      </p:pic>
      <p:sp>
        <p:nvSpPr>
          <p:cNvPr id="3" name="Rectangle 2"/>
          <p:cNvSpPr/>
          <p:nvPr/>
        </p:nvSpPr>
        <p:spPr>
          <a:xfrm>
            <a:off x="113730" y="409433"/>
            <a:ext cx="1892490" cy="1938992"/>
          </a:xfrm>
          <a:prstGeom prst="rect">
            <a:avLst/>
          </a:prstGeom>
        </p:spPr>
        <p:txBody>
          <a:bodyPr wrap="square">
            <a:spAutoFit/>
          </a:bodyPr>
          <a:lstStyle/>
          <a:p>
            <a:r>
              <a:rPr lang="en-US" sz="2000" dirty="0">
                <a:latin typeface="Times-Roman"/>
              </a:rPr>
              <a:t>Moody chart for pipe</a:t>
            </a:r>
          </a:p>
          <a:p>
            <a:r>
              <a:rPr lang="en-US" sz="2000" dirty="0">
                <a:latin typeface="Times-Roman"/>
              </a:rPr>
              <a:t>friction with smooth and rough</a:t>
            </a:r>
          </a:p>
          <a:p>
            <a:r>
              <a:rPr lang="en-US" sz="2000" dirty="0">
                <a:latin typeface="Times-Roman"/>
              </a:rPr>
              <a:t>walls.</a:t>
            </a:r>
            <a:endParaRPr lang="en-US" sz="2000" dirty="0"/>
          </a:p>
        </p:txBody>
      </p:sp>
      <p:sp>
        <p:nvSpPr>
          <p:cNvPr id="4" name="Footer Placeholder 3"/>
          <p:cNvSpPr>
            <a:spLocks noGrp="1"/>
          </p:cNvSpPr>
          <p:nvPr>
            <p:ph type="ftr" sz="quarter" idx="11"/>
          </p:nvPr>
        </p:nvSpPr>
        <p:spPr>
          <a:xfrm>
            <a:off x="-724468" y="649287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047310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874" y="-6351"/>
            <a:ext cx="11678252" cy="6870701"/>
          </a:xfrm>
          <a:prstGeom prst="rect">
            <a:avLst/>
          </a:prstGeom>
        </p:spPr>
      </p:pic>
    </p:spTree>
    <p:extLst>
      <p:ext uri="{BB962C8B-B14F-4D97-AF65-F5344CB8AC3E}">
        <p14:creationId xmlns:p14="http://schemas.microsoft.com/office/powerpoint/2010/main" val="377335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p:spPr>
        <p:txBody>
          <a:bodyPr>
            <a:normAutofit/>
          </a:bodyPr>
          <a:lstStyle/>
          <a:p>
            <a:r>
              <a:rPr lang="en-US" sz="2800" b="1" dirty="0"/>
              <a:t>Table 6.1 </a:t>
            </a:r>
            <a:r>
              <a:rPr lang="en-US" sz="2800" b="1" dirty="0" smtClean="0"/>
              <a:t>Recommended Roughness </a:t>
            </a:r>
            <a:r>
              <a:rPr lang="en-US" sz="2800" b="1" dirty="0"/>
              <a:t>Values for </a:t>
            </a:r>
            <a:r>
              <a:rPr lang="en-US" sz="2800" b="1" dirty="0" smtClean="0"/>
              <a:t>Commercial Ducts</a:t>
            </a:r>
            <a:endParaRPr lang="en-US" sz="2800" b="1" dirty="0"/>
          </a:p>
        </p:txBody>
      </p:sp>
      <p:pic>
        <p:nvPicPr>
          <p:cNvPr id="4" name="Content Placeholder 3"/>
          <p:cNvPicPr>
            <a:picLocks noGrp="1" noChangeAspect="1"/>
          </p:cNvPicPr>
          <p:nvPr>
            <p:ph idx="1"/>
          </p:nvPr>
        </p:nvPicPr>
        <p:blipFill>
          <a:blip r:embed="rId2"/>
          <a:stretch>
            <a:fillRect/>
          </a:stretch>
        </p:blipFill>
        <p:spPr>
          <a:xfrm>
            <a:off x="2411253" y="1361601"/>
            <a:ext cx="7106046" cy="5080142"/>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06334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88" y="133113"/>
            <a:ext cx="10515600" cy="672105"/>
          </a:xfrm>
        </p:spPr>
        <p:txBody>
          <a:bodyPr>
            <a:normAutofit fontScale="90000"/>
          </a:bodyPr>
          <a:lstStyle/>
          <a:p>
            <a:r>
              <a:rPr lang="en-US" dirty="0" smtClean="0"/>
              <a:t>Examples Moody chart</a:t>
            </a:r>
            <a:endParaRPr lang="en-US" dirty="0"/>
          </a:p>
        </p:txBody>
      </p:sp>
      <p:sp>
        <p:nvSpPr>
          <p:cNvPr id="3" name="Content Placeholder 2"/>
          <p:cNvSpPr>
            <a:spLocks noGrp="1"/>
          </p:cNvSpPr>
          <p:nvPr>
            <p:ph idx="1"/>
          </p:nvPr>
        </p:nvSpPr>
        <p:spPr>
          <a:xfrm>
            <a:off x="606188" y="911225"/>
            <a:ext cx="4088641" cy="4351338"/>
          </a:xfrm>
        </p:spPr>
        <p:txBody>
          <a:bodyPr/>
          <a:lstStyle/>
          <a:p>
            <a:r>
              <a:rPr lang="en-US" dirty="0" smtClean="0"/>
              <a:t>Re = 6x10</a:t>
            </a:r>
            <a:r>
              <a:rPr lang="en-US" baseline="30000" dirty="0" smtClean="0"/>
              <a:t>4</a:t>
            </a:r>
            <a:r>
              <a:rPr lang="en-US" dirty="0" smtClean="0"/>
              <a:t> , </a:t>
            </a:r>
            <a:r>
              <a:rPr lang="el-GR" dirty="0" smtClean="0"/>
              <a:t>ϵ</a:t>
            </a:r>
            <a:r>
              <a:rPr lang="en-US" dirty="0" smtClean="0"/>
              <a:t>/d =0.0002</a:t>
            </a:r>
          </a:p>
          <a:p>
            <a:r>
              <a:rPr lang="en-US" dirty="0" smtClean="0"/>
              <a:t>From chart f =0.021</a:t>
            </a:r>
            <a:endParaRPr lang="en-US" dirty="0"/>
          </a:p>
        </p:txBody>
      </p:sp>
      <p:pic>
        <p:nvPicPr>
          <p:cNvPr id="4" name="Picture 3"/>
          <p:cNvPicPr>
            <a:picLocks noChangeAspect="1"/>
          </p:cNvPicPr>
          <p:nvPr/>
        </p:nvPicPr>
        <p:blipFill>
          <a:blip r:embed="rId2"/>
          <a:stretch>
            <a:fillRect/>
          </a:stretch>
        </p:blipFill>
        <p:spPr>
          <a:xfrm>
            <a:off x="833437" y="2052637"/>
            <a:ext cx="10525125" cy="4581525"/>
          </a:xfrm>
          <a:prstGeom prst="rect">
            <a:avLst/>
          </a:prstGeom>
        </p:spPr>
      </p:pic>
      <p:sp>
        <p:nvSpPr>
          <p:cNvPr id="5" name="Footer Placeholder 4"/>
          <p:cNvSpPr>
            <a:spLocks noGrp="1"/>
          </p:cNvSpPr>
          <p:nvPr>
            <p:ph type="ftr" sz="quarter" idx="11"/>
          </p:nvPr>
        </p:nvSpPr>
        <p:spPr>
          <a:xfrm>
            <a:off x="9064388" y="6634162"/>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340607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160409"/>
            <a:ext cx="10515600" cy="685753"/>
          </a:xfrm>
        </p:spPr>
        <p:txBody>
          <a:bodyPr>
            <a:normAutofit fontScale="90000"/>
          </a:bodyPr>
          <a:lstStyle/>
          <a:p>
            <a:r>
              <a:rPr lang="en-US" dirty="0"/>
              <a:t>Examples Moody chart</a:t>
            </a:r>
          </a:p>
        </p:txBody>
      </p:sp>
      <p:sp>
        <p:nvSpPr>
          <p:cNvPr id="3" name="Content Placeholder 2"/>
          <p:cNvSpPr>
            <a:spLocks noGrp="1"/>
          </p:cNvSpPr>
          <p:nvPr>
            <p:ph idx="1"/>
          </p:nvPr>
        </p:nvSpPr>
        <p:spPr>
          <a:xfrm>
            <a:off x="633483" y="1088646"/>
            <a:ext cx="10515600" cy="4351338"/>
          </a:xfrm>
        </p:spPr>
        <p:txBody>
          <a:bodyPr/>
          <a:lstStyle/>
          <a:p>
            <a:r>
              <a:rPr lang="en-US" dirty="0"/>
              <a:t>Re = </a:t>
            </a:r>
            <a:r>
              <a:rPr lang="en-US" dirty="0" smtClean="0"/>
              <a:t>550000=5.5x10</a:t>
            </a:r>
            <a:r>
              <a:rPr lang="en-US" baseline="30000" dirty="0" smtClean="0"/>
              <a:t>5</a:t>
            </a:r>
            <a:r>
              <a:rPr lang="en-US" dirty="0" smtClean="0"/>
              <a:t> </a:t>
            </a:r>
            <a:r>
              <a:rPr lang="en-US" dirty="0"/>
              <a:t>, </a:t>
            </a:r>
            <a:r>
              <a:rPr lang="el-GR" dirty="0"/>
              <a:t>ϵ</a:t>
            </a:r>
            <a:r>
              <a:rPr lang="en-US" dirty="0"/>
              <a:t>/d =0</a:t>
            </a:r>
            <a:r>
              <a:rPr lang="en-US" dirty="0" smtClean="0"/>
              <a:t>. 002</a:t>
            </a:r>
            <a:endParaRPr lang="en-US" dirty="0"/>
          </a:p>
          <a:p>
            <a:r>
              <a:rPr lang="en-US" dirty="0"/>
              <a:t>From chart f =</a:t>
            </a:r>
            <a:r>
              <a:rPr lang="en-US" dirty="0" smtClean="0"/>
              <a:t>0.024</a:t>
            </a:r>
            <a:endParaRPr lang="en-US" dirty="0"/>
          </a:p>
        </p:txBody>
      </p:sp>
      <p:pic>
        <p:nvPicPr>
          <p:cNvPr id="4" name="Picture 3"/>
          <p:cNvPicPr>
            <a:picLocks noChangeAspect="1"/>
          </p:cNvPicPr>
          <p:nvPr/>
        </p:nvPicPr>
        <p:blipFill>
          <a:blip r:embed="rId2"/>
          <a:stretch>
            <a:fillRect/>
          </a:stretch>
        </p:blipFill>
        <p:spPr>
          <a:xfrm>
            <a:off x="752190" y="2181225"/>
            <a:ext cx="10506075" cy="4676775"/>
          </a:xfrm>
          <a:prstGeom prst="rect">
            <a:avLst/>
          </a:prstGeom>
        </p:spPr>
      </p:pic>
      <p:sp>
        <p:nvSpPr>
          <p:cNvPr id="5" name="Footer Placeholder 4"/>
          <p:cNvSpPr>
            <a:spLocks noGrp="1"/>
          </p:cNvSpPr>
          <p:nvPr>
            <p:ph type="ftr" sz="quarter" idx="11"/>
          </p:nvPr>
        </p:nvSpPr>
        <p:spPr>
          <a:xfrm>
            <a:off x="9091683" y="6592484"/>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39756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lstStyle/>
          <a:p>
            <a:r>
              <a:rPr lang="en-US" dirty="0"/>
              <a:t>Examples Moody chart</a:t>
            </a:r>
          </a:p>
        </p:txBody>
      </p:sp>
      <p:sp>
        <p:nvSpPr>
          <p:cNvPr id="3" name="Content Placeholder 2"/>
          <p:cNvSpPr>
            <a:spLocks noGrp="1"/>
          </p:cNvSpPr>
          <p:nvPr>
            <p:ph idx="1"/>
          </p:nvPr>
        </p:nvSpPr>
        <p:spPr>
          <a:xfrm>
            <a:off x="660779" y="1361602"/>
            <a:ext cx="10515600" cy="4351338"/>
          </a:xfrm>
        </p:spPr>
        <p:txBody>
          <a:bodyPr/>
          <a:lstStyle/>
          <a:p>
            <a:r>
              <a:rPr lang="en-US" dirty="0"/>
              <a:t>Re = </a:t>
            </a:r>
            <a:r>
              <a:rPr lang="en-US" dirty="0" smtClean="0"/>
              <a:t>2000000=2x10</a:t>
            </a:r>
            <a:r>
              <a:rPr lang="en-US" baseline="30000" dirty="0" smtClean="0"/>
              <a:t>6</a:t>
            </a:r>
            <a:r>
              <a:rPr lang="en-US" dirty="0" smtClean="0"/>
              <a:t> </a:t>
            </a:r>
            <a:r>
              <a:rPr lang="en-US" dirty="0"/>
              <a:t>, </a:t>
            </a:r>
            <a:r>
              <a:rPr lang="en-US" dirty="0" smtClean="0"/>
              <a:t>smooth pipe</a:t>
            </a:r>
            <a:endParaRPr lang="en-US" dirty="0"/>
          </a:p>
          <a:p>
            <a:r>
              <a:rPr lang="en-US" dirty="0"/>
              <a:t>From chart f =</a:t>
            </a:r>
            <a:r>
              <a:rPr lang="en-US" dirty="0" smtClean="0"/>
              <a:t>0.0105</a:t>
            </a:r>
            <a:endParaRPr lang="en-US" dirty="0"/>
          </a:p>
          <a:p>
            <a:endParaRPr lang="en-US" dirty="0"/>
          </a:p>
        </p:txBody>
      </p:sp>
      <p:pic>
        <p:nvPicPr>
          <p:cNvPr id="4" name="Picture 3"/>
          <p:cNvPicPr>
            <a:picLocks noChangeAspect="1"/>
          </p:cNvPicPr>
          <p:nvPr/>
        </p:nvPicPr>
        <p:blipFill>
          <a:blip r:embed="rId2"/>
          <a:stretch>
            <a:fillRect/>
          </a:stretch>
        </p:blipFill>
        <p:spPr>
          <a:xfrm>
            <a:off x="1648148" y="2483893"/>
            <a:ext cx="8895704" cy="4003795"/>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16533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997"/>
            <a:ext cx="10515600" cy="986003"/>
          </a:xfrm>
        </p:spPr>
        <p:txBody>
          <a:bodyPr>
            <a:normAutofit/>
          </a:bodyPr>
          <a:lstStyle/>
          <a:p>
            <a:r>
              <a:rPr lang="en-US" sz="4000" b="1" dirty="0" smtClean="0"/>
              <a:t>laminar &amp; turbulent flow</a:t>
            </a:r>
            <a:endParaRPr lang="en-US" sz="4000" b="1" dirty="0"/>
          </a:p>
        </p:txBody>
      </p:sp>
      <p:sp>
        <p:nvSpPr>
          <p:cNvPr id="3" name="Content Placeholder 2"/>
          <p:cNvSpPr>
            <a:spLocks noGrp="1"/>
          </p:cNvSpPr>
          <p:nvPr>
            <p:ph idx="1"/>
          </p:nvPr>
        </p:nvSpPr>
        <p:spPr>
          <a:xfrm>
            <a:off x="742666" y="1252420"/>
            <a:ext cx="8918384" cy="4351338"/>
          </a:xfrm>
        </p:spPr>
        <p:txBody>
          <a:bodyPr>
            <a:noAutofit/>
          </a:bodyPr>
          <a:lstStyle/>
          <a:p>
            <a:r>
              <a:rPr lang="en-US" sz="2400" u="sng" dirty="0"/>
              <a:t>laminar flow : </a:t>
            </a:r>
            <a:r>
              <a:rPr lang="en-US" sz="2400" dirty="0"/>
              <a:t> in laminar flow a well – ordered pattern prevails , where by fluid layers are assumed to slide over each </a:t>
            </a:r>
            <a:r>
              <a:rPr lang="en-US" sz="2400" dirty="0" smtClean="0"/>
              <a:t>other.</a:t>
            </a:r>
          </a:p>
          <a:p>
            <a:r>
              <a:rPr lang="en-US" sz="2400" dirty="0" smtClean="0"/>
              <a:t> Reynold experiment;</a:t>
            </a:r>
          </a:p>
          <a:p>
            <a:pPr lvl="1"/>
            <a:r>
              <a:rPr lang="en-US" dirty="0"/>
              <a:t>when the valve is opened </a:t>
            </a:r>
            <a:r>
              <a:rPr lang="en-US" dirty="0" smtClean="0"/>
              <a:t>slightly the </a:t>
            </a:r>
            <a:r>
              <a:rPr lang="en-US" dirty="0"/>
              <a:t>dye will move through pipe </a:t>
            </a:r>
            <a:r>
              <a:rPr lang="en-US" dirty="0" smtClean="0"/>
              <a:t>intact forming </a:t>
            </a:r>
            <a:r>
              <a:rPr lang="en-US" dirty="0"/>
              <a:t>a thread , in this case flow is </a:t>
            </a:r>
            <a:r>
              <a:rPr lang="en-US" dirty="0" smtClean="0">
                <a:solidFill>
                  <a:schemeClr val="accent2">
                    <a:lumMod val="75000"/>
                  </a:schemeClr>
                </a:solidFill>
              </a:rPr>
              <a:t>laminar</a:t>
            </a:r>
            <a:r>
              <a:rPr lang="en-US" dirty="0" smtClean="0"/>
              <a:t>.</a:t>
            </a:r>
          </a:p>
          <a:p>
            <a:pPr lvl="1"/>
            <a:r>
              <a:rPr lang="en-US" dirty="0"/>
              <a:t>when valve is progressively opened </a:t>
            </a:r>
            <a:r>
              <a:rPr lang="en-US" dirty="0" smtClean="0"/>
              <a:t>the dye </a:t>
            </a:r>
            <a:r>
              <a:rPr lang="en-US" dirty="0"/>
              <a:t>assumed fluctuating motion as it  </a:t>
            </a:r>
            <a:r>
              <a:rPr lang="en-US" dirty="0" smtClean="0"/>
              <a:t>flows through </a:t>
            </a:r>
            <a:r>
              <a:rPr lang="en-US" dirty="0"/>
              <a:t>the pipe here transitions is taking </a:t>
            </a:r>
            <a:r>
              <a:rPr lang="en-US" dirty="0" smtClean="0"/>
              <a:t>place</a:t>
            </a:r>
          </a:p>
          <a:p>
            <a:pPr lvl="1"/>
            <a:r>
              <a:rPr lang="en-US" dirty="0"/>
              <a:t>further opening of valve  results in a </a:t>
            </a:r>
            <a:r>
              <a:rPr lang="en-US" dirty="0" smtClean="0"/>
              <a:t> condition </a:t>
            </a:r>
            <a:r>
              <a:rPr lang="en-US" dirty="0"/>
              <a:t>where by an </a:t>
            </a:r>
            <a:r>
              <a:rPr lang="en-US" dirty="0">
                <a:solidFill>
                  <a:schemeClr val="accent2">
                    <a:lumMod val="75000"/>
                  </a:schemeClr>
                </a:solidFill>
              </a:rPr>
              <a:t>irregular </a:t>
            </a:r>
            <a:r>
              <a:rPr lang="en-US" dirty="0" smtClean="0">
                <a:solidFill>
                  <a:schemeClr val="accent2">
                    <a:lumMod val="75000"/>
                  </a:schemeClr>
                </a:solidFill>
              </a:rPr>
              <a:t>fluctuation  </a:t>
            </a:r>
            <a:r>
              <a:rPr lang="en-US" dirty="0"/>
              <a:t>is developed in the flow . When </a:t>
            </a:r>
            <a:r>
              <a:rPr lang="en-US" dirty="0" smtClean="0"/>
              <a:t>the  </a:t>
            </a:r>
            <a:r>
              <a:rPr lang="en-US" dirty="0"/>
              <a:t>dye is </a:t>
            </a:r>
            <a:r>
              <a:rPr lang="en-US" dirty="0">
                <a:solidFill>
                  <a:schemeClr val="accent2">
                    <a:lumMod val="75000"/>
                  </a:schemeClr>
                </a:solidFill>
              </a:rPr>
              <a:t>completely  dispersed </a:t>
            </a:r>
            <a:r>
              <a:rPr lang="en-US" dirty="0"/>
              <a:t>in the pipe </a:t>
            </a:r>
            <a:r>
              <a:rPr lang="en-US" dirty="0" smtClean="0"/>
              <a:t>. This </a:t>
            </a:r>
            <a:r>
              <a:rPr lang="en-US" dirty="0"/>
              <a:t>irregular flow is </a:t>
            </a:r>
            <a:r>
              <a:rPr lang="en-US" dirty="0">
                <a:solidFill>
                  <a:schemeClr val="accent2">
                    <a:lumMod val="75000"/>
                  </a:schemeClr>
                </a:solidFill>
              </a:rPr>
              <a:t>turbulent</a:t>
            </a:r>
            <a:r>
              <a:rPr lang="en-US" dirty="0"/>
              <a:t>  flow .</a:t>
            </a:r>
          </a:p>
        </p:txBody>
      </p:sp>
      <p:pic>
        <p:nvPicPr>
          <p:cNvPr id="4" name="Picture 3"/>
          <p:cNvPicPr>
            <a:picLocks noChangeAspect="1"/>
          </p:cNvPicPr>
          <p:nvPr/>
        </p:nvPicPr>
        <p:blipFill>
          <a:blip r:embed="rId2"/>
          <a:stretch>
            <a:fillRect/>
          </a:stretch>
        </p:blipFill>
        <p:spPr>
          <a:xfrm>
            <a:off x="9661050" y="1607260"/>
            <a:ext cx="2914650" cy="2124075"/>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82875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US" dirty="0"/>
              <a:t>Examples Moody chart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46412"/>
                <a:ext cx="10515600" cy="4351338"/>
              </a:xfrm>
            </p:spPr>
            <p:txBody>
              <a:bodyPr/>
              <a:lstStyle/>
              <a:p>
                <a:r>
                  <a:rPr lang="en-US" dirty="0" smtClean="0"/>
                  <a:t>Cast iron pipe with d = 5 cm and Re=3x10</a:t>
                </a:r>
                <a:r>
                  <a:rPr lang="en-US" baseline="30000" dirty="0" smtClean="0"/>
                  <a:t>6  </a:t>
                </a:r>
              </a:p>
              <a:p>
                <a:r>
                  <a:rPr lang="en-US" dirty="0" smtClean="0"/>
                  <a:t>For cast iron roughness </a:t>
                </a:r>
                <a:r>
                  <a:rPr lang="el-GR" dirty="0" smtClean="0"/>
                  <a:t>ϵ</a:t>
                </a:r>
                <a:r>
                  <a:rPr lang="en-US" dirty="0" smtClean="0"/>
                  <a:t>= 0.26 mm then</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𝜖</m:t>
                        </m:r>
                      </m:num>
                      <m:den>
                        <m:r>
                          <a:rPr lang="en-US" b="0" i="1" smtClean="0">
                            <a:latin typeface="Cambria Math" panose="02040503050406030204" pitchFamily="18" charset="0"/>
                            <a:ea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0.26</m:t>
                        </m:r>
                      </m:num>
                      <m:den>
                        <m:r>
                          <a:rPr lang="en-US" b="0" i="1" smtClean="0">
                            <a:latin typeface="Cambria Math" panose="02040503050406030204" pitchFamily="18" charset="0"/>
                            <a:ea typeface="Cambria Math" panose="02040503050406030204" pitchFamily="18" charset="0"/>
                          </a:rPr>
                          <m:t>50</m:t>
                        </m:r>
                      </m:den>
                    </m:f>
                    <m:r>
                      <a:rPr lang="en-US" b="0" i="1" smtClean="0">
                        <a:latin typeface="Cambria Math" panose="02040503050406030204" pitchFamily="18" charset="0"/>
                        <a:ea typeface="Cambria Math" panose="02040503050406030204" pitchFamily="18" charset="0"/>
                      </a:rPr>
                      <m:t>=0.0052</m:t>
                    </m:r>
                  </m:oMath>
                </a14:m>
                <a:endParaRPr lang="en-US" dirty="0" smtClean="0"/>
              </a:p>
              <a:p>
                <a:r>
                  <a:rPr lang="en-US" dirty="0" smtClean="0"/>
                  <a:t>From chart f = 0.03</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46412"/>
                <a:ext cx="10515600" cy="4351338"/>
              </a:xfrm>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698947" y="2875638"/>
            <a:ext cx="7753249" cy="3784470"/>
          </a:xfrm>
          <a:prstGeom prst="rect">
            <a:avLst/>
          </a:prstGeom>
        </p:spPr>
      </p:pic>
      <p:sp>
        <p:nvSpPr>
          <p:cNvPr id="5" name="Footer Placeholder 4"/>
          <p:cNvSpPr>
            <a:spLocks noGrp="1"/>
          </p:cNvSpPr>
          <p:nvPr>
            <p:ph type="ftr" sz="quarter" idx="11"/>
          </p:nvPr>
        </p:nvSpPr>
        <p:spPr>
          <a:xfrm>
            <a:off x="4038600" y="647754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39180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705"/>
            <a:ext cx="10515600" cy="835878"/>
          </a:xfrm>
        </p:spPr>
        <p:txBody>
          <a:bodyPr/>
          <a:lstStyle/>
          <a:p>
            <a:r>
              <a:rPr lang="en-US" b="1" dirty="0"/>
              <a:t>EXAMPLE </a:t>
            </a:r>
            <a:r>
              <a:rPr lang="en-US" b="1" dirty="0" smtClean="0"/>
              <a:t>6.6</a:t>
            </a:r>
            <a:endParaRPr lang="en-US" dirty="0"/>
          </a:p>
        </p:txBody>
      </p:sp>
      <p:sp>
        <p:nvSpPr>
          <p:cNvPr id="3" name="Content Placeholder 2"/>
          <p:cNvSpPr>
            <a:spLocks noGrp="1"/>
          </p:cNvSpPr>
          <p:nvPr>
            <p:ph idx="1"/>
          </p:nvPr>
        </p:nvSpPr>
        <p:spPr>
          <a:xfrm>
            <a:off x="688074" y="1023582"/>
            <a:ext cx="10515600" cy="4367283"/>
          </a:xfrm>
        </p:spPr>
        <p:txBody>
          <a:bodyPr/>
          <a:lstStyle/>
          <a:p>
            <a:r>
              <a:rPr lang="en-US" dirty="0"/>
              <a:t>Compute the loss of head and pressure drop in 200 </a:t>
            </a:r>
            <a:r>
              <a:rPr lang="en-US" dirty="0" err="1"/>
              <a:t>ft</a:t>
            </a:r>
            <a:r>
              <a:rPr lang="en-US" dirty="0"/>
              <a:t> of horizontal 6-in-diameter asphalted </a:t>
            </a:r>
            <a:r>
              <a:rPr lang="en-US" dirty="0" smtClean="0"/>
              <a:t>cast-iron pipe </a:t>
            </a:r>
            <a:r>
              <a:rPr lang="en-US" dirty="0"/>
              <a:t>carrying water with a mean velocity of 6 </a:t>
            </a:r>
            <a:r>
              <a:rPr lang="en-US" dirty="0" err="1"/>
              <a:t>ft</a:t>
            </a:r>
            <a:r>
              <a:rPr lang="en-US" dirty="0"/>
              <a:t>/s</a:t>
            </a:r>
            <a:r>
              <a:rPr lang="en-US" dirty="0" smtClean="0"/>
              <a:t>.</a:t>
            </a:r>
          </a:p>
          <a:p>
            <a:r>
              <a:rPr lang="en-US" dirty="0"/>
              <a:t>Re =  (</a:t>
            </a:r>
            <a:r>
              <a:rPr lang="el-GR" dirty="0"/>
              <a:t>ρ</a:t>
            </a:r>
            <a:r>
              <a:rPr lang="en-US" dirty="0"/>
              <a:t>VD/µ ) = (VD/</a:t>
            </a:r>
            <a:r>
              <a:rPr lang="el-GR" dirty="0"/>
              <a:t>ν</a:t>
            </a:r>
            <a:r>
              <a:rPr lang="en-US" dirty="0"/>
              <a:t> </a:t>
            </a:r>
            <a:r>
              <a:rPr lang="en-US" dirty="0" smtClean="0"/>
              <a:t>)= </a:t>
            </a:r>
            <a:r>
              <a:rPr lang="en-US" dirty="0"/>
              <a:t>2.7x 10</a:t>
            </a:r>
            <a:r>
              <a:rPr lang="en-US" baseline="30000" dirty="0"/>
              <a:t>5</a:t>
            </a:r>
          </a:p>
          <a:p>
            <a:r>
              <a:rPr lang="el-GR" dirty="0" smtClean="0"/>
              <a:t>ϵ</a:t>
            </a:r>
            <a:r>
              <a:rPr lang="en-US" dirty="0" smtClean="0"/>
              <a:t>/d =0.0004/(6/12) = 0.0008</a:t>
            </a:r>
          </a:p>
          <a:p>
            <a:r>
              <a:rPr lang="el-GR" dirty="0"/>
              <a:t>ϵ </a:t>
            </a:r>
            <a:r>
              <a:rPr lang="en-US" dirty="0" smtClean="0"/>
              <a:t>/</a:t>
            </a:r>
            <a:r>
              <a:rPr lang="en-US" i="1" dirty="0"/>
              <a:t>d </a:t>
            </a:r>
            <a:r>
              <a:rPr lang="en-US" i="1" dirty="0" smtClean="0"/>
              <a:t>=</a:t>
            </a:r>
            <a:r>
              <a:rPr lang="en-US" dirty="0" smtClean="0"/>
              <a:t> </a:t>
            </a:r>
            <a:r>
              <a:rPr lang="en-US" dirty="0"/>
              <a:t>0.0008, and </a:t>
            </a:r>
            <a:r>
              <a:rPr lang="en-US" dirty="0" smtClean="0"/>
              <a:t>Re  </a:t>
            </a:r>
            <a:r>
              <a:rPr lang="en-US" dirty="0"/>
              <a:t>2.7x </a:t>
            </a:r>
            <a:r>
              <a:rPr lang="en-US" dirty="0" smtClean="0"/>
              <a:t>10</a:t>
            </a:r>
            <a:r>
              <a:rPr lang="en-US" baseline="30000" dirty="0" smtClean="0"/>
              <a:t>5</a:t>
            </a:r>
            <a:r>
              <a:rPr lang="en-US" dirty="0" smtClean="0"/>
              <a:t> approximately</a:t>
            </a:r>
            <a:r>
              <a:rPr lang="en-US" dirty="0"/>
              <a:t>, </a:t>
            </a:r>
            <a:r>
              <a:rPr lang="en-US" i="1" dirty="0"/>
              <a:t>f </a:t>
            </a:r>
            <a:r>
              <a:rPr lang="en-US" i="1" dirty="0" smtClean="0"/>
              <a:t>=</a:t>
            </a:r>
            <a:r>
              <a:rPr lang="en-US" dirty="0" smtClean="0"/>
              <a:t> 0.02</a:t>
            </a:r>
          </a:p>
          <a:p>
            <a:endParaRPr lang="en-US" dirty="0"/>
          </a:p>
          <a:p>
            <a:endParaRPr lang="en-US" dirty="0" smtClean="0"/>
          </a:p>
          <a:p>
            <a:r>
              <a:rPr lang="en-US" dirty="0"/>
              <a:t>The pressure drop for a horizontal pipe (</a:t>
            </a:r>
            <a:r>
              <a:rPr lang="en-US" i="1" dirty="0" smtClean="0"/>
              <a:t>z</a:t>
            </a:r>
            <a:r>
              <a:rPr lang="en-US" dirty="0" smtClean="0"/>
              <a:t>1= </a:t>
            </a:r>
            <a:r>
              <a:rPr lang="en-US" i="1" dirty="0"/>
              <a:t>z</a:t>
            </a:r>
            <a:r>
              <a:rPr lang="en-US" dirty="0"/>
              <a:t>2) </a:t>
            </a:r>
            <a:r>
              <a:rPr lang="en-US" dirty="0" smtClean="0"/>
              <a:t>is</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1477673" y="3917950"/>
            <a:ext cx="5226173" cy="995244"/>
          </a:xfrm>
          <a:prstGeom prst="rect">
            <a:avLst/>
          </a:prstGeom>
        </p:spPr>
      </p:pic>
      <p:pic>
        <p:nvPicPr>
          <p:cNvPr id="5" name="Picture 4"/>
          <p:cNvPicPr>
            <a:picLocks noChangeAspect="1"/>
          </p:cNvPicPr>
          <p:nvPr/>
        </p:nvPicPr>
        <p:blipFill>
          <a:blip r:embed="rId3"/>
          <a:stretch>
            <a:fillRect/>
          </a:stretch>
        </p:blipFill>
        <p:spPr>
          <a:xfrm>
            <a:off x="1627799" y="5527343"/>
            <a:ext cx="5201780" cy="532262"/>
          </a:xfrm>
          <a:prstGeom prst="rect">
            <a:avLst/>
          </a:prstGeom>
        </p:spPr>
      </p:pic>
      <p:sp>
        <p:nvSpPr>
          <p:cNvPr id="6" name="Footer Placeholder 5"/>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55172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lstStyle/>
          <a:p>
            <a:r>
              <a:rPr lang="en-US" b="1" dirty="0"/>
              <a:t>EXAMPLE 6.6</a:t>
            </a:r>
            <a:endParaRPr lang="en-US" dirty="0"/>
          </a:p>
        </p:txBody>
      </p:sp>
      <p:sp>
        <p:nvSpPr>
          <p:cNvPr id="3" name="Content Placeholder 2"/>
          <p:cNvSpPr>
            <a:spLocks noGrp="1"/>
          </p:cNvSpPr>
          <p:nvPr>
            <p:ph idx="1"/>
          </p:nvPr>
        </p:nvSpPr>
        <p:spPr>
          <a:xfrm>
            <a:off x="742666" y="1307010"/>
            <a:ext cx="2792104" cy="4351338"/>
          </a:xfrm>
        </p:spPr>
        <p:txBody>
          <a:bodyPr/>
          <a:lstStyle/>
          <a:p>
            <a:r>
              <a:rPr lang="el-GR" dirty="0"/>
              <a:t>ϵ </a:t>
            </a:r>
            <a:r>
              <a:rPr lang="en-US" dirty="0"/>
              <a:t>/</a:t>
            </a:r>
            <a:r>
              <a:rPr lang="en-US" i="1" dirty="0"/>
              <a:t>d =</a:t>
            </a:r>
            <a:r>
              <a:rPr lang="en-US" dirty="0"/>
              <a:t> 0.0008, and Re  2.7x 10</a:t>
            </a:r>
            <a:r>
              <a:rPr lang="en-US" baseline="30000" dirty="0"/>
              <a:t>5</a:t>
            </a:r>
            <a:r>
              <a:rPr lang="en-US" dirty="0"/>
              <a:t> approximately, </a:t>
            </a:r>
            <a:r>
              <a:rPr lang="en-US" i="1" dirty="0"/>
              <a:t>f =</a:t>
            </a:r>
            <a:r>
              <a:rPr lang="en-US" dirty="0"/>
              <a:t> 0.02</a:t>
            </a:r>
          </a:p>
          <a:p>
            <a:endParaRPr lang="en-US" dirty="0"/>
          </a:p>
        </p:txBody>
      </p:sp>
      <p:pic>
        <p:nvPicPr>
          <p:cNvPr id="4" name="Picture 3"/>
          <p:cNvPicPr>
            <a:picLocks noChangeAspect="1"/>
          </p:cNvPicPr>
          <p:nvPr/>
        </p:nvPicPr>
        <p:blipFill>
          <a:blip r:embed="rId2"/>
          <a:stretch>
            <a:fillRect/>
          </a:stretch>
        </p:blipFill>
        <p:spPr>
          <a:xfrm>
            <a:off x="4179410" y="1201004"/>
            <a:ext cx="7420050" cy="4351338"/>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4121450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829"/>
            <a:ext cx="10515600" cy="672105"/>
          </a:xfrm>
        </p:spPr>
        <p:txBody>
          <a:bodyPr>
            <a:normAutofit fontScale="90000"/>
          </a:bodyPr>
          <a:lstStyle/>
          <a:p>
            <a:r>
              <a:rPr lang="en-US" b="1" dirty="0"/>
              <a:t>EXAMPLE 6.7</a:t>
            </a:r>
            <a:endParaRPr lang="en-US" dirty="0"/>
          </a:p>
        </p:txBody>
      </p:sp>
      <p:sp>
        <p:nvSpPr>
          <p:cNvPr id="3" name="Content Placeholder 2"/>
          <p:cNvSpPr>
            <a:spLocks noGrp="1"/>
          </p:cNvSpPr>
          <p:nvPr>
            <p:ph idx="1"/>
          </p:nvPr>
        </p:nvSpPr>
        <p:spPr>
          <a:xfrm>
            <a:off x="592541" y="1009934"/>
            <a:ext cx="10515600" cy="4351338"/>
          </a:xfrm>
        </p:spPr>
        <p:txBody>
          <a:bodyPr/>
          <a:lstStyle/>
          <a:p>
            <a:r>
              <a:rPr lang="en-US" dirty="0"/>
              <a:t>Oil, with   900 kg/m3 and  </a:t>
            </a:r>
            <a:r>
              <a:rPr lang="el-GR" dirty="0" smtClean="0"/>
              <a:t>ν</a:t>
            </a:r>
            <a:r>
              <a:rPr lang="en-US" dirty="0" smtClean="0"/>
              <a:t>= </a:t>
            </a:r>
            <a:r>
              <a:rPr lang="en-US" dirty="0"/>
              <a:t>0.00001 m</a:t>
            </a:r>
            <a:r>
              <a:rPr lang="en-US" baseline="30000" dirty="0"/>
              <a:t>2</a:t>
            </a:r>
            <a:r>
              <a:rPr lang="en-US" dirty="0"/>
              <a:t>/s, flows at 0.2 m</a:t>
            </a:r>
            <a:r>
              <a:rPr lang="en-US" baseline="30000" dirty="0"/>
              <a:t>3</a:t>
            </a:r>
            <a:r>
              <a:rPr lang="en-US" dirty="0"/>
              <a:t>/s through 500 m of </a:t>
            </a:r>
            <a:r>
              <a:rPr lang="en-US" dirty="0" smtClean="0"/>
              <a:t>200-mmdiameter cast-iron </a:t>
            </a:r>
            <a:r>
              <a:rPr lang="en-US" dirty="0"/>
              <a:t>pipe. Determine (</a:t>
            </a:r>
            <a:r>
              <a:rPr lang="en-US" i="1" dirty="0"/>
              <a:t>a</a:t>
            </a:r>
            <a:r>
              <a:rPr lang="en-US" dirty="0"/>
              <a:t>) the head loss and (</a:t>
            </a:r>
            <a:r>
              <a:rPr lang="en-US" i="1" dirty="0"/>
              <a:t>b</a:t>
            </a:r>
            <a:r>
              <a:rPr lang="en-US" dirty="0"/>
              <a:t>) the pressure drop if the pipe </a:t>
            </a:r>
            <a:r>
              <a:rPr lang="en-US" dirty="0" smtClean="0"/>
              <a:t>slopes down </a:t>
            </a:r>
            <a:r>
              <a:rPr lang="en-US" dirty="0"/>
              <a:t>at 10° in the flow direction.</a:t>
            </a:r>
          </a:p>
        </p:txBody>
      </p:sp>
      <p:pic>
        <p:nvPicPr>
          <p:cNvPr id="4" name="Picture 3"/>
          <p:cNvPicPr>
            <a:picLocks noChangeAspect="1"/>
          </p:cNvPicPr>
          <p:nvPr/>
        </p:nvPicPr>
        <p:blipFill>
          <a:blip r:embed="rId2"/>
          <a:stretch>
            <a:fillRect/>
          </a:stretch>
        </p:blipFill>
        <p:spPr>
          <a:xfrm>
            <a:off x="1326199" y="2647666"/>
            <a:ext cx="4047730" cy="937987"/>
          </a:xfrm>
          <a:prstGeom prst="rect">
            <a:avLst/>
          </a:prstGeom>
        </p:spPr>
      </p:pic>
      <p:pic>
        <p:nvPicPr>
          <p:cNvPr id="5" name="Picture 4"/>
          <p:cNvPicPr>
            <a:picLocks noChangeAspect="1"/>
          </p:cNvPicPr>
          <p:nvPr/>
        </p:nvPicPr>
        <p:blipFill>
          <a:blip r:embed="rId3"/>
          <a:stretch>
            <a:fillRect/>
          </a:stretch>
        </p:blipFill>
        <p:spPr>
          <a:xfrm>
            <a:off x="1326199" y="3585653"/>
            <a:ext cx="5333731" cy="900510"/>
          </a:xfrm>
          <a:prstGeom prst="rect">
            <a:avLst/>
          </a:prstGeom>
        </p:spPr>
      </p:pic>
      <p:pic>
        <p:nvPicPr>
          <p:cNvPr id="6" name="Picture 5"/>
          <p:cNvPicPr>
            <a:picLocks noChangeAspect="1"/>
          </p:cNvPicPr>
          <p:nvPr/>
        </p:nvPicPr>
        <p:blipFill>
          <a:blip r:embed="rId4"/>
          <a:stretch>
            <a:fillRect/>
          </a:stretch>
        </p:blipFill>
        <p:spPr>
          <a:xfrm>
            <a:off x="1567309" y="4711759"/>
            <a:ext cx="3642395" cy="965710"/>
          </a:xfrm>
          <a:prstGeom prst="rect">
            <a:avLst/>
          </a:prstGeom>
        </p:spPr>
      </p:pic>
      <p:sp>
        <p:nvSpPr>
          <p:cNvPr id="7" name="Footer Placeholder 6"/>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449394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2230"/>
          </a:xfrm>
        </p:spPr>
        <p:txBody>
          <a:bodyPr/>
          <a:lstStyle/>
          <a:p>
            <a:r>
              <a:rPr lang="en-US" b="1" dirty="0"/>
              <a:t>EXAMPLE 6.7</a:t>
            </a:r>
            <a:endParaRPr lang="en-US" dirty="0"/>
          </a:p>
        </p:txBody>
      </p:sp>
      <p:pic>
        <p:nvPicPr>
          <p:cNvPr id="6" name="Content Placeholder 5"/>
          <p:cNvPicPr>
            <a:picLocks noGrp="1" noChangeAspect="1"/>
          </p:cNvPicPr>
          <p:nvPr>
            <p:ph idx="1"/>
          </p:nvPr>
        </p:nvPicPr>
        <p:blipFill>
          <a:blip r:embed="rId2"/>
          <a:stretch>
            <a:fillRect/>
          </a:stretch>
        </p:blipFill>
        <p:spPr>
          <a:xfrm>
            <a:off x="1067341" y="3343702"/>
            <a:ext cx="5395111" cy="998217"/>
          </a:xfrm>
          <a:prstGeom prst="rect">
            <a:avLst/>
          </a:prstGeom>
        </p:spPr>
      </p:pic>
      <p:pic>
        <p:nvPicPr>
          <p:cNvPr id="5" name="Picture 4"/>
          <p:cNvPicPr>
            <a:picLocks noChangeAspect="1"/>
          </p:cNvPicPr>
          <p:nvPr/>
        </p:nvPicPr>
        <p:blipFill>
          <a:blip r:embed="rId3"/>
          <a:stretch>
            <a:fillRect/>
          </a:stretch>
        </p:blipFill>
        <p:spPr>
          <a:xfrm>
            <a:off x="872888" y="2569475"/>
            <a:ext cx="6331424" cy="685227"/>
          </a:xfrm>
          <a:prstGeom prst="rect">
            <a:avLst/>
          </a:prstGeom>
        </p:spPr>
      </p:pic>
      <p:pic>
        <p:nvPicPr>
          <p:cNvPr id="7" name="Picture 6"/>
          <p:cNvPicPr>
            <a:picLocks noChangeAspect="1"/>
          </p:cNvPicPr>
          <p:nvPr/>
        </p:nvPicPr>
        <p:blipFill>
          <a:blip r:embed="rId4"/>
          <a:stretch>
            <a:fillRect/>
          </a:stretch>
        </p:blipFill>
        <p:spPr>
          <a:xfrm>
            <a:off x="1115345" y="4341919"/>
            <a:ext cx="8928327" cy="1290282"/>
          </a:xfrm>
          <a:prstGeom prst="rect">
            <a:avLst/>
          </a:prstGeom>
        </p:spPr>
      </p:pic>
      <p:sp>
        <p:nvSpPr>
          <p:cNvPr id="8" name="Rectangle 7"/>
          <p:cNvSpPr/>
          <p:nvPr/>
        </p:nvSpPr>
        <p:spPr>
          <a:xfrm>
            <a:off x="838200" y="1443576"/>
            <a:ext cx="9588690" cy="830997"/>
          </a:xfrm>
          <a:prstGeom prst="rect">
            <a:avLst/>
          </a:prstGeom>
        </p:spPr>
        <p:txBody>
          <a:bodyPr wrap="square">
            <a:spAutoFit/>
          </a:bodyPr>
          <a:lstStyle/>
          <a:p>
            <a:r>
              <a:rPr lang="en-US" sz="2400" dirty="0">
                <a:latin typeface="Times-Roman"/>
              </a:rPr>
              <a:t>Enter the Moody chart on the right </a:t>
            </a:r>
            <a:r>
              <a:rPr lang="en-US" sz="2400" dirty="0" smtClean="0">
                <a:latin typeface="Times-Roman"/>
              </a:rPr>
              <a:t>at </a:t>
            </a:r>
            <a:r>
              <a:rPr lang="el-GR" sz="2400" dirty="0" smtClean="0">
                <a:latin typeface="Times-Roman"/>
              </a:rPr>
              <a:t>ϵ</a:t>
            </a:r>
            <a:r>
              <a:rPr lang="en-US" sz="2400" dirty="0" smtClean="0">
                <a:latin typeface="Times-Roman"/>
              </a:rPr>
              <a:t> </a:t>
            </a:r>
            <a:r>
              <a:rPr lang="en-US" sz="2400" dirty="0">
                <a:latin typeface="Times-Roman"/>
              </a:rPr>
              <a:t>/</a:t>
            </a:r>
            <a:r>
              <a:rPr lang="en-US" sz="2400" i="1" dirty="0" smtClean="0">
                <a:latin typeface="Times-Italic"/>
              </a:rPr>
              <a:t>d=</a:t>
            </a:r>
            <a:r>
              <a:rPr lang="en-US" sz="2400" dirty="0" smtClean="0">
                <a:latin typeface="MathematicalPi-One"/>
              </a:rPr>
              <a:t> </a:t>
            </a:r>
            <a:r>
              <a:rPr lang="en-US" sz="2400" dirty="0">
                <a:latin typeface="Times-Roman"/>
              </a:rPr>
              <a:t>0.0013 </a:t>
            </a:r>
            <a:r>
              <a:rPr lang="en-US" sz="2400" dirty="0" smtClean="0">
                <a:latin typeface="Times-Roman"/>
              </a:rPr>
              <a:t>with Re=</a:t>
            </a:r>
            <a:r>
              <a:rPr lang="en-US" sz="2400" dirty="0" smtClean="0">
                <a:latin typeface="MathematicalPi-One"/>
              </a:rPr>
              <a:t> </a:t>
            </a:r>
            <a:r>
              <a:rPr lang="en-US" sz="2400" dirty="0" smtClean="0">
                <a:latin typeface="Times-Roman"/>
              </a:rPr>
              <a:t>128,000,  </a:t>
            </a:r>
            <a:r>
              <a:rPr lang="en-US" sz="2400" i="1" dirty="0" smtClean="0">
                <a:latin typeface="Times-Italic"/>
              </a:rPr>
              <a:t>f =</a:t>
            </a:r>
            <a:r>
              <a:rPr lang="en-US" sz="2400" dirty="0" smtClean="0">
                <a:latin typeface="MathematicalPi-Three"/>
              </a:rPr>
              <a:t> </a:t>
            </a:r>
            <a:r>
              <a:rPr lang="en-US" sz="2400" dirty="0">
                <a:latin typeface="Times-Roman"/>
              </a:rPr>
              <a:t>0.0225</a:t>
            </a:r>
            <a:endParaRPr lang="en-US" sz="2400" dirty="0"/>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55587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r>
              <a:rPr lang="en-US" dirty="0" smtClean="0"/>
              <a:t>Minor losses</a:t>
            </a:r>
            <a:endParaRPr lang="en-US" dirty="0"/>
          </a:p>
        </p:txBody>
      </p:sp>
      <p:sp>
        <p:nvSpPr>
          <p:cNvPr id="3" name="Content Placeholder 2"/>
          <p:cNvSpPr>
            <a:spLocks noGrp="1"/>
          </p:cNvSpPr>
          <p:nvPr>
            <p:ph idx="1"/>
          </p:nvPr>
        </p:nvSpPr>
        <p:spPr>
          <a:xfrm>
            <a:off x="838200" y="1197828"/>
            <a:ext cx="10515600" cy="4351338"/>
          </a:xfrm>
        </p:spPr>
        <p:txBody>
          <a:bodyPr/>
          <a:lstStyle/>
          <a:p>
            <a:r>
              <a:rPr lang="en-US" dirty="0"/>
              <a:t>Head loss :  </a:t>
            </a:r>
            <a:endParaRPr lang="en-US" dirty="0" smtClean="0"/>
          </a:p>
          <a:p>
            <a:pPr marL="0" indent="0">
              <a:buNone/>
            </a:pPr>
            <a:r>
              <a:rPr lang="en-US" dirty="0" smtClean="0"/>
              <a:t>	   1</a:t>
            </a:r>
            <a:r>
              <a:rPr lang="en-US" dirty="0"/>
              <a:t>) Friction losses (Major losses )</a:t>
            </a:r>
          </a:p>
          <a:p>
            <a:pPr marL="0" indent="0">
              <a:buNone/>
            </a:pPr>
            <a:r>
              <a:rPr lang="en-US" dirty="0"/>
              <a:t>              </a:t>
            </a:r>
            <a:r>
              <a:rPr lang="en-US" dirty="0" smtClean="0"/>
              <a:t>2</a:t>
            </a:r>
            <a:r>
              <a:rPr lang="en-US" dirty="0"/>
              <a:t>) </a:t>
            </a:r>
            <a:r>
              <a:rPr lang="en-US" dirty="0" smtClean="0"/>
              <a:t>Minor </a:t>
            </a:r>
            <a:r>
              <a:rPr lang="en-US" dirty="0"/>
              <a:t>losses :  (i)   entrance and exit .</a:t>
            </a:r>
          </a:p>
          <a:p>
            <a:pPr marL="0" indent="0">
              <a:buNone/>
            </a:pPr>
            <a:r>
              <a:rPr lang="en-US" dirty="0"/>
              <a:t>                                         </a:t>
            </a:r>
            <a:r>
              <a:rPr lang="en-US" dirty="0" smtClean="0"/>
              <a:t>   (</a:t>
            </a:r>
            <a:r>
              <a:rPr lang="en-US" dirty="0"/>
              <a:t>ii)  enlargement and contraction .</a:t>
            </a:r>
          </a:p>
          <a:p>
            <a:pPr marL="0" indent="0">
              <a:buNone/>
            </a:pPr>
            <a:r>
              <a:rPr lang="en-US" dirty="0" smtClean="0"/>
              <a:t>                                            (</a:t>
            </a:r>
            <a:r>
              <a:rPr lang="en-US" dirty="0"/>
              <a:t>iii</a:t>
            </a:r>
            <a:r>
              <a:rPr lang="en-US" dirty="0" smtClean="0"/>
              <a:t>)  fittings </a:t>
            </a:r>
            <a:r>
              <a:rPr lang="en-US" dirty="0"/>
              <a:t>. </a:t>
            </a:r>
          </a:p>
          <a:p>
            <a:r>
              <a:rPr lang="en-US" dirty="0" smtClean="0"/>
              <a:t>Minor </a:t>
            </a:r>
            <a:r>
              <a:rPr lang="en-US" dirty="0"/>
              <a:t>losses : </a:t>
            </a:r>
            <a:r>
              <a:rPr lang="en-US" dirty="0" err="1" smtClean="0"/>
              <a:t>h</a:t>
            </a:r>
            <a:r>
              <a:rPr lang="en-US" baseline="-25000" dirty="0" err="1" smtClean="0"/>
              <a:t>minor</a:t>
            </a:r>
            <a:r>
              <a:rPr lang="en-US" dirty="0" smtClean="0"/>
              <a:t> </a:t>
            </a:r>
            <a:r>
              <a:rPr lang="en-US" dirty="0"/>
              <a:t>= K (V</a:t>
            </a:r>
            <a:r>
              <a:rPr lang="en-US" baseline="30000" dirty="0"/>
              <a:t>2</a:t>
            </a:r>
            <a:r>
              <a:rPr lang="en-US" dirty="0"/>
              <a:t>/2g) = </a:t>
            </a:r>
            <a:r>
              <a:rPr lang="en-US" dirty="0" err="1"/>
              <a:t>h</a:t>
            </a:r>
            <a:r>
              <a:rPr lang="en-US" baseline="-25000" dirty="0" err="1"/>
              <a:t>m</a:t>
            </a:r>
            <a:r>
              <a:rPr lang="en-US" dirty="0"/>
              <a:t> </a:t>
            </a:r>
          </a:p>
          <a:p>
            <a:pPr marL="0" indent="0">
              <a:buNone/>
            </a:pPr>
            <a:r>
              <a:rPr lang="en-US" dirty="0" smtClean="0"/>
              <a:t>	K </a:t>
            </a:r>
            <a:r>
              <a:rPr lang="en-US" dirty="0"/>
              <a:t>: coefficient is given for various </a:t>
            </a:r>
            <a:r>
              <a:rPr lang="en-US" dirty="0" smtClean="0"/>
              <a:t>fitting</a:t>
            </a:r>
          </a:p>
          <a:p>
            <a:pPr marL="0" indent="0">
              <a:buNone/>
            </a:pPr>
            <a:r>
              <a:rPr lang="en-US" dirty="0" smtClean="0"/>
              <a:t>Total head losses are </a:t>
            </a:r>
            <a:endParaRPr lang="en-US" dirty="0"/>
          </a:p>
          <a:p>
            <a:endParaRPr lang="en-US" dirty="0"/>
          </a:p>
        </p:txBody>
      </p:sp>
      <p:pic>
        <p:nvPicPr>
          <p:cNvPr id="4" name="Picture 3"/>
          <p:cNvPicPr>
            <a:picLocks noChangeAspect="1"/>
          </p:cNvPicPr>
          <p:nvPr/>
        </p:nvPicPr>
        <p:blipFill>
          <a:blip r:embed="rId2"/>
          <a:stretch>
            <a:fillRect/>
          </a:stretch>
        </p:blipFill>
        <p:spPr>
          <a:xfrm>
            <a:off x="4368919" y="4844955"/>
            <a:ext cx="5360691" cy="955343"/>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94829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and entrance</a:t>
            </a:r>
            <a:endParaRPr lang="en-US" dirty="0"/>
          </a:p>
        </p:txBody>
      </p:sp>
      <p:sp>
        <p:nvSpPr>
          <p:cNvPr id="3" name="Content Placeholder 2"/>
          <p:cNvSpPr>
            <a:spLocks noGrp="1"/>
          </p:cNvSpPr>
          <p:nvPr>
            <p:ph idx="1"/>
          </p:nvPr>
        </p:nvSpPr>
        <p:spPr>
          <a:xfrm>
            <a:off x="838200" y="1511726"/>
            <a:ext cx="7118445" cy="4351338"/>
          </a:xfrm>
        </p:spPr>
        <p:txBody>
          <a:bodyPr>
            <a:normAutofit/>
          </a:bodyPr>
          <a:lstStyle/>
          <a:p>
            <a:r>
              <a:rPr lang="en-US" dirty="0"/>
              <a:t>For all types of </a:t>
            </a:r>
            <a:r>
              <a:rPr lang="en-US" dirty="0">
                <a:solidFill>
                  <a:srgbClr val="0070C0"/>
                </a:solidFill>
              </a:rPr>
              <a:t>exits</a:t>
            </a:r>
            <a:r>
              <a:rPr lang="en-US" dirty="0"/>
              <a:t> : inward , rounded </a:t>
            </a:r>
            <a:r>
              <a:rPr lang="en-US" dirty="0" smtClean="0"/>
              <a:t>,  </a:t>
            </a:r>
            <a:r>
              <a:rPr lang="en-US" dirty="0"/>
              <a:t>K = 1 </a:t>
            </a:r>
            <a:endParaRPr lang="en-US" dirty="0" smtClean="0"/>
          </a:p>
          <a:p>
            <a:r>
              <a:rPr lang="en-US" u="sng" dirty="0" smtClean="0"/>
              <a:t>Entrance losses</a:t>
            </a:r>
            <a:endParaRPr lang="en-US" u="sng" dirty="0"/>
          </a:p>
          <a:p>
            <a:pPr marL="0" indent="0">
              <a:buNone/>
            </a:pPr>
            <a:r>
              <a:rPr lang="en-US" dirty="0"/>
              <a:t>(i)square entrance  K = </a:t>
            </a:r>
            <a:r>
              <a:rPr lang="en-US" dirty="0" smtClean="0"/>
              <a:t>0.5</a:t>
            </a:r>
          </a:p>
          <a:p>
            <a:pPr marL="0" indent="0">
              <a:buNone/>
            </a:pPr>
            <a:endParaRPr lang="en-US" dirty="0"/>
          </a:p>
          <a:p>
            <a:pPr marL="0" indent="0">
              <a:buNone/>
            </a:pPr>
            <a:r>
              <a:rPr lang="en-US" dirty="0" smtClean="0"/>
              <a:t>(ii)Rounded   </a:t>
            </a:r>
            <a:r>
              <a:rPr lang="en-US" dirty="0"/>
              <a:t>K = 0.01 –0.05  </a:t>
            </a:r>
            <a:r>
              <a:rPr lang="en-US" dirty="0" smtClean="0"/>
              <a:t>or </a:t>
            </a:r>
            <a:r>
              <a:rPr lang="en-US" dirty="0"/>
              <a:t>F</a:t>
            </a:r>
            <a:r>
              <a:rPr lang="en-US" dirty="0" smtClean="0"/>
              <a:t>. White </a:t>
            </a:r>
            <a:r>
              <a:rPr lang="en-US" dirty="0"/>
              <a:t>p.372 fig 6.21 (b</a:t>
            </a:r>
            <a:r>
              <a:rPr lang="en-US" dirty="0" smtClean="0"/>
              <a:t>) </a:t>
            </a:r>
            <a:r>
              <a:rPr lang="en-US" dirty="0"/>
              <a:t> </a:t>
            </a:r>
            <a:endParaRPr lang="en-US" dirty="0" smtClean="0"/>
          </a:p>
          <a:p>
            <a:pPr marL="0" indent="0">
              <a:buNone/>
            </a:pPr>
            <a:endParaRPr lang="en-US" dirty="0" smtClean="0"/>
          </a:p>
          <a:p>
            <a:pPr marL="0" indent="0">
              <a:buNone/>
            </a:pPr>
            <a:r>
              <a:rPr lang="en-US" dirty="0" smtClean="0"/>
              <a:t>(</a:t>
            </a:r>
            <a:r>
              <a:rPr lang="en-US" dirty="0"/>
              <a:t>iii)Re-entrant ( inward)   K = 0.8-1.0  </a:t>
            </a:r>
            <a:r>
              <a:rPr lang="en-US" dirty="0" smtClean="0"/>
              <a:t> </a:t>
            </a:r>
            <a:r>
              <a:rPr lang="en-US" dirty="0"/>
              <a:t>see fig 6.24(a) P.372 “F</a:t>
            </a:r>
            <a:r>
              <a:rPr lang="en-US" dirty="0" smtClean="0"/>
              <a:t>. White </a:t>
            </a:r>
            <a:r>
              <a:rPr lang="en-US" dirty="0"/>
              <a:t>“</a:t>
            </a:r>
          </a:p>
          <a:p>
            <a:endParaRPr lang="en-US" dirty="0"/>
          </a:p>
        </p:txBody>
      </p:sp>
      <p:pic>
        <p:nvPicPr>
          <p:cNvPr id="4" name="Picture 3"/>
          <p:cNvPicPr>
            <a:picLocks noChangeAspect="1"/>
          </p:cNvPicPr>
          <p:nvPr/>
        </p:nvPicPr>
        <p:blipFill>
          <a:blip r:embed="rId2"/>
          <a:stretch>
            <a:fillRect/>
          </a:stretch>
        </p:blipFill>
        <p:spPr>
          <a:xfrm>
            <a:off x="9107715" y="1955616"/>
            <a:ext cx="2379220" cy="1004888"/>
          </a:xfrm>
          <a:prstGeom prst="rect">
            <a:avLst/>
          </a:prstGeom>
        </p:spPr>
      </p:pic>
      <p:pic>
        <p:nvPicPr>
          <p:cNvPr id="5" name="Picture 4"/>
          <p:cNvPicPr>
            <a:picLocks noChangeAspect="1"/>
          </p:cNvPicPr>
          <p:nvPr/>
        </p:nvPicPr>
        <p:blipFill>
          <a:blip r:embed="rId3"/>
          <a:stretch>
            <a:fillRect/>
          </a:stretch>
        </p:blipFill>
        <p:spPr>
          <a:xfrm>
            <a:off x="8851427" y="3367725"/>
            <a:ext cx="2397628" cy="1004888"/>
          </a:xfrm>
          <a:prstGeom prst="rect">
            <a:avLst/>
          </a:prstGeom>
        </p:spPr>
      </p:pic>
      <p:pic>
        <p:nvPicPr>
          <p:cNvPr id="6" name="Picture 5"/>
          <p:cNvPicPr>
            <a:picLocks noChangeAspect="1"/>
          </p:cNvPicPr>
          <p:nvPr/>
        </p:nvPicPr>
        <p:blipFill>
          <a:blip r:embed="rId4"/>
          <a:stretch>
            <a:fillRect/>
          </a:stretch>
        </p:blipFill>
        <p:spPr>
          <a:xfrm>
            <a:off x="8408441" y="4779834"/>
            <a:ext cx="3777769" cy="1552727"/>
          </a:xfrm>
          <a:prstGeom prst="rect">
            <a:avLst/>
          </a:prstGeom>
        </p:spPr>
      </p:pic>
      <p:sp>
        <p:nvSpPr>
          <p:cNvPr id="7" name="Footer Placeholder 6"/>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424287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88" y="310953"/>
            <a:ext cx="10515600" cy="876821"/>
          </a:xfrm>
        </p:spPr>
        <p:txBody>
          <a:bodyPr>
            <a:normAutofit/>
          </a:bodyPr>
          <a:lstStyle/>
          <a:p>
            <a:r>
              <a:rPr lang="en-US" sz="4000" dirty="0">
                <a:latin typeface="Times-Roman"/>
              </a:rPr>
              <a:t>Entrance</a:t>
            </a:r>
            <a:endParaRPr lang="en-US" sz="4000" dirty="0"/>
          </a:p>
        </p:txBody>
      </p:sp>
      <p:sp>
        <p:nvSpPr>
          <p:cNvPr id="5" name="Rectangle 4"/>
          <p:cNvSpPr/>
          <p:nvPr/>
        </p:nvSpPr>
        <p:spPr>
          <a:xfrm>
            <a:off x="606188" y="1586734"/>
            <a:ext cx="2124502" cy="2308324"/>
          </a:xfrm>
          <a:prstGeom prst="rect">
            <a:avLst/>
          </a:prstGeom>
        </p:spPr>
        <p:txBody>
          <a:bodyPr wrap="square">
            <a:spAutoFit/>
          </a:bodyPr>
          <a:lstStyle/>
          <a:p>
            <a:r>
              <a:rPr lang="en-US" sz="2400" b="1" dirty="0">
                <a:latin typeface="Times-Bold"/>
              </a:rPr>
              <a:t>Fig. 6.21 </a:t>
            </a:r>
            <a:r>
              <a:rPr lang="en-US" sz="2400" dirty="0">
                <a:latin typeface="Times-Roman"/>
              </a:rPr>
              <a:t>Entrance and exit loss coefficients:</a:t>
            </a:r>
          </a:p>
          <a:p>
            <a:pPr marL="457200" indent="-457200">
              <a:buAutoNum type="alphaLcParenBoth"/>
            </a:pPr>
            <a:r>
              <a:rPr lang="en-US" sz="2400" dirty="0" smtClean="0">
                <a:latin typeface="Times-Roman"/>
              </a:rPr>
              <a:t>reentrant inlets</a:t>
            </a:r>
          </a:p>
        </p:txBody>
      </p:sp>
      <p:sp>
        <p:nvSpPr>
          <p:cNvPr id="6" name="Rectangle 5"/>
          <p:cNvSpPr/>
          <p:nvPr/>
        </p:nvSpPr>
        <p:spPr>
          <a:xfrm>
            <a:off x="606188" y="4302539"/>
            <a:ext cx="6736307" cy="1200329"/>
          </a:xfrm>
          <a:prstGeom prst="rect">
            <a:avLst/>
          </a:prstGeom>
        </p:spPr>
        <p:txBody>
          <a:bodyPr wrap="square">
            <a:spAutoFit/>
          </a:bodyPr>
          <a:lstStyle/>
          <a:p>
            <a:r>
              <a:rPr lang="en-US" sz="2400" dirty="0">
                <a:latin typeface="Times-Roman"/>
              </a:rPr>
              <a:t>Example: L=0.5 in and </a:t>
            </a:r>
            <a:r>
              <a:rPr lang="en-US" sz="2400" dirty="0" smtClean="0">
                <a:latin typeface="Times-Roman"/>
              </a:rPr>
              <a:t>d=2 </a:t>
            </a:r>
            <a:r>
              <a:rPr lang="en-US" sz="2400" dirty="0">
                <a:latin typeface="Times-Roman"/>
              </a:rPr>
              <a:t>in. then L/d = 0.5/2=0.25 and K=0.9 for thin tube and </a:t>
            </a:r>
            <a:r>
              <a:rPr lang="en-US" sz="2400" dirty="0" smtClean="0">
                <a:latin typeface="Times-Roman"/>
              </a:rPr>
              <a:t>0.7 </a:t>
            </a:r>
            <a:r>
              <a:rPr lang="en-US" sz="2400" dirty="0">
                <a:latin typeface="Times-Roman"/>
              </a:rPr>
              <a:t>if tube is 0.05 in </a:t>
            </a:r>
            <a:r>
              <a:rPr lang="en-US" sz="2400" dirty="0" smtClean="0">
                <a:latin typeface="Times-Roman"/>
              </a:rPr>
              <a:t>thick ( t/d=0.05/2=.025)</a:t>
            </a:r>
            <a:endParaRPr lang="en-US" sz="2400" dirty="0"/>
          </a:p>
        </p:txBody>
      </p:sp>
      <p:pic>
        <p:nvPicPr>
          <p:cNvPr id="7" name="Picture 6"/>
          <p:cNvPicPr>
            <a:picLocks noChangeAspect="1"/>
          </p:cNvPicPr>
          <p:nvPr/>
        </p:nvPicPr>
        <p:blipFill>
          <a:blip r:embed="rId2"/>
          <a:stretch>
            <a:fillRect/>
          </a:stretch>
        </p:blipFill>
        <p:spPr>
          <a:xfrm>
            <a:off x="3070891" y="1176091"/>
            <a:ext cx="8878222" cy="2922707"/>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540184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a:t>
            </a:r>
            <a:endParaRPr lang="en-US" dirty="0"/>
          </a:p>
        </p:txBody>
      </p:sp>
      <p:sp>
        <p:nvSpPr>
          <p:cNvPr id="5" name="Rectangle 4"/>
          <p:cNvSpPr/>
          <p:nvPr/>
        </p:nvSpPr>
        <p:spPr>
          <a:xfrm>
            <a:off x="636462" y="1466446"/>
            <a:ext cx="4344971" cy="1938992"/>
          </a:xfrm>
          <a:prstGeom prst="rect">
            <a:avLst/>
          </a:prstGeom>
        </p:spPr>
        <p:txBody>
          <a:bodyPr wrap="square">
            <a:spAutoFit/>
          </a:bodyPr>
          <a:lstStyle/>
          <a:p>
            <a:r>
              <a:rPr lang="en-US" sz="2400" b="1" dirty="0">
                <a:latin typeface="Times-Bold"/>
              </a:rPr>
              <a:t>Fig. 6.21 </a:t>
            </a:r>
            <a:r>
              <a:rPr lang="en-US" sz="2400" dirty="0" smtClean="0">
                <a:latin typeface="Times-Roman"/>
              </a:rPr>
              <a:t>(</a:t>
            </a:r>
            <a:r>
              <a:rPr lang="en-US" sz="2400" i="1" dirty="0">
                <a:latin typeface="Times-Italic"/>
              </a:rPr>
              <a:t>b</a:t>
            </a:r>
            <a:r>
              <a:rPr lang="en-US" sz="2400" dirty="0">
                <a:latin typeface="Times-Roman"/>
              </a:rPr>
              <a:t>) rounded and beveled inlets</a:t>
            </a:r>
            <a:r>
              <a:rPr lang="en-US" sz="2400" dirty="0" smtClean="0">
                <a:latin typeface="Times-Roman"/>
              </a:rPr>
              <a:t>.</a:t>
            </a:r>
          </a:p>
          <a:p>
            <a:endParaRPr lang="en-US" sz="2400" dirty="0" smtClean="0">
              <a:latin typeface="Times-Roman"/>
            </a:endParaRPr>
          </a:p>
          <a:p>
            <a:r>
              <a:rPr lang="en-US" sz="2400" dirty="0" smtClean="0">
                <a:latin typeface="Times-Roman"/>
              </a:rPr>
              <a:t>Example d=2 in, r=0.25 then r/d = 0.125 and K=0.1</a:t>
            </a:r>
            <a:endParaRPr lang="en-US" sz="2400" dirty="0"/>
          </a:p>
        </p:txBody>
      </p:sp>
      <p:pic>
        <p:nvPicPr>
          <p:cNvPr id="6" name="Picture 5"/>
          <p:cNvPicPr>
            <a:picLocks noChangeAspect="1"/>
          </p:cNvPicPr>
          <p:nvPr/>
        </p:nvPicPr>
        <p:blipFill>
          <a:blip r:embed="rId2"/>
          <a:stretch>
            <a:fillRect/>
          </a:stretch>
        </p:blipFill>
        <p:spPr>
          <a:xfrm>
            <a:off x="4833905" y="603343"/>
            <a:ext cx="6978666" cy="5374375"/>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00563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19" y="14345"/>
            <a:ext cx="6722661" cy="562922"/>
          </a:xfrm>
        </p:spPr>
        <p:txBody>
          <a:bodyPr>
            <a:normAutofit/>
          </a:bodyPr>
          <a:lstStyle/>
          <a:p>
            <a:r>
              <a:rPr lang="en-US" sz="3200" dirty="0"/>
              <a:t>Sudden </a:t>
            </a:r>
            <a:r>
              <a:rPr lang="en-US" sz="3200" dirty="0" smtClean="0"/>
              <a:t>expansion/ Contraction </a:t>
            </a:r>
            <a:endParaRPr lang="en-US" sz="3200" dirty="0"/>
          </a:p>
        </p:txBody>
      </p:sp>
      <p:sp>
        <p:nvSpPr>
          <p:cNvPr id="3" name="Content Placeholder 2"/>
          <p:cNvSpPr>
            <a:spLocks noGrp="1"/>
          </p:cNvSpPr>
          <p:nvPr>
            <p:ph idx="1"/>
          </p:nvPr>
        </p:nvSpPr>
        <p:spPr>
          <a:xfrm>
            <a:off x="387823" y="1096530"/>
            <a:ext cx="5030338" cy="5447748"/>
          </a:xfrm>
        </p:spPr>
        <p:txBody>
          <a:bodyPr>
            <a:normAutofit fontScale="92500" lnSpcReduction="20000"/>
          </a:bodyPr>
          <a:lstStyle/>
          <a:p>
            <a:r>
              <a:rPr lang="en-US" dirty="0"/>
              <a:t>It can be </a:t>
            </a:r>
            <a:r>
              <a:rPr lang="en-US" dirty="0" smtClean="0"/>
              <a:t>shown </a:t>
            </a:r>
            <a:r>
              <a:rPr lang="en-US" dirty="0"/>
              <a:t>using continuity </a:t>
            </a:r>
            <a:r>
              <a:rPr lang="en-US" dirty="0" smtClean="0"/>
              <a:t>, Bernoulli's </a:t>
            </a:r>
            <a:r>
              <a:rPr lang="en-US" dirty="0"/>
              <a:t>,and moment equations that for a sudden </a:t>
            </a:r>
            <a:r>
              <a:rPr lang="en-US" dirty="0">
                <a:solidFill>
                  <a:srgbClr val="0070C0"/>
                </a:solidFill>
              </a:rPr>
              <a:t>expansion</a:t>
            </a:r>
            <a:r>
              <a:rPr lang="en-US" dirty="0"/>
              <a:t> , </a:t>
            </a:r>
            <a:endParaRPr lang="en-US" dirty="0" smtClean="0"/>
          </a:p>
          <a:p>
            <a:pPr marL="0" indent="0">
              <a:buNone/>
            </a:pPr>
            <a:r>
              <a:rPr lang="en-US" dirty="0" smtClean="0"/>
              <a:t>   </a:t>
            </a:r>
            <a:r>
              <a:rPr lang="en-US" dirty="0" err="1" smtClean="0"/>
              <a:t>h</a:t>
            </a:r>
            <a:r>
              <a:rPr lang="en-US" baseline="-25000" dirty="0" err="1" smtClean="0"/>
              <a:t>m</a:t>
            </a:r>
            <a:r>
              <a:rPr lang="en-US" dirty="0" smtClean="0"/>
              <a:t> = K</a:t>
            </a:r>
            <a:r>
              <a:rPr lang="en-US" baseline="-25000" dirty="0" smtClean="0"/>
              <a:t>SE</a:t>
            </a:r>
            <a:r>
              <a:rPr lang="en-US" dirty="0" smtClean="0"/>
              <a:t>( V</a:t>
            </a:r>
            <a:r>
              <a:rPr lang="en-US" baseline="30000" dirty="0" smtClean="0"/>
              <a:t>2</a:t>
            </a:r>
            <a:r>
              <a:rPr lang="en-US" dirty="0" smtClean="0"/>
              <a:t> /2g )            </a:t>
            </a:r>
          </a:p>
          <a:p>
            <a:pPr marL="0" indent="0">
              <a:buNone/>
            </a:pPr>
            <a:r>
              <a:rPr lang="en-US" dirty="0" smtClean="0"/>
              <a:t>	</a:t>
            </a:r>
          </a:p>
          <a:p>
            <a:pPr marL="0" indent="0">
              <a:buNone/>
            </a:pPr>
            <a:r>
              <a:rPr lang="en-US" dirty="0" smtClean="0"/>
              <a:t>    where </a:t>
            </a:r>
          </a:p>
          <a:p>
            <a:r>
              <a:rPr lang="en-US" dirty="0" smtClean="0"/>
              <a:t>Sudden </a:t>
            </a:r>
            <a:r>
              <a:rPr lang="en-US" dirty="0">
                <a:solidFill>
                  <a:srgbClr val="0070C0"/>
                </a:solidFill>
              </a:rPr>
              <a:t>contraction</a:t>
            </a:r>
            <a:r>
              <a:rPr lang="en-US" dirty="0"/>
              <a:t>  may use ,</a:t>
            </a:r>
          </a:p>
          <a:p>
            <a:pPr marL="0" indent="0">
              <a:buNone/>
            </a:pPr>
            <a:endParaRPr lang="en-US" dirty="0" smtClean="0"/>
          </a:p>
          <a:p>
            <a:pPr marL="0" indent="0">
              <a:buNone/>
            </a:pPr>
            <a:endParaRPr lang="en-US" dirty="0" smtClean="0"/>
          </a:p>
          <a:p>
            <a:r>
              <a:rPr lang="en-US" dirty="0" smtClean="0"/>
              <a:t>See </a:t>
            </a:r>
            <a:r>
              <a:rPr lang="en-US" dirty="0"/>
              <a:t>(fig 6.22 P.372  F</a:t>
            </a:r>
            <a:r>
              <a:rPr lang="en-US" dirty="0" smtClean="0"/>
              <a:t>. White )</a:t>
            </a:r>
          </a:p>
          <a:p>
            <a:r>
              <a:rPr lang="en-US" dirty="0" smtClean="0"/>
              <a:t>Example if d=1 in and D=2 in: find K</a:t>
            </a:r>
            <a:r>
              <a:rPr lang="en-US" baseline="-25000" dirty="0" smtClean="0"/>
              <a:t>SE</a:t>
            </a:r>
            <a:r>
              <a:rPr lang="en-US" dirty="0" smtClean="0"/>
              <a:t> and K</a:t>
            </a:r>
            <a:r>
              <a:rPr lang="en-US" baseline="-25000" dirty="0" smtClean="0"/>
              <a:t>SC  </a:t>
            </a:r>
            <a:r>
              <a:rPr lang="en-US" dirty="0" smtClean="0"/>
              <a:t>Then d/D=0.5 and </a:t>
            </a:r>
          </a:p>
          <a:p>
            <a:pPr marL="0" indent="0">
              <a:buNone/>
            </a:pPr>
            <a:r>
              <a:rPr lang="en-US" dirty="0"/>
              <a:t> </a:t>
            </a:r>
            <a:r>
              <a:rPr lang="en-US" dirty="0" smtClean="0"/>
              <a:t>  K</a:t>
            </a:r>
            <a:r>
              <a:rPr lang="en-US" baseline="-25000" dirty="0" smtClean="0"/>
              <a:t>SE  </a:t>
            </a:r>
            <a:r>
              <a:rPr lang="en-US" dirty="0" smtClean="0"/>
              <a:t>=0.55  while K</a:t>
            </a:r>
            <a:r>
              <a:rPr lang="en-US" baseline="-25000" dirty="0" smtClean="0"/>
              <a:t>SC</a:t>
            </a:r>
            <a:r>
              <a:rPr lang="en-US" dirty="0" smtClean="0"/>
              <a:t>= 0.32</a:t>
            </a:r>
            <a:endParaRPr lang="en-US" dirty="0"/>
          </a:p>
          <a:p>
            <a:endParaRPr lang="en-US" dirty="0"/>
          </a:p>
        </p:txBody>
      </p:sp>
      <p:pic>
        <p:nvPicPr>
          <p:cNvPr id="5" name="Picture 4"/>
          <p:cNvPicPr>
            <a:picLocks noChangeAspect="1"/>
          </p:cNvPicPr>
          <p:nvPr/>
        </p:nvPicPr>
        <p:blipFill>
          <a:blip r:embed="rId2"/>
          <a:stretch>
            <a:fillRect/>
          </a:stretch>
        </p:blipFill>
        <p:spPr>
          <a:xfrm>
            <a:off x="1824595" y="2794591"/>
            <a:ext cx="2347864" cy="788158"/>
          </a:xfrm>
          <a:prstGeom prst="rect">
            <a:avLst/>
          </a:prstGeom>
        </p:spPr>
      </p:pic>
      <p:pic>
        <p:nvPicPr>
          <p:cNvPr id="6" name="Picture 5"/>
          <p:cNvPicPr>
            <a:picLocks noChangeAspect="1"/>
          </p:cNvPicPr>
          <p:nvPr/>
        </p:nvPicPr>
        <p:blipFill>
          <a:blip r:embed="rId3"/>
          <a:stretch>
            <a:fillRect/>
          </a:stretch>
        </p:blipFill>
        <p:spPr>
          <a:xfrm>
            <a:off x="877737" y="3948110"/>
            <a:ext cx="2629912" cy="743602"/>
          </a:xfrm>
          <a:prstGeom prst="rect">
            <a:avLst/>
          </a:prstGeom>
        </p:spPr>
      </p:pic>
      <p:pic>
        <p:nvPicPr>
          <p:cNvPr id="7" name="Picture 6"/>
          <p:cNvPicPr>
            <a:picLocks noChangeAspect="1"/>
          </p:cNvPicPr>
          <p:nvPr/>
        </p:nvPicPr>
        <p:blipFill>
          <a:blip r:embed="rId4"/>
          <a:stretch>
            <a:fillRect/>
          </a:stretch>
        </p:blipFill>
        <p:spPr>
          <a:xfrm>
            <a:off x="5609231" y="174773"/>
            <a:ext cx="6677025" cy="6619875"/>
          </a:xfrm>
          <a:prstGeom prst="rect">
            <a:avLst/>
          </a:prstGeom>
        </p:spPr>
      </p:pic>
      <p:sp>
        <p:nvSpPr>
          <p:cNvPr id="4" name="Footer Placeholder 3"/>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89564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540" y="1214652"/>
            <a:ext cx="6845490" cy="2197288"/>
          </a:xfrm>
        </p:spPr>
        <p:txBody>
          <a:bodyPr>
            <a:normAutofit/>
          </a:bodyPr>
          <a:lstStyle/>
          <a:p>
            <a:r>
              <a:rPr lang="en-US" sz="2400" dirty="0"/>
              <a:t>laminar flow is well – ordered flow , </a:t>
            </a:r>
            <a:endParaRPr lang="en-US" sz="2400" dirty="0" smtClean="0"/>
          </a:p>
          <a:p>
            <a:r>
              <a:rPr lang="en-US" sz="2400" dirty="0" smtClean="0"/>
              <a:t>Turbulent </a:t>
            </a:r>
            <a:r>
              <a:rPr lang="en-US" sz="2400" dirty="0"/>
              <a:t>flow is an irregular ( fluctuating ) one . </a:t>
            </a:r>
          </a:p>
          <a:p>
            <a:r>
              <a:rPr lang="en-US" sz="2400" dirty="0"/>
              <a:t>laminar flow has a constant ( well – ordered ) velocity  V` . </a:t>
            </a:r>
            <a:endParaRPr lang="en-US" sz="2400" dirty="0" smtClean="0"/>
          </a:p>
          <a:p>
            <a:r>
              <a:rPr lang="en-US" sz="2400" dirty="0" smtClean="0"/>
              <a:t>Turbulent </a:t>
            </a:r>
            <a:r>
              <a:rPr lang="en-US" sz="2400" dirty="0"/>
              <a:t>flow velocity is fluctuated  from  V to V`</a:t>
            </a:r>
          </a:p>
        </p:txBody>
      </p:sp>
      <p:sp>
        <p:nvSpPr>
          <p:cNvPr id="4" name="Title 1"/>
          <p:cNvSpPr>
            <a:spLocks noGrp="1"/>
          </p:cNvSpPr>
          <p:nvPr>
            <p:ph type="title"/>
          </p:nvPr>
        </p:nvSpPr>
        <p:spPr>
          <a:xfrm>
            <a:off x="838200" y="365126"/>
            <a:ext cx="10515600" cy="849526"/>
          </a:xfrm>
        </p:spPr>
        <p:txBody>
          <a:bodyPr>
            <a:normAutofit/>
          </a:bodyPr>
          <a:lstStyle/>
          <a:p>
            <a:r>
              <a:rPr lang="en-US" sz="4000" dirty="0" smtClean="0"/>
              <a:t>laminar &amp; turbulent flow</a:t>
            </a:r>
            <a:endParaRPr lang="en-US" sz="4000" dirty="0"/>
          </a:p>
        </p:txBody>
      </p:sp>
      <p:pic>
        <p:nvPicPr>
          <p:cNvPr id="5" name="Picture 4"/>
          <p:cNvPicPr>
            <a:picLocks noChangeAspect="1"/>
          </p:cNvPicPr>
          <p:nvPr/>
        </p:nvPicPr>
        <p:blipFill>
          <a:blip r:embed="rId2"/>
          <a:stretch>
            <a:fillRect/>
          </a:stretch>
        </p:blipFill>
        <p:spPr>
          <a:xfrm>
            <a:off x="7438030" y="298570"/>
            <a:ext cx="4531626" cy="2231132"/>
          </a:xfrm>
          <a:prstGeom prst="rect">
            <a:avLst/>
          </a:prstGeom>
        </p:spPr>
      </p:pic>
      <p:sp>
        <p:nvSpPr>
          <p:cNvPr id="7" name="Rectangle 6"/>
          <p:cNvSpPr/>
          <p:nvPr/>
        </p:nvSpPr>
        <p:spPr>
          <a:xfrm>
            <a:off x="838200" y="4055111"/>
            <a:ext cx="6096000" cy="1200329"/>
          </a:xfrm>
          <a:prstGeom prst="rect">
            <a:avLst/>
          </a:prstGeom>
        </p:spPr>
        <p:txBody>
          <a:bodyPr>
            <a:spAutoFit/>
          </a:bodyPr>
          <a:lstStyle/>
          <a:p>
            <a:r>
              <a:rPr lang="en-US" sz="2400" b="1" i="0" u="none" strike="noStrike" baseline="0" dirty="0" smtClean="0">
                <a:latin typeface="Times-Bold"/>
              </a:rPr>
              <a:t>Fig. 6.5 </a:t>
            </a:r>
            <a:r>
              <a:rPr lang="en-US" sz="2400" b="0" i="0" u="none" strike="noStrike" baseline="0" dirty="0" smtClean="0">
                <a:latin typeface="Times-Roman"/>
              </a:rPr>
              <a:t>Reynolds’ sketches of pipe-flow transition: (</a:t>
            </a:r>
            <a:r>
              <a:rPr lang="en-US" sz="2400" b="0" i="1" u="none" strike="noStrike" baseline="0" dirty="0" smtClean="0">
                <a:latin typeface="Times-Italic"/>
              </a:rPr>
              <a:t>a</a:t>
            </a:r>
            <a:r>
              <a:rPr lang="en-US" sz="2400" b="0" i="0" u="none" strike="noStrike" baseline="0" dirty="0" smtClean="0">
                <a:latin typeface="Times-Roman"/>
              </a:rPr>
              <a:t>) low-speed, laminar flow; (</a:t>
            </a:r>
            <a:r>
              <a:rPr lang="en-US" sz="2400" b="0" i="1" u="none" strike="noStrike" baseline="0" dirty="0" smtClean="0">
                <a:latin typeface="Times-Italic"/>
              </a:rPr>
              <a:t>b</a:t>
            </a:r>
            <a:r>
              <a:rPr lang="en-US" sz="2400" b="0" i="0" u="none" strike="noStrike" baseline="0" dirty="0" smtClean="0">
                <a:latin typeface="Times-Roman"/>
              </a:rPr>
              <a:t>) high-speed, turbulent flow</a:t>
            </a:r>
            <a:endParaRPr lang="en-US" sz="2400" dirty="0"/>
          </a:p>
        </p:txBody>
      </p:sp>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9" name="Picture 8"/>
          <p:cNvPicPr>
            <a:picLocks noChangeAspect="1"/>
          </p:cNvPicPr>
          <p:nvPr/>
        </p:nvPicPr>
        <p:blipFill>
          <a:blip r:embed="rId3"/>
          <a:stretch>
            <a:fillRect/>
          </a:stretch>
        </p:blipFill>
        <p:spPr>
          <a:xfrm>
            <a:off x="7695702" y="2899975"/>
            <a:ext cx="3848598" cy="3492845"/>
          </a:xfrm>
          <a:prstGeom prst="rect">
            <a:avLst/>
          </a:prstGeom>
        </p:spPr>
      </p:pic>
    </p:spTree>
    <p:extLst>
      <p:ext uri="{BB962C8B-B14F-4D97-AF65-F5344CB8AC3E}">
        <p14:creationId xmlns:p14="http://schemas.microsoft.com/office/powerpoint/2010/main" val="3740180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33" y="395816"/>
            <a:ext cx="3365210" cy="822230"/>
          </a:xfrm>
        </p:spPr>
        <p:txBody>
          <a:bodyPr>
            <a:normAutofit fontScale="90000"/>
          </a:bodyPr>
          <a:lstStyle/>
          <a:p>
            <a:r>
              <a:rPr lang="en-US" dirty="0"/>
              <a:t>Gradual </a:t>
            </a:r>
            <a:r>
              <a:rPr lang="en-US" dirty="0" smtClean="0"/>
              <a:t>expansion</a:t>
            </a:r>
            <a:endParaRPr lang="en-US" dirty="0"/>
          </a:p>
        </p:txBody>
      </p:sp>
      <p:sp>
        <p:nvSpPr>
          <p:cNvPr id="3" name="Content Placeholder 2"/>
          <p:cNvSpPr>
            <a:spLocks noGrp="1"/>
          </p:cNvSpPr>
          <p:nvPr>
            <p:ph idx="1"/>
          </p:nvPr>
        </p:nvSpPr>
        <p:spPr>
          <a:xfrm>
            <a:off x="196756" y="1504680"/>
            <a:ext cx="3146846" cy="4351338"/>
          </a:xfrm>
        </p:spPr>
        <p:txBody>
          <a:bodyPr/>
          <a:lstStyle/>
          <a:p>
            <a:r>
              <a:rPr lang="en-US" b="1" dirty="0"/>
              <a:t>Fig. 6.23 </a:t>
            </a:r>
            <a:r>
              <a:rPr lang="en-US" dirty="0"/>
              <a:t>Flow losses in a </a:t>
            </a:r>
            <a:r>
              <a:rPr lang="en-US" dirty="0" smtClean="0"/>
              <a:t>gradual conical </a:t>
            </a:r>
            <a:r>
              <a:rPr lang="en-US" dirty="0"/>
              <a:t>expansion region </a:t>
            </a:r>
            <a:r>
              <a:rPr lang="en-US" dirty="0" smtClean="0"/>
              <a:t>P</a:t>
            </a:r>
            <a:r>
              <a:rPr lang="en-US" dirty="0"/>
              <a:t>. 373 “F</a:t>
            </a:r>
            <a:r>
              <a:rPr lang="en-US" dirty="0" smtClean="0"/>
              <a:t>. White</a:t>
            </a:r>
            <a:r>
              <a:rPr lang="en-US" dirty="0"/>
              <a:t>”</a:t>
            </a:r>
          </a:p>
          <a:p>
            <a:endParaRPr lang="en-US" dirty="0"/>
          </a:p>
        </p:txBody>
      </p:sp>
      <p:pic>
        <p:nvPicPr>
          <p:cNvPr id="4" name="Picture 3"/>
          <p:cNvPicPr>
            <a:picLocks noChangeAspect="1"/>
          </p:cNvPicPr>
          <p:nvPr/>
        </p:nvPicPr>
        <p:blipFill>
          <a:blip r:embed="rId2"/>
          <a:stretch>
            <a:fillRect/>
          </a:stretch>
        </p:blipFill>
        <p:spPr>
          <a:xfrm>
            <a:off x="3698443" y="0"/>
            <a:ext cx="8834851" cy="6705601"/>
          </a:xfrm>
          <a:prstGeom prst="rect">
            <a:avLst/>
          </a:prstGeom>
        </p:spPr>
      </p:pic>
      <p:sp>
        <p:nvSpPr>
          <p:cNvPr id="5" name="Footer Placeholder 4"/>
          <p:cNvSpPr>
            <a:spLocks noGrp="1"/>
          </p:cNvSpPr>
          <p:nvPr>
            <p:ph type="ftr" sz="quarter" idx="11"/>
          </p:nvPr>
        </p:nvSpPr>
        <p:spPr>
          <a:xfrm>
            <a:off x="196756" y="6524721"/>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2455516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p:spPr>
        <p:txBody>
          <a:bodyPr/>
          <a:lstStyle/>
          <a:p>
            <a:r>
              <a:rPr lang="en-US" dirty="0" smtClean="0"/>
              <a:t>Gradual </a:t>
            </a:r>
            <a:r>
              <a:rPr lang="en-US" dirty="0"/>
              <a:t>contraction</a:t>
            </a:r>
          </a:p>
        </p:txBody>
      </p:sp>
      <p:sp>
        <p:nvSpPr>
          <p:cNvPr id="3" name="Content Placeholder 2"/>
          <p:cNvSpPr>
            <a:spLocks noGrp="1"/>
          </p:cNvSpPr>
          <p:nvPr>
            <p:ph idx="1"/>
          </p:nvPr>
        </p:nvSpPr>
        <p:spPr>
          <a:xfrm>
            <a:off x="838200" y="1458804"/>
            <a:ext cx="10515600" cy="4351338"/>
          </a:xfrm>
        </p:spPr>
        <p:txBody>
          <a:bodyPr/>
          <a:lstStyle/>
          <a:p>
            <a:r>
              <a:rPr lang="en-US" dirty="0"/>
              <a:t>For a gradual </a:t>
            </a:r>
            <a:r>
              <a:rPr lang="en-US" i="1" dirty="0"/>
              <a:t>contraction, </a:t>
            </a:r>
            <a:r>
              <a:rPr lang="en-US" dirty="0"/>
              <a:t>the loss is very small, as seen from the following </a:t>
            </a:r>
            <a:r>
              <a:rPr lang="en-US" dirty="0" smtClean="0"/>
              <a:t>experimental values.</a:t>
            </a:r>
          </a:p>
          <a:p>
            <a:endParaRPr lang="en-US" dirty="0"/>
          </a:p>
        </p:txBody>
      </p:sp>
      <p:pic>
        <p:nvPicPr>
          <p:cNvPr id="4" name="Picture 3"/>
          <p:cNvPicPr>
            <a:picLocks noChangeAspect="1"/>
          </p:cNvPicPr>
          <p:nvPr/>
        </p:nvPicPr>
        <p:blipFill>
          <a:blip r:embed="rId2"/>
          <a:stretch>
            <a:fillRect/>
          </a:stretch>
        </p:blipFill>
        <p:spPr>
          <a:xfrm>
            <a:off x="1185804" y="2833426"/>
            <a:ext cx="8274412" cy="1192663"/>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pic>
        <p:nvPicPr>
          <p:cNvPr id="6" name="Picture 5"/>
          <p:cNvPicPr>
            <a:picLocks noChangeAspect="1"/>
          </p:cNvPicPr>
          <p:nvPr/>
        </p:nvPicPr>
        <p:blipFill>
          <a:blip r:embed="rId3"/>
          <a:stretch>
            <a:fillRect/>
          </a:stretch>
        </p:blipFill>
        <p:spPr>
          <a:xfrm>
            <a:off x="6892801" y="4180587"/>
            <a:ext cx="3937205" cy="1681054"/>
          </a:xfrm>
          <a:prstGeom prst="rect">
            <a:avLst/>
          </a:prstGeom>
        </p:spPr>
      </p:pic>
    </p:spTree>
    <p:extLst>
      <p:ext uri="{BB962C8B-B14F-4D97-AF65-F5344CB8AC3E}">
        <p14:creationId xmlns:p14="http://schemas.microsoft.com/office/powerpoint/2010/main" val="131963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fittings</a:t>
            </a:r>
            <a:endParaRPr lang="en-US" dirty="0"/>
          </a:p>
        </p:txBody>
      </p:sp>
      <p:sp>
        <p:nvSpPr>
          <p:cNvPr id="3" name="Content Placeholder 2"/>
          <p:cNvSpPr>
            <a:spLocks noGrp="1"/>
          </p:cNvSpPr>
          <p:nvPr>
            <p:ph idx="1"/>
          </p:nvPr>
        </p:nvSpPr>
        <p:spPr>
          <a:xfrm>
            <a:off x="838200" y="1607167"/>
            <a:ext cx="6981967" cy="4351338"/>
          </a:xfrm>
        </p:spPr>
        <p:txBody>
          <a:bodyPr/>
          <a:lstStyle/>
          <a:p>
            <a:r>
              <a:rPr lang="en-US" dirty="0" err="1"/>
              <a:t>h</a:t>
            </a:r>
            <a:r>
              <a:rPr lang="en-US" baseline="-25000" dirty="0" err="1"/>
              <a:t>minor</a:t>
            </a:r>
            <a:r>
              <a:rPr lang="en-US" dirty="0"/>
              <a:t> = K (V</a:t>
            </a:r>
            <a:r>
              <a:rPr lang="en-US" baseline="30000" dirty="0"/>
              <a:t>2</a:t>
            </a:r>
            <a:r>
              <a:rPr lang="en-US" dirty="0"/>
              <a:t>/2g</a:t>
            </a:r>
            <a:r>
              <a:rPr lang="en-US" dirty="0" smtClean="0"/>
              <a:t>) </a:t>
            </a:r>
          </a:p>
          <a:p>
            <a:r>
              <a:rPr lang="en-US" dirty="0" smtClean="0"/>
              <a:t>K depends on type of fitting, pipe diameter, type of connection.</a:t>
            </a:r>
          </a:p>
          <a:p>
            <a:r>
              <a:rPr lang="en-US" dirty="0" smtClean="0"/>
              <a:t>Pipe connections : screwed or flanged</a:t>
            </a:r>
          </a:p>
          <a:p>
            <a:r>
              <a:rPr lang="en-US" dirty="0" smtClean="0"/>
              <a:t>Type of fittings include; valves, elbows, tees.</a:t>
            </a:r>
            <a:endParaRPr lang="en-US" dirty="0"/>
          </a:p>
        </p:txBody>
      </p:sp>
      <p:sp>
        <p:nvSpPr>
          <p:cNvPr id="4" name="AutoShape 2" descr="Image result for Screwed pipe picture"/>
          <p:cNvSpPr>
            <a:spLocks noChangeAspect="1" noChangeArrowheads="1"/>
          </p:cNvSpPr>
          <p:nvPr/>
        </p:nvSpPr>
        <p:spPr bwMode="auto">
          <a:xfrm>
            <a:off x="414883" y="2127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crewed pipe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8531911" y="807512"/>
            <a:ext cx="1935424" cy="1494441"/>
          </a:xfrm>
          <a:prstGeom prst="rect">
            <a:avLst/>
          </a:prstGeom>
        </p:spPr>
      </p:pic>
      <p:pic>
        <p:nvPicPr>
          <p:cNvPr id="7" name="Picture 6"/>
          <p:cNvPicPr>
            <a:picLocks noChangeAspect="1"/>
          </p:cNvPicPr>
          <p:nvPr/>
        </p:nvPicPr>
        <p:blipFill>
          <a:blip r:embed="rId3"/>
          <a:stretch>
            <a:fillRect/>
          </a:stretch>
        </p:blipFill>
        <p:spPr>
          <a:xfrm>
            <a:off x="8894096" y="2680469"/>
            <a:ext cx="1628775" cy="1276350"/>
          </a:xfrm>
          <a:prstGeom prst="rect">
            <a:avLst/>
          </a:prstGeom>
        </p:spPr>
      </p:pic>
      <p:sp>
        <p:nvSpPr>
          <p:cNvPr id="8" name="AutoShape 6" descr="Image result for Screwed pipe pic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7061732" y="807512"/>
            <a:ext cx="1295400" cy="1190625"/>
          </a:xfrm>
          <a:prstGeom prst="rect">
            <a:avLst/>
          </a:prstGeom>
        </p:spPr>
      </p:pic>
      <p:pic>
        <p:nvPicPr>
          <p:cNvPr id="10" name="Picture 9"/>
          <p:cNvPicPr>
            <a:picLocks noChangeAspect="1"/>
          </p:cNvPicPr>
          <p:nvPr/>
        </p:nvPicPr>
        <p:blipFill>
          <a:blip r:embed="rId5"/>
          <a:stretch>
            <a:fillRect/>
          </a:stretch>
        </p:blipFill>
        <p:spPr>
          <a:xfrm>
            <a:off x="4975276" y="4305004"/>
            <a:ext cx="2618560" cy="2051205"/>
          </a:xfrm>
          <a:prstGeom prst="rect">
            <a:avLst/>
          </a:prstGeom>
        </p:spPr>
      </p:pic>
      <p:sp>
        <p:nvSpPr>
          <p:cNvPr id="11" name="AutoShape 8" descr="Image result for Pipe valves pict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6"/>
          <a:stretch>
            <a:fillRect/>
          </a:stretch>
        </p:blipFill>
        <p:spPr>
          <a:xfrm>
            <a:off x="1378424" y="4188462"/>
            <a:ext cx="2167747" cy="2167747"/>
          </a:xfrm>
          <a:prstGeom prst="rect">
            <a:avLst/>
          </a:prstGeom>
        </p:spPr>
      </p:pic>
      <p:sp>
        <p:nvSpPr>
          <p:cNvPr id="13" name="Footer Placeholder 12"/>
          <p:cNvSpPr>
            <a:spLocks noGrp="1"/>
          </p:cNvSpPr>
          <p:nvPr>
            <p:ph type="ftr" sz="quarter" idx="11"/>
          </p:nvPr>
        </p:nvSpPr>
        <p:spPr/>
        <p:txBody>
          <a:bodyPr/>
          <a:lstStyle/>
          <a:p>
            <a:r>
              <a:rPr lang="en-US" smtClean="0"/>
              <a:t>Afif Hasan - Birzeit University</a:t>
            </a:r>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6843" y="4104105"/>
            <a:ext cx="2286000" cy="2076450"/>
          </a:xfrm>
          <a:prstGeom prst="rect">
            <a:avLst/>
          </a:prstGeom>
        </p:spPr>
      </p:pic>
    </p:spTree>
    <p:extLst>
      <p:ext uri="{BB962C8B-B14F-4D97-AF65-F5344CB8AC3E}">
        <p14:creationId xmlns:p14="http://schemas.microsoft.com/office/powerpoint/2010/main" val="130319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94" y="246305"/>
            <a:ext cx="10515600" cy="685753"/>
          </a:xfrm>
        </p:spPr>
        <p:txBody>
          <a:bodyPr>
            <a:normAutofit fontScale="90000"/>
          </a:bodyPr>
          <a:lstStyle/>
          <a:p>
            <a:r>
              <a:rPr lang="en-US" dirty="0" smtClean="0"/>
              <a:t>Valves</a:t>
            </a:r>
            <a:endParaRPr lang="en-US" dirty="0"/>
          </a:p>
        </p:txBody>
      </p:sp>
      <p:pic>
        <p:nvPicPr>
          <p:cNvPr id="4" name="Picture 3"/>
          <p:cNvPicPr>
            <a:picLocks noChangeAspect="1"/>
          </p:cNvPicPr>
          <p:nvPr/>
        </p:nvPicPr>
        <p:blipFill>
          <a:blip r:embed="rId2"/>
          <a:stretch>
            <a:fillRect/>
          </a:stretch>
        </p:blipFill>
        <p:spPr>
          <a:xfrm>
            <a:off x="8899468" y="630819"/>
            <a:ext cx="2772131" cy="1927095"/>
          </a:xfrm>
          <a:prstGeom prst="rect">
            <a:avLst/>
          </a:prstGeom>
        </p:spPr>
      </p:pic>
      <p:pic>
        <p:nvPicPr>
          <p:cNvPr id="3074" name="Picture 2" descr="Image result for Pipe valves pictur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7362" y="2499645"/>
            <a:ext cx="1702108" cy="1852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53166" y="1171455"/>
            <a:ext cx="2457450" cy="1857375"/>
          </a:xfrm>
          <a:prstGeom prst="rect">
            <a:avLst/>
          </a:prstGeom>
        </p:spPr>
      </p:pic>
      <p:pic>
        <p:nvPicPr>
          <p:cNvPr id="6" name="Picture 5"/>
          <p:cNvPicPr>
            <a:picLocks noChangeAspect="1"/>
          </p:cNvPicPr>
          <p:nvPr/>
        </p:nvPicPr>
        <p:blipFill>
          <a:blip r:embed="rId5"/>
          <a:stretch>
            <a:fillRect/>
          </a:stretch>
        </p:blipFill>
        <p:spPr>
          <a:xfrm>
            <a:off x="1147777" y="3250876"/>
            <a:ext cx="1865336" cy="1392784"/>
          </a:xfrm>
          <a:prstGeom prst="rect">
            <a:avLst/>
          </a:prstGeom>
        </p:spPr>
      </p:pic>
      <p:sp>
        <p:nvSpPr>
          <p:cNvPr id="7" name="Rectangle 6"/>
          <p:cNvSpPr/>
          <p:nvPr/>
        </p:nvSpPr>
        <p:spPr>
          <a:xfrm>
            <a:off x="269741" y="1154104"/>
            <a:ext cx="1366849" cy="369332"/>
          </a:xfrm>
          <a:prstGeom prst="rect">
            <a:avLst/>
          </a:prstGeom>
        </p:spPr>
        <p:txBody>
          <a:bodyPr wrap="none">
            <a:spAutoFit/>
          </a:bodyPr>
          <a:lstStyle/>
          <a:p>
            <a:r>
              <a:rPr lang="en-US" dirty="0" smtClean="0"/>
              <a:t>Globe valves</a:t>
            </a:r>
            <a:endParaRPr lang="en-US" dirty="0"/>
          </a:p>
        </p:txBody>
      </p:sp>
      <p:sp>
        <p:nvSpPr>
          <p:cNvPr id="8" name="Rectangle 7"/>
          <p:cNvSpPr/>
          <p:nvPr/>
        </p:nvSpPr>
        <p:spPr>
          <a:xfrm>
            <a:off x="9607362" y="206756"/>
            <a:ext cx="1253228" cy="369332"/>
          </a:xfrm>
          <a:prstGeom prst="rect">
            <a:avLst/>
          </a:prstGeom>
        </p:spPr>
        <p:txBody>
          <a:bodyPr wrap="none">
            <a:spAutoFit/>
          </a:bodyPr>
          <a:lstStyle/>
          <a:p>
            <a:r>
              <a:rPr lang="en-US" dirty="0" smtClean="0"/>
              <a:t>Gate valves</a:t>
            </a:r>
            <a:endParaRPr lang="en-US" dirty="0"/>
          </a:p>
        </p:txBody>
      </p:sp>
      <p:pic>
        <p:nvPicPr>
          <p:cNvPr id="9" name="Picture 8"/>
          <p:cNvPicPr>
            <a:picLocks noChangeAspect="1"/>
          </p:cNvPicPr>
          <p:nvPr/>
        </p:nvPicPr>
        <p:blipFill>
          <a:blip r:embed="rId6"/>
          <a:stretch>
            <a:fillRect/>
          </a:stretch>
        </p:blipFill>
        <p:spPr>
          <a:xfrm>
            <a:off x="4333760" y="842497"/>
            <a:ext cx="3104668" cy="1605519"/>
          </a:xfrm>
          <a:prstGeom prst="rect">
            <a:avLst/>
          </a:prstGeom>
        </p:spPr>
      </p:pic>
      <p:sp>
        <p:nvSpPr>
          <p:cNvPr id="11" name="Rectangle 10"/>
          <p:cNvSpPr/>
          <p:nvPr/>
        </p:nvSpPr>
        <p:spPr>
          <a:xfrm>
            <a:off x="4694201" y="446153"/>
            <a:ext cx="1864357" cy="369332"/>
          </a:xfrm>
          <a:prstGeom prst="rect">
            <a:avLst/>
          </a:prstGeom>
        </p:spPr>
        <p:txBody>
          <a:bodyPr wrap="none">
            <a:spAutoFit/>
          </a:bodyPr>
          <a:lstStyle/>
          <a:p>
            <a:r>
              <a:rPr lang="en-US" dirty="0" smtClean="0"/>
              <a:t>Non-return valves</a:t>
            </a:r>
            <a:endParaRPr lang="en-US" dirty="0"/>
          </a:p>
        </p:txBody>
      </p:sp>
      <p:pic>
        <p:nvPicPr>
          <p:cNvPr id="10" name="Picture 9"/>
          <p:cNvPicPr>
            <a:picLocks noChangeAspect="1"/>
          </p:cNvPicPr>
          <p:nvPr/>
        </p:nvPicPr>
        <p:blipFill>
          <a:blip r:embed="rId7"/>
          <a:stretch>
            <a:fillRect/>
          </a:stretch>
        </p:blipFill>
        <p:spPr>
          <a:xfrm>
            <a:off x="9607362" y="4749868"/>
            <a:ext cx="2523708" cy="1828970"/>
          </a:xfrm>
          <a:prstGeom prst="rect">
            <a:avLst/>
          </a:prstGeom>
        </p:spPr>
      </p:pic>
      <p:pic>
        <p:nvPicPr>
          <p:cNvPr id="12" name="Picture 11"/>
          <p:cNvPicPr>
            <a:picLocks noChangeAspect="1"/>
          </p:cNvPicPr>
          <p:nvPr/>
        </p:nvPicPr>
        <p:blipFill>
          <a:blip r:embed="rId8"/>
          <a:stretch>
            <a:fillRect/>
          </a:stretch>
        </p:blipFill>
        <p:spPr>
          <a:xfrm>
            <a:off x="942802" y="5063022"/>
            <a:ext cx="2673041" cy="1472703"/>
          </a:xfrm>
          <a:prstGeom prst="rect">
            <a:avLst/>
          </a:prstGeom>
        </p:spPr>
      </p:pic>
      <p:pic>
        <p:nvPicPr>
          <p:cNvPr id="13" name="Picture 12"/>
          <p:cNvPicPr>
            <a:picLocks noChangeAspect="1"/>
          </p:cNvPicPr>
          <p:nvPr/>
        </p:nvPicPr>
        <p:blipFill>
          <a:blip r:embed="rId9"/>
          <a:stretch>
            <a:fillRect/>
          </a:stretch>
        </p:blipFill>
        <p:spPr>
          <a:xfrm>
            <a:off x="4955780" y="4172757"/>
            <a:ext cx="2141868" cy="2099010"/>
          </a:xfrm>
          <a:prstGeom prst="rect">
            <a:avLst/>
          </a:prstGeom>
        </p:spPr>
      </p:pic>
      <p:sp>
        <p:nvSpPr>
          <p:cNvPr id="15" name="Rectangle 14"/>
          <p:cNvSpPr/>
          <p:nvPr/>
        </p:nvSpPr>
        <p:spPr>
          <a:xfrm>
            <a:off x="4955780" y="6166393"/>
            <a:ext cx="1341201" cy="369332"/>
          </a:xfrm>
          <a:prstGeom prst="rect">
            <a:avLst/>
          </a:prstGeom>
        </p:spPr>
        <p:txBody>
          <a:bodyPr wrap="none">
            <a:spAutoFit/>
          </a:bodyPr>
          <a:lstStyle/>
          <a:p>
            <a:r>
              <a:rPr lang="en-US" dirty="0" smtClean="0"/>
              <a:t>Angle valves</a:t>
            </a:r>
            <a:endParaRPr lang="en-US" dirty="0"/>
          </a:p>
        </p:txBody>
      </p:sp>
      <p:pic>
        <p:nvPicPr>
          <p:cNvPr id="16" name="Picture 15"/>
          <p:cNvPicPr>
            <a:picLocks noChangeAspect="1"/>
          </p:cNvPicPr>
          <p:nvPr/>
        </p:nvPicPr>
        <p:blipFill>
          <a:blip r:embed="rId10"/>
          <a:stretch>
            <a:fillRect/>
          </a:stretch>
        </p:blipFill>
        <p:spPr>
          <a:xfrm>
            <a:off x="4374862" y="2753468"/>
            <a:ext cx="2995725" cy="1193800"/>
          </a:xfrm>
          <a:prstGeom prst="rect">
            <a:avLst/>
          </a:prstGeom>
        </p:spPr>
      </p:pic>
      <p:sp>
        <p:nvSpPr>
          <p:cNvPr id="3" name="Footer Placeholder 2"/>
          <p:cNvSpPr>
            <a:spLocks noGrp="1"/>
          </p:cNvSpPr>
          <p:nvPr>
            <p:ph type="ftr" sz="quarter" idx="11"/>
          </p:nvPr>
        </p:nvSpPr>
        <p:spPr>
          <a:xfrm>
            <a:off x="4237705" y="653572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899492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lobalspec.com/ImageRepository/LearnMore/20126/0704gate_TI7af39850a64745beac1769275903ebbf.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1180473"/>
            <a:ext cx="466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784646" y="1325563"/>
            <a:ext cx="2470713" cy="1613039"/>
          </a:xfrm>
          <a:prstGeom prst="rect">
            <a:avLst/>
          </a:prstGeom>
        </p:spPr>
      </p:pic>
      <p:sp>
        <p:nvSpPr>
          <p:cNvPr id="6" name="Title 5"/>
          <p:cNvSpPr>
            <a:spLocks noGrp="1"/>
          </p:cNvSpPr>
          <p:nvPr>
            <p:ph type="title"/>
          </p:nvPr>
        </p:nvSpPr>
        <p:spPr>
          <a:xfrm>
            <a:off x="633484" y="0"/>
            <a:ext cx="10515600" cy="1325563"/>
          </a:xfrm>
          <a:prstGeom prst="rect">
            <a:avLst/>
          </a:prstGeom>
        </p:spPr>
        <p:txBody>
          <a:bodyPr wrap="none">
            <a:spAutoFit/>
          </a:bodyPr>
          <a:lstStyle/>
          <a:p>
            <a:r>
              <a:rPr lang="en-US" dirty="0" smtClean="0"/>
              <a:t>Disk valves</a:t>
            </a:r>
            <a:endParaRPr lang="en-US" dirty="0"/>
          </a:p>
        </p:txBody>
      </p:sp>
      <p:sp>
        <p:nvSpPr>
          <p:cNvPr id="4" name="AutoShape 4" descr="Image result for Disk valves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6991302" y="3573267"/>
            <a:ext cx="2057400" cy="2219325"/>
          </a:xfrm>
          <a:prstGeom prst="rect">
            <a:avLst/>
          </a:prstGeom>
        </p:spPr>
      </p:pic>
      <p:pic>
        <p:nvPicPr>
          <p:cNvPr id="8" name="Picture 7"/>
          <p:cNvPicPr>
            <a:picLocks noChangeAspect="1"/>
          </p:cNvPicPr>
          <p:nvPr/>
        </p:nvPicPr>
        <p:blipFill>
          <a:blip r:embed="rId5"/>
          <a:stretch>
            <a:fillRect/>
          </a:stretch>
        </p:blipFill>
        <p:spPr>
          <a:xfrm>
            <a:off x="1117422" y="4297281"/>
            <a:ext cx="3768370" cy="2444713"/>
          </a:xfrm>
          <a:prstGeom prst="rect">
            <a:avLst/>
          </a:prstGeom>
        </p:spPr>
      </p:pic>
      <p:sp>
        <p:nvSpPr>
          <p:cNvPr id="2" name="Footer Placeholder 1"/>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465150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623" y="648405"/>
            <a:ext cx="2855160" cy="27625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014" y="3639531"/>
            <a:ext cx="3885126" cy="29138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640" y="3847202"/>
            <a:ext cx="4441780" cy="24985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4629" y="616532"/>
            <a:ext cx="6592696" cy="2794404"/>
          </a:xfrm>
          <a:prstGeom prst="rect">
            <a:avLst/>
          </a:prstGeom>
        </p:spPr>
      </p:pic>
      <p:sp>
        <p:nvSpPr>
          <p:cNvPr id="7" name="Title 5"/>
          <p:cNvSpPr txBox="1">
            <a:spLocks/>
          </p:cNvSpPr>
          <p:nvPr/>
        </p:nvSpPr>
        <p:spPr>
          <a:xfrm>
            <a:off x="493777" y="129440"/>
            <a:ext cx="3307451" cy="7017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Ball valve</a:t>
            </a:r>
            <a:endParaRPr lang="en-US" dirty="0"/>
          </a:p>
        </p:txBody>
      </p:sp>
    </p:spTree>
    <p:extLst>
      <p:ext uri="{BB962C8B-B14F-4D97-AF65-F5344CB8AC3E}">
        <p14:creationId xmlns:p14="http://schemas.microsoft.com/office/powerpoint/2010/main" val="746146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fittings</a:t>
            </a:r>
            <a:endParaRPr lang="en-US" dirty="0"/>
          </a:p>
        </p:txBody>
      </p:sp>
      <p:pic>
        <p:nvPicPr>
          <p:cNvPr id="2050" name="Picture 2" descr="http://img.diytrade.com/cdimg/2009240/32076436/0/1364190948/stainless_steel_ss304_316_threaded_screwed_flanged_welded_pipe_fitting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9583" y="163773"/>
            <a:ext cx="6237860" cy="658388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246797" y="649287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343599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7" y="255943"/>
            <a:ext cx="10515600" cy="849526"/>
          </a:xfrm>
        </p:spPr>
        <p:txBody>
          <a:bodyPr/>
          <a:lstStyle/>
          <a:p>
            <a:r>
              <a:rPr lang="en-US" dirty="0"/>
              <a:t>Resistance </a:t>
            </a:r>
            <a:r>
              <a:rPr lang="en-US" dirty="0" smtClean="0"/>
              <a:t>Coefficients -fittings</a:t>
            </a:r>
            <a:endParaRPr lang="en-US" dirty="0"/>
          </a:p>
        </p:txBody>
      </p:sp>
      <p:pic>
        <p:nvPicPr>
          <p:cNvPr id="4" name="Content Placeholder 3"/>
          <p:cNvPicPr>
            <a:picLocks noGrp="1" noChangeAspect="1"/>
          </p:cNvPicPr>
          <p:nvPr>
            <p:ph idx="1"/>
          </p:nvPr>
        </p:nvPicPr>
        <p:blipFill>
          <a:blip r:embed="rId2"/>
          <a:stretch>
            <a:fillRect/>
          </a:stretch>
        </p:blipFill>
        <p:spPr>
          <a:xfrm>
            <a:off x="1101577" y="1058775"/>
            <a:ext cx="9270722" cy="5423911"/>
          </a:xfrm>
          <a:prstGeom prst="rect">
            <a:avLst/>
          </a:prstGeom>
        </p:spPr>
      </p:pic>
      <p:sp>
        <p:nvSpPr>
          <p:cNvPr id="3" name="Footer Placeholder 2"/>
          <p:cNvSpPr>
            <a:spLocks noGrp="1"/>
          </p:cNvSpPr>
          <p:nvPr>
            <p:ph type="ftr" sz="quarter" idx="11"/>
          </p:nvPr>
        </p:nvSpPr>
        <p:spPr>
          <a:xfrm>
            <a:off x="4038600" y="6482686"/>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pic>
        <p:nvPicPr>
          <p:cNvPr id="5" name="Picture 4"/>
          <p:cNvPicPr>
            <a:picLocks noChangeAspect="1"/>
          </p:cNvPicPr>
          <p:nvPr/>
        </p:nvPicPr>
        <p:blipFill>
          <a:blip r:embed="rId3"/>
          <a:stretch>
            <a:fillRect/>
          </a:stretch>
        </p:blipFill>
        <p:spPr>
          <a:xfrm>
            <a:off x="1101577" y="1256242"/>
            <a:ext cx="1255861" cy="984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108" y="1105469"/>
            <a:ext cx="1472038" cy="1337101"/>
          </a:xfrm>
          <a:prstGeom prst="rect">
            <a:avLst/>
          </a:prstGeom>
        </p:spPr>
      </p:pic>
      <p:sp>
        <p:nvSpPr>
          <p:cNvPr id="7" name="Rectangle 6"/>
          <p:cNvSpPr/>
          <p:nvPr/>
        </p:nvSpPr>
        <p:spPr>
          <a:xfrm>
            <a:off x="8103198" y="488358"/>
            <a:ext cx="3044929" cy="461665"/>
          </a:xfrm>
          <a:prstGeom prst="rect">
            <a:avLst/>
          </a:prstGeom>
        </p:spPr>
        <p:txBody>
          <a:bodyPr wrap="square">
            <a:spAutoFit/>
          </a:bodyPr>
          <a:lstStyle/>
          <a:p>
            <a:r>
              <a:rPr lang="en-US" sz="2400" dirty="0" err="1"/>
              <a:t>h</a:t>
            </a:r>
            <a:r>
              <a:rPr lang="en-US" sz="2400" baseline="-25000" dirty="0" err="1"/>
              <a:t>minor</a:t>
            </a:r>
            <a:r>
              <a:rPr lang="en-US" sz="2400" dirty="0"/>
              <a:t> = K (V</a:t>
            </a:r>
            <a:r>
              <a:rPr lang="en-US" sz="2400" baseline="30000" dirty="0"/>
              <a:t>2</a:t>
            </a:r>
            <a:r>
              <a:rPr lang="en-US" sz="2400" dirty="0"/>
              <a:t>/2g) </a:t>
            </a:r>
          </a:p>
        </p:txBody>
      </p:sp>
    </p:spTree>
    <p:extLst>
      <p:ext uri="{BB962C8B-B14F-4D97-AF65-F5344CB8AC3E}">
        <p14:creationId xmlns:p14="http://schemas.microsoft.com/office/powerpoint/2010/main" val="2832777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Elbows</a:t>
            </a:r>
            <a:endParaRPr lang="en-US" dirty="0"/>
          </a:p>
        </p:txBody>
      </p:sp>
      <p:pic>
        <p:nvPicPr>
          <p:cNvPr id="5122" name="Picture 2" descr="http://m.hosesupply.ca/E0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6819" y="571571"/>
            <a:ext cx="6958730" cy="2895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texhaust.com/images/90%20deg%20Elbow%20Cuffed%20one%20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03" y="1690688"/>
            <a:ext cx="2505075"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705668" y="3532042"/>
            <a:ext cx="3619500" cy="2895600"/>
          </a:xfrm>
          <a:prstGeom prst="rect">
            <a:avLst/>
          </a:prstGeom>
        </p:spPr>
      </p:pic>
      <p:sp>
        <p:nvSpPr>
          <p:cNvPr id="3" name="Footer Placeholder 2"/>
          <p:cNvSpPr>
            <a:spLocks noGrp="1"/>
          </p:cNvSpPr>
          <p:nvPr>
            <p:ph type="ftr" sz="quarter" idx="11"/>
          </p:nvPr>
        </p:nvSpPr>
        <p:spPr>
          <a:xfrm>
            <a:off x="4038600" y="649287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
        <p:nvSpPr>
          <p:cNvPr id="5" name="AutoShape 2" descr="Image result for regular elbow"/>
          <p:cNvSpPr>
            <a:spLocks noChangeAspect="1" noChangeArrowheads="1"/>
          </p:cNvSpPr>
          <p:nvPr/>
        </p:nvSpPr>
        <p:spPr bwMode="auto">
          <a:xfrm>
            <a:off x="63500" y="-914400"/>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7296150" y="3673255"/>
            <a:ext cx="2857500" cy="1905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246" y="4425730"/>
            <a:ext cx="1457325" cy="1390650"/>
          </a:xfrm>
          <a:prstGeom prst="rect">
            <a:avLst/>
          </a:prstGeom>
        </p:spPr>
      </p:pic>
    </p:spTree>
    <p:extLst>
      <p:ext uri="{BB962C8B-B14F-4D97-AF65-F5344CB8AC3E}">
        <p14:creationId xmlns:p14="http://schemas.microsoft.com/office/powerpoint/2010/main" val="2528640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21" y="7937"/>
            <a:ext cx="4891801" cy="1325563"/>
          </a:xfrm>
        </p:spPr>
        <p:txBody>
          <a:bodyPr/>
          <a:lstStyle/>
          <a:p>
            <a:r>
              <a:rPr lang="en-US" dirty="0" smtClean="0"/>
              <a:t>Tees</a:t>
            </a:r>
            <a:endParaRPr lang="en-US" dirty="0"/>
          </a:p>
        </p:txBody>
      </p:sp>
      <p:pic>
        <p:nvPicPr>
          <p:cNvPr id="6146" name="Picture 2" descr="Image result for pipe Tees pic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1074" y="4855478"/>
            <a:ext cx="2880460" cy="17256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ipe Tees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074" y="261937"/>
            <a:ext cx="3598636" cy="42624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ipe Tees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stretch>
            <a:fillRect/>
          </a:stretch>
        </p:blipFill>
        <p:spPr>
          <a:xfrm>
            <a:off x="9450790" y="2666377"/>
            <a:ext cx="2266950" cy="2019300"/>
          </a:xfrm>
          <a:prstGeom prst="rect">
            <a:avLst/>
          </a:prstGeom>
        </p:spPr>
      </p:pic>
      <p:pic>
        <p:nvPicPr>
          <p:cNvPr id="6152" name="Picture 8" descr="Image result for pipe Tees pic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347" y="4977415"/>
            <a:ext cx="1753669" cy="16036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pipe Tees pictu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620" y="2619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676486" y="1333499"/>
            <a:ext cx="2228850" cy="1619250"/>
          </a:xfrm>
          <a:prstGeom prst="rect">
            <a:avLst/>
          </a:prstGeom>
        </p:spPr>
      </p:pic>
      <p:pic>
        <p:nvPicPr>
          <p:cNvPr id="8" name="Picture 7"/>
          <p:cNvPicPr>
            <a:picLocks noChangeAspect="1"/>
          </p:cNvPicPr>
          <p:nvPr/>
        </p:nvPicPr>
        <p:blipFill>
          <a:blip r:embed="rId8"/>
          <a:stretch>
            <a:fillRect/>
          </a:stretch>
        </p:blipFill>
        <p:spPr>
          <a:xfrm>
            <a:off x="603217" y="3325789"/>
            <a:ext cx="3274988" cy="2171700"/>
          </a:xfrm>
          <a:prstGeom prst="rect">
            <a:avLst/>
          </a:prstGeom>
        </p:spPr>
      </p:pic>
      <p:sp>
        <p:nvSpPr>
          <p:cNvPr id="3" name="Footer Placeholder 2"/>
          <p:cNvSpPr>
            <a:spLocks noGrp="1"/>
          </p:cNvSpPr>
          <p:nvPr>
            <p:ph type="ftr" sz="quarter" idx="11"/>
          </p:nvPr>
        </p:nvSpPr>
        <p:spPr>
          <a:xfrm>
            <a:off x="4038600" y="6547051"/>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49591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186"/>
            <a:ext cx="10515600" cy="582624"/>
          </a:xfrm>
        </p:spPr>
        <p:txBody>
          <a:bodyPr>
            <a:normAutofit fontScale="90000"/>
          </a:bodyPr>
          <a:lstStyle/>
          <a:p>
            <a:r>
              <a:rPr lang="en-US" dirty="0" smtClean="0"/>
              <a:t>Laminar &amp; Turbulent Flow</a:t>
            </a:r>
            <a:endParaRPr lang="en-US" dirty="0"/>
          </a:p>
        </p:txBody>
      </p:sp>
      <p:pic>
        <p:nvPicPr>
          <p:cNvPr id="4" name="Content Placeholder 3"/>
          <p:cNvPicPr>
            <a:picLocks noGrp="1" noChangeAspect="1"/>
          </p:cNvPicPr>
          <p:nvPr>
            <p:ph idx="1"/>
          </p:nvPr>
        </p:nvPicPr>
        <p:blipFill>
          <a:blip r:embed="rId2"/>
          <a:stretch>
            <a:fillRect/>
          </a:stretch>
        </p:blipFill>
        <p:spPr>
          <a:xfrm>
            <a:off x="1206689" y="1536535"/>
            <a:ext cx="5275997" cy="3660961"/>
          </a:xfrm>
          <a:prstGeom prst="rect">
            <a:avLst/>
          </a:prstGeom>
        </p:spPr>
      </p:pic>
      <p:pic>
        <p:nvPicPr>
          <p:cNvPr id="5" name="Picture 4"/>
          <p:cNvPicPr>
            <a:picLocks noChangeAspect="1"/>
          </p:cNvPicPr>
          <p:nvPr/>
        </p:nvPicPr>
        <p:blipFill>
          <a:blip r:embed="rId3"/>
          <a:stretch>
            <a:fillRect/>
          </a:stretch>
        </p:blipFill>
        <p:spPr>
          <a:xfrm>
            <a:off x="6892119" y="1554351"/>
            <a:ext cx="5299881" cy="3643145"/>
          </a:xfrm>
          <a:prstGeom prst="rect">
            <a:avLst/>
          </a:prstGeom>
        </p:spPr>
      </p:pic>
      <p:sp>
        <p:nvSpPr>
          <p:cNvPr id="6" name="Rectangle 5"/>
          <p:cNvSpPr/>
          <p:nvPr/>
        </p:nvSpPr>
        <p:spPr>
          <a:xfrm>
            <a:off x="1912960" y="5291872"/>
            <a:ext cx="9139451" cy="1200329"/>
          </a:xfrm>
          <a:prstGeom prst="rect">
            <a:avLst/>
          </a:prstGeom>
        </p:spPr>
        <p:txBody>
          <a:bodyPr wrap="square">
            <a:spAutoFit/>
          </a:bodyPr>
          <a:lstStyle/>
          <a:p>
            <a:r>
              <a:rPr lang="en-US" sz="2400" b="1" i="0" u="none" strike="noStrike" baseline="0" dirty="0" smtClean="0">
                <a:latin typeface="Times-Bold"/>
              </a:rPr>
              <a:t>Fig. 6.2 </a:t>
            </a:r>
            <a:r>
              <a:rPr lang="en-US" sz="2400" b="0" i="0" u="none" strike="noStrike" baseline="0" dirty="0" smtClean="0">
                <a:latin typeface="Times-Roman"/>
              </a:rPr>
              <a:t>Flow issuing at constant speed from a pipe: (</a:t>
            </a:r>
            <a:r>
              <a:rPr lang="en-US" sz="2400" b="0" i="1" u="none" strike="noStrike" baseline="0" dirty="0" smtClean="0">
                <a:latin typeface="Times-Italic"/>
              </a:rPr>
              <a:t>a</a:t>
            </a:r>
            <a:r>
              <a:rPr lang="en-US" sz="2400" b="0" i="0" u="none" strike="noStrike" baseline="0" dirty="0" smtClean="0">
                <a:latin typeface="Times-Roman"/>
              </a:rPr>
              <a:t>) high viscosity, low-Reynolds-number, laminar flow; (</a:t>
            </a:r>
            <a:r>
              <a:rPr lang="en-US" sz="2400" b="0" i="1" u="none" strike="noStrike" baseline="0" dirty="0" smtClean="0">
                <a:latin typeface="Times-Italic"/>
              </a:rPr>
              <a:t>b</a:t>
            </a:r>
            <a:r>
              <a:rPr lang="en-US" sz="2400" b="0" i="0" u="none" strike="noStrike" baseline="0" dirty="0" smtClean="0">
                <a:latin typeface="Times-Roman"/>
              </a:rPr>
              <a:t>) low-viscosity, high-Reynolds-number, turbulent flow.</a:t>
            </a:r>
            <a:endParaRPr lang="en-US" sz="2400" dirty="0"/>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14134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76" y="55492"/>
            <a:ext cx="10515600" cy="965130"/>
          </a:xfrm>
        </p:spPr>
        <p:txBody>
          <a:bodyPr/>
          <a:lstStyle/>
          <a:p>
            <a:r>
              <a:rPr lang="en-US" dirty="0" smtClean="0"/>
              <a:t>Examples</a:t>
            </a:r>
            <a:endParaRPr lang="en-US" dirty="0"/>
          </a:p>
        </p:txBody>
      </p:sp>
      <p:sp>
        <p:nvSpPr>
          <p:cNvPr id="3" name="Content Placeholder 2"/>
          <p:cNvSpPr>
            <a:spLocks noGrp="1"/>
          </p:cNvSpPr>
          <p:nvPr>
            <p:ph idx="1"/>
          </p:nvPr>
        </p:nvSpPr>
        <p:spPr>
          <a:xfrm>
            <a:off x="374176" y="1020622"/>
            <a:ext cx="3351663" cy="4342948"/>
          </a:xfrm>
        </p:spPr>
        <p:txBody>
          <a:bodyPr>
            <a:normAutofit fontScale="92500" lnSpcReduction="10000"/>
          </a:bodyPr>
          <a:lstStyle/>
          <a:p>
            <a:r>
              <a:rPr lang="en-US" dirty="0" smtClean="0"/>
              <a:t>Find K for 2 inch screwed 90 regular elbow?  K=0.95</a:t>
            </a:r>
          </a:p>
          <a:p>
            <a:r>
              <a:rPr lang="en-US" dirty="0" smtClean="0"/>
              <a:t> </a:t>
            </a:r>
            <a:r>
              <a:rPr lang="en-US" dirty="0"/>
              <a:t>Find K for 2 inch </a:t>
            </a:r>
            <a:r>
              <a:rPr lang="en-US" dirty="0" smtClean="0"/>
              <a:t>flanged </a:t>
            </a:r>
            <a:r>
              <a:rPr lang="en-US" dirty="0"/>
              <a:t>90 regular elbow</a:t>
            </a:r>
            <a:r>
              <a:rPr lang="en-US" dirty="0" smtClean="0"/>
              <a:t>?   K=0.39</a:t>
            </a:r>
          </a:p>
          <a:p>
            <a:r>
              <a:rPr lang="en-US" dirty="0" smtClean="0"/>
              <a:t>Find K for 4 inch gate valve fully open if flanged, if screwed?</a:t>
            </a:r>
          </a:p>
          <a:p>
            <a:pPr marL="0" indent="0">
              <a:buNone/>
            </a:pPr>
            <a:r>
              <a:rPr lang="en-US" dirty="0"/>
              <a:t> </a:t>
            </a:r>
            <a:r>
              <a:rPr lang="en-US" dirty="0" smtClean="0"/>
              <a:t>  Flanged K=0.16,            screwed K=0.11</a:t>
            </a:r>
            <a:endParaRPr lang="en-US" dirty="0"/>
          </a:p>
          <a:p>
            <a:endParaRPr lang="en-US" dirty="0"/>
          </a:p>
        </p:txBody>
      </p:sp>
      <p:pic>
        <p:nvPicPr>
          <p:cNvPr id="5" name="Picture 4"/>
          <p:cNvPicPr>
            <a:picLocks noChangeAspect="1"/>
          </p:cNvPicPr>
          <p:nvPr/>
        </p:nvPicPr>
        <p:blipFill>
          <a:blip r:embed="rId2"/>
          <a:stretch>
            <a:fillRect/>
          </a:stretch>
        </p:blipFill>
        <p:spPr>
          <a:xfrm>
            <a:off x="3725839" y="723758"/>
            <a:ext cx="8420100" cy="4400550"/>
          </a:xfrm>
          <a:prstGeom prst="rect">
            <a:avLst/>
          </a:prstGeom>
        </p:spPr>
      </p:pic>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081975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7" y="296886"/>
            <a:ext cx="10515600" cy="876821"/>
          </a:xfrm>
        </p:spPr>
        <p:txBody>
          <a:bodyPr/>
          <a:lstStyle/>
          <a:p>
            <a:r>
              <a:rPr lang="en-US" dirty="0" smtClean="0"/>
              <a:t>Partially opened valves</a:t>
            </a:r>
            <a:endParaRPr lang="en-US" dirty="0"/>
          </a:p>
        </p:txBody>
      </p:sp>
      <p:pic>
        <p:nvPicPr>
          <p:cNvPr id="4" name="Picture 3"/>
          <p:cNvPicPr>
            <a:picLocks noChangeAspect="1"/>
          </p:cNvPicPr>
          <p:nvPr/>
        </p:nvPicPr>
        <p:blipFill>
          <a:blip r:embed="rId2"/>
          <a:stretch>
            <a:fillRect/>
          </a:stretch>
        </p:blipFill>
        <p:spPr>
          <a:xfrm>
            <a:off x="919316" y="3195653"/>
            <a:ext cx="2692260" cy="1898603"/>
          </a:xfrm>
          <a:prstGeom prst="rect">
            <a:avLst/>
          </a:prstGeom>
        </p:spPr>
      </p:pic>
      <p:pic>
        <p:nvPicPr>
          <p:cNvPr id="5" name="Picture 4"/>
          <p:cNvPicPr>
            <a:picLocks noChangeAspect="1"/>
          </p:cNvPicPr>
          <p:nvPr/>
        </p:nvPicPr>
        <p:blipFill>
          <a:blip r:embed="rId3"/>
          <a:stretch>
            <a:fillRect/>
          </a:stretch>
        </p:blipFill>
        <p:spPr>
          <a:xfrm>
            <a:off x="896926" y="1494977"/>
            <a:ext cx="2692261" cy="1552553"/>
          </a:xfrm>
          <a:prstGeom prst="rect">
            <a:avLst/>
          </a:prstGeom>
        </p:spPr>
      </p:pic>
      <p:pic>
        <p:nvPicPr>
          <p:cNvPr id="6" name="Picture 5"/>
          <p:cNvPicPr>
            <a:picLocks noChangeAspect="1"/>
          </p:cNvPicPr>
          <p:nvPr/>
        </p:nvPicPr>
        <p:blipFill>
          <a:blip r:embed="rId4"/>
          <a:stretch>
            <a:fillRect/>
          </a:stretch>
        </p:blipFill>
        <p:spPr>
          <a:xfrm>
            <a:off x="919316" y="5114827"/>
            <a:ext cx="2647482" cy="1410766"/>
          </a:xfrm>
          <a:prstGeom prst="rect">
            <a:avLst/>
          </a:prstGeom>
        </p:spPr>
      </p:pic>
      <p:pic>
        <p:nvPicPr>
          <p:cNvPr id="7" name="Picture 6"/>
          <p:cNvPicPr>
            <a:picLocks noChangeAspect="1"/>
          </p:cNvPicPr>
          <p:nvPr/>
        </p:nvPicPr>
        <p:blipFill>
          <a:blip r:embed="rId5"/>
          <a:stretch>
            <a:fillRect/>
          </a:stretch>
        </p:blipFill>
        <p:spPr>
          <a:xfrm>
            <a:off x="4212192" y="1383043"/>
            <a:ext cx="7147507" cy="4762903"/>
          </a:xfrm>
          <a:prstGeom prst="rect">
            <a:avLst/>
          </a:prstGeom>
        </p:spPr>
      </p:pic>
      <p:sp>
        <p:nvSpPr>
          <p:cNvPr id="8" name="Rectangle 7"/>
          <p:cNvSpPr/>
          <p:nvPr/>
        </p:nvSpPr>
        <p:spPr>
          <a:xfrm>
            <a:off x="5809397" y="6094361"/>
            <a:ext cx="5049672" cy="646331"/>
          </a:xfrm>
          <a:prstGeom prst="rect">
            <a:avLst/>
          </a:prstGeom>
        </p:spPr>
        <p:txBody>
          <a:bodyPr wrap="square">
            <a:spAutoFit/>
          </a:bodyPr>
          <a:lstStyle/>
          <a:p>
            <a:r>
              <a:rPr lang="en-US" b="1" dirty="0">
                <a:latin typeface="Times-Bold"/>
              </a:rPr>
              <a:t>Fig. 6.18b </a:t>
            </a:r>
            <a:r>
              <a:rPr lang="en-US" dirty="0">
                <a:latin typeface="Times-Roman"/>
              </a:rPr>
              <a:t>Average-loss </a:t>
            </a:r>
            <a:r>
              <a:rPr lang="en-US" dirty="0" smtClean="0">
                <a:latin typeface="Times-Roman"/>
              </a:rPr>
              <a:t>coefficients for </a:t>
            </a:r>
            <a:r>
              <a:rPr lang="en-US" dirty="0">
                <a:latin typeface="Times-Roman"/>
              </a:rPr>
              <a:t>partially open valves</a:t>
            </a:r>
            <a:endParaRPr lang="en-US" dirty="0"/>
          </a:p>
        </p:txBody>
      </p:sp>
      <p:sp>
        <p:nvSpPr>
          <p:cNvPr id="3" name="Footer Placeholder 2"/>
          <p:cNvSpPr>
            <a:spLocks noGrp="1"/>
          </p:cNvSpPr>
          <p:nvPr>
            <p:ph type="ftr" sz="quarter" idx="11"/>
          </p:nvPr>
        </p:nvSpPr>
        <p:spPr>
          <a:xfrm>
            <a:off x="2482755" y="6546164"/>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2900868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length</a:t>
            </a:r>
            <a:endParaRPr lang="en-US" dirty="0"/>
          </a:p>
        </p:txBody>
      </p:sp>
      <p:sp>
        <p:nvSpPr>
          <p:cNvPr id="3" name="Content Placeholder 2"/>
          <p:cNvSpPr>
            <a:spLocks noGrp="1"/>
          </p:cNvSpPr>
          <p:nvPr>
            <p:ph idx="1"/>
          </p:nvPr>
        </p:nvSpPr>
        <p:spPr>
          <a:xfrm>
            <a:off x="715370" y="1470784"/>
            <a:ext cx="10515600" cy="4351338"/>
          </a:xfrm>
        </p:spPr>
        <p:txBody>
          <a:bodyPr>
            <a:normAutofit/>
          </a:bodyPr>
          <a:lstStyle/>
          <a:p>
            <a:r>
              <a:rPr lang="en-US" dirty="0" smtClean="0"/>
              <a:t>Minor </a:t>
            </a:r>
            <a:r>
              <a:rPr lang="en-US" dirty="0"/>
              <a:t>losses expressed in terms of </a:t>
            </a:r>
            <a:r>
              <a:rPr lang="en-US" dirty="0" smtClean="0"/>
              <a:t>equivalent </a:t>
            </a:r>
            <a:r>
              <a:rPr lang="en-US" dirty="0"/>
              <a:t>length L</a:t>
            </a:r>
            <a:r>
              <a:rPr lang="en-US" baseline="-25000" dirty="0"/>
              <a:t>e</a:t>
            </a:r>
            <a:r>
              <a:rPr lang="en-US" dirty="0"/>
              <a:t> of pipe that has the same head losses for the same </a:t>
            </a:r>
            <a:r>
              <a:rPr lang="en-US" dirty="0" smtClean="0"/>
              <a:t>flow.</a:t>
            </a:r>
          </a:p>
          <a:p>
            <a:r>
              <a:rPr lang="en-US" dirty="0" smtClean="0"/>
              <a:t> </a:t>
            </a:r>
            <a:r>
              <a:rPr lang="en-US" dirty="0"/>
              <a:t>f (L</a:t>
            </a:r>
            <a:r>
              <a:rPr lang="en-US" baseline="-25000" dirty="0"/>
              <a:t>e</a:t>
            </a:r>
            <a:r>
              <a:rPr lang="en-US" dirty="0"/>
              <a:t> /D) (V</a:t>
            </a:r>
            <a:r>
              <a:rPr lang="en-US" baseline="30000" dirty="0"/>
              <a:t>2</a:t>
            </a:r>
            <a:r>
              <a:rPr lang="en-US" dirty="0"/>
              <a:t> /2g) = K (V</a:t>
            </a:r>
            <a:r>
              <a:rPr lang="en-US" baseline="30000" dirty="0"/>
              <a:t>2</a:t>
            </a:r>
            <a:r>
              <a:rPr lang="en-US" dirty="0"/>
              <a:t> /2g) </a:t>
            </a:r>
          </a:p>
          <a:p>
            <a:pPr marL="0" indent="0">
              <a:buNone/>
            </a:pPr>
            <a:r>
              <a:rPr lang="en-US" dirty="0"/>
              <a:t>then L</a:t>
            </a:r>
            <a:r>
              <a:rPr lang="en-US" baseline="-25000" dirty="0"/>
              <a:t>e </a:t>
            </a:r>
            <a:r>
              <a:rPr lang="en-US" dirty="0"/>
              <a:t> = </a:t>
            </a:r>
            <a:r>
              <a:rPr lang="en-US" dirty="0" smtClean="0"/>
              <a:t>KD/f</a:t>
            </a:r>
            <a:endParaRPr lang="en-US" dirty="0"/>
          </a:p>
          <a:p>
            <a:r>
              <a:rPr lang="en-US" dirty="0" smtClean="0"/>
              <a:t>L</a:t>
            </a:r>
            <a:r>
              <a:rPr lang="en-US" baseline="-25000" dirty="0" smtClean="0"/>
              <a:t>e</a:t>
            </a:r>
            <a:r>
              <a:rPr lang="en-US" dirty="0" smtClean="0"/>
              <a:t> </a:t>
            </a:r>
            <a:r>
              <a:rPr lang="en-US" dirty="0"/>
              <a:t>is added to pipe length in </a:t>
            </a:r>
            <a:r>
              <a:rPr lang="en-US" dirty="0" err="1"/>
              <a:t>L</a:t>
            </a:r>
            <a:r>
              <a:rPr lang="en-US" baseline="-25000" dirty="0" err="1"/>
              <a:t>l</a:t>
            </a:r>
            <a:r>
              <a:rPr lang="en-US" dirty="0"/>
              <a:t> = [( L</a:t>
            </a:r>
            <a:r>
              <a:rPr lang="en-US" baseline="-25000" dirty="0"/>
              <a:t>e</a:t>
            </a:r>
            <a:r>
              <a:rPr lang="en-US" dirty="0"/>
              <a:t> + L ) /D] (V</a:t>
            </a:r>
            <a:r>
              <a:rPr lang="en-US" baseline="30000" dirty="0"/>
              <a:t>2</a:t>
            </a:r>
            <a:r>
              <a:rPr lang="en-US" dirty="0"/>
              <a:t> /2g) f </a:t>
            </a:r>
          </a:p>
          <a:p>
            <a:r>
              <a:rPr lang="en-US" dirty="0"/>
              <a:t> </a:t>
            </a:r>
            <a:r>
              <a:rPr lang="en-US" dirty="0" smtClean="0"/>
              <a:t>Example  </a:t>
            </a:r>
            <a:r>
              <a:rPr lang="en-US" dirty="0"/>
              <a:t>if K = 20 for a pipe  where f = 0.02 and D = 300 mm then</a:t>
            </a:r>
          </a:p>
          <a:p>
            <a:pPr marL="0" indent="0">
              <a:buNone/>
            </a:pPr>
            <a:r>
              <a:rPr lang="en-US" dirty="0"/>
              <a:t> </a:t>
            </a:r>
            <a:r>
              <a:rPr lang="en-US" dirty="0" smtClean="0"/>
              <a:t>    L</a:t>
            </a:r>
            <a:r>
              <a:rPr lang="en-US" baseline="-25000" dirty="0" smtClean="0"/>
              <a:t>e</a:t>
            </a:r>
            <a:r>
              <a:rPr lang="en-US" dirty="0" smtClean="0"/>
              <a:t>  </a:t>
            </a:r>
            <a:r>
              <a:rPr lang="en-US" dirty="0"/>
              <a:t>=  (20*(0.3)/0.02) = 300 m</a:t>
            </a:r>
          </a:p>
          <a:p>
            <a:r>
              <a:rPr lang="en-US" dirty="0"/>
              <a:t> </a:t>
            </a:r>
            <a:r>
              <a:rPr lang="en-US" dirty="0" smtClean="0"/>
              <a:t>In </a:t>
            </a:r>
            <a:r>
              <a:rPr lang="en-US" dirty="0"/>
              <a:t>general L</a:t>
            </a:r>
            <a:r>
              <a:rPr lang="en-US" baseline="-25000" dirty="0"/>
              <a:t>e </a:t>
            </a:r>
            <a:r>
              <a:rPr lang="en-US" dirty="0"/>
              <a:t> =  (D/f) ∑K</a:t>
            </a:r>
            <a:r>
              <a:rPr lang="en-US" baseline="-25000" dirty="0"/>
              <a:t>i</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77930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9116"/>
          </a:xfrm>
        </p:spPr>
        <p:txBody>
          <a:bodyPr>
            <a:normAutofit/>
          </a:bodyPr>
          <a:lstStyle/>
          <a:p>
            <a:r>
              <a:rPr lang="en-US" sz="4000" b="1" dirty="0"/>
              <a:t>EXAMPLE 6.16</a:t>
            </a:r>
            <a:endParaRPr lang="en-US" sz="4000" dirty="0"/>
          </a:p>
        </p:txBody>
      </p:sp>
      <p:sp>
        <p:nvSpPr>
          <p:cNvPr id="3" name="Content Placeholder 2"/>
          <p:cNvSpPr>
            <a:spLocks noGrp="1"/>
          </p:cNvSpPr>
          <p:nvPr>
            <p:ph idx="1"/>
          </p:nvPr>
        </p:nvSpPr>
        <p:spPr>
          <a:xfrm>
            <a:off x="251347" y="1006914"/>
            <a:ext cx="10515600" cy="4351338"/>
          </a:xfrm>
        </p:spPr>
        <p:txBody>
          <a:bodyPr/>
          <a:lstStyle/>
          <a:p>
            <a:r>
              <a:rPr lang="en-US" dirty="0"/>
              <a:t>Water,   </a:t>
            </a:r>
            <a:r>
              <a:rPr lang="el-GR" dirty="0" smtClean="0"/>
              <a:t>ρ</a:t>
            </a:r>
            <a:r>
              <a:rPr lang="en-US" dirty="0" smtClean="0"/>
              <a:t>=1.94 </a:t>
            </a:r>
            <a:r>
              <a:rPr lang="en-US" dirty="0"/>
              <a:t>slugs/ft3 and   </a:t>
            </a:r>
            <a:r>
              <a:rPr lang="el-GR" dirty="0" smtClean="0"/>
              <a:t>ν</a:t>
            </a:r>
            <a:r>
              <a:rPr lang="en-US" dirty="0" smtClean="0"/>
              <a:t>=0.000011 </a:t>
            </a:r>
            <a:r>
              <a:rPr lang="en-US" dirty="0"/>
              <a:t>ft2/s, is pumped between two reservoirs at 0.2 </a:t>
            </a:r>
            <a:r>
              <a:rPr lang="en-US" dirty="0" smtClean="0"/>
              <a:t>ft3/s through </a:t>
            </a:r>
            <a:r>
              <a:rPr lang="en-US" dirty="0"/>
              <a:t>400 </a:t>
            </a:r>
            <a:r>
              <a:rPr lang="en-US" dirty="0" err="1"/>
              <a:t>ft</a:t>
            </a:r>
            <a:r>
              <a:rPr lang="en-US" dirty="0"/>
              <a:t> of 2-in-diameter pipe and several minor losses, as shown in Fig. E6.16. The </a:t>
            </a:r>
            <a:r>
              <a:rPr lang="en-US" dirty="0" smtClean="0"/>
              <a:t>roughness ratio </a:t>
            </a:r>
            <a:r>
              <a:rPr lang="en-US" dirty="0"/>
              <a:t>is </a:t>
            </a:r>
            <a:r>
              <a:rPr lang="el-GR" dirty="0" smtClean="0"/>
              <a:t>ϵ</a:t>
            </a:r>
            <a:r>
              <a:rPr lang="en-US" dirty="0" smtClean="0"/>
              <a:t>/</a:t>
            </a:r>
            <a:r>
              <a:rPr lang="en-US" i="1" dirty="0" smtClean="0"/>
              <a:t>d =</a:t>
            </a:r>
            <a:r>
              <a:rPr lang="en-US" dirty="0" smtClean="0"/>
              <a:t> </a:t>
            </a:r>
            <a:r>
              <a:rPr lang="en-US" dirty="0"/>
              <a:t>0.001. Compute the pump horsepower required.</a:t>
            </a:r>
          </a:p>
        </p:txBody>
      </p:sp>
      <p:pic>
        <p:nvPicPr>
          <p:cNvPr id="4" name="Picture 3"/>
          <p:cNvPicPr>
            <a:picLocks noChangeAspect="1"/>
          </p:cNvPicPr>
          <p:nvPr/>
        </p:nvPicPr>
        <p:blipFill>
          <a:blip r:embed="rId2"/>
          <a:stretch>
            <a:fillRect/>
          </a:stretch>
        </p:blipFill>
        <p:spPr>
          <a:xfrm>
            <a:off x="4763068" y="3130583"/>
            <a:ext cx="7652925" cy="3667876"/>
          </a:xfrm>
          <a:prstGeom prst="rect">
            <a:avLst/>
          </a:prstGeom>
        </p:spPr>
      </p:pic>
      <p:pic>
        <p:nvPicPr>
          <p:cNvPr id="5" name="Picture 4"/>
          <p:cNvPicPr>
            <a:picLocks noChangeAspect="1"/>
          </p:cNvPicPr>
          <p:nvPr/>
        </p:nvPicPr>
        <p:blipFill>
          <a:blip r:embed="rId3"/>
          <a:stretch>
            <a:fillRect/>
          </a:stretch>
        </p:blipFill>
        <p:spPr>
          <a:xfrm>
            <a:off x="429500" y="4087842"/>
            <a:ext cx="3746715" cy="876679"/>
          </a:xfrm>
          <a:prstGeom prst="rect">
            <a:avLst/>
          </a:prstGeom>
        </p:spPr>
      </p:pic>
      <p:pic>
        <p:nvPicPr>
          <p:cNvPr id="6" name="Picture 5"/>
          <p:cNvPicPr>
            <a:picLocks noChangeAspect="1"/>
          </p:cNvPicPr>
          <p:nvPr/>
        </p:nvPicPr>
        <p:blipFill>
          <a:blip r:embed="rId4"/>
          <a:stretch>
            <a:fillRect/>
          </a:stretch>
        </p:blipFill>
        <p:spPr>
          <a:xfrm>
            <a:off x="347392" y="5358252"/>
            <a:ext cx="3882137" cy="728259"/>
          </a:xfrm>
          <a:prstGeom prst="rect">
            <a:avLst/>
          </a:prstGeom>
        </p:spPr>
      </p:pic>
      <p:pic>
        <p:nvPicPr>
          <p:cNvPr id="7" name="Picture 6"/>
          <p:cNvPicPr>
            <a:picLocks noChangeAspect="1"/>
          </p:cNvPicPr>
          <p:nvPr/>
        </p:nvPicPr>
        <p:blipFill>
          <a:blip r:embed="rId5"/>
          <a:stretch>
            <a:fillRect/>
          </a:stretch>
        </p:blipFill>
        <p:spPr>
          <a:xfrm>
            <a:off x="472589" y="2758258"/>
            <a:ext cx="6194277" cy="790159"/>
          </a:xfrm>
          <a:prstGeom prst="rect">
            <a:avLst/>
          </a:prstGeom>
        </p:spPr>
      </p:pic>
      <p:sp>
        <p:nvSpPr>
          <p:cNvPr id="8" name="Footer Placeholder 7"/>
          <p:cNvSpPr>
            <a:spLocks noGrp="1"/>
          </p:cNvSpPr>
          <p:nvPr>
            <p:ph type="ftr" sz="quarter" idx="11"/>
          </p:nvPr>
        </p:nvSpPr>
        <p:spPr>
          <a:xfrm>
            <a:off x="-274092" y="6503447"/>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930228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20" y="228648"/>
            <a:ext cx="10515600" cy="917764"/>
          </a:xfrm>
        </p:spPr>
        <p:txBody>
          <a:bodyPr/>
          <a:lstStyle/>
          <a:p>
            <a:r>
              <a:rPr lang="en-US" b="1" dirty="0"/>
              <a:t>EXAMPLE 6.16</a:t>
            </a:r>
            <a:endParaRPr lang="en-US" dirty="0"/>
          </a:p>
        </p:txBody>
      </p:sp>
      <p:pic>
        <p:nvPicPr>
          <p:cNvPr id="4" name="Content Placeholder 3"/>
          <p:cNvPicPr>
            <a:picLocks noGrp="1" noChangeAspect="1"/>
          </p:cNvPicPr>
          <p:nvPr>
            <p:ph idx="1"/>
          </p:nvPr>
        </p:nvPicPr>
        <p:blipFill>
          <a:blip r:embed="rId2"/>
          <a:stretch>
            <a:fillRect/>
          </a:stretch>
        </p:blipFill>
        <p:spPr>
          <a:xfrm>
            <a:off x="292291" y="969405"/>
            <a:ext cx="8633345" cy="1079699"/>
          </a:xfrm>
          <a:prstGeom prst="rect">
            <a:avLst/>
          </a:prstGeom>
        </p:spPr>
      </p:pic>
      <p:pic>
        <p:nvPicPr>
          <p:cNvPr id="5" name="Picture 4"/>
          <p:cNvPicPr>
            <a:picLocks noChangeAspect="1"/>
          </p:cNvPicPr>
          <p:nvPr/>
        </p:nvPicPr>
        <p:blipFill>
          <a:blip r:embed="rId3"/>
          <a:stretch>
            <a:fillRect/>
          </a:stretch>
        </p:blipFill>
        <p:spPr>
          <a:xfrm>
            <a:off x="415119" y="1774209"/>
            <a:ext cx="6148543" cy="2684057"/>
          </a:xfrm>
          <a:prstGeom prst="rect">
            <a:avLst/>
          </a:prstGeom>
        </p:spPr>
      </p:pic>
      <p:pic>
        <p:nvPicPr>
          <p:cNvPr id="6" name="Picture 5"/>
          <p:cNvPicPr>
            <a:picLocks noChangeAspect="1"/>
          </p:cNvPicPr>
          <p:nvPr/>
        </p:nvPicPr>
        <p:blipFill>
          <a:blip r:embed="rId4"/>
          <a:stretch>
            <a:fillRect/>
          </a:stretch>
        </p:blipFill>
        <p:spPr>
          <a:xfrm>
            <a:off x="292291" y="4458266"/>
            <a:ext cx="6943406" cy="481463"/>
          </a:xfrm>
          <a:prstGeom prst="rect">
            <a:avLst/>
          </a:prstGeom>
        </p:spPr>
      </p:pic>
      <p:pic>
        <p:nvPicPr>
          <p:cNvPr id="7" name="Picture 6"/>
          <p:cNvPicPr>
            <a:picLocks noChangeAspect="1"/>
          </p:cNvPicPr>
          <p:nvPr/>
        </p:nvPicPr>
        <p:blipFill>
          <a:blip r:embed="rId5"/>
          <a:stretch>
            <a:fillRect/>
          </a:stretch>
        </p:blipFill>
        <p:spPr>
          <a:xfrm>
            <a:off x="292291" y="5076967"/>
            <a:ext cx="5366266" cy="734693"/>
          </a:xfrm>
          <a:prstGeom prst="rect">
            <a:avLst/>
          </a:prstGeom>
        </p:spPr>
      </p:pic>
      <p:pic>
        <p:nvPicPr>
          <p:cNvPr id="8" name="Picture 7"/>
          <p:cNvPicPr>
            <a:picLocks noChangeAspect="1"/>
          </p:cNvPicPr>
          <p:nvPr/>
        </p:nvPicPr>
        <p:blipFill>
          <a:blip r:embed="rId6"/>
          <a:stretch>
            <a:fillRect/>
          </a:stretch>
        </p:blipFill>
        <p:spPr>
          <a:xfrm>
            <a:off x="5533913" y="5193217"/>
            <a:ext cx="4900302" cy="447207"/>
          </a:xfrm>
          <a:prstGeom prst="rect">
            <a:avLst/>
          </a:prstGeom>
        </p:spPr>
      </p:pic>
      <p:pic>
        <p:nvPicPr>
          <p:cNvPr id="9" name="Picture 8"/>
          <p:cNvPicPr>
            <a:picLocks noChangeAspect="1"/>
          </p:cNvPicPr>
          <p:nvPr/>
        </p:nvPicPr>
        <p:blipFill>
          <a:blip r:embed="rId7"/>
          <a:stretch>
            <a:fillRect/>
          </a:stretch>
        </p:blipFill>
        <p:spPr>
          <a:xfrm>
            <a:off x="292291" y="5936412"/>
            <a:ext cx="7848257" cy="510707"/>
          </a:xfrm>
          <a:prstGeom prst="rect">
            <a:avLst/>
          </a:prstGeom>
        </p:spPr>
      </p:pic>
      <p:pic>
        <p:nvPicPr>
          <p:cNvPr id="10" name="Picture 9"/>
          <p:cNvPicPr>
            <a:picLocks noChangeAspect="1"/>
          </p:cNvPicPr>
          <p:nvPr/>
        </p:nvPicPr>
        <p:blipFill>
          <a:blip r:embed="rId8"/>
          <a:stretch>
            <a:fillRect/>
          </a:stretch>
        </p:blipFill>
        <p:spPr>
          <a:xfrm>
            <a:off x="8453363" y="5804147"/>
            <a:ext cx="2305906" cy="774073"/>
          </a:xfrm>
          <a:prstGeom prst="rect">
            <a:avLst/>
          </a:prstGeom>
        </p:spPr>
      </p:pic>
      <p:sp>
        <p:nvSpPr>
          <p:cNvPr id="3" name="Footer Placeholder 2"/>
          <p:cNvSpPr>
            <a:spLocks noGrp="1"/>
          </p:cNvSpPr>
          <p:nvPr>
            <p:ph type="ftr" sz="quarter" idx="11"/>
          </p:nvPr>
        </p:nvSpPr>
        <p:spPr/>
        <p:txBody>
          <a:bodyPr/>
          <a:lstStyle/>
          <a:p>
            <a:r>
              <a:rPr lang="en-US" smtClean="0"/>
              <a:t>Afif Hasan - Birzeit University</a:t>
            </a:r>
            <a:endParaRPr lang="en-US"/>
          </a:p>
        </p:txBody>
      </p:sp>
      <p:pic>
        <p:nvPicPr>
          <p:cNvPr id="11" name="Picture 10"/>
          <p:cNvPicPr>
            <a:picLocks noChangeAspect="1"/>
          </p:cNvPicPr>
          <p:nvPr/>
        </p:nvPicPr>
        <p:blipFill>
          <a:blip r:embed="rId9"/>
          <a:stretch>
            <a:fillRect/>
          </a:stretch>
        </p:blipFill>
        <p:spPr>
          <a:xfrm>
            <a:off x="7448257" y="2168094"/>
            <a:ext cx="4743743" cy="2273570"/>
          </a:xfrm>
          <a:prstGeom prst="rect">
            <a:avLst/>
          </a:prstGeom>
        </p:spPr>
      </p:pic>
    </p:spTree>
    <p:extLst>
      <p:ext uri="{BB962C8B-B14F-4D97-AF65-F5344CB8AC3E}">
        <p14:creationId xmlns:p14="http://schemas.microsoft.com/office/powerpoint/2010/main" val="127369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09" y="0"/>
            <a:ext cx="6410467" cy="1325563"/>
          </a:xfrm>
        </p:spPr>
        <p:txBody>
          <a:bodyPr/>
          <a:lstStyle/>
          <a:p>
            <a:r>
              <a:rPr lang="en-US" dirty="0" smtClean="0"/>
              <a:t>Multiple pipe problems</a:t>
            </a:r>
            <a:endParaRPr lang="en-US" dirty="0"/>
          </a:p>
        </p:txBody>
      </p:sp>
      <p:pic>
        <p:nvPicPr>
          <p:cNvPr id="4" name="Content Placeholder 3"/>
          <p:cNvPicPr>
            <a:picLocks noGrp="1" noChangeAspect="1"/>
          </p:cNvPicPr>
          <p:nvPr>
            <p:ph idx="1"/>
          </p:nvPr>
        </p:nvPicPr>
        <p:blipFill>
          <a:blip r:embed="rId2"/>
          <a:stretch>
            <a:fillRect/>
          </a:stretch>
        </p:blipFill>
        <p:spPr>
          <a:xfrm>
            <a:off x="5923129" y="1045626"/>
            <a:ext cx="4872249" cy="5629059"/>
          </a:xfrm>
          <a:prstGeom prst="rect">
            <a:avLst/>
          </a:prstGeom>
        </p:spPr>
      </p:pic>
      <p:sp>
        <p:nvSpPr>
          <p:cNvPr id="5" name="Rectangle 4"/>
          <p:cNvSpPr/>
          <p:nvPr/>
        </p:nvSpPr>
        <p:spPr>
          <a:xfrm>
            <a:off x="838200" y="1690688"/>
            <a:ext cx="4253552" cy="2308324"/>
          </a:xfrm>
          <a:prstGeom prst="rect">
            <a:avLst/>
          </a:prstGeom>
        </p:spPr>
        <p:txBody>
          <a:bodyPr wrap="square">
            <a:spAutoFit/>
          </a:bodyPr>
          <a:lstStyle/>
          <a:p>
            <a:r>
              <a:rPr lang="en-US" sz="2400" b="1" dirty="0">
                <a:latin typeface="Times-Bold"/>
              </a:rPr>
              <a:t>Fig. 6.24 </a:t>
            </a:r>
            <a:r>
              <a:rPr lang="en-US" sz="2400" dirty="0">
                <a:latin typeface="Times-Roman"/>
              </a:rPr>
              <a:t>Examples of </a:t>
            </a:r>
            <a:r>
              <a:rPr lang="en-US" sz="2400" dirty="0" smtClean="0">
                <a:latin typeface="Times-Roman"/>
              </a:rPr>
              <a:t>multiple-pipe</a:t>
            </a:r>
            <a:endParaRPr lang="en-US" sz="2400" dirty="0">
              <a:latin typeface="Times-Roman"/>
            </a:endParaRPr>
          </a:p>
          <a:p>
            <a:r>
              <a:rPr lang="en-US" sz="2400" dirty="0">
                <a:latin typeface="Times-Roman"/>
              </a:rPr>
              <a:t>systems: (</a:t>
            </a:r>
            <a:r>
              <a:rPr lang="en-US" sz="2400" i="1" dirty="0">
                <a:latin typeface="Times-Italic"/>
              </a:rPr>
              <a:t>a</a:t>
            </a:r>
            <a:r>
              <a:rPr lang="en-US" sz="2400" dirty="0">
                <a:latin typeface="Times-Roman"/>
              </a:rPr>
              <a:t>) pipes in series;</a:t>
            </a:r>
          </a:p>
          <a:p>
            <a:r>
              <a:rPr lang="en-US" sz="2400" dirty="0">
                <a:latin typeface="Times-Roman"/>
              </a:rPr>
              <a:t>(</a:t>
            </a:r>
            <a:r>
              <a:rPr lang="en-US" sz="2400" i="1" dirty="0">
                <a:latin typeface="Times-Italic"/>
              </a:rPr>
              <a:t>b</a:t>
            </a:r>
            <a:r>
              <a:rPr lang="en-US" sz="2400" dirty="0">
                <a:latin typeface="Times-Roman"/>
              </a:rPr>
              <a:t>) pipes in parallel; (</a:t>
            </a:r>
            <a:r>
              <a:rPr lang="en-US" sz="2400" i="1" dirty="0">
                <a:latin typeface="Times-Italic"/>
              </a:rPr>
              <a:t>c</a:t>
            </a:r>
            <a:r>
              <a:rPr lang="en-US" sz="2400" dirty="0">
                <a:latin typeface="Times-Roman"/>
              </a:rPr>
              <a:t>) the </a:t>
            </a:r>
            <a:r>
              <a:rPr lang="en-US" sz="2400" dirty="0" smtClean="0">
                <a:latin typeface="Times-Roman"/>
              </a:rPr>
              <a:t>three-reservoir</a:t>
            </a:r>
            <a:endParaRPr lang="en-US" sz="2400" dirty="0">
              <a:latin typeface="Times-Roman"/>
            </a:endParaRPr>
          </a:p>
          <a:p>
            <a:r>
              <a:rPr lang="en-US" sz="2400" dirty="0">
                <a:latin typeface="Times-Roman"/>
              </a:rPr>
              <a:t>junction problem</a:t>
            </a:r>
            <a:endParaRPr lang="en-US" sz="2400" dirty="0"/>
          </a:p>
        </p:txBody>
      </p:sp>
      <p:sp>
        <p:nvSpPr>
          <p:cNvPr id="6" name="Rectangle 5"/>
          <p:cNvSpPr/>
          <p:nvPr/>
        </p:nvSpPr>
        <p:spPr>
          <a:xfrm>
            <a:off x="861232" y="4268603"/>
            <a:ext cx="3817392" cy="830997"/>
          </a:xfrm>
          <a:prstGeom prst="rect">
            <a:avLst/>
          </a:prstGeom>
        </p:spPr>
        <p:txBody>
          <a:bodyPr wrap="square">
            <a:spAutoFit/>
          </a:bodyPr>
          <a:lstStyle/>
          <a:p>
            <a:r>
              <a:rPr lang="en-US" sz="2400" dirty="0" smtClean="0">
                <a:solidFill>
                  <a:schemeClr val="accent4">
                    <a:lumMod val="75000"/>
                  </a:schemeClr>
                </a:solidFill>
                <a:latin typeface="Times-Bold"/>
              </a:rPr>
              <a:t>Single path pipe problems are covered in this course</a:t>
            </a:r>
            <a:r>
              <a:rPr lang="en-US" sz="2400" dirty="0" smtClean="0">
                <a:latin typeface="Times-Bold"/>
              </a:rPr>
              <a:t>.</a:t>
            </a:r>
            <a:endParaRPr lang="en-US" sz="2400" dirty="0"/>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710963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problems</a:t>
            </a:r>
            <a:endParaRPr lang="en-US" dirty="0"/>
          </a:p>
        </p:txBody>
      </p:sp>
      <p:sp>
        <p:nvSpPr>
          <p:cNvPr id="3" name="Content Placeholder 2"/>
          <p:cNvSpPr>
            <a:spLocks noGrp="1"/>
          </p:cNvSpPr>
          <p:nvPr>
            <p:ph idx="1"/>
          </p:nvPr>
        </p:nvSpPr>
        <p:spPr>
          <a:xfrm>
            <a:off x="627797" y="1690688"/>
            <a:ext cx="10822675" cy="4327975"/>
          </a:xfrm>
        </p:spPr>
        <p:txBody>
          <a:bodyPr>
            <a:normAutofit lnSpcReduction="10000"/>
          </a:bodyPr>
          <a:lstStyle/>
          <a:p>
            <a:r>
              <a:rPr lang="en-US" dirty="0"/>
              <a:t>Three Types of </a:t>
            </a:r>
            <a:r>
              <a:rPr lang="en-US" dirty="0" smtClean="0"/>
              <a:t>Pipe-Flow Problems;</a:t>
            </a:r>
          </a:p>
          <a:p>
            <a:pPr lvl="1"/>
            <a:r>
              <a:rPr lang="en-US" sz="2800" dirty="0" smtClean="0">
                <a:solidFill>
                  <a:schemeClr val="accent4">
                    <a:lumMod val="75000"/>
                  </a:schemeClr>
                </a:solidFill>
              </a:rPr>
              <a:t>Pressure drop</a:t>
            </a:r>
            <a:r>
              <a:rPr lang="en-US" sz="2800" dirty="0" smtClean="0"/>
              <a:t>, power unknown Type 1</a:t>
            </a:r>
          </a:p>
          <a:p>
            <a:pPr marL="457200" lvl="1" indent="0">
              <a:buNone/>
            </a:pPr>
            <a:r>
              <a:rPr lang="en-US" sz="2800" dirty="0" smtClean="0"/>
              <a:t>	Given </a:t>
            </a:r>
            <a:r>
              <a:rPr lang="en-US" sz="2800" i="1" dirty="0"/>
              <a:t>d</a:t>
            </a:r>
            <a:r>
              <a:rPr lang="en-US" sz="2800" dirty="0"/>
              <a:t>, </a:t>
            </a:r>
            <a:r>
              <a:rPr lang="en-US" sz="2800" i="1" dirty="0"/>
              <a:t>L</a:t>
            </a:r>
            <a:r>
              <a:rPr lang="en-US" sz="2800" dirty="0"/>
              <a:t>, and </a:t>
            </a:r>
            <a:r>
              <a:rPr lang="en-US" sz="2800" i="1" dirty="0"/>
              <a:t>V </a:t>
            </a:r>
            <a:r>
              <a:rPr lang="en-US" sz="2800" dirty="0"/>
              <a:t>or </a:t>
            </a:r>
            <a:r>
              <a:rPr lang="en-US" sz="2800" i="1" dirty="0" smtClean="0"/>
              <a:t>Q</a:t>
            </a:r>
            <a:r>
              <a:rPr lang="en-US" sz="2800" dirty="0" smtClean="0"/>
              <a:t>,</a:t>
            </a:r>
            <a:r>
              <a:rPr lang="el-GR" sz="2800" dirty="0" smtClean="0"/>
              <a:t>ρ</a:t>
            </a:r>
            <a:r>
              <a:rPr lang="en-US" sz="2800" dirty="0" smtClean="0"/>
              <a:t> ,µ </a:t>
            </a:r>
            <a:r>
              <a:rPr lang="en-US" sz="2800" dirty="0"/>
              <a:t>, and </a:t>
            </a:r>
            <a:r>
              <a:rPr lang="en-US" sz="2800" i="1" dirty="0"/>
              <a:t>g</a:t>
            </a:r>
            <a:r>
              <a:rPr lang="en-US" sz="2800" dirty="0"/>
              <a:t>, compute the head loss </a:t>
            </a:r>
            <a:r>
              <a:rPr lang="en-US" sz="2800" i="1" dirty="0" err="1"/>
              <a:t>hf</a:t>
            </a:r>
            <a:r>
              <a:rPr lang="en-US" sz="2800" i="1" dirty="0"/>
              <a:t> </a:t>
            </a:r>
            <a:r>
              <a:rPr lang="en-US" sz="2800" dirty="0"/>
              <a:t>(</a:t>
            </a:r>
            <a:r>
              <a:rPr lang="en-US" sz="2800" dirty="0" smtClean="0"/>
              <a:t>head-	loss </a:t>
            </a:r>
            <a:r>
              <a:rPr lang="en-US" sz="2800" dirty="0"/>
              <a:t>problem).</a:t>
            </a:r>
          </a:p>
          <a:p>
            <a:pPr lvl="1"/>
            <a:r>
              <a:rPr lang="en-US" sz="2800" dirty="0" smtClean="0">
                <a:solidFill>
                  <a:schemeClr val="accent4">
                    <a:lumMod val="75000"/>
                  </a:schemeClr>
                </a:solidFill>
              </a:rPr>
              <a:t>Flow rate is unknown </a:t>
            </a:r>
            <a:r>
              <a:rPr lang="en-US" sz="2800" dirty="0" smtClean="0"/>
              <a:t>Type 2</a:t>
            </a:r>
          </a:p>
          <a:p>
            <a:pPr marL="0" indent="0">
              <a:buNone/>
            </a:pPr>
            <a:r>
              <a:rPr lang="en-US" dirty="0" smtClean="0"/>
              <a:t>          Given </a:t>
            </a:r>
            <a:r>
              <a:rPr lang="en-US" i="1" dirty="0" smtClean="0"/>
              <a:t>d</a:t>
            </a:r>
            <a:r>
              <a:rPr lang="en-US" dirty="0" smtClean="0"/>
              <a:t>, </a:t>
            </a:r>
            <a:r>
              <a:rPr lang="en-US" i="1" dirty="0" smtClean="0"/>
              <a:t>L</a:t>
            </a:r>
            <a:r>
              <a:rPr lang="en-US" dirty="0" smtClean="0"/>
              <a:t>, </a:t>
            </a:r>
            <a:r>
              <a:rPr lang="en-US" i="1" dirty="0" err="1" smtClean="0"/>
              <a:t>h</a:t>
            </a:r>
            <a:r>
              <a:rPr lang="en-US" sz="1700" i="1" dirty="0" err="1" smtClean="0"/>
              <a:t>f</a:t>
            </a:r>
            <a:r>
              <a:rPr lang="en-US" dirty="0" smtClean="0"/>
              <a:t> ,</a:t>
            </a:r>
            <a:r>
              <a:rPr lang="el-GR" dirty="0" smtClean="0"/>
              <a:t>ρ</a:t>
            </a:r>
            <a:r>
              <a:rPr lang="en-US" dirty="0" smtClean="0"/>
              <a:t> ,µ , and </a:t>
            </a:r>
            <a:r>
              <a:rPr lang="en-US" i="1" dirty="0" smtClean="0"/>
              <a:t>g</a:t>
            </a:r>
            <a:r>
              <a:rPr lang="en-US" dirty="0" smtClean="0"/>
              <a:t>, compute the velocity </a:t>
            </a:r>
            <a:r>
              <a:rPr lang="en-US" i="1" dirty="0" smtClean="0"/>
              <a:t>V </a:t>
            </a:r>
            <a:r>
              <a:rPr lang="en-US" dirty="0" smtClean="0"/>
              <a:t>or flow rate </a:t>
            </a:r>
            <a:r>
              <a:rPr lang="en-US" i="1" dirty="0" smtClean="0"/>
              <a:t>Q      	</a:t>
            </a:r>
            <a:r>
              <a:rPr lang="en-US" dirty="0" smtClean="0"/>
              <a:t>(flow- rate problem).</a:t>
            </a:r>
            <a:endParaRPr lang="en-US" sz="7200" dirty="0" smtClean="0"/>
          </a:p>
          <a:p>
            <a:pPr lvl="1"/>
            <a:r>
              <a:rPr lang="en-US" sz="2800" dirty="0" smtClean="0">
                <a:solidFill>
                  <a:schemeClr val="accent4">
                    <a:lumMod val="75000"/>
                  </a:schemeClr>
                </a:solidFill>
              </a:rPr>
              <a:t>Pipe diameter is unknown </a:t>
            </a:r>
            <a:r>
              <a:rPr lang="en-US" sz="2800" dirty="0" smtClean="0"/>
              <a:t>Type 3</a:t>
            </a:r>
          </a:p>
          <a:p>
            <a:pPr marL="457200" lvl="1" indent="0">
              <a:buNone/>
            </a:pPr>
            <a:r>
              <a:rPr lang="en-US" sz="2800" dirty="0" smtClean="0"/>
              <a:t>	Given </a:t>
            </a:r>
            <a:r>
              <a:rPr lang="en-US" sz="2800" i="1" dirty="0"/>
              <a:t>Q</a:t>
            </a:r>
            <a:r>
              <a:rPr lang="en-US" sz="2800" dirty="0"/>
              <a:t>, </a:t>
            </a:r>
            <a:r>
              <a:rPr lang="en-US" sz="2800" i="1" dirty="0"/>
              <a:t>L</a:t>
            </a:r>
            <a:r>
              <a:rPr lang="en-US" sz="2800" dirty="0"/>
              <a:t>, </a:t>
            </a:r>
            <a:r>
              <a:rPr lang="en-US" sz="2800" i="1" dirty="0" err="1" smtClean="0"/>
              <a:t>hf</a:t>
            </a:r>
            <a:r>
              <a:rPr lang="el-GR" sz="2800" dirty="0"/>
              <a:t> </a:t>
            </a:r>
            <a:r>
              <a:rPr lang="en-US" sz="2800" dirty="0" smtClean="0"/>
              <a:t>, </a:t>
            </a:r>
            <a:r>
              <a:rPr lang="el-GR" sz="2800" dirty="0" smtClean="0"/>
              <a:t>ρ</a:t>
            </a:r>
            <a:r>
              <a:rPr lang="en-US" sz="2800" dirty="0" smtClean="0"/>
              <a:t> </a:t>
            </a:r>
            <a:r>
              <a:rPr lang="en-US" sz="2800" dirty="0"/>
              <a:t>,µ </a:t>
            </a:r>
            <a:r>
              <a:rPr lang="en-US" sz="2800" dirty="0" smtClean="0"/>
              <a:t>and </a:t>
            </a:r>
            <a:r>
              <a:rPr lang="en-US" sz="2800" i="1" dirty="0"/>
              <a:t>g</a:t>
            </a:r>
            <a:r>
              <a:rPr lang="en-US" sz="2800" dirty="0"/>
              <a:t>, compute the diameter </a:t>
            </a:r>
            <a:r>
              <a:rPr lang="en-US" sz="2800" i="1" dirty="0"/>
              <a:t>d </a:t>
            </a:r>
            <a:r>
              <a:rPr lang="en-US" sz="2800" dirty="0"/>
              <a:t>of the pipe </a:t>
            </a:r>
            <a:r>
              <a:rPr lang="en-US" sz="2800" dirty="0" smtClean="0"/>
              <a:t>	(</a:t>
            </a:r>
            <a:r>
              <a:rPr lang="en-US" sz="2800" dirty="0"/>
              <a:t>sizing problem).</a:t>
            </a:r>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28994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174"/>
          </a:xfrm>
        </p:spPr>
        <p:txBody>
          <a:bodyPr/>
          <a:lstStyle/>
          <a:p>
            <a:r>
              <a:rPr lang="en-US" dirty="0" smtClean="0"/>
              <a:t>Type 1 Pressure is unknown</a:t>
            </a:r>
            <a:endParaRPr lang="en-US" dirty="0"/>
          </a:p>
        </p:txBody>
      </p:sp>
      <p:sp>
        <p:nvSpPr>
          <p:cNvPr id="3" name="Content Placeholder 2"/>
          <p:cNvSpPr>
            <a:spLocks noGrp="1"/>
          </p:cNvSpPr>
          <p:nvPr>
            <p:ph idx="1"/>
          </p:nvPr>
        </p:nvSpPr>
        <p:spPr>
          <a:xfrm>
            <a:off x="838200" y="1416192"/>
            <a:ext cx="10515600" cy="4351338"/>
          </a:xfrm>
        </p:spPr>
        <p:txBody>
          <a:bodyPr/>
          <a:lstStyle/>
          <a:p>
            <a:r>
              <a:rPr lang="en-US" dirty="0"/>
              <a:t>Straight forward solution . </a:t>
            </a:r>
            <a:r>
              <a:rPr lang="en-US" dirty="0" smtClean="0"/>
              <a:t>Conditions </a:t>
            </a:r>
            <a:r>
              <a:rPr lang="en-US" dirty="0"/>
              <a:t>at one section , l, </a:t>
            </a:r>
            <a:r>
              <a:rPr lang="el-GR" dirty="0" smtClean="0"/>
              <a:t>ϵ</a:t>
            </a:r>
            <a:r>
              <a:rPr lang="en-US" dirty="0" smtClean="0"/>
              <a:t> </a:t>
            </a:r>
            <a:r>
              <a:rPr lang="en-US" dirty="0"/>
              <a:t>, geometry ,flow are all given  and the condition at other section is desired ( P</a:t>
            </a:r>
            <a:r>
              <a:rPr lang="en-US" baseline="-25000" dirty="0"/>
              <a:t>2</a:t>
            </a:r>
            <a:r>
              <a:rPr lang="en-US" dirty="0"/>
              <a:t> or </a:t>
            </a:r>
            <a:r>
              <a:rPr lang="en-US" dirty="0" smtClean="0"/>
              <a:t>∆P </a:t>
            </a:r>
            <a:r>
              <a:rPr lang="en-US" dirty="0"/>
              <a:t>).</a:t>
            </a:r>
          </a:p>
          <a:p>
            <a:r>
              <a:rPr lang="en-US" dirty="0" smtClean="0"/>
              <a:t>See example 6.16 pump head and power are required.</a:t>
            </a:r>
            <a:endParaRPr lang="en-US" dirty="0"/>
          </a:p>
        </p:txBody>
      </p:sp>
      <p:pic>
        <p:nvPicPr>
          <p:cNvPr id="4" name="Picture 3"/>
          <p:cNvPicPr>
            <a:picLocks noChangeAspect="1"/>
          </p:cNvPicPr>
          <p:nvPr/>
        </p:nvPicPr>
        <p:blipFill>
          <a:blip r:embed="rId2"/>
          <a:stretch>
            <a:fillRect/>
          </a:stretch>
        </p:blipFill>
        <p:spPr>
          <a:xfrm>
            <a:off x="4096661" y="3312954"/>
            <a:ext cx="7257140" cy="3478185"/>
          </a:xfrm>
          <a:prstGeom prst="rect">
            <a:avLst/>
          </a:prstGeom>
        </p:spPr>
      </p:pic>
      <p:sp>
        <p:nvSpPr>
          <p:cNvPr id="5" name="Footer Placeholder 4"/>
          <p:cNvSpPr>
            <a:spLocks noGrp="1"/>
          </p:cNvSpPr>
          <p:nvPr>
            <p:ph type="ftr" sz="quarter" idx="11"/>
          </p:nvPr>
        </p:nvSpPr>
        <p:spPr>
          <a:xfrm>
            <a:off x="-574343" y="6492875"/>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884535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equations</a:t>
            </a:r>
            <a:endParaRPr lang="en-US" dirty="0"/>
          </a:p>
        </p:txBody>
      </p:sp>
      <p:pic>
        <p:nvPicPr>
          <p:cNvPr id="5" name="Content Placeholder 4"/>
          <p:cNvPicPr>
            <a:picLocks noGrp="1" noChangeAspect="1"/>
          </p:cNvPicPr>
          <p:nvPr>
            <p:ph idx="1"/>
          </p:nvPr>
        </p:nvPicPr>
        <p:blipFill>
          <a:blip r:embed="rId2"/>
          <a:stretch>
            <a:fillRect/>
          </a:stretch>
        </p:blipFill>
        <p:spPr>
          <a:xfrm>
            <a:off x="941461" y="4776031"/>
            <a:ext cx="2991368" cy="927130"/>
          </a:xfrm>
          <a:prstGeom prst="rect">
            <a:avLst/>
          </a:prstGeom>
        </p:spPr>
      </p:pic>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6" name="Picture 5"/>
          <p:cNvPicPr>
            <a:picLocks noChangeAspect="1"/>
          </p:cNvPicPr>
          <p:nvPr/>
        </p:nvPicPr>
        <p:blipFill>
          <a:blip r:embed="rId3"/>
          <a:stretch>
            <a:fillRect/>
          </a:stretch>
        </p:blipFill>
        <p:spPr>
          <a:xfrm>
            <a:off x="970538" y="1931123"/>
            <a:ext cx="2178002" cy="800129"/>
          </a:xfrm>
          <a:prstGeom prst="rect">
            <a:avLst/>
          </a:prstGeom>
        </p:spPr>
      </p:pic>
      <p:pic>
        <p:nvPicPr>
          <p:cNvPr id="7" name="Picture 6"/>
          <p:cNvPicPr>
            <a:picLocks noChangeAspect="1"/>
          </p:cNvPicPr>
          <p:nvPr/>
        </p:nvPicPr>
        <p:blipFill>
          <a:blip r:embed="rId4"/>
          <a:stretch>
            <a:fillRect/>
          </a:stretch>
        </p:blipFill>
        <p:spPr>
          <a:xfrm>
            <a:off x="941461" y="2838280"/>
            <a:ext cx="6194277" cy="790159"/>
          </a:xfrm>
          <a:prstGeom prst="rect">
            <a:avLst/>
          </a:prstGeom>
        </p:spPr>
      </p:pic>
      <p:pic>
        <p:nvPicPr>
          <p:cNvPr id="8" name="Picture 7"/>
          <p:cNvPicPr>
            <a:picLocks noChangeAspect="1"/>
          </p:cNvPicPr>
          <p:nvPr/>
        </p:nvPicPr>
        <p:blipFill>
          <a:blip r:embed="rId5"/>
          <a:stretch>
            <a:fillRect/>
          </a:stretch>
        </p:blipFill>
        <p:spPr>
          <a:xfrm>
            <a:off x="970538" y="3860045"/>
            <a:ext cx="1472625" cy="887610"/>
          </a:xfrm>
          <a:prstGeom prst="rect">
            <a:avLst/>
          </a:prstGeom>
        </p:spPr>
      </p:pic>
    </p:spTree>
    <p:extLst>
      <p:ext uri="{BB962C8B-B14F-4D97-AF65-F5344CB8AC3E}">
        <p14:creationId xmlns:p14="http://schemas.microsoft.com/office/powerpoint/2010/main" val="3750065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3" y="269592"/>
            <a:ext cx="10515600" cy="835878"/>
          </a:xfrm>
        </p:spPr>
        <p:txBody>
          <a:bodyPr>
            <a:normAutofit/>
          </a:bodyPr>
          <a:lstStyle/>
          <a:p>
            <a:r>
              <a:rPr lang="en-US" sz="4000" dirty="0" smtClean="0"/>
              <a:t>Type 2 </a:t>
            </a:r>
            <a:r>
              <a:rPr lang="en-US" sz="4000" dirty="0"/>
              <a:t>Find the Flow Rate</a:t>
            </a:r>
          </a:p>
        </p:txBody>
      </p:sp>
      <p:sp>
        <p:nvSpPr>
          <p:cNvPr id="3" name="Content Placeholder 2"/>
          <p:cNvSpPr>
            <a:spLocks noGrp="1"/>
          </p:cNvSpPr>
          <p:nvPr>
            <p:ph idx="1"/>
          </p:nvPr>
        </p:nvSpPr>
        <p:spPr>
          <a:xfrm>
            <a:off x="537950" y="1293363"/>
            <a:ext cx="10515600" cy="4351338"/>
          </a:xfrm>
        </p:spPr>
        <p:txBody>
          <a:bodyPr>
            <a:normAutofit/>
          </a:bodyPr>
          <a:lstStyle/>
          <a:p>
            <a:r>
              <a:rPr lang="en-US" dirty="0"/>
              <a:t>Pressure ,L </a:t>
            </a:r>
            <a:r>
              <a:rPr lang="en-US" dirty="0" smtClean="0"/>
              <a:t>,</a:t>
            </a:r>
            <a:r>
              <a:rPr lang="el-GR" dirty="0" smtClean="0"/>
              <a:t>ϵ</a:t>
            </a:r>
            <a:r>
              <a:rPr lang="en-US" dirty="0" smtClean="0"/>
              <a:t> </a:t>
            </a:r>
            <a:r>
              <a:rPr lang="en-US" dirty="0"/>
              <a:t>, and geometry  are </a:t>
            </a:r>
            <a:r>
              <a:rPr lang="en-US" dirty="0" smtClean="0"/>
              <a:t>given. </a:t>
            </a:r>
            <a:endParaRPr lang="en-US" dirty="0"/>
          </a:p>
          <a:p>
            <a:r>
              <a:rPr lang="en-US" dirty="0"/>
              <a:t>Iterative procedure is followed using </a:t>
            </a:r>
            <a:r>
              <a:rPr lang="en-US" dirty="0" smtClean="0"/>
              <a:t>Energy equation, and </a:t>
            </a:r>
            <a:r>
              <a:rPr lang="en-US" dirty="0"/>
              <a:t>Moody’s chart as follows:</a:t>
            </a:r>
          </a:p>
          <a:p>
            <a:pPr marL="457200" lvl="1" indent="0">
              <a:buNone/>
            </a:pPr>
            <a:r>
              <a:rPr lang="en-US" sz="2800" dirty="0"/>
              <a:t>1) assume friction  factor f </a:t>
            </a:r>
          </a:p>
          <a:p>
            <a:pPr marL="457200" lvl="1" indent="0">
              <a:buNone/>
            </a:pPr>
            <a:r>
              <a:rPr lang="en-US" sz="2800" dirty="0"/>
              <a:t>2) solve </a:t>
            </a:r>
            <a:r>
              <a:rPr lang="en-US" sz="2800" dirty="0" smtClean="0"/>
              <a:t>energy </a:t>
            </a:r>
            <a:r>
              <a:rPr lang="en-US" sz="2800" dirty="0"/>
              <a:t>equations </a:t>
            </a:r>
            <a:r>
              <a:rPr lang="en-US" sz="2800" dirty="0" smtClean="0"/>
              <a:t>for </a:t>
            </a:r>
            <a:r>
              <a:rPr lang="en-US" sz="2800" dirty="0"/>
              <a:t>V </a:t>
            </a:r>
          </a:p>
          <a:p>
            <a:pPr marL="457200" lvl="1" indent="0">
              <a:buNone/>
            </a:pPr>
            <a:r>
              <a:rPr lang="en-US" sz="2800" dirty="0"/>
              <a:t>3) calculate Re and find new ‘f” .</a:t>
            </a:r>
          </a:p>
          <a:p>
            <a:pPr marL="457200" lvl="1" indent="0">
              <a:buNone/>
            </a:pPr>
            <a:r>
              <a:rPr lang="en-US" sz="2800" dirty="0"/>
              <a:t>4) compare new “f” with previous one if small difference then use this ‘f’ to find V then Q . If still large difference then go to “2” above and repeat procedure .</a:t>
            </a:r>
          </a:p>
          <a:p>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9237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6821"/>
          </a:xfrm>
        </p:spPr>
        <p:txBody>
          <a:bodyPr/>
          <a:lstStyle/>
          <a:p>
            <a:r>
              <a:rPr lang="en-US" dirty="0" smtClean="0"/>
              <a:t>Laminar &amp; Turbulent Flow</a:t>
            </a:r>
            <a:endParaRPr lang="en-US" dirty="0"/>
          </a:p>
        </p:txBody>
      </p:sp>
      <p:sp>
        <p:nvSpPr>
          <p:cNvPr id="3" name="Content Placeholder 2"/>
          <p:cNvSpPr>
            <a:spLocks noGrp="1"/>
          </p:cNvSpPr>
          <p:nvPr>
            <p:ph idx="1"/>
          </p:nvPr>
        </p:nvSpPr>
        <p:spPr>
          <a:xfrm>
            <a:off x="709612" y="1818801"/>
            <a:ext cx="10515600" cy="3319581"/>
          </a:xfrm>
        </p:spPr>
        <p:txBody>
          <a:bodyPr>
            <a:normAutofit/>
          </a:bodyPr>
          <a:lstStyle/>
          <a:p>
            <a:r>
              <a:rPr lang="en-US" dirty="0" smtClean="0"/>
              <a:t>Re </a:t>
            </a:r>
            <a:r>
              <a:rPr lang="en-US" dirty="0"/>
              <a:t>is  the criteria  of transition from laminar to Turbulent </a:t>
            </a:r>
            <a:endParaRPr lang="en-US" dirty="0" smtClean="0"/>
          </a:p>
          <a:p>
            <a:pPr marL="0" indent="0">
              <a:buNone/>
            </a:pPr>
            <a:r>
              <a:rPr lang="en-US" dirty="0"/>
              <a:t>	</a:t>
            </a:r>
            <a:r>
              <a:rPr lang="en-US" dirty="0" smtClean="0"/>
              <a:t>Re </a:t>
            </a:r>
            <a:r>
              <a:rPr lang="en-US" dirty="0"/>
              <a:t>=  </a:t>
            </a:r>
            <a:r>
              <a:rPr lang="en-US" dirty="0" smtClean="0"/>
              <a:t>(</a:t>
            </a:r>
            <a:r>
              <a:rPr lang="el-GR" dirty="0" smtClean="0"/>
              <a:t>ρ</a:t>
            </a:r>
            <a:r>
              <a:rPr lang="en-US" dirty="0" smtClean="0"/>
              <a:t>VD/µ </a:t>
            </a:r>
            <a:r>
              <a:rPr lang="en-US" dirty="0"/>
              <a:t>) = (</a:t>
            </a:r>
            <a:r>
              <a:rPr lang="en-US" dirty="0" smtClean="0"/>
              <a:t>VD/</a:t>
            </a:r>
            <a:r>
              <a:rPr lang="el-GR" dirty="0" smtClean="0"/>
              <a:t>ν</a:t>
            </a:r>
            <a:r>
              <a:rPr lang="en-US" dirty="0" smtClean="0"/>
              <a:t> </a:t>
            </a:r>
            <a:r>
              <a:rPr lang="en-US" dirty="0"/>
              <a:t>) =( Inertial force / Viscous force)</a:t>
            </a:r>
          </a:p>
          <a:p>
            <a:r>
              <a:rPr lang="en-US" dirty="0" smtClean="0"/>
              <a:t>For </a:t>
            </a:r>
            <a:r>
              <a:rPr lang="en-US" dirty="0"/>
              <a:t>pipe flow </a:t>
            </a:r>
            <a:r>
              <a:rPr lang="en-US" dirty="0" smtClean="0"/>
              <a:t> </a:t>
            </a:r>
            <a:r>
              <a:rPr lang="en-US" dirty="0" err="1" smtClean="0"/>
              <a:t>Re</a:t>
            </a:r>
            <a:r>
              <a:rPr lang="en-US" baseline="-25000" dirty="0" err="1" smtClean="0"/>
              <a:t>critical</a:t>
            </a:r>
            <a:r>
              <a:rPr lang="en-US" baseline="-25000" dirty="0" smtClean="0"/>
              <a:t> </a:t>
            </a:r>
            <a:r>
              <a:rPr lang="en-US" dirty="0" smtClean="0"/>
              <a:t> </a:t>
            </a:r>
            <a:r>
              <a:rPr lang="en-US" dirty="0"/>
              <a:t>= 2300  </a:t>
            </a:r>
          </a:p>
          <a:p>
            <a:pPr marL="0" indent="0">
              <a:buNone/>
            </a:pPr>
            <a:r>
              <a:rPr lang="en-US" dirty="0" smtClean="0"/>
              <a:t>	200&lt;Re </a:t>
            </a:r>
            <a:r>
              <a:rPr lang="en-US" dirty="0"/>
              <a:t>&lt;4000  transition </a:t>
            </a:r>
            <a:r>
              <a:rPr lang="en-US" u="sng" dirty="0"/>
              <a:t>   </a:t>
            </a:r>
            <a:endParaRPr lang="en-US" dirty="0"/>
          </a:p>
          <a:p>
            <a:pPr marL="0" indent="0">
              <a:buNone/>
            </a:pPr>
            <a:r>
              <a:rPr lang="en-US" dirty="0" smtClean="0"/>
              <a:t>	Re </a:t>
            </a:r>
            <a:r>
              <a:rPr lang="en-US" dirty="0"/>
              <a:t>&gt; 4000 well developed turbulent flow </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41280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3" y="0"/>
            <a:ext cx="10515600" cy="1325563"/>
          </a:xfrm>
        </p:spPr>
        <p:txBody>
          <a:bodyPr>
            <a:normAutofit/>
          </a:bodyPr>
          <a:lstStyle/>
          <a:p>
            <a:r>
              <a:rPr lang="en-US" sz="4000" dirty="0"/>
              <a:t>Example  : 5.13 p .240 Streeter </a:t>
            </a:r>
          </a:p>
        </p:txBody>
      </p:sp>
      <p:sp>
        <p:nvSpPr>
          <p:cNvPr id="3" name="Content Placeholder 2"/>
          <p:cNvSpPr>
            <a:spLocks noGrp="1"/>
          </p:cNvSpPr>
          <p:nvPr>
            <p:ph idx="1"/>
          </p:nvPr>
        </p:nvSpPr>
        <p:spPr>
          <a:xfrm>
            <a:off x="701723" y="1161790"/>
            <a:ext cx="10515600" cy="4351338"/>
          </a:xfrm>
        </p:spPr>
        <p:txBody>
          <a:bodyPr>
            <a:normAutofit fontScale="92500" lnSpcReduction="20000"/>
          </a:bodyPr>
          <a:lstStyle/>
          <a:p>
            <a:r>
              <a:rPr lang="en-US" dirty="0"/>
              <a:t>Water at 15 </a:t>
            </a:r>
            <a:r>
              <a:rPr lang="en-US" baseline="30000" dirty="0" err="1" smtClean="0"/>
              <a:t>o</a:t>
            </a:r>
            <a:r>
              <a:rPr lang="en-US" dirty="0" err="1" smtClean="0"/>
              <a:t>C</a:t>
            </a:r>
            <a:r>
              <a:rPr lang="en-US" dirty="0" smtClean="0"/>
              <a:t> </a:t>
            </a:r>
            <a:r>
              <a:rPr lang="en-US" dirty="0"/>
              <a:t>( </a:t>
            </a:r>
            <a:r>
              <a:rPr lang="el-GR" dirty="0" smtClean="0"/>
              <a:t>ϒ</a:t>
            </a:r>
            <a:r>
              <a:rPr lang="en-US" dirty="0" smtClean="0"/>
              <a:t> </a:t>
            </a:r>
            <a:r>
              <a:rPr lang="en-US" dirty="0"/>
              <a:t>= 1.13x 10</a:t>
            </a:r>
            <a:r>
              <a:rPr lang="en-US" baseline="30000" dirty="0"/>
              <a:t>-6</a:t>
            </a:r>
            <a:r>
              <a:rPr lang="en-US" dirty="0"/>
              <a:t> m</a:t>
            </a:r>
            <a:r>
              <a:rPr lang="en-US" baseline="30000" dirty="0"/>
              <a:t>2</a:t>
            </a:r>
            <a:r>
              <a:rPr lang="en-US" dirty="0"/>
              <a:t> /s ) flows through 300 mm diameter riveted  steel </a:t>
            </a:r>
            <a:r>
              <a:rPr lang="el-GR" dirty="0" smtClean="0"/>
              <a:t>ϵ</a:t>
            </a:r>
            <a:r>
              <a:rPr lang="en-US" dirty="0" smtClean="0"/>
              <a:t>= </a:t>
            </a:r>
            <a:r>
              <a:rPr lang="en-US" dirty="0"/>
              <a:t>3 mm with head loss of 6 m = </a:t>
            </a:r>
            <a:r>
              <a:rPr lang="en-US" dirty="0" err="1"/>
              <a:t>h</a:t>
            </a:r>
            <a:r>
              <a:rPr lang="en-US" baseline="-25000" dirty="0" err="1"/>
              <a:t>loss</a:t>
            </a:r>
            <a:r>
              <a:rPr lang="en-US" dirty="0"/>
              <a:t>  in 300 m . Determine the flow </a:t>
            </a:r>
            <a:r>
              <a:rPr lang="en-US" dirty="0" smtClean="0"/>
              <a:t>.</a:t>
            </a:r>
            <a:endParaRPr lang="en-US" dirty="0"/>
          </a:p>
          <a:p>
            <a:r>
              <a:rPr lang="en-US" dirty="0" smtClean="0"/>
              <a:t>(</a:t>
            </a:r>
            <a:r>
              <a:rPr lang="el-GR" dirty="0" smtClean="0"/>
              <a:t>ϵ</a:t>
            </a:r>
            <a:r>
              <a:rPr lang="en-US" dirty="0" smtClean="0"/>
              <a:t>/D </a:t>
            </a:r>
            <a:r>
              <a:rPr lang="en-US" dirty="0"/>
              <a:t>) = (0.003/0.30) = 0.01 </a:t>
            </a:r>
          </a:p>
          <a:p>
            <a:r>
              <a:rPr lang="en-US" dirty="0"/>
              <a:t>assume f </a:t>
            </a:r>
            <a:r>
              <a:rPr lang="en-US" baseline="-25000" dirty="0"/>
              <a:t>1</a:t>
            </a:r>
            <a:r>
              <a:rPr lang="en-US" dirty="0"/>
              <a:t> = 0.04</a:t>
            </a:r>
          </a:p>
          <a:p>
            <a:r>
              <a:rPr lang="en-US" dirty="0"/>
              <a:t> </a:t>
            </a:r>
            <a:r>
              <a:rPr lang="en-US" dirty="0" smtClean="0"/>
              <a:t>Energy </a:t>
            </a:r>
            <a:r>
              <a:rPr lang="en-US" dirty="0"/>
              <a:t>equation h</a:t>
            </a:r>
            <a:r>
              <a:rPr lang="en-US" baseline="-25000" dirty="0"/>
              <a:t>l</a:t>
            </a:r>
            <a:r>
              <a:rPr lang="en-US" dirty="0"/>
              <a:t>= f (L/D)(V</a:t>
            </a:r>
            <a:r>
              <a:rPr lang="en-US" baseline="30000" dirty="0"/>
              <a:t>2</a:t>
            </a:r>
            <a:r>
              <a:rPr lang="en-US" dirty="0"/>
              <a:t>/2g) = 6m</a:t>
            </a:r>
          </a:p>
          <a:p>
            <a:r>
              <a:rPr lang="en-US" dirty="0"/>
              <a:t>V=(2gh</a:t>
            </a:r>
            <a:r>
              <a:rPr lang="en-US" baseline="-25000" dirty="0"/>
              <a:t>l</a:t>
            </a:r>
            <a:r>
              <a:rPr lang="en-US" dirty="0"/>
              <a:t>D/Lf)</a:t>
            </a:r>
            <a:r>
              <a:rPr lang="en-US" baseline="30000" dirty="0"/>
              <a:t>0.5</a:t>
            </a:r>
            <a:r>
              <a:rPr lang="en-US" dirty="0"/>
              <a:t> ,  V = 1.715 m/s</a:t>
            </a:r>
          </a:p>
          <a:p>
            <a:r>
              <a:rPr lang="en-US" dirty="0"/>
              <a:t>Re = </a:t>
            </a:r>
            <a:r>
              <a:rPr lang="en-US" dirty="0" smtClean="0"/>
              <a:t>(</a:t>
            </a:r>
            <a:r>
              <a:rPr lang="el-GR" dirty="0" smtClean="0"/>
              <a:t>ρ</a:t>
            </a:r>
            <a:r>
              <a:rPr lang="en-US" dirty="0" smtClean="0"/>
              <a:t>VD/m </a:t>
            </a:r>
            <a:r>
              <a:rPr lang="en-US" dirty="0"/>
              <a:t>) = (</a:t>
            </a:r>
            <a:r>
              <a:rPr lang="en-US" dirty="0" smtClean="0"/>
              <a:t>VD/</a:t>
            </a:r>
            <a:r>
              <a:rPr lang="el-GR" dirty="0" smtClean="0"/>
              <a:t>ν</a:t>
            </a:r>
            <a:r>
              <a:rPr lang="en-US" dirty="0" smtClean="0"/>
              <a:t> </a:t>
            </a:r>
            <a:r>
              <a:rPr lang="en-US" dirty="0"/>
              <a:t>) = 455000 from Moody’s  chart </a:t>
            </a:r>
          </a:p>
          <a:p>
            <a:r>
              <a:rPr lang="en-US" dirty="0"/>
              <a:t>f</a:t>
            </a:r>
            <a:r>
              <a:rPr lang="en-US" baseline="-25000" dirty="0"/>
              <a:t>2</a:t>
            </a:r>
            <a:r>
              <a:rPr lang="en-US" dirty="0"/>
              <a:t> =0.038 </a:t>
            </a:r>
          </a:p>
          <a:p>
            <a:r>
              <a:rPr lang="en-US" dirty="0"/>
              <a:t>since </a:t>
            </a:r>
            <a:r>
              <a:rPr lang="en-US" dirty="0" smtClean="0"/>
              <a:t>|f</a:t>
            </a:r>
            <a:r>
              <a:rPr lang="en-US" baseline="-25000" dirty="0" smtClean="0"/>
              <a:t>2</a:t>
            </a:r>
            <a:r>
              <a:rPr lang="en-US" dirty="0" smtClean="0"/>
              <a:t> </a:t>
            </a:r>
            <a:r>
              <a:rPr lang="en-US" dirty="0"/>
              <a:t>– </a:t>
            </a:r>
            <a:r>
              <a:rPr lang="en-US" dirty="0" smtClean="0"/>
              <a:t>f</a:t>
            </a:r>
            <a:r>
              <a:rPr lang="en-US" baseline="-25000" dirty="0" smtClean="0"/>
              <a:t>1</a:t>
            </a:r>
            <a:r>
              <a:rPr lang="en-US" dirty="0" smtClean="0"/>
              <a:t>| </a:t>
            </a:r>
            <a:r>
              <a:rPr lang="en-US" dirty="0"/>
              <a:t>= 0.002 is small enough then    Q = AV = </a:t>
            </a:r>
            <a:r>
              <a:rPr lang="en-US" dirty="0" smtClean="0"/>
              <a:t>(</a:t>
            </a:r>
            <a:r>
              <a:rPr lang="en-US" sz="2700" dirty="0" smtClean="0"/>
              <a:t>∏</a:t>
            </a:r>
            <a:r>
              <a:rPr lang="en-US" dirty="0" smtClean="0"/>
              <a:t>/</a:t>
            </a:r>
            <a:r>
              <a:rPr lang="en-US" dirty="0"/>
              <a:t>4)(0.3)</a:t>
            </a:r>
            <a:r>
              <a:rPr lang="en-US" baseline="30000" dirty="0"/>
              <a:t>2</a:t>
            </a:r>
            <a:r>
              <a:rPr lang="en-US" dirty="0"/>
              <a:t> V</a:t>
            </a:r>
          </a:p>
          <a:p>
            <a:pPr marL="0" indent="0">
              <a:buNone/>
            </a:pPr>
            <a:r>
              <a:rPr lang="en-US" dirty="0" smtClean="0"/>
              <a:t>           </a:t>
            </a:r>
            <a:r>
              <a:rPr lang="en-US" dirty="0"/>
              <a:t>Q = 0.1245 m</a:t>
            </a:r>
            <a:r>
              <a:rPr lang="en-US" baseline="30000" dirty="0"/>
              <a:t>3</a:t>
            </a:r>
            <a:r>
              <a:rPr lang="en-US" dirty="0"/>
              <a:t>/s </a:t>
            </a:r>
          </a:p>
          <a:p>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244691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7" y="179387"/>
            <a:ext cx="10515600" cy="1325563"/>
          </a:xfrm>
        </p:spPr>
        <p:txBody>
          <a:bodyPr>
            <a:normAutofit/>
          </a:bodyPr>
          <a:lstStyle/>
          <a:p>
            <a:r>
              <a:rPr lang="en-US" sz="4000" dirty="0">
                <a:solidFill>
                  <a:srgbClr val="36A2C8"/>
                </a:solidFill>
                <a:latin typeface="Times-Bold"/>
              </a:rPr>
              <a:t>EXAMPLE 6.9</a:t>
            </a:r>
            <a:br>
              <a:rPr lang="en-US" sz="4000" dirty="0">
                <a:solidFill>
                  <a:srgbClr val="36A2C8"/>
                </a:solidFill>
                <a:latin typeface="Times-Bold"/>
              </a:rPr>
            </a:br>
            <a:endParaRPr lang="en-US" sz="4000"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
        <p:nvSpPr>
          <p:cNvPr id="5" name="Rectangle 4"/>
          <p:cNvSpPr/>
          <p:nvPr/>
        </p:nvSpPr>
        <p:spPr>
          <a:xfrm>
            <a:off x="423861" y="1252994"/>
            <a:ext cx="10791826" cy="2677656"/>
          </a:xfrm>
          <a:prstGeom prst="rect">
            <a:avLst/>
          </a:prstGeom>
        </p:spPr>
        <p:txBody>
          <a:bodyPr wrap="square">
            <a:spAutoFit/>
          </a:bodyPr>
          <a:lstStyle/>
          <a:p>
            <a:r>
              <a:rPr lang="en-US" sz="2400" dirty="0" smtClean="0">
                <a:solidFill>
                  <a:srgbClr val="000000"/>
                </a:solidFill>
                <a:latin typeface="Times-Roman"/>
              </a:rPr>
              <a:t>Oil</a:t>
            </a:r>
            <a:r>
              <a:rPr lang="en-US" sz="2400" dirty="0">
                <a:solidFill>
                  <a:srgbClr val="000000"/>
                </a:solidFill>
                <a:latin typeface="Times-Roman"/>
              </a:rPr>
              <a:t>, with </a:t>
            </a:r>
            <a:r>
              <a:rPr lang="en-US" sz="2400" dirty="0">
                <a:solidFill>
                  <a:srgbClr val="000000"/>
                </a:solidFill>
                <a:latin typeface="MathematicalPi-One"/>
              </a:rPr>
              <a:t>  </a:t>
            </a:r>
            <a:r>
              <a:rPr lang="en-US" sz="2400" dirty="0">
                <a:solidFill>
                  <a:srgbClr val="000000"/>
                </a:solidFill>
                <a:latin typeface="Times-Roman"/>
              </a:rPr>
              <a:t>950 kg/m3 and </a:t>
            </a:r>
            <a:r>
              <a:rPr lang="en-US" sz="2400" dirty="0">
                <a:solidFill>
                  <a:srgbClr val="000000"/>
                </a:solidFill>
                <a:latin typeface="MathematicalPi-One"/>
              </a:rPr>
              <a:t> </a:t>
            </a:r>
            <a:r>
              <a:rPr lang="el-GR" sz="2400" dirty="0" smtClean="0">
                <a:solidFill>
                  <a:srgbClr val="000000"/>
                </a:solidFill>
                <a:latin typeface="MathematicalPi-One"/>
              </a:rPr>
              <a:t>ν</a:t>
            </a:r>
            <a:r>
              <a:rPr lang="en-US" sz="2400" dirty="0" smtClean="0">
                <a:solidFill>
                  <a:srgbClr val="000000"/>
                </a:solidFill>
                <a:latin typeface="MathematicalPi-One"/>
              </a:rPr>
              <a:t>=</a:t>
            </a:r>
            <a:r>
              <a:rPr lang="en-US" sz="2400" dirty="0" smtClean="0">
                <a:solidFill>
                  <a:srgbClr val="000000"/>
                </a:solidFill>
                <a:latin typeface="Times-Roman"/>
              </a:rPr>
              <a:t>2 </a:t>
            </a:r>
            <a:r>
              <a:rPr lang="en-US" sz="2400" dirty="0">
                <a:solidFill>
                  <a:srgbClr val="000000"/>
                </a:solidFill>
                <a:latin typeface="Times-Roman"/>
              </a:rPr>
              <a:t>E-5 m2/s, flows through a 30-cm-diameter pipe 100 m long </a:t>
            </a:r>
            <a:r>
              <a:rPr lang="en-US" sz="2400" dirty="0" smtClean="0">
                <a:solidFill>
                  <a:srgbClr val="000000"/>
                </a:solidFill>
                <a:latin typeface="Times-Roman"/>
              </a:rPr>
              <a:t>with a </a:t>
            </a:r>
            <a:r>
              <a:rPr lang="en-US" sz="2400" dirty="0">
                <a:solidFill>
                  <a:srgbClr val="000000"/>
                </a:solidFill>
                <a:latin typeface="Times-Roman"/>
              </a:rPr>
              <a:t>head loss of 8 m. The roughness ratio is </a:t>
            </a:r>
            <a:r>
              <a:rPr lang="el-GR" sz="2400" dirty="0" smtClean="0">
                <a:solidFill>
                  <a:srgbClr val="000000"/>
                </a:solidFill>
                <a:latin typeface="Times New Roman" panose="02020603050405020304" pitchFamily="18" charset="0"/>
                <a:cs typeface="Times New Roman" panose="02020603050405020304" pitchFamily="18" charset="0"/>
              </a:rPr>
              <a:t>ε</a:t>
            </a:r>
            <a:r>
              <a:rPr lang="en-US" sz="2400" dirty="0" smtClean="0">
                <a:solidFill>
                  <a:srgbClr val="000000"/>
                </a:solidFill>
                <a:latin typeface="Times-Roman"/>
              </a:rPr>
              <a:t>/</a:t>
            </a:r>
            <a:r>
              <a:rPr lang="en-US" sz="2400" i="1" dirty="0" smtClean="0">
                <a:solidFill>
                  <a:srgbClr val="000000"/>
                </a:solidFill>
                <a:latin typeface="Times-Italic"/>
              </a:rPr>
              <a:t>d =</a:t>
            </a:r>
            <a:r>
              <a:rPr lang="en-US" sz="2400" dirty="0" smtClean="0">
                <a:solidFill>
                  <a:srgbClr val="000000"/>
                </a:solidFill>
                <a:latin typeface="Times-Roman"/>
              </a:rPr>
              <a:t>0.0002</a:t>
            </a:r>
            <a:r>
              <a:rPr lang="en-US" sz="2400" dirty="0">
                <a:solidFill>
                  <a:srgbClr val="000000"/>
                </a:solidFill>
                <a:latin typeface="Times-Roman"/>
              </a:rPr>
              <a:t>. Find the average velocity and flow rate</a:t>
            </a:r>
            <a:r>
              <a:rPr lang="en-US" sz="2400" dirty="0" smtClean="0">
                <a:solidFill>
                  <a:srgbClr val="000000"/>
                </a:solidFill>
                <a:latin typeface="Times-Roman"/>
              </a:rPr>
              <a:t>.</a:t>
            </a:r>
          </a:p>
          <a:p>
            <a:endParaRPr lang="en-US" sz="2400" dirty="0">
              <a:solidFill>
                <a:srgbClr val="000000"/>
              </a:solidFill>
              <a:latin typeface="Times-Roman"/>
            </a:endParaRPr>
          </a:p>
          <a:p>
            <a:r>
              <a:rPr lang="en-US" sz="2400" dirty="0" smtClean="0">
                <a:solidFill>
                  <a:srgbClr val="000000"/>
                </a:solidFill>
                <a:latin typeface="Times-Roman"/>
              </a:rPr>
              <a:t>Energy equation Steady flow same Z  no change in velocity, only pressure drop due to friction.</a:t>
            </a:r>
          </a:p>
          <a:p>
            <a:r>
              <a:rPr lang="en-US" sz="2400" dirty="0" err="1" smtClean="0">
                <a:solidFill>
                  <a:srgbClr val="000000"/>
                </a:solidFill>
                <a:latin typeface="Times-Roman"/>
              </a:rPr>
              <a:t>hf</a:t>
            </a:r>
            <a:r>
              <a:rPr lang="en-US" sz="2400" dirty="0" smtClean="0">
                <a:solidFill>
                  <a:srgbClr val="000000"/>
                </a:solidFill>
                <a:latin typeface="Times-Roman"/>
              </a:rPr>
              <a:t> =8</a:t>
            </a:r>
            <a:endParaRPr lang="en-US" sz="2400" dirty="0"/>
          </a:p>
        </p:txBody>
      </p:sp>
      <p:pic>
        <p:nvPicPr>
          <p:cNvPr id="6" name="Picture 5"/>
          <p:cNvPicPr>
            <a:picLocks noChangeAspect="1"/>
          </p:cNvPicPr>
          <p:nvPr/>
        </p:nvPicPr>
        <p:blipFill>
          <a:blip r:embed="rId2"/>
          <a:stretch>
            <a:fillRect/>
          </a:stretch>
        </p:blipFill>
        <p:spPr>
          <a:xfrm>
            <a:off x="1053527" y="3993837"/>
            <a:ext cx="1676377" cy="1010419"/>
          </a:xfrm>
          <a:prstGeom prst="rect">
            <a:avLst/>
          </a:prstGeom>
        </p:spPr>
      </p:pic>
    </p:spTree>
    <p:extLst>
      <p:ext uri="{BB962C8B-B14F-4D97-AF65-F5344CB8AC3E}">
        <p14:creationId xmlns:p14="http://schemas.microsoft.com/office/powerpoint/2010/main" val="4072869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 name="Picture 2"/>
          <p:cNvPicPr>
            <a:picLocks noChangeAspect="1"/>
          </p:cNvPicPr>
          <p:nvPr/>
        </p:nvPicPr>
        <p:blipFill>
          <a:blip r:embed="rId2"/>
          <a:stretch>
            <a:fillRect/>
          </a:stretch>
        </p:blipFill>
        <p:spPr>
          <a:xfrm>
            <a:off x="1564506" y="491622"/>
            <a:ext cx="9078509" cy="5864728"/>
          </a:xfrm>
          <a:prstGeom prst="rect">
            <a:avLst/>
          </a:prstGeom>
        </p:spPr>
      </p:pic>
    </p:spTree>
    <p:extLst>
      <p:ext uri="{BB962C8B-B14F-4D97-AF65-F5344CB8AC3E}">
        <p14:creationId xmlns:p14="http://schemas.microsoft.com/office/powerpoint/2010/main" val="3122508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 name="Picture 2"/>
          <p:cNvPicPr>
            <a:picLocks noChangeAspect="1"/>
          </p:cNvPicPr>
          <p:nvPr/>
        </p:nvPicPr>
        <p:blipFill>
          <a:blip r:embed="rId2"/>
          <a:stretch>
            <a:fillRect/>
          </a:stretch>
        </p:blipFill>
        <p:spPr>
          <a:xfrm>
            <a:off x="1084305" y="950471"/>
            <a:ext cx="10023390" cy="1530057"/>
          </a:xfrm>
          <a:prstGeom prst="rect">
            <a:avLst/>
          </a:prstGeom>
        </p:spPr>
      </p:pic>
      <p:pic>
        <p:nvPicPr>
          <p:cNvPr id="4" name="Picture 3"/>
          <p:cNvPicPr>
            <a:picLocks noChangeAspect="1"/>
          </p:cNvPicPr>
          <p:nvPr/>
        </p:nvPicPr>
        <p:blipFill>
          <a:blip r:embed="rId3"/>
          <a:stretch>
            <a:fillRect/>
          </a:stretch>
        </p:blipFill>
        <p:spPr>
          <a:xfrm>
            <a:off x="1529623" y="2728913"/>
            <a:ext cx="5448421" cy="1343025"/>
          </a:xfrm>
          <a:prstGeom prst="rect">
            <a:avLst/>
          </a:prstGeom>
        </p:spPr>
      </p:pic>
    </p:spTree>
    <p:extLst>
      <p:ext uri="{BB962C8B-B14F-4D97-AF65-F5344CB8AC3E}">
        <p14:creationId xmlns:p14="http://schemas.microsoft.com/office/powerpoint/2010/main" val="65925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normAutofit/>
          </a:bodyPr>
          <a:lstStyle/>
          <a:p>
            <a:r>
              <a:rPr lang="en-US" sz="4000" dirty="0" smtClean="0"/>
              <a:t>Type 3;  Diameter </a:t>
            </a:r>
            <a:r>
              <a:rPr lang="en-US" sz="4000" dirty="0"/>
              <a:t>is Unknown </a:t>
            </a:r>
          </a:p>
        </p:txBody>
      </p:sp>
      <p:sp>
        <p:nvSpPr>
          <p:cNvPr id="3" name="Content Placeholder 2"/>
          <p:cNvSpPr>
            <a:spLocks noGrp="1"/>
          </p:cNvSpPr>
          <p:nvPr>
            <p:ph idx="1"/>
          </p:nvPr>
        </p:nvSpPr>
        <p:spPr>
          <a:xfrm>
            <a:off x="838200" y="1405720"/>
            <a:ext cx="10515600" cy="4351338"/>
          </a:xfrm>
        </p:spPr>
        <p:txBody>
          <a:bodyPr>
            <a:normAutofit lnSpcReduction="10000"/>
          </a:bodyPr>
          <a:lstStyle/>
          <a:p>
            <a:r>
              <a:rPr lang="en-US" dirty="0"/>
              <a:t>Pressure ,</a:t>
            </a:r>
            <a:r>
              <a:rPr lang="en-US" dirty="0" smtClean="0"/>
              <a:t>L,</a:t>
            </a:r>
            <a:r>
              <a:rPr lang="el-GR" dirty="0" smtClean="0"/>
              <a:t>ϵ</a:t>
            </a:r>
            <a:r>
              <a:rPr lang="en-US" dirty="0" smtClean="0"/>
              <a:t>,Q </a:t>
            </a:r>
            <a:r>
              <a:rPr lang="en-US" dirty="0"/>
              <a:t>and geometry are given,  diameter is desired .</a:t>
            </a:r>
          </a:p>
          <a:p>
            <a:r>
              <a:rPr lang="en-US" dirty="0"/>
              <a:t>Follow iterative procedure </a:t>
            </a:r>
          </a:p>
          <a:p>
            <a:r>
              <a:rPr lang="en-US" dirty="0"/>
              <a:t>Write </a:t>
            </a:r>
            <a:r>
              <a:rPr lang="en-US" dirty="0" smtClean="0"/>
              <a:t>energy </a:t>
            </a:r>
            <a:r>
              <a:rPr lang="en-US" dirty="0"/>
              <a:t>equation  </a:t>
            </a:r>
            <a:r>
              <a:rPr lang="en-US" dirty="0" smtClean="0"/>
              <a:t>in terms </a:t>
            </a:r>
            <a:r>
              <a:rPr lang="en-US" dirty="0"/>
              <a:t>“f” and “D” </a:t>
            </a:r>
          </a:p>
          <a:p>
            <a:r>
              <a:rPr lang="en-US" dirty="0" smtClean="0"/>
              <a:t>Assumed </a:t>
            </a:r>
            <a:r>
              <a:rPr lang="en-US" dirty="0"/>
              <a:t>friction factor f</a:t>
            </a:r>
            <a:r>
              <a:rPr lang="en-US" baseline="-25000" dirty="0"/>
              <a:t>1</a:t>
            </a:r>
            <a:r>
              <a:rPr lang="en-US" dirty="0"/>
              <a:t> ,then solve </a:t>
            </a:r>
            <a:r>
              <a:rPr lang="en-US" dirty="0" smtClean="0"/>
              <a:t>energy equation for “first diameter D</a:t>
            </a:r>
            <a:r>
              <a:rPr lang="en-US" baseline="-25000" dirty="0" smtClean="0"/>
              <a:t>1</a:t>
            </a:r>
            <a:r>
              <a:rPr lang="en-US" dirty="0" smtClean="0"/>
              <a:t> </a:t>
            </a:r>
            <a:r>
              <a:rPr lang="en-US" dirty="0"/>
              <a:t>“ </a:t>
            </a:r>
          </a:p>
          <a:p>
            <a:r>
              <a:rPr lang="en-US" dirty="0" smtClean="0"/>
              <a:t>Calculate </a:t>
            </a:r>
            <a:r>
              <a:rPr lang="en-US" dirty="0"/>
              <a:t>V = (Q/A ) then Re then f</a:t>
            </a:r>
            <a:r>
              <a:rPr lang="en-US" baseline="-25000" dirty="0"/>
              <a:t>2</a:t>
            </a:r>
            <a:r>
              <a:rPr lang="en-US" dirty="0"/>
              <a:t> from Moody’s chart </a:t>
            </a:r>
          </a:p>
          <a:p>
            <a:r>
              <a:rPr lang="en-US" dirty="0"/>
              <a:t> </a:t>
            </a:r>
            <a:r>
              <a:rPr lang="en-US" dirty="0" smtClean="0"/>
              <a:t>Now </a:t>
            </a:r>
            <a:r>
              <a:rPr lang="en-US" dirty="0"/>
              <a:t>find </a:t>
            </a:r>
            <a:r>
              <a:rPr lang="en-US" dirty="0" smtClean="0"/>
              <a:t>“new D</a:t>
            </a:r>
            <a:r>
              <a:rPr lang="en-US" baseline="-25000" dirty="0" smtClean="0"/>
              <a:t>2</a:t>
            </a:r>
            <a:r>
              <a:rPr lang="en-US" dirty="0" smtClean="0"/>
              <a:t> </a:t>
            </a:r>
            <a:r>
              <a:rPr lang="en-US" dirty="0"/>
              <a:t>“ from </a:t>
            </a:r>
            <a:r>
              <a:rPr lang="en-US" dirty="0" smtClean="0"/>
              <a:t>energy </a:t>
            </a:r>
            <a:r>
              <a:rPr lang="en-US" dirty="0"/>
              <a:t>equation  if new f is close to previous f then stop if not repeat procedure |  f</a:t>
            </a:r>
            <a:r>
              <a:rPr lang="en-US" baseline="-25000" dirty="0"/>
              <a:t>2</a:t>
            </a:r>
            <a:r>
              <a:rPr lang="en-US" dirty="0"/>
              <a:t> – f</a:t>
            </a:r>
            <a:r>
              <a:rPr lang="en-US" baseline="-25000" dirty="0"/>
              <a:t>1</a:t>
            </a:r>
            <a:r>
              <a:rPr lang="en-US" dirty="0"/>
              <a:t> | &lt;  </a:t>
            </a:r>
            <a:r>
              <a:rPr lang="en-US" dirty="0" smtClean="0"/>
              <a:t>∂</a:t>
            </a:r>
            <a:endParaRPr lang="en-US" dirty="0"/>
          </a:p>
          <a:p>
            <a:r>
              <a:rPr lang="en-US" dirty="0"/>
              <a:t>note : select the next largest pipe size for nominal or commercial </a:t>
            </a:r>
            <a:r>
              <a:rPr lang="en-US" dirty="0" smtClean="0"/>
              <a:t>pipe.</a:t>
            </a:r>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18613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Diameter is Unknown</a:t>
            </a:r>
          </a:p>
        </p:txBody>
      </p:sp>
      <p:pic>
        <p:nvPicPr>
          <p:cNvPr id="5" name="Content Placeholder 4"/>
          <p:cNvPicPr>
            <a:picLocks noGrp="1" noChangeAspect="1"/>
          </p:cNvPicPr>
          <p:nvPr>
            <p:ph idx="1"/>
          </p:nvPr>
        </p:nvPicPr>
        <p:blipFill>
          <a:blip r:embed="rId2"/>
          <a:stretch>
            <a:fillRect/>
          </a:stretch>
        </p:blipFill>
        <p:spPr>
          <a:xfrm>
            <a:off x="941461" y="4776031"/>
            <a:ext cx="2991368" cy="927130"/>
          </a:xfrm>
          <a:prstGeom prst="rect">
            <a:avLst/>
          </a:prstGeom>
        </p:spPr>
      </p:pic>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6" name="Picture 5"/>
          <p:cNvPicPr>
            <a:picLocks noChangeAspect="1"/>
          </p:cNvPicPr>
          <p:nvPr/>
        </p:nvPicPr>
        <p:blipFill>
          <a:blip r:embed="rId3"/>
          <a:stretch>
            <a:fillRect/>
          </a:stretch>
        </p:blipFill>
        <p:spPr>
          <a:xfrm>
            <a:off x="1002450" y="2763392"/>
            <a:ext cx="2178002" cy="800129"/>
          </a:xfrm>
          <a:prstGeom prst="rect">
            <a:avLst/>
          </a:prstGeom>
        </p:spPr>
      </p:pic>
      <p:pic>
        <p:nvPicPr>
          <p:cNvPr id="7" name="Picture 6"/>
          <p:cNvPicPr>
            <a:picLocks noChangeAspect="1"/>
          </p:cNvPicPr>
          <p:nvPr/>
        </p:nvPicPr>
        <p:blipFill>
          <a:blip r:embed="rId4"/>
          <a:stretch>
            <a:fillRect/>
          </a:stretch>
        </p:blipFill>
        <p:spPr>
          <a:xfrm>
            <a:off x="835690" y="1560853"/>
            <a:ext cx="6194277" cy="790159"/>
          </a:xfrm>
          <a:prstGeom prst="rect">
            <a:avLst/>
          </a:prstGeom>
        </p:spPr>
      </p:pic>
      <p:pic>
        <p:nvPicPr>
          <p:cNvPr id="8" name="Picture 7"/>
          <p:cNvPicPr>
            <a:picLocks noChangeAspect="1"/>
          </p:cNvPicPr>
          <p:nvPr/>
        </p:nvPicPr>
        <p:blipFill>
          <a:blip r:embed="rId5"/>
          <a:stretch>
            <a:fillRect/>
          </a:stretch>
        </p:blipFill>
        <p:spPr>
          <a:xfrm>
            <a:off x="970538" y="3860045"/>
            <a:ext cx="1472625" cy="887610"/>
          </a:xfrm>
          <a:prstGeom prst="rect">
            <a:avLst/>
          </a:prstGeom>
        </p:spPr>
      </p:pic>
      <p:pic>
        <p:nvPicPr>
          <p:cNvPr id="9" name="Picture 8"/>
          <p:cNvPicPr>
            <a:picLocks noChangeAspect="1"/>
          </p:cNvPicPr>
          <p:nvPr/>
        </p:nvPicPr>
        <p:blipFill>
          <a:blip r:embed="rId6"/>
          <a:stretch>
            <a:fillRect/>
          </a:stretch>
        </p:blipFill>
        <p:spPr>
          <a:xfrm>
            <a:off x="5834485" y="2566167"/>
            <a:ext cx="6096258" cy="3575027"/>
          </a:xfrm>
          <a:prstGeom prst="rect">
            <a:avLst/>
          </a:prstGeom>
        </p:spPr>
      </p:pic>
    </p:spTree>
    <p:extLst>
      <p:ext uri="{BB962C8B-B14F-4D97-AF65-F5344CB8AC3E}">
        <p14:creationId xmlns:p14="http://schemas.microsoft.com/office/powerpoint/2010/main" val="1622320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75" y="0"/>
            <a:ext cx="10515600" cy="835878"/>
          </a:xfrm>
        </p:spPr>
        <p:txBody>
          <a:bodyPr>
            <a:normAutofit/>
          </a:bodyPr>
          <a:lstStyle/>
          <a:p>
            <a:r>
              <a:rPr lang="en-US" sz="4000" dirty="0"/>
              <a:t>Example 5.14 p . 242 Streeter </a:t>
            </a:r>
          </a:p>
        </p:txBody>
      </p:sp>
      <p:sp>
        <p:nvSpPr>
          <p:cNvPr id="3" name="Content Placeholder 2"/>
          <p:cNvSpPr>
            <a:spLocks noGrp="1"/>
          </p:cNvSpPr>
          <p:nvPr>
            <p:ph idx="1"/>
          </p:nvPr>
        </p:nvSpPr>
        <p:spPr>
          <a:xfrm>
            <a:off x="688075" y="938520"/>
            <a:ext cx="10515600" cy="5694291"/>
          </a:xfrm>
        </p:spPr>
        <p:txBody>
          <a:bodyPr>
            <a:normAutofit fontScale="92500" lnSpcReduction="10000"/>
          </a:bodyPr>
          <a:lstStyle/>
          <a:p>
            <a:r>
              <a:rPr lang="en-US" dirty="0"/>
              <a:t>Determine the size of clean wrought – iron pipe required to convey </a:t>
            </a:r>
            <a:r>
              <a:rPr lang="en-US" dirty="0" smtClean="0"/>
              <a:t>250 liter/s </a:t>
            </a:r>
            <a:r>
              <a:rPr lang="en-US" dirty="0"/>
              <a:t>oil </a:t>
            </a:r>
            <a:r>
              <a:rPr lang="en-US" dirty="0" smtClean="0"/>
              <a:t>(</a:t>
            </a:r>
            <a:r>
              <a:rPr lang="el-GR" dirty="0" smtClean="0"/>
              <a:t>ν</a:t>
            </a:r>
            <a:r>
              <a:rPr lang="en-US" dirty="0" smtClean="0"/>
              <a:t> </a:t>
            </a:r>
            <a:r>
              <a:rPr lang="en-US" dirty="0"/>
              <a:t>= 1x10</a:t>
            </a:r>
            <a:r>
              <a:rPr lang="en-US" baseline="30000" dirty="0"/>
              <a:t>-5</a:t>
            </a:r>
            <a:r>
              <a:rPr lang="en-US" dirty="0"/>
              <a:t> m</a:t>
            </a:r>
            <a:r>
              <a:rPr lang="en-US" baseline="30000" dirty="0"/>
              <a:t>2</a:t>
            </a:r>
            <a:r>
              <a:rPr lang="en-US" dirty="0"/>
              <a:t>/s) through  3000 m with head loss </a:t>
            </a:r>
            <a:r>
              <a:rPr lang="en-US" dirty="0" err="1"/>
              <a:t>h</a:t>
            </a:r>
            <a:r>
              <a:rPr lang="en-US" baseline="-25000" dirty="0" err="1"/>
              <a:t>f</a:t>
            </a:r>
            <a:r>
              <a:rPr lang="en-US" dirty="0"/>
              <a:t> = </a:t>
            </a:r>
            <a:r>
              <a:rPr lang="en-US" dirty="0" smtClean="0"/>
              <a:t>25m.N/N.</a:t>
            </a:r>
          </a:p>
          <a:p>
            <a:r>
              <a:rPr lang="en-US" dirty="0" err="1" smtClean="0"/>
              <a:t>h</a:t>
            </a:r>
            <a:r>
              <a:rPr lang="en-US" baseline="-25000" dirty="0" err="1" smtClean="0"/>
              <a:t>f</a:t>
            </a:r>
            <a:r>
              <a:rPr lang="en-US" dirty="0" smtClean="0"/>
              <a:t> </a:t>
            </a:r>
            <a:r>
              <a:rPr lang="en-US" dirty="0"/>
              <a:t>= (l/D)f(V</a:t>
            </a:r>
            <a:r>
              <a:rPr lang="en-US" baseline="30000" dirty="0"/>
              <a:t>2</a:t>
            </a:r>
            <a:r>
              <a:rPr lang="en-US" dirty="0"/>
              <a:t>/2g)</a:t>
            </a:r>
          </a:p>
          <a:p>
            <a:r>
              <a:rPr lang="en-US" dirty="0"/>
              <a:t>V = Q/[(</a:t>
            </a:r>
            <a:r>
              <a:rPr lang="el-GR" dirty="0"/>
              <a:t>π</a:t>
            </a:r>
            <a:r>
              <a:rPr lang="en-US" dirty="0"/>
              <a:t>/4)D</a:t>
            </a:r>
            <a:r>
              <a:rPr lang="en-US" baseline="30000" dirty="0"/>
              <a:t>2</a:t>
            </a:r>
            <a:r>
              <a:rPr lang="en-US" dirty="0"/>
              <a:t>]</a:t>
            </a:r>
          </a:p>
          <a:p>
            <a:r>
              <a:rPr lang="en-US" dirty="0" err="1"/>
              <a:t>h</a:t>
            </a:r>
            <a:r>
              <a:rPr lang="en-US" baseline="-25000" dirty="0" err="1"/>
              <a:t>f</a:t>
            </a:r>
            <a:r>
              <a:rPr lang="en-US" dirty="0"/>
              <a:t> = (f/2g)(l/D)(Q</a:t>
            </a:r>
            <a:r>
              <a:rPr lang="en-US" baseline="30000" dirty="0"/>
              <a:t>2</a:t>
            </a:r>
            <a:r>
              <a:rPr lang="en-US" dirty="0"/>
              <a:t>/</a:t>
            </a:r>
            <a:r>
              <a:rPr lang="el-GR" dirty="0"/>
              <a:t>π</a:t>
            </a:r>
            <a:r>
              <a:rPr lang="en-US" dirty="0"/>
              <a:t>)(16/D</a:t>
            </a:r>
            <a:r>
              <a:rPr lang="en-US" baseline="30000" dirty="0"/>
              <a:t>4</a:t>
            </a:r>
            <a:r>
              <a:rPr lang="en-US" dirty="0"/>
              <a:t>)</a:t>
            </a:r>
          </a:p>
          <a:p>
            <a:r>
              <a:rPr lang="en-US" dirty="0"/>
              <a:t> </a:t>
            </a:r>
            <a:r>
              <a:rPr lang="en-US" dirty="0" smtClean="0"/>
              <a:t>D</a:t>
            </a:r>
            <a:r>
              <a:rPr lang="en-US" baseline="30000" dirty="0" smtClean="0"/>
              <a:t>5</a:t>
            </a:r>
            <a:r>
              <a:rPr lang="en-US" dirty="0" smtClean="0"/>
              <a:t> </a:t>
            </a:r>
            <a:r>
              <a:rPr lang="en-US" dirty="0"/>
              <a:t>= (8 l Q</a:t>
            </a:r>
            <a:r>
              <a:rPr lang="en-US" baseline="30000" dirty="0"/>
              <a:t>2</a:t>
            </a:r>
            <a:r>
              <a:rPr lang="en-US" dirty="0"/>
              <a:t> / </a:t>
            </a:r>
            <a:r>
              <a:rPr lang="en-US" dirty="0" err="1"/>
              <a:t>h</a:t>
            </a:r>
            <a:r>
              <a:rPr lang="en-US" baseline="-25000" dirty="0" err="1"/>
              <a:t>f</a:t>
            </a:r>
            <a:r>
              <a:rPr lang="en-US" dirty="0"/>
              <a:t> g</a:t>
            </a:r>
            <a:r>
              <a:rPr lang="el-GR" dirty="0"/>
              <a:t>π</a:t>
            </a:r>
            <a:r>
              <a:rPr lang="en-US" baseline="30000" dirty="0"/>
              <a:t>2</a:t>
            </a:r>
            <a:r>
              <a:rPr lang="en-US" dirty="0"/>
              <a:t>) f = </a:t>
            </a:r>
            <a:r>
              <a:rPr lang="en-US" dirty="0" smtClean="0"/>
              <a:t>C </a:t>
            </a:r>
            <a:r>
              <a:rPr lang="en-US" dirty="0"/>
              <a:t>f</a:t>
            </a:r>
          </a:p>
          <a:p>
            <a:r>
              <a:rPr lang="en-US" dirty="0"/>
              <a:t>D</a:t>
            </a:r>
            <a:r>
              <a:rPr lang="en-US" baseline="30000" dirty="0"/>
              <a:t>5</a:t>
            </a:r>
            <a:r>
              <a:rPr lang="en-US" dirty="0"/>
              <a:t> = (8 * 3000 * 0.25</a:t>
            </a:r>
            <a:r>
              <a:rPr lang="en-US" baseline="30000" dirty="0"/>
              <a:t>2</a:t>
            </a:r>
            <a:r>
              <a:rPr lang="en-US" dirty="0"/>
              <a:t> / 25 * 9.8 *</a:t>
            </a:r>
            <a:r>
              <a:rPr lang="el-GR" dirty="0"/>
              <a:t>π</a:t>
            </a:r>
            <a:r>
              <a:rPr lang="en-US" baseline="30000" dirty="0"/>
              <a:t>2</a:t>
            </a:r>
            <a:r>
              <a:rPr lang="en-US" dirty="0"/>
              <a:t>) f = 0.62 f</a:t>
            </a:r>
          </a:p>
          <a:p>
            <a:pPr marL="0" indent="0">
              <a:buNone/>
            </a:pPr>
            <a:r>
              <a:rPr lang="en-US" dirty="0" smtClean="0"/>
              <a:t>- </a:t>
            </a:r>
            <a:r>
              <a:rPr lang="en-US" dirty="0"/>
              <a:t>assume f</a:t>
            </a:r>
            <a:r>
              <a:rPr lang="en-US" baseline="-25000" dirty="0"/>
              <a:t>1</a:t>
            </a:r>
            <a:r>
              <a:rPr lang="en-US" dirty="0"/>
              <a:t> = 0.02 then D</a:t>
            </a:r>
            <a:r>
              <a:rPr lang="en-US" baseline="-25000" dirty="0"/>
              <a:t>1</a:t>
            </a:r>
            <a:r>
              <a:rPr lang="en-US" dirty="0"/>
              <a:t> = 0.62 * 0.02 = 0.0416 m</a:t>
            </a:r>
          </a:p>
          <a:p>
            <a:pPr marL="0" indent="0">
              <a:buNone/>
            </a:pPr>
            <a:r>
              <a:rPr lang="en-US" dirty="0" smtClean="0"/>
              <a:t>- </a:t>
            </a:r>
            <a:r>
              <a:rPr lang="en-US" dirty="0"/>
              <a:t>Re = (</a:t>
            </a:r>
            <a:r>
              <a:rPr lang="en-US" dirty="0" smtClean="0"/>
              <a:t>VD/</a:t>
            </a:r>
            <a:r>
              <a:rPr lang="el-GR" dirty="0" smtClean="0"/>
              <a:t>ν</a:t>
            </a:r>
            <a:r>
              <a:rPr lang="en-US" dirty="0" smtClean="0"/>
              <a:t> </a:t>
            </a:r>
            <a:r>
              <a:rPr lang="en-US" dirty="0"/>
              <a:t>) = (4Q/</a:t>
            </a:r>
            <a:r>
              <a:rPr lang="el-GR" dirty="0"/>
              <a:t> π</a:t>
            </a:r>
            <a:r>
              <a:rPr lang="en-US" dirty="0"/>
              <a:t> </a:t>
            </a:r>
            <a:r>
              <a:rPr lang="en-US" dirty="0" smtClean="0"/>
              <a:t>D</a:t>
            </a:r>
            <a:r>
              <a:rPr lang="el-GR" dirty="0" smtClean="0"/>
              <a:t>ν</a:t>
            </a:r>
            <a:r>
              <a:rPr lang="en-US" dirty="0" smtClean="0"/>
              <a:t> </a:t>
            </a:r>
            <a:r>
              <a:rPr lang="en-US" dirty="0"/>
              <a:t>) = </a:t>
            </a:r>
          </a:p>
          <a:p>
            <a:pPr marL="0" indent="0">
              <a:buNone/>
            </a:pPr>
            <a:r>
              <a:rPr lang="en-US" dirty="0" smtClean="0"/>
              <a:t>          (</a:t>
            </a:r>
            <a:r>
              <a:rPr lang="en-US" dirty="0"/>
              <a:t>4 * 0.25/</a:t>
            </a:r>
            <a:r>
              <a:rPr lang="el-GR" dirty="0"/>
              <a:t> π</a:t>
            </a:r>
            <a:r>
              <a:rPr lang="en-US" dirty="0"/>
              <a:t> * D *10</a:t>
            </a:r>
            <a:r>
              <a:rPr lang="en-US" baseline="30000" dirty="0"/>
              <a:t>-5</a:t>
            </a:r>
            <a:r>
              <a:rPr lang="en-US" dirty="0"/>
              <a:t> ) = 31830/D = 76500</a:t>
            </a:r>
          </a:p>
          <a:p>
            <a:r>
              <a:rPr lang="en-US" dirty="0"/>
              <a:t>(e/D) = 0.00011   from Moody  f</a:t>
            </a:r>
            <a:r>
              <a:rPr lang="en-US" baseline="-25000" dirty="0"/>
              <a:t>2</a:t>
            </a:r>
            <a:r>
              <a:rPr lang="en-US" dirty="0"/>
              <a:t> = 0.0195 </a:t>
            </a:r>
          </a:p>
          <a:p>
            <a:r>
              <a:rPr lang="en-US" dirty="0"/>
              <a:t>D</a:t>
            </a:r>
            <a:r>
              <a:rPr lang="en-US" baseline="-25000" dirty="0"/>
              <a:t>2</a:t>
            </a:r>
            <a:r>
              <a:rPr lang="en-US" dirty="0"/>
              <a:t> = [0.62f]</a:t>
            </a:r>
            <a:r>
              <a:rPr lang="en-US" baseline="30000" dirty="0"/>
              <a:t>0.5</a:t>
            </a:r>
            <a:r>
              <a:rPr lang="en-US" dirty="0"/>
              <a:t> = 0.413        Re  = 75700 </a:t>
            </a:r>
            <a:r>
              <a:rPr lang="en-US" dirty="0">
                <a:sym typeface="Wingdings" panose="05000000000000000000" pitchFamily="2" charset="2"/>
              </a:rPr>
              <a:t></a:t>
            </a:r>
            <a:r>
              <a:rPr lang="en-US" dirty="0"/>
              <a:t>   f</a:t>
            </a:r>
            <a:r>
              <a:rPr lang="en-US" baseline="-25000" dirty="0"/>
              <a:t>3</a:t>
            </a:r>
            <a:r>
              <a:rPr lang="en-US" dirty="0"/>
              <a:t> = 0.0196</a:t>
            </a:r>
          </a:p>
          <a:p>
            <a:r>
              <a:rPr lang="en-US" dirty="0"/>
              <a:t>|  f</a:t>
            </a:r>
            <a:r>
              <a:rPr lang="en-US" baseline="-25000" dirty="0"/>
              <a:t>3</a:t>
            </a:r>
            <a:r>
              <a:rPr lang="en-US" dirty="0"/>
              <a:t> – f</a:t>
            </a:r>
            <a:r>
              <a:rPr lang="en-US" baseline="-25000" dirty="0"/>
              <a:t>2</a:t>
            </a:r>
            <a:r>
              <a:rPr lang="en-US" dirty="0"/>
              <a:t> | = 0.0001   then D = 0.413 m</a:t>
            </a:r>
          </a:p>
          <a:p>
            <a:endParaRPr lang="en-US" dirty="0"/>
          </a:p>
        </p:txBody>
      </p:sp>
      <p:sp>
        <p:nvSpPr>
          <p:cNvPr id="4" name="Footer Placeholder 3"/>
          <p:cNvSpPr>
            <a:spLocks noGrp="1"/>
          </p:cNvSpPr>
          <p:nvPr>
            <p:ph type="ftr" sz="quarter" idx="11"/>
          </p:nvPr>
        </p:nvSpPr>
        <p:spPr>
          <a:xfrm>
            <a:off x="4175077" y="6552890"/>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1548408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 name="Picture 2"/>
          <p:cNvPicPr>
            <a:picLocks noChangeAspect="1"/>
          </p:cNvPicPr>
          <p:nvPr/>
        </p:nvPicPr>
        <p:blipFill>
          <a:blip r:embed="rId2"/>
          <a:stretch>
            <a:fillRect/>
          </a:stretch>
        </p:blipFill>
        <p:spPr>
          <a:xfrm>
            <a:off x="1008446" y="331619"/>
            <a:ext cx="8755884" cy="1374775"/>
          </a:xfrm>
          <a:prstGeom prst="rect">
            <a:avLst/>
          </a:prstGeom>
        </p:spPr>
      </p:pic>
      <p:pic>
        <p:nvPicPr>
          <p:cNvPr id="4" name="Picture 3"/>
          <p:cNvPicPr>
            <a:picLocks noChangeAspect="1"/>
          </p:cNvPicPr>
          <p:nvPr/>
        </p:nvPicPr>
        <p:blipFill>
          <a:blip r:embed="rId3"/>
          <a:stretch>
            <a:fillRect/>
          </a:stretch>
        </p:blipFill>
        <p:spPr>
          <a:xfrm>
            <a:off x="1231724" y="1727656"/>
            <a:ext cx="8222641" cy="1285420"/>
          </a:xfrm>
          <a:prstGeom prst="rect">
            <a:avLst/>
          </a:prstGeom>
        </p:spPr>
      </p:pic>
      <p:pic>
        <p:nvPicPr>
          <p:cNvPr id="5" name="Picture 4"/>
          <p:cNvPicPr>
            <a:picLocks noChangeAspect="1"/>
          </p:cNvPicPr>
          <p:nvPr/>
        </p:nvPicPr>
        <p:blipFill>
          <a:blip r:embed="rId4"/>
          <a:stretch>
            <a:fillRect/>
          </a:stretch>
        </p:blipFill>
        <p:spPr>
          <a:xfrm>
            <a:off x="1231724" y="3034338"/>
            <a:ext cx="3357563" cy="1566557"/>
          </a:xfrm>
          <a:prstGeom prst="rect">
            <a:avLst/>
          </a:prstGeom>
        </p:spPr>
      </p:pic>
      <p:pic>
        <p:nvPicPr>
          <p:cNvPr id="6" name="Picture 5"/>
          <p:cNvPicPr>
            <a:picLocks noChangeAspect="1"/>
          </p:cNvPicPr>
          <p:nvPr/>
        </p:nvPicPr>
        <p:blipFill>
          <a:blip r:embed="rId5"/>
          <a:stretch>
            <a:fillRect/>
          </a:stretch>
        </p:blipFill>
        <p:spPr>
          <a:xfrm>
            <a:off x="5674510" y="3197229"/>
            <a:ext cx="4957779" cy="3142604"/>
          </a:xfrm>
          <a:prstGeom prst="rect">
            <a:avLst/>
          </a:prstGeom>
        </p:spPr>
      </p:pic>
    </p:spTree>
    <p:extLst>
      <p:ext uri="{BB962C8B-B14F-4D97-AF65-F5344CB8AC3E}">
        <p14:creationId xmlns:p14="http://schemas.microsoft.com/office/powerpoint/2010/main" val="940378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9" y="18788"/>
            <a:ext cx="10515600" cy="917765"/>
          </a:xfrm>
        </p:spPr>
        <p:txBody>
          <a:bodyPr>
            <a:normAutofit/>
          </a:bodyPr>
          <a:lstStyle/>
          <a:p>
            <a:r>
              <a:rPr lang="en-US" sz="4000" dirty="0"/>
              <a:t>Non circular Conduits </a:t>
            </a:r>
          </a:p>
        </p:txBody>
      </p:sp>
      <p:sp>
        <p:nvSpPr>
          <p:cNvPr id="3" name="Content Placeholder 2"/>
          <p:cNvSpPr>
            <a:spLocks noGrp="1"/>
          </p:cNvSpPr>
          <p:nvPr>
            <p:ph idx="1"/>
          </p:nvPr>
        </p:nvSpPr>
        <p:spPr>
          <a:xfrm>
            <a:off x="244309" y="936553"/>
            <a:ext cx="10515600" cy="5237233"/>
          </a:xfrm>
        </p:spPr>
        <p:txBody>
          <a:bodyPr>
            <a:normAutofit/>
          </a:bodyPr>
          <a:lstStyle/>
          <a:p>
            <a:r>
              <a:rPr lang="en-US" sz="2400" dirty="0"/>
              <a:t>For non circular cross section ,you may solve using all previous relation and method by replacing the diameter with hydraulic </a:t>
            </a:r>
            <a:r>
              <a:rPr lang="en-US" sz="2400" dirty="0" smtClean="0"/>
              <a:t>diameter.</a:t>
            </a:r>
          </a:p>
          <a:p>
            <a:r>
              <a:rPr lang="en-US" sz="2400" dirty="0" smtClean="0"/>
              <a:t> D</a:t>
            </a:r>
            <a:r>
              <a:rPr lang="en-US" sz="2400" baseline="-25000" dirty="0" smtClean="0"/>
              <a:t>h</a:t>
            </a:r>
            <a:r>
              <a:rPr lang="en-US" sz="2400" dirty="0" smtClean="0"/>
              <a:t> </a:t>
            </a:r>
            <a:r>
              <a:rPr lang="en-US" sz="2400" dirty="0"/>
              <a:t>= 4 (cross section Area / wetted perimeter ) = 4A/P</a:t>
            </a:r>
            <a:r>
              <a:rPr lang="en-US" sz="2400" baseline="-25000" dirty="0"/>
              <a:t>w</a:t>
            </a:r>
            <a:r>
              <a:rPr lang="en-US" sz="2400" dirty="0"/>
              <a:t>  </a:t>
            </a:r>
          </a:p>
          <a:p>
            <a:r>
              <a:rPr lang="en-US" sz="2400" dirty="0"/>
              <a:t>Example:</a:t>
            </a:r>
          </a:p>
          <a:p>
            <a:pPr marL="0" indent="0">
              <a:buNone/>
            </a:pPr>
            <a:r>
              <a:rPr lang="en-US" sz="2400" dirty="0"/>
              <a:t>(i) </a:t>
            </a:r>
            <a:r>
              <a:rPr lang="en-US" sz="2400" dirty="0" smtClean="0"/>
              <a:t>Circular          D</a:t>
            </a:r>
            <a:r>
              <a:rPr lang="en-US" sz="2400" baseline="-25000" dirty="0" smtClean="0"/>
              <a:t>h</a:t>
            </a:r>
            <a:r>
              <a:rPr lang="en-US" sz="2400" dirty="0" smtClean="0"/>
              <a:t> </a:t>
            </a:r>
            <a:r>
              <a:rPr lang="en-US" sz="2400" dirty="0"/>
              <a:t>= </a:t>
            </a:r>
            <a:r>
              <a:rPr lang="en-US" sz="2400" dirty="0" smtClean="0"/>
              <a:t>4</a:t>
            </a:r>
            <a:r>
              <a:rPr lang="el-GR" sz="2400" dirty="0" smtClean="0"/>
              <a:t>π</a:t>
            </a:r>
            <a:r>
              <a:rPr lang="en-US" sz="2400" dirty="0" smtClean="0"/>
              <a:t> </a:t>
            </a:r>
            <a:r>
              <a:rPr lang="en-US" sz="2400" dirty="0"/>
              <a:t>(D</a:t>
            </a:r>
            <a:r>
              <a:rPr lang="en-US" sz="2400" baseline="30000" dirty="0"/>
              <a:t>2</a:t>
            </a:r>
            <a:r>
              <a:rPr lang="en-US" sz="2400" dirty="0"/>
              <a:t>/4)/ </a:t>
            </a:r>
            <a:r>
              <a:rPr lang="el-GR" sz="2400" dirty="0" smtClean="0"/>
              <a:t>π</a:t>
            </a:r>
            <a:r>
              <a:rPr lang="en-US" sz="2400" dirty="0" smtClean="0"/>
              <a:t> </a:t>
            </a:r>
            <a:r>
              <a:rPr lang="en-US" sz="2400" dirty="0"/>
              <a:t>D = D </a:t>
            </a:r>
          </a:p>
          <a:p>
            <a:pPr marL="0" indent="0">
              <a:buNone/>
            </a:pPr>
            <a:r>
              <a:rPr lang="en-US" sz="2400" dirty="0"/>
              <a:t>(ii) </a:t>
            </a:r>
            <a:r>
              <a:rPr lang="en-US" sz="2400" dirty="0" smtClean="0"/>
              <a:t>Rectangular  D</a:t>
            </a:r>
            <a:r>
              <a:rPr lang="en-US" sz="2400" baseline="-25000" dirty="0" smtClean="0"/>
              <a:t>h</a:t>
            </a:r>
            <a:r>
              <a:rPr lang="en-US" sz="2400" dirty="0" smtClean="0"/>
              <a:t> </a:t>
            </a:r>
            <a:r>
              <a:rPr lang="en-US" sz="2400" dirty="0"/>
              <a:t>= </a:t>
            </a:r>
            <a:r>
              <a:rPr lang="en-US" sz="2400" dirty="0" smtClean="0"/>
              <a:t>4ba/(2b+2a)   </a:t>
            </a:r>
            <a:r>
              <a:rPr lang="en-US" sz="2400" dirty="0"/>
              <a:t>=  2 </a:t>
            </a:r>
            <a:r>
              <a:rPr lang="en-US" sz="2400" dirty="0" err="1" smtClean="0"/>
              <a:t>ba</a:t>
            </a:r>
            <a:r>
              <a:rPr lang="en-US" sz="2400" dirty="0" smtClean="0"/>
              <a:t>/(</a:t>
            </a:r>
            <a:r>
              <a:rPr lang="en-US" sz="2400" dirty="0" err="1" smtClean="0"/>
              <a:t>b+a</a:t>
            </a:r>
            <a:r>
              <a:rPr lang="en-US" sz="2400" dirty="0" smtClean="0"/>
              <a:t>)  </a:t>
            </a:r>
          </a:p>
          <a:p>
            <a:pPr marL="457200" lvl="1" indent="0">
              <a:buNone/>
            </a:pPr>
            <a:r>
              <a:rPr lang="en-US" dirty="0" smtClean="0"/>
              <a:t>For </a:t>
            </a:r>
            <a:r>
              <a:rPr lang="en-US" dirty="0" smtClean="0">
                <a:solidFill>
                  <a:srgbClr val="C00000"/>
                </a:solidFill>
              </a:rPr>
              <a:t>two parallel sheets </a:t>
            </a:r>
            <a:r>
              <a:rPr lang="en-US" dirty="0" smtClean="0"/>
              <a:t>where length </a:t>
            </a:r>
            <a:r>
              <a:rPr lang="en-US" b="1" dirty="0" smtClean="0"/>
              <a:t>b</a:t>
            </a:r>
            <a:r>
              <a:rPr lang="en-US" dirty="0" smtClean="0"/>
              <a:t> is much larger than separation </a:t>
            </a:r>
            <a:r>
              <a:rPr lang="en-US" b="1" dirty="0" smtClean="0"/>
              <a:t>a</a:t>
            </a:r>
            <a:r>
              <a:rPr lang="en-US" dirty="0" smtClean="0"/>
              <a:t> between the sheets </a:t>
            </a:r>
            <a:r>
              <a:rPr lang="en-US" dirty="0"/>
              <a:t>D</a:t>
            </a:r>
            <a:r>
              <a:rPr lang="en-US" baseline="-25000" dirty="0"/>
              <a:t>h</a:t>
            </a:r>
            <a:r>
              <a:rPr lang="en-US" dirty="0"/>
              <a:t> </a:t>
            </a:r>
            <a:r>
              <a:rPr lang="en-US" dirty="0" smtClean="0"/>
              <a:t>=</a:t>
            </a:r>
            <a:r>
              <a:rPr lang="en-US" dirty="0"/>
              <a:t> 2 </a:t>
            </a:r>
            <a:r>
              <a:rPr lang="en-US" dirty="0" err="1"/>
              <a:t>ba</a:t>
            </a:r>
            <a:r>
              <a:rPr lang="en-US" dirty="0"/>
              <a:t>/(</a:t>
            </a:r>
            <a:r>
              <a:rPr lang="en-US" dirty="0" err="1"/>
              <a:t>b+a</a:t>
            </a:r>
            <a:r>
              <a:rPr lang="en-US" dirty="0"/>
              <a:t>) </a:t>
            </a:r>
            <a:r>
              <a:rPr lang="en-US" dirty="0" smtClean="0"/>
              <a:t>= </a:t>
            </a:r>
            <a:r>
              <a:rPr lang="en-US" dirty="0" smtClean="0">
                <a:solidFill>
                  <a:srgbClr val="C00000"/>
                </a:solidFill>
              </a:rPr>
              <a:t>2a</a:t>
            </a:r>
            <a:endParaRPr lang="en-US" dirty="0">
              <a:solidFill>
                <a:srgbClr val="C00000"/>
              </a:solidFill>
            </a:endParaRPr>
          </a:p>
          <a:p>
            <a:pPr marL="0" indent="0">
              <a:buNone/>
            </a:pPr>
            <a:r>
              <a:rPr lang="en-US" sz="2400" dirty="0"/>
              <a:t>(iii) </a:t>
            </a:r>
            <a:r>
              <a:rPr lang="en-US" sz="2400" dirty="0" smtClean="0"/>
              <a:t>Circular </a:t>
            </a:r>
            <a:r>
              <a:rPr lang="en-US" sz="2400" dirty="0"/>
              <a:t>annulus </a:t>
            </a:r>
          </a:p>
          <a:p>
            <a:pPr marL="0" indent="0">
              <a:buNone/>
            </a:pPr>
            <a:r>
              <a:rPr lang="en-US" sz="2400" dirty="0" smtClean="0"/>
              <a:t>D</a:t>
            </a:r>
            <a:r>
              <a:rPr lang="en-US" sz="2400" baseline="-25000" dirty="0" smtClean="0"/>
              <a:t>h</a:t>
            </a:r>
            <a:r>
              <a:rPr lang="en-US" sz="2400" dirty="0" smtClean="0"/>
              <a:t> </a:t>
            </a:r>
            <a:r>
              <a:rPr lang="en-US" sz="2400" dirty="0"/>
              <a:t>= </a:t>
            </a:r>
            <a:r>
              <a:rPr lang="en-US" sz="2400" dirty="0" smtClean="0"/>
              <a:t>4[</a:t>
            </a:r>
            <a:r>
              <a:rPr lang="el-GR" sz="2400" dirty="0" smtClean="0"/>
              <a:t>π</a:t>
            </a:r>
            <a:r>
              <a:rPr lang="en-US" sz="2400" dirty="0" smtClean="0"/>
              <a:t>(D</a:t>
            </a:r>
            <a:r>
              <a:rPr lang="en-US" sz="2400" baseline="-25000" dirty="0" smtClean="0"/>
              <a:t>1</a:t>
            </a:r>
            <a:r>
              <a:rPr lang="en-US" sz="2400" baseline="30000" dirty="0" smtClean="0"/>
              <a:t>2</a:t>
            </a:r>
            <a:r>
              <a:rPr lang="en-US" sz="2400" dirty="0" smtClean="0"/>
              <a:t>/4</a:t>
            </a:r>
            <a:r>
              <a:rPr lang="en-US" sz="2400" dirty="0"/>
              <a:t>) - </a:t>
            </a:r>
            <a:r>
              <a:rPr lang="el-GR" sz="2400" dirty="0"/>
              <a:t>π</a:t>
            </a:r>
            <a:r>
              <a:rPr lang="en-US" sz="2400" dirty="0" smtClean="0"/>
              <a:t>(D</a:t>
            </a:r>
            <a:r>
              <a:rPr lang="en-US" sz="2400" baseline="-25000" dirty="0" smtClean="0"/>
              <a:t>2</a:t>
            </a:r>
            <a:r>
              <a:rPr lang="en-US" sz="2400" baseline="30000" dirty="0" smtClean="0"/>
              <a:t>2</a:t>
            </a:r>
            <a:r>
              <a:rPr lang="en-US" sz="2400" dirty="0" smtClean="0"/>
              <a:t>/4</a:t>
            </a:r>
            <a:r>
              <a:rPr lang="en-US" sz="2400" dirty="0"/>
              <a:t>)]/ </a:t>
            </a:r>
            <a:r>
              <a:rPr lang="en-US" sz="2400" dirty="0" smtClean="0"/>
              <a:t>[</a:t>
            </a:r>
            <a:r>
              <a:rPr lang="el-GR" sz="2400" dirty="0"/>
              <a:t>π </a:t>
            </a:r>
            <a:r>
              <a:rPr lang="en-US" sz="2400" dirty="0" smtClean="0"/>
              <a:t>D</a:t>
            </a:r>
            <a:r>
              <a:rPr lang="en-US" sz="2400" baseline="-25000" dirty="0" smtClean="0"/>
              <a:t>1</a:t>
            </a:r>
            <a:r>
              <a:rPr lang="en-US" sz="2400" dirty="0" smtClean="0"/>
              <a:t> </a:t>
            </a:r>
            <a:r>
              <a:rPr lang="en-US" sz="2400" dirty="0"/>
              <a:t>+ </a:t>
            </a:r>
            <a:r>
              <a:rPr lang="el-GR" sz="2400" dirty="0"/>
              <a:t>π </a:t>
            </a:r>
            <a:r>
              <a:rPr lang="en-US" sz="2400" dirty="0" smtClean="0"/>
              <a:t>D</a:t>
            </a:r>
            <a:r>
              <a:rPr lang="en-US" sz="2400" baseline="-25000" dirty="0" smtClean="0"/>
              <a:t>2</a:t>
            </a:r>
            <a:r>
              <a:rPr lang="en-US" sz="2400" dirty="0"/>
              <a:t>] = [(D</a:t>
            </a:r>
            <a:r>
              <a:rPr lang="en-US" sz="2400" baseline="-25000" dirty="0"/>
              <a:t>1</a:t>
            </a:r>
            <a:r>
              <a:rPr lang="en-US" sz="2400" baseline="30000" dirty="0"/>
              <a:t>2</a:t>
            </a:r>
            <a:r>
              <a:rPr lang="en-US" sz="2400" dirty="0"/>
              <a:t>-D</a:t>
            </a:r>
            <a:r>
              <a:rPr lang="en-US" sz="2400" baseline="-25000" dirty="0"/>
              <a:t>2</a:t>
            </a:r>
            <a:r>
              <a:rPr lang="en-US" sz="2400" baseline="30000" dirty="0"/>
              <a:t>2</a:t>
            </a:r>
            <a:r>
              <a:rPr lang="en-US" sz="2400" dirty="0"/>
              <a:t> )/(D</a:t>
            </a:r>
            <a:r>
              <a:rPr lang="en-US" sz="2400" baseline="-25000" dirty="0"/>
              <a:t>1</a:t>
            </a:r>
            <a:r>
              <a:rPr lang="en-US" sz="2400" dirty="0"/>
              <a:t>+D</a:t>
            </a:r>
            <a:r>
              <a:rPr lang="en-US" sz="2400" baseline="-25000" dirty="0"/>
              <a:t>2</a:t>
            </a:r>
            <a:r>
              <a:rPr lang="en-US" sz="2400" dirty="0"/>
              <a:t>)] = (D</a:t>
            </a:r>
            <a:r>
              <a:rPr lang="en-US" sz="2400" baseline="-25000" dirty="0"/>
              <a:t>1</a:t>
            </a:r>
            <a:r>
              <a:rPr lang="en-US" sz="2400" dirty="0"/>
              <a:t>-D</a:t>
            </a:r>
            <a:r>
              <a:rPr lang="en-US" sz="2400" baseline="-25000" dirty="0"/>
              <a:t>2</a:t>
            </a:r>
            <a:r>
              <a:rPr lang="en-US" sz="2400" dirty="0"/>
              <a:t>)</a:t>
            </a:r>
          </a:p>
          <a:p>
            <a:endParaRPr lang="en-US" sz="2400"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5" name="Picture 4"/>
          <p:cNvPicPr>
            <a:picLocks noChangeAspect="1"/>
          </p:cNvPicPr>
          <p:nvPr/>
        </p:nvPicPr>
        <p:blipFill>
          <a:blip r:embed="rId2"/>
          <a:stretch>
            <a:fillRect/>
          </a:stretch>
        </p:blipFill>
        <p:spPr>
          <a:xfrm>
            <a:off x="8029049" y="5119878"/>
            <a:ext cx="3777189" cy="1782570"/>
          </a:xfrm>
          <a:prstGeom prst="rect">
            <a:avLst/>
          </a:prstGeom>
        </p:spPr>
      </p:pic>
    </p:spTree>
    <p:extLst>
      <p:ext uri="{BB962C8B-B14F-4D97-AF65-F5344CB8AC3E}">
        <p14:creationId xmlns:p14="http://schemas.microsoft.com/office/powerpoint/2010/main" val="337584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hydraulic diameter</a:t>
            </a:r>
          </a:p>
        </p:txBody>
      </p:sp>
      <p:pic>
        <p:nvPicPr>
          <p:cNvPr id="4" name="Content Placeholder 3"/>
          <p:cNvPicPr>
            <a:picLocks noGrp="1" noChangeAspect="1"/>
          </p:cNvPicPr>
          <p:nvPr>
            <p:ph idx="1"/>
          </p:nvPr>
        </p:nvPicPr>
        <p:blipFill>
          <a:blip r:embed="rId2"/>
          <a:stretch>
            <a:fillRect/>
          </a:stretch>
        </p:blipFill>
        <p:spPr>
          <a:xfrm>
            <a:off x="3475161" y="1214652"/>
            <a:ext cx="2893550" cy="983549"/>
          </a:xfrm>
          <a:prstGeom prst="rect">
            <a:avLst/>
          </a:prstGeom>
        </p:spPr>
      </p:pic>
      <p:pic>
        <p:nvPicPr>
          <p:cNvPr id="5" name="Picture 4"/>
          <p:cNvPicPr>
            <a:picLocks noChangeAspect="1"/>
          </p:cNvPicPr>
          <p:nvPr/>
        </p:nvPicPr>
        <p:blipFill>
          <a:blip r:embed="rId3"/>
          <a:stretch>
            <a:fillRect/>
          </a:stretch>
        </p:blipFill>
        <p:spPr>
          <a:xfrm>
            <a:off x="1269921" y="1346800"/>
            <a:ext cx="1674559" cy="773254"/>
          </a:xfrm>
          <a:prstGeom prst="rect">
            <a:avLst/>
          </a:prstGeom>
        </p:spPr>
      </p:pic>
      <p:pic>
        <p:nvPicPr>
          <p:cNvPr id="6" name="Picture 5"/>
          <p:cNvPicPr>
            <a:picLocks noChangeAspect="1"/>
          </p:cNvPicPr>
          <p:nvPr/>
        </p:nvPicPr>
        <p:blipFill>
          <a:blip r:embed="rId4"/>
          <a:stretch>
            <a:fillRect/>
          </a:stretch>
        </p:blipFill>
        <p:spPr>
          <a:xfrm>
            <a:off x="6899393" y="1073478"/>
            <a:ext cx="1756445" cy="1013833"/>
          </a:xfrm>
          <a:prstGeom prst="rect">
            <a:avLst/>
          </a:prstGeom>
        </p:spPr>
      </p:pic>
      <p:pic>
        <p:nvPicPr>
          <p:cNvPr id="7" name="Picture 6"/>
          <p:cNvPicPr>
            <a:picLocks noChangeAspect="1"/>
          </p:cNvPicPr>
          <p:nvPr/>
        </p:nvPicPr>
        <p:blipFill>
          <a:blip r:embed="rId5"/>
          <a:stretch>
            <a:fillRect/>
          </a:stretch>
        </p:blipFill>
        <p:spPr>
          <a:xfrm>
            <a:off x="1379030" y="2487883"/>
            <a:ext cx="5231093" cy="761863"/>
          </a:xfrm>
          <a:prstGeom prst="rect">
            <a:avLst/>
          </a:prstGeom>
          <a:solidFill>
            <a:schemeClr val="accent2">
              <a:lumMod val="20000"/>
              <a:lumOff val="80000"/>
            </a:schemeClr>
          </a:solidFill>
          <a:effectLst>
            <a:glow rad="101600">
              <a:schemeClr val="accent2">
                <a:satMod val="175000"/>
                <a:alpha val="40000"/>
              </a:schemeClr>
            </a:glow>
          </a:effectLst>
        </p:spPr>
      </p:pic>
      <p:pic>
        <p:nvPicPr>
          <p:cNvPr id="8" name="Picture 7"/>
          <p:cNvPicPr>
            <a:picLocks noChangeAspect="1"/>
          </p:cNvPicPr>
          <p:nvPr/>
        </p:nvPicPr>
        <p:blipFill>
          <a:blip r:embed="rId6"/>
          <a:stretch>
            <a:fillRect/>
          </a:stretch>
        </p:blipFill>
        <p:spPr>
          <a:xfrm>
            <a:off x="1486339" y="3408941"/>
            <a:ext cx="5809831" cy="637978"/>
          </a:xfrm>
          <a:prstGeom prst="rect">
            <a:avLst/>
          </a:prstGeom>
          <a:noFill/>
          <a:effectLst>
            <a:glow rad="139700">
              <a:schemeClr val="accent2">
                <a:satMod val="175000"/>
                <a:alpha val="40000"/>
              </a:schemeClr>
            </a:glow>
          </a:effectLst>
        </p:spPr>
      </p:pic>
      <p:pic>
        <p:nvPicPr>
          <p:cNvPr id="9" name="Picture 8"/>
          <p:cNvPicPr>
            <a:picLocks noChangeAspect="1"/>
          </p:cNvPicPr>
          <p:nvPr/>
        </p:nvPicPr>
        <p:blipFill>
          <a:blip r:embed="rId7"/>
          <a:stretch>
            <a:fillRect/>
          </a:stretch>
        </p:blipFill>
        <p:spPr>
          <a:xfrm>
            <a:off x="1486339" y="4206114"/>
            <a:ext cx="2699165" cy="705129"/>
          </a:xfrm>
          <a:prstGeom prst="rect">
            <a:avLst/>
          </a:prstGeom>
          <a:effectLst>
            <a:glow rad="101600">
              <a:schemeClr val="accent2">
                <a:satMod val="175000"/>
                <a:alpha val="40000"/>
              </a:schemeClr>
            </a:glow>
          </a:effectLst>
        </p:spPr>
      </p:pic>
      <p:sp>
        <p:nvSpPr>
          <p:cNvPr id="10" name="Rectangle 9"/>
          <p:cNvSpPr/>
          <p:nvPr/>
        </p:nvSpPr>
        <p:spPr>
          <a:xfrm>
            <a:off x="1486339" y="5042503"/>
            <a:ext cx="2380780" cy="400110"/>
          </a:xfrm>
          <a:prstGeom prst="rect">
            <a:avLst/>
          </a:prstGeom>
        </p:spPr>
        <p:txBody>
          <a:bodyPr wrap="none">
            <a:spAutoFit/>
          </a:bodyPr>
          <a:lstStyle/>
          <a:p>
            <a:r>
              <a:rPr lang="en-US" sz="2000" dirty="0">
                <a:latin typeface="Times-Roman"/>
              </a:rPr>
              <a:t>Concentric annulus</a:t>
            </a:r>
            <a:endParaRPr lang="en-US" sz="2000" dirty="0"/>
          </a:p>
        </p:txBody>
      </p:sp>
      <p:sp>
        <p:nvSpPr>
          <p:cNvPr id="11" name="Rectangle 10"/>
          <p:cNvSpPr/>
          <p:nvPr/>
        </p:nvSpPr>
        <p:spPr>
          <a:xfrm>
            <a:off x="1713705" y="5467065"/>
            <a:ext cx="4943597" cy="461665"/>
          </a:xfrm>
          <a:prstGeom prst="rect">
            <a:avLst/>
          </a:prstGeom>
          <a:effectLst>
            <a:glow rad="101600">
              <a:schemeClr val="accent2">
                <a:satMod val="175000"/>
                <a:alpha val="40000"/>
              </a:schemeClr>
            </a:glow>
          </a:effectLst>
        </p:spPr>
        <p:txBody>
          <a:bodyPr wrap="none">
            <a:spAutoFit/>
          </a:bodyPr>
          <a:lstStyle/>
          <a:p>
            <a:r>
              <a:rPr lang="en-US" sz="2400" i="1" dirty="0" err="1" smtClean="0">
                <a:latin typeface="Times-Italic"/>
              </a:rPr>
              <a:t>D</a:t>
            </a:r>
            <a:r>
              <a:rPr lang="en-US" sz="2400" dirty="0" err="1" smtClean="0">
                <a:latin typeface="Times-Roman"/>
              </a:rPr>
              <a:t>eff</a:t>
            </a:r>
            <a:r>
              <a:rPr lang="en-US" sz="2400" dirty="0" smtClean="0">
                <a:latin typeface="Times-Roman"/>
              </a:rPr>
              <a:t>/</a:t>
            </a:r>
            <a:r>
              <a:rPr lang="en-US" sz="2400" i="1" dirty="0" smtClean="0">
                <a:latin typeface="Times-Italic"/>
              </a:rPr>
              <a:t>Dh=</a:t>
            </a:r>
            <a:r>
              <a:rPr lang="en-US" sz="2400" dirty="0" smtClean="0">
                <a:latin typeface="MathematicalPi-One"/>
              </a:rPr>
              <a:t> </a:t>
            </a:r>
            <a:r>
              <a:rPr lang="en-US" sz="2400" dirty="0" smtClean="0">
                <a:latin typeface="Times-Roman"/>
              </a:rPr>
              <a:t>1/</a:t>
            </a:r>
            <a:r>
              <a:rPr lang="el-GR" sz="2400" dirty="0" smtClean="0">
                <a:latin typeface="Calibri" panose="020F0502020204030204" pitchFamily="34" charset="0"/>
              </a:rPr>
              <a:t>ζ</a:t>
            </a:r>
            <a:r>
              <a:rPr lang="en-US" sz="2400" dirty="0" smtClean="0">
                <a:latin typeface="MathematicalPi-One"/>
              </a:rPr>
              <a:t>  </a:t>
            </a:r>
            <a:r>
              <a:rPr lang="en-US" sz="2400" dirty="0" smtClean="0">
                <a:latin typeface="Times-Roman"/>
              </a:rPr>
              <a:t>are </a:t>
            </a:r>
            <a:r>
              <a:rPr lang="en-US" sz="2400" dirty="0">
                <a:latin typeface="Times-Roman"/>
              </a:rPr>
              <a:t>given in Table 6.3</a:t>
            </a:r>
            <a:endParaRPr lang="en-US" sz="2400" dirty="0"/>
          </a:p>
        </p:txBody>
      </p:sp>
      <p:pic>
        <p:nvPicPr>
          <p:cNvPr id="12" name="Picture 11"/>
          <p:cNvPicPr>
            <a:picLocks noChangeAspect="1"/>
          </p:cNvPicPr>
          <p:nvPr/>
        </p:nvPicPr>
        <p:blipFill>
          <a:blip r:embed="rId8"/>
          <a:stretch>
            <a:fillRect/>
          </a:stretch>
        </p:blipFill>
        <p:spPr>
          <a:xfrm>
            <a:off x="7558470" y="2361578"/>
            <a:ext cx="3503476" cy="4394200"/>
          </a:xfrm>
          <a:prstGeom prst="rect">
            <a:avLst/>
          </a:prstGeom>
        </p:spPr>
      </p:pic>
      <p:pic>
        <p:nvPicPr>
          <p:cNvPr id="13" name="Picture 12"/>
          <p:cNvPicPr>
            <a:picLocks noChangeAspect="1"/>
          </p:cNvPicPr>
          <p:nvPr/>
        </p:nvPicPr>
        <p:blipFill>
          <a:blip r:embed="rId9"/>
          <a:stretch>
            <a:fillRect/>
          </a:stretch>
        </p:blipFill>
        <p:spPr>
          <a:xfrm>
            <a:off x="9719645" y="51629"/>
            <a:ext cx="1634155" cy="2274726"/>
          </a:xfrm>
          <a:prstGeom prst="rect">
            <a:avLst/>
          </a:prstGeom>
        </p:spPr>
      </p:pic>
      <p:sp>
        <p:nvSpPr>
          <p:cNvPr id="14" name="Rectangle 13"/>
          <p:cNvSpPr/>
          <p:nvPr/>
        </p:nvSpPr>
        <p:spPr>
          <a:xfrm>
            <a:off x="1177680" y="5877560"/>
            <a:ext cx="6015645" cy="830997"/>
          </a:xfrm>
          <a:prstGeom prst="rect">
            <a:avLst/>
          </a:prstGeom>
        </p:spPr>
        <p:txBody>
          <a:bodyPr wrap="square">
            <a:spAutoFit/>
          </a:bodyPr>
          <a:lstStyle/>
          <a:p>
            <a:r>
              <a:rPr lang="en-US" sz="2400" dirty="0" smtClean="0">
                <a:solidFill>
                  <a:srgbClr val="C00000"/>
                </a:solidFill>
                <a:latin typeface="Times-Roman"/>
              </a:rPr>
              <a:t>Effective diameter solution is not required only hydraulic diameter solution.</a:t>
            </a:r>
            <a:endParaRPr lang="en-US" sz="2400" dirty="0">
              <a:solidFill>
                <a:srgbClr val="C00000"/>
              </a:solidFill>
            </a:endParaRPr>
          </a:p>
        </p:txBody>
      </p:sp>
      <p:sp>
        <p:nvSpPr>
          <p:cNvPr id="3" name="Footer Placeholder 2"/>
          <p:cNvSpPr>
            <a:spLocks noGrp="1"/>
          </p:cNvSpPr>
          <p:nvPr>
            <p:ph type="ftr" sz="quarter" idx="11"/>
          </p:nvPr>
        </p:nvSpPr>
        <p:spPr>
          <a:xfrm>
            <a:off x="4185503" y="6597667"/>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91827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92635"/>
            <a:ext cx="10515600" cy="1325563"/>
          </a:xfrm>
        </p:spPr>
        <p:txBody>
          <a:bodyPr/>
          <a:lstStyle/>
          <a:p>
            <a:r>
              <a:rPr lang="en-US" b="1" dirty="0"/>
              <a:t>EXAMPLE 6.1 </a:t>
            </a:r>
            <a:r>
              <a:rPr lang="en-US" dirty="0" smtClean="0"/>
              <a:t>P . 326</a:t>
            </a:r>
            <a:endParaRPr lang="en-US" dirty="0"/>
          </a:p>
        </p:txBody>
      </p:sp>
      <p:sp>
        <p:nvSpPr>
          <p:cNvPr id="3" name="Content Placeholder 2"/>
          <p:cNvSpPr>
            <a:spLocks noGrp="1"/>
          </p:cNvSpPr>
          <p:nvPr>
            <p:ph idx="1"/>
          </p:nvPr>
        </p:nvSpPr>
        <p:spPr>
          <a:xfrm>
            <a:off x="670446" y="1229508"/>
            <a:ext cx="10515600" cy="4351338"/>
          </a:xfrm>
        </p:spPr>
        <p:txBody>
          <a:bodyPr/>
          <a:lstStyle/>
          <a:p>
            <a:r>
              <a:rPr lang="en-US" dirty="0"/>
              <a:t>The accepted transition Reynolds number for flow in a circular pipe is </a:t>
            </a:r>
            <a:r>
              <a:rPr lang="en-US" dirty="0" smtClean="0"/>
              <a:t>Re</a:t>
            </a:r>
            <a:r>
              <a:rPr lang="en-US" i="1" baseline="-20000" dirty="0" smtClean="0"/>
              <a:t>d</a:t>
            </a:r>
            <a:r>
              <a:rPr lang="en-US" dirty="0" smtClean="0"/>
              <a:t>, </a:t>
            </a:r>
            <a:r>
              <a:rPr lang="en-US" baseline="-32000" dirty="0" smtClean="0"/>
              <a:t>critical</a:t>
            </a:r>
            <a:r>
              <a:rPr lang="en-US" dirty="0" smtClean="0"/>
              <a:t> = </a:t>
            </a:r>
            <a:r>
              <a:rPr lang="en-US" dirty="0"/>
              <a:t>2300. For </a:t>
            </a:r>
            <a:r>
              <a:rPr lang="en-US" dirty="0" smtClean="0"/>
              <a:t>flow through </a:t>
            </a:r>
            <a:r>
              <a:rPr lang="en-US" dirty="0"/>
              <a:t>a 5-cm-diameter pipe, at what </a:t>
            </a:r>
            <a:r>
              <a:rPr lang="en-US" dirty="0" smtClean="0"/>
              <a:t>velocity </a:t>
            </a:r>
            <a:r>
              <a:rPr lang="en-US" dirty="0"/>
              <a:t>will this occur at 20°C for (</a:t>
            </a:r>
            <a:r>
              <a:rPr lang="en-US" i="1" dirty="0"/>
              <a:t>a</a:t>
            </a:r>
            <a:r>
              <a:rPr lang="en-US" dirty="0"/>
              <a:t>) airflow and (</a:t>
            </a:r>
            <a:r>
              <a:rPr lang="en-US" i="1" dirty="0"/>
              <a:t>b</a:t>
            </a:r>
            <a:r>
              <a:rPr lang="en-US" dirty="0"/>
              <a:t>) </a:t>
            </a:r>
            <a:r>
              <a:rPr lang="en-US" dirty="0" smtClean="0"/>
              <a:t>water flow?</a:t>
            </a:r>
          </a:p>
          <a:p>
            <a:r>
              <a:rPr lang="en-US" dirty="0"/>
              <a:t>Thus transition is specified at </a:t>
            </a:r>
            <a:r>
              <a:rPr lang="en-US" i="1" dirty="0" err="1" smtClean="0"/>
              <a:t>Vd</a:t>
            </a:r>
            <a:r>
              <a:rPr lang="en-US" dirty="0" smtClean="0"/>
              <a:t>/</a:t>
            </a:r>
            <a:r>
              <a:rPr lang="el-GR" dirty="0" smtClean="0"/>
              <a:t>ν</a:t>
            </a:r>
            <a:r>
              <a:rPr lang="en-US" dirty="0" smtClean="0"/>
              <a:t> = </a:t>
            </a:r>
            <a:r>
              <a:rPr lang="en-US" dirty="0"/>
              <a:t>2300</a:t>
            </a:r>
            <a:r>
              <a:rPr lang="en-US" dirty="0" smtClean="0"/>
              <a: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70446" y="3078988"/>
            <a:ext cx="9797153" cy="1986887"/>
          </a:xfrm>
          <a:prstGeom prst="rect">
            <a:avLst/>
          </a:prstGeom>
        </p:spPr>
      </p:pic>
      <p:sp>
        <p:nvSpPr>
          <p:cNvPr id="5" name="Rectangle 4"/>
          <p:cNvSpPr/>
          <p:nvPr/>
        </p:nvSpPr>
        <p:spPr>
          <a:xfrm>
            <a:off x="851706" y="5017667"/>
            <a:ext cx="10408692" cy="1200329"/>
          </a:xfrm>
          <a:prstGeom prst="rect">
            <a:avLst/>
          </a:prstGeom>
        </p:spPr>
        <p:txBody>
          <a:bodyPr wrap="square">
            <a:spAutoFit/>
          </a:bodyPr>
          <a:lstStyle/>
          <a:p>
            <a:r>
              <a:rPr lang="en-US" sz="2400" b="0" i="0" u="none" strike="noStrike" baseline="0" dirty="0" smtClean="0">
                <a:latin typeface="Times-Roman"/>
              </a:rPr>
              <a:t>These are very low velocities, so most engineering air and water pipe flows are turbulent, not laminar. We might expect laminar duct flow with more viscous fluids such as lubricating oils or glycerin.</a:t>
            </a:r>
            <a:endParaRPr lang="en-US" sz="2400" dirty="0"/>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656601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283239"/>
            <a:ext cx="10515600" cy="890469"/>
          </a:xfrm>
        </p:spPr>
        <p:txBody>
          <a:bodyPr>
            <a:normAutofit/>
          </a:bodyPr>
          <a:lstStyle/>
          <a:p>
            <a:r>
              <a:rPr lang="en-US" sz="4000" dirty="0"/>
              <a:t>EXAMPLE 6.13</a:t>
            </a:r>
          </a:p>
        </p:txBody>
      </p:sp>
      <p:sp>
        <p:nvSpPr>
          <p:cNvPr id="3" name="Content Placeholder 2"/>
          <p:cNvSpPr>
            <a:spLocks noGrp="1"/>
          </p:cNvSpPr>
          <p:nvPr>
            <p:ph idx="1"/>
          </p:nvPr>
        </p:nvSpPr>
        <p:spPr>
          <a:xfrm>
            <a:off x="701722" y="1173708"/>
            <a:ext cx="10515600" cy="4351338"/>
          </a:xfrm>
        </p:spPr>
        <p:txBody>
          <a:bodyPr/>
          <a:lstStyle/>
          <a:p>
            <a:r>
              <a:rPr lang="en-US" dirty="0"/>
              <a:t>Fluid flows at an average velocity of 6 </a:t>
            </a:r>
            <a:r>
              <a:rPr lang="en-US" dirty="0" err="1"/>
              <a:t>ft</a:t>
            </a:r>
            <a:r>
              <a:rPr lang="en-US" dirty="0"/>
              <a:t>/s between horizontal parallel plates a distance of </a:t>
            </a:r>
            <a:r>
              <a:rPr lang="en-US" dirty="0" smtClean="0"/>
              <a:t>2.4 in </a:t>
            </a:r>
            <a:r>
              <a:rPr lang="en-US" dirty="0"/>
              <a:t>apart. Find the head loss and pressure drop for each 100 </a:t>
            </a:r>
            <a:r>
              <a:rPr lang="en-US" dirty="0" err="1"/>
              <a:t>ft</a:t>
            </a:r>
            <a:r>
              <a:rPr lang="en-US" dirty="0"/>
              <a:t> of length for  </a:t>
            </a:r>
            <a:r>
              <a:rPr lang="el-GR" dirty="0" smtClean="0"/>
              <a:t>ρ</a:t>
            </a:r>
            <a:r>
              <a:rPr lang="en-US" dirty="0" smtClean="0"/>
              <a:t>= </a:t>
            </a:r>
            <a:r>
              <a:rPr lang="en-US" dirty="0"/>
              <a:t>1.9 slugs/ft3 </a:t>
            </a:r>
            <a:r>
              <a:rPr lang="en-US" dirty="0" smtClean="0"/>
              <a:t>and (</a:t>
            </a:r>
            <a:r>
              <a:rPr lang="en-US" i="1" dirty="0" smtClean="0"/>
              <a:t>a</a:t>
            </a:r>
            <a:r>
              <a:rPr lang="en-US" dirty="0"/>
              <a:t>)   </a:t>
            </a:r>
            <a:r>
              <a:rPr lang="el-GR" dirty="0" smtClean="0"/>
              <a:t>ν</a:t>
            </a:r>
            <a:r>
              <a:rPr lang="en-US" dirty="0" smtClean="0"/>
              <a:t>=0.00002 </a:t>
            </a:r>
            <a:r>
              <a:rPr lang="en-US" dirty="0"/>
              <a:t>ft3/s and (</a:t>
            </a:r>
            <a:r>
              <a:rPr lang="en-US" i="1" dirty="0"/>
              <a:t>b</a:t>
            </a:r>
            <a:r>
              <a:rPr lang="en-US" dirty="0"/>
              <a:t>) </a:t>
            </a:r>
            <a:r>
              <a:rPr lang="el-GR" dirty="0"/>
              <a:t>ν</a:t>
            </a:r>
            <a:r>
              <a:rPr lang="en-US" dirty="0"/>
              <a:t>=</a:t>
            </a:r>
            <a:r>
              <a:rPr lang="en-US" dirty="0" smtClean="0"/>
              <a:t>0.002 </a:t>
            </a:r>
            <a:r>
              <a:rPr lang="en-US" dirty="0"/>
              <a:t>ft3/s. Assume smooth walls.</a:t>
            </a:r>
          </a:p>
        </p:txBody>
      </p:sp>
      <p:pic>
        <p:nvPicPr>
          <p:cNvPr id="4" name="Picture 3"/>
          <p:cNvPicPr>
            <a:picLocks noChangeAspect="1"/>
          </p:cNvPicPr>
          <p:nvPr/>
        </p:nvPicPr>
        <p:blipFill>
          <a:blip r:embed="rId2"/>
          <a:stretch>
            <a:fillRect/>
          </a:stretch>
        </p:blipFill>
        <p:spPr>
          <a:xfrm>
            <a:off x="1230081" y="3612417"/>
            <a:ext cx="5017255" cy="795810"/>
          </a:xfrm>
          <a:prstGeom prst="rect">
            <a:avLst/>
          </a:prstGeom>
        </p:spPr>
      </p:pic>
      <p:sp>
        <p:nvSpPr>
          <p:cNvPr id="5" name="Rectangle 4"/>
          <p:cNvSpPr/>
          <p:nvPr/>
        </p:nvSpPr>
        <p:spPr>
          <a:xfrm>
            <a:off x="859807" y="2958215"/>
            <a:ext cx="7399854" cy="461665"/>
          </a:xfrm>
          <a:prstGeom prst="rect">
            <a:avLst/>
          </a:prstGeom>
        </p:spPr>
        <p:txBody>
          <a:bodyPr wrap="square">
            <a:spAutoFit/>
          </a:bodyPr>
          <a:lstStyle/>
          <a:p>
            <a:r>
              <a:rPr lang="en-US" sz="2400" dirty="0">
                <a:latin typeface="Times-Roman"/>
              </a:rPr>
              <a:t>The spacing is 2</a:t>
            </a:r>
            <a:r>
              <a:rPr lang="en-US" sz="2400" i="1" dirty="0">
                <a:latin typeface="Times-Italic"/>
              </a:rPr>
              <a:t>h </a:t>
            </a:r>
            <a:r>
              <a:rPr lang="en-US" sz="2400" i="1" dirty="0" smtClean="0">
                <a:latin typeface="Times-Italic"/>
              </a:rPr>
              <a:t>=</a:t>
            </a:r>
            <a:r>
              <a:rPr lang="en-US" sz="2400" dirty="0" smtClean="0">
                <a:latin typeface="MathematicalPi-One"/>
              </a:rPr>
              <a:t> </a:t>
            </a:r>
            <a:r>
              <a:rPr lang="en-US" sz="2400" dirty="0">
                <a:latin typeface="Times-Roman"/>
              </a:rPr>
              <a:t>2.4 </a:t>
            </a:r>
            <a:r>
              <a:rPr lang="en-US" sz="2400" dirty="0" smtClean="0">
                <a:latin typeface="Times-Roman"/>
              </a:rPr>
              <a:t>in=</a:t>
            </a:r>
            <a:r>
              <a:rPr lang="en-US" sz="2400" dirty="0" smtClean="0">
                <a:latin typeface="MathematicalPi-One"/>
              </a:rPr>
              <a:t> </a:t>
            </a:r>
            <a:r>
              <a:rPr lang="en-US" sz="2400" dirty="0">
                <a:latin typeface="Times-Roman"/>
              </a:rPr>
              <a:t>0.2 </a:t>
            </a:r>
            <a:r>
              <a:rPr lang="en-US" sz="2400" dirty="0" err="1">
                <a:latin typeface="Times-Roman"/>
              </a:rPr>
              <a:t>ft</a:t>
            </a:r>
            <a:r>
              <a:rPr lang="en-US" sz="2400" dirty="0">
                <a:latin typeface="Times-Roman"/>
              </a:rPr>
              <a:t>, and </a:t>
            </a:r>
            <a:r>
              <a:rPr lang="en-US" sz="2400" i="1" dirty="0" smtClean="0">
                <a:latin typeface="Times-Italic"/>
              </a:rPr>
              <a:t>Dh =</a:t>
            </a:r>
            <a:r>
              <a:rPr lang="en-US" sz="2400" dirty="0" smtClean="0">
                <a:latin typeface="Times-Roman"/>
              </a:rPr>
              <a:t>4</a:t>
            </a:r>
            <a:r>
              <a:rPr lang="en-US" sz="2400" i="1" dirty="0" smtClean="0">
                <a:latin typeface="Times-Italic"/>
              </a:rPr>
              <a:t>h=</a:t>
            </a:r>
            <a:r>
              <a:rPr lang="en-US" sz="2400" dirty="0" smtClean="0">
                <a:latin typeface="MathematicalPi-One"/>
              </a:rPr>
              <a:t> </a:t>
            </a:r>
            <a:r>
              <a:rPr lang="en-US" sz="2400" dirty="0">
                <a:latin typeface="Times-Roman"/>
              </a:rPr>
              <a:t>0.4 ft.</a:t>
            </a:r>
            <a:endParaRPr lang="en-US" sz="2400" dirty="0"/>
          </a:p>
        </p:txBody>
      </p:sp>
      <p:sp>
        <p:nvSpPr>
          <p:cNvPr id="6" name="Rectangle 5"/>
          <p:cNvSpPr/>
          <p:nvPr/>
        </p:nvSpPr>
        <p:spPr>
          <a:xfrm>
            <a:off x="859807" y="4397944"/>
            <a:ext cx="11122926" cy="461665"/>
          </a:xfrm>
          <a:prstGeom prst="rect">
            <a:avLst/>
          </a:prstGeom>
        </p:spPr>
        <p:txBody>
          <a:bodyPr wrap="square">
            <a:spAutoFit/>
          </a:bodyPr>
          <a:lstStyle/>
          <a:p>
            <a:r>
              <a:rPr lang="en-US" sz="2400" dirty="0">
                <a:latin typeface="Times-Roman"/>
              </a:rPr>
              <a:t>For reasonable accuracy, simply look on the Moody </a:t>
            </a:r>
            <a:r>
              <a:rPr lang="en-US" sz="2400" dirty="0" smtClean="0">
                <a:latin typeface="Times-Roman"/>
              </a:rPr>
              <a:t>chart for </a:t>
            </a:r>
            <a:r>
              <a:rPr lang="en-US" sz="2400" dirty="0">
                <a:solidFill>
                  <a:srgbClr val="0070C0"/>
                </a:solidFill>
                <a:latin typeface="Times-Roman"/>
              </a:rPr>
              <a:t>smooth walls</a:t>
            </a:r>
            <a:endParaRPr lang="en-US" sz="2400" dirty="0">
              <a:solidFill>
                <a:srgbClr val="0070C0"/>
              </a:solidFill>
            </a:endParaRPr>
          </a:p>
        </p:txBody>
      </p:sp>
      <p:pic>
        <p:nvPicPr>
          <p:cNvPr id="7" name="Picture 6"/>
          <p:cNvPicPr>
            <a:picLocks noChangeAspect="1"/>
          </p:cNvPicPr>
          <p:nvPr/>
        </p:nvPicPr>
        <p:blipFill>
          <a:blip r:embed="rId3"/>
          <a:stretch>
            <a:fillRect/>
          </a:stretch>
        </p:blipFill>
        <p:spPr>
          <a:xfrm>
            <a:off x="1177808" y="5075603"/>
            <a:ext cx="6763852" cy="762070"/>
          </a:xfrm>
          <a:prstGeom prst="rect">
            <a:avLst/>
          </a:prstGeom>
        </p:spPr>
      </p:pic>
      <p:pic>
        <p:nvPicPr>
          <p:cNvPr id="8" name="Picture 7"/>
          <p:cNvPicPr>
            <a:picLocks noChangeAspect="1"/>
          </p:cNvPicPr>
          <p:nvPr/>
        </p:nvPicPr>
        <p:blipFill>
          <a:blip r:embed="rId4"/>
          <a:stretch>
            <a:fillRect/>
          </a:stretch>
        </p:blipFill>
        <p:spPr>
          <a:xfrm>
            <a:off x="1230081" y="5837673"/>
            <a:ext cx="5117430" cy="590763"/>
          </a:xfrm>
          <a:prstGeom prst="rect">
            <a:avLst/>
          </a:prstGeom>
        </p:spPr>
      </p:pic>
      <p:sp>
        <p:nvSpPr>
          <p:cNvPr id="9" name="Footer Placeholder 8"/>
          <p:cNvSpPr>
            <a:spLocks noGrp="1"/>
          </p:cNvSpPr>
          <p:nvPr>
            <p:ph type="ftr" sz="quarter" idx="11"/>
          </p:nvPr>
        </p:nvSpPr>
        <p:spPr/>
        <p:txBody>
          <a:bodyPr/>
          <a:lstStyle/>
          <a:p>
            <a:r>
              <a:rPr lang="en-US" smtClean="0"/>
              <a:t>Afif Hasan - Birzeit University</a:t>
            </a:r>
            <a:endParaRPr lang="en-US"/>
          </a:p>
        </p:txBody>
      </p:sp>
      <p:sp>
        <p:nvSpPr>
          <p:cNvPr id="10" name="Rectangle 9"/>
          <p:cNvSpPr/>
          <p:nvPr/>
        </p:nvSpPr>
        <p:spPr>
          <a:xfrm>
            <a:off x="7012462" y="3350953"/>
            <a:ext cx="4733219" cy="830997"/>
          </a:xfrm>
          <a:prstGeom prst="rect">
            <a:avLst/>
          </a:prstGeom>
          <a:solidFill>
            <a:schemeClr val="accent4">
              <a:lumMod val="20000"/>
              <a:lumOff val="80000"/>
            </a:schemeClr>
          </a:solidFill>
        </p:spPr>
        <p:txBody>
          <a:bodyPr wrap="none">
            <a:spAutoFit/>
          </a:bodyPr>
          <a:lstStyle/>
          <a:p>
            <a:pPr lvl="1"/>
            <a:r>
              <a:rPr lang="en-US" sz="2400" dirty="0"/>
              <a:t>separation </a:t>
            </a:r>
            <a:r>
              <a:rPr lang="en-US" sz="2400" b="1" dirty="0"/>
              <a:t>a</a:t>
            </a:r>
            <a:r>
              <a:rPr lang="en-US" sz="2400" dirty="0"/>
              <a:t> between the </a:t>
            </a:r>
            <a:r>
              <a:rPr lang="en-US" sz="2400" dirty="0" smtClean="0"/>
              <a:t>sheets</a:t>
            </a:r>
          </a:p>
          <a:p>
            <a:pPr lvl="1"/>
            <a:r>
              <a:rPr lang="en-US" sz="2400" dirty="0" smtClean="0"/>
              <a:t> </a:t>
            </a:r>
            <a:r>
              <a:rPr lang="en-US" sz="2400" dirty="0"/>
              <a:t>D</a:t>
            </a:r>
            <a:r>
              <a:rPr lang="en-US" sz="2400" baseline="-25000" dirty="0"/>
              <a:t>h</a:t>
            </a:r>
            <a:r>
              <a:rPr lang="en-US" sz="2400" dirty="0"/>
              <a:t> = </a:t>
            </a:r>
            <a:r>
              <a:rPr lang="en-US" sz="2400" dirty="0" smtClean="0"/>
              <a:t>2a</a:t>
            </a:r>
            <a:endParaRPr lang="en-US" sz="2400" dirty="0"/>
          </a:p>
        </p:txBody>
      </p:sp>
    </p:spTree>
    <p:extLst>
      <p:ext uri="{BB962C8B-B14F-4D97-AF65-F5344CB8AC3E}">
        <p14:creationId xmlns:p14="http://schemas.microsoft.com/office/powerpoint/2010/main" val="3360409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4684"/>
          </a:xfrm>
        </p:spPr>
        <p:txBody>
          <a:bodyPr>
            <a:normAutofit fontScale="90000"/>
          </a:bodyPr>
          <a:lstStyle/>
          <a:p>
            <a:r>
              <a:rPr lang="en-US" dirty="0"/>
              <a:t>EXAMPLE 6.14</a:t>
            </a:r>
          </a:p>
        </p:txBody>
      </p:sp>
      <p:sp>
        <p:nvSpPr>
          <p:cNvPr id="3" name="Content Placeholder 2"/>
          <p:cNvSpPr>
            <a:spLocks noGrp="1"/>
          </p:cNvSpPr>
          <p:nvPr>
            <p:ph idx="1"/>
          </p:nvPr>
        </p:nvSpPr>
        <p:spPr>
          <a:xfrm>
            <a:off x="442416" y="859810"/>
            <a:ext cx="11240068" cy="4351338"/>
          </a:xfrm>
        </p:spPr>
        <p:txBody>
          <a:bodyPr/>
          <a:lstStyle/>
          <a:p>
            <a:r>
              <a:rPr lang="en-US" dirty="0"/>
              <a:t>What should the reservoir level </a:t>
            </a:r>
            <a:r>
              <a:rPr lang="en-US" i="1" dirty="0"/>
              <a:t>h </a:t>
            </a:r>
            <a:r>
              <a:rPr lang="en-US" dirty="0"/>
              <a:t>be to maintain a flow of 0.01 m3/s through the </a:t>
            </a:r>
            <a:r>
              <a:rPr lang="en-US" dirty="0" smtClean="0"/>
              <a:t>commercial steel </a:t>
            </a:r>
            <a:r>
              <a:rPr lang="en-US" dirty="0"/>
              <a:t>annulus 30 m long shown in Fig. E6.14? </a:t>
            </a:r>
            <a:r>
              <a:rPr lang="en-US" dirty="0">
                <a:solidFill>
                  <a:srgbClr val="0070C0"/>
                </a:solidFill>
              </a:rPr>
              <a:t>Neglect entrance effects </a:t>
            </a:r>
            <a:r>
              <a:rPr lang="en-US" dirty="0"/>
              <a:t>and take  </a:t>
            </a:r>
            <a:r>
              <a:rPr lang="el-GR" dirty="0" smtClean="0"/>
              <a:t>ρ</a:t>
            </a:r>
            <a:r>
              <a:rPr lang="en-US" dirty="0" smtClean="0"/>
              <a:t>=1000 kg/m3 and </a:t>
            </a:r>
            <a:r>
              <a:rPr lang="el-GR" dirty="0"/>
              <a:t>ν</a:t>
            </a:r>
            <a:r>
              <a:rPr lang="en-US" dirty="0" smtClean="0"/>
              <a:t>=1.02x10</a:t>
            </a:r>
            <a:r>
              <a:rPr lang="en-US" baseline="30000" dirty="0" smtClean="0"/>
              <a:t>6</a:t>
            </a:r>
            <a:r>
              <a:rPr lang="en-US" dirty="0" smtClean="0"/>
              <a:t> </a:t>
            </a:r>
            <a:r>
              <a:rPr lang="en-US" dirty="0"/>
              <a:t>m2/s for water.</a:t>
            </a:r>
          </a:p>
        </p:txBody>
      </p:sp>
      <p:pic>
        <p:nvPicPr>
          <p:cNvPr id="4" name="Picture 3"/>
          <p:cNvPicPr>
            <a:picLocks noChangeAspect="1"/>
          </p:cNvPicPr>
          <p:nvPr/>
        </p:nvPicPr>
        <p:blipFill>
          <a:blip r:embed="rId2"/>
          <a:stretch>
            <a:fillRect/>
          </a:stretch>
        </p:blipFill>
        <p:spPr>
          <a:xfrm>
            <a:off x="7337971" y="2223448"/>
            <a:ext cx="4722076" cy="2438400"/>
          </a:xfrm>
          <a:prstGeom prst="rect">
            <a:avLst/>
          </a:prstGeom>
        </p:spPr>
      </p:pic>
      <p:pic>
        <p:nvPicPr>
          <p:cNvPr id="5" name="Picture 4"/>
          <p:cNvPicPr>
            <a:picLocks noChangeAspect="1"/>
          </p:cNvPicPr>
          <p:nvPr/>
        </p:nvPicPr>
        <p:blipFill>
          <a:blip r:embed="rId3"/>
          <a:stretch>
            <a:fillRect/>
          </a:stretch>
        </p:blipFill>
        <p:spPr>
          <a:xfrm>
            <a:off x="838200" y="2737029"/>
            <a:ext cx="4671301" cy="596900"/>
          </a:xfrm>
          <a:prstGeom prst="rect">
            <a:avLst/>
          </a:prstGeom>
        </p:spPr>
      </p:pic>
      <p:pic>
        <p:nvPicPr>
          <p:cNvPr id="6" name="Picture 5"/>
          <p:cNvPicPr>
            <a:picLocks noChangeAspect="1"/>
          </p:cNvPicPr>
          <p:nvPr/>
        </p:nvPicPr>
        <p:blipFill>
          <a:blip r:embed="rId4"/>
          <a:stretch>
            <a:fillRect/>
          </a:stretch>
        </p:blipFill>
        <p:spPr>
          <a:xfrm>
            <a:off x="838200" y="3442648"/>
            <a:ext cx="4315876" cy="419100"/>
          </a:xfrm>
          <a:prstGeom prst="rect">
            <a:avLst/>
          </a:prstGeom>
        </p:spPr>
      </p:pic>
      <p:pic>
        <p:nvPicPr>
          <p:cNvPr id="7" name="Picture 6"/>
          <p:cNvPicPr>
            <a:picLocks noChangeAspect="1"/>
          </p:cNvPicPr>
          <p:nvPr/>
        </p:nvPicPr>
        <p:blipFill>
          <a:blip r:embed="rId5"/>
          <a:stretch>
            <a:fillRect/>
          </a:stretch>
        </p:blipFill>
        <p:spPr>
          <a:xfrm>
            <a:off x="873484" y="4019882"/>
            <a:ext cx="4315876" cy="673100"/>
          </a:xfrm>
          <a:prstGeom prst="rect">
            <a:avLst/>
          </a:prstGeom>
        </p:spPr>
      </p:pic>
      <p:pic>
        <p:nvPicPr>
          <p:cNvPr id="8" name="Picture 7"/>
          <p:cNvPicPr>
            <a:picLocks noChangeAspect="1"/>
          </p:cNvPicPr>
          <p:nvPr/>
        </p:nvPicPr>
        <p:blipFill>
          <a:blip r:embed="rId6"/>
          <a:stretch>
            <a:fillRect/>
          </a:stretch>
        </p:blipFill>
        <p:spPr>
          <a:xfrm>
            <a:off x="888975" y="4895620"/>
            <a:ext cx="4620526" cy="444500"/>
          </a:xfrm>
          <a:prstGeom prst="rect">
            <a:avLst/>
          </a:prstGeom>
        </p:spPr>
      </p:pic>
      <p:pic>
        <p:nvPicPr>
          <p:cNvPr id="9" name="Picture 8"/>
          <p:cNvPicPr>
            <a:picLocks noChangeAspect="1"/>
          </p:cNvPicPr>
          <p:nvPr/>
        </p:nvPicPr>
        <p:blipFill>
          <a:blip r:embed="rId7"/>
          <a:stretch>
            <a:fillRect/>
          </a:stretch>
        </p:blipFill>
        <p:spPr>
          <a:xfrm>
            <a:off x="888975" y="5528046"/>
            <a:ext cx="3046501" cy="622300"/>
          </a:xfrm>
          <a:prstGeom prst="rect">
            <a:avLst/>
          </a:prstGeom>
        </p:spPr>
      </p:pic>
      <p:pic>
        <p:nvPicPr>
          <p:cNvPr id="10" name="Picture 9"/>
          <p:cNvPicPr>
            <a:picLocks noChangeAspect="1"/>
          </p:cNvPicPr>
          <p:nvPr/>
        </p:nvPicPr>
        <p:blipFill>
          <a:blip r:embed="rId8"/>
          <a:stretch>
            <a:fillRect/>
          </a:stretch>
        </p:blipFill>
        <p:spPr>
          <a:xfrm>
            <a:off x="4407944" y="5479973"/>
            <a:ext cx="1929450" cy="774700"/>
          </a:xfrm>
          <a:prstGeom prst="rect">
            <a:avLst/>
          </a:prstGeom>
        </p:spPr>
      </p:pic>
      <p:sp>
        <p:nvSpPr>
          <p:cNvPr id="11" name="Footer Placeholder 10"/>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67057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50" y="275285"/>
            <a:ext cx="10515600" cy="683103"/>
          </a:xfrm>
        </p:spPr>
        <p:txBody>
          <a:bodyPr>
            <a:normAutofit fontScale="90000"/>
          </a:bodyPr>
          <a:lstStyle/>
          <a:p>
            <a:r>
              <a:rPr lang="en-US" dirty="0"/>
              <a:t>EXAMPLE 6.14</a:t>
            </a:r>
          </a:p>
        </p:txBody>
      </p:sp>
      <p:pic>
        <p:nvPicPr>
          <p:cNvPr id="4" name="Content Placeholder 3"/>
          <p:cNvPicPr>
            <a:picLocks noGrp="1" noChangeAspect="1"/>
          </p:cNvPicPr>
          <p:nvPr>
            <p:ph idx="1"/>
          </p:nvPr>
        </p:nvPicPr>
        <p:blipFill>
          <a:blip r:embed="rId2"/>
          <a:stretch>
            <a:fillRect/>
          </a:stretch>
        </p:blipFill>
        <p:spPr>
          <a:xfrm>
            <a:off x="865883" y="1093965"/>
            <a:ext cx="4414750" cy="880400"/>
          </a:xfrm>
          <a:prstGeom prst="rect">
            <a:avLst/>
          </a:prstGeom>
        </p:spPr>
      </p:pic>
      <p:pic>
        <p:nvPicPr>
          <p:cNvPr id="5" name="Picture 4"/>
          <p:cNvPicPr>
            <a:picLocks noChangeAspect="1"/>
          </p:cNvPicPr>
          <p:nvPr/>
        </p:nvPicPr>
        <p:blipFill>
          <a:blip r:embed="rId3"/>
          <a:stretch>
            <a:fillRect/>
          </a:stretch>
        </p:blipFill>
        <p:spPr>
          <a:xfrm>
            <a:off x="865883" y="1866404"/>
            <a:ext cx="3780685" cy="776773"/>
          </a:xfrm>
          <a:prstGeom prst="rect">
            <a:avLst/>
          </a:prstGeom>
        </p:spPr>
      </p:pic>
      <p:sp>
        <p:nvSpPr>
          <p:cNvPr id="6" name="Rectangle 5"/>
          <p:cNvSpPr/>
          <p:nvPr/>
        </p:nvSpPr>
        <p:spPr>
          <a:xfrm>
            <a:off x="631150" y="2756773"/>
            <a:ext cx="9580564" cy="830997"/>
          </a:xfrm>
          <a:prstGeom prst="rect">
            <a:avLst/>
          </a:prstGeom>
        </p:spPr>
        <p:txBody>
          <a:bodyPr wrap="square">
            <a:spAutoFit/>
          </a:bodyPr>
          <a:lstStyle/>
          <a:p>
            <a:r>
              <a:rPr lang="en-US" sz="2400" dirty="0">
                <a:latin typeface="Times-Roman"/>
              </a:rPr>
              <a:t>where </a:t>
            </a:r>
            <a:r>
              <a:rPr lang="en-US" sz="2400" dirty="0">
                <a:latin typeface="MathematicalPi-One"/>
              </a:rPr>
              <a:t>  </a:t>
            </a:r>
            <a:r>
              <a:rPr lang="en-US" sz="2400" dirty="0">
                <a:latin typeface="Times-Roman"/>
              </a:rPr>
              <a:t>0.046 mm has been read from Table 6.1 for commercial steel </a:t>
            </a:r>
            <a:r>
              <a:rPr lang="en-US" sz="2400" dirty="0" smtClean="0">
                <a:latin typeface="Times-Roman"/>
              </a:rPr>
              <a:t>surfaces</a:t>
            </a:r>
            <a:r>
              <a:rPr lang="en-US" sz="2400" dirty="0">
                <a:latin typeface="Times-Roman"/>
              </a:rPr>
              <a:t>. From </a:t>
            </a:r>
            <a:r>
              <a:rPr lang="en-US" sz="2400" dirty="0" smtClean="0">
                <a:latin typeface="Times-Roman"/>
              </a:rPr>
              <a:t>the Moody </a:t>
            </a:r>
            <a:r>
              <a:rPr lang="en-US" sz="2400" dirty="0">
                <a:latin typeface="Times-Roman"/>
              </a:rPr>
              <a:t>chart, read </a:t>
            </a:r>
            <a:r>
              <a:rPr lang="en-US" sz="2400" i="1" dirty="0">
                <a:latin typeface="Times-Italic"/>
              </a:rPr>
              <a:t>f </a:t>
            </a:r>
            <a:r>
              <a:rPr lang="en-US" sz="2400" i="1" dirty="0" smtClean="0">
                <a:latin typeface="Times-Italic"/>
              </a:rPr>
              <a:t>=</a:t>
            </a:r>
            <a:r>
              <a:rPr lang="en-US" sz="2400" dirty="0" smtClean="0">
                <a:latin typeface="MathematicalPi-One"/>
              </a:rPr>
              <a:t> </a:t>
            </a:r>
            <a:r>
              <a:rPr lang="en-US" sz="2400" dirty="0">
                <a:latin typeface="Times-Roman"/>
              </a:rPr>
              <a:t>0.0232.</a:t>
            </a:r>
            <a:endParaRPr lang="en-US" sz="2400" dirty="0"/>
          </a:p>
        </p:txBody>
      </p:sp>
      <p:pic>
        <p:nvPicPr>
          <p:cNvPr id="7" name="Picture 6"/>
          <p:cNvPicPr>
            <a:picLocks noChangeAspect="1"/>
          </p:cNvPicPr>
          <p:nvPr/>
        </p:nvPicPr>
        <p:blipFill>
          <a:blip r:embed="rId4"/>
          <a:stretch>
            <a:fillRect/>
          </a:stretch>
        </p:blipFill>
        <p:spPr>
          <a:xfrm>
            <a:off x="991786" y="3725576"/>
            <a:ext cx="5490901" cy="753155"/>
          </a:xfrm>
          <a:prstGeom prst="rect">
            <a:avLst/>
          </a:prstGeom>
        </p:spPr>
      </p:pic>
      <p:pic>
        <p:nvPicPr>
          <p:cNvPr id="8" name="Picture 7"/>
          <p:cNvPicPr>
            <a:picLocks noChangeAspect="1"/>
          </p:cNvPicPr>
          <p:nvPr/>
        </p:nvPicPr>
        <p:blipFill>
          <a:blip r:embed="rId5"/>
          <a:stretch>
            <a:fillRect/>
          </a:stretch>
        </p:blipFill>
        <p:spPr>
          <a:xfrm>
            <a:off x="978829" y="4670087"/>
            <a:ext cx="4923577" cy="410500"/>
          </a:xfrm>
          <a:prstGeom prst="rect">
            <a:avLst/>
          </a:prstGeom>
        </p:spPr>
      </p:pic>
      <p:pic>
        <p:nvPicPr>
          <p:cNvPr id="9" name="Picture 8"/>
          <p:cNvPicPr>
            <a:picLocks noChangeAspect="1"/>
          </p:cNvPicPr>
          <p:nvPr/>
        </p:nvPicPr>
        <p:blipFill>
          <a:blip r:embed="rId6"/>
          <a:stretch>
            <a:fillRect/>
          </a:stretch>
        </p:blipFill>
        <p:spPr>
          <a:xfrm>
            <a:off x="908384" y="5271943"/>
            <a:ext cx="4663284" cy="782518"/>
          </a:xfrm>
          <a:prstGeom prst="rect">
            <a:avLst/>
          </a:prstGeom>
        </p:spPr>
      </p:pic>
      <p:pic>
        <p:nvPicPr>
          <p:cNvPr id="10" name="Picture 9"/>
          <p:cNvPicPr>
            <a:picLocks noChangeAspect="1"/>
          </p:cNvPicPr>
          <p:nvPr/>
        </p:nvPicPr>
        <p:blipFill>
          <a:blip r:embed="rId7"/>
          <a:stretch>
            <a:fillRect/>
          </a:stretch>
        </p:blipFill>
        <p:spPr>
          <a:xfrm>
            <a:off x="6291618" y="5449453"/>
            <a:ext cx="3418293" cy="427497"/>
          </a:xfrm>
          <a:prstGeom prst="rect">
            <a:avLst/>
          </a:prstGeom>
        </p:spPr>
      </p:pic>
      <p:pic>
        <p:nvPicPr>
          <p:cNvPr id="11" name="Picture 10"/>
          <p:cNvPicPr>
            <a:picLocks noChangeAspect="1"/>
          </p:cNvPicPr>
          <p:nvPr/>
        </p:nvPicPr>
        <p:blipFill>
          <a:blip r:embed="rId8"/>
          <a:stretch>
            <a:fillRect/>
          </a:stretch>
        </p:blipFill>
        <p:spPr>
          <a:xfrm>
            <a:off x="978829" y="6036727"/>
            <a:ext cx="6273633" cy="835759"/>
          </a:xfrm>
          <a:prstGeom prst="rect">
            <a:avLst/>
          </a:prstGeom>
        </p:spPr>
      </p:pic>
      <p:sp>
        <p:nvSpPr>
          <p:cNvPr id="3" name="Footer Placeholder 2"/>
          <p:cNvSpPr>
            <a:spLocks noGrp="1"/>
          </p:cNvSpPr>
          <p:nvPr>
            <p:ph type="ftr" sz="quarter" idx="11"/>
          </p:nvPr>
        </p:nvSpPr>
        <p:spPr>
          <a:xfrm>
            <a:off x="9089350" y="6482547"/>
            <a:ext cx="4114800" cy="365125"/>
          </a:xfrm>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4189502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326" y="2112228"/>
            <a:ext cx="7241274" cy="753802"/>
          </a:xfrm>
        </p:spPr>
        <p:txBody>
          <a:bodyPr>
            <a:normAutofit/>
          </a:bodyPr>
          <a:lstStyle/>
          <a:p>
            <a:pPr marL="0" indent="0" algn="ctr">
              <a:buNone/>
            </a:pPr>
            <a:r>
              <a:rPr lang="en-US" sz="3600" dirty="0" smtClean="0"/>
              <a:t>End of pipe flow</a:t>
            </a:r>
            <a:endParaRPr lang="en-US" sz="3600" dirty="0"/>
          </a:p>
        </p:txBody>
      </p:sp>
      <p:sp>
        <p:nvSpPr>
          <p:cNvPr id="2" name="Footer Placeholder 1"/>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82030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01"/>
            <a:ext cx="10515600" cy="603866"/>
          </a:xfrm>
        </p:spPr>
        <p:txBody>
          <a:bodyPr>
            <a:normAutofit fontScale="90000"/>
          </a:bodyPr>
          <a:lstStyle/>
          <a:p>
            <a:r>
              <a:rPr lang="en-US" b="1" dirty="0" smtClean="0"/>
              <a:t>Entrance effect</a:t>
            </a:r>
            <a:endParaRPr lang="en-US" b="1" dirty="0"/>
          </a:p>
        </p:txBody>
      </p:sp>
      <p:sp>
        <p:nvSpPr>
          <p:cNvPr id="3" name="Content Placeholder 2"/>
          <p:cNvSpPr>
            <a:spLocks noGrp="1"/>
          </p:cNvSpPr>
          <p:nvPr>
            <p:ph idx="1"/>
          </p:nvPr>
        </p:nvSpPr>
        <p:spPr>
          <a:xfrm>
            <a:off x="387824" y="955345"/>
            <a:ext cx="5371531" cy="5622876"/>
          </a:xfrm>
        </p:spPr>
        <p:txBody>
          <a:bodyPr>
            <a:normAutofit fontScale="85000" lnSpcReduction="20000"/>
          </a:bodyPr>
          <a:lstStyle/>
          <a:p>
            <a:r>
              <a:rPr lang="en-US" dirty="0"/>
              <a:t>An internal flow is constrained by the bounding walls, and the viscous effects </a:t>
            </a:r>
            <a:r>
              <a:rPr lang="en-US" dirty="0" smtClean="0"/>
              <a:t>will grow </a:t>
            </a:r>
            <a:r>
              <a:rPr lang="en-US" dirty="0"/>
              <a:t>and meet and permeate the entire flow</a:t>
            </a:r>
            <a:r>
              <a:rPr lang="en-US" dirty="0" smtClean="0"/>
              <a:t>.</a:t>
            </a:r>
          </a:p>
          <a:p>
            <a:r>
              <a:rPr lang="en-US" dirty="0"/>
              <a:t>Viscous boundary layers grow downstream, retarding the axial </a:t>
            </a:r>
            <a:r>
              <a:rPr lang="en-US" dirty="0" smtClean="0"/>
              <a:t>flow </a:t>
            </a:r>
            <a:r>
              <a:rPr lang="en-US" i="1" dirty="0" smtClean="0"/>
              <a:t>u</a:t>
            </a:r>
            <a:r>
              <a:rPr lang="en-US" dirty="0" smtClean="0"/>
              <a:t>(</a:t>
            </a:r>
            <a:r>
              <a:rPr lang="en-US" i="1" dirty="0" smtClean="0"/>
              <a:t>r</a:t>
            </a:r>
            <a:r>
              <a:rPr lang="en-US" dirty="0"/>
              <a:t>, </a:t>
            </a:r>
            <a:r>
              <a:rPr lang="en-US" i="1" dirty="0"/>
              <a:t>x</a:t>
            </a:r>
            <a:r>
              <a:rPr lang="en-US" dirty="0"/>
              <a:t>) at the wall and thereby accelerating the center-core flow to maintain the </a:t>
            </a:r>
            <a:r>
              <a:rPr lang="en-US" dirty="0" smtClean="0"/>
              <a:t>incompressible continuity requirement.</a:t>
            </a:r>
          </a:p>
          <a:p>
            <a:r>
              <a:rPr lang="en-US" dirty="0"/>
              <a:t>At a finite distance from the entrance, the boundary layers merge and the </a:t>
            </a:r>
            <a:r>
              <a:rPr lang="en-US" dirty="0" smtClean="0"/>
              <a:t>inviscid core disappears.</a:t>
            </a:r>
          </a:p>
          <a:p>
            <a:r>
              <a:rPr lang="en-US" dirty="0"/>
              <a:t>The tube flow is then entirely viscous, and the axial velocity adjusts</a:t>
            </a:r>
          </a:p>
          <a:p>
            <a:r>
              <a:rPr lang="en-US" dirty="0"/>
              <a:t>slightly further until at </a:t>
            </a:r>
            <a:r>
              <a:rPr lang="en-US" i="1" dirty="0" smtClean="0"/>
              <a:t>x=</a:t>
            </a:r>
            <a:r>
              <a:rPr lang="en-US" dirty="0" smtClean="0"/>
              <a:t> </a:t>
            </a:r>
            <a:r>
              <a:rPr lang="en-US" i="1" dirty="0"/>
              <a:t>Le </a:t>
            </a:r>
            <a:r>
              <a:rPr lang="en-US" dirty="0"/>
              <a:t>it no longer changes with </a:t>
            </a:r>
            <a:r>
              <a:rPr lang="en-US" i="1" dirty="0"/>
              <a:t>x </a:t>
            </a:r>
            <a:r>
              <a:rPr lang="en-US" dirty="0"/>
              <a:t>and is said to be </a:t>
            </a:r>
            <a:r>
              <a:rPr lang="en-US" i="1" dirty="0"/>
              <a:t>fully developed</a:t>
            </a:r>
            <a:r>
              <a:rPr lang="en-US" i="1" dirty="0" smtClean="0"/>
              <a:t>, u=</a:t>
            </a:r>
            <a:r>
              <a:rPr lang="en-US" dirty="0" smtClean="0"/>
              <a:t> </a:t>
            </a:r>
            <a:r>
              <a:rPr lang="en-US" i="1" dirty="0"/>
              <a:t>u</a:t>
            </a:r>
            <a:r>
              <a:rPr lang="en-US" dirty="0"/>
              <a:t>(</a:t>
            </a:r>
            <a:r>
              <a:rPr lang="en-US" i="1" dirty="0"/>
              <a:t>r</a:t>
            </a:r>
            <a:r>
              <a:rPr lang="en-US" dirty="0"/>
              <a:t>) only.</a:t>
            </a:r>
          </a:p>
        </p:txBody>
      </p:sp>
      <p:pic>
        <p:nvPicPr>
          <p:cNvPr id="5" name="Picture 4"/>
          <p:cNvPicPr>
            <a:picLocks noChangeAspect="1"/>
          </p:cNvPicPr>
          <p:nvPr/>
        </p:nvPicPr>
        <p:blipFill>
          <a:blip r:embed="rId2"/>
          <a:stretch>
            <a:fillRect/>
          </a:stretch>
        </p:blipFill>
        <p:spPr>
          <a:xfrm>
            <a:off x="5759355" y="1300090"/>
            <a:ext cx="6829425" cy="3135431"/>
          </a:xfrm>
          <a:prstGeom prst="rect">
            <a:avLst/>
          </a:prstGeom>
        </p:spPr>
      </p:pic>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97377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809"/>
          </a:xfrm>
        </p:spPr>
        <p:txBody>
          <a:bodyPr>
            <a:normAutofit fontScale="90000"/>
          </a:bodyPr>
          <a:lstStyle/>
          <a:p>
            <a:r>
              <a:rPr lang="en-US" dirty="0" smtClean="0"/>
              <a:t>Entrance effect</a:t>
            </a:r>
            <a:endParaRPr lang="en-US" dirty="0"/>
          </a:p>
        </p:txBody>
      </p:sp>
      <p:sp>
        <p:nvSpPr>
          <p:cNvPr id="3" name="Content Placeholder 2"/>
          <p:cNvSpPr>
            <a:spLocks noGrp="1"/>
          </p:cNvSpPr>
          <p:nvPr>
            <p:ph idx="1"/>
          </p:nvPr>
        </p:nvSpPr>
        <p:spPr>
          <a:xfrm>
            <a:off x="584616" y="1269590"/>
            <a:ext cx="4293358" cy="2678137"/>
          </a:xfrm>
        </p:spPr>
        <p:txBody>
          <a:bodyPr/>
          <a:lstStyle/>
          <a:p>
            <a:r>
              <a:rPr lang="en-US" dirty="0"/>
              <a:t>Downstream of </a:t>
            </a:r>
            <a:r>
              <a:rPr lang="en-US" i="1" dirty="0"/>
              <a:t>x </a:t>
            </a:r>
            <a:r>
              <a:rPr lang="en-US" i="1" dirty="0" smtClean="0"/>
              <a:t>≥</a:t>
            </a:r>
            <a:r>
              <a:rPr lang="en-US" dirty="0" smtClean="0"/>
              <a:t> </a:t>
            </a:r>
            <a:r>
              <a:rPr lang="en-US" i="1" dirty="0"/>
              <a:t>Le </a:t>
            </a:r>
            <a:r>
              <a:rPr lang="en-US" dirty="0"/>
              <a:t>the velocity profile is constant, the </a:t>
            </a:r>
            <a:r>
              <a:rPr lang="en-US" dirty="0" smtClean="0"/>
              <a:t>wall </a:t>
            </a:r>
            <a:r>
              <a:rPr lang="en-US" dirty="0"/>
              <a:t>shear is constant, and the pressure drops linearly with </a:t>
            </a:r>
            <a:r>
              <a:rPr lang="en-US" i="1" dirty="0"/>
              <a:t>x</a:t>
            </a:r>
            <a:r>
              <a:rPr lang="en-US" dirty="0"/>
              <a:t>, for either laminar or </a:t>
            </a:r>
            <a:r>
              <a:rPr lang="en-US" dirty="0" smtClean="0"/>
              <a:t>turbulent flow.</a:t>
            </a:r>
          </a:p>
          <a:p>
            <a:endParaRPr lang="en-US" dirty="0"/>
          </a:p>
        </p:txBody>
      </p:sp>
      <p:pic>
        <p:nvPicPr>
          <p:cNvPr id="4" name="Content Placeholder 3"/>
          <p:cNvPicPr>
            <a:picLocks noChangeAspect="1"/>
          </p:cNvPicPr>
          <p:nvPr/>
        </p:nvPicPr>
        <p:blipFill>
          <a:blip r:embed="rId2"/>
          <a:stretch>
            <a:fillRect/>
          </a:stretch>
        </p:blipFill>
        <p:spPr>
          <a:xfrm>
            <a:off x="4877974" y="105469"/>
            <a:ext cx="7022874" cy="6459335"/>
          </a:xfrm>
          <a:prstGeom prst="rect">
            <a:avLst/>
          </a:prstGeom>
        </p:spPr>
      </p:pic>
      <p:sp>
        <p:nvSpPr>
          <p:cNvPr id="5" name="Footer Placeholder 4"/>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3313429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4033</Words>
  <Application>Microsoft Office PowerPoint</Application>
  <PresentationFormat>Widescreen</PresentationFormat>
  <Paragraphs>392</Paragraphs>
  <Slides>73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Arial</vt:lpstr>
      <vt:lpstr>Calibri</vt:lpstr>
      <vt:lpstr>Calibri Light</vt:lpstr>
      <vt:lpstr>Cambria Math</vt:lpstr>
      <vt:lpstr>MathematicalPi-One</vt:lpstr>
      <vt:lpstr>MathematicalPi-Three</vt:lpstr>
      <vt:lpstr>Times New Roman</vt:lpstr>
      <vt:lpstr>Times-Bold</vt:lpstr>
      <vt:lpstr>Times-Italic</vt:lpstr>
      <vt:lpstr>Times-Roman</vt:lpstr>
      <vt:lpstr>Wingdings</vt:lpstr>
      <vt:lpstr>Office Theme</vt:lpstr>
      <vt:lpstr>Fluid Mechanics I Chapter 6 Viscous flow in ducts</vt:lpstr>
      <vt:lpstr>Outline</vt:lpstr>
      <vt:lpstr>laminar &amp; turbulent flow</vt:lpstr>
      <vt:lpstr>laminar &amp; turbulent flow</vt:lpstr>
      <vt:lpstr>Laminar &amp; Turbulent Flow</vt:lpstr>
      <vt:lpstr>Laminar &amp; Turbulent Flow</vt:lpstr>
      <vt:lpstr>EXAMPLE 6.1 P . 326</vt:lpstr>
      <vt:lpstr>Entrance effect</vt:lpstr>
      <vt:lpstr>Entrance effect</vt:lpstr>
      <vt:lpstr>Entrance length</vt:lpstr>
      <vt:lpstr>EXAMPLE 6.2</vt:lpstr>
      <vt:lpstr>Flow in a Circular Pipe, hf</vt:lpstr>
      <vt:lpstr>For laminar flow</vt:lpstr>
      <vt:lpstr>EXAMPLE 6.4</vt:lpstr>
      <vt:lpstr>EXAMPLE 6.4</vt:lpstr>
      <vt:lpstr>EXAMPLE 6.5</vt:lpstr>
      <vt:lpstr>EXAMPLE 6.5</vt:lpstr>
      <vt:lpstr>Viscometers</vt:lpstr>
      <vt:lpstr>Capillary viscometer</vt:lpstr>
      <vt:lpstr>Friction losses</vt:lpstr>
      <vt:lpstr>Friction head loss</vt:lpstr>
      <vt:lpstr>Friction head loss</vt:lpstr>
      <vt:lpstr>Friction head loss</vt:lpstr>
      <vt:lpstr>PowerPoint Presentation</vt:lpstr>
      <vt:lpstr>PowerPoint Presentation</vt:lpstr>
      <vt:lpstr>Table 6.1 Recommended Roughness Values for Commercial Ducts</vt:lpstr>
      <vt:lpstr>Examples Moody chart</vt:lpstr>
      <vt:lpstr>Examples Moody chart</vt:lpstr>
      <vt:lpstr>Examples Moody chart</vt:lpstr>
      <vt:lpstr>Examples Moody chart</vt:lpstr>
      <vt:lpstr>EXAMPLE 6.6</vt:lpstr>
      <vt:lpstr>EXAMPLE 6.6</vt:lpstr>
      <vt:lpstr>EXAMPLE 6.7</vt:lpstr>
      <vt:lpstr>EXAMPLE 6.7</vt:lpstr>
      <vt:lpstr>Minor losses</vt:lpstr>
      <vt:lpstr>Exit and entrance</vt:lpstr>
      <vt:lpstr>Entrance</vt:lpstr>
      <vt:lpstr>Entrance</vt:lpstr>
      <vt:lpstr>Sudden expansion/ Contraction </vt:lpstr>
      <vt:lpstr>Gradual expansion</vt:lpstr>
      <vt:lpstr>Gradual contraction</vt:lpstr>
      <vt:lpstr>Pipe fittings</vt:lpstr>
      <vt:lpstr>Valves</vt:lpstr>
      <vt:lpstr>Disk valves</vt:lpstr>
      <vt:lpstr>PowerPoint Presentation</vt:lpstr>
      <vt:lpstr>Pipe fittings</vt:lpstr>
      <vt:lpstr>Resistance Coefficients -fittings</vt:lpstr>
      <vt:lpstr>Elbows</vt:lpstr>
      <vt:lpstr>Tees</vt:lpstr>
      <vt:lpstr>Examples</vt:lpstr>
      <vt:lpstr>Partially opened valves</vt:lpstr>
      <vt:lpstr>Equivalent length</vt:lpstr>
      <vt:lpstr>EXAMPLE 6.16</vt:lpstr>
      <vt:lpstr>EXAMPLE 6.16</vt:lpstr>
      <vt:lpstr>Multiple pipe problems</vt:lpstr>
      <vt:lpstr>Pipe problems</vt:lpstr>
      <vt:lpstr>Type 1 Pressure is unknown</vt:lpstr>
      <vt:lpstr>Pipe equations</vt:lpstr>
      <vt:lpstr>Type 2 Find the Flow Rate</vt:lpstr>
      <vt:lpstr>Example  : 5.13 p .240 Streeter </vt:lpstr>
      <vt:lpstr>EXAMPLE 6.9 </vt:lpstr>
      <vt:lpstr>PowerPoint Presentation</vt:lpstr>
      <vt:lpstr>PowerPoint Presentation</vt:lpstr>
      <vt:lpstr>Type 3;  Diameter is Unknown </vt:lpstr>
      <vt:lpstr>Diameter is Unknown</vt:lpstr>
      <vt:lpstr>Example 5.14 p . 242 Streeter </vt:lpstr>
      <vt:lpstr>PowerPoint Presentation</vt:lpstr>
      <vt:lpstr>Non circular Conduits </vt:lpstr>
      <vt:lpstr>hydraulic diameter</vt:lpstr>
      <vt:lpstr>EXAMPLE 6.13</vt:lpstr>
      <vt:lpstr>EXAMPLE 6.14</vt:lpstr>
      <vt:lpstr>EXAMPLE 6.14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Mechanics I Chapter 6 Viscous flow in ducts</dc:title>
  <dc:creator>AFIF A. HASAN</dc:creator>
  <cp:lastModifiedBy>AFIF A AKEL</cp:lastModifiedBy>
  <cp:revision>209</cp:revision>
  <dcterms:created xsi:type="dcterms:W3CDTF">2016-07-19T11:29:41Z</dcterms:created>
  <dcterms:modified xsi:type="dcterms:W3CDTF">2022-05-30T09:22:23Z</dcterms:modified>
</cp:coreProperties>
</file>