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598" r:id="rId2"/>
    <p:sldId id="645" r:id="rId3"/>
    <p:sldId id="644" r:id="rId4"/>
    <p:sldId id="647" r:id="rId5"/>
    <p:sldId id="646" r:id="rId6"/>
    <p:sldId id="587" r:id="rId7"/>
    <p:sldId id="517" r:id="rId8"/>
    <p:sldId id="648" r:id="rId9"/>
    <p:sldId id="649" r:id="rId10"/>
    <p:sldId id="650" r:id="rId11"/>
    <p:sldId id="651" r:id="rId12"/>
    <p:sldId id="653" r:id="rId13"/>
    <p:sldId id="654" r:id="rId14"/>
    <p:sldId id="686" r:id="rId15"/>
    <p:sldId id="655" r:id="rId16"/>
    <p:sldId id="656" r:id="rId17"/>
    <p:sldId id="657" r:id="rId18"/>
    <p:sldId id="658" r:id="rId19"/>
    <p:sldId id="659" r:id="rId20"/>
    <p:sldId id="660" r:id="rId21"/>
    <p:sldId id="661" r:id="rId22"/>
    <p:sldId id="662" r:id="rId23"/>
    <p:sldId id="663" r:id="rId24"/>
    <p:sldId id="664" r:id="rId25"/>
    <p:sldId id="665" r:id="rId26"/>
    <p:sldId id="666" r:id="rId27"/>
    <p:sldId id="667" r:id="rId28"/>
    <p:sldId id="668" r:id="rId29"/>
    <p:sldId id="669" r:id="rId30"/>
    <p:sldId id="670" r:id="rId31"/>
    <p:sldId id="577" r:id="rId32"/>
    <p:sldId id="335" r:id="rId33"/>
    <p:sldId id="591" r:id="rId34"/>
    <p:sldId id="592" r:id="rId35"/>
    <p:sldId id="593" r:id="rId36"/>
    <p:sldId id="590" r:id="rId37"/>
    <p:sldId id="595" r:id="rId38"/>
    <p:sldId id="596" r:id="rId39"/>
    <p:sldId id="597" r:id="rId40"/>
    <p:sldId id="685" r:id="rId41"/>
    <p:sldId id="599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7" autoAdjust="0"/>
    <p:restoredTop sz="77788" autoAdjust="0"/>
  </p:normalViewPr>
  <p:slideViewPr>
    <p:cSldViewPr>
      <p:cViewPr varScale="1">
        <p:scale>
          <a:sx n="71" d="100"/>
          <a:sy n="71" d="100"/>
        </p:scale>
        <p:origin x="1512" y="168"/>
      </p:cViewPr>
      <p:guideLst>
        <p:guide orient="horz" pos="1296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22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61217A8-053C-A044-B45F-2E8829E6FD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EFFC9C6-96B1-FC4D-A519-EAA1432575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C16A63E-261A-504B-83E7-A8D75A46DD1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3C51C8E-D5B1-E449-819B-1DA4359461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8B083B7F-4B56-DF46-9605-40D995A219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6AF14931-AC15-0D40-8463-F1F5FC2AD2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 smtClean="0"/>
            </a:lvl1pPr>
          </a:lstStyle>
          <a:p>
            <a:pPr>
              <a:defRPr/>
            </a:pPr>
            <a:fld id="{AABDF5E2-F224-234C-A77C-B554F9FEDB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import </a:t>
            </a:r>
            <a:r>
              <a:rPr lang="en-US" dirty="0" err="1"/>
              <a:t>javafx.application.Application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javafx.scene.Scene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javafx.scene.control.Button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javafx.stage.Stage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MultipleStageDemo</a:t>
            </a:r>
            <a:r>
              <a:rPr lang="en-US" dirty="0"/>
              <a:t> extends Application {</a:t>
            </a:r>
          </a:p>
          <a:p>
            <a:r>
              <a:rPr lang="en-US" dirty="0"/>
              <a:t>  @Override // Override the start method in the Application class</a:t>
            </a:r>
          </a:p>
          <a:p>
            <a:r>
              <a:rPr lang="en-US" dirty="0"/>
              <a:t>  public void start(Stage </a:t>
            </a:r>
            <a:r>
              <a:rPr lang="en-US" dirty="0" err="1"/>
              <a:t>primaryStage</a:t>
            </a:r>
            <a:r>
              <a:rPr lang="en-US" dirty="0"/>
              <a:t>) {</a:t>
            </a:r>
          </a:p>
          <a:p>
            <a:r>
              <a:rPr lang="en-US" dirty="0"/>
              <a:t>    // Create a scene and place a button in the scene</a:t>
            </a:r>
          </a:p>
          <a:p>
            <a:r>
              <a:rPr lang="en-US" dirty="0"/>
              <a:t>    Scene scene = new Scene(new Button("OK"), 200, 250);</a:t>
            </a:r>
          </a:p>
          <a:p>
            <a:r>
              <a:rPr lang="en-US" dirty="0"/>
              <a:t>    </a:t>
            </a:r>
            <a:r>
              <a:rPr lang="en-US" dirty="0" err="1"/>
              <a:t>primaryStage.setTitle</a:t>
            </a:r>
            <a:r>
              <a:rPr lang="en-US" dirty="0"/>
              <a:t>("</a:t>
            </a:r>
            <a:r>
              <a:rPr lang="en-US" dirty="0" err="1"/>
              <a:t>MyJavaFX</a:t>
            </a:r>
            <a:r>
              <a:rPr lang="en-US" dirty="0"/>
              <a:t>"); // Set the stage title</a:t>
            </a:r>
          </a:p>
          <a:p>
            <a:r>
              <a:rPr lang="en-US" dirty="0"/>
              <a:t>    </a:t>
            </a:r>
            <a:r>
              <a:rPr lang="en-US" dirty="0" err="1"/>
              <a:t>primaryStage.setScene</a:t>
            </a:r>
            <a:r>
              <a:rPr lang="en-US" dirty="0"/>
              <a:t>(scene); // Place the scene in the stage</a:t>
            </a:r>
          </a:p>
          <a:p>
            <a:r>
              <a:rPr lang="en-US" dirty="0"/>
              <a:t>    </a:t>
            </a:r>
            <a:r>
              <a:rPr lang="en-US" dirty="0" err="1"/>
              <a:t>primaryStage.show</a:t>
            </a:r>
            <a:r>
              <a:rPr lang="en-US" dirty="0"/>
              <a:t>(); // Display the stage</a:t>
            </a:r>
          </a:p>
          <a:p>
            <a:endParaRPr lang="en-US" dirty="0"/>
          </a:p>
          <a:p>
            <a:r>
              <a:rPr lang="en-US" dirty="0"/>
              <a:t>    Stage stage = new Stage(); // Create a new stage</a:t>
            </a:r>
          </a:p>
          <a:p>
            <a:r>
              <a:rPr lang="en-US" dirty="0"/>
              <a:t>    </a:t>
            </a:r>
            <a:r>
              <a:rPr lang="en-US" dirty="0" err="1"/>
              <a:t>stage.setTitle</a:t>
            </a:r>
            <a:r>
              <a:rPr lang="en-US" dirty="0"/>
              <a:t>("Second Stage"); // Set the stage title</a:t>
            </a:r>
          </a:p>
          <a:p>
            <a:r>
              <a:rPr lang="en-US" dirty="0"/>
              <a:t>    // Set a scene with a button in the stage</a:t>
            </a:r>
          </a:p>
          <a:p>
            <a:r>
              <a:rPr lang="en-US" dirty="0"/>
              <a:t>    </a:t>
            </a:r>
            <a:r>
              <a:rPr lang="en-US" dirty="0" err="1"/>
              <a:t>stage.setScene</a:t>
            </a:r>
            <a:r>
              <a:rPr lang="en-US" dirty="0"/>
              <a:t>(new Scene(new Button("New Stage"), 200, 250));        </a:t>
            </a:r>
          </a:p>
          <a:p>
            <a:r>
              <a:rPr lang="en-US" dirty="0"/>
              <a:t>    </a:t>
            </a:r>
            <a:r>
              <a:rPr lang="en-US" dirty="0" err="1"/>
              <a:t>stage.show</a:t>
            </a:r>
            <a:r>
              <a:rPr lang="en-US" dirty="0"/>
              <a:t>(); // Display the stage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/**</a:t>
            </a:r>
          </a:p>
          <a:p>
            <a:r>
              <a:rPr lang="en-US" dirty="0"/>
              <a:t>   * The main method is only needed for the IDE with limited</a:t>
            </a:r>
          </a:p>
          <a:p>
            <a:r>
              <a:rPr lang="en-US" dirty="0"/>
              <a:t>   * JavaFX support. Not needed for running from the command line.</a:t>
            </a:r>
          </a:p>
          <a:p>
            <a:r>
              <a:rPr lang="en-US" dirty="0"/>
              <a:t>   */</a:t>
            </a:r>
          </a:p>
          <a:p>
            <a:r>
              <a:rPr lang="en-US" dirty="0"/>
              <a:t>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launch(</a:t>
            </a:r>
            <a:r>
              <a:rPr lang="en-US" dirty="0" err="1"/>
              <a:t>args</a:t>
            </a:r>
            <a:r>
              <a:rPr lang="en-US" dirty="0"/>
              <a:t>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206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package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JavaFX;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java.io.FileInputStream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java.io.FileNotFoundException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javafx.application.Application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javafx.geometry.Insets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javafx.scene.Scene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javafx.scene.control.Button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javafx.scene.control.Label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javafx.scene.layout.HBox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javafx.stage.Stage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javafx.scene.image.Image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javafx.scene.image.ImageView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class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ShowHBoxVBox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extends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Application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@Override // Override the start method in the Application class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start(Stage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throws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FileNotFoundException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Create a border pane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Place nodes in the pane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getHBox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());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Create a scene and place it in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Scene scene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Scene(pane);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primaryStage.setTitle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ShowHBoxVBox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"); // Set the stage title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primaryStage.setScene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(scene); // Place the scene in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primaryStage.show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 // Display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private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getHBox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throws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FileNotFoundException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(15); // Create 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with 15px spacing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hBox.setPadding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Insets(15, 15, 15, 15));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hBox.setStyle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-background-color: gold");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hBox.getChildren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().add(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Button("Computer Science"));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hBox.getChildren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().add(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Button("Chemistry"));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FileInputStream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input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FileInputStream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BZU_logo.jpg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Image image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Image(input);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ImageView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imageView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ImageView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(image);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hBox.getChildren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().add(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imageView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return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private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(15); // Create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with 15px spacing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vBox.setPadding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Insets(15, 5, 5, 5));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().add(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Label("Courses"));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Label[] courses = {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Label("CSCI 1301"),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Label("CSCI 1302"),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Label("CSCI 2410"),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Label("CSCI 3720")};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(Label course: courses)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VBox.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setMargin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(course,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Insets(0, 0, 0, 15));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().add(course);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return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/**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 The main method is only needed for the IDE with limited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 JavaFX support. Not needed for running from the command line.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*/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static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main(String[]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launch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}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31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package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JavaFX;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javafx.application.Application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javafx.scene.Scene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javafx.scene.paint.Color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javafx.geometry.Insets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javafx.stage.Stage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javafx.scene.text.Text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javafx.scene.text.Font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javafx.scene.text.FontWeight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javafx.scene.text.FontPosture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class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ShowText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extends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Application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@Override // Override the start method in the Application class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start(Stage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Create a pane to hold the texts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Pane pane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Pane();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pane.setPadding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Insets(5, 5, 5, 5));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Text text1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Text(20, 20, "Programming is fun");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text1.setFont(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Font.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("Courier",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FontWeight.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FontPosture.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ITALIC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15));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().add(text1);    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Text text2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Text(60, 60, "Programming is fun\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nDisplay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text");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().add(text2);    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Text text3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Text(10, 100, "Programming is fun\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nDisplay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text");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text3.setFill(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Color.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text3.setUnderline(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true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 // Underline for text3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text3.setStrikethrough(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true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 //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Strikethrough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for text3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().add(text3);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Create a scene and place it in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Scene scene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Scene(pane);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primaryStage.setTitle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ShowText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"); // Set the stage title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primaryStage.setScene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(scene); // Place the scene in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primaryStage.show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 // Display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/**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 The main method is only needed for the IDE with limited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 JavaFX support. Not needed for running from the command line.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*/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static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main(String[]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launch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462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 </a:t>
            </a:r>
            <a:r>
              <a:rPr lang="en-US" dirty="0" err="1"/>
              <a:t>javafx.application.Application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javafx.scene.Scene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javafx.scene.layout.Pane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javafx.scene.paint.Color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javafx.stage.Stage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javafx.scene.shape.Line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ShowLine</a:t>
            </a:r>
            <a:r>
              <a:rPr lang="en-US" dirty="0"/>
              <a:t> extends Application {</a:t>
            </a:r>
          </a:p>
          <a:p>
            <a:r>
              <a:rPr lang="en-US" dirty="0"/>
              <a:t>  @Override // Override the start method in the Application class</a:t>
            </a:r>
          </a:p>
          <a:p>
            <a:r>
              <a:rPr lang="en-US" dirty="0"/>
              <a:t>  public void start(Stage </a:t>
            </a:r>
            <a:r>
              <a:rPr lang="en-US" dirty="0" err="1"/>
              <a:t>primaryStage</a:t>
            </a:r>
            <a:r>
              <a:rPr lang="en-US" dirty="0"/>
              <a:t>) {   </a:t>
            </a:r>
          </a:p>
          <a:p>
            <a:r>
              <a:rPr lang="en-US" dirty="0"/>
              <a:t>    // Create a scene and place it in the stage</a:t>
            </a:r>
          </a:p>
          <a:p>
            <a:r>
              <a:rPr lang="en-US" dirty="0"/>
              <a:t>    Scene scene = new Scene(new </a:t>
            </a:r>
            <a:r>
              <a:rPr lang="en-US" dirty="0" err="1"/>
              <a:t>LinePane</a:t>
            </a:r>
            <a:r>
              <a:rPr lang="en-US" dirty="0"/>
              <a:t>(), 200, 200);</a:t>
            </a:r>
          </a:p>
          <a:p>
            <a:r>
              <a:rPr lang="en-US" dirty="0"/>
              <a:t>    </a:t>
            </a:r>
            <a:r>
              <a:rPr lang="en-US" dirty="0" err="1"/>
              <a:t>primaryStage.setTitle</a:t>
            </a:r>
            <a:r>
              <a:rPr lang="en-US" dirty="0"/>
              <a:t>("</a:t>
            </a:r>
            <a:r>
              <a:rPr lang="en-US" dirty="0" err="1"/>
              <a:t>ShowLine</a:t>
            </a:r>
            <a:r>
              <a:rPr lang="en-US" dirty="0"/>
              <a:t>"); // Set the stage title</a:t>
            </a:r>
          </a:p>
          <a:p>
            <a:r>
              <a:rPr lang="en-US" dirty="0"/>
              <a:t>    </a:t>
            </a:r>
            <a:r>
              <a:rPr lang="en-US" dirty="0" err="1"/>
              <a:t>primaryStage.setScene</a:t>
            </a:r>
            <a:r>
              <a:rPr lang="en-US" dirty="0"/>
              <a:t>(scene); // Place the scene in the stage</a:t>
            </a:r>
          </a:p>
          <a:p>
            <a:r>
              <a:rPr lang="en-US" dirty="0"/>
              <a:t>    </a:t>
            </a:r>
            <a:r>
              <a:rPr lang="en-US" dirty="0" err="1"/>
              <a:t>primaryStage.show</a:t>
            </a:r>
            <a:r>
              <a:rPr lang="en-US" dirty="0"/>
              <a:t>(); // Display the stage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class </a:t>
            </a:r>
            <a:r>
              <a:rPr lang="en-US" dirty="0" err="1"/>
              <a:t>LinePane</a:t>
            </a:r>
            <a:r>
              <a:rPr lang="en-US" dirty="0"/>
              <a:t> extends Pane {</a:t>
            </a:r>
          </a:p>
          <a:p>
            <a:r>
              <a:rPr lang="en-US" dirty="0"/>
              <a:t>  public </a:t>
            </a:r>
            <a:r>
              <a:rPr lang="en-US" dirty="0" err="1"/>
              <a:t>LinePane</a:t>
            </a:r>
            <a:r>
              <a:rPr lang="en-US" dirty="0"/>
              <a:t>() {</a:t>
            </a:r>
          </a:p>
          <a:p>
            <a:r>
              <a:rPr lang="en-US" dirty="0"/>
              <a:t>    Line line1 = new Line(10, 10, 10, 10);</a:t>
            </a:r>
          </a:p>
          <a:p>
            <a:r>
              <a:rPr lang="en-US" dirty="0"/>
              <a:t>    line1.endXProperty().bind(</a:t>
            </a:r>
            <a:r>
              <a:rPr lang="en-US" dirty="0" err="1"/>
              <a:t>widthProperty</a:t>
            </a:r>
            <a:r>
              <a:rPr lang="en-US" dirty="0"/>
              <a:t>().subtract(10));</a:t>
            </a:r>
          </a:p>
          <a:p>
            <a:r>
              <a:rPr lang="en-US" dirty="0"/>
              <a:t>    line1.endYProperty().bind(</a:t>
            </a:r>
            <a:r>
              <a:rPr lang="en-US" dirty="0" err="1"/>
              <a:t>heightProperty</a:t>
            </a:r>
            <a:r>
              <a:rPr lang="en-US" dirty="0"/>
              <a:t>().subtract(10));</a:t>
            </a:r>
          </a:p>
          <a:p>
            <a:r>
              <a:rPr lang="en-US" dirty="0"/>
              <a:t>    line1.setStrokeWidth(5);</a:t>
            </a:r>
          </a:p>
          <a:p>
            <a:r>
              <a:rPr lang="en-US" dirty="0"/>
              <a:t>    line1.setStroke(</a:t>
            </a:r>
            <a:r>
              <a:rPr lang="en-US" dirty="0" err="1"/>
              <a:t>Color.GREEN</a:t>
            </a:r>
            <a:r>
              <a:rPr lang="en-US" dirty="0"/>
              <a:t>);</a:t>
            </a:r>
          </a:p>
          <a:p>
            <a:r>
              <a:rPr lang="en-US" dirty="0"/>
              <a:t>    </a:t>
            </a:r>
            <a:r>
              <a:rPr lang="en-US" dirty="0" err="1"/>
              <a:t>getChildren</a:t>
            </a:r>
            <a:r>
              <a:rPr lang="en-US" dirty="0"/>
              <a:t>().add(line1);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Line line2 = new Line(10, 10, 10, 10);</a:t>
            </a:r>
          </a:p>
          <a:p>
            <a:r>
              <a:rPr lang="en-US" dirty="0"/>
              <a:t>    line2.startXProperty().bind(</a:t>
            </a:r>
            <a:r>
              <a:rPr lang="en-US" dirty="0" err="1"/>
              <a:t>widthProperty</a:t>
            </a:r>
            <a:r>
              <a:rPr lang="en-US" dirty="0"/>
              <a:t>().subtract(10));</a:t>
            </a:r>
          </a:p>
          <a:p>
            <a:r>
              <a:rPr lang="en-US" dirty="0"/>
              <a:t>    line2.endYProperty().bind(</a:t>
            </a:r>
            <a:r>
              <a:rPr lang="en-US" dirty="0" err="1"/>
              <a:t>heightProperty</a:t>
            </a:r>
            <a:r>
              <a:rPr lang="en-US" dirty="0"/>
              <a:t>().subtract(10));</a:t>
            </a:r>
          </a:p>
          <a:p>
            <a:r>
              <a:rPr lang="en-US" dirty="0"/>
              <a:t>    line2.setStrokeWidth(5);</a:t>
            </a:r>
          </a:p>
          <a:p>
            <a:r>
              <a:rPr lang="en-US" dirty="0"/>
              <a:t>    line2.setStroke(</a:t>
            </a:r>
            <a:r>
              <a:rPr lang="en-US" dirty="0" err="1"/>
              <a:t>Color.GREEN</a:t>
            </a:r>
            <a:r>
              <a:rPr lang="en-US" dirty="0"/>
              <a:t>);</a:t>
            </a:r>
          </a:p>
          <a:p>
            <a:r>
              <a:rPr lang="en-US" dirty="0"/>
              <a:t>    </a:t>
            </a:r>
            <a:r>
              <a:rPr lang="en-US" dirty="0" err="1"/>
              <a:t>getChildren</a:t>
            </a:r>
            <a:r>
              <a:rPr lang="en-US" dirty="0"/>
              <a:t>().add(line2);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744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import </a:t>
            </a:r>
            <a:r>
              <a:rPr lang="en-US" dirty="0" err="1"/>
              <a:t>javafx.application.Application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javafx.scene.Scene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javafx.scene.Group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javafx.scene.layout.BorderPane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javafx.scene.paint.Color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javafx.stage.Stage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javafx.scene.shape.Arc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javafx.scene.shape.ArcType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javafx.scene.text.Text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ShowArc</a:t>
            </a:r>
            <a:r>
              <a:rPr lang="en-US" dirty="0"/>
              <a:t> extends Application {</a:t>
            </a:r>
          </a:p>
          <a:p>
            <a:r>
              <a:rPr lang="en-US" dirty="0"/>
              <a:t>  @Override // Override the start method in the Application class</a:t>
            </a:r>
          </a:p>
          <a:p>
            <a:r>
              <a:rPr lang="en-US" dirty="0"/>
              <a:t>  public void start(Stage </a:t>
            </a:r>
            <a:r>
              <a:rPr lang="en-US" dirty="0" err="1"/>
              <a:t>primaryStage</a:t>
            </a:r>
            <a:r>
              <a:rPr lang="en-US" dirty="0"/>
              <a:t>) {   </a:t>
            </a:r>
          </a:p>
          <a:p>
            <a:r>
              <a:rPr lang="en-US" dirty="0"/>
              <a:t>    Arc arc1 = new Arc(150, 100, 80, 80, 30, 35); // Create an arc</a:t>
            </a:r>
          </a:p>
          <a:p>
            <a:r>
              <a:rPr lang="en-US" dirty="0"/>
              <a:t>    arc1.setFill(</a:t>
            </a:r>
            <a:r>
              <a:rPr lang="en-US" dirty="0" err="1"/>
              <a:t>Color.RED</a:t>
            </a:r>
            <a:r>
              <a:rPr lang="en-US" dirty="0"/>
              <a:t>); // Set fill color</a:t>
            </a:r>
          </a:p>
          <a:p>
            <a:r>
              <a:rPr lang="en-US" dirty="0"/>
              <a:t>    arc1.setType(</a:t>
            </a:r>
            <a:r>
              <a:rPr lang="en-US" dirty="0" err="1"/>
              <a:t>ArcType.ROUND</a:t>
            </a:r>
            <a:r>
              <a:rPr lang="en-US" dirty="0"/>
              <a:t>); // Set arc type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Arc arc2 = new Arc(150, 100, 80, 80, 30 + 90, 35);</a:t>
            </a:r>
          </a:p>
          <a:p>
            <a:r>
              <a:rPr lang="en-US" dirty="0"/>
              <a:t>    arc2.setFill(</a:t>
            </a:r>
            <a:r>
              <a:rPr lang="en-US" dirty="0" err="1"/>
              <a:t>Color.WHITE</a:t>
            </a:r>
            <a:r>
              <a:rPr lang="en-US" dirty="0"/>
              <a:t>);</a:t>
            </a:r>
          </a:p>
          <a:p>
            <a:r>
              <a:rPr lang="en-US" dirty="0"/>
              <a:t>    arc2.setType(</a:t>
            </a:r>
            <a:r>
              <a:rPr lang="en-US" dirty="0" err="1"/>
              <a:t>ArcType.OPEN</a:t>
            </a:r>
            <a:r>
              <a:rPr lang="en-US" dirty="0"/>
              <a:t>);</a:t>
            </a:r>
          </a:p>
          <a:p>
            <a:r>
              <a:rPr lang="en-US" dirty="0"/>
              <a:t>    arc2.setStroke(</a:t>
            </a:r>
            <a:r>
              <a:rPr lang="en-US" dirty="0" err="1"/>
              <a:t>Color.BLACK</a:t>
            </a:r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/>
              <a:t>    Arc arc3 = new Arc(150, 100, 80, 80, 30 + 180, 35);</a:t>
            </a:r>
          </a:p>
          <a:p>
            <a:r>
              <a:rPr lang="en-US" dirty="0"/>
              <a:t>    arc3.setFill(</a:t>
            </a:r>
            <a:r>
              <a:rPr lang="en-US" dirty="0" err="1"/>
              <a:t>Color.WHITE</a:t>
            </a:r>
            <a:r>
              <a:rPr lang="en-US" dirty="0"/>
              <a:t>);</a:t>
            </a:r>
          </a:p>
          <a:p>
            <a:r>
              <a:rPr lang="en-US" dirty="0"/>
              <a:t>    arc3.setType(</a:t>
            </a:r>
            <a:r>
              <a:rPr lang="en-US" dirty="0" err="1"/>
              <a:t>ArcType.CHORD</a:t>
            </a:r>
            <a:r>
              <a:rPr lang="en-US" dirty="0"/>
              <a:t>);</a:t>
            </a:r>
          </a:p>
          <a:p>
            <a:r>
              <a:rPr lang="en-US" dirty="0"/>
              <a:t>    arc3.setStroke(</a:t>
            </a:r>
            <a:r>
              <a:rPr lang="en-US" dirty="0" err="1"/>
              <a:t>Color.BLACK</a:t>
            </a:r>
            <a:r>
              <a:rPr lang="en-US" dirty="0"/>
              <a:t>);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Arc arc4 = new Arc(150, 100, 80, 80, 30 + 270, 35);</a:t>
            </a:r>
          </a:p>
          <a:p>
            <a:r>
              <a:rPr lang="en-US" dirty="0"/>
              <a:t>    arc4.setFill(</a:t>
            </a:r>
            <a:r>
              <a:rPr lang="en-US" dirty="0" err="1"/>
              <a:t>Color.GREEN</a:t>
            </a:r>
            <a:r>
              <a:rPr lang="en-US" dirty="0"/>
              <a:t>);</a:t>
            </a:r>
          </a:p>
          <a:p>
            <a:r>
              <a:rPr lang="en-US" dirty="0"/>
              <a:t>    arc4.setType(</a:t>
            </a:r>
            <a:r>
              <a:rPr lang="en-US" dirty="0" err="1"/>
              <a:t>ArcType.CHORD</a:t>
            </a:r>
            <a:r>
              <a:rPr lang="en-US" dirty="0"/>
              <a:t>);</a:t>
            </a:r>
          </a:p>
          <a:p>
            <a:r>
              <a:rPr lang="en-US" dirty="0"/>
              <a:t>    arc4.setStroke(</a:t>
            </a:r>
            <a:r>
              <a:rPr lang="en-US" dirty="0" err="1"/>
              <a:t>Color.BLACK</a:t>
            </a:r>
            <a:r>
              <a:rPr lang="en-US" dirty="0"/>
              <a:t>);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// Create a group and add nodes to the group</a:t>
            </a:r>
          </a:p>
          <a:p>
            <a:r>
              <a:rPr lang="en-US" dirty="0"/>
              <a:t>    Group group = new Group();</a:t>
            </a:r>
          </a:p>
          <a:p>
            <a:r>
              <a:rPr lang="en-US" dirty="0"/>
              <a:t>    </a:t>
            </a:r>
            <a:r>
              <a:rPr lang="en-US" dirty="0" err="1"/>
              <a:t>group.getChildren</a:t>
            </a:r>
            <a:r>
              <a:rPr lang="en-US" dirty="0"/>
              <a:t>().</a:t>
            </a:r>
            <a:r>
              <a:rPr lang="en-US" dirty="0" err="1"/>
              <a:t>addAll</a:t>
            </a:r>
            <a:r>
              <a:rPr lang="en-US" dirty="0"/>
              <a:t>(new Text(210, 40, "arc1: round"), </a:t>
            </a:r>
          </a:p>
          <a:p>
            <a:r>
              <a:rPr lang="en-US" dirty="0"/>
              <a:t>      arc1, new Text(20, 40, "arc2: open"), arc2,</a:t>
            </a:r>
          </a:p>
          <a:p>
            <a:r>
              <a:rPr lang="en-US" dirty="0"/>
              <a:t>      new Text(20, 170, "arc3: chord"), arc3, </a:t>
            </a:r>
          </a:p>
          <a:p>
            <a:r>
              <a:rPr lang="en-US" dirty="0"/>
              <a:t>      new Text(210, 170, "arc4: chord"), arc4);      </a:t>
            </a:r>
          </a:p>
          <a:p>
            <a:endParaRPr lang="en-US" dirty="0"/>
          </a:p>
          <a:p>
            <a:r>
              <a:rPr lang="en-US" dirty="0"/>
              <a:t>    // Create a scene and place it in the stage</a:t>
            </a:r>
          </a:p>
          <a:p>
            <a:r>
              <a:rPr lang="en-US" dirty="0"/>
              <a:t>    Scene scene = new Scene(new </a:t>
            </a:r>
            <a:r>
              <a:rPr lang="en-US" dirty="0" err="1"/>
              <a:t>BorderPane</a:t>
            </a:r>
            <a:r>
              <a:rPr lang="en-US" dirty="0"/>
              <a:t>(group), 300, 200);</a:t>
            </a:r>
          </a:p>
          <a:p>
            <a:r>
              <a:rPr lang="en-US" dirty="0"/>
              <a:t>    </a:t>
            </a:r>
            <a:r>
              <a:rPr lang="en-US" dirty="0" err="1"/>
              <a:t>primaryStage.setTitle</a:t>
            </a:r>
            <a:r>
              <a:rPr lang="en-US" dirty="0"/>
              <a:t>("</a:t>
            </a:r>
            <a:r>
              <a:rPr lang="en-US" dirty="0" err="1"/>
              <a:t>ShowArc</a:t>
            </a:r>
            <a:r>
              <a:rPr lang="en-US" dirty="0"/>
              <a:t>"); // Set the stage title</a:t>
            </a:r>
          </a:p>
          <a:p>
            <a:r>
              <a:rPr lang="en-US" dirty="0"/>
              <a:t>    </a:t>
            </a:r>
            <a:r>
              <a:rPr lang="en-US" dirty="0" err="1"/>
              <a:t>primaryStage.setScene</a:t>
            </a:r>
            <a:r>
              <a:rPr lang="en-US" dirty="0"/>
              <a:t>(scene); // Place the scene in the stage</a:t>
            </a:r>
          </a:p>
          <a:p>
            <a:r>
              <a:rPr lang="en-US" dirty="0"/>
              <a:t>    </a:t>
            </a:r>
            <a:r>
              <a:rPr lang="en-US" dirty="0" err="1"/>
              <a:t>primaryStage.show</a:t>
            </a:r>
            <a:r>
              <a:rPr lang="en-US" dirty="0"/>
              <a:t>(); // Display the stage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/**</a:t>
            </a:r>
          </a:p>
          <a:p>
            <a:r>
              <a:rPr lang="en-US" dirty="0"/>
              <a:t>   * The main method is only needed for the IDE with limited</a:t>
            </a:r>
          </a:p>
          <a:p>
            <a:r>
              <a:rPr lang="en-US" dirty="0"/>
              <a:t>   * JavaFX support. Not needed for running from the command line.</a:t>
            </a:r>
          </a:p>
          <a:p>
            <a:r>
              <a:rPr lang="en-US" dirty="0"/>
              <a:t>   */</a:t>
            </a:r>
          </a:p>
          <a:p>
            <a:r>
              <a:rPr lang="en-US" dirty="0"/>
              <a:t>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launch(</a:t>
            </a:r>
            <a:r>
              <a:rPr lang="en-US" dirty="0" err="1"/>
              <a:t>args</a:t>
            </a:r>
            <a:r>
              <a:rPr lang="en-US" dirty="0"/>
              <a:t>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77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import </a:t>
            </a:r>
            <a:r>
              <a:rPr lang="en-US" dirty="0" err="1"/>
              <a:t>javafx.application.Application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javafx.collections.ObservableList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javafx.scene.Scene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javafx.scene.layout.Pane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javafx.scene.paint.Color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javafx.stage.Stage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javafx.scene.shape.Polygon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ShowPolygon</a:t>
            </a:r>
            <a:r>
              <a:rPr lang="en-US" dirty="0"/>
              <a:t> extends Application {</a:t>
            </a:r>
          </a:p>
          <a:p>
            <a:r>
              <a:rPr lang="en-US" dirty="0"/>
              <a:t>  @Override // Override the start method in the Application class</a:t>
            </a:r>
          </a:p>
          <a:p>
            <a:r>
              <a:rPr lang="en-US" dirty="0"/>
              <a:t>  public void start(Stage </a:t>
            </a:r>
            <a:r>
              <a:rPr lang="en-US" dirty="0" err="1"/>
              <a:t>primaryStage</a:t>
            </a:r>
            <a:r>
              <a:rPr lang="en-US" dirty="0"/>
              <a:t>) {   </a:t>
            </a:r>
          </a:p>
          <a:p>
            <a:r>
              <a:rPr lang="en-US" dirty="0"/>
              <a:t>    // Create a scene and place it in the stage</a:t>
            </a:r>
          </a:p>
          <a:p>
            <a:r>
              <a:rPr lang="en-US" dirty="0"/>
              <a:t>    Scene scene = new Scene(new </a:t>
            </a:r>
            <a:r>
              <a:rPr lang="en-US" dirty="0" err="1"/>
              <a:t>MyPolygon</a:t>
            </a:r>
            <a:r>
              <a:rPr lang="en-US" dirty="0"/>
              <a:t>(), 400, 400);</a:t>
            </a:r>
          </a:p>
          <a:p>
            <a:r>
              <a:rPr lang="en-US" dirty="0"/>
              <a:t>    </a:t>
            </a:r>
            <a:r>
              <a:rPr lang="en-US" dirty="0" err="1"/>
              <a:t>primaryStage.setTitle</a:t>
            </a:r>
            <a:r>
              <a:rPr lang="en-US" dirty="0"/>
              <a:t>("</a:t>
            </a:r>
            <a:r>
              <a:rPr lang="en-US" dirty="0" err="1"/>
              <a:t>ShowPolygon</a:t>
            </a:r>
            <a:r>
              <a:rPr lang="en-US" dirty="0"/>
              <a:t>"); // Set the stage title</a:t>
            </a:r>
          </a:p>
          <a:p>
            <a:r>
              <a:rPr lang="en-US" dirty="0"/>
              <a:t>    </a:t>
            </a:r>
            <a:r>
              <a:rPr lang="en-US" dirty="0" err="1"/>
              <a:t>primaryStage.setScene</a:t>
            </a:r>
            <a:r>
              <a:rPr lang="en-US" dirty="0"/>
              <a:t>(scene); // Place the scene in the stage</a:t>
            </a:r>
          </a:p>
          <a:p>
            <a:r>
              <a:rPr lang="en-US" dirty="0"/>
              <a:t>    </a:t>
            </a:r>
            <a:r>
              <a:rPr lang="en-US" dirty="0" err="1"/>
              <a:t>primaryStage.show</a:t>
            </a:r>
            <a:r>
              <a:rPr lang="en-US" dirty="0"/>
              <a:t>(); // Display the stage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/**</a:t>
            </a:r>
          </a:p>
          <a:p>
            <a:r>
              <a:rPr lang="en-US" dirty="0"/>
              <a:t>   * The main method is only needed for the IDE with limited</a:t>
            </a:r>
          </a:p>
          <a:p>
            <a:r>
              <a:rPr lang="en-US" dirty="0"/>
              <a:t>   * JavaFX support. Not needed for running from the command line.</a:t>
            </a:r>
          </a:p>
          <a:p>
            <a:r>
              <a:rPr lang="en-US" dirty="0"/>
              <a:t>   */</a:t>
            </a:r>
          </a:p>
          <a:p>
            <a:r>
              <a:rPr lang="en-US" dirty="0"/>
              <a:t>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launch(</a:t>
            </a:r>
            <a:r>
              <a:rPr lang="en-US" dirty="0" err="1"/>
              <a:t>args</a:t>
            </a:r>
            <a:r>
              <a:rPr lang="en-US" dirty="0"/>
              <a:t>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class </a:t>
            </a:r>
            <a:r>
              <a:rPr lang="en-US" dirty="0" err="1"/>
              <a:t>MyPolygon</a:t>
            </a:r>
            <a:r>
              <a:rPr lang="en-US" dirty="0"/>
              <a:t> extends Pane {</a:t>
            </a:r>
          </a:p>
          <a:p>
            <a:r>
              <a:rPr lang="en-US" dirty="0"/>
              <a:t>  private void paint() {</a:t>
            </a:r>
          </a:p>
          <a:p>
            <a:r>
              <a:rPr lang="en-US" dirty="0"/>
              <a:t>    // Create a polygon and place polygon to pane</a:t>
            </a:r>
          </a:p>
          <a:p>
            <a:r>
              <a:rPr lang="en-US" dirty="0"/>
              <a:t>    Polygon polygon = new Polygon();</a:t>
            </a:r>
          </a:p>
          <a:p>
            <a:r>
              <a:rPr lang="en-US" dirty="0"/>
              <a:t>    </a:t>
            </a:r>
            <a:r>
              <a:rPr lang="en-US" dirty="0" err="1"/>
              <a:t>polygon.setFill</a:t>
            </a:r>
            <a:r>
              <a:rPr lang="en-US" dirty="0"/>
              <a:t>(</a:t>
            </a:r>
            <a:r>
              <a:rPr lang="en-US" dirty="0" err="1"/>
              <a:t>Color.WHITE</a:t>
            </a:r>
            <a:r>
              <a:rPr lang="en-US" dirty="0"/>
              <a:t>);</a:t>
            </a:r>
          </a:p>
          <a:p>
            <a:r>
              <a:rPr lang="en-US" dirty="0"/>
              <a:t>    </a:t>
            </a:r>
            <a:r>
              <a:rPr lang="en-US" dirty="0" err="1"/>
              <a:t>polygon.setStroke</a:t>
            </a:r>
            <a:r>
              <a:rPr lang="en-US" dirty="0"/>
              <a:t>(</a:t>
            </a:r>
            <a:r>
              <a:rPr lang="en-US" dirty="0" err="1"/>
              <a:t>Color.BLACK</a:t>
            </a:r>
            <a:r>
              <a:rPr lang="en-US" dirty="0"/>
              <a:t>);</a:t>
            </a:r>
          </a:p>
          <a:p>
            <a:r>
              <a:rPr lang="en-US" dirty="0"/>
              <a:t>    </a:t>
            </a:r>
            <a:r>
              <a:rPr lang="en-US" dirty="0" err="1"/>
              <a:t>ObservableList</a:t>
            </a:r>
            <a:r>
              <a:rPr lang="en-US" dirty="0"/>
              <a:t>&lt;Double&gt; list = </a:t>
            </a:r>
            <a:r>
              <a:rPr lang="en-US" dirty="0" err="1"/>
              <a:t>polygon.getPoints</a:t>
            </a:r>
            <a:r>
              <a:rPr lang="en-US" dirty="0"/>
              <a:t>();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double </a:t>
            </a:r>
            <a:r>
              <a:rPr lang="en-US" dirty="0" err="1"/>
              <a:t>centerX</a:t>
            </a:r>
            <a:r>
              <a:rPr lang="en-US" dirty="0"/>
              <a:t> = </a:t>
            </a:r>
            <a:r>
              <a:rPr lang="en-US" dirty="0" err="1"/>
              <a:t>getWidth</a:t>
            </a:r>
            <a:r>
              <a:rPr lang="en-US" dirty="0"/>
              <a:t>() / 2, </a:t>
            </a:r>
            <a:r>
              <a:rPr lang="en-US" dirty="0" err="1"/>
              <a:t>centerY</a:t>
            </a:r>
            <a:r>
              <a:rPr lang="en-US" dirty="0"/>
              <a:t> = </a:t>
            </a:r>
            <a:r>
              <a:rPr lang="en-US" dirty="0" err="1"/>
              <a:t>getHeight</a:t>
            </a:r>
            <a:r>
              <a:rPr lang="en-US" dirty="0"/>
              <a:t>() / 2;</a:t>
            </a:r>
          </a:p>
          <a:p>
            <a:r>
              <a:rPr lang="en-US" dirty="0"/>
              <a:t>    double radius = </a:t>
            </a:r>
            <a:r>
              <a:rPr lang="en-US" dirty="0" err="1"/>
              <a:t>Math.min</a:t>
            </a:r>
            <a:r>
              <a:rPr lang="en-US" dirty="0"/>
              <a:t>(</a:t>
            </a:r>
            <a:r>
              <a:rPr lang="en-US" dirty="0" err="1"/>
              <a:t>getWidth</a:t>
            </a:r>
            <a:r>
              <a:rPr lang="en-US" dirty="0"/>
              <a:t>(), </a:t>
            </a:r>
            <a:r>
              <a:rPr lang="en-US" dirty="0" err="1"/>
              <a:t>getHeight</a:t>
            </a:r>
            <a:r>
              <a:rPr lang="en-US" dirty="0"/>
              <a:t>()) * 0.4;</a:t>
            </a:r>
          </a:p>
          <a:p>
            <a:endParaRPr lang="en-US" dirty="0"/>
          </a:p>
          <a:p>
            <a:r>
              <a:rPr lang="en-US" dirty="0"/>
              <a:t>    // Add points to the polygon list</a:t>
            </a:r>
          </a:p>
          <a:p>
            <a:r>
              <a:rPr lang="en-US" dirty="0"/>
              <a:t>    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6;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</a:t>
            </a:r>
            <a:r>
              <a:rPr lang="en-US" dirty="0" err="1"/>
              <a:t>list.add</a:t>
            </a:r>
            <a:r>
              <a:rPr lang="en-US" dirty="0"/>
              <a:t>(</a:t>
            </a:r>
            <a:r>
              <a:rPr lang="en-US" dirty="0" err="1"/>
              <a:t>centerX</a:t>
            </a:r>
            <a:r>
              <a:rPr lang="en-US" dirty="0"/>
              <a:t> + radius * </a:t>
            </a:r>
            <a:r>
              <a:rPr lang="en-US" dirty="0" err="1"/>
              <a:t>Math.cos</a:t>
            </a:r>
            <a:r>
              <a:rPr lang="en-US" dirty="0"/>
              <a:t>(2 * </a:t>
            </a:r>
            <a:r>
              <a:rPr lang="en-US" dirty="0" err="1"/>
              <a:t>i</a:t>
            </a:r>
            <a:r>
              <a:rPr lang="en-US" dirty="0"/>
              <a:t> * </a:t>
            </a:r>
            <a:r>
              <a:rPr lang="en-US" dirty="0" err="1"/>
              <a:t>Math.PI</a:t>
            </a:r>
            <a:r>
              <a:rPr lang="en-US" dirty="0"/>
              <a:t> / 6)); </a:t>
            </a:r>
          </a:p>
          <a:p>
            <a:r>
              <a:rPr lang="en-US" dirty="0"/>
              <a:t>      </a:t>
            </a:r>
            <a:r>
              <a:rPr lang="en-US" dirty="0" err="1"/>
              <a:t>list.add</a:t>
            </a:r>
            <a:r>
              <a:rPr lang="en-US" dirty="0"/>
              <a:t>(</a:t>
            </a:r>
            <a:r>
              <a:rPr lang="en-US" dirty="0" err="1"/>
              <a:t>centerY</a:t>
            </a:r>
            <a:r>
              <a:rPr lang="en-US" dirty="0"/>
              <a:t> - radius * </a:t>
            </a:r>
            <a:r>
              <a:rPr lang="en-US" dirty="0" err="1"/>
              <a:t>Math.sin</a:t>
            </a:r>
            <a:r>
              <a:rPr lang="en-US" dirty="0"/>
              <a:t>(2 * </a:t>
            </a:r>
            <a:r>
              <a:rPr lang="en-US" dirty="0" err="1"/>
              <a:t>i</a:t>
            </a:r>
            <a:r>
              <a:rPr lang="en-US" dirty="0"/>
              <a:t> * </a:t>
            </a:r>
            <a:r>
              <a:rPr lang="en-US" dirty="0" err="1"/>
              <a:t>Math.PI</a:t>
            </a:r>
            <a:r>
              <a:rPr lang="en-US" dirty="0"/>
              <a:t> / 6));</a:t>
            </a:r>
          </a:p>
          <a:p>
            <a:r>
              <a:rPr lang="en-US" dirty="0"/>
              <a:t>    }     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</a:t>
            </a:r>
            <a:r>
              <a:rPr lang="en-US" dirty="0" err="1"/>
              <a:t>getChildren</a:t>
            </a:r>
            <a:r>
              <a:rPr lang="en-US" dirty="0"/>
              <a:t>().clear(); // Clear pane</a:t>
            </a:r>
          </a:p>
          <a:p>
            <a:r>
              <a:rPr lang="en-US" dirty="0"/>
              <a:t>    </a:t>
            </a:r>
            <a:r>
              <a:rPr lang="en-US" dirty="0" err="1"/>
              <a:t>getChildren</a:t>
            </a:r>
            <a:r>
              <a:rPr lang="en-US" dirty="0"/>
              <a:t>().add(polygon); 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@Override</a:t>
            </a:r>
          </a:p>
          <a:p>
            <a:r>
              <a:rPr lang="en-US" dirty="0"/>
              <a:t>  public void </a:t>
            </a:r>
            <a:r>
              <a:rPr lang="en-US" dirty="0" err="1"/>
              <a:t>setWidth</a:t>
            </a:r>
            <a:r>
              <a:rPr lang="en-US" dirty="0"/>
              <a:t>(double width) {</a:t>
            </a:r>
          </a:p>
          <a:p>
            <a:r>
              <a:rPr lang="en-US" dirty="0"/>
              <a:t>    </a:t>
            </a:r>
            <a:r>
              <a:rPr lang="en-US" dirty="0" err="1"/>
              <a:t>super.setWidth</a:t>
            </a:r>
            <a:r>
              <a:rPr lang="en-US" dirty="0"/>
              <a:t>(width);</a:t>
            </a:r>
          </a:p>
          <a:p>
            <a:r>
              <a:rPr lang="en-US" dirty="0"/>
              <a:t>    paint();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@Override</a:t>
            </a:r>
          </a:p>
          <a:p>
            <a:r>
              <a:rPr lang="en-US" dirty="0"/>
              <a:t>  public void </a:t>
            </a:r>
            <a:r>
              <a:rPr lang="en-US" dirty="0" err="1"/>
              <a:t>setHeight</a:t>
            </a:r>
            <a:r>
              <a:rPr lang="en-US" dirty="0"/>
              <a:t>(double height) {</a:t>
            </a:r>
          </a:p>
          <a:p>
            <a:r>
              <a:rPr lang="en-US" dirty="0"/>
              <a:t>    </a:t>
            </a:r>
            <a:r>
              <a:rPr lang="en-US" dirty="0" err="1"/>
              <a:t>super.setHeight</a:t>
            </a:r>
            <a:r>
              <a:rPr lang="en-US" dirty="0"/>
              <a:t>(height);</a:t>
            </a:r>
          </a:p>
          <a:p>
            <a:r>
              <a:rPr lang="en-US" dirty="0"/>
              <a:t>    paint();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565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AC052A8-7648-B04D-8C5A-06BDD63E94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0151DC-B165-E747-B502-50E62FD66B7B}" type="slidenum">
              <a:rPr lang="en-US" altLang="en-US" sz="1000"/>
              <a:pPr>
                <a:spcBef>
                  <a:spcPct val="0"/>
                </a:spcBef>
              </a:pPr>
              <a:t>31</a:t>
            </a:fld>
            <a:endParaRPr lang="en-US" altLang="en-US" sz="10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3658747-BAB1-ED49-82A5-56548B1A96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F049774-CCBF-5F40-9A93-1440F733B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775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679574FB-E1E8-554E-A12E-B00B2483AE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592D7F-953C-6448-98ED-2CD1D212BA3E}" type="slidenum">
              <a:rPr lang="en-US" altLang="en-US" sz="1000"/>
              <a:pPr>
                <a:spcBef>
                  <a:spcPct val="0"/>
                </a:spcBef>
              </a:pPr>
              <a:t>32</a:t>
            </a:fld>
            <a:endParaRPr lang="en-US" altLang="en-US" sz="10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7BEF02B-4D6D-ED41-96AF-BA92DB80A9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2E2F7F8E-1E61-FB4A-A449-FAFFE0791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858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4C37F6D6-BC06-654F-9CA6-BD92B6C1B7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32FA0F-C70D-6346-B6E6-38582573DB37}" type="slidenum">
              <a:rPr lang="en-US" altLang="en-US" sz="1000"/>
              <a:pPr>
                <a:spcBef>
                  <a:spcPct val="0"/>
                </a:spcBef>
              </a:pPr>
              <a:t>33</a:t>
            </a:fld>
            <a:endParaRPr lang="en-US" altLang="en-US" sz="10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A49BA0B-B58A-5B4C-9B8F-02812E9D9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3832678-76F8-4744-8009-12D10B526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javafx.application.Application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javafx.stage.Stage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javafx.scene.Scene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javafx.scene.control.ContentDisplay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javafx.scene.control.Label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javafx.scene.image.Image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javafx.scene.image.ImageView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javafx.scene.layout.HBox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javafx.scene.layout.StackPane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javafx.scene.paint.Color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javafx.scene.shape.Circle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javafx.scene.shape.Rectangle</a:t>
            </a:r>
            <a:r>
              <a:rPr lang="en-US" altLang="en-US" dirty="0"/>
              <a:t>;</a:t>
            </a:r>
          </a:p>
          <a:p>
            <a:r>
              <a:rPr lang="en-US" altLang="en-US" dirty="0"/>
              <a:t>import </a:t>
            </a:r>
            <a:r>
              <a:rPr lang="en-US" altLang="en-US" dirty="0" err="1"/>
              <a:t>javafx.scene.shape.Ellipse</a:t>
            </a:r>
            <a:r>
              <a:rPr lang="en-US" altLang="en-US" dirty="0"/>
              <a:t>;</a:t>
            </a:r>
          </a:p>
          <a:p>
            <a:endParaRPr lang="en-US" altLang="en-US" dirty="0"/>
          </a:p>
          <a:p>
            <a:r>
              <a:rPr lang="en-US" altLang="en-US" dirty="0"/>
              <a:t>public class </a:t>
            </a:r>
            <a:r>
              <a:rPr lang="en-US" altLang="en-US" dirty="0" err="1"/>
              <a:t>LabelWithGraphic</a:t>
            </a:r>
            <a:r>
              <a:rPr lang="en-US" altLang="en-US" dirty="0"/>
              <a:t> extends Application {</a:t>
            </a:r>
          </a:p>
          <a:p>
            <a:r>
              <a:rPr lang="en-US" altLang="en-US" dirty="0"/>
              <a:t>  @Override // Override the start method in the Application class</a:t>
            </a:r>
          </a:p>
          <a:p>
            <a:r>
              <a:rPr lang="en-US" altLang="en-US" dirty="0"/>
              <a:t>  public void start(Stage </a:t>
            </a:r>
            <a:r>
              <a:rPr lang="en-US" altLang="en-US" dirty="0" err="1"/>
              <a:t>primaryStage</a:t>
            </a:r>
            <a:r>
              <a:rPr lang="en-US" altLang="en-US" dirty="0"/>
              <a:t>) {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ImageView</a:t>
            </a:r>
            <a:r>
              <a:rPr lang="en-US" altLang="en-US" dirty="0"/>
              <a:t> us = new </a:t>
            </a:r>
            <a:r>
              <a:rPr lang="en-US" altLang="en-US" dirty="0" err="1"/>
              <a:t>ImageView</a:t>
            </a:r>
            <a:r>
              <a:rPr lang="en-US" altLang="en-US" dirty="0"/>
              <a:t>(new Image("image/</a:t>
            </a:r>
            <a:r>
              <a:rPr lang="en-US" altLang="en-US" dirty="0" err="1"/>
              <a:t>us.gif</a:t>
            </a:r>
            <a:r>
              <a:rPr lang="en-US" altLang="en-US" dirty="0"/>
              <a:t>"));</a:t>
            </a:r>
          </a:p>
          <a:p>
            <a:r>
              <a:rPr lang="en-US" altLang="en-US" dirty="0"/>
              <a:t>    Label lb1 = new Label("US\n50 States", us);</a:t>
            </a:r>
          </a:p>
          <a:p>
            <a:r>
              <a:rPr lang="en-US" altLang="en-US" dirty="0"/>
              <a:t>    lb1.setStyle("-</a:t>
            </a:r>
            <a:r>
              <a:rPr lang="en-US" altLang="en-US" dirty="0" err="1"/>
              <a:t>fx</a:t>
            </a:r>
            <a:r>
              <a:rPr lang="en-US" altLang="en-US" dirty="0"/>
              <a:t>-border-color: green; -</a:t>
            </a:r>
            <a:r>
              <a:rPr lang="en-US" altLang="en-US" dirty="0" err="1"/>
              <a:t>fx</a:t>
            </a:r>
            <a:r>
              <a:rPr lang="en-US" altLang="en-US" dirty="0"/>
              <a:t>-border-width: 2");</a:t>
            </a:r>
          </a:p>
          <a:p>
            <a:r>
              <a:rPr lang="en-US" altLang="en-US" dirty="0"/>
              <a:t>    lb1.setContentDisplay(</a:t>
            </a:r>
            <a:r>
              <a:rPr lang="en-US" altLang="en-US" dirty="0" err="1"/>
              <a:t>ContentDisplay.BOTTOM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lb1.setTextFill(</a:t>
            </a:r>
            <a:r>
              <a:rPr lang="en-US" altLang="en-US" dirty="0" err="1"/>
              <a:t>Color.RED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Label lb2 = new Label("Circle", new Circle(50, 50, 25));</a:t>
            </a:r>
          </a:p>
          <a:p>
            <a:r>
              <a:rPr lang="en-US" altLang="en-US" dirty="0"/>
              <a:t>    lb2.setContentDisplay(</a:t>
            </a:r>
            <a:r>
              <a:rPr lang="en-US" altLang="en-US" dirty="0" err="1"/>
              <a:t>ContentDisplay.TOP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lb2.setTextFill(</a:t>
            </a:r>
            <a:r>
              <a:rPr lang="en-US" altLang="en-US" dirty="0" err="1"/>
              <a:t>Color.ORANGE</a:t>
            </a:r>
            <a:r>
              <a:rPr lang="en-US" altLang="en-US" dirty="0"/>
              <a:t>);</a:t>
            </a:r>
          </a:p>
          <a:p>
            <a:endParaRPr lang="en-US" altLang="en-US" dirty="0"/>
          </a:p>
          <a:p>
            <a:r>
              <a:rPr lang="en-US" altLang="en-US" dirty="0"/>
              <a:t>    Label lb3 = new Label("Rectangle", new Rectangle(10, 10, 50, 25));</a:t>
            </a:r>
          </a:p>
          <a:p>
            <a:r>
              <a:rPr lang="en-US" altLang="en-US" dirty="0"/>
              <a:t>    lb3.setContentDisplay(</a:t>
            </a:r>
            <a:r>
              <a:rPr lang="en-US" altLang="en-US" dirty="0" err="1"/>
              <a:t>ContentDisplay.RIGHT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Label lb4 = new Label("Ellipse", new Ellipse(50, 50, 50, 25));</a:t>
            </a:r>
          </a:p>
          <a:p>
            <a:r>
              <a:rPr lang="en-US" altLang="en-US" dirty="0"/>
              <a:t>    lb4.setContentDisplay(</a:t>
            </a:r>
            <a:r>
              <a:rPr lang="en-US" altLang="en-US" dirty="0" err="1"/>
              <a:t>ContentDisplay.LEFT</a:t>
            </a:r>
            <a:r>
              <a:rPr lang="en-US" altLang="en-US" dirty="0"/>
              <a:t>);</a:t>
            </a:r>
          </a:p>
          <a:p>
            <a:endParaRPr lang="en-US" altLang="en-US" dirty="0"/>
          </a:p>
          <a:p>
            <a:r>
              <a:rPr lang="en-US" altLang="en-US" dirty="0"/>
              <a:t>    Ellipse ellipse = new Ellipse(50, 50, 50, 25);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ellipse.setStroke</a:t>
            </a:r>
            <a:r>
              <a:rPr lang="en-US" altLang="en-US" dirty="0"/>
              <a:t>(</a:t>
            </a:r>
            <a:r>
              <a:rPr lang="en-US" altLang="en-US" dirty="0" err="1"/>
              <a:t>Color.GREEN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ellipse.setFill</a:t>
            </a:r>
            <a:r>
              <a:rPr lang="en-US" altLang="en-US" dirty="0"/>
              <a:t>(</a:t>
            </a:r>
            <a:r>
              <a:rPr lang="en-US" altLang="en-US" dirty="0" err="1"/>
              <a:t>Color.WHITE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StackPane</a:t>
            </a:r>
            <a:r>
              <a:rPr lang="en-US" altLang="en-US" dirty="0"/>
              <a:t> </a:t>
            </a:r>
            <a:r>
              <a:rPr lang="en-US" altLang="en-US" dirty="0" err="1"/>
              <a:t>stackPane</a:t>
            </a:r>
            <a:r>
              <a:rPr lang="en-US" altLang="en-US" dirty="0"/>
              <a:t> = new </a:t>
            </a:r>
            <a:r>
              <a:rPr lang="en-US" altLang="en-US" dirty="0" err="1"/>
              <a:t>StackPane</a:t>
            </a:r>
            <a:r>
              <a:rPr lang="en-US" altLang="en-US" dirty="0"/>
              <a:t>();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stackPane.getChildren</a:t>
            </a:r>
            <a:r>
              <a:rPr lang="en-US" altLang="en-US" dirty="0"/>
              <a:t>().</a:t>
            </a:r>
            <a:r>
              <a:rPr lang="en-US" altLang="en-US" dirty="0" err="1"/>
              <a:t>addAll</a:t>
            </a:r>
            <a:r>
              <a:rPr lang="en-US" altLang="en-US" dirty="0"/>
              <a:t>(ellipse, new Label("JavaFX"));</a:t>
            </a:r>
          </a:p>
          <a:p>
            <a:r>
              <a:rPr lang="en-US" altLang="en-US" dirty="0"/>
              <a:t>    Label lb5 = new Label("A pane inside a label", </a:t>
            </a:r>
            <a:r>
              <a:rPr lang="en-US" altLang="en-US" dirty="0" err="1"/>
              <a:t>stackPane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lb5.setContentDisplay(</a:t>
            </a:r>
            <a:r>
              <a:rPr lang="en-US" altLang="en-US" dirty="0" err="1"/>
              <a:t>ContentDisplay.BOTTOM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HBox</a:t>
            </a:r>
            <a:r>
              <a:rPr lang="en-US" altLang="en-US" dirty="0"/>
              <a:t> pane = new </a:t>
            </a:r>
            <a:r>
              <a:rPr lang="en-US" altLang="en-US" dirty="0" err="1"/>
              <a:t>HBox</a:t>
            </a:r>
            <a:r>
              <a:rPr lang="en-US" altLang="en-US" dirty="0"/>
              <a:t>(20);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pane.getChildren</a:t>
            </a:r>
            <a:r>
              <a:rPr lang="en-US" altLang="en-US" dirty="0"/>
              <a:t>().</a:t>
            </a:r>
            <a:r>
              <a:rPr lang="en-US" altLang="en-US" dirty="0" err="1"/>
              <a:t>addAll</a:t>
            </a:r>
            <a:r>
              <a:rPr lang="en-US" altLang="en-US" dirty="0"/>
              <a:t>(lb1, lb2, lb3, lb4, lb5);</a:t>
            </a:r>
          </a:p>
          <a:p>
            <a:endParaRPr lang="en-US" altLang="en-US" dirty="0"/>
          </a:p>
          <a:p>
            <a:r>
              <a:rPr lang="en-US" altLang="en-US" dirty="0"/>
              <a:t>    // Create a scene and place it in the stage</a:t>
            </a:r>
          </a:p>
          <a:p>
            <a:r>
              <a:rPr lang="en-US" altLang="en-US" dirty="0"/>
              <a:t>    Scene scene = new Scene(pane, 450, 150);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primaryStage.setTitle</a:t>
            </a:r>
            <a:r>
              <a:rPr lang="en-US" altLang="en-US" dirty="0"/>
              <a:t>("</a:t>
            </a:r>
            <a:r>
              <a:rPr lang="en-US" altLang="en-US" dirty="0" err="1"/>
              <a:t>LabelWithGraphic</a:t>
            </a:r>
            <a:r>
              <a:rPr lang="en-US" altLang="en-US" dirty="0"/>
              <a:t>"); // Set the stage title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primaryStage.setScene</a:t>
            </a:r>
            <a:r>
              <a:rPr lang="en-US" altLang="en-US" dirty="0"/>
              <a:t>(scene); // Place the scene in the stage</a:t>
            </a:r>
          </a:p>
          <a:p>
            <a:r>
              <a:rPr lang="en-US" altLang="en-US" dirty="0"/>
              <a:t>    </a:t>
            </a:r>
            <a:r>
              <a:rPr lang="en-US" altLang="en-US" dirty="0" err="1"/>
              <a:t>primaryStage.show</a:t>
            </a:r>
            <a:r>
              <a:rPr lang="en-US" altLang="en-US" dirty="0"/>
              <a:t>(); // Display the stage</a:t>
            </a:r>
          </a:p>
          <a:p>
            <a:r>
              <a:rPr lang="en-US" altLang="en-US" dirty="0"/>
              <a:t>  }</a:t>
            </a:r>
          </a:p>
          <a:p>
            <a:endParaRPr lang="en-US" altLang="en-US" dirty="0"/>
          </a:p>
          <a:p>
            <a:r>
              <a:rPr lang="en-US" altLang="en-US" dirty="0"/>
              <a:t>  /**</a:t>
            </a:r>
          </a:p>
          <a:p>
            <a:r>
              <a:rPr lang="en-US" altLang="en-US" dirty="0"/>
              <a:t>   * The main method is only needed for the IDE with limited</a:t>
            </a:r>
          </a:p>
          <a:p>
            <a:r>
              <a:rPr lang="en-US" altLang="en-US" dirty="0"/>
              <a:t>   * JavaFX support. Not needed for running from the command line.</a:t>
            </a:r>
          </a:p>
          <a:p>
            <a:r>
              <a:rPr lang="en-US" altLang="en-US" dirty="0"/>
              <a:t>   */</a:t>
            </a:r>
          </a:p>
          <a:p>
            <a:r>
              <a:rPr lang="en-US" altLang="en-US" dirty="0"/>
              <a:t>  public static void main(String[] </a:t>
            </a:r>
            <a:r>
              <a:rPr lang="en-US" altLang="en-US" dirty="0" err="1"/>
              <a:t>args</a:t>
            </a:r>
            <a:r>
              <a:rPr lang="en-US" altLang="en-US" dirty="0"/>
              <a:t>) {</a:t>
            </a:r>
          </a:p>
          <a:p>
            <a:r>
              <a:rPr lang="en-US" altLang="en-US" dirty="0"/>
              <a:t>    launch(</a:t>
            </a:r>
            <a:r>
              <a:rPr lang="en-US" altLang="en-US" dirty="0" err="1"/>
              <a:t>args</a:t>
            </a:r>
            <a:r>
              <a:rPr lang="en-US" altLang="en-US" dirty="0"/>
              <a:t>);</a:t>
            </a:r>
          </a:p>
          <a:p>
            <a:r>
              <a:rPr lang="en-US" altLang="en-US" dirty="0"/>
              <a:t>  }</a:t>
            </a:r>
          </a:p>
          <a:p>
            <a:r>
              <a:rPr lang="en-US" alt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95683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2B7E6922-FE5F-CA48-BC0D-09D4FC1FBD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6A5E51-41CD-C944-AB16-8C542454E946}" type="slidenum">
              <a:rPr lang="en-US" altLang="en-US" sz="1000"/>
              <a:pPr>
                <a:spcBef>
                  <a:spcPct val="0"/>
                </a:spcBef>
              </a:pPr>
              <a:t>34</a:t>
            </a:fld>
            <a:endParaRPr lang="en-US" altLang="en-US" sz="10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901754B-3AAF-414B-BE0B-BF44F84104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E77C07A-C861-7B46-A304-3095D785C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291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E988108F-473D-3B4F-A631-C917BE8358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4BE3C0-9099-0C40-8F30-50CF6DEAB8DA}" type="slidenum">
              <a:rPr lang="en-US" altLang="en-US" sz="1000"/>
              <a:pPr>
                <a:spcBef>
                  <a:spcPct val="0"/>
                </a:spcBef>
              </a:pPr>
              <a:t>35</a:t>
            </a:fld>
            <a:endParaRPr lang="en-US" altLang="en-US" sz="10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6CC6510-7DA7-1747-8966-F53FF9E19E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C2C396F-B9E0-F34E-BDD4-4D5776485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package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JavaFX;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javafx.application.Application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javafx.stage.Stage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javafx.geometry.Pos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javafx.scene.Scene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javafx.scene.control.Button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javafx.scene.image.ImageView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javafx.scene.layout.HBox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javafx.scene.text.Text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class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ButtonDemo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extends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Application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protected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Text text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Text(50, 50, "JavaFX Programming");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protected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paneForButtons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(20);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Button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btLeft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Button("Left");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Button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btRight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Button("Right");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paneForButtons.getChildren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addAll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btLeft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btRight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paneForButtons.setAlignment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Pos.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CENTER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paneForButtons.setStyle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-border-color: green");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pane.setBottom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paneForButtons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Pane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paneForText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Pane();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paneForText.getChildren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().add(text);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pane.setCenter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paneForText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btLeft.setOnAction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(e -&gt;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text.setX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text.getX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 - 10));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btRight.setOnAction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(e -&gt;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text.setX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text.getX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 + 10));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return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@Override // Override the start method in the Application class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start(Stage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Create a scene and place it in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Scene scene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Scene(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(), 450, 200);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primaryStage.setTitle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ButtonDemo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"); // Set the stage title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primaryStage.setScene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(scene); // Place the scene in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primaryStage.show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 // Display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/**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 The main method is only needed for the IDE with limited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 JavaFX support. Not needed for running from the command line.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*/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static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main(String[]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launch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1557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import </a:t>
            </a:r>
            <a:r>
              <a:rPr lang="en-US" dirty="0" err="1"/>
              <a:t>javafx.application.Application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javafx.scene.Scene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javafx.scene.control.Button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javafx.scene.layout.StackPane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javafx.stage.Stage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ButtonInPane</a:t>
            </a:r>
            <a:r>
              <a:rPr lang="en-US" dirty="0"/>
              <a:t> extends Application {</a:t>
            </a:r>
          </a:p>
          <a:p>
            <a:r>
              <a:rPr lang="en-US" dirty="0"/>
              <a:t>  @Override // Override the start method in the Application class</a:t>
            </a:r>
          </a:p>
          <a:p>
            <a:r>
              <a:rPr lang="en-US" dirty="0"/>
              <a:t>  public void start(Stage </a:t>
            </a:r>
            <a:r>
              <a:rPr lang="en-US" dirty="0" err="1"/>
              <a:t>primaryStage</a:t>
            </a:r>
            <a:r>
              <a:rPr lang="en-US" dirty="0"/>
              <a:t>) {</a:t>
            </a:r>
          </a:p>
          <a:p>
            <a:r>
              <a:rPr lang="en-US" dirty="0"/>
              <a:t>    // Create a scene and place a button in the scene</a:t>
            </a:r>
          </a:p>
          <a:p>
            <a:r>
              <a:rPr lang="en-US" dirty="0"/>
              <a:t>    </a:t>
            </a:r>
            <a:r>
              <a:rPr lang="en-US" dirty="0" err="1"/>
              <a:t>StackPane</a:t>
            </a:r>
            <a:r>
              <a:rPr lang="en-US" dirty="0"/>
              <a:t> pane = new </a:t>
            </a:r>
            <a:r>
              <a:rPr lang="en-US" dirty="0" err="1"/>
              <a:t>StackPane</a:t>
            </a:r>
            <a:r>
              <a:rPr lang="en-US" dirty="0"/>
              <a:t>();</a:t>
            </a:r>
          </a:p>
          <a:p>
            <a:r>
              <a:rPr lang="en-US" dirty="0"/>
              <a:t>    </a:t>
            </a:r>
            <a:r>
              <a:rPr lang="en-US" dirty="0" err="1"/>
              <a:t>pane.getChildren</a:t>
            </a:r>
            <a:r>
              <a:rPr lang="en-US" dirty="0"/>
              <a:t>().add(new Button("OK"));    </a:t>
            </a:r>
          </a:p>
          <a:p>
            <a:r>
              <a:rPr lang="en-US" dirty="0"/>
              <a:t>    Scene scene = new Scene(pane, 200, 50);</a:t>
            </a:r>
          </a:p>
          <a:p>
            <a:r>
              <a:rPr lang="en-US" dirty="0"/>
              <a:t>    </a:t>
            </a:r>
            <a:r>
              <a:rPr lang="en-US" dirty="0" err="1"/>
              <a:t>primaryStage.setTitle</a:t>
            </a:r>
            <a:r>
              <a:rPr lang="en-US" dirty="0"/>
              <a:t>("Button in a pane"); // Set the stage title</a:t>
            </a:r>
          </a:p>
          <a:p>
            <a:r>
              <a:rPr lang="en-US" dirty="0"/>
              <a:t>    </a:t>
            </a:r>
            <a:r>
              <a:rPr lang="en-US" dirty="0" err="1"/>
              <a:t>primaryStage.setScene</a:t>
            </a:r>
            <a:r>
              <a:rPr lang="en-US" dirty="0"/>
              <a:t>(scene); // Place the scene in the stage</a:t>
            </a:r>
          </a:p>
          <a:p>
            <a:r>
              <a:rPr lang="en-US" dirty="0"/>
              <a:t>    </a:t>
            </a:r>
            <a:r>
              <a:rPr lang="en-US" dirty="0" err="1"/>
              <a:t>primaryStage.show</a:t>
            </a:r>
            <a:r>
              <a:rPr lang="en-US" dirty="0"/>
              <a:t>(); // Display the stage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/**</a:t>
            </a:r>
          </a:p>
          <a:p>
            <a:r>
              <a:rPr lang="en-US" dirty="0"/>
              <a:t>   * The main method is only needed for the IDE with limited</a:t>
            </a:r>
          </a:p>
          <a:p>
            <a:r>
              <a:rPr lang="en-US" dirty="0"/>
              <a:t>   * JavaFX support. Not needed for running from the command line.</a:t>
            </a:r>
          </a:p>
          <a:p>
            <a:r>
              <a:rPr lang="en-US" dirty="0"/>
              <a:t>   */</a:t>
            </a:r>
          </a:p>
          <a:p>
            <a:r>
              <a:rPr lang="en-US" dirty="0"/>
              <a:t>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launch(</a:t>
            </a:r>
            <a:r>
              <a:rPr lang="en-US" dirty="0" err="1"/>
              <a:t>args</a:t>
            </a:r>
            <a:r>
              <a:rPr lang="en-US" dirty="0"/>
              <a:t>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272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78190664-AFA9-724C-B6C5-BBF2A565C5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AC52C19-884B-0C43-8000-086F897F0250}" type="slidenum">
              <a:rPr lang="en-US" altLang="en-US" sz="1000"/>
              <a:pPr>
                <a:spcBef>
                  <a:spcPct val="0"/>
                </a:spcBef>
              </a:pPr>
              <a:t>36</a:t>
            </a:fld>
            <a:endParaRPr lang="en-US" altLang="en-US" sz="10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7283FD7-D437-754C-898F-C7B1ED8DD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34818262-C99E-3447-AB11-4EEC723E74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848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D2A12969-16D3-9849-8D67-F6DA333EB7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34FE75C-801A-B14C-A6DC-502815F422B7}" type="slidenum">
              <a:rPr lang="en-US" altLang="en-US" sz="1000"/>
              <a:pPr>
                <a:spcBef>
                  <a:spcPct val="0"/>
                </a:spcBef>
              </a:pPr>
              <a:t>37</a:t>
            </a:fld>
            <a:endParaRPr lang="en-US" altLang="en-US" sz="10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0BEC6DB-5790-1B4D-8835-BF7FC1CB1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2CFA1DA-321F-0E42-8194-8D9F3BC78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package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JavaFX;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javafx.event.ActionEvent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javafx.event.EventHandler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javafx.geometry.Insets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javafx.scene.Scene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javafx.scene.control.Button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javafx.scene.control.CheckBox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javafx.scene.text.Font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javafx.scene.text.FontPosture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javafx.scene.text.FontWeight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javafx.stage.Stage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class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CheckBoxDemo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extends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ButtonDemo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@Override // Override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 method in the super class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protected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 =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super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.getPane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Font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fontBoldItalic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Font.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("Times New Roman",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FontWeight.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FontPosture.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ITALIC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20);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Font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fontBold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Font.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("Times New Roman",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FontWeight.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FontPosture.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REGULAR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20);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Font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fontItalic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Font.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("Times New Roman",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FontWeight.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NORMAL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FontPosture.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ITALIC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20);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Font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fontNormal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Font.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("Times New Roman",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FontWeight.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NORMAL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FontPosture.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REGULAR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20);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text.setFont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fontNormal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paneForCheckBoxes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(20);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paneForCheckBoxes.setPadding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Insets(5, 5, 5, 5));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paneForCheckBoxes.setStyle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-border-color: green");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CheckBox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chkBold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CheckBox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("Bold");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CheckBox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chkItalic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CheckBox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("Italic");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paneForCheckBoxes.getChildren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addAll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chkBold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chkItalic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pane.setRight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paneForCheckBoxes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EventHandler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&lt;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ActionEvent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&gt; handler = e -&gt; {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chkBold.isSelected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 &amp;&amp;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chkItalic.isSelected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text.setFont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fontBoldItalic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 // Both check boxes checked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else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chkBold.isSelected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text.setFont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fontBold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 // The Bold check box checked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else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chkItalic.isSelected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text.setFont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fontItalic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 // The Italic check box checked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}   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else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text.setFont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fontNormal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 // Both check boxes unchecked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};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chkBold.setOnAction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(handler);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chkItalic.setOnAction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(handler);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return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pane; // Return a new pane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@Override // Override the start method in the Application class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start(Stage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super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.start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primaryStage.setTitle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CheckBoxDemo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"); // Set the stage title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/**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* The main method is only needed for the IDE with limited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* JavaFX support. Not needed for running from the command line.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*/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static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main(String[]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launch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}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1765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69C9BE2A-3025-DC46-81D7-AE43033B07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F2240FA-95C4-5749-92BE-632958A76ADD}" type="slidenum">
              <a:rPr lang="en-US" altLang="en-US" sz="1000"/>
              <a:pPr>
                <a:spcBef>
                  <a:spcPct val="0"/>
                </a:spcBef>
              </a:pPr>
              <a:t>38</a:t>
            </a:fld>
            <a:endParaRPr lang="en-US" altLang="en-US" sz="10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871E45D6-AA4D-7B41-8585-A115D2CAA6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8E62BFD6-29C9-2341-80C2-2293A1449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100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28550878-9FAB-6C4C-95B8-7C7407A133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3BDA34-7105-284B-8555-A821D18E1329}" type="slidenum">
              <a:rPr lang="en-US" altLang="en-US" sz="1000"/>
              <a:pPr>
                <a:spcBef>
                  <a:spcPct val="0"/>
                </a:spcBef>
              </a:pPr>
              <a:t>39</a:t>
            </a:fld>
            <a:endParaRPr lang="en-US" altLang="en-US" sz="10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1468008E-F2E7-BC42-BD82-A40C29898F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C5F4C1A-A622-2641-9880-252E9B697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package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JavaFX;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javafx.geometry.Insets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javafx.scene.control.RadioButton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javafx.scene.control.ToggleGroup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javafx.scene.paint.Color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class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RadioButtonDemo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extends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CheckBoxDemo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@Override // Override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 method in the super class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protected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 =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super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.getPane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paneForRadioButtons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VBox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(20);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paneForRadioButtons.setPadding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Insets(5, 5, 5, 5));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paneForRadioButtons.setStyle</a:t>
            </a: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("-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-border-width: 2px; 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-border-color: green");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RadioButton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rbRed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RadioButton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("Red");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RadioButton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rbGreen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RadioButton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("Green");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RadioButton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rbBlue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RadioButton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("Blue");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paneForRadioButtons.getChildren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addAll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rbRed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rbGreen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rbBlue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paneForRadioButtons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ToggleGroup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group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ToggleGroup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rbRed.setToggleGroup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(group);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rbGreen.setToggleGroup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(group);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rbBlue.setToggleGroup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(group);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rbRed.setOnAction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(e -&gt;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rbRed.isSelected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text.setFill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Color.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});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rbGreen.setOnAction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(e -&gt;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rbGreen.isSelected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text.setFill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Color.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GREEN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});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rbBlue.setOnAction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(e -&gt;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rbBlue.isSelected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text.setFill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Color.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BLUE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});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return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}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/**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* The main method is only needed for the IDE with limited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* JavaFX support. Not needed for running from the command line.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*/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static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main(String[]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launch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}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1777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57EC4BDB-D512-B24F-89C4-B6AED731F3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F68BCC-B657-0F46-B48A-E7EBB1D68DD7}" type="slidenum">
              <a:rPr lang="en-US" altLang="en-US" sz="1000"/>
              <a:pPr>
                <a:spcBef>
                  <a:spcPct val="0"/>
                </a:spcBef>
              </a:pPr>
              <a:t>40</a:t>
            </a:fld>
            <a:endParaRPr lang="en-US" altLang="en-US" sz="10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8195968-562E-E94B-8238-8BB67664F3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C764DFB-C130-454C-A2A5-FD4FC356F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139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0935C8E-4ED4-7B48-A5E0-A5E2A2EE4E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BF9CAD-7B20-3E47-B78A-01EF84025518}" type="slidenum">
              <a:rPr lang="en-US" altLang="en-US" sz="1000"/>
              <a:pPr>
                <a:spcBef>
                  <a:spcPct val="0"/>
                </a:spcBef>
              </a:pPr>
              <a:t>41</a:t>
            </a:fld>
            <a:endParaRPr lang="en-US" altLang="en-US" sz="10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FFA1B1D-8E30-A248-8E5F-68A315067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AD3E8051-F18C-A348-B4B3-73AC66E38B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package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JavaFX;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javafx.geometry.Insets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javafx.geometry.Pos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javafx.scene.control.Label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class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TextFieldDemo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extends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RadioButtonDemo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@Override // Override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 method in the super class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protected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 =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super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.getPane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paneForTextField.setPadding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Insets(5, 5, 5, 5));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paneForTextField.setStyle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-border-color: green");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paneForTextField.setLeft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Label("Enter a new message: "));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tf.setAlignment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Pos.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BOTTOM_RIGHT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paneForTextField.setCenter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paneForTextField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tf.setOnAction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(e -&gt;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text.setText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tf.getText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return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}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/**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* The main method is only needed for the IDE with limited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* JavaFX support. Not needed for running from the command line.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*/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static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main(String[]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launch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}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}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182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import </a:t>
            </a:r>
            <a:r>
              <a:rPr lang="en-US" dirty="0" err="1"/>
              <a:t>javafx.application.Application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javafx.scene.Scene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javafx.scene.layout.Pane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javafx.scene.paint.Color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javafx.scene.shape.Circle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javafx.stage.Stage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ShowCircle</a:t>
            </a:r>
            <a:r>
              <a:rPr lang="en-US" dirty="0"/>
              <a:t> extends Application {</a:t>
            </a:r>
          </a:p>
          <a:p>
            <a:r>
              <a:rPr lang="en-US" dirty="0"/>
              <a:t>  @Override // Override the start method in the Application class</a:t>
            </a:r>
          </a:p>
          <a:p>
            <a:r>
              <a:rPr lang="en-US" dirty="0"/>
              <a:t>  public void start(Stage </a:t>
            </a:r>
            <a:r>
              <a:rPr lang="en-US" dirty="0" err="1"/>
              <a:t>primaryStage</a:t>
            </a:r>
            <a:r>
              <a:rPr lang="en-US" dirty="0"/>
              <a:t>) {</a:t>
            </a:r>
          </a:p>
          <a:p>
            <a:r>
              <a:rPr lang="en-US" dirty="0"/>
              <a:t>    // Create a circle and set its properties</a:t>
            </a:r>
          </a:p>
          <a:p>
            <a:r>
              <a:rPr lang="en-US" dirty="0"/>
              <a:t>    Circle circle = new Circle();</a:t>
            </a:r>
          </a:p>
          <a:p>
            <a:r>
              <a:rPr lang="en-US" dirty="0"/>
              <a:t>    </a:t>
            </a:r>
            <a:r>
              <a:rPr lang="en-US" dirty="0" err="1"/>
              <a:t>circle.setCenterX</a:t>
            </a:r>
            <a:r>
              <a:rPr lang="en-US" dirty="0"/>
              <a:t>(100);</a:t>
            </a:r>
          </a:p>
          <a:p>
            <a:r>
              <a:rPr lang="en-US" dirty="0"/>
              <a:t>    </a:t>
            </a:r>
            <a:r>
              <a:rPr lang="en-US" dirty="0" err="1"/>
              <a:t>circle.setCenterY</a:t>
            </a:r>
            <a:r>
              <a:rPr lang="en-US" dirty="0"/>
              <a:t>(100);</a:t>
            </a:r>
          </a:p>
          <a:p>
            <a:r>
              <a:rPr lang="en-US" dirty="0"/>
              <a:t>    </a:t>
            </a:r>
            <a:r>
              <a:rPr lang="en-US" dirty="0" err="1"/>
              <a:t>circle.setRadius</a:t>
            </a:r>
            <a:r>
              <a:rPr lang="en-US" dirty="0"/>
              <a:t>(50);</a:t>
            </a:r>
          </a:p>
          <a:p>
            <a:r>
              <a:rPr lang="en-US" dirty="0"/>
              <a:t>    </a:t>
            </a:r>
            <a:r>
              <a:rPr lang="en-US" dirty="0" err="1"/>
              <a:t>circle.setStroke</a:t>
            </a:r>
            <a:r>
              <a:rPr lang="en-US" dirty="0"/>
              <a:t>(</a:t>
            </a:r>
            <a:r>
              <a:rPr lang="en-US" dirty="0" err="1"/>
              <a:t>Color.BLACK</a:t>
            </a:r>
            <a:r>
              <a:rPr lang="en-US" dirty="0"/>
              <a:t>); // Set circle stroke color</a:t>
            </a:r>
          </a:p>
          <a:p>
            <a:r>
              <a:rPr lang="en-US" dirty="0"/>
              <a:t>    </a:t>
            </a:r>
            <a:r>
              <a:rPr lang="en-US" dirty="0" err="1"/>
              <a:t>circle.setFill</a:t>
            </a:r>
            <a:r>
              <a:rPr lang="en-US" dirty="0"/>
              <a:t>(</a:t>
            </a:r>
            <a:r>
              <a:rPr lang="en-US" dirty="0" err="1"/>
              <a:t>Color.WHITE</a:t>
            </a:r>
            <a:r>
              <a:rPr lang="en-US" dirty="0"/>
              <a:t>);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// Create a pane to hold the circle </a:t>
            </a:r>
          </a:p>
          <a:p>
            <a:r>
              <a:rPr lang="en-US" dirty="0"/>
              <a:t>    Pane pane = new Pane();</a:t>
            </a:r>
          </a:p>
          <a:p>
            <a:r>
              <a:rPr lang="en-US" dirty="0"/>
              <a:t>    </a:t>
            </a:r>
            <a:r>
              <a:rPr lang="en-US" dirty="0" err="1"/>
              <a:t>pane.getChildren</a:t>
            </a:r>
            <a:r>
              <a:rPr lang="en-US" dirty="0"/>
              <a:t>().add(circle);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// Create a scene and place it in the stage</a:t>
            </a:r>
          </a:p>
          <a:p>
            <a:r>
              <a:rPr lang="en-US" dirty="0"/>
              <a:t>    Scene scene = new Scene(pane, 200, 200);</a:t>
            </a:r>
          </a:p>
          <a:p>
            <a:r>
              <a:rPr lang="en-US" dirty="0"/>
              <a:t>    </a:t>
            </a:r>
            <a:r>
              <a:rPr lang="en-US" dirty="0" err="1"/>
              <a:t>primaryStage.setTitle</a:t>
            </a:r>
            <a:r>
              <a:rPr lang="en-US" dirty="0"/>
              <a:t>("</a:t>
            </a:r>
            <a:r>
              <a:rPr lang="en-US" dirty="0" err="1"/>
              <a:t>ShowCircle</a:t>
            </a:r>
            <a:r>
              <a:rPr lang="en-US" dirty="0"/>
              <a:t>"); // Set the stage title</a:t>
            </a:r>
          </a:p>
          <a:p>
            <a:r>
              <a:rPr lang="en-US" dirty="0"/>
              <a:t>    </a:t>
            </a:r>
            <a:r>
              <a:rPr lang="en-US" dirty="0" err="1"/>
              <a:t>primaryStage.setScene</a:t>
            </a:r>
            <a:r>
              <a:rPr lang="en-US" dirty="0"/>
              <a:t>(scene); // Place the scene in the stage</a:t>
            </a:r>
          </a:p>
          <a:p>
            <a:r>
              <a:rPr lang="en-US" dirty="0"/>
              <a:t>    </a:t>
            </a:r>
            <a:r>
              <a:rPr lang="en-US" dirty="0" err="1"/>
              <a:t>primaryStage.show</a:t>
            </a:r>
            <a:r>
              <a:rPr lang="en-US" dirty="0"/>
              <a:t>(); // Display the stage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/**</a:t>
            </a:r>
          </a:p>
          <a:p>
            <a:r>
              <a:rPr lang="en-US" dirty="0"/>
              <a:t>   * The main method is only needed for the IDE with limited</a:t>
            </a:r>
          </a:p>
          <a:p>
            <a:r>
              <a:rPr lang="en-US" dirty="0"/>
              <a:t>   * JavaFX support. Not needed for running from the command line.</a:t>
            </a:r>
          </a:p>
          <a:p>
            <a:r>
              <a:rPr lang="en-US" dirty="0"/>
              <a:t>   */</a:t>
            </a:r>
          </a:p>
          <a:p>
            <a:r>
              <a:rPr lang="en-US" dirty="0"/>
              <a:t>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launch(</a:t>
            </a:r>
            <a:r>
              <a:rPr lang="en-US" dirty="0" err="1"/>
              <a:t>args</a:t>
            </a:r>
            <a:r>
              <a:rPr lang="en-US" dirty="0"/>
              <a:t>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54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import </a:t>
            </a:r>
            <a:r>
              <a:rPr lang="en-US" dirty="0" err="1"/>
              <a:t>javafx.application.Application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javafx.scene.Scene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javafx.scene.control.Button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javafx.stage.Stage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javafx.scene.layout.StackPane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NodeStyleRotateDemo</a:t>
            </a:r>
            <a:r>
              <a:rPr lang="en-US" dirty="0"/>
              <a:t> extends Application {</a:t>
            </a:r>
          </a:p>
          <a:p>
            <a:r>
              <a:rPr lang="en-US" dirty="0"/>
              <a:t>  @Override // Override the start method in the Application class</a:t>
            </a:r>
          </a:p>
          <a:p>
            <a:r>
              <a:rPr lang="en-US" dirty="0"/>
              <a:t>  public void start(Stage </a:t>
            </a:r>
            <a:r>
              <a:rPr lang="en-US" dirty="0" err="1"/>
              <a:t>primaryStage</a:t>
            </a:r>
            <a:r>
              <a:rPr lang="en-US" dirty="0"/>
              <a:t>) {</a:t>
            </a:r>
          </a:p>
          <a:p>
            <a:r>
              <a:rPr lang="en-US" dirty="0"/>
              <a:t>    // Create a scene and place a button in the scene</a:t>
            </a:r>
          </a:p>
          <a:p>
            <a:r>
              <a:rPr lang="en-US" dirty="0"/>
              <a:t>    </a:t>
            </a:r>
            <a:r>
              <a:rPr lang="en-US" dirty="0" err="1"/>
              <a:t>StackPane</a:t>
            </a:r>
            <a:r>
              <a:rPr lang="en-US" dirty="0"/>
              <a:t> pane = new </a:t>
            </a:r>
            <a:r>
              <a:rPr lang="en-US" dirty="0" err="1"/>
              <a:t>StackPane</a:t>
            </a:r>
            <a:r>
              <a:rPr lang="en-US" dirty="0"/>
              <a:t>();</a:t>
            </a:r>
          </a:p>
          <a:p>
            <a:r>
              <a:rPr lang="en-US" dirty="0"/>
              <a:t>    Button </a:t>
            </a:r>
            <a:r>
              <a:rPr lang="en-US" dirty="0" err="1"/>
              <a:t>btOK</a:t>
            </a:r>
            <a:r>
              <a:rPr lang="en-US" dirty="0"/>
              <a:t> = new Button("OK");</a:t>
            </a:r>
          </a:p>
          <a:p>
            <a:r>
              <a:rPr lang="en-US" dirty="0"/>
              <a:t>    </a:t>
            </a:r>
            <a:r>
              <a:rPr lang="en-US" dirty="0" err="1"/>
              <a:t>btOK.setStyle</a:t>
            </a:r>
            <a:r>
              <a:rPr lang="en-US" dirty="0"/>
              <a:t>("-</a:t>
            </a:r>
            <a:r>
              <a:rPr lang="en-US" dirty="0" err="1"/>
              <a:t>fx</a:t>
            </a:r>
            <a:r>
              <a:rPr lang="en-US" dirty="0"/>
              <a:t>-border-color: blue;");</a:t>
            </a:r>
          </a:p>
          <a:p>
            <a:r>
              <a:rPr lang="en-US" dirty="0"/>
              <a:t>    </a:t>
            </a:r>
            <a:r>
              <a:rPr lang="en-US" dirty="0" err="1"/>
              <a:t>pane.getChildren</a:t>
            </a:r>
            <a:r>
              <a:rPr lang="en-US" dirty="0"/>
              <a:t>().add(</a:t>
            </a:r>
            <a:r>
              <a:rPr lang="en-US" dirty="0" err="1"/>
              <a:t>btOK</a:t>
            </a:r>
            <a:r>
              <a:rPr lang="en-US" dirty="0"/>
              <a:t>);    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</a:t>
            </a:r>
            <a:r>
              <a:rPr lang="en-US" dirty="0" err="1"/>
              <a:t>pane.setRotate</a:t>
            </a:r>
            <a:r>
              <a:rPr lang="en-US" dirty="0"/>
              <a:t>(45); // Rotate pane 45 degrees</a:t>
            </a:r>
          </a:p>
          <a:p>
            <a:r>
              <a:rPr lang="en-US" dirty="0"/>
              <a:t>    </a:t>
            </a:r>
            <a:r>
              <a:rPr lang="en-US" dirty="0" err="1"/>
              <a:t>pane.setStyle</a:t>
            </a:r>
            <a:r>
              <a:rPr lang="en-US" dirty="0"/>
              <a:t>(</a:t>
            </a:r>
          </a:p>
          <a:p>
            <a:r>
              <a:rPr lang="en-US" dirty="0"/>
              <a:t>      "-</a:t>
            </a:r>
            <a:r>
              <a:rPr lang="en-US" dirty="0" err="1"/>
              <a:t>fx</a:t>
            </a:r>
            <a:r>
              <a:rPr lang="en-US" dirty="0"/>
              <a:t>-border-color: red; -</a:t>
            </a:r>
            <a:r>
              <a:rPr lang="en-US" dirty="0" err="1"/>
              <a:t>fx</a:t>
            </a:r>
            <a:r>
              <a:rPr lang="en-US" dirty="0"/>
              <a:t>-background-color: </a:t>
            </a:r>
            <a:r>
              <a:rPr lang="en-US" dirty="0" err="1"/>
              <a:t>lightgray</a:t>
            </a:r>
            <a:r>
              <a:rPr lang="en-US" dirty="0"/>
              <a:t>;");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Scene scene = new Scene(pane, 200, 250);</a:t>
            </a:r>
          </a:p>
          <a:p>
            <a:r>
              <a:rPr lang="en-US" dirty="0"/>
              <a:t>    </a:t>
            </a:r>
            <a:r>
              <a:rPr lang="en-US" dirty="0" err="1"/>
              <a:t>primaryStage.setTitle</a:t>
            </a:r>
            <a:r>
              <a:rPr lang="en-US" dirty="0"/>
              <a:t>("</a:t>
            </a:r>
            <a:r>
              <a:rPr lang="en-US" dirty="0" err="1"/>
              <a:t>NodeStyleRotateDemo</a:t>
            </a:r>
            <a:r>
              <a:rPr lang="en-US" dirty="0"/>
              <a:t>"); // Set the stage title</a:t>
            </a:r>
          </a:p>
          <a:p>
            <a:r>
              <a:rPr lang="en-US" dirty="0"/>
              <a:t>    </a:t>
            </a:r>
            <a:r>
              <a:rPr lang="en-US" dirty="0" err="1"/>
              <a:t>primaryStage.setScene</a:t>
            </a:r>
            <a:r>
              <a:rPr lang="en-US" dirty="0"/>
              <a:t>(scene); // Place the scene in the stage</a:t>
            </a:r>
          </a:p>
          <a:p>
            <a:r>
              <a:rPr lang="en-US" dirty="0"/>
              <a:t>    </a:t>
            </a:r>
            <a:r>
              <a:rPr lang="en-US" dirty="0" err="1"/>
              <a:t>primaryStage.show</a:t>
            </a:r>
            <a:r>
              <a:rPr lang="en-US" dirty="0"/>
              <a:t>(); // Display the stage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/**</a:t>
            </a:r>
          </a:p>
          <a:p>
            <a:r>
              <a:rPr lang="en-US" dirty="0"/>
              <a:t>   * The main method is only needed for the IDE with limited</a:t>
            </a:r>
          </a:p>
          <a:p>
            <a:r>
              <a:rPr lang="en-US" dirty="0"/>
              <a:t>   * JavaFX support. Not needed for running from the command line.</a:t>
            </a:r>
          </a:p>
          <a:p>
            <a:r>
              <a:rPr lang="en-US" dirty="0"/>
              <a:t>   */</a:t>
            </a:r>
          </a:p>
          <a:p>
            <a:r>
              <a:rPr lang="en-US" dirty="0"/>
              <a:t>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launch(</a:t>
            </a:r>
            <a:r>
              <a:rPr lang="en-US" dirty="0" err="1"/>
              <a:t>args</a:t>
            </a:r>
            <a:r>
              <a:rPr lang="en-US" dirty="0"/>
              <a:t>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968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import </a:t>
            </a:r>
            <a:r>
              <a:rPr lang="en-US" dirty="0" err="1"/>
              <a:t>javafx.application.Application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javafx.scene.Scene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javafx.scene.layout</a:t>
            </a:r>
            <a:r>
              <a:rPr lang="en-US" dirty="0"/>
              <a:t>.*;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javafx.scene.paint.Color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javafx.scene.shape.Circle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javafx.scene.text</a:t>
            </a:r>
            <a:r>
              <a:rPr lang="en-US" dirty="0"/>
              <a:t>.*;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javafx.scene.control</a:t>
            </a:r>
            <a:r>
              <a:rPr lang="en-US" dirty="0"/>
              <a:t>.*;</a:t>
            </a:r>
          </a:p>
          <a:p>
            <a:r>
              <a:rPr lang="en-US" dirty="0"/>
              <a:t>import </a:t>
            </a:r>
            <a:r>
              <a:rPr lang="en-US" dirty="0" err="1"/>
              <a:t>javafx.stage.Stage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FontDemo</a:t>
            </a:r>
            <a:r>
              <a:rPr lang="en-US" dirty="0"/>
              <a:t> extends Application {</a:t>
            </a:r>
          </a:p>
          <a:p>
            <a:r>
              <a:rPr lang="en-US" dirty="0"/>
              <a:t>  @Override // Override the start method in the Application class</a:t>
            </a:r>
          </a:p>
          <a:p>
            <a:r>
              <a:rPr lang="en-US" dirty="0"/>
              <a:t>  public void start(Stage </a:t>
            </a:r>
            <a:r>
              <a:rPr lang="en-US" dirty="0" err="1"/>
              <a:t>primaryStage</a:t>
            </a:r>
            <a:r>
              <a:rPr lang="en-US" dirty="0"/>
              <a:t>) {    </a:t>
            </a:r>
          </a:p>
          <a:p>
            <a:r>
              <a:rPr lang="en-US" dirty="0"/>
              <a:t>    // Create a pane to hold the circle </a:t>
            </a:r>
          </a:p>
          <a:p>
            <a:r>
              <a:rPr lang="en-US" dirty="0"/>
              <a:t>    Pane pane = new </a:t>
            </a:r>
            <a:r>
              <a:rPr lang="en-US" dirty="0" err="1"/>
              <a:t>StackPane</a:t>
            </a:r>
            <a:r>
              <a:rPr lang="en-US" dirty="0"/>
              <a:t>();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// Create a circle and set its properties</a:t>
            </a:r>
          </a:p>
          <a:p>
            <a:r>
              <a:rPr lang="en-US" dirty="0"/>
              <a:t>    Circle circle = new Circle();</a:t>
            </a:r>
          </a:p>
          <a:p>
            <a:r>
              <a:rPr lang="en-US" dirty="0"/>
              <a:t>    </a:t>
            </a:r>
            <a:r>
              <a:rPr lang="en-US" dirty="0" err="1"/>
              <a:t>circle.setRadius</a:t>
            </a:r>
            <a:r>
              <a:rPr lang="en-US" dirty="0"/>
              <a:t>(50);</a:t>
            </a:r>
          </a:p>
          <a:p>
            <a:r>
              <a:rPr lang="en-US" dirty="0"/>
              <a:t>    </a:t>
            </a:r>
            <a:r>
              <a:rPr lang="en-US" dirty="0" err="1"/>
              <a:t>circle.setStroke</a:t>
            </a:r>
            <a:r>
              <a:rPr lang="en-US" dirty="0"/>
              <a:t>(</a:t>
            </a:r>
            <a:r>
              <a:rPr lang="en-US" dirty="0" err="1"/>
              <a:t>Color.BLACK</a:t>
            </a:r>
            <a:r>
              <a:rPr lang="en-US" dirty="0"/>
              <a:t>); </a:t>
            </a:r>
          </a:p>
          <a:p>
            <a:r>
              <a:rPr lang="en-US" dirty="0"/>
              <a:t>    </a:t>
            </a:r>
            <a:r>
              <a:rPr lang="en-US" dirty="0" err="1"/>
              <a:t>circle.setFill</a:t>
            </a:r>
            <a:r>
              <a:rPr lang="en-US" dirty="0"/>
              <a:t>(new Color(0.5, 0.5, 0.5, 0.1));</a:t>
            </a:r>
          </a:p>
          <a:p>
            <a:r>
              <a:rPr lang="en-US" dirty="0"/>
              <a:t>    </a:t>
            </a:r>
            <a:r>
              <a:rPr lang="en-US" dirty="0" err="1"/>
              <a:t>pane.getChildren</a:t>
            </a:r>
            <a:r>
              <a:rPr lang="en-US" dirty="0"/>
              <a:t>().add(circle); // Add circle to the pane</a:t>
            </a:r>
          </a:p>
          <a:p>
            <a:endParaRPr lang="en-US" dirty="0"/>
          </a:p>
          <a:p>
            <a:r>
              <a:rPr lang="en-US" dirty="0"/>
              <a:t>    // Create a label and set its properties</a:t>
            </a:r>
          </a:p>
          <a:p>
            <a:r>
              <a:rPr lang="en-US" dirty="0"/>
              <a:t>    Label label = new Label("JavaFX");</a:t>
            </a:r>
          </a:p>
          <a:p>
            <a:r>
              <a:rPr lang="en-US" dirty="0"/>
              <a:t>    </a:t>
            </a:r>
            <a:r>
              <a:rPr lang="en-US" dirty="0" err="1"/>
              <a:t>label.setFont</a:t>
            </a:r>
            <a:r>
              <a:rPr lang="en-US" dirty="0"/>
              <a:t>(</a:t>
            </a:r>
            <a:r>
              <a:rPr lang="en-US" dirty="0" err="1"/>
              <a:t>Font.font</a:t>
            </a:r>
            <a:r>
              <a:rPr lang="en-US" dirty="0"/>
              <a:t>("Times New Roman", </a:t>
            </a:r>
          </a:p>
          <a:p>
            <a:r>
              <a:rPr lang="en-US" dirty="0"/>
              <a:t>      </a:t>
            </a:r>
            <a:r>
              <a:rPr lang="en-US" dirty="0" err="1"/>
              <a:t>FontWeight.BOLD</a:t>
            </a:r>
            <a:r>
              <a:rPr lang="en-US" dirty="0"/>
              <a:t>, </a:t>
            </a:r>
            <a:r>
              <a:rPr lang="en-US" dirty="0" err="1"/>
              <a:t>FontPosture.ITALIC</a:t>
            </a:r>
            <a:r>
              <a:rPr lang="en-US" dirty="0"/>
              <a:t>, 20));</a:t>
            </a:r>
          </a:p>
          <a:p>
            <a:r>
              <a:rPr lang="en-US" dirty="0"/>
              <a:t>    </a:t>
            </a:r>
            <a:r>
              <a:rPr lang="en-US" dirty="0" err="1"/>
              <a:t>pane.getChildren</a:t>
            </a:r>
            <a:r>
              <a:rPr lang="en-US" dirty="0"/>
              <a:t>().add(label);</a:t>
            </a:r>
          </a:p>
          <a:p>
            <a:endParaRPr lang="en-US" dirty="0"/>
          </a:p>
          <a:p>
            <a:r>
              <a:rPr lang="en-US" dirty="0"/>
              <a:t>    // Create a scene and place it in the stage</a:t>
            </a:r>
          </a:p>
          <a:p>
            <a:r>
              <a:rPr lang="en-US" dirty="0"/>
              <a:t>    Scene scene = new Scene(pane);</a:t>
            </a:r>
          </a:p>
          <a:p>
            <a:r>
              <a:rPr lang="en-US" dirty="0"/>
              <a:t>    </a:t>
            </a:r>
            <a:r>
              <a:rPr lang="en-US" dirty="0" err="1"/>
              <a:t>primaryStage.setTitle</a:t>
            </a:r>
            <a:r>
              <a:rPr lang="en-US" dirty="0"/>
              <a:t>("</a:t>
            </a:r>
            <a:r>
              <a:rPr lang="en-US" dirty="0" err="1"/>
              <a:t>FontDemo</a:t>
            </a:r>
            <a:r>
              <a:rPr lang="en-US" dirty="0"/>
              <a:t>"); // Set the stage title</a:t>
            </a:r>
          </a:p>
          <a:p>
            <a:r>
              <a:rPr lang="en-US" dirty="0"/>
              <a:t>    </a:t>
            </a:r>
            <a:r>
              <a:rPr lang="en-US" dirty="0" err="1"/>
              <a:t>primaryStage.setScene</a:t>
            </a:r>
            <a:r>
              <a:rPr lang="en-US" dirty="0"/>
              <a:t>(scene); // Place the scene in the stage</a:t>
            </a:r>
          </a:p>
          <a:p>
            <a:r>
              <a:rPr lang="en-US" dirty="0"/>
              <a:t>    </a:t>
            </a:r>
            <a:r>
              <a:rPr lang="en-US" dirty="0" err="1"/>
              <a:t>primaryStage.show</a:t>
            </a:r>
            <a:r>
              <a:rPr lang="en-US" dirty="0"/>
              <a:t>(); // Display the stage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/**</a:t>
            </a:r>
          </a:p>
          <a:p>
            <a:r>
              <a:rPr lang="en-US" dirty="0"/>
              <a:t>   * The main method is only needed for the IDE with limited</a:t>
            </a:r>
          </a:p>
          <a:p>
            <a:r>
              <a:rPr lang="en-US" dirty="0"/>
              <a:t>   * JavaFX support. Not needed for running from the command line.</a:t>
            </a:r>
          </a:p>
          <a:p>
            <a:r>
              <a:rPr lang="en-US" dirty="0"/>
              <a:t>   */</a:t>
            </a:r>
          </a:p>
          <a:p>
            <a:r>
              <a:rPr lang="en-US" dirty="0"/>
              <a:t>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launch(</a:t>
            </a:r>
            <a:r>
              <a:rPr lang="en-US" dirty="0" err="1"/>
              <a:t>args</a:t>
            </a:r>
            <a:r>
              <a:rPr lang="en-US" dirty="0"/>
              <a:t>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185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import </a:t>
            </a:r>
            <a:r>
              <a:rPr lang="en-US" dirty="0" err="1"/>
              <a:t>javafx.application.Application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javafx.scene.Scene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javafx.scene.layout.HBox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javafx.scene.layout.Pane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javafx.geometry.Insets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javafx.stage.Stage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javafx.scene.image.Image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javafx.scene.image.ImageView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public class </a:t>
            </a:r>
            <a:r>
              <a:rPr lang="en-US" dirty="0" err="1"/>
              <a:t>ShowImage</a:t>
            </a:r>
            <a:r>
              <a:rPr lang="en-US" dirty="0"/>
              <a:t> extends Application {</a:t>
            </a:r>
          </a:p>
          <a:p>
            <a:r>
              <a:rPr lang="en-US" dirty="0"/>
              <a:t>  @Override // Override the start method in the Application class</a:t>
            </a:r>
          </a:p>
          <a:p>
            <a:r>
              <a:rPr lang="en-US" dirty="0"/>
              <a:t>  public void start(Stage </a:t>
            </a:r>
            <a:r>
              <a:rPr lang="en-US" dirty="0" err="1"/>
              <a:t>primaryStage</a:t>
            </a:r>
            <a:r>
              <a:rPr lang="en-US" dirty="0"/>
              <a:t>) {</a:t>
            </a:r>
          </a:p>
          <a:p>
            <a:r>
              <a:rPr lang="en-US" dirty="0"/>
              <a:t>    // Create a pane to hold the image views</a:t>
            </a:r>
          </a:p>
          <a:p>
            <a:r>
              <a:rPr lang="en-US" dirty="0"/>
              <a:t>    Pane pane = new </a:t>
            </a:r>
            <a:r>
              <a:rPr lang="en-US" dirty="0" err="1"/>
              <a:t>HBox</a:t>
            </a:r>
            <a:r>
              <a:rPr lang="en-US" dirty="0"/>
              <a:t>(10);</a:t>
            </a:r>
          </a:p>
          <a:p>
            <a:r>
              <a:rPr lang="en-US" dirty="0"/>
              <a:t>    </a:t>
            </a:r>
            <a:r>
              <a:rPr lang="en-US" dirty="0" err="1"/>
              <a:t>pane.setPadding</a:t>
            </a:r>
            <a:r>
              <a:rPr lang="en-US" dirty="0"/>
              <a:t>(new Insets(5, 5, 5, 5));</a:t>
            </a:r>
          </a:p>
          <a:p>
            <a:r>
              <a:rPr lang="en-US" dirty="0"/>
              <a:t>    Image image = new Image("image/</a:t>
            </a:r>
            <a:r>
              <a:rPr lang="en-US" dirty="0" err="1"/>
              <a:t>us.gif</a:t>
            </a:r>
            <a:r>
              <a:rPr lang="en-US" dirty="0"/>
              <a:t>");</a:t>
            </a:r>
          </a:p>
          <a:p>
            <a:r>
              <a:rPr lang="en-US" dirty="0"/>
              <a:t>    </a:t>
            </a:r>
            <a:r>
              <a:rPr lang="en-US" dirty="0" err="1"/>
              <a:t>pane.getChildren</a:t>
            </a:r>
            <a:r>
              <a:rPr lang="en-US" dirty="0"/>
              <a:t>().add(new </a:t>
            </a:r>
            <a:r>
              <a:rPr lang="en-US" dirty="0" err="1"/>
              <a:t>ImageView</a:t>
            </a:r>
            <a:r>
              <a:rPr lang="en-US" dirty="0"/>
              <a:t>(image));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</a:t>
            </a:r>
            <a:r>
              <a:rPr lang="en-US" dirty="0" err="1"/>
              <a:t>ImageView</a:t>
            </a:r>
            <a:r>
              <a:rPr lang="en-US" dirty="0"/>
              <a:t> imageView2 = new </a:t>
            </a:r>
            <a:r>
              <a:rPr lang="en-US" dirty="0" err="1"/>
              <a:t>ImageView</a:t>
            </a:r>
            <a:r>
              <a:rPr lang="en-US" dirty="0"/>
              <a:t>(image);</a:t>
            </a:r>
          </a:p>
          <a:p>
            <a:r>
              <a:rPr lang="en-US" dirty="0"/>
              <a:t>    imageView2.setFitHeight(100);</a:t>
            </a:r>
          </a:p>
          <a:p>
            <a:r>
              <a:rPr lang="en-US" dirty="0"/>
              <a:t>    imageView2.setFitWidth(100);</a:t>
            </a:r>
          </a:p>
          <a:p>
            <a:r>
              <a:rPr lang="en-US" dirty="0"/>
              <a:t>    </a:t>
            </a:r>
            <a:r>
              <a:rPr lang="en-US" dirty="0" err="1"/>
              <a:t>pane.getChildren</a:t>
            </a:r>
            <a:r>
              <a:rPr lang="en-US" dirty="0"/>
              <a:t>().add(imageView2);   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ImageView</a:t>
            </a:r>
            <a:r>
              <a:rPr lang="en-US" dirty="0"/>
              <a:t> imageView3 = new </a:t>
            </a:r>
            <a:r>
              <a:rPr lang="en-US" dirty="0" err="1"/>
              <a:t>ImageView</a:t>
            </a:r>
            <a:r>
              <a:rPr lang="en-US" dirty="0"/>
              <a:t>(image);</a:t>
            </a:r>
          </a:p>
          <a:p>
            <a:r>
              <a:rPr lang="en-US" dirty="0"/>
              <a:t>    imageView3.setRotate(90);</a:t>
            </a:r>
          </a:p>
          <a:p>
            <a:r>
              <a:rPr lang="en-US" dirty="0"/>
              <a:t>    </a:t>
            </a:r>
            <a:r>
              <a:rPr lang="en-US" dirty="0" err="1"/>
              <a:t>pane.getChildren</a:t>
            </a:r>
            <a:r>
              <a:rPr lang="en-US" dirty="0"/>
              <a:t>().add(imageView3);     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// Create a scene and place it in the stage</a:t>
            </a:r>
          </a:p>
          <a:p>
            <a:r>
              <a:rPr lang="en-US" dirty="0"/>
              <a:t>    Scene scene = new Scene(pane);</a:t>
            </a:r>
          </a:p>
          <a:p>
            <a:r>
              <a:rPr lang="en-US" dirty="0"/>
              <a:t>    </a:t>
            </a:r>
            <a:r>
              <a:rPr lang="en-US" dirty="0" err="1"/>
              <a:t>primaryStage.setTitle</a:t>
            </a:r>
            <a:r>
              <a:rPr lang="en-US" dirty="0"/>
              <a:t>("</a:t>
            </a:r>
            <a:r>
              <a:rPr lang="en-US" dirty="0" err="1"/>
              <a:t>ShowImage</a:t>
            </a:r>
            <a:r>
              <a:rPr lang="en-US" dirty="0"/>
              <a:t>"); // Set the stage title</a:t>
            </a:r>
          </a:p>
          <a:p>
            <a:r>
              <a:rPr lang="en-US" dirty="0"/>
              <a:t>    </a:t>
            </a:r>
            <a:r>
              <a:rPr lang="en-US" dirty="0" err="1"/>
              <a:t>primaryStage.setScene</a:t>
            </a:r>
            <a:r>
              <a:rPr lang="en-US" dirty="0"/>
              <a:t>(scene); // Place the scene in the stage</a:t>
            </a:r>
          </a:p>
          <a:p>
            <a:r>
              <a:rPr lang="en-US" dirty="0"/>
              <a:t>    </a:t>
            </a:r>
            <a:r>
              <a:rPr lang="en-US" dirty="0" err="1"/>
              <a:t>primaryStage.show</a:t>
            </a:r>
            <a:r>
              <a:rPr lang="en-US" dirty="0"/>
              <a:t>(); // Display the stage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/**</a:t>
            </a:r>
          </a:p>
          <a:p>
            <a:r>
              <a:rPr lang="en-US" dirty="0"/>
              <a:t>   * The main method is only needed for the IDE with limited</a:t>
            </a:r>
          </a:p>
          <a:p>
            <a:r>
              <a:rPr lang="en-US" dirty="0"/>
              <a:t>   * JavaFX support. Not needed for running from the command line.</a:t>
            </a:r>
          </a:p>
          <a:p>
            <a:r>
              <a:rPr lang="en-US" dirty="0"/>
              <a:t>   */</a:t>
            </a:r>
          </a:p>
          <a:p>
            <a:r>
              <a:rPr lang="en-US" dirty="0"/>
              <a:t>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launch(</a:t>
            </a:r>
            <a:r>
              <a:rPr lang="en-US" dirty="0" err="1"/>
              <a:t>args</a:t>
            </a:r>
            <a:r>
              <a:rPr lang="en-US" dirty="0"/>
              <a:t>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365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package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JavaFX;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javafx.application.Application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javafx.geometry.Insets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javafx.geometry.Orientation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javafx.scene.Scene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javafx.scene.control.Label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javafx.scene.layout.FlowPane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javafx.stage.Stage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class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ShowFlowPane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extends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Application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@Override // Override the start method in the Application class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start(Stage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Create a pane and set its properties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FlowPane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FlowPane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Orientation.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VERTICAL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pane.setPadding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Insets(11, 12, 13, 14));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pane.setHgap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(5); // Set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hGap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to 5px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pane.setVgap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(5);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Place nodes in the pane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addAll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Label("First Name:"),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Label("MI:"));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tfMi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tfMi.setPrefColumnCount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(1);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addAll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tfMi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Label("Last Name:"),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Create a scene and place it in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Scene scene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Scene(pane, 200, 250);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primaryStage.setTitle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ShowFlowPane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"); // Set the stage title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primaryStage.setScene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(scene); // Place the scene in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primaryStage.show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 // Display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/**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 The main method is only needed for the IDE with limited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 JavaFX support. Not needed for running from the command line.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*/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static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main(String[]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launch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09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package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JavaFX;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javafx.application.Application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javafx.geometry.HPos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javafx.geometry.Insets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javafx.geometry.Pos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javafx.scene.Scene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javafx.scene.control.Button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javafx.scene.control.Label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javafx.scene.layout.GridPane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javafx.stage.Stage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class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ShowGridPane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extends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Application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@Override // Override the start method in the Application class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start(Stage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Create a pane and set its properties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GridPane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GridPane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pane.setAlignment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Pos.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CENTER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 // Set center alignment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pane.setPadding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Insets(11.5, 12.5, 13.5, 14.5));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pane.setHgap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(5.5);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pane.setVgap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(5.5); // Set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vGap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to 5.5px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Place nodes in the pane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Label("First Name:"), 0, 0);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(), 1, 0);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Label("MI:"), 0, 1);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(), 1, 1);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Label("Last Name:"), 0, 2);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TextField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(), 1, 2);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Button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btAdd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Button("Add Name");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btAdd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1, 3);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GridPane.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setHalignment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btAdd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HPos.</a:t>
            </a:r>
            <a:r>
              <a:rPr lang="en-US" sz="1200" b="1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Create a scene and place it in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Scene scene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Scene(pane);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primaryStage.setTitle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ShowGridPane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"); // Set the stage title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primaryStage.setScene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(scene); // Place the scene in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primaryStage.show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 // Display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/**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 The main method is only needed for the IDE with limited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 JavaFX support. Not needed for running from the command line.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*/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static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main(String[]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launch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}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656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package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JavaFX;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javafx.application.Application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javafx.geometry.Insets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javafx.scene.Scene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javafx.scene.control.Label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javafx.scene.layout.StackPane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import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javafx.stage.Stage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class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ShowBorderPane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extends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Application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@Override // Override the start method in the Application class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start(Stage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Create a border pane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pane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Place nodes in the pane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CustomPane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("Top"));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pane.setRight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CustomPane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("Right"));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pane.setBottom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CustomPane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("Bottom"));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CustomPane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("Left"));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pane.setCenter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CustomPane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("Center"));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 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// Create a scene and place it in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Scene scene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Scene(pane);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primaryStage.setTitle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ShowBorderPane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"); // Set the stage title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primaryStage.setScene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(scene); // Place the scene in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primaryStage.show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(); // Display the stage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static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void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main(String[]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launch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}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// Define a custom pane to hold a label in the center of the pane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class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CustomPane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extends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StackPane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public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CustomPane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(String title) {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getChildren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().add(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Label(title));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setStyle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("-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-border-color: red");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setPadding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Insets(11.5, 12.5, 13.5, 14.5));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 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DF5E2-F224-234C-A77C-B554F9FEDB5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53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48200"/>
            <a:ext cx="6400800" cy="1752600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4" name="Rectangle 34">
            <a:extLst>
              <a:ext uri="{FF2B5EF4-FFF2-40B4-BE49-F238E27FC236}">
                <a16:creationId xmlns:a16="http://schemas.microsoft.com/office/drawing/2014/main" id="{88966B0A-0D57-7E4F-9B57-3CB97B94B8B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35">
            <a:extLst>
              <a:ext uri="{FF2B5EF4-FFF2-40B4-BE49-F238E27FC236}">
                <a16:creationId xmlns:a16="http://schemas.microsoft.com/office/drawing/2014/main" id="{DCCA9581-94E7-E641-91AA-3E03475658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/>
              <a:t>Liang, Introduction to Java Programming, Ninth Edition, (c) 2013 Pearson Education, Inc. All rights reserved. 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01F76CAA-2CE3-5040-B8E6-DF14D6199A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4E1CDB-E9FF-704D-9FCB-C241B8BF6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72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796CB1C6-4E7E-A14D-BCE0-65D24F3B7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5A4A0F0E-FA92-FC45-950F-70CA2F7B14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514D4-577D-294D-93EF-396E5028D1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28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575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12D55F7D-8426-864B-B38D-BB5F46550D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5CEEE7DB-566F-494F-A675-385B8DFB7C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8E8BD-3886-8046-A302-DA00A6841F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54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B7E91203-5318-424C-AE10-8FF443AFF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AA89424A-DE06-AF42-9011-ED05B7E5CE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EB98D-2657-4C40-B11F-7D19F6E0C5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0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0973893C-8793-194D-93D8-52614A6487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12207795-17DB-224A-800A-87AF7440BD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53BA0-21BB-524A-9CF9-4A98A35447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9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735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1A9CE5CF-97ED-7D46-9201-26E8AE10AC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EFB8FE4A-9459-8D44-89CC-927B32E1CA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FF0C0-B3CD-D245-8504-9ABA3A3C5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15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2">
            <a:extLst>
              <a:ext uri="{FF2B5EF4-FFF2-40B4-BE49-F238E27FC236}">
                <a16:creationId xmlns:a16="http://schemas.microsoft.com/office/drawing/2014/main" id="{60791BC5-8CD3-D14D-90EA-32101AD8DF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E09D915F-4120-254B-A7DE-9FC77BC7A7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71643-5617-F44A-A9B1-827320869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07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2">
            <a:extLst>
              <a:ext uri="{FF2B5EF4-FFF2-40B4-BE49-F238E27FC236}">
                <a16:creationId xmlns:a16="http://schemas.microsoft.com/office/drawing/2014/main" id="{DCF51139-21E3-534C-B8BF-46BEF3CD98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4">
            <a:extLst>
              <a:ext uri="{FF2B5EF4-FFF2-40B4-BE49-F238E27FC236}">
                <a16:creationId xmlns:a16="http://schemas.microsoft.com/office/drawing/2014/main" id="{A1A4749A-45AC-384F-BCB1-818D4483BF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8A652-E615-464A-B517-C931DB3A94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26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>
            <a:extLst>
              <a:ext uri="{FF2B5EF4-FFF2-40B4-BE49-F238E27FC236}">
                <a16:creationId xmlns:a16="http://schemas.microsoft.com/office/drawing/2014/main" id="{809E1C97-A300-4D4D-BDEA-25A1968CF1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4">
            <a:extLst>
              <a:ext uri="{FF2B5EF4-FFF2-40B4-BE49-F238E27FC236}">
                <a16:creationId xmlns:a16="http://schemas.microsoft.com/office/drawing/2014/main" id="{7B7169A7-A7AB-0040-9A33-96FC99244C5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D15D2-640E-F245-8E4E-9E24D7185B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95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7914EB0C-E29A-6841-AC2C-8071380AC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8CDD89BD-9A7F-3544-B28D-AF116E4C6F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B5677-45C2-DB4C-9FA7-E5486D057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65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D5338425-F84F-CD49-B187-F70B136E9D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id="{CAD68C44-5D47-5E4F-9FFC-7FE887CEBA6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7A1-9830-524E-806B-4661634C93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07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73361C-08D5-224E-BCED-2EA3E8FA2B7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200"/>
            <a:ext cx="3517900" cy="4749800"/>
          </a:xfrm>
          <a:prstGeom prst="rect">
            <a:avLst/>
          </a:prstGeom>
        </p:spPr>
      </p:pic>
      <p:sp>
        <p:nvSpPr>
          <p:cNvPr id="1027" name="Rectangle 30">
            <a:extLst>
              <a:ext uri="{FF2B5EF4-FFF2-40B4-BE49-F238E27FC236}">
                <a16:creationId xmlns:a16="http://schemas.microsoft.com/office/drawing/2014/main" id="{36B050B8-EFAD-7C4E-AF3F-BA5D72AF9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57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1">
            <a:extLst>
              <a:ext uri="{FF2B5EF4-FFF2-40B4-BE49-F238E27FC236}">
                <a16:creationId xmlns:a16="http://schemas.microsoft.com/office/drawing/2014/main" id="{A802DD21-5932-504D-81E0-9F9744FC0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73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56" name="Rectangle 32">
            <a:extLst>
              <a:ext uri="{FF2B5EF4-FFF2-40B4-BE49-F238E27FC236}">
                <a16:creationId xmlns:a16="http://schemas.microsoft.com/office/drawing/2014/main" id="{EA270A45-C462-674F-9101-E3EF513931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8" name="Rectangle 34">
            <a:extLst>
              <a:ext uri="{FF2B5EF4-FFF2-40B4-BE49-F238E27FC236}">
                <a16:creationId xmlns:a16="http://schemas.microsoft.com/office/drawing/2014/main" id="{2AAD9105-7C6D-F048-99E0-56B6645A42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/>
            </a:lvl1pPr>
          </a:lstStyle>
          <a:p>
            <a:pPr>
              <a:defRPr/>
            </a:pPr>
            <a:fld id="{63208952-61F3-A94E-80FC-3D828CC27C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35">
            <a:extLst>
              <a:ext uri="{FF2B5EF4-FFF2-40B4-BE49-F238E27FC236}">
                <a16:creationId xmlns:a16="http://schemas.microsoft.com/office/drawing/2014/main" id="{82D1731D-B6D9-5645-97DC-9A3A5475A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438900"/>
            <a:ext cx="55816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00" dirty="0">
                <a:latin typeface="Arial" charset="0"/>
                <a:cs typeface="+mn-cs"/>
              </a:rPr>
              <a:t>Liang, Introduction to Java Programming, Eleventh Edition, (c) 2017 Pearson Education, Inc. All rights reserved.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F49EC-BECA-9243-A9A6-41AC6A4A1AD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5563"/>
            <a:ext cx="1066800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F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liveexample.pearsoncmg.com/html/MyJavaFX.html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ml/MultipleStageDemo.ba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liveexample.pearsoncmg.com/html/MultipleStageDemo.html" TargetMode="Externa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Relationship Id="rId9" Type="http://schemas.openxmlformats.org/officeDocument/2006/relationships/hyperlink" Target="html/MyJavaFX.ba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ShowImage.bat" TargetMode="External"/><Relationship Id="rId4" Type="http://schemas.openxmlformats.org/officeDocument/2006/relationships/hyperlink" Target="https://liveexample.pearsoncmg.com/html/ShowImage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ShowFlowPane.bat" TargetMode="External"/><Relationship Id="rId4" Type="http://schemas.openxmlformats.org/officeDocument/2006/relationships/hyperlink" Target="https://liveexample.pearsoncmg.com/html/ShowFlowPane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ShowGridPane.bat" TargetMode="External"/><Relationship Id="rId4" Type="http://schemas.openxmlformats.org/officeDocument/2006/relationships/hyperlink" Target="https://liveexample.pearsoncmg.com/html/ShowGridPane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ShowBorderPane.bat" TargetMode="External"/><Relationship Id="rId4" Type="http://schemas.openxmlformats.org/officeDocument/2006/relationships/hyperlink" Target="https://liveexample.pearsoncmg.com/html/ShowBorderPane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ShowHBoxVBox.bat" TargetMode="External"/><Relationship Id="rId4" Type="http://schemas.openxmlformats.org/officeDocument/2006/relationships/hyperlink" Target="https://liveexample.pearsoncmg.com/html/ShowHBoxVBox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ButtonInPane.bat" TargetMode="External"/><Relationship Id="rId4" Type="http://schemas.openxmlformats.org/officeDocument/2006/relationships/hyperlink" Target="https://liveexample.pearsoncmg.com/html/ButtonInPane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ShowText.bat" TargetMode="External"/><Relationship Id="rId4" Type="http://schemas.openxmlformats.org/officeDocument/2006/relationships/hyperlink" Target="https://liveexample.pearsoncmg.com/html/ShowText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ml/ShowLine.bat" TargetMode="External"/><Relationship Id="rId5" Type="http://schemas.openxmlformats.org/officeDocument/2006/relationships/hyperlink" Target="https://liveexample.pearsoncmg.com/html/ShowLine.html" TargetMode="Externa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example.pearsoncmg.com/html/ShowRectangle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ml/ShowRectangle.bat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hyperlink" Target="html/ShowEllipse.ba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https://liveexample.pearsoncmg.com/html/ShowEllipse.html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liveexample.pearsoncmg.com/html/ShowArc.html" TargetMode="Externa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4.bin"/><Relationship Id="rId9" Type="http://schemas.openxmlformats.org/officeDocument/2006/relationships/hyperlink" Target="html/ShowArc.bat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ml/ShowCircle.ba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liveexample.pearsoncmg.com/html/ShowCircle.html" TargetMode="Externa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hyperlink" Target="html/ShowPolygon.ba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hyperlink" Target="https://liveexample.pearsoncmg.com/html/ShowPolygon.html" TargetMode="Externa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ml/LabelWithGraphic.bat" TargetMode="External"/><Relationship Id="rId5" Type="http://schemas.openxmlformats.org/officeDocument/2006/relationships/hyperlink" Target="https://liveexample.pearsoncmg.com/html/LabelWithGraphic.html" TargetMode="Externa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ButtonDemo.bat" TargetMode="External"/><Relationship Id="rId4" Type="http://schemas.openxmlformats.org/officeDocument/2006/relationships/hyperlink" Target="https://liveexample.pearsoncmg.com/html/ButtonDemo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CheckBoxDemo.bat" TargetMode="External"/><Relationship Id="rId4" Type="http://schemas.openxmlformats.org/officeDocument/2006/relationships/hyperlink" Target="https://liveexample.pearsoncmg.com/html/CheckBoxDemo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ml/RadioButtonDemo.bat" TargetMode="External"/><Relationship Id="rId5" Type="http://schemas.openxmlformats.org/officeDocument/2006/relationships/hyperlink" Target="https://liveexample.pearsoncmg.com/html/RadioButtonDemo.html" TargetMode="Externa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ml/ShowCircleCentered.bat" TargetMode="External"/><Relationship Id="rId2" Type="http://schemas.openxmlformats.org/officeDocument/2006/relationships/hyperlink" Target="https://liveexample.pearsoncmg.com/html/ShowCircleCentered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TextFieldDemo.bat" TargetMode="External"/><Relationship Id="rId4" Type="http://schemas.openxmlformats.org/officeDocument/2006/relationships/hyperlink" Target="https://liveexample.pearsoncmg.com/html/TextFieldDemo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ml/BidirectionalBindingDemo.bat" TargetMode="External"/><Relationship Id="rId2" Type="http://schemas.openxmlformats.org/officeDocument/2006/relationships/hyperlink" Target="https://liveexample.pearsoncmg.com/html/BidirectionalBindingDemo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BindingDemo.bat" TargetMode="External"/><Relationship Id="rId4" Type="http://schemas.openxmlformats.org/officeDocument/2006/relationships/hyperlink" Target="https://liveexample.pearsoncmg.com/html/BindingDemo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example.pearsoncmg.com/html/NodeStyleRotateDemo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ml/NodeStyleRotateDemo.ba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ml/FontDemo.bat" TargetMode="External"/><Relationship Id="rId4" Type="http://schemas.openxmlformats.org/officeDocument/2006/relationships/hyperlink" Target="https://liveexample.pearsoncmg.com/html/FontDemo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>
            <a:extLst>
              <a:ext uri="{FF2B5EF4-FFF2-40B4-BE49-F238E27FC236}">
                <a16:creationId xmlns:a16="http://schemas.microsoft.com/office/drawing/2014/main" id="{C9CDFBC2-9982-A041-9B59-85A6AF36F2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13DDC6-0381-E448-8ECE-F60DBE0E6ADB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5E376C4-7F90-9740-AD1E-CC8160411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28750"/>
          </a:xfrm>
        </p:spPr>
        <p:txBody>
          <a:bodyPr/>
          <a:lstStyle/>
          <a:p>
            <a:r>
              <a:rPr lang="en-US" altLang="en-US"/>
              <a:t>Basic Structure of JavaFX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C4332A00-EFD6-1440-B431-2A3EB0024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2209800"/>
          </a:xfrm>
        </p:spPr>
        <p:txBody>
          <a:bodyPr/>
          <a:lstStyle/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/>
              <a:t>Application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/>
              <a:t>Override the start(Stage) method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/>
              <a:t>Stage, Scene, and Nodes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7612368A-F727-CB47-91BD-7052DA44F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F629CAF4-16C0-8540-9878-9E2F67352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0247" name="Object 3">
            <a:extLst>
              <a:ext uri="{FF2B5EF4-FFF2-40B4-BE49-F238E27FC236}">
                <a16:creationId xmlns:a16="http://schemas.microsoft.com/office/drawing/2014/main" id="{EF8D0711-7D1B-314A-9012-D63134BFE5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3649663"/>
          <a:ext cx="3541713" cy="244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Picture" r:id="rId4" imgW="2006600" imgH="1384300" progId="Word.Picture.8">
                  <p:embed/>
                </p:oleObj>
              </mc:Choice>
              <mc:Fallback>
                <p:oleObj name="Picture" r:id="rId4" imgW="2006600" imgH="13843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649663"/>
                        <a:ext cx="3541713" cy="244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13">
            <a:hlinkClick r:id="rId6"/>
            <a:extLst>
              <a:ext uri="{FF2B5EF4-FFF2-40B4-BE49-F238E27FC236}">
                <a16:creationId xmlns:a16="http://schemas.microsoft.com/office/drawing/2014/main" id="{3AD54371-1575-1947-834E-CF2FB5E54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8" y="55626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MultipleStageDemo</a:t>
            </a:r>
            <a:endParaRPr lang="en-US" altLang="en-US" sz="2000" dirty="0"/>
          </a:p>
        </p:txBody>
      </p:sp>
      <p:sp>
        <p:nvSpPr>
          <p:cNvPr id="10249" name="AutoShape 10">
            <a:hlinkClick r:id="rId7" action="ppaction://program" highlightClick="1"/>
            <a:extLst>
              <a:ext uri="{FF2B5EF4-FFF2-40B4-BE49-F238E27FC236}">
                <a16:creationId xmlns:a16="http://schemas.microsoft.com/office/drawing/2014/main" id="{15EF45CD-1060-F44E-8CE2-79E58E9D7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0" y="5562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  <p:sp>
        <p:nvSpPr>
          <p:cNvPr id="10250" name="Rectangle 15">
            <a:hlinkClick r:id="rId8"/>
            <a:extLst>
              <a:ext uri="{FF2B5EF4-FFF2-40B4-BE49-F238E27FC236}">
                <a16:creationId xmlns:a16="http://schemas.microsoft.com/office/drawing/2014/main" id="{904A8B59-A6F1-6846-BB33-4CBDF7B0B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8" y="4953000"/>
            <a:ext cx="2335212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MyJavaFX</a:t>
            </a:r>
          </a:p>
        </p:txBody>
      </p:sp>
      <p:sp>
        <p:nvSpPr>
          <p:cNvPr id="10251" name="AutoShape 10">
            <a:hlinkClick r:id="rId9" action="ppaction://program" highlightClick="1"/>
            <a:extLst>
              <a:ext uri="{FF2B5EF4-FFF2-40B4-BE49-F238E27FC236}">
                <a16:creationId xmlns:a16="http://schemas.microsoft.com/office/drawing/2014/main" id="{8503962D-FD45-0D4E-B38B-6EF69ADF2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9530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>
            <a:extLst>
              <a:ext uri="{FF2B5EF4-FFF2-40B4-BE49-F238E27FC236}">
                <a16:creationId xmlns:a16="http://schemas.microsoft.com/office/drawing/2014/main" id="{E548EEA8-2BD8-DC47-921C-B2B823BEF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3188AD-87FD-7049-8155-25A919DF733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4102E9B-654E-6346-8F5F-2C9904140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r>
              <a:rPr lang="en-US" altLang="en-US"/>
              <a:t>The Image Class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9E1768-A828-7141-B405-3BA4F1570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C6B5C1D-F4FA-2841-A0FB-8471E5474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704D8BC-4A0B-1B46-9FEA-B14FE5621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872AD96-6859-9B45-BAB5-1D79360E9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4FD620F-9BC4-6A4B-BDE1-4D4A82293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279DCF7-FBDA-0B4C-AA7C-EA8F8E7C2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9466" name="Picture 11">
            <a:extLst>
              <a:ext uri="{FF2B5EF4-FFF2-40B4-BE49-F238E27FC236}">
                <a16:creationId xmlns:a16="http://schemas.microsoft.com/office/drawing/2014/main" id="{C26F65F4-1D96-6446-AA35-DF9B17D3F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763713"/>
            <a:ext cx="89122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>
            <a:extLst>
              <a:ext uri="{FF2B5EF4-FFF2-40B4-BE49-F238E27FC236}">
                <a16:creationId xmlns:a16="http://schemas.microsoft.com/office/drawing/2014/main" id="{896CBCFC-5B7E-A944-9D52-2E3CD0D4AE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24780F-2109-394D-8929-1BB6DF71867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B64E920-A4AE-A94C-820E-BB3253B5A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r>
              <a:rPr lang="en-US" altLang="en-US"/>
              <a:t>The ImageView Class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D517E1-DA4B-334F-B4AE-47986951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829E6A5-E60E-F74C-9A11-8197DEDC5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90898CD-5B31-3949-91DD-33268782C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5DFB7AC-A6A5-4547-99ED-9F3D9E06E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7262366-7433-B740-A127-2D2499A79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636B5736-ECB5-2249-BF53-6D3F9B978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6521A3E-9DB3-DB4F-B93B-CAF4D12C5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0491" name="Picture 15">
            <a:extLst>
              <a:ext uri="{FF2B5EF4-FFF2-40B4-BE49-F238E27FC236}">
                <a16:creationId xmlns:a16="http://schemas.microsoft.com/office/drawing/2014/main" id="{3B59349D-DBB2-DE45-B3D4-8C9DA4350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19275"/>
            <a:ext cx="89154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0492" name="Rectangle 14">
            <a:hlinkClick r:id="rId4"/>
            <a:extLst>
              <a:ext uri="{FF2B5EF4-FFF2-40B4-BE49-F238E27FC236}">
                <a16:creationId xmlns:a16="http://schemas.microsoft.com/office/drawing/2014/main" id="{88B1494C-190A-7E47-ADA1-0088E3388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8" y="55626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ShowImage</a:t>
            </a:r>
            <a:endParaRPr lang="en-US" altLang="en-US" sz="2000" dirty="0"/>
          </a:p>
        </p:txBody>
      </p:sp>
      <p:sp>
        <p:nvSpPr>
          <p:cNvPr id="20493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id="{8536471E-3946-E44E-B7E8-982DB980B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0" y="5562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>
            <a:extLst>
              <a:ext uri="{FF2B5EF4-FFF2-40B4-BE49-F238E27FC236}">
                <a16:creationId xmlns:a16="http://schemas.microsoft.com/office/drawing/2014/main" id="{2FCAAB1B-0211-864B-8ACB-5B19282A11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072313-7047-7F41-B992-B446315EA5F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D742740-65B9-734A-8F06-82FD6A836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en-US"/>
              <a:t>Layout Panes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36B6AC6-ED37-6649-8837-A4778579E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9906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800"/>
              <a:t>JavaFX provides many types of panes for organizing nodes in a container.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053CE6C-1209-0641-B93B-43CECD363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1510" name="Picture 7">
            <a:extLst>
              <a:ext uri="{FF2B5EF4-FFF2-40B4-BE49-F238E27FC236}">
                <a16:creationId xmlns:a16="http://schemas.microsoft.com/office/drawing/2014/main" id="{EB051421-F139-DB40-8E2E-DC1BF3E45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391525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>
            <a:extLst>
              <a:ext uri="{FF2B5EF4-FFF2-40B4-BE49-F238E27FC236}">
                <a16:creationId xmlns:a16="http://schemas.microsoft.com/office/drawing/2014/main" id="{A82025D0-6FCE-684B-93E1-4F334095AF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70086E-C73A-8647-BCB1-F7D6E92A6A0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D772CF9-84B2-CD46-8CAE-5340D6A22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r>
              <a:rPr lang="en-US" altLang="en-US"/>
              <a:t>FlowPane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FBDC57-29DE-FD4C-A33F-91D84F3CD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25BA04A-0AEC-1A43-B6EF-257A178E5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08A2298-972F-5945-A088-140CBB944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B22FD8A-544C-6443-8199-E5460C18A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98ABAD7-F3E4-9546-9185-24602438A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6A2BC932-1C45-9C47-B006-48EB9D2DE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EDF9C0C-330B-B348-BEF5-5C7946BCF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81D7E50-2096-A345-BE30-F6242B0D4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1F3869F3-4C94-254E-A9D2-9BCA6963C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2541" name="Picture 17">
            <a:extLst>
              <a:ext uri="{FF2B5EF4-FFF2-40B4-BE49-F238E27FC236}">
                <a16:creationId xmlns:a16="http://schemas.microsoft.com/office/drawing/2014/main" id="{3D98EF57-C2D8-E04D-A25F-0C427327A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905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2542" name="Rectangle 16">
            <a:hlinkClick r:id="rId4"/>
            <a:extLst>
              <a:ext uri="{FF2B5EF4-FFF2-40B4-BE49-F238E27FC236}">
                <a16:creationId xmlns:a16="http://schemas.microsoft.com/office/drawing/2014/main" id="{C8615833-6314-7A45-956C-CAD3A3DD2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850" y="58674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MultipleStageDemo</a:t>
            </a:r>
            <a:endParaRPr lang="en-US" altLang="en-US" sz="2000" dirty="0"/>
          </a:p>
        </p:txBody>
      </p:sp>
      <p:sp>
        <p:nvSpPr>
          <p:cNvPr id="22543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id="{286D94F0-4F68-834E-9EA0-25156CD67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963" y="58674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362E1-54BF-4146-B9BF-40563F8B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EC010-D8D3-D74F-BCD2-D699FEF3B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687D2-79ED-9C40-A58E-94448B1F49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4EB98D-2657-4C40-B11F-7D19F6E0C50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B111E4-0118-C94F-B890-C044E38B3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599"/>
            <a:ext cx="4800600" cy="3578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07B09B-885B-BC4B-A030-41A5E0CAB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3160913"/>
            <a:ext cx="5429250" cy="35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54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0">
            <a:extLst>
              <a:ext uri="{FF2B5EF4-FFF2-40B4-BE49-F238E27FC236}">
                <a16:creationId xmlns:a16="http://schemas.microsoft.com/office/drawing/2014/main" id="{8D3B4C97-1487-294D-8211-9D4590ADF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50900"/>
            <a:ext cx="7788275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3555" name="Slide Number Placeholder 4">
            <a:extLst>
              <a:ext uri="{FF2B5EF4-FFF2-40B4-BE49-F238E27FC236}">
                <a16:creationId xmlns:a16="http://schemas.microsoft.com/office/drawing/2014/main" id="{16D91A87-4702-7F4D-8C88-74A1D4BDFB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F2C244-E75C-0046-AF23-EF96E2B9ADB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9E56E531-F55B-504D-8A04-D65B2105E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GridPane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6361B6-A4F9-9745-B7E6-D0FD95A92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5F64483-E0CD-AB4D-98B3-BB05D239C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3262A7C-DFE6-5B4C-9F4E-002E28900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2DAB062-FE07-C742-B723-0E58933A5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D047BDF-B132-1947-A72C-A807AE95B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28FDDD1-6DDE-F642-A9F8-369D608BF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F71D066-245A-C14D-8ED1-89B87AE42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08D86CF-682F-B44B-B6A3-0B9AB4F9A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9028381-6BB4-B64A-9130-B3F5DD85B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50D48AF-7CB7-5F4C-97DB-6E2BEA42B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79F352E2-3822-7046-A93D-8D68251B0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68" name="Rectangle 18">
            <a:hlinkClick r:id="rId4"/>
            <a:extLst>
              <a:ext uri="{FF2B5EF4-FFF2-40B4-BE49-F238E27FC236}">
                <a16:creationId xmlns:a16="http://schemas.microsoft.com/office/drawing/2014/main" id="{06071FD4-6390-F04B-89AB-FE461D089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895600"/>
            <a:ext cx="1789113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ShowGridPane</a:t>
            </a:r>
            <a:endParaRPr lang="en-US" altLang="en-US" sz="2000" dirty="0"/>
          </a:p>
        </p:txBody>
      </p:sp>
      <p:sp>
        <p:nvSpPr>
          <p:cNvPr id="23569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id="{DC7AF6A7-3CD3-2B4B-BBDC-DA04E1DE6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9613" y="3336925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>
            <a:extLst>
              <a:ext uri="{FF2B5EF4-FFF2-40B4-BE49-F238E27FC236}">
                <a16:creationId xmlns:a16="http://schemas.microsoft.com/office/drawing/2014/main" id="{8FFF5623-6BB1-C346-AB24-99E0FB1C31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F2B301-0C57-BB4F-AE7B-8C663562F31B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0EB53B4-BD41-9641-8666-9ADBAB111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BorderPane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17BC07-61F4-7548-A993-37F8207FF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D5F6605-F0C8-264E-B3E0-615A29130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23B5F37-8E14-1C43-B359-EDAFAE45C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7739113-FEF2-FA47-B690-213D1800E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43D3E87-92AE-D84D-A7DD-20A935635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8B95BF96-696B-3E43-A292-FB428EE4D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862B6BB-1F3D-5647-9E99-892234A94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4F77B0FB-8370-9D45-AA62-EE224A8F4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2590359-F69F-6E41-B6BD-57BBCC2D4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92CA86B-45A1-8745-B246-DF0AB90F9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A3031EF6-FFAE-4D40-9235-8E04FD9D1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25E1D60-836F-A447-B51E-71A2FFB26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56372C63-E771-7642-9DB1-0BFA2A7E4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4593" name="Picture 22">
            <a:extLst>
              <a:ext uri="{FF2B5EF4-FFF2-40B4-BE49-F238E27FC236}">
                <a16:creationId xmlns:a16="http://schemas.microsoft.com/office/drawing/2014/main" id="{B8DB1ABC-EA79-E24E-9C13-34ED50960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439863"/>
            <a:ext cx="9028112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4594" name="Rectangle 20">
            <a:hlinkClick r:id="rId4"/>
            <a:extLst>
              <a:ext uri="{FF2B5EF4-FFF2-40B4-BE49-F238E27FC236}">
                <a16:creationId xmlns:a16="http://schemas.microsoft.com/office/drawing/2014/main" id="{A7348F67-4F87-2A4E-90FE-280BEB2D0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8" y="55626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ShowBorderPane</a:t>
            </a:r>
            <a:endParaRPr lang="en-US" altLang="en-US" sz="2000" dirty="0"/>
          </a:p>
        </p:txBody>
      </p:sp>
      <p:sp>
        <p:nvSpPr>
          <p:cNvPr id="24595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id="{6F2FE81B-61AE-7F4E-9CCF-3E1A817F8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0" y="5562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id="{86642B40-1C78-0449-9F28-9C06E5424D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802DB7-C304-6242-B765-233777150C9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6A57607-ACAB-6041-A0A1-A46E4BFF3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HBox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4421CB-AA59-B541-A206-4AEC44CF3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EFC0315-739E-9046-8C7D-4859CCDE9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2C31DAB-028A-1341-A758-E214813E1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E947F36-C609-A14F-8E86-D83E02A45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6449084-9C26-354D-988E-C6DFFD0E4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802DBA49-9AC1-8245-BFBB-F7C4CF071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1C1DDC9-569E-2248-8093-BD6A57FF5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EBF6808-DF2A-5C44-B1B7-18873641A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FE14AEC7-2FFD-2E44-A590-79021204E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3433C2B-2166-D743-AA14-7651471B5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07289F4D-B5D6-F74F-80D5-377536481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1DA0B56D-DAFB-6344-A7C4-0499B4253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A79E0239-B52D-9C43-8902-AF83579C5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A5BDC9B-76C0-E749-964D-7551A76BA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5618" name="Picture 20">
            <a:extLst>
              <a:ext uri="{FF2B5EF4-FFF2-40B4-BE49-F238E27FC236}">
                <a16:creationId xmlns:a16="http://schemas.microsoft.com/office/drawing/2014/main" id="{CA0709E3-0F78-BB43-8D43-82EF1596E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219200"/>
            <a:ext cx="87249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>
            <a:extLst>
              <a:ext uri="{FF2B5EF4-FFF2-40B4-BE49-F238E27FC236}">
                <a16:creationId xmlns:a16="http://schemas.microsoft.com/office/drawing/2014/main" id="{16A616E0-D1F5-1D4A-851D-1F2DFAF25F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5F8A01-A721-8F41-8A9B-CAA257A8E418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D664069E-D76F-8844-9CEC-3633B0B47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VBox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D131F2-99A3-2B42-890C-F1D643E9A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B219341-1697-6445-9BB1-957D340C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F181C83-F5D5-AC40-AF54-0DF7B3C6B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1B090D8-54E5-2842-874C-20030CEF6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00B498A-35EB-1D41-8B7D-B5F05FA2F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B0DF66EF-AB85-9244-8ECF-382DD25D5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B7C558F-DA2F-6A45-9EDC-3E029C48B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46739CC2-C6FB-4E4B-8C70-E8C678178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E86A304-784D-D646-909E-4CE2A2DF6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B8E1AC93-74BD-224F-B27A-54F6BEC2A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AF515071-A6D1-4047-8BCC-BFD135AD3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6A6BB26-8C3B-1C43-B5B7-B3CDD4697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176B28C-68A3-FF4D-9ACB-11B9B05AA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A83C08A9-567D-D346-9AA8-3932BAD2B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D194864C-5EA1-B948-9BEB-FD316B024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0A98F698-4B37-6242-9C01-F8D292DA5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6644" name="Picture 25">
            <a:extLst>
              <a:ext uri="{FF2B5EF4-FFF2-40B4-BE49-F238E27FC236}">
                <a16:creationId xmlns:a16="http://schemas.microsoft.com/office/drawing/2014/main" id="{1F5C1869-A30F-5540-97F4-7B5E0E710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524000"/>
            <a:ext cx="87439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6645" name="Rectangle 23">
            <a:hlinkClick r:id="rId4"/>
            <a:extLst>
              <a:ext uri="{FF2B5EF4-FFF2-40B4-BE49-F238E27FC236}">
                <a16:creationId xmlns:a16="http://schemas.microsoft.com/office/drawing/2014/main" id="{B15A0A23-DC96-4F44-B982-763239C1E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8" y="55626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ShowHBoxVBox</a:t>
            </a:r>
            <a:endParaRPr lang="en-US" altLang="en-US" sz="2000" dirty="0"/>
          </a:p>
        </p:txBody>
      </p:sp>
      <p:sp>
        <p:nvSpPr>
          <p:cNvPr id="26646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id="{38866F3F-2F5D-E340-A78D-CA6C7C611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0" y="5562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A069E5B6-27CC-4645-BB01-447A4CCE6B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D6EABC-7991-2B42-9669-2A955EBCB98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44FF1CC-DBE0-E04E-A403-C7D2E00C2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Shapes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067EA0-8004-E348-9DF6-6DBBE2376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30B7619-42E6-0C49-A234-4D7446CBD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4FA2129-2998-D948-89FD-80B1377D0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631DDA6-CDF5-7349-9A13-8E10ED1C6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5418C86-EB71-0744-AD40-DA21E9899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DDDD06B-C4DA-DF4B-94BA-81E3E3F99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0E4798E-3CB7-1C43-8957-D1ED61F9E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56D9BAC-B003-0744-ACD3-9B0934362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7B314934-88FD-2340-8817-2EC510EB5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4F4A743-FFFE-4640-A2CF-84D76B57F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F56A3FD0-C677-1D4B-8004-917EF6634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F26CA7C-1DE7-DB44-BAE5-E549392ED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FF3142FA-F46C-8A41-A89E-55CF70CF1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1447B01-F2F1-CD42-8EED-E9374802A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A6AC5743-FB9D-A643-B31D-A0DA414E4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92B9EA71-861C-0F40-94D3-A795EF46B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68" name="Rectangle 3">
            <a:extLst>
              <a:ext uri="{FF2B5EF4-FFF2-40B4-BE49-F238E27FC236}">
                <a16:creationId xmlns:a16="http://schemas.microsoft.com/office/drawing/2014/main" id="{A21EA63D-0F17-5345-9D69-989CC631F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8610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800"/>
              <a:t>JavaFX provides many shape classes for drawing texts, lines, circles, rectangles, ellipses, arcs, polygons, and polylines.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408A0426-ED99-A84C-84E7-DBA7B8BDC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7670" name="Picture 24">
            <a:extLst>
              <a:ext uri="{FF2B5EF4-FFF2-40B4-BE49-F238E27FC236}">
                <a16:creationId xmlns:a16="http://schemas.microsoft.com/office/drawing/2014/main" id="{23F9F8A7-87E8-BD47-8EA4-2E7BFFE9C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5963"/>
            <a:ext cx="5915025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>
            <a:extLst>
              <a:ext uri="{FF2B5EF4-FFF2-40B4-BE49-F238E27FC236}">
                <a16:creationId xmlns:a16="http://schemas.microsoft.com/office/drawing/2014/main" id="{D01BEF83-185D-BE40-A0D0-4C13A2DEC8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069303-9DDE-8643-88DF-F8986B40A7C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203888C-3F4B-B045-80E1-FCB0EBA68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altLang="en-US"/>
              <a:t>Panes, UI Controls, and Shapes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1FDB36FE-98A7-A246-A362-C13D38E33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5EEF02-F9D4-9947-B208-DE15E5941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C092891-9DD4-BD47-B803-2A7A187A5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6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F20D5A2-BA20-B544-987B-B807AA533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165F35B9-CBAA-5348-B678-EDF6EF718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4893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EB896F53-EDA6-374D-A815-DD7299190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1274" name="Picture 16">
            <a:extLst>
              <a:ext uri="{FF2B5EF4-FFF2-40B4-BE49-F238E27FC236}">
                <a16:creationId xmlns:a16="http://schemas.microsoft.com/office/drawing/2014/main" id="{A4854C5A-967F-4D43-AF98-2053EA4C6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7425"/>
            <a:ext cx="8485188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275" name="Rectangle 13">
            <a:hlinkClick r:id="rId4"/>
            <a:extLst>
              <a:ext uri="{FF2B5EF4-FFF2-40B4-BE49-F238E27FC236}">
                <a16:creationId xmlns:a16="http://schemas.microsoft.com/office/drawing/2014/main" id="{9627E7D3-D3E2-7242-AE09-8891F63AB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188" y="58674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ButtonInPane</a:t>
            </a:r>
          </a:p>
        </p:txBody>
      </p:sp>
      <p:sp>
        <p:nvSpPr>
          <p:cNvPr id="11276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id="{12288796-9C0D-7C42-9023-876ED0611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300" y="58674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Book Antiqua" panose="02040602050305030304" pitchFamily="18" charset="0"/>
              </a:rPr>
              <a:t>Run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>
            <a:extLst>
              <a:ext uri="{FF2B5EF4-FFF2-40B4-BE49-F238E27FC236}">
                <a16:creationId xmlns:a16="http://schemas.microsoft.com/office/drawing/2014/main" id="{508F71EF-305F-E04E-B61F-2FD9BE0485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C66D2A-1B99-1D48-9869-9E85094BB8B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8B81318-49AD-A742-A77C-C7E5BD1B7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Text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B9E829-D2DE-2A48-8653-5BEAC6A26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7089494-C106-3F44-8692-6B3A01EF2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21A31EA-7391-804A-84F7-D93D64BC9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D9658FE-01D9-6E47-9F65-04F16751D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0C4B6F-3B77-D344-8DE9-D2A9B0764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8521E30-2472-724D-9EF3-04F093464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142CCB8-F121-474A-AC5C-66082189E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5F2F5C9-88C4-B845-9EE6-5D54854C5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B00FCE1A-DDE7-9C46-AB03-794CD439F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B9BBDB1-22A8-EF44-B675-70F64A4B6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A52E3948-16E4-1045-A56F-0D73D1EE8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FC24D3D-B382-F14C-B230-BE4D94AD7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6EB37655-1914-FC41-BD21-D9AD2558D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7C09E9D1-55A6-CF4D-A200-A9310FDB5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39056E32-9F24-B34E-885B-A444CE289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D1104321-2EB8-6748-B50B-94EB8EFB3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2AB256E8-1494-A04F-B29C-23B3B77D2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26D489-D02B-264A-8715-EBBE12FDA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8694" name="Picture 24">
            <a:extLst>
              <a:ext uri="{FF2B5EF4-FFF2-40B4-BE49-F238E27FC236}">
                <a16:creationId xmlns:a16="http://schemas.microsoft.com/office/drawing/2014/main" id="{005DB3FD-0A42-764E-8E02-53987A940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182688"/>
            <a:ext cx="8953500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>
            <a:extLst>
              <a:ext uri="{FF2B5EF4-FFF2-40B4-BE49-F238E27FC236}">
                <a16:creationId xmlns:a16="http://schemas.microsoft.com/office/drawing/2014/main" id="{C474BDAB-F77E-AF4C-AFA4-8FD35D8BA0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163C92-3A41-514F-ABB8-3E7DBC08BD3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4E304FF-30DB-9744-8A6B-3DAE86926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Text Example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AA01C3-E0A6-204D-90F5-078AB9133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B2B76A1-D2F8-EB40-B090-630A28721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1A3DE98-0C51-794A-A538-383DF6F00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FFF0AA1-4B55-2743-B398-4C49660D7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5DF29CA-3FD2-834C-8580-E27D39792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2F8AC491-D3DC-EF4B-8178-01037A516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A1D85B7-5C84-AD4B-BC58-14B35FD09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99C3F83-2677-8347-B61A-3D032810E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DC3CB920-536A-5443-B707-1C6C22F5E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54B00DE-0D6D-4B43-971E-6F2C07510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A15E12C-79C5-CC4C-8E7D-71788F2C6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930D3AC6-B87E-4944-8B42-B3390E01B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FBDBE0D8-21A9-8940-BC63-DEE9556C7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153F0EEA-2F58-5048-97BF-1353943C8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B0580297-F73E-3644-A9C2-243239496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3FF26AC2-837D-FC4C-83E7-630E50A12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56AE89F1-27C8-1046-A0CC-3E290A3AD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9717" name="Picture 26">
            <a:extLst>
              <a:ext uri="{FF2B5EF4-FFF2-40B4-BE49-F238E27FC236}">
                <a16:creationId xmlns:a16="http://schemas.microsoft.com/office/drawing/2014/main" id="{60ADEDD5-DA8E-0241-ACEB-F315E8FC5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879600"/>
            <a:ext cx="8729662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9718" name="Rectangle 24">
            <a:hlinkClick r:id="rId4"/>
            <a:extLst>
              <a:ext uri="{FF2B5EF4-FFF2-40B4-BE49-F238E27FC236}">
                <a16:creationId xmlns:a16="http://schemas.microsoft.com/office/drawing/2014/main" id="{54F852C1-9694-FC41-A3DC-28E464E25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562600"/>
            <a:ext cx="1335088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ShowText</a:t>
            </a:r>
            <a:endParaRPr lang="en-US" altLang="en-US" sz="2000" dirty="0"/>
          </a:p>
        </p:txBody>
      </p:sp>
      <p:sp>
        <p:nvSpPr>
          <p:cNvPr id="29719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id="{70E41608-05F4-CE40-9D57-F90DBEA7E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0" y="5562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>
            <a:extLst>
              <a:ext uri="{FF2B5EF4-FFF2-40B4-BE49-F238E27FC236}">
                <a16:creationId xmlns:a16="http://schemas.microsoft.com/office/drawing/2014/main" id="{CBD10CD0-B676-8740-8622-50E10E2F19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0073CF-9AF3-6F4E-88BB-DC6189C9AF8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2914772-EBCE-0744-AC1F-F0D7618881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Line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8673D6-55C6-2B4B-9DD4-E626E23E9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EF5AC77-5858-DF43-8FA5-BBC4873C9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F4C3F2E-1A6B-4642-A01B-697EBD016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043B9A0-FD14-8F40-84E5-B513A1854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8CB4B4E-95D7-1745-A268-58D91FB20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28B496D-6C81-C04A-8E9A-8693ECC6C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9ABD977-0D11-164D-8565-7CC1A52AA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4DA0255-F1F4-5E4F-95C6-59B1CFC03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F7EF136-8909-C649-9AA7-165505E3F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EA26A18-9CB3-0243-8705-842BC5795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CB5AF36-4F11-9C43-8FCA-AF8C70F38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F152671-61D1-5148-A160-E44E17ADA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453FD21B-E07E-A04F-B8F5-E71C4DE87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4F0B6841-EDB4-5949-A2C3-7FC750645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8F8699F-5D11-9B4E-BCA7-67EE5DFFF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DB4F9899-7CEC-4141-BDE6-55FB561F8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BCC3157D-64C1-6C48-A7D0-AD43E94A2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7BDBFFB-0B18-BB4F-BA30-D6B0FFC91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512B57F-5CE9-3F4C-9881-1E2270DF2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2F96D038-05B0-2440-A37F-566AFCDE5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0744" name="Picture 31">
            <a:extLst>
              <a:ext uri="{FF2B5EF4-FFF2-40B4-BE49-F238E27FC236}">
                <a16:creationId xmlns:a16="http://schemas.microsoft.com/office/drawing/2014/main" id="{2D02BA06-6A79-F04C-8D4F-377F45784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965200"/>
            <a:ext cx="776605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0745" name="Picture 32">
            <a:extLst>
              <a:ext uri="{FF2B5EF4-FFF2-40B4-BE49-F238E27FC236}">
                <a16:creationId xmlns:a16="http://schemas.microsoft.com/office/drawing/2014/main" id="{741C7276-5431-874E-B106-D22F4A325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73525"/>
            <a:ext cx="571182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0746" name="Rectangle 28">
            <a:hlinkClick r:id="rId5"/>
            <a:extLst>
              <a:ext uri="{FF2B5EF4-FFF2-40B4-BE49-F238E27FC236}">
                <a16:creationId xmlns:a16="http://schemas.microsoft.com/office/drawing/2014/main" id="{22495A17-8ACD-9D4D-B2C7-11A201D65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325" y="5203825"/>
            <a:ext cx="1717675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ShowLine</a:t>
            </a:r>
            <a:endParaRPr lang="en-US" altLang="en-US" sz="2000" dirty="0"/>
          </a:p>
        </p:txBody>
      </p:sp>
      <p:sp>
        <p:nvSpPr>
          <p:cNvPr id="30747" name="AutoShape 10">
            <a:hlinkClick r:id="rId6" action="ppaction://program" highlightClick="1"/>
            <a:extLst>
              <a:ext uri="{FF2B5EF4-FFF2-40B4-BE49-F238E27FC236}">
                <a16:creationId xmlns:a16="http://schemas.microsoft.com/office/drawing/2014/main" id="{CDA5FABE-DECD-B446-9D04-BF8431B4A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203825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>
            <a:extLst>
              <a:ext uri="{FF2B5EF4-FFF2-40B4-BE49-F238E27FC236}">
                <a16:creationId xmlns:a16="http://schemas.microsoft.com/office/drawing/2014/main" id="{67881117-E0F9-5C4F-9C5B-0F17A69D96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B263DB-ED5F-1C4B-ABA6-A0B48609177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4489E43-7012-C145-BFBC-97E1EAA42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Rectangle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F7C931-4561-1946-AC9E-785A700BA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726F652-B593-6945-AA52-8A66B5E84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256C340-1BDE-F84F-B2BE-9D7C54DE8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A593511-2F6A-8440-A35F-CFC22259B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D706724-8683-9644-ACEF-03B6C7031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D58E799-6DA9-8A4A-8EA4-4643BEFDA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F2AB27E-2C18-1A48-94CD-81883B71E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8E6068E-422F-BC4A-AD37-F97AAEC60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BF8B29A-28EC-3547-BDB4-DACC83941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AEDBDA1-52B5-3A4E-94D2-ACFA9E217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BE3064C-FE0F-9145-A471-A6014A9E1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F08C5AA-78B9-1743-8073-776377AFF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D0E510F1-76E4-6E42-A575-AACEB4D72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D2D352D-EDB7-974C-8E54-740682E3B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0463D2DE-29F8-4F45-9FD8-A36F65F36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79E715C1-D4ED-6447-8FA2-7953F9DA9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E41D93DA-ED79-E94B-852E-5200C377D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48A4089-2E23-CD46-9EFD-3FCF6BB2E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3409EC-32F7-0E4A-A85A-993DE43D7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D80B8967-297C-C547-AADE-FD916C139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2E0DB76-3ACC-064F-93B8-B7E61B19A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1769" name="Picture 27">
            <a:extLst>
              <a:ext uri="{FF2B5EF4-FFF2-40B4-BE49-F238E27FC236}">
                <a16:creationId xmlns:a16="http://schemas.microsoft.com/office/drawing/2014/main" id="{BC79D614-B01E-C846-BB96-18E368E1F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0300"/>
            <a:ext cx="9151938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>
            <a:extLst>
              <a:ext uri="{FF2B5EF4-FFF2-40B4-BE49-F238E27FC236}">
                <a16:creationId xmlns:a16="http://schemas.microsoft.com/office/drawing/2014/main" id="{22D84C99-9F08-9949-A2E7-A81872DEA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FAC9FA-9B24-344E-B9B0-23AD4341C5C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61C13959-4F24-874B-AAC4-A266E74238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Rectangle Example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01992C-CE18-E84D-B592-1ED7B628D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5B78144-9D6C-A246-AA18-A4BFDCEF1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808B53B-5FD9-204E-AAD3-F2310FA51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F094391-4DA9-5D42-8F8D-E39F19292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7450478-B619-D749-9412-842BA0B1E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E5F4B81-AAA7-0746-B024-A23FD3E0B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547668C-9CA5-6846-A30E-B99F98285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944ECD4-309F-2640-9B7B-BD7E2AE1D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60C3F4B6-48BF-9142-9B8A-ACEC7227D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3332A38-14D6-C749-9588-FC2113F16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70196C46-DB39-2843-8753-5F1C0E420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8D1FF4A-0195-FE45-A3D5-DCCC64B70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B84CD827-AF8F-B347-86BB-FC0CD04CC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7D23241-4CB2-5E4C-870E-A1D67C07C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3C79D26A-157A-744B-8158-937E6D054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522FF861-EEE9-2C4D-9978-C5A4A031E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CA0918F6-4362-3846-9D1F-C0860842F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2789" name="Picture 25">
            <a:extLst>
              <a:ext uri="{FF2B5EF4-FFF2-40B4-BE49-F238E27FC236}">
                <a16:creationId xmlns:a16="http://schemas.microsoft.com/office/drawing/2014/main" id="{1B2BB4D0-72FA-8142-B21F-BE1FA5108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143000"/>
            <a:ext cx="50879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2790" name="Rectangle 24">
            <a:hlinkClick r:id="rId3"/>
            <a:extLst>
              <a:ext uri="{FF2B5EF4-FFF2-40B4-BE49-F238E27FC236}">
                <a16:creationId xmlns:a16="http://schemas.microsoft.com/office/drawing/2014/main" id="{B9D0E412-A075-3C47-833C-577F0BEF4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8" y="55626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ShowRectangle</a:t>
            </a:r>
            <a:endParaRPr lang="en-US" altLang="en-US" sz="2000" dirty="0"/>
          </a:p>
        </p:txBody>
      </p:sp>
      <p:sp>
        <p:nvSpPr>
          <p:cNvPr id="32791" name="AutoShape 10">
            <a:hlinkClick r:id="rId4" action="ppaction://program" highlightClick="1"/>
            <a:extLst>
              <a:ext uri="{FF2B5EF4-FFF2-40B4-BE49-F238E27FC236}">
                <a16:creationId xmlns:a16="http://schemas.microsoft.com/office/drawing/2014/main" id="{305D0BF9-91F6-2144-B373-28C958201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0" y="5562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>
            <a:extLst>
              <a:ext uri="{FF2B5EF4-FFF2-40B4-BE49-F238E27FC236}">
                <a16:creationId xmlns:a16="http://schemas.microsoft.com/office/drawing/2014/main" id="{DA61A294-2B19-7B45-BEBA-5290401103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2E72F5-3DEB-E847-B684-BFF51FD6AC1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495272E-C8BC-704A-B207-9D626D7B86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Circle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D07EA8-3FEA-9C43-A9A8-15F29FDB7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C0C4A8B-D9C3-5C44-86D2-4FEF46FCD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B1B963F-5CF4-644C-8A0F-2E113CB61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720FD45-141E-C648-8A34-D2324B9D2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F38DE8C-82DA-BE42-B3CD-7E7E47318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43C88FD-4311-EA45-8A0B-E42D33D71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724665B-E5CD-B24B-8D78-9E466BD77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B79A549-6F66-404A-8AAF-73A2D2FEC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4352179F-9B98-6841-A341-AC8E36876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B0976A0F-63A5-A146-8EC6-71F4C38A3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B5B83860-6C1D-5644-A248-AB91139CB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324C8FF3-206B-C84A-B131-9E7B02777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A44D4A4F-90AD-FF4E-B1FE-231BE2485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B6489CD-CF58-6C42-90D8-4D48FF774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D54A75F1-9345-D546-8F2D-887E82D22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857C9306-E537-9844-9990-F4F307391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8485C936-A245-624B-8528-B0488D239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5BE5E3E-158E-C440-B16D-8B7ED0CD5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F7D7682-EB47-7F49-B37A-22DE6C29E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4ABCC425-3DF1-0341-9B0D-CA3841991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8AD53C2-DE5F-CB46-A054-758ED1811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5603B61-C951-E14C-AA4D-EB3AB2780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3818" name="Picture 28">
            <a:extLst>
              <a:ext uri="{FF2B5EF4-FFF2-40B4-BE49-F238E27FC236}">
                <a16:creationId xmlns:a16="http://schemas.microsoft.com/office/drawing/2014/main" id="{7F1D8019-E04E-DD4F-A36B-62ADBE540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96143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>
            <a:extLst>
              <a:ext uri="{FF2B5EF4-FFF2-40B4-BE49-F238E27FC236}">
                <a16:creationId xmlns:a16="http://schemas.microsoft.com/office/drawing/2014/main" id="{E620F9A0-D017-AE48-BFC7-E0E53BE36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DB486A-A440-C84F-866A-C3397683BBE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B57F717-5838-9A42-B68C-88FA07BC5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Ellipse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861C1F-3EDB-FC4D-9F8B-4056377D7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A1C65DC-9C94-5E4A-868E-8B087DB17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0F9B3F0-A58A-DA49-9D8A-E189389FD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139F689-E215-6843-8461-C24B43282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1EBA949-385C-F04B-B794-DF3726E4E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2EB3308-813B-7044-AAD4-D855575A6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04078A0-74EC-264C-9688-7A0BF21A1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534276D9-FC95-EF45-901E-6321F7D38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30676A13-92F5-3E4D-B934-ABFBE6587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BDCD8576-50A7-1243-921B-D381E511A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4B9EEE4-69C4-9C43-9999-6AA7FB613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7D16573-05B3-BB42-8D91-E478CF642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ED7C4B56-FE46-C649-8581-EAC0C9E3A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331B666-BFE8-F14B-8A56-E1BDF6161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48A2894B-47FC-4F43-BFC6-6286A910A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7481756D-B82C-2B42-A151-9193DB5E7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490D599F-2A19-A649-9D87-4A75FC82F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6960F09-220A-D04B-8779-D267EA6A0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F91C6AE-D34F-804F-BF5F-EC06C51C7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D29888B1-9488-9043-BAB5-33CB450D0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371E06C-BF90-4848-88E1-0018E7524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DE1BEE4B-2FCB-D04B-B273-7335CFC48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5D05E5DC-5524-9941-9673-80B5D67E9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AAB6A282-52BB-F540-8330-7BFB7B4E5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4844" name="Object 27">
            <a:extLst>
              <a:ext uri="{FF2B5EF4-FFF2-40B4-BE49-F238E27FC236}">
                <a16:creationId xmlns:a16="http://schemas.microsoft.com/office/drawing/2014/main" id="{E74672F6-F96D-6145-A1A8-46DCD5E1D2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" y="4267200"/>
          <a:ext cx="623887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5" name="Picture" r:id="rId3" imgW="2133600" imgH="787400" progId="Word.Picture.8">
                  <p:embed/>
                </p:oleObj>
              </mc:Choice>
              <mc:Fallback>
                <p:oleObj name="Picture" r:id="rId3" imgW="2133600" imgH="787400" progId="Word.Picture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267200"/>
                        <a:ext cx="6238875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5">
            <a:extLst>
              <a:ext uri="{FF2B5EF4-FFF2-40B4-BE49-F238E27FC236}">
                <a16:creationId xmlns:a16="http://schemas.microsoft.com/office/drawing/2014/main" id="{0B9249E8-A7D5-1A4A-8F06-DACEABAE3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890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4846" name="Picture 36">
            <a:extLst>
              <a:ext uri="{FF2B5EF4-FFF2-40B4-BE49-F238E27FC236}">
                <a16:creationId xmlns:a16="http://schemas.microsoft.com/office/drawing/2014/main" id="{8565BE06-655B-FD41-8F37-EC649E386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944563"/>
            <a:ext cx="81454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4847" name="Rectangle 33">
            <a:hlinkClick r:id="rId6"/>
            <a:extLst>
              <a:ext uri="{FF2B5EF4-FFF2-40B4-BE49-F238E27FC236}">
                <a16:creationId xmlns:a16="http://schemas.microsoft.com/office/drawing/2014/main" id="{A9C5D37D-EB83-9748-92B2-0E937C163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8" y="55626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ShowEllipse</a:t>
            </a:r>
          </a:p>
        </p:txBody>
      </p:sp>
      <p:sp>
        <p:nvSpPr>
          <p:cNvPr id="34848" name="AutoShape 10">
            <a:hlinkClick r:id="rId7" action="ppaction://program" highlightClick="1"/>
            <a:extLst>
              <a:ext uri="{FF2B5EF4-FFF2-40B4-BE49-F238E27FC236}">
                <a16:creationId xmlns:a16="http://schemas.microsoft.com/office/drawing/2014/main" id="{732B0DD7-8C81-1041-B480-7396C4D62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0" y="5562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>
            <a:extLst>
              <a:ext uri="{FF2B5EF4-FFF2-40B4-BE49-F238E27FC236}">
                <a16:creationId xmlns:a16="http://schemas.microsoft.com/office/drawing/2014/main" id="{749F1783-5DE9-D548-AEF5-5256EC268F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C4610E-F72A-7442-896A-00DBB739B1AF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A0ED6B8-EEB0-D64F-B1E2-80833DBC8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Arc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45FF14-A080-F045-90B3-1409A9E8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295715A-D179-1C4F-AC02-F30B2E6A4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87E016A-0D2C-1547-9EDA-018FEA27F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4840312-D383-F447-B1CA-1DD1DB7E4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9A524DB-BF17-BE4E-9FA6-D8134D147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CCCAABB-DB53-D84A-B3AD-61A81D375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AA781C1-8006-2D44-9DC4-C26CEB741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A38EE49-77D8-5740-9116-D2B1CE2B5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9279A9C-ADB3-AD4E-89B8-F620D4804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84950DB-25DD-DE4B-92D7-FDBDAC1D8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DB1FCD17-A9A3-7545-822A-337FFEDFF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5E21231-45BC-B74B-8865-AC946A2EF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CD5C2949-7A20-9541-A91C-7DA1C4CF6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E5F9D6F-835D-3B4F-8365-3993536CA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89D22184-C7B9-754B-9992-02EC7D46C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EE517F45-94B3-6149-B1D1-4FBD820A6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2322CA34-B986-FD4C-9B30-9529A15E5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E62FC74-8C76-654D-8794-EA20C79D9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B611C57-3615-274D-9A18-C1E1F5748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24299E1E-4143-9D4D-AEAB-76A3F1067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E0A1761-E439-D842-BA08-232C236A2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241F9FD2-919A-EC48-9232-D43CBDFE6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EDD254DB-DE1B-7E41-AC5E-5888C99E9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235ADEAE-557C-5E4B-8E9B-8CE8677F4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BB0136D2-6E1B-5242-A3B4-D3D8B4AB7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890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A9850C3B-2E46-7442-BECE-02038EE66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ED404CE0-6C38-0E41-924F-11CD797ED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48A92547-6A0B-404A-8AA1-8DCB13A62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414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5872" name="Picture 34">
            <a:extLst>
              <a:ext uri="{FF2B5EF4-FFF2-40B4-BE49-F238E27FC236}">
                <a16:creationId xmlns:a16="http://schemas.microsoft.com/office/drawing/2014/main" id="{181F5BE9-3C07-174E-B3A6-4D892F7CB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03313"/>
            <a:ext cx="8850313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>
            <a:extLst>
              <a:ext uri="{FF2B5EF4-FFF2-40B4-BE49-F238E27FC236}">
                <a16:creationId xmlns:a16="http://schemas.microsoft.com/office/drawing/2014/main" id="{5EA1E3C5-62CE-3D40-A5F9-2516EE9EC6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FA8BA8-EC28-524E-92EF-E9F9F84F48EF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9708B8F-3787-7440-8EDA-8AABC937B7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Arc Examples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09CF1C-CA0D-9249-A228-EA05DA884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DF28E5F-D218-484F-A011-C85BCE1DA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0B85083-7384-1F4A-9850-3B492D6BF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217FBBA-3186-6F44-8EAB-BCF587A36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F931E42-B7E4-934E-9DA3-3FB9AF2E6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2D813F7A-6E48-3743-B1BC-201E107E2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0A77224-7F9E-3C48-8FE9-5442301FD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7F87D73-7FBE-0D45-96FC-9E05BE4CB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D81FD8C0-3780-124D-A3FE-C2FA14D67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D04B503-69DF-924D-9DCE-B0F003B2F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9B0F35C-58BD-1E4D-820D-C1051CA1B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179376E2-4A8C-F74F-8930-BB6762AB1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2EC4043-E94C-4345-BFFB-CEC618F5A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1C15A631-29F0-6D43-9DEF-4F4033C96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BB7F4E58-2F46-164F-B5BD-BFFC63115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7908B57E-183D-2F42-9F0F-F07C3FD6F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741606CB-B5CD-174C-9151-25C816E94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D512161-27FA-3B43-9917-37D50FBCC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7098A9C-4769-3B48-B489-AB78A2D5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4F8E5FA2-F3B0-064A-8DF9-DFFDA4EA5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A73B4CB-44BC-284F-8F62-CF8A13A47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6E9F2623-3DB9-EC41-B49F-AE84814ED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5684C29D-309F-C14C-8344-E24F1CAB4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32D7637A-ACEA-FF4F-8FDD-98F7FDB55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DE038751-B4BD-FE4E-8014-2D2A7082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890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7A872557-4977-314A-A108-3849D1947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755BDC5F-5D71-E44F-9AFA-DB5BD3FBC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6895" name="Object 34">
            <a:extLst>
              <a:ext uri="{FF2B5EF4-FFF2-40B4-BE49-F238E27FC236}">
                <a16:creationId xmlns:a16="http://schemas.microsoft.com/office/drawing/2014/main" id="{87EF3FB7-1DBC-0645-BCBA-1DEB788CF8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6975" y="1089025"/>
          <a:ext cx="4210050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3" name="Picture" r:id="rId4" imgW="1981200" imgH="787400" progId="Word.Picture.8">
                  <p:embed/>
                </p:oleObj>
              </mc:Choice>
              <mc:Fallback>
                <p:oleObj name="Picture" r:id="rId4" imgW="1981200" imgH="787400" progId="Word.Picture.8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5" y="1089025"/>
                        <a:ext cx="4210050" cy="167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5">
            <a:extLst>
              <a:ext uri="{FF2B5EF4-FFF2-40B4-BE49-F238E27FC236}">
                <a16:creationId xmlns:a16="http://schemas.microsoft.com/office/drawing/2014/main" id="{5100C2BD-ECDA-2340-ABE6-044F33FB3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414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3798E54F-74E7-A840-8EB8-E64FF58AF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6898" name="Object 27">
            <a:extLst>
              <a:ext uri="{FF2B5EF4-FFF2-40B4-BE49-F238E27FC236}">
                <a16:creationId xmlns:a16="http://schemas.microsoft.com/office/drawing/2014/main" id="{4338B8E7-0404-064E-B266-69746D0670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838450"/>
          <a:ext cx="821372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4" name="Picture" r:id="rId6" imgW="13855700" imgH="4584700" progId="Word.Picture.8">
                  <p:embed/>
                </p:oleObj>
              </mc:Choice>
              <mc:Fallback>
                <p:oleObj name="Picture" r:id="rId6" imgW="13855700" imgH="4584700" progId="Word.Picture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38450"/>
                        <a:ext cx="8213725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9" name="Rectangle 37">
            <a:hlinkClick r:id="rId8"/>
            <a:extLst>
              <a:ext uri="{FF2B5EF4-FFF2-40B4-BE49-F238E27FC236}">
                <a16:creationId xmlns:a16="http://schemas.microsoft.com/office/drawing/2014/main" id="{2C2F1D6A-980E-504E-857F-2A3C160D1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8" y="55626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ShowArc</a:t>
            </a:r>
          </a:p>
        </p:txBody>
      </p:sp>
      <p:sp>
        <p:nvSpPr>
          <p:cNvPr id="36900" name="AutoShape 10">
            <a:hlinkClick r:id="rId9" action="ppaction://program" highlightClick="1"/>
            <a:extLst>
              <a:ext uri="{FF2B5EF4-FFF2-40B4-BE49-F238E27FC236}">
                <a16:creationId xmlns:a16="http://schemas.microsoft.com/office/drawing/2014/main" id="{8800669C-CB03-484F-8000-7DFAB394C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0" y="5562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>
            <a:extLst>
              <a:ext uri="{FF2B5EF4-FFF2-40B4-BE49-F238E27FC236}">
                <a16:creationId xmlns:a16="http://schemas.microsoft.com/office/drawing/2014/main" id="{BD317E39-312B-6149-BDD9-79B2A9DFC0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0F3333-2B27-754B-995A-518D4C9B37B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6B24623-B976-074A-B3F9-8F6B6A212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Polygon and Polyline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FE7EC8-D864-5F47-86BC-ED75CDAE1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A742F5C-D226-4148-B476-B94074C91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026241A-6AB6-884B-AD90-977CE0DD0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211A4DC-A658-6F4A-ABB5-14D7EFE11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4FA332A-0FB2-354B-8001-1B0FF3B71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836D3BD-368D-4845-958A-86D5062B7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1BA1C61-2976-7B47-B257-35F8862F3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56C2B69-A8FA-6743-B40E-86F42ECD5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170E8631-359E-D743-A578-166C6D62C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9575A686-E288-2B45-946B-812B8E792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085E20E0-CC1F-DD4E-A247-C59BF697F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39511ED6-E26C-6940-8932-D180D63C3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8444951D-CCE4-C942-8D1F-01094BAD5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B36CFB9C-A827-0344-87B8-63907E5B2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126D157C-3E2B-F14F-ABC8-673722EBA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46241E05-4F92-4E4E-8C41-2600A4BF6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D9E4A12F-9416-B542-8744-334C2ECAC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CB0834B-0FF8-3646-A866-87F25A7D1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31B715E-7D5B-144C-A743-0DF906B14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580301B2-5D5F-E64F-BAD7-905BB4D21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C699251-9D2F-704B-8515-C34CF1322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620236CF-2C2C-3F4C-8EC2-84DF283FA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7FBADC53-E01F-724C-B603-68C683098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E6D3E8BF-7163-B743-B2A3-EA57D42ED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897629AD-39FE-E442-B60E-9EDC230AD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890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7D0494EB-91B5-C349-8904-57BDD6F4E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337909A9-4414-604F-BF44-5EA41ED67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E1C7DA90-F5F9-0946-9906-7E1AEA989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414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F7ED5AFD-7A4A-5C4C-AB06-1D0848BC8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7921" name="Picture 2">
            <a:extLst>
              <a:ext uri="{FF2B5EF4-FFF2-40B4-BE49-F238E27FC236}">
                <a16:creationId xmlns:a16="http://schemas.microsoft.com/office/drawing/2014/main" id="{71DE4EFB-96F1-3A46-822C-73B948632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57325"/>
            <a:ext cx="882015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>
            <a:extLst>
              <a:ext uri="{FF2B5EF4-FFF2-40B4-BE49-F238E27FC236}">
                <a16:creationId xmlns:a16="http://schemas.microsoft.com/office/drawing/2014/main" id="{49466061-5E20-2043-B384-6FCE09D9C7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33FE49-F62C-CA4F-BE7F-4A64FE2E570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4854D5D-EBEE-AA41-9D3A-3FB23FA0A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en-US"/>
              <a:t>Display a Shape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0844F821-5991-2444-99A5-2A46B8C28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990600"/>
            <a:ext cx="8610600" cy="6858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800"/>
              <a:t>This example displays a circle in the center of the pane.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AEB2CA5-81BF-0848-8349-0EE219CB2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2294" name="Object 2">
            <a:extLst>
              <a:ext uri="{FF2B5EF4-FFF2-40B4-BE49-F238E27FC236}">
                <a16:creationId xmlns:a16="http://schemas.microsoft.com/office/drawing/2014/main" id="{8B233D7D-D4F6-EF4A-A37F-4FA256366D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775" y="2133600"/>
          <a:ext cx="8607425" cy="293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Picture" r:id="rId4" imgW="16116300" imgH="5486400" progId="Word.Picture.8">
                  <p:embed/>
                </p:oleObj>
              </mc:Choice>
              <mc:Fallback>
                <p:oleObj name="Picture" r:id="rId4" imgW="16116300" imgH="548640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2133600"/>
                        <a:ext cx="8607425" cy="293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9">
            <a:hlinkClick r:id="rId6"/>
            <a:extLst>
              <a:ext uri="{FF2B5EF4-FFF2-40B4-BE49-F238E27FC236}">
                <a16:creationId xmlns:a16="http://schemas.microsoft.com/office/drawing/2014/main" id="{C905CD3B-6D77-924B-89C5-138E409FF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8" y="55626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ShowCircle</a:t>
            </a:r>
            <a:endParaRPr lang="en-US" altLang="en-US" sz="2000" dirty="0"/>
          </a:p>
        </p:txBody>
      </p:sp>
      <p:sp>
        <p:nvSpPr>
          <p:cNvPr id="12296" name="AutoShape 10">
            <a:hlinkClick r:id="rId7" action="ppaction://program" highlightClick="1"/>
            <a:extLst>
              <a:ext uri="{FF2B5EF4-FFF2-40B4-BE49-F238E27FC236}">
                <a16:creationId xmlns:a16="http://schemas.microsoft.com/office/drawing/2014/main" id="{AF3FDB92-72B4-2A47-933D-1E998222D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0" y="5562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>
            <a:extLst>
              <a:ext uri="{FF2B5EF4-FFF2-40B4-BE49-F238E27FC236}">
                <a16:creationId xmlns:a16="http://schemas.microsoft.com/office/drawing/2014/main" id="{0011E3CB-7546-2749-ACD3-50098152EB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325592-39D0-3140-B3F7-C7BCCC78037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B8C8D4B-C906-6D43-8512-7B7C6F1B7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altLang="en-US"/>
              <a:t>Polygon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2C3A13-61F2-0D4A-BD17-0ACE54EBF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3E3CEDD-4F19-384B-8415-238ADCCA4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43A237A-2F9B-D144-A704-A1B5476A3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2E1345B-6473-384C-876E-D5DB3D284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D81EFC4-F79D-C443-B039-C2CA7F052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30CACD1-AA7C-7D4D-9578-5E4E451F6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3DCD026-65B1-634F-BA9E-E0536C79E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5E5A9B1B-D895-D541-9477-C6C395F05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72D94C59-E5DC-734D-8B98-2CF2DCEAB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61DA109-25E4-4A46-9D8B-C51F7BB84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00A1E9C5-8467-DA41-8CD4-A4E4D4B71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79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F15F11B2-9023-6744-8103-8B9B7E01A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4878840A-6700-4848-AF7C-95952C152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5E9655C3-8BA9-1B4D-BAF7-0D095461C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86EA3EAB-546E-4B46-B183-2DE94EBF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9D9627B7-90D4-0146-8402-7F0CC7F92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684C7CBD-61BF-D54F-B192-1895FF24A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DA21223-7E82-E24B-8A6B-DA13CF107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81586FF-13EF-1646-9B18-C69F51884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93D7ADAC-8980-5141-B0F0-D24AE25C9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28356A7-6D50-614A-AA3F-1B6070F0F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C71279F7-8DC0-4541-A09C-1BD93B13C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D08402E9-64CB-FF47-8A15-DF7B10631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5205057B-FCB8-584C-8747-FB5CD12EA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06D583EA-5989-E445-BE9E-5452226AC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890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6296382E-41F0-D243-AB24-41053B4D5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04932534-5C09-CA44-92AD-025B16F7A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78B22356-9C5A-DF41-9BC4-5AA2DB010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414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9B1AB0B8-F8CD-D546-89CB-43A2F4260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77651207-CD29-6049-A1DA-20CABC182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8946" name="Object 29">
            <a:extLst>
              <a:ext uri="{FF2B5EF4-FFF2-40B4-BE49-F238E27FC236}">
                <a16:creationId xmlns:a16="http://schemas.microsoft.com/office/drawing/2014/main" id="{1E4BDCE3-362B-9546-98C3-A0194CE543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5" y="1089025"/>
          <a:ext cx="9090025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5" name="Picture" r:id="rId4" imgW="31648400" imgH="6527800" progId="Word.Picture.8">
                  <p:embed/>
                </p:oleObj>
              </mc:Choice>
              <mc:Fallback>
                <p:oleObj name="Picture" r:id="rId4" imgW="31648400" imgH="6527800" progId="Word.Picture.8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1089025"/>
                        <a:ext cx="9090025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47" name="Rectangle 37">
            <a:hlinkClick r:id="rId6"/>
            <a:extLst>
              <a:ext uri="{FF2B5EF4-FFF2-40B4-BE49-F238E27FC236}">
                <a16:creationId xmlns:a16="http://schemas.microsoft.com/office/drawing/2014/main" id="{3B909B19-4015-9748-9254-B0B5F16EB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8" y="55626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ShowPolygon</a:t>
            </a:r>
          </a:p>
        </p:txBody>
      </p:sp>
      <p:sp>
        <p:nvSpPr>
          <p:cNvPr id="38948" name="AutoShape 10">
            <a:hlinkClick r:id="rId7" action="ppaction://program" highlightClick="1"/>
            <a:extLst>
              <a:ext uri="{FF2B5EF4-FFF2-40B4-BE49-F238E27FC236}">
                <a16:creationId xmlns:a16="http://schemas.microsoft.com/office/drawing/2014/main" id="{F4EE6071-6825-074C-B6F5-6BC9FE408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0" y="5562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>
            <a:extLst>
              <a:ext uri="{FF2B5EF4-FFF2-40B4-BE49-F238E27FC236}">
                <a16:creationId xmlns:a16="http://schemas.microsoft.com/office/drawing/2014/main" id="{004EFC63-7943-9847-AEA6-A0CE736E1C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5D9691-8B23-784A-AC63-65E0168C91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D4696C4-B588-9744-BCFE-241DEE1E2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en-US"/>
              <a:t>Frequently Used UI Controls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8AAFBCF-D510-4244-B1C8-D7EE9AF98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3716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endParaRPr lang="en-US" altLang="en-US" sz="2600">
              <a:latin typeface="Courier New" panose="02070309020205020404" pitchFamily="49" charset="0"/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F77D720D-D9B3-174B-AC24-BE4789E60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2" name="Rectangle 3">
            <a:extLst>
              <a:ext uri="{FF2B5EF4-FFF2-40B4-BE49-F238E27FC236}">
                <a16:creationId xmlns:a16="http://schemas.microsoft.com/office/drawing/2014/main" id="{9DE65F1E-F3A2-854C-BCA9-4F3FDD9C2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8686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400"/>
              <a:t>Throughout this book, the prefixes </a:t>
            </a:r>
            <a:r>
              <a:rPr lang="en-US" altLang="en-US" sz="2400" b="1"/>
              <a:t>lbl</a:t>
            </a:r>
            <a:r>
              <a:rPr lang="en-US" altLang="en-US" sz="2400"/>
              <a:t>, </a:t>
            </a:r>
            <a:r>
              <a:rPr lang="en-US" altLang="en-US" sz="2400" b="1"/>
              <a:t>bt</a:t>
            </a:r>
            <a:r>
              <a:rPr lang="en-US" altLang="en-US" sz="2400"/>
              <a:t>, </a:t>
            </a:r>
            <a:r>
              <a:rPr lang="en-US" altLang="en-US" sz="2400" b="1"/>
              <a:t>chk</a:t>
            </a:r>
            <a:r>
              <a:rPr lang="en-US" altLang="en-US" sz="2400"/>
              <a:t>, </a:t>
            </a:r>
            <a:r>
              <a:rPr lang="en-US" altLang="en-US" sz="2400" b="1"/>
              <a:t>rb</a:t>
            </a:r>
            <a:r>
              <a:rPr lang="en-US" altLang="en-US" sz="2400"/>
              <a:t>, </a:t>
            </a:r>
            <a:r>
              <a:rPr lang="en-US" altLang="en-US" sz="2400" b="1"/>
              <a:t>tf</a:t>
            </a:r>
            <a:r>
              <a:rPr lang="en-US" altLang="en-US" sz="2400"/>
              <a:t>, </a:t>
            </a:r>
            <a:r>
              <a:rPr lang="en-US" altLang="en-US" sz="2400" b="1"/>
              <a:t>pf</a:t>
            </a:r>
            <a:r>
              <a:rPr lang="en-US" altLang="en-US" sz="2400"/>
              <a:t>, </a:t>
            </a:r>
            <a:r>
              <a:rPr lang="en-US" altLang="en-US" sz="2400" b="1"/>
              <a:t>ta</a:t>
            </a:r>
            <a:r>
              <a:rPr lang="en-US" altLang="en-US" sz="2400"/>
              <a:t>, </a:t>
            </a:r>
            <a:r>
              <a:rPr lang="en-US" altLang="en-US" sz="2400" b="1"/>
              <a:t>cbo</a:t>
            </a:r>
            <a:r>
              <a:rPr lang="en-US" altLang="en-US" sz="2400"/>
              <a:t>, </a:t>
            </a:r>
            <a:r>
              <a:rPr lang="en-US" altLang="en-US" sz="2400" b="1"/>
              <a:t>lv</a:t>
            </a:r>
            <a:r>
              <a:rPr lang="en-US" altLang="en-US" sz="2400"/>
              <a:t>, </a:t>
            </a:r>
            <a:r>
              <a:rPr lang="en-US" altLang="en-US" sz="2400" b="1"/>
              <a:t>scb</a:t>
            </a:r>
            <a:r>
              <a:rPr lang="en-US" altLang="en-US" sz="2400"/>
              <a:t>, </a:t>
            </a:r>
            <a:r>
              <a:rPr lang="en-US" altLang="en-US" sz="2400" b="1"/>
              <a:t>sld</a:t>
            </a:r>
            <a:r>
              <a:rPr lang="en-US" altLang="en-US" sz="2400"/>
              <a:t>, and </a:t>
            </a:r>
            <a:r>
              <a:rPr lang="en-US" altLang="en-US" sz="2400" b="1"/>
              <a:t>mp</a:t>
            </a:r>
            <a:r>
              <a:rPr lang="en-US" altLang="en-US" sz="2400"/>
              <a:t> are used to name reference variables for </a:t>
            </a:r>
            <a:r>
              <a:rPr lang="en-US" altLang="en-US" sz="2400" b="1"/>
              <a:t>Label</a:t>
            </a:r>
            <a:r>
              <a:rPr lang="en-US" altLang="en-US" sz="2400"/>
              <a:t>, </a:t>
            </a:r>
            <a:r>
              <a:rPr lang="en-US" altLang="en-US" sz="2400" b="1"/>
              <a:t>Button</a:t>
            </a:r>
            <a:r>
              <a:rPr lang="en-US" altLang="en-US" sz="2400"/>
              <a:t>, </a:t>
            </a:r>
            <a:r>
              <a:rPr lang="en-US" altLang="en-US" sz="2400" b="1"/>
              <a:t>CheckBox</a:t>
            </a:r>
            <a:r>
              <a:rPr lang="en-US" altLang="en-US" sz="2400"/>
              <a:t>, </a:t>
            </a:r>
            <a:r>
              <a:rPr lang="en-US" altLang="en-US" sz="2400" b="1"/>
              <a:t>RadioButton</a:t>
            </a:r>
            <a:r>
              <a:rPr lang="en-US" altLang="en-US" sz="2400"/>
              <a:t>, </a:t>
            </a:r>
            <a:r>
              <a:rPr lang="en-US" altLang="en-US" sz="2400" b="1"/>
              <a:t>TextField</a:t>
            </a:r>
            <a:r>
              <a:rPr lang="en-US" altLang="en-US" sz="2400"/>
              <a:t>, </a:t>
            </a:r>
            <a:r>
              <a:rPr lang="en-US" altLang="en-US" sz="2400" b="1"/>
              <a:t>PasswordField</a:t>
            </a:r>
            <a:r>
              <a:rPr lang="en-US" altLang="en-US" sz="2400"/>
              <a:t>, </a:t>
            </a:r>
            <a:r>
              <a:rPr lang="en-US" altLang="en-US" sz="2400" b="1"/>
              <a:t>TextArea</a:t>
            </a:r>
            <a:r>
              <a:rPr lang="en-US" altLang="en-US" sz="2400"/>
              <a:t>, </a:t>
            </a:r>
            <a:r>
              <a:rPr lang="en-US" altLang="en-US" sz="2400" b="1"/>
              <a:t>ComboBox</a:t>
            </a:r>
            <a:r>
              <a:rPr lang="en-US" altLang="en-US" sz="2400"/>
              <a:t>, </a:t>
            </a:r>
            <a:r>
              <a:rPr lang="en-US" altLang="en-US" sz="2400" b="1"/>
              <a:t>ListView</a:t>
            </a:r>
            <a:r>
              <a:rPr lang="en-US" altLang="en-US" sz="2400"/>
              <a:t>, </a:t>
            </a:r>
            <a:r>
              <a:rPr lang="en-US" altLang="en-US" sz="2400" b="1"/>
              <a:t>ScrollBar</a:t>
            </a:r>
            <a:r>
              <a:rPr lang="en-US" altLang="en-US" sz="2400"/>
              <a:t>, </a:t>
            </a:r>
            <a:r>
              <a:rPr lang="en-US" altLang="en-US" sz="2400" b="1"/>
              <a:t>Slider</a:t>
            </a:r>
            <a:r>
              <a:rPr lang="en-US" altLang="en-US" sz="2400"/>
              <a:t>, and </a:t>
            </a:r>
            <a:r>
              <a:rPr lang="en-US" altLang="en-US" sz="2400" b="1"/>
              <a:t>MediaPlayer</a:t>
            </a:r>
            <a:r>
              <a:rPr lang="en-US" altLang="en-US" sz="2400"/>
              <a:t>.</a:t>
            </a:r>
          </a:p>
        </p:txBody>
      </p:sp>
      <p:pic>
        <p:nvPicPr>
          <p:cNvPr id="9223" name="Picture 8">
            <a:extLst>
              <a:ext uri="{FF2B5EF4-FFF2-40B4-BE49-F238E27FC236}">
                <a16:creationId xmlns:a16="http://schemas.microsoft.com/office/drawing/2014/main" id="{C8C180DA-D767-5A42-80BA-E2C7DF6C9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914400"/>
            <a:ext cx="89281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64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>
            <a:extLst>
              <a:ext uri="{FF2B5EF4-FFF2-40B4-BE49-F238E27FC236}">
                <a16:creationId xmlns:a16="http://schemas.microsoft.com/office/drawing/2014/main" id="{5CBBFBEC-3DFF-0646-B828-65DD03E714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89D7FB-B280-C74C-9D0E-B9887DF34D4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3C4902F-DBC8-1F4D-9412-77646BFF6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Labeled</a:t>
            </a:r>
            <a:endParaRPr lang="en-US" altLang="en-US" sz="4200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45B45487-F42A-D743-80AD-88C98070E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458200" cy="11430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400"/>
              <a:t>A</a:t>
            </a:r>
            <a:r>
              <a:rPr lang="en-US" altLang="en-US" sz="2400" i="1"/>
              <a:t> label </a:t>
            </a:r>
            <a:r>
              <a:rPr lang="en-US" altLang="en-US" sz="2400"/>
              <a:t>is a display area for a short text, a node, or both. It is often used to label other controls (usually text fields). Labels and buttons share many common properties. These common properties are defined in the </a:t>
            </a:r>
            <a:r>
              <a:rPr lang="en-US" altLang="en-US" sz="2400" b="1"/>
              <a:t>Labeled</a:t>
            </a:r>
            <a:r>
              <a:rPr lang="en-US" altLang="en-US" sz="2400"/>
              <a:t> class.</a:t>
            </a:r>
          </a:p>
        </p:txBody>
      </p:sp>
      <p:sp>
        <p:nvSpPr>
          <p:cNvPr id="11269" name="Rectangle 12">
            <a:extLst>
              <a:ext uri="{FF2B5EF4-FFF2-40B4-BE49-F238E27FC236}">
                <a16:creationId xmlns:a16="http://schemas.microsoft.com/office/drawing/2014/main" id="{B3FA7008-F337-B449-8C97-457497CB5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166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70" name="Rectangle 14">
            <a:extLst>
              <a:ext uri="{FF2B5EF4-FFF2-40B4-BE49-F238E27FC236}">
                <a16:creationId xmlns:a16="http://schemas.microsoft.com/office/drawing/2014/main" id="{D6653E6B-C1A5-824A-859F-45A853127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CEDB5BE4-8614-2546-A48F-B1D19169F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1272" name="Picture 10">
            <a:extLst>
              <a:ext uri="{FF2B5EF4-FFF2-40B4-BE49-F238E27FC236}">
                <a16:creationId xmlns:a16="http://schemas.microsoft.com/office/drawing/2014/main" id="{40260685-C357-CB42-844C-9A6553C18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743200"/>
            <a:ext cx="89979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64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>
            <a:extLst>
              <a:ext uri="{FF2B5EF4-FFF2-40B4-BE49-F238E27FC236}">
                <a16:creationId xmlns:a16="http://schemas.microsoft.com/office/drawing/2014/main" id="{ABEF868C-C5F0-3F45-BF89-67F0886F55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5019ED-FFE3-2D48-BBEB-18DF98258627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5714D8E-B999-AA48-BDCC-94A5F3C53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Label</a:t>
            </a:r>
            <a:endParaRPr lang="en-US" altLang="en-US" sz="4200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6C49CF5-7358-A144-B0DE-9016CF615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4572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400"/>
              <a:t>The Label class defines labels. </a:t>
            </a:r>
          </a:p>
        </p:txBody>
      </p:sp>
      <p:sp>
        <p:nvSpPr>
          <p:cNvPr id="13317" name="Rectangle 12">
            <a:extLst>
              <a:ext uri="{FF2B5EF4-FFF2-40B4-BE49-F238E27FC236}">
                <a16:creationId xmlns:a16="http://schemas.microsoft.com/office/drawing/2014/main" id="{B871CC21-A7BA-0041-8948-8F63ACAF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166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3318" name="Rectangle 14">
            <a:extLst>
              <a:ext uri="{FF2B5EF4-FFF2-40B4-BE49-F238E27FC236}">
                <a16:creationId xmlns:a16="http://schemas.microsoft.com/office/drawing/2014/main" id="{A14D4A9F-CD88-B842-B650-CFDD6C99C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292195AB-39AE-F748-8182-F9473153E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071D2D6-AA66-C742-85AD-48667D1DF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3321" name="Picture 14">
            <a:extLst>
              <a:ext uri="{FF2B5EF4-FFF2-40B4-BE49-F238E27FC236}">
                <a16:creationId xmlns:a16="http://schemas.microsoft.com/office/drawing/2014/main" id="{ACFEFE69-0961-9649-BA0C-2C1D7C2AD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447800"/>
            <a:ext cx="665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3322" name="Picture 14">
            <a:extLst>
              <a:ext uri="{FF2B5EF4-FFF2-40B4-BE49-F238E27FC236}">
                <a16:creationId xmlns:a16="http://schemas.microsoft.com/office/drawing/2014/main" id="{C04B43C4-6BB4-7442-91F1-3F680031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200400"/>
            <a:ext cx="8470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323" name="Rectangle 8">
            <a:hlinkClick r:id="rId5"/>
            <a:extLst>
              <a:ext uri="{FF2B5EF4-FFF2-40B4-BE49-F238E27FC236}">
                <a16:creationId xmlns:a16="http://schemas.microsoft.com/office/drawing/2014/main" id="{0628EF4F-BCB3-FF4C-9866-7C0021149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113" y="58674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LabelWithGraphic</a:t>
            </a:r>
            <a:endParaRPr lang="en-US" altLang="en-US" sz="2000" dirty="0"/>
          </a:p>
        </p:txBody>
      </p:sp>
      <p:sp>
        <p:nvSpPr>
          <p:cNvPr id="13324" name="AutoShape 10">
            <a:hlinkClick r:id="rId6" action="ppaction://program" highlightClick="1"/>
            <a:extLst>
              <a:ext uri="{FF2B5EF4-FFF2-40B4-BE49-F238E27FC236}">
                <a16:creationId xmlns:a16="http://schemas.microsoft.com/office/drawing/2014/main" id="{2DC2AB55-B129-FC4A-994E-322888BF1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4813" y="58674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078642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1BF1A9B8-AC5C-8945-AA71-67E9261CAF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0F86CB-F7F4-6E4B-A053-2A7CF40D9AC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979052E3-7463-BE40-A676-E524511B1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ButtonBase and Button</a:t>
            </a:r>
            <a:endParaRPr lang="en-US" altLang="en-US" sz="4200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B22D14CD-8A43-4147-9693-2B2D2B356C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458200" cy="11430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400"/>
              <a:t>A </a:t>
            </a:r>
            <a:r>
              <a:rPr lang="en-US" altLang="en-US" sz="2400" i="1"/>
              <a:t>button</a:t>
            </a:r>
            <a:r>
              <a:rPr lang="en-US" altLang="en-US" sz="2400"/>
              <a:t> is a control that triggers an action event when clicked. JavaFX provides regular buttons, toggle buttons, check box buttons, and radio buttons. The common features of these buttons are defined in </a:t>
            </a:r>
            <a:r>
              <a:rPr lang="en-US" altLang="en-US" sz="2400" b="1"/>
              <a:t>ButtonBase</a:t>
            </a:r>
            <a:r>
              <a:rPr lang="en-US" altLang="en-US" sz="2400"/>
              <a:t> and </a:t>
            </a:r>
            <a:r>
              <a:rPr lang="en-US" altLang="en-US" sz="2400" b="1"/>
              <a:t>Labeled</a:t>
            </a:r>
            <a:r>
              <a:rPr lang="en-US" altLang="en-US" sz="2400"/>
              <a:t> classes.</a:t>
            </a:r>
          </a:p>
        </p:txBody>
      </p:sp>
      <p:sp>
        <p:nvSpPr>
          <p:cNvPr id="15365" name="Rectangle 12">
            <a:extLst>
              <a:ext uri="{FF2B5EF4-FFF2-40B4-BE49-F238E27FC236}">
                <a16:creationId xmlns:a16="http://schemas.microsoft.com/office/drawing/2014/main" id="{12453323-3FB2-F24B-8A03-BB84E33FD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166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5366" name="Rectangle 14">
            <a:extLst>
              <a:ext uri="{FF2B5EF4-FFF2-40B4-BE49-F238E27FC236}">
                <a16:creationId xmlns:a16="http://schemas.microsoft.com/office/drawing/2014/main" id="{A749328B-CD65-564B-8937-97CFDA3AA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8C76FCDF-7E04-524B-9612-AA2F5A48A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1D20C0E-D7AC-0449-B302-3608E7DFD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E8A185-B77F-6C4C-8485-0E65CCAE9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5370" name="Picture 11">
            <a:extLst>
              <a:ext uri="{FF2B5EF4-FFF2-40B4-BE49-F238E27FC236}">
                <a16:creationId xmlns:a16="http://schemas.microsoft.com/office/drawing/2014/main" id="{D26EA048-A4BA-7F42-91FA-72C5F198D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1597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648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6B27C0C4-6F6D-0943-B190-5FF07954AE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6A523A-BF21-1344-BDC7-AA6908D9522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8B331DF-7DBE-B042-A6B3-1281B6C17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Button Example</a:t>
            </a:r>
            <a:endParaRPr lang="en-US" altLang="en-US" sz="4200"/>
          </a:p>
        </p:txBody>
      </p:sp>
      <p:sp>
        <p:nvSpPr>
          <p:cNvPr id="17412" name="Rectangle 14">
            <a:extLst>
              <a:ext uri="{FF2B5EF4-FFF2-40B4-BE49-F238E27FC236}">
                <a16:creationId xmlns:a16="http://schemas.microsoft.com/office/drawing/2014/main" id="{9DC7FAD1-788B-AF46-8FBE-34949076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F0D10875-95A8-FE48-8283-D70287C7D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EA05BBF-4925-8A47-97C2-98426BFF3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C0B6E9-2377-BB42-AE1E-1CE24744F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7416" name="Picture 2">
            <a:extLst>
              <a:ext uri="{FF2B5EF4-FFF2-40B4-BE49-F238E27FC236}">
                <a16:creationId xmlns:a16="http://schemas.microsoft.com/office/drawing/2014/main" id="{46C10450-BEBD-EB46-B305-F4046A363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2562225"/>
            <a:ext cx="39433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7417" name="Rectangle 8">
            <a:hlinkClick r:id="rId4"/>
            <a:extLst>
              <a:ext uri="{FF2B5EF4-FFF2-40B4-BE49-F238E27FC236}">
                <a16:creationId xmlns:a16="http://schemas.microsoft.com/office/drawing/2014/main" id="{26124CD9-968A-324D-9268-7FF00EB7C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4864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ButtonDemo</a:t>
            </a:r>
          </a:p>
        </p:txBody>
      </p:sp>
      <p:sp>
        <p:nvSpPr>
          <p:cNvPr id="17418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id="{FCC35609-CE0F-C348-93A6-F292395C9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4864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401128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>
            <a:extLst>
              <a:ext uri="{FF2B5EF4-FFF2-40B4-BE49-F238E27FC236}">
                <a16:creationId xmlns:a16="http://schemas.microsoft.com/office/drawing/2014/main" id="{49355D28-DCE8-B042-A4AE-89BC6C2DB1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244BCD-2D8E-FE49-A1D8-99E7D9C980B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B7BEC1F-BBCA-7D44-BB16-280376961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CheckBox</a:t>
            </a:r>
            <a:endParaRPr lang="en-US" altLang="en-US" sz="4200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29701764-6125-3949-8AD5-F7E4A821D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458200" cy="11430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400"/>
              <a:t>A </a:t>
            </a:r>
            <a:r>
              <a:rPr lang="en-US" altLang="en-US" sz="2400" b="1"/>
              <a:t>CheckBox</a:t>
            </a:r>
            <a:r>
              <a:rPr lang="en-US" altLang="en-US" sz="2400"/>
              <a:t> is used for the user to make a selection. Like </a:t>
            </a:r>
            <a:r>
              <a:rPr lang="en-US" altLang="en-US" sz="2400" b="1"/>
              <a:t>Button</a:t>
            </a:r>
            <a:r>
              <a:rPr lang="en-US" altLang="en-US" sz="2400"/>
              <a:t>, </a:t>
            </a:r>
            <a:r>
              <a:rPr lang="en-US" altLang="en-US" sz="2400" b="1"/>
              <a:t>CheckBox</a:t>
            </a:r>
            <a:r>
              <a:rPr lang="en-US" altLang="en-US" sz="2400"/>
              <a:t> inherits all the properties such as </a:t>
            </a:r>
            <a:r>
              <a:rPr lang="en-US" altLang="en-US" sz="2400" b="1"/>
              <a:t>onAction</a:t>
            </a:r>
            <a:r>
              <a:rPr lang="en-US" altLang="en-US" sz="2400"/>
              <a:t>, </a:t>
            </a:r>
            <a:r>
              <a:rPr lang="en-US" altLang="en-US" sz="2400" b="1"/>
              <a:t>text</a:t>
            </a:r>
            <a:r>
              <a:rPr lang="en-US" altLang="en-US" sz="2400"/>
              <a:t>, </a:t>
            </a:r>
            <a:r>
              <a:rPr lang="en-US" altLang="en-US" sz="2400" b="1"/>
              <a:t>graphic</a:t>
            </a:r>
            <a:r>
              <a:rPr lang="en-US" altLang="en-US" sz="2400"/>
              <a:t>, </a:t>
            </a:r>
            <a:r>
              <a:rPr lang="en-US" altLang="en-US" sz="2400" b="1"/>
              <a:t>alignment</a:t>
            </a:r>
            <a:r>
              <a:rPr lang="en-US" altLang="en-US" sz="2400"/>
              <a:t>, </a:t>
            </a:r>
            <a:r>
              <a:rPr lang="en-US" altLang="en-US" sz="2400" b="1"/>
              <a:t>graphicTextGap</a:t>
            </a:r>
            <a:r>
              <a:rPr lang="en-US" altLang="en-US" sz="2400"/>
              <a:t>, </a:t>
            </a:r>
            <a:r>
              <a:rPr lang="en-US" altLang="en-US" sz="2400" b="1"/>
              <a:t>textFill</a:t>
            </a:r>
            <a:r>
              <a:rPr lang="en-US" altLang="en-US" sz="2400"/>
              <a:t>, </a:t>
            </a:r>
            <a:r>
              <a:rPr lang="en-US" altLang="en-US" sz="2400" b="1"/>
              <a:t>contentDisplay</a:t>
            </a:r>
            <a:r>
              <a:rPr lang="en-US" altLang="en-US" sz="2400"/>
              <a:t> from </a:t>
            </a:r>
            <a:r>
              <a:rPr lang="en-US" altLang="en-US" sz="2400" b="1"/>
              <a:t>ButtonBase</a:t>
            </a:r>
            <a:r>
              <a:rPr lang="en-US" altLang="en-US" sz="2400"/>
              <a:t> and </a:t>
            </a:r>
            <a:r>
              <a:rPr lang="en-US" altLang="en-US" sz="2400" b="1"/>
              <a:t>Labeled</a:t>
            </a:r>
            <a:r>
              <a:rPr lang="en-US" altLang="en-US" sz="2400"/>
              <a:t>. </a:t>
            </a:r>
          </a:p>
        </p:txBody>
      </p:sp>
      <p:sp>
        <p:nvSpPr>
          <p:cNvPr id="19461" name="Rectangle 12">
            <a:extLst>
              <a:ext uri="{FF2B5EF4-FFF2-40B4-BE49-F238E27FC236}">
                <a16:creationId xmlns:a16="http://schemas.microsoft.com/office/drawing/2014/main" id="{AA2AB2E4-F2CA-D64A-8EBE-D56548C51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166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2" name="Rectangle 14">
            <a:extLst>
              <a:ext uri="{FF2B5EF4-FFF2-40B4-BE49-F238E27FC236}">
                <a16:creationId xmlns:a16="http://schemas.microsoft.com/office/drawing/2014/main" id="{B64A8737-21B4-0547-89A2-91D5302DC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0CD417D7-7B41-B946-B121-D4C9F3662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9464" name="Picture 9">
            <a:extLst>
              <a:ext uri="{FF2B5EF4-FFF2-40B4-BE49-F238E27FC236}">
                <a16:creationId xmlns:a16="http://schemas.microsoft.com/office/drawing/2014/main" id="{62A94382-30DB-C54F-A8C2-254D1821E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7026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260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>
            <a:extLst>
              <a:ext uri="{FF2B5EF4-FFF2-40B4-BE49-F238E27FC236}">
                <a16:creationId xmlns:a16="http://schemas.microsoft.com/office/drawing/2014/main" id="{8637EEB8-2E37-E044-936F-87F1B9CDE6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C63171-7BCE-3B41-9689-016DE6797D5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36EBA95-D77D-CE4C-8CE9-BDE289F74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CheckBox Example</a:t>
            </a:r>
            <a:endParaRPr lang="en-US" altLang="en-US" sz="4200"/>
          </a:p>
        </p:txBody>
      </p:sp>
      <p:sp>
        <p:nvSpPr>
          <p:cNvPr id="21508" name="Rectangle 14">
            <a:extLst>
              <a:ext uri="{FF2B5EF4-FFF2-40B4-BE49-F238E27FC236}">
                <a16:creationId xmlns:a16="http://schemas.microsoft.com/office/drawing/2014/main" id="{7F69B35C-29A1-9B45-8A97-D63ABC5B1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32E21D2F-4C82-5046-89AD-34907424F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02A0D77-F0D4-3646-A938-84418A897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6AA2F7-E468-A044-8710-995E23DF1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1512" name="Picture 2">
            <a:extLst>
              <a:ext uri="{FF2B5EF4-FFF2-40B4-BE49-F238E27FC236}">
                <a16:creationId xmlns:a16="http://schemas.microsoft.com/office/drawing/2014/main" id="{7A9D9BB3-C64F-C247-9F5B-00E228D7A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2543175"/>
            <a:ext cx="38957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1513" name="Rectangle 8">
            <a:hlinkClick r:id="rId4"/>
            <a:extLst>
              <a:ext uri="{FF2B5EF4-FFF2-40B4-BE49-F238E27FC236}">
                <a16:creationId xmlns:a16="http://schemas.microsoft.com/office/drawing/2014/main" id="{173EEA01-6A5A-5848-B7B7-B2E84FE1C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4864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CheckBoxDemo</a:t>
            </a:r>
            <a:endParaRPr lang="en-US" altLang="en-US" sz="2000" dirty="0"/>
          </a:p>
        </p:txBody>
      </p:sp>
      <p:sp>
        <p:nvSpPr>
          <p:cNvPr id="21514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id="{83A1880D-6CAE-FB4A-9D02-1F3229D1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4864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7452965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>
            <a:extLst>
              <a:ext uri="{FF2B5EF4-FFF2-40B4-BE49-F238E27FC236}">
                <a16:creationId xmlns:a16="http://schemas.microsoft.com/office/drawing/2014/main" id="{EE2E1C06-2837-AC40-B8B0-61F0E54C95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DF5F33-320D-5445-8153-EF04FB367A6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FEEB14C-B7F3-AD45-A464-F38DA2B8A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RadioButton</a:t>
            </a:r>
            <a:endParaRPr lang="en-US" altLang="en-US" sz="4200"/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595E1BE-AB62-7847-A016-1A0D1198C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458200" cy="12192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400"/>
              <a:t>Radio buttons, also known as </a:t>
            </a:r>
            <a:r>
              <a:rPr lang="en-US" altLang="en-US" sz="2400" i="1"/>
              <a:t>option buttons</a:t>
            </a:r>
            <a:r>
              <a:rPr lang="en-US" altLang="en-US" sz="2400"/>
              <a:t>, enable you to choose a single item from a group of choices. In appearance radio buttons resemble check boxes, but check boxes display a square that is either checked or blank, whereas radio buttons display a circle that is either filled (if selected) or blank (if not selected).</a:t>
            </a:r>
          </a:p>
        </p:txBody>
      </p:sp>
      <p:sp>
        <p:nvSpPr>
          <p:cNvPr id="23557" name="Rectangle 12">
            <a:extLst>
              <a:ext uri="{FF2B5EF4-FFF2-40B4-BE49-F238E27FC236}">
                <a16:creationId xmlns:a16="http://schemas.microsoft.com/office/drawing/2014/main" id="{56A2BAC9-B52F-6646-A756-2B9431F07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166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58" name="Rectangle 14">
            <a:extLst>
              <a:ext uri="{FF2B5EF4-FFF2-40B4-BE49-F238E27FC236}">
                <a16:creationId xmlns:a16="http://schemas.microsoft.com/office/drawing/2014/main" id="{123F9714-BB67-1342-85BE-223BC6DDC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E3A0190A-1DB4-7745-B80A-A777DDEC8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D990C26-EC30-4B4B-8E4D-CB495A571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3561" name="Picture 10">
            <a:extLst>
              <a:ext uri="{FF2B5EF4-FFF2-40B4-BE49-F238E27FC236}">
                <a16:creationId xmlns:a16="http://schemas.microsoft.com/office/drawing/2014/main" id="{4AF78C58-3B97-B642-8420-48FBBB708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362200"/>
            <a:ext cx="85788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38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id="{3E997244-3351-9348-9BA2-BC5B20386E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0305C9-3FC1-BB42-B04F-4BD62D0BC7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DB575D8-3381-494C-B8F9-BE025AE62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RadioButton Example</a:t>
            </a:r>
            <a:endParaRPr lang="en-US" altLang="en-US" sz="4200"/>
          </a:p>
        </p:txBody>
      </p:sp>
      <p:sp>
        <p:nvSpPr>
          <p:cNvPr id="25604" name="Rectangle 14">
            <a:extLst>
              <a:ext uri="{FF2B5EF4-FFF2-40B4-BE49-F238E27FC236}">
                <a16:creationId xmlns:a16="http://schemas.microsoft.com/office/drawing/2014/main" id="{0798408E-FBB4-1546-BA44-5C4542ABD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C8D2A1E1-BDFF-CA40-A005-E9218C6C4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19D93F7-1C87-A64A-B125-FFBFC2673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1AFE3F-2C92-644F-93C0-7315336E3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5608" name="Picture 2">
            <a:extLst>
              <a:ext uri="{FF2B5EF4-FFF2-40B4-BE49-F238E27FC236}">
                <a16:creationId xmlns:a16="http://schemas.microsoft.com/office/drawing/2014/main" id="{9A8EF2A9-FA60-F644-835A-675A114E4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2543175"/>
            <a:ext cx="38957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5609" name="Picture 1">
            <a:extLst>
              <a:ext uri="{FF2B5EF4-FFF2-40B4-BE49-F238E27FC236}">
                <a16:creationId xmlns:a16="http://schemas.microsoft.com/office/drawing/2014/main" id="{7D72A16C-BFDE-A044-91D3-0CBADD5B3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2543175"/>
            <a:ext cx="42957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5610" name="Rectangle 8">
            <a:hlinkClick r:id="rId5"/>
            <a:extLst>
              <a:ext uri="{FF2B5EF4-FFF2-40B4-BE49-F238E27FC236}">
                <a16:creationId xmlns:a16="http://schemas.microsoft.com/office/drawing/2014/main" id="{07ECC68A-0CB6-9E4C-A204-3E618767D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4864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RadioButtonDemo</a:t>
            </a:r>
            <a:endParaRPr lang="en-US" altLang="en-US" sz="2000" dirty="0"/>
          </a:p>
        </p:txBody>
      </p:sp>
      <p:sp>
        <p:nvSpPr>
          <p:cNvPr id="25611" name="AutoShape 10">
            <a:hlinkClick r:id="rId6" action="ppaction://program" highlightClick="1"/>
            <a:extLst>
              <a:ext uri="{FF2B5EF4-FFF2-40B4-BE49-F238E27FC236}">
                <a16:creationId xmlns:a16="http://schemas.microsoft.com/office/drawing/2014/main" id="{19A32868-C5C5-2543-B0E5-3A13BD004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4864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02195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>
            <a:extLst>
              <a:ext uri="{FF2B5EF4-FFF2-40B4-BE49-F238E27FC236}">
                <a16:creationId xmlns:a16="http://schemas.microsoft.com/office/drawing/2014/main" id="{B8150157-2AFB-5447-A482-C6A7F1C04C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C93FBA-1999-DE4C-874E-7848C19C5B2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DC4F238-2853-4E40-8C07-B80187CDD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en-US"/>
              <a:t>Binding Properties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1CA76EA-D6E0-114E-B793-D04B05011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27432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800"/>
              <a:t>JavaFX introduces a new concept called </a:t>
            </a:r>
            <a:r>
              <a:rPr lang="en-US" altLang="en-US" sz="2800" i="1"/>
              <a:t>binding property</a:t>
            </a:r>
            <a:r>
              <a:rPr lang="en-US" altLang="en-US" sz="2800"/>
              <a:t> that enables a </a:t>
            </a:r>
            <a:r>
              <a:rPr lang="en-US" altLang="en-US" sz="2800" i="1"/>
              <a:t>target object</a:t>
            </a:r>
            <a:r>
              <a:rPr lang="en-US" altLang="en-US" sz="2800"/>
              <a:t> to be bound to a </a:t>
            </a:r>
            <a:r>
              <a:rPr lang="en-US" altLang="en-US" sz="2800" i="1"/>
              <a:t>source object</a:t>
            </a:r>
            <a:r>
              <a:rPr lang="en-US" altLang="en-US" sz="2800"/>
              <a:t>. If the value in the source object changes, the target property is also changed automatically. The target object is simply called a </a:t>
            </a:r>
            <a:r>
              <a:rPr lang="en-US" altLang="en-US" sz="2800" i="1"/>
              <a:t>binding object</a:t>
            </a:r>
            <a:r>
              <a:rPr lang="en-US" altLang="en-US" sz="2800"/>
              <a:t> or a </a:t>
            </a:r>
            <a:r>
              <a:rPr lang="en-US" altLang="en-US" sz="2800" i="1"/>
              <a:t>binding property</a:t>
            </a:r>
            <a:r>
              <a:rPr lang="en-US" altLang="en-US" sz="2800"/>
              <a:t>. </a:t>
            </a:r>
            <a:endParaRPr lang="en-US" altLang="en-US" sz="2500">
              <a:cs typeface="Courier New" panose="02070309020205020404" pitchFamily="49" charset="0"/>
            </a:endParaRPr>
          </a:p>
        </p:txBody>
      </p:sp>
      <p:sp>
        <p:nvSpPr>
          <p:cNvPr id="13317" name="Rectangle 7">
            <a:hlinkClick r:id="rId2"/>
            <a:extLst>
              <a:ext uri="{FF2B5EF4-FFF2-40B4-BE49-F238E27FC236}">
                <a16:creationId xmlns:a16="http://schemas.microsoft.com/office/drawing/2014/main" id="{B4A04FBE-CB40-8741-9227-51056B1A3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562600"/>
            <a:ext cx="2706688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ShowCircleCentered</a:t>
            </a:r>
          </a:p>
        </p:txBody>
      </p:sp>
      <p:sp>
        <p:nvSpPr>
          <p:cNvPr id="13318" name="AutoShape 10">
            <a:hlinkClick r:id="rId3" action="ppaction://program" highlightClick="1"/>
            <a:extLst>
              <a:ext uri="{FF2B5EF4-FFF2-40B4-BE49-F238E27FC236}">
                <a16:creationId xmlns:a16="http://schemas.microsoft.com/office/drawing/2014/main" id="{0FECEE71-9265-A042-93B3-ADF08377E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0" y="5562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75498E6C-40F8-1C4E-B456-1F659C496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82024A-8E43-294D-B2D7-E0C29B479E38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224A426-DF82-D349-AB1C-8F46CBB30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TextField</a:t>
            </a:r>
            <a:endParaRPr lang="en-US" altLang="en-US" sz="4200"/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16BFF67-C7FB-114D-938B-E86A1E5F6E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458200" cy="12192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400"/>
              <a:t>A text field can be used to enter or display a string. </a:t>
            </a:r>
            <a:r>
              <a:rPr lang="en-US" altLang="en-US" sz="2400" b="1"/>
              <a:t>TextField</a:t>
            </a:r>
            <a:r>
              <a:rPr lang="en-US" altLang="en-US" sz="2400"/>
              <a:t> is a subclass of </a:t>
            </a:r>
            <a:r>
              <a:rPr lang="en-US" altLang="en-US" sz="2400" b="1"/>
              <a:t>TextInputControl</a:t>
            </a:r>
            <a:r>
              <a:rPr lang="en-US" altLang="en-US" sz="2400"/>
              <a:t>. </a:t>
            </a:r>
          </a:p>
        </p:txBody>
      </p:sp>
      <p:sp>
        <p:nvSpPr>
          <p:cNvPr id="27653" name="Rectangle 12">
            <a:extLst>
              <a:ext uri="{FF2B5EF4-FFF2-40B4-BE49-F238E27FC236}">
                <a16:creationId xmlns:a16="http://schemas.microsoft.com/office/drawing/2014/main" id="{7FF4F869-E8F9-BF4D-9C45-813EB028C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513" y="1662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7654" name="Rectangle 14">
            <a:extLst>
              <a:ext uri="{FF2B5EF4-FFF2-40B4-BE49-F238E27FC236}">
                <a16:creationId xmlns:a16="http://schemas.microsoft.com/office/drawing/2014/main" id="{6612A437-FB38-2C48-A918-6849C1994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BAF49A07-50B1-AE4C-A3C0-17CC0FB6E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B7D3215-633C-AC42-88CA-5B36911CC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45FF0B-12E1-E747-81C6-0AAB8BD42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7658" name="Picture 11">
            <a:extLst>
              <a:ext uri="{FF2B5EF4-FFF2-40B4-BE49-F238E27FC236}">
                <a16:creationId xmlns:a16="http://schemas.microsoft.com/office/drawing/2014/main" id="{11EE3040-C59B-D448-B142-81D52E05B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936750"/>
            <a:ext cx="88138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8881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>
            <a:extLst>
              <a:ext uri="{FF2B5EF4-FFF2-40B4-BE49-F238E27FC236}">
                <a16:creationId xmlns:a16="http://schemas.microsoft.com/office/drawing/2014/main" id="{9F0178A2-927C-7B44-B2EE-A409DC3FE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113D66-9F16-EB4F-AAF2-C3C9D2178E8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892AAE5-EC63-3A43-BA68-38F2A14EF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en-US" sz="4200">
                <a:latin typeface="Courier New" panose="02070309020205020404" pitchFamily="49" charset="0"/>
              </a:rPr>
              <a:t>TextField Example</a:t>
            </a:r>
            <a:endParaRPr lang="en-US" altLang="en-US" sz="4200"/>
          </a:p>
        </p:txBody>
      </p:sp>
      <p:sp>
        <p:nvSpPr>
          <p:cNvPr id="29700" name="Rectangle 14">
            <a:extLst>
              <a:ext uri="{FF2B5EF4-FFF2-40B4-BE49-F238E27FC236}">
                <a16:creationId xmlns:a16="http://schemas.microsoft.com/office/drawing/2014/main" id="{8E283908-CB1C-6E42-9703-FA1B7849A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F2181A7C-6C1B-D148-BA35-B796E3B72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16DDEC9-79AD-7741-997F-E6F52D901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15E833-CC80-124D-9202-BA369C990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9704" name="Picture 1">
            <a:extLst>
              <a:ext uri="{FF2B5EF4-FFF2-40B4-BE49-F238E27FC236}">
                <a16:creationId xmlns:a16="http://schemas.microsoft.com/office/drawing/2014/main" id="{9811DBF9-32AD-D94A-8744-67649317B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42068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Rectangle 8">
            <a:hlinkClick r:id="rId4"/>
            <a:extLst>
              <a:ext uri="{FF2B5EF4-FFF2-40B4-BE49-F238E27FC236}">
                <a16:creationId xmlns:a16="http://schemas.microsoft.com/office/drawing/2014/main" id="{E75C1402-3225-9B4A-9655-B32BA5216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486400"/>
            <a:ext cx="2324100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TextFieldDemo</a:t>
            </a:r>
          </a:p>
        </p:txBody>
      </p:sp>
      <p:sp>
        <p:nvSpPr>
          <p:cNvPr id="29706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id="{B73094E7-5343-1648-896F-60B882638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4864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667751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>
            <a:extLst>
              <a:ext uri="{FF2B5EF4-FFF2-40B4-BE49-F238E27FC236}">
                <a16:creationId xmlns:a16="http://schemas.microsoft.com/office/drawing/2014/main" id="{1B0A9A71-2DB0-2740-BE6A-B6906804A9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574386B-FDDC-9B4E-94FC-D4FCF2A22D3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0986202-294C-1042-A676-F2BF29519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600200"/>
          </a:xfrm>
        </p:spPr>
        <p:txBody>
          <a:bodyPr/>
          <a:lstStyle/>
          <a:p>
            <a:r>
              <a:rPr lang="en-US" altLang="en-US"/>
              <a:t>Binding Property:</a:t>
            </a:r>
            <a:br>
              <a:rPr lang="en-US" altLang="en-US"/>
            </a:br>
            <a:r>
              <a:rPr lang="en-US" altLang="en-US"/>
              <a:t>getter, setter, and property getter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89FFB6-D9B7-D144-AEC1-C59FE66AC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2599FD-4876-F248-80EF-53F360CAB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3A3D08FC-15D6-6840-9699-87154637C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4343" name="Picture 9">
            <a:extLst>
              <a:ext uri="{FF2B5EF4-FFF2-40B4-BE49-F238E27FC236}">
                <a16:creationId xmlns:a16="http://schemas.microsoft.com/office/drawing/2014/main" id="{108F5366-81B4-7E45-A905-A9D66ED9D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200"/>
            <a:ext cx="9144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FBFF4C33-5F4A-5F47-90B6-15B40F644C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9B41A9-9A95-E84F-B8AF-7882CE433F6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DD355D4-6FA0-DE4A-96E3-194C1B6BD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28750"/>
          </a:xfrm>
        </p:spPr>
        <p:txBody>
          <a:bodyPr/>
          <a:lstStyle/>
          <a:p>
            <a:r>
              <a:rPr lang="en-US" altLang="en-US"/>
              <a:t>Uni/Bidirectional Binding</a:t>
            </a:r>
            <a:endParaRPr lang="en-US" altLang="en-US" b="1"/>
          </a:p>
        </p:txBody>
      </p:sp>
      <p:sp>
        <p:nvSpPr>
          <p:cNvPr id="15364" name="Content Placeholder 1">
            <a:extLst>
              <a:ext uri="{FF2B5EF4-FFF2-40B4-BE49-F238E27FC236}">
                <a16:creationId xmlns:a16="http://schemas.microsoft.com/office/drawing/2014/main" id="{E8D02C75-2951-E144-8F77-EF1FABE73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365" name="Rectangle 10">
            <a:hlinkClick r:id="rId2"/>
            <a:extLst>
              <a:ext uri="{FF2B5EF4-FFF2-40B4-BE49-F238E27FC236}">
                <a16:creationId xmlns:a16="http://schemas.microsoft.com/office/drawing/2014/main" id="{4DF9F282-5AE4-1A4A-B8F3-D4028611F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562600"/>
            <a:ext cx="3163888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BidirectionalBindingDemo</a:t>
            </a:r>
          </a:p>
        </p:txBody>
      </p:sp>
      <p:sp>
        <p:nvSpPr>
          <p:cNvPr id="15366" name="AutoShape 10">
            <a:hlinkClick r:id="rId3" action="ppaction://program" highlightClick="1"/>
            <a:extLst>
              <a:ext uri="{FF2B5EF4-FFF2-40B4-BE49-F238E27FC236}">
                <a16:creationId xmlns:a16="http://schemas.microsoft.com/office/drawing/2014/main" id="{81482E49-BE56-734D-B8A3-17170D57E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0" y="5562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  <p:sp>
        <p:nvSpPr>
          <p:cNvPr id="15367" name="Rectangle 12">
            <a:hlinkClick r:id="rId4"/>
            <a:extLst>
              <a:ext uri="{FF2B5EF4-FFF2-40B4-BE49-F238E27FC236}">
                <a16:creationId xmlns:a16="http://schemas.microsoft.com/office/drawing/2014/main" id="{98941FBE-CF6F-DC42-96DD-123C94BA9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029200"/>
            <a:ext cx="3151188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BindingDemo</a:t>
            </a:r>
          </a:p>
        </p:txBody>
      </p:sp>
      <p:sp>
        <p:nvSpPr>
          <p:cNvPr id="15368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id="{3F8BA6D6-94FA-AD42-8489-F2512D038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88" y="50292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>
            <a:extLst>
              <a:ext uri="{FF2B5EF4-FFF2-40B4-BE49-F238E27FC236}">
                <a16:creationId xmlns:a16="http://schemas.microsoft.com/office/drawing/2014/main" id="{85FE954F-D68E-6847-A5D5-080D85A9B0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7F1F75-7757-5B49-868F-F48FE97D26BB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18A697B-F7B3-6145-B1BF-4D8D6ADED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/>
          <a:lstStyle/>
          <a:p>
            <a:r>
              <a:rPr lang="en-US" altLang="en-US"/>
              <a:t>Common Properties and Methods for Nodes 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820E7CA-AA0E-9F4B-B93A-961F278EA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1524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2800"/>
              <a:t>style: set a JavaFX CSS style</a:t>
            </a:r>
          </a:p>
          <a:p>
            <a:pPr>
              <a:spcBef>
                <a:spcPct val="100000"/>
              </a:spcBef>
              <a:buFont typeface="Wingdings" pitchFamily="2" charset="2"/>
              <a:buChar char="§"/>
            </a:pPr>
            <a:r>
              <a:rPr lang="en-US" altLang="en-US" sz="2800"/>
              <a:t>rotate: Rotate a node</a:t>
            </a:r>
          </a:p>
        </p:txBody>
      </p:sp>
      <p:sp>
        <p:nvSpPr>
          <p:cNvPr id="16389" name="Rectangle 7">
            <a:hlinkClick r:id="rId3"/>
            <a:extLst>
              <a:ext uri="{FF2B5EF4-FFF2-40B4-BE49-F238E27FC236}">
                <a16:creationId xmlns:a16="http://schemas.microsoft.com/office/drawing/2014/main" id="{315EEFA3-3B0F-BF42-8DAC-F720F755E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562600"/>
            <a:ext cx="2630488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/>
              <a:t>NodeStyleRotateDemo</a:t>
            </a:r>
            <a:endParaRPr lang="en-US" altLang="en-US" sz="2000" dirty="0"/>
          </a:p>
        </p:txBody>
      </p:sp>
      <p:sp>
        <p:nvSpPr>
          <p:cNvPr id="16390" name="AutoShape 10">
            <a:hlinkClick r:id="rId4" action="ppaction://program" highlightClick="1"/>
            <a:extLst>
              <a:ext uri="{FF2B5EF4-FFF2-40B4-BE49-F238E27FC236}">
                <a16:creationId xmlns:a16="http://schemas.microsoft.com/office/drawing/2014/main" id="{F9B58A7D-2751-CB44-ADE7-5C9D3928C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0" y="55626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4C19CDCF-E56E-FF4C-9560-AA451BF0EE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7E4D29-CA4D-8A4A-8363-159E46FA171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5928F9A-9721-3449-BCEB-9D2E5013B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altLang="en-US"/>
              <a:t>The Color Class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47DAF9-46EB-E847-9C87-0334F2516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AD041CC-611F-674C-8A30-7292DFCD9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7414" name="Picture 7">
            <a:extLst>
              <a:ext uri="{FF2B5EF4-FFF2-40B4-BE49-F238E27FC236}">
                <a16:creationId xmlns:a16="http://schemas.microsoft.com/office/drawing/2014/main" id="{70E60302-2E10-E543-96F7-8246B0C8C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>
            <a:extLst>
              <a:ext uri="{FF2B5EF4-FFF2-40B4-BE49-F238E27FC236}">
                <a16:creationId xmlns:a16="http://schemas.microsoft.com/office/drawing/2014/main" id="{E2B725FF-7023-A447-A5B3-4BFA9AFA68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ECF400-5C67-7446-A335-11276A28C58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E8D084F-E070-E048-98FD-12D91FD32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/>
              <a:t>The Font Class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C2DF78-6B62-B448-85DB-C7DF483C1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DD7180F-4D3A-BE4A-BE41-5B2DE687A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5BEBD12-A2B4-A045-8E0C-2C803E933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DD2AD9D-676F-4740-9D17-2C084126B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225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8440" name="Picture 12">
            <a:extLst>
              <a:ext uri="{FF2B5EF4-FFF2-40B4-BE49-F238E27FC236}">
                <a16:creationId xmlns:a16="http://schemas.microsoft.com/office/drawing/2014/main" id="{0993498B-BDDC-5B4B-AF8A-4C0141433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066800"/>
            <a:ext cx="88011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8441" name="Rectangle 11">
            <a:hlinkClick r:id="rId4"/>
            <a:extLst>
              <a:ext uri="{FF2B5EF4-FFF2-40B4-BE49-F238E27FC236}">
                <a16:creationId xmlns:a16="http://schemas.microsoft.com/office/drawing/2014/main" id="{E5C109F4-E79D-E546-B80C-0805DE50F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791200"/>
            <a:ext cx="2322513" cy="381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FontDemo</a:t>
            </a:r>
          </a:p>
        </p:txBody>
      </p:sp>
      <p:sp>
        <p:nvSpPr>
          <p:cNvPr id="18442" name="AutoShape 10">
            <a:hlinkClick r:id="rId5" action="ppaction://program" highlightClick="1"/>
            <a:extLst>
              <a:ext uri="{FF2B5EF4-FFF2-40B4-BE49-F238E27FC236}">
                <a16:creationId xmlns:a16="http://schemas.microsoft.com/office/drawing/2014/main" id="{B96EE0C8-737B-4D42-A85E-39ECF3E8D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113" y="5791200"/>
            <a:ext cx="698500" cy="3810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Book Antiqua" panose="02040602050305030304" pitchFamily="18" charset="0"/>
              </a:rPr>
              <a:t>Run</a:t>
            </a:r>
            <a:endParaRPr lang="en-US" altLang="en-US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rnational">
  <a:themeElements>
    <a:clrScheme name="International 3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CBCBCB"/>
      </a:accent1>
      <a:accent2>
        <a:srgbClr val="969696"/>
      </a:accent2>
      <a:accent3>
        <a:srgbClr val="FFFFFF"/>
      </a:accent3>
      <a:accent4>
        <a:srgbClr val="000000"/>
      </a:accent4>
      <a:accent5>
        <a:srgbClr val="E2E2E2"/>
      </a:accent5>
      <a:accent6>
        <a:srgbClr val="878787"/>
      </a:accent6>
      <a:hlink>
        <a:srgbClr val="DDDDDD"/>
      </a:hlink>
      <a:folHlink>
        <a:srgbClr val="EAEAEA"/>
      </a:folHlink>
    </a:clrScheme>
    <a:fontScheme name="Internati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International 1">
        <a:dk1>
          <a:srgbClr val="000000"/>
        </a:dk1>
        <a:lt1>
          <a:srgbClr val="FFFFFF"/>
        </a:lt1>
        <a:dk2>
          <a:srgbClr val="0000FF"/>
        </a:dk2>
        <a:lt2>
          <a:srgbClr val="FFFF99"/>
        </a:lt2>
        <a:accent1>
          <a:srgbClr val="009966"/>
        </a:accent1>
        <a:accent2>
          <a:srgbClr val="00CCCC"/>
        </a:accent2>
        <a:accent3>
          <a:srgbClr val="AAAAFF"/>
        </a:accent3>
        <a:accent4>
          <a:srgbClr val="DADADA"/>
        </a:accent4>
        <a:accent5>
          <a:srgbClr val="AACAB8"/>
        </a:accent5>
        <a:accent6>
          <a:srgbClr val="00B9B9"/>
        </a:accent6>
        <a:hlink>
          <a:srgbClr val="000080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tional 2">
        <a:dk1>
          <a:srgbClr val="000000"/>
        </a:dk1>
        <a:lt1>
          <a:srgbClr val="FFFFFF"/>
        </a:lt1>
        <a:dk2>
          <a:srgbClr val="000080"/>
        </a:dk2>
        <a:lt2>
          <a:srgbClr val="003399"/>
        </a:lt2>
        <a:accent1>
          <a:srgbClr val="9999FF"/>
        </a:accent1>
        <a:accent2>
          <a:srgbClr val="FF99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E78AE7"/>
        </a:accent6>
        <a:hlink>
          <a:srgbClr val="85AD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tional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DDDDD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Designs\International.pot</Template>
  <TotalTime>29513</TotalTime>
  <Words>3945</Words>
  <Application>Microsoft Macintosh PowerPoint</Application>
  <PresentationFormat>On-screen Show (4:3)</PresentationFormat>
  <Paragraphs>1080</Paragraphs>
  <Slides>41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Book Antiqua</vt:lpstr>
      <vt:lpstr>Courier New</vt:lpstr>
      <vt:lpstr>Monotype Sorts</vt:lpstr>
      <vt:lpstr>Times New Roman</vt:lpstr>
      <vt:lpstr>Wingdings</vt:lpstr>
      <vt:lpstr>International</vt:lpstr>
      <vt:lpstr>Picture</vt:lpstr>
      <vt:lpstr>Basic Structure of JavaFX</vt:lpstr>
      <vt:lpstr>Panes, UI Controls, and Shapes</vt:lpstr>
      <vt:lpstr>Display a Shape</vt:lpstr>
      <vt:lpstr>Binding Properties</vt:lpstr>
      <vt:lpstr>Binding Property: getter, setter, and property getter </vt:lpstr>
      <vt:lpstr>Uni/Bidirectional Binding</vt:lpstr>
      <vt:lpstr>Common Properties and Methods for Nodes </vt:lpstr>
      <vt:lpstr>The Color Class</vt:lpstr>
      <vt:lpstr>The Font Class</vt:lpstr>
      <vt:lpstr>The Image Class</vt:lpstr>
      <vt:lpstr>The ImageView Class</vt:lpstr>
      <vt:lpstr>Layout Panes</vt:lpstr>
      <vt:lpstr>FlowPane</vt:lpstr>
      <vt:lpstr>Gaps</vt:lpstr>
      <vt:lpstr>GridPane</vt:lpstr>
      <vt:lpstr>BorderPane</vt:lpstr>
      <vt:lpstr>HBox</vt:lpstr>
      <vt:lpstr>VBox</vt:lpstr>
      <vt:lpstr>Shapes</vt:lpstr>
      <vt:lpstr>Text</vt:lpstr>
      <vt:lpstr>Text Example</vt:lpstr>
      <vt:lpstr>Line</vt:lpstr>
      <vt:lpstr>Rectangle</vt:lpstr>
      <vt:lpstr>Rectangle Example</vt:lpstr>
      <vt:lpstr>Circle</vt:lpstr>
      <vt:lpstr>Ellipse</vt:lpstr>
      <vt:lpstr>Arc</vt:lpstr>
      <vt:lpstr>Arc Examples</vt:lpstr>
      <vt:lpstr>Polygon and Polyline</vt:lpstr>
      <vt:lpstr>Polygon</vt:lpstr>
      <vt:lpstr>Frequently Used UI Controls</vt:lpstr>
      <vt:lpstr>Labeled</vt:lpstr>
      <vt:lpstr>Label</vt:lpstr>
      <vt:lpstr>ButtonBase and Button</vt:lpstr>
      <vt:lpstr>Button Example</vt:lpstr>
      <vt:lpstr>CheckBox</vt:lpstr>
      <vt:lpstr>CheckBox Example</vt:lpstr>
      <vt:lpstr>RadioButton</vt:lpstr>
      <vt:lpstr>RadioButton Example</vt:lpstr>
      <vt:lpstr>TextField</vt:lpstr>
      <vt:lpstr>TextField Example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Getting Started with Graphics Programming</dc:title>
  <dc:creator>Y. Daniel Liang</dc:creator>
  <cp:lastModifiedBy>Bassem S Sayrafi</cp:lastModifiedBy>
  <cp:revision>360</cp:revision>
  <cp:lastPrinted>1998-04-22T12:52:01Z</cp:lastPrinted>
  <dcterms:created xsi:type="dcterms:W3CDTF">1995-06-10T17:31:50Z</dcterms:created>
  <dcterms:modified xsi:type="dcterms:W3CDTF">2019-11-25T12:38:40Z</dcterms:modified>
</cp:coreProperties>
</file>