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E16D-2310-4285-A8BC-EB2EAA3EC805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1D5B-1821-4D30-B1D3-D62DBA8BD5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dirty="0" smtClean="0">
                <a:latin typeface="Arial"/>
                <a:cs typeface="Arial"/>
              </a:rPr>
              <a:t>c</a:t>
            </a:r>
            <a:r>
              <a:rPr lang="en-US" spc="-5" dirty="0" smtClean="0">
                <a:latin typeface="Arial"/>
                <a:cs typeface="Arial"/>
              </a:rPr>
              <a:t>ono</a:t>
            </a:r>
            <a:r>
              <a:rPr lang="en-US" spc="10" dirty="0" smtClean="0">
                <a:latin typeface="Arial"/>
                <a:cs typeface="Arial"/>
              </a:rPr>
              <a:t>m</a:t>
            </a:r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spc="5" dirty="0" smtClean="0">
                <a:latin typeface="Arial"/>
                <a:cs typeface="Arial"/>
              </a:rPr>
              <a:t>tr</a:t>
            </a:r>
            <a:r>
              <a:rPr lang="en-US" spc="-10" dirty="0" smtClean="0">
                <a:latin typeface="Arial"/>
                <a:cs typeface="Arial"/>
              </a:rPr>
              <a:t>i</a:t>
            </a:r>
            <a:r>
              <a:rPr lang="en-US" dirty="0" smtClean="0">
                <a:latin typeface="Arial"/>
                <a:cs typeface="Arial"/>
              </a:rPr>
              <a:t>cs</a:t>
            </a:r>
            <a:br>
              <a:rPr lang="en-US" dirty="0" smtClean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r>
              <a:rPr lang="en-US" b="1" spc="-5" dirty="0" smtClean="0">
                <a:latin typeface="Arial"/>
                <a:cs typeface="Arial"/>
              </a:rPr>
              <a:t>Ch3.</a:t>
            </a:r>
            <a:r>
              <a:rPr lang="en-US" b="1" spc="-95" dirty="0" smtClean="0">
                <a:latin typeface="Arial"/>
                <a:cs typeface="Arial"/>
              </a:rPr>
              <a:t> </a:t>
            </a:r>
            <a:endParaRPr lang="en-US" b="1" spc="-95" dirty="0" smtClean="0">
              <a:latin typeface="Arial"/>
              <a:cs typeface="Arial"/>
            </a:endParaRPr>
          </a:p>
          <a:p>
            <a:r>
              <a:rPr lang="en-US" b="1" dirty="0" smtClean="0"/>
              <a:t>The </a:t>
            </a:r>
            <a:r>
              <a:rPr lang="en-US" b="1" dirty="0" smtClean="0"/>
              <a:t>Two Variable Model: HYPOTHESIS TESTING</a:t>
            </a:r>
            <a:endParaRPr lang="en-US" b="1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spc="-10" dirty="0" smtClean="0">
                <a:latin typeface="Arial"/>
                <a:cs typeface="Arial"/>
              </a:rPr>
              <a:t>Hypothesis Testing</a:t>
            </a:r>
            <a:r>
              <a:rPr lang="en-US" sz="3600" b="1" spc="35" dirty="0" smtClean="0">
                <a:latin typeface="Arial"/>
                <a:cs typeface="Arial"/>
              </a:rPr>
              <a:t> </a:t>
            </a:r>
            <a:r>
              <a:rPr lang="en-US" sz="3600" b="1" spc="-10" dirty="0" smtClean="0">
                <a:latin typeface="Arial"/>
                <a:cs typeface="Arial"/>
              </a:rPr>
              <a:t>Procedure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" indent="-170180">
              <a:tabLst>
                <a:tab pos="170815" algn="l"/>
              </a:tabLst>
            </a:pPr>
            <a:r>
              <a:rPr lang="en-US" sz="3000" spc="-5" dirty="0" smtClean="0">
                <a:latin typeface="Arial"/>
                <a:cs typeface="Arial"/>
              </a:rPr>
              <a:t>If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spc="-10" dirty="0" smtClean="0">
                <a:latin typeface="Arial"/>
                <a:cs typeface="Arial"/>
              </a:rPr>
              <a:t>computed </a:t>
            </a:r>
            <a:r>
              <a:rPr lang="en-US" sz="3000" spc="-5" dirty="0" smtClean="0">
                <a:latin typeface="Arial"/>
                <a:cs typeface="Arial"/>
              </a:rPr>
              <a:t>t value </a:t>
            </a:r>
            <a:r>
              <a:rPr lang="en-US" sz="3000" spc="5" dirty="0" smtClean="0">
                <a:latin typeface="Arial"/>
                <a:cs typeface="Arial"/>
              </a:rPr>
              <a:t>is </a:t>
            </a:r>
            <a:r>
              <a:rPr lang="en-US" sz="3000" dirty="0" smtClean="0">
                <a:latin typeface="Arial"/>
                <a:cs typeface="Arial"/>
              </a:rPr>
              <a:t>less </a:t>
            </a:r>
            <a:r>
              <a:rPr lang="en-US" sz="3000" spc="-10" dirty="0" smtClean="0">
                <a:latin typeface="Arial"/>
                <a:cs typeface="Arial"/>
              </a:rPr>
              <a:t>than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dirty="0" smtClean="0">
                <a:latin typeface="Arial"/>
                <a:cs typeface="Arial"/>
              </a:rPr>
              <a:t>critical table  </a:t>
            </a:r>
            <a:r>
              <a:rPr lang="en-US" sz="3000" spc="-5" dirty="0" smtClean="0">
                <a:latin typeface="Arial"/>
                <a:cs typeface="Arial"/>
              </a:rPr>
              <a:t>value </a:t>
            </a:r>
            <a:r>
              <a:rPr lang="en-US" sz="3000" spc="-10" dirty="0" smtClean="0">
                <a:latin typeface="Arial"/>
                <a:cs typeface="Arial"/>
              </a:rPr>
              <a:t>then </a:t>
            </a:r>
            <a:r>
              <a:rPr lang="en-US" sz="3000" spc="-5" dirty="0" smtClean="0">
                <a:latin typeface="Arial"/>
                <a:cs typeface="Arial"/>
              </a:rPr>
              <a:t>we </a:t>
            </a:r>
            <a:r>
              <a:rPr lang="en-US" sz="3000" spc="-15" dirty="0" smtClean="0">
                <a:latin typeface="Arial"/>
                <a:cs typeface="Arial"/>
              </a:rPr>
              <a:t>cannot </a:t>
            </a:r>
            <a:r>
              <a:rPr lang="en-US" sz="3000" dirty="0" smtClean="0">
                <a:latin typeface="Arial"/>
                <a:cs typeface="Arial"/>
              </a:rPr>
              <a:t>reject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spc="-10" dirty="0" smtClean="0">
                <a:latin typeface="Arial"/>
                <a:cs typeface="Arial"/>
              </a:rPr>
              <a:t>null </a:t>
            </a:r>
            <a:r>
              <a:rPr lang="en-US" sz="3000" spc="-5" dirty="0" smtClean="0">
                <a:latin typeface="Arial"/>
                <a:cs typeface="Arial"/>
              </a:rPr>
              <a:t>hypothesis at  </a:t>
            </a:r>
            <a:r>
              <a:rPr lang="en-US" sz="3000" spc="-15" dirty="0" smtClean="0">
                <a:latin typeface="Arial"/>
                <a:cs typeface="Arial"/>
              </a:rPr>
              <a:t>our </a:t>
            </a:r>
            <a:r>
              <a:rPr lang="en-US" sz="3000" spc="-10" dirty="0" smtClean="0">
                <a:latin typeface="Arial"/>
                <a:cs typeface="Arial"/>
              </a:rPr>
              <a:t>chosen </a:t>
            </a:r>
            <a:r>
              <a:rPr lang="en-US" sz="3000" dirty="0" smtClean="0">
                <a:latin typeface="Arial"/>
                <a:cs typeface="Arial"/>
              </a:rPr>
              <a:t>level </a:t>
            </a:r>
            <a:r>
              <a:rPr lang="en-US" sz="3000" spc="-5" dirty="0" smtClean="0">
                <a:latin typeface="Arial"/>
                <a:cs typeface="Arial"/>
              </a:rPr>
              <a:t>of</a:t>
            </a:r>
            <a:r>
              <a:rPr lang="en-US" sz="3000" spc="30" dirty="0" smtClean="0">
                <a:latin typeface="Arial"/>
                <a:cs typeface="Arial"/>
              </a:rPr>
              <a:t> </a:t>
            </a:r>
            <a:r>
              <a:rPr lang="en-US" sz="3000" spc="-5" dirty="0" smtClean="0">
                <a:latin typeface="Arial"/>
                <a:cs typeface="Arial"/>
              </a:rPr>
              <a:t>confidence</a:t>
            </a:r>
            <a:endParaRPr lang="en-US" sz="3000" dirty="0" smtClean="0">
              <a:latin typeface="Arial"/>
              <a:cs typeface="Arial"/>
            </a:endParaRPr>
          </a:p>
          <a:p>
            <a:pPr marL="371475" lvl="1" indent="-142875">
              <a:spcBef>
                <a:spcPts val="270"/>
              </a:spcBef>
              <a:tabLst>
                <a:tab pos="372110" algn="l"/>
              </a:tabLst>
            </a:pPr>
            <a:r>
              <a:rPr lang="en-US" sz="2600" spc="5" dirty="0" smtClean="0">
                <a:latin typeface="Arial"/>
                <a:cs typeface="Arial"/>
              </a:rPr>
              <a:t>Does</a:t>
            </a:r>
            <a:r>
              <a:rPr lang="en-US" sz="2600" spc="-55" dirty="0" smtClean="0">
                <a:latin typeface="Arial"/>
                <a:cs typeface="Arial"/>
              </a:rPr>
              <a:t> </a:t>
            </a:r>
            <a:r>
              <a:rPr lang="en-US" sz="2600" spc="5" dirty="0" smtClean="0">
                <a:latin typeface="Arial"/>
                <a:cs typeface="Arial"/>
              </a:rPr>
              <a:t>not</a:t>
            </a:r>
            <a:r>
              <a:rPr lang="en-US" sz="2600" spc="-50" dirty="0" smtClean="0">
                <a:latin typeface="Arial"/>
                <a:cs typeface="Arial"/>
              </a:rPr>
              <a:t> </a:t>
            </a:r>
            <a:r>
              <a:rPr lang="en-US" sz="2600" dirty="0" smtClean="0">
                <a:latin typeface="Arial"/>
                <a:cs typeface="Arial"/>
              </a:rPr>
              <a:t>mean</a:t>
            </a:r>
            <a:r>
              <a:rPr lang="en-US" sz="2600" spc="-20" dirty="0" smtClean="0">
                <a:latin typeface="Arial"/>
                <a:cs typeface="Arial"/>
              </a:rPr>
              <a:t> </a:t>
            </a:r>
            <a:r>
              <a:rPr lang="en-US" sz="2600" spc="5" dirty="0" smtClean="0">
                <a:latin typeface="Arial"/>
                <a:cs typeface="Arial"/>
              </a:rPr>
              <a:t>that</a:t>
            </a:r>
            <a:r>
              <a:rPr lang="en-US" sz="2600" spc="-50" dirty="0" smtClean="0">
                <a:latin typeface="Arial"/>
                <a:cs typeface="Arial"/>
              </a:rPr>
              <a:t> </a:t>
            </a:r>
            <a:r>
              <a:rPr lang="en-US" sz="2600" spc="5" dirty="0" smtClean="0">
                <a:latin typeface="Arial"/>
                <a:cs typeface="Arial"/>
              </a:rPr>
              <a:t>the</a:t>
            </a:r>
            <a:r>
              <a:rPr lang="en-US" sz="2600" spc="-20" dirty="0" smtClean="0">
                <a:latin typeface="Arial"/>
                <a:cs typeface="Arial"/>
              </a:rPr>
              <a:t> </a:t>
            </a:r>
            <a:r>
              <a:rPr lang="en-US" sz="2600" spc="5" dirty="0" smtClean="0">
                <a:latin typeface="Arial"/>
                <a:cs typeface="Arial"/>
              </a:rPr>
              <a:t>null</a:t>
            </a:r>
            <a:r>
              <a:rPr lang="en-US" sz="2600" spc="-35" dirty="0" smtClean="0">
                <a:latin typeface="Arial"/>
                <a:cs typeface="Arial"/>
              </a:rPr>
              <a:t> </a:t>
            </a:r>
            <a:r>
              <a:rPr lang="en-US" sz="2600" spc="-5" dirty="0" smtClean="0">
                <a:latin typeface="Arial"/>
                <a:cs typeface="Arial"/>
              </a:rPr>
              <a:t>is </a:t>
            </a:r>
            <a:r>
              <a:rPr lang="en-US" sz="2600" dirty="0" smtClean="0">
                <a:latin typeface="Arial"/>
                <a:cs typeface="Arial"/>
              </a:rPr>
              <a:t>true</a:t>
            </a:r>
          </a:p>
          <a:p>
            <a:pPr marL="170180" marR="77470" indent="-170180">
              <a:spcBef>
                <a:spcPts val="300"/>
              </a:spcBef>
              <a:tabLst>
                <a:tab pos="170815" algn="l"/>
              </a:tabLst>
            </a:pPr>
            <a:r>
              <a:rPr lang="en-US" sz="3000" spc="-5" dirty="0" smtClean="0">
                <a:latin typeface="Arial"/>
                <a:cs typeface="Arial"/>
              </a:rPr>
              <a:t>If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spc="-10" dirty="0" smtClean="0">
                <a:latin typeface="Arial"/>
                <a:cs typeface="Arial"/>
              </a:rPr>
              <a:t>computed </a:t>
            </a:r>
            <a:r>
              <a:rPr lang="en-US" sz="3000" spc="-5" dirty="0" smtClean="0">
                <a:latin typeface="Arial"/>
                <a:cs typeface="Arial"/>
              </a:rPr>
              <a:t>t value </a:t>
            </a:r>
            <a:r>
              <a:rPr lang="en-US" sz="3000" spc="-10" dirty="0" smtClean="0">
                <a:latin typeface="Arial"/>
                <a:cs typeface="Arial"/>
              </a:rPr>
              <a:t>exceeds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dirty="0" smtClean="0">
                <a:latin typeface="Arial"/>
                <a:cs typeface="Arial"/>
              </a:rPr>
              <a:t>critical table  </a:t>
            </a:r>
            <a:r>
              <a:rPr lang="en-US" sz="3000" spc="-5" dirty="0" smtClean="0">
                <a:latin typeface="Arial"/>
                <a:cs typeface="Arial"/>
              </a:rPr>
              <a:t>value </a:t>
            </a:r>
            <a:r>
              <a:rPr lang="en-US" sz="3000" spc="-10" dirty="0" smtClean="0">
                <a:latin typeface="Arial"/>
                <a:cs typeface="Arial"/>
              </a:rPr>
              <a:t>then </a:t>
            </a:r>
            <a:r>
              <a:rPr lang="en-US" sz="3000" spc="-5" dirty="0" smtClean="0">
                <a:latin typeface="Arial"/>
                <a:cs typeface="Arial"/>
              </a:rPr>
              <a:t>we </a:t>
            </a:r>
            <a:r>
              <a:rPr lang="en-US" sz="3000" dirty="0" smtClean="0">
                <a:latin typeface="Arial"/>
                <a:cs typeface="Arial"/>
              </a:rPr>
              <a:t>reject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spc="-10" dirty="0" smtClean="0">
                <a:latin typeface="Arial"/>
                <a:cs typeface="Arial"/>
              </a:rPr>
              <a:t>null </a:t>
            </a:r>
            <a:r>
              <a:rPr lang="en-US" sz="3000" spc="-5" dirty="0" smtClean="0">
                <a:latin typeface="Arial"/>
                <a:cs typeface="Arial"/>
              </a:rPr>
              <a:t>hypothesis </a:t>
            </a:r>
            <a:r>
              <a:rPr lang="en-US" sz="3000" spc="5" dirty="0" smtClean="0">
                <a:latin typeface="Arial"/>
                <a:cs typeface="Arial"/>
              </a:rPr>
              <a:t>in </a:t>
            </a:r>
            <a:r>
              <a:rPr lang="en-US" sz="3000" spc="-5" dirty="0" smtClean="0">
                <a:latin typeface="Arial"/>
                <a:cs typeface="Arial"/>
              </a:rPr>
              <a:t>favor of  </a:t>
            </a:r>
            <a:r>
              <a:rPr lang="en-US" sz="3000" spc="-15" dirty="0" smtClean="0">
                <a:latin typeface="Arial"/>
                <a:cs typeface="Arial"/>
              </a:rPr>
              <a:t>the </a:t>
            </a:r>
            <a:r>
              <a:rPr lang="en-US" sz="3000" spc="-5" dirty="0" smtClean="0">
                <a:latin typeface="Arial"/>
                <a:cs typeface="Arial"/>
              </a:rPr>
              <a:t>alternative hypothesis at </a:t>
            </a:r>
            <a:r>
              <a:rPr lang="en-US" sz="3000" spc="-15" dirty="0" smtClean="0">
                <a:latin typeface="Arial"/>
                <a:cs typeface="Arial"/>
              </a:rPr>
              <a:t>our </a:t>
            </a:r>
            <a:r>
              <a:rPr lang="en-US" sz="3000" spc="-10" dirty="0" smtClean="0">
                <a:latin typeface="Arial"/>
                <a:cs typeface="Arial"/>
              </a:rPr>
              <a:t>chosen </a:t>
            </a:r>
            <a:r>
              <a:rPr lang="en-US" sz="3000" dirty="0" smtClean="0">
                <a:latin typeface="Arial"/>
                <a:cs typeface="Arial"/>
              </a:rPr>
              <a:t>level </a:t>
            </a:r>
            <a:r>
              <a:rPr lang="en-US" sz="3000" spc="-5" dirty="0" smtClean="0">
                <a:latin typeface="Arial"/>
                <a:cs typeface="Arial"/>
              </a:rPr>
              <a:t>of  confidence</a:t>
            </a:r>
            <a:endParaRPr lang="en-US" sz="3000" dirty="0" smtClean="0">
              <a:latin typeface="Arial"/>
              <a:cs typeface="Arial"/>
            </a:endParaRPr>
          </a:p>
          <a:p>
            <a:pPr marL="371475" lvl="1" indent="-142875">
              <a:spcBef>
                <a:spcPts val="270"/>
              </a:spcBef>
              <a:tabLst>
                <a:tab pos="372110" algn="l"/>
              </a:tabLst>
            </a:pPr>
            <a:r>
              <a:rPr lang="en-US" sz="2600" spc="5" dirty="0" smtClean="0">
                <a:latin typeface="Arial"/>
                <a:cs typeface="Arial"/>
              </a:rPr>
              <a:t>Does not </a:t>
            </a:r>
            <a:r>
              <a:rPr lang="en-US" sz="2600" dirty="0" smtClean="0">
                <a:latin typeface="Arial"/>
                <a:cs typeface="Arial"/>
              </a:rPr>
              <a:t>mean </a:t>
            </a:r>
            <a:r>
              <a:rPr lang="en-US" sz="2600" spc="5" dirty="0" smtClean="0">
                <a:latin typeface="Arial"/>
                <a:cs typeface="Arial"/>
              </a:rPr>
              <a:t>that the </a:t>
            </a:r>
            <a:r>
              <a:rPr lang="en-US" sz="2600" dirty="0" smtClean="0">
                <a:latin typeface="Arial"/>
                <a:cs typeface="Arial"/>
              </a:rPr>
              <a:t>alternative</a:t>
            </a:r>
            <a:r>
              <a:rPr lang="en-US" sz="2600" spc="-220" dirty="0" smtClean="0">
                <a:latin typeface="Arial"/>
                <a:cs typeface="Arial"/>
              </a:rPr>
              <a:t> </a:t>
            </a:r>
            <a:r>
              <a:rPr lang="en-US" sz="2600" spc="-5" dirty="0" smtClean="0">
                <a:latin typeface="Arial"/>
                <a:cs typeface="Arial"/>
              </a:rPr>
              <a:t>is </a:t>
            </a:r>
            <a:r>
              <a:rPr lang="en-US" sz="2600" dirty="0" smtClean="0">
                <a:latin typeface="Arial"/>
                <a:cs typeface="Arial"/>
              </a:rPr>
              <a:t>true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spc="-5" dirty="0" smtClean="0">
                <a:latin typeface="Times New Roman"/>
                <a:cs typeface="Times New Roman"/>
              </a:rPr>
              <a:t>Hypothesis Testing: </a:t>
            </a:r>
            <a:r>
              <a:rPr lang="en-US" sz="2800" b="1" spc="5" dirty="0" smtClean="0">
                <a:latin typeface="Times New Roman"/>
                <a:cs typeface="Times New Roman"/>
              </a:rPr>
              <a:t>Some</a:t>
            </a:r>
            <a:r>
              <a:rPr lang="en-US" sz="2800" b="1" spc="-65" dirty="0" smtClean="0">
                <a:latin typeface="Times New Roman"/>
                <a:cs typeface="Times New Roman"/>
              </a:rPr>
              <a:t> </a:t>
            </a:r>
            <a:r>
              <a:rPr lang="en-US" sz="2800" b="1" spc="-5" dirty="0" smtClean="0">
                <a:latin typeface="Times New Roman"/>
                <a:cs typeface="Times New Roman"/>
              </a:rPr>
              <a:t>Concepts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70180" indent="-170180" algn="just">
              <a:lnSpc>
                <a:spcPct val="110000"/>
              </a:lnSpc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We will </a:t>
            </a:r>
            <a:r>
              <a:rPr lang="en-US" spc="-10" dirty="0" smtClean="0">
                <a:latin typeface="Times New Roman"/>
                <a:cs typeface="Times New Roman"/>
              </a:rPr>
              <a:t>always </a:t>
            </a:r>
            <a:r>
              <a:rPr lang="en-US" spc="-5" dirty="0" smtClean="0">
                <a:latin typeface="Times New Roman"/>
                <a:cs typeface="Times New Roman"/>
              </a:rPr>
              <a:t>have </a:t>
            </a:r>
            <a:r>
              <a:rPr lang="en-US" spc="-10" dirty="0" smtClean="0">
                <a:latin typeface="Times New Roman"/>
                <a:cs typeface="Times New Roman"/>
              </a:rPr>
              <a:t>two </a:t>
            </a:r>
            <a:r>
              <a:rPr lang="en-US" spc="-5" dirty="0" smtClean="0">
                <a:latin typeface="Times New Roman"/>
                <a:cs typeface="Times New Roman"/>
              </a:rPr>
              <a:t>hypotheses that </a:t>
            </a:r>
            <a:r>
              <a:rPr lang="en-US" dirty="0" smtClean="0">
                <a:latin typeface="Times New Roman"/>
                <a:cs typeface="Times New Roman"/>
              </a:rPr>
              <a:t>go </a:t>
            </a:r>
            <a:r>
              <a:rPr lang="en-US" spc="-5" dirty="0" smtClean="0">
                <a:latin typeface="Times New Roman"/>
                <a:cs typeface="Times New Roman"/>
              </a:rPr>
              <a:t>together, </a:t>
            </a:r>
            <a:r>
              <a:rPr lang="en-US" dirty="0" smtClean="0">
                <a:latin typeface="Times New Roman"/>
                <a:cs typeface="Times New Roman"/>
              </a:rPr>
              <a:t>the null </a:t>
            </a:r>
            <a:r>
              <a:rPr lang="en-US" spc="-5" dirty="0" smtClean="0">
                <a:latin typeface="Times New Roman"/>
                <a:cs typeface="Times New Roman"/>
              </a:rPr>
              <a:t>hypothesis  (denoted </a:t>
            </a: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0</a:t>
            </a:r>
            <a:r>
              <a:rPr lang="en-US" spc="-10" dirty="0" smtClean="0">
                <a:latin typeface="Times New Roman"/>
                <a:cs typeface="Times New Roman"/>
              </a:rPr>
              <a:t>) </a:t>
            </a:r>
            <a:r>
              <a:rPr lang="en-US" spc="10" dirty="0" smtClean="0">
                <a:latin typeface="Times New Roman"/>
                <a:cs typeface="Times New Roman"/>
              </a:rPr>
              <a:t>and the </a:t>
            </a:r>
            <a:r>
              <a:rPr lang="en-US" dirty="0" smtClean="0">
                <a:latin typeface="Times New Roman"/>
                <a:cs typeface="Times New Roman"/>
              </a:rPr>
              <a:t>alternative </a:t>
            </a:r>
            <a:r>
              <a:rPr lang="en-US" spc="-5" dirty="0" smtClean="0">
                <a:latin typeface="Times New Roman"/>
                <a:cs typeface="Times New Roman"/>
              </a:rPr>
              <a:t>hypothesis (denoted</a:t>
            </a:r>
            <a:r>
              <a:rPr lang="en-US" spc="-16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H</a:t>
            </a:r>
            <a:r>
              <a:rPr lang="en-US" spc="-7" baseline="-17094" dirty="0" smtClean="0">
                <a:latin typeface="Times New Roman"/>
                <a:cs typeface="Times New Roman"/>
              </a:rPr>
              <a:t>1</a:t>
            </a:r>
            <a:r>
              <a:rPr lang="en-US" spc="-5" dirty="0" smtClean="0">
                <a:latin typeface="Times New Roman"/>
                <a:cs typeface="Times New Roman"/>
              </a:rPr>
              <a:t>).</a:t>
            </a:r>
            <a:endParaRPr lang="en-US" dirty="0" smtClean="0">
              <a:latin typeface="Times New Roman"/>
              <a:cs typeface="Times New Roman"/>
            </a:endParaRPr>
          </a:p>
          <a:p>
            <a:pPr marL="170180" indent="-170180" algn="just">
              <a:lnSpc>
                <a:spcPct val="110000"/>
              </a:lnSpc>
              <a:spcBef>
                <a:spcPts val="240"/>
              </a:spcBef>
              <a:tabLst>
                <a:tab pos="170815" algn="l"/>
              </a:tabLst>
            </a:pPr>
            <a:r>
              <a:rPr lang="en-US" dirty="0" smtClean="0">
                <a:latin typeface="Times New Roman"/>
                <a:cs typeface="Times New Roman"/>
              </a:rPr>
              <a:t>The null </a:t>
            </a:r>
            <a:r>
              <a:rPr lang="en-US" spc="-5" dirty="0" smtClean="0">
                <a:latin typeface="Times New Roman"/>
                <a:cs typeface="Times New Roman"/>
              </a:rPr>
              <a:t>hypothesis </a:t>
            </a:r>
            <a:r>
              <a:rPr lang="en-US" spc="5" dirty="0" smtClean="0">
                <a:latin typeface="Times New Roman"/>
                <a:cs typeface="Times New Roman"/>
              </a:rPr>
              <a:t>is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statement </a:t>
            </a:r>
            <a:r>
              <a:rPr lang="en-US" spc="-10" dirty="0" smtClean="0">
                <a:latin typeface="Times New Roman"/>
                <a:cs typeface="Times New Roman"/>
              </a:rPr>
              <a:t>or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statistical </a:t>
            </a:r>
            <a:r>
              <a:rPr lang="en-US" spc="-5" dirty="0" smtClean="0">
                <a:latin typeface="Times New Roman"/>
                <a:cs typeface="Times New Roman"/>
              </a:rPr>
              <a:t>hypothesis that </a:t>
            </a:r>
            <a:r>
              <a:rPr lang="en-US" spc="5" dirty="0" smtClean="0">
                <a:latin typeface="Times New Roman"/>
                <a:cs typeface="Times New Roman"/>
              </a:rPr>
              <a:t>is </a:t>
            </a:r>
            <a:r>
              <a:rPr lang="en-US" spc="-5" dirty="0" smtClean="0">
                <a:latin typeface="Times New Roman"/>
                <a:cs typeface="Times New Roman"/>
              </a:rPr>
              <a:t>actually  being tested.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alternative </a:t>
            </a:r>
            <a:r>
              <a:rPr lang="en-US" dirty="0" smtClean="0">
                <a:latin typeface="Times New Roman"/>
                <a:cs typeface="Times New Roman"/>
              </a:rPr>
              <a:t>hypothesis </a:t>
            </a:r>
            <a:r>
              <a:rPr lang="en-US" spc="-5" dirty="0" smtClean="0">
                <a:latin typeface="Times New Roman"/>
                <a:cs typeface="Times New Roman"/>
              </a:rPr>
              <a:t>represents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remaining </a:t>
            </a:r>
            <a:r>
              <a:rPr lang="en-US" spc="-10" dirty="0" smtClean="0">
                <a:latin typeface="Times New Roman"/>
                <a:cs typeface="Times New Roman"/>
              </a:rPr>
              <a:t>outcomes </a:t>
            </a:r>
            <a:r>
              <a:rPr lang="en-US" dirty="0" smtClean="0">
                <a:latin typeface="Times New Roman"/>
                <a:cs typeface="Times New Roman"/>
              </a:rPr>
              <a:t>of  interest.</a:t>
            </a:r>
          </a:p>
          <a:p>
            <a:pPr marL="170180" indent="-170180" algn="just">
              <a:lnSpc>
                <a:spcPct val="110000"/>
              </a:lnSpc>
              <a:spcBef>
                <a:spcPts val="280"/>
              </a:spcBef>
              <a:tabLst>
                <a:tab pos="170815" algn="l"/>
              </a:tabLst>
            </a:pPr>
            <a:r>
              <a:rPr lang="en-US" spc="-10" dirty="0" smtClean="0">
                <a:latin typeface="Times New Roman"/>
                <a:cs typeface="Times New Roman"/>
              </a:rPr>
              <a:t>For </a:t>
            </a:r>
            <a:r>
              <a:rPr lang="en-US" spc="-5" dirty="0" smtClean="0">
                <a:latin typeface="Times New Roman"/>
                <a:cs typeface="Times New Roman"/>
              </a:rPr>
              <a:t>example, suppose given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regression </a:t>
            </a:r>
            <a:r>
              <a:rPr lang="en-US" spc="-5" dirty="0" smtClean="0">
                <a:latin typeface="Times New Roman"/>
                <a:cs typeface="Times New Roman"/>
              </a:rPr>
              <a:t>results </a:t>
            </a:r>
            <a:r>
              <a:rPr lang="en-US" spc="-10" dirty="0" smtClean="0">
                <a:latin typeface="Times New Roman"/>
                <a:cs typeface="Times New Roman"/>
              </a:rPr>
              <a:t>above, </a:t>
            </a:r>
            <a:r>
              <a:rPr lang="en-US" spc="-5" dirty="0" smtClean="0">
                <a:latin typeface="Times New Roman"/>
                <a:cs typeface="Times New Roman"/>
              </a:rPr>
              <a:t>we </a:t>
            </a:r>
            <a:r>
              <a:rPr lang="en-US" dirty="0" smtClean="0">
                <a:latin typeface="Times New Roman"/>
                <a:cs typeface="Times New Roman"/>
              </a:rPr>
              <a:t>are </a:t>
            </a:r>
            <a:r>
              <a:rPr lang="en-US" spc="-5" dirty="0" smtClean="0">
                <a:latin typeface="Times New Roman"/>
                <a:cs typeface="Times New Roman"/>
              </a:rPr>
              <a:t>interested </a:t>
            </a:r>
            <a:r>
              <a:rPr lang="en-US" spc="-10" dirty="0" smtClean="0">
                <a:latin typeface="Times New Roman"/>
                <a:cs typeface="Times New Roman"/>
              </a:rPr>
              <a:t>in  </a:t>
            </a:r>
            <a:r>
              <a:rPr lang="en-US" spc="10" dirty="0" smtClean="0">
                <a:latin typeface="Times New Roman"/>
                <a:cs typeface="Times New Roman"/>
              </a:rPr>
              <a:t>the</a:t>
            </a:r>
            <a:r>
              <a:rPr lang="en-US" spc="-7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hypothesis</a:t>
            </a:r>
            <a:r>
              <a:rPr lang="en-US" spc="-20" dirty="0" smtClean="0">
                <a:latin typeface="Times New Roman"/>
                <a:cs typeface="Times New Roman"/>
              </a:rPr>
              <a:t> </a:t>
            </a:r>
            <a:r>
              <a:rPr lang="en-US" spc="10" dirty="0" smtClean="0">
                <a:latin typeface="Times New Roman"/>
                <a:cs typeface="Times New Roman"/>
              </a:rPr>
              <a:t>that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spc="10" dirty="0" smtClean="0">
                <a:latin typeface="Times New Roman"/>
                <a:cs typeface="Times New Roman"/>
              </a:rPr>
              <a:t>the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true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value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of</a:t>
            </a:r>
            <a:r>
              <a:rPr lang="en-US" spc="10" dirty="0" smtClean="0">
                <a:latin typeface="Times New Roman"/>
                <a:cs typeface="Times New Roman"/>
              </a:rPr>
              <a:t>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5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is</a:t>
            </a:r>
            <a:r>
              <a:rPr lang="en-US" spc="-2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in</a:t>
            </a:r>
            <a:r>
              <a:rPr lang="en-US" spc="-10" dirty="0" smtClean="0">
                <a:latin typeface="Times New Roman"/>
                <a:cs typeface="Times New Roman"/>
              </a:rPr>
              <a:t> fact</a:t>
            </a:r>
            <a:r>
              <a:rPr lang="en-US" spc="2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0.5.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We </a:t>
            </a:r>
            <a:r>
              <a:rPr lang="en-US" spc="-10" dirty="0" smtClean="0">
                <a:latin typeface="Times New Roman"/>
                <a:cs typeface="Times New Roman"/>
              </a:rPr>
              <a:t>would</a:t>
            </a:r>
            <a:r>
              <a:rPr lang="en-US" spc="1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use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spc="10" dirty="0" smtClean="0">
                <a:latin typeface="Times New Roman"/>
                <a:cs typeface="Times New Roman"/>
              </a:rPr>
              <a:t>the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notation</a:t>
            </a:r>
          </a:p>
          <a:p>
            <a:pPr marL="457200" marR="3195320">
              <a:lnSpc>
                <a:spcPct val="110000"/>
              </a:lnSpc>
              <a:spcBef>
                <a:spcPts val="45"/>
              </a:spcBef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0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7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</a:t>
            </a:r>
            <a:r>
              <a:rPr lang="en-US" spc="5" dirty="0" smtClean="0">
                <a:latin typeface="Times New Roman"/>
                <a:cs typeface="Times New Roman"/>
              </a:rPr>
              <a:t>0.5 </a:t>
            </a:r>
          </a:p>
          <a:p>
            <a:pPr marL="457200" marR="3195320">
              <a:lnSpc>
                <a:spcPct val="110000"/>
              </a:lnSpc>
              <a:spcBef>
                <a:spcPts val="45"/>
              </a:spcBef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1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5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Symbol"/>
                <a:cs typeface="Symbol"/>
              </a:rPr>
              <a:t>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0.5</a:t>
            </a:r>
            <a:endParaRPr lang="en-US" dirty="0" smtClean="0">
              <a:latin typeface="Times New Roman"/>
              <a:cs typeface="Times New Roman"/>
            </a:endParaRPr>
          </a:p>
          <a:p>
            <a:pPr marL="170180">
              <a:lnSpc>
                <a:spcPct val="110000"/>
              </a:lnSpc>
              <a:spcBef>
                <a:spcPts val="150"/>
              </a:spcBef>
            </a:pPr>
            <a:r>
              <a:rPr lang="en-US" spc="10" dirty="0" smtClean="0">
                <a:latin typeface="Times New Roman"/>
                <a:cs typeface="Times New Roman"/>
              </a:rPr>
              <a:t>This </a:t>
            </a:r>
            <a:r>
              <a:rPr lang="en-US" spc="-10" dirty="0" smtClean="0">
                <a:latin typeface="Times New Roman"/>
                <a:cs typeface="Times New Roman"/>
              </a:rPr>
              <a:t>would be </a:t>
            </a:r>
            <a:r>
              <a:rPr lang="en-US" spc="-5" dirty="0" smtClean="0">
                <a:latin typeface="Times New Roman"/>
                <a:cs typeface="Times New Roman"/>
              </a:rPr>
              <a:t>known </a:t>
            </a:r>
            <a:r>
              <a:rPr lang="en-US" spc="5" dirty="0" smtClean="0">
                <a:latin typeface="Times New Roman"/>
                <a:cs typeface="Times New Roman"/>
              </a:rPr>
              <a:t>as </a:t>
            </a:r>
            <a:r>
              <a:rPr lang="en-US" dirty="0" smtClean="0">
                <a:latin typeface="Times New Roman"/>
                <a:cs typeface="Times New Roman"/>
              </a:rPr>
              <a:t>a </a:t>
            </a:r>
            <a:r>
              <a:rPr lang="en-US" spc="-10" dirty="0" smtClean="0">
                <a:latin typeface="Times New Roman"/>
                <a:cs typeface="Times New Roman"/>
              </a:rPr>
              <a:t>two </a:t>
            </a:r>
            <a:r>
              <a:rPr lang="en-US" spc="-5" dirty="0" smtClean="0">
                <a:latin typeface="Times New Roman"/>
                <a:cs typeface="Times New Roman"/>
              </a:rPr>
              <a:t>sided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test.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pc="5" dirty="0" smtClean="0">
                <a:latin typeface="Arial"/>
                <a:cs typeface="Arial"/>
              </a:rPr>
              <a:t>The </a:t>
            </a:r>
            <a:r>
              <a:rPr lang="en-US" sz="4000" spc="-5" dirty="0" smtClean="0">
                <a:latin typeface="Arial"/>
                <a:cs typeface="Arial"/>
              </a:rPr>
              <a:t>Null</a:t>
            </a:r>
            <a:r>
              <a:rPr lang="en-US" sz="4000" spc="-100" dirty="0" smtClean="0">
                <a:latin typeface="Arial"/>
                <a:cs typeface="Arial"/>
              </a:rPr>
              <a:t> </a:t>
            </a:r>
            <a:r>
              <a:rPr lang="en-US" sz="4000" spc="-5" dirty="0" smtClean="0">
                <a:latin typeface="Arial"/>
                <a:cs typeface="Arial"/>
              </a:rPr>
              <a:t>hypothesis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6235" algn="ctr">
              <a:lnSpc>
                <a:spcPct val="100000"/>
              </a:lnSpc>
              <a:buNone/>
              <a:tabLst>
                <a:tab pos="1407795" algn="l"/>
              </a:tabLst>
            </a:pPr>
            <a:r>
              <a:rPr lang="en-US" sz="4000" i="1" spc="20" dirty="0" smtClean="0">
                <a:latin typeface="Times New Roman"/>
                <a:cs typeface="Times New Roman"/>
              </a:rPr>
              <a:t>H </a:t>
            </a:r>
            <a:r>
              <a:rPr lang="en-US" sz="4400" spc="22" baseline="-17615" dirty="0" smtClean="0">
                <a:latin typeface="Times New Roman"/>
                <a:cs typeface="Times New Roman"/>
              </a:rPr>
              <a:t>0 </a:t>
            </a:r>
            <a:r>
              <a:rPr lang="en-US" sz="4000" spc="10" dirty="0" smtClean="0">
                <a:latin typeface="Times New Roman"/>
                <a:cs typeface="Times New Roman"/>
              </a:rPr>
              <a:t>:</a:t>
            </a:r>
            <a:r>
              <a:rPr lang="en-US" sz="4000" spc="375" dirty="0" smtClean="0">
                <a:latin typeface="Times New Roman"/>
                <a:cs typeface="Times New Roman"/>
              </a:rPr>
              <a:t> </a:t>
            </a:r>
            <a:r>
              <a:rPr lang="el-GR" sz="4000" i="1" spc="-500" dirty="0" smtClean="0">
                <a:latin typeface="Arial"/>
                <a:cs typeface="Arial"/>
              </a:rPr>
              <a:t>β </a:t>
            </a:r>
            <a:r>
              <a:rPr lang="en-US" sz="4000" spc="15" dirty="0" smtClean="0">
                <a:latin typeface="Symbol"/>
                <a:cs typeface="Symbol"/>
              </a:rPr>
              <a:t></a:t>
            </a:r>
            <a:r>
              <a:rPr lang="en-US" sz="4000" spc="70" dirty="0" smtClean="0">
                <a:latin typeface="Times New Roman"/>
                <a:cs typeface="Times New Roman"/>
              </a:rPr>
              <a:t> </a:t>
            </a:r>
            <a:r>
              <a:rPr lang="en-US" sz="4000" i="1" spc="15" dirty="0" smtClean="0">
                <a:latin typeface="Times New Roman"/>
                <a:cs typeface="Times New Roman"/>
              </a:rPr>
              <a:t>c</a:t>
            </a:r>
          </a:p>
          <a:p>
            <a:pPr marL="356235">
              <a:lnSpc>
                <a:spcPct val="100000"/>
              </a:lnSpc>
              <a:buNone/>
              <a:tabLst>
                <a:tab pos="1407795" algn="l"/>
              </a:tabLst>
            </a:pPr>
            <a:endParaRPr lang="en-US" sz="4000" i="1" spc="15" dirty="0">
              <a:latin typeface="Times New Roman"/>
              <a:cs typeface="Times New Roman"/>
            </a:endParaRPr>
          </a:p>
          <a:p>
            <a:pPr marL="356235">
              <a:lnSpc>
                <a:spcPct val="100000"/>
              </a:lnSpc>
              <a:buNone/>
              <a:tabLst>
                <a:tab pos="1407795" algn="l"/>
              </a:tabLst>
            </a:pPr>
            <a:r>
              <a:rPr lang="en-US" spc="-5" dirty="0" smtClean="0">
                <a:cs typeface="Calibri"/>
              </a:rPr>
              <a:t>This </a:t>
            </a:r>
            <a:r>
              <a:rPr lang="en-US" spc="-10" dirty="0">
                <a:cs typeface="Calibri"/>
              </a:rPr>
              <a:t>hypothesis </a:t>
            </a:r>
            <a:r>
              <a:rPr lang="en-US" spc="-5" dirty="0">
                <a:cs typeface="Calibri"/>
              </a:rPr>
              <a:t>is a </a:t>
            </a:r>
            <a:r>
              <a:rPr lang="en-US" spc="-10" dirty="0">
                <a:cs typeface="Calibri"/>
              </a:rPr>
              <a:t>belief </a:t>
            </a:r>
            <a:r>
              <a:rPr lang="en-US" spc="-25" dirty="0">
                <a:cs typeface="Calibri"/>
              </a:rPr>
              <a:t>we  </a:t>
            </a:r>
            <a:r>
              <a:rPr lang="en-US" spc="-10" dirty="0">
                <a:cs typeface="Calibri"/>
              </a:rPr>
              <a:t>maintain </a:t>
            </a:r>
            <a:r>
              <a:rPr lang="en-US" spc="-5" dirty="0">
                <a:cs typeface="Calibri"/>
              </a:rPr>
              <a:t>until </a:t>
            </a:r>
            <a:r>
              <a:rPr lang="en-US" spc="-15" dirty="0">
                <a:cs typeface="Calibri"/>
              </a:rPr>
              <a:t>proven</a:t>
            </a:r>
            <a:r>
              <a:rPr lang="en-US" spc="-5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otherwise</a:t>
            </a:r>
            <a:endParaRPr lang="en-US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pc="5" dirty="0" smtClean="0">
                <a:latin typeface="Arial"/>
                <a:cs typeface="Arial"/>
              </a:rPr>
              <a:t>The </a:t>
            </a:r>
            <a:r>
              <a:rPr lang="en-US" sz="3600" spc="-5" dirty="0" smtClean="0">
                <a:latin typeface="Arial"/>
                <a:cs typeface="Arial"/>
              </a:rPr>
              <a:t>Alternative</a:t>
            </a:r>
            <a:r>
              <a:rPr lang="en-US" sz="3600" spc="-80" dirty="0" smtClean="0">
                <a:latin typeface="Arial"/>
                <a:cs typeface="Arial"/>
              </a:rPr>
              <a:t> </a:t>
            </a:r>
            <a:r>
              <a:rPr lang="en-US" sz="3600" spc="-5" dirty="0" smtClean="0">
                <a:latin typeface="Arial"/>
                <a:cs typeface="Arial"/>
              </a:rPr>
              <a:t>Hypotheses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752600" y="1524000"/>
            <a:ext cx="5257800" cy="4219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21740" marR="1224280" algn="just">
              <a:lnSpc>
                <a:spcPct val="261600"/>
              </a:lnSpc>
              <a:spcBef>
                <a:spcPts val="1010"/>
              </a:spcBef>
            </a:pPr>
            <a:r>
              <a:rPr lang="pt-BR" sz="3200" i="1" spc="-5" dirty="0">
                <a:latin typeface="Times New Roman"/>
                <a:cs typeface="Times New Roman"/>
              </a:rPr>
              <a:t>H</a:t>
            </a:r>
            <a:r>
              <a:rPr lang="pt-BR" sz="3600" spc="-7" baseline="-17857" dirty="0" smtClean="0">
                <a:latin typeface="Times New Roman"/>
                <a:cs typeface="Times New Roman"/>
              </a:rPr>
              <a:t>1 </a:t>
            </a:r>
            <a:r>
              <a:rPr lang="pt-BR" sz="3200" spc="5" dirty="0">
                <a:latin typeface="Times New Roman"/>
                <a:cs typeface="Times New Roman"/>
              </a:rPr>
              <a:t>: </a:t>
            </a:r>
            <a:r>
              <a:rPr lang="el-GR" sz="3200" i="1" spc="-500" dirty="0" smtClean="0">
                <a:latin typeface="Arial"/>
                <a:cs typeface="Arial"/>
              </a:rPr>
              <a:t>β</a:t>
            </a:r>
            <a:r>
              <a:rPr lang="pt-BR" sz="3200" i="1" spc="745" dirty="0" smtClean="0">
                <a:latin typeface="Arial"/>
                <a:cs typeface="Arial"/>
              </a:rPr>
              <a:t> </a:t>
            </a:r>
            <a:r>
              <a:rPr lang="pt-BR" sz="3200" spc="5" dirty="0">
                <a:latin typeface="Symbol"/>
                <a:cs typeface="Symbol"/>
              </a:rPr>
              <a:t></a:t>
            </a:r>
            <a:r>
              <a:rPr lang="pt-BR" sz="3200" spc="-215" dirty="0">
                <a:latin typeface="Times New Roman"/>
                <a:cs typeface="Times New Roman"/>
              </a:rPr>
              <a:t> </a:t>
            </a:r>
            <a:r>
              <a:rPr lang="pt-BR" sz="3200" i="1" spc="5" dirty="0">
                <a:latin typeface="Times New Roman"/>
                <a:cs typeface="Times New Roman"/>
              </a:rPr>
              <a:t>c  </a:t>
            </a:r>
            <a:endParaRPr lang="pt-BR" sz="3200" i="1" spc="5" dirty="0" smtClean="0">
              <a:latin typeface="Times New Roman"/>
              <a:cs typeface="Times New Roman"/>
            </a:endParaRPr>
          </a:p>
          <a:p>
            <a:pPr marL="1221740" marR="1224280" algn="just">
              <a:lnSpc>
                <a:spcPct val="261600"/>
              </a:lnSpc>
              <a:spcBef>
                <a:spcPts val="1010"/>
              </a:spcBef>
            </a:pPr>
            <a:r>
              <a:rPr lang="pt-BR" sz="3200" i="1" spc="-5" dirty="0" smtClean="0">
                <a:latin typeface="Times New Roman"/>
                <a:cs typeface="Times New Roman"/>
              </a:rPr>
              <a:t>H</a:t>
            </a:r>
            <a:r>
              <a:rPr lang="pt-BR" sz="3600" spc="-7" baseline="-17857" dirty="0" smtClean="0">
                <a:latin typeface="Times New Roman"/>
                <a:cs typeface="Times New Roman"/>
              </a:rPr>
              <a:t>1 </a:t>
            </a:r>
            <a:r>
              <a:rPr lang="pt-BR" sz="3200" spc="5" dirty="0">
                <a:latin typeface="Times New Roman"/>
                <a:cs typeface="Times New Roman"/>
              </a:rPr>
              <a:t>: </a:t>
            </a:r>
            <a:r>
              <a:rPr lang="el-GR" sz="3200" i="1" spc="-500" dirty="0" smtClean="0">
                <a:latin typeface="Arial"/>
                <a:cs typeface="Arial"/>
              </a:rPr>
              <a:t>β</a:t>
            </a:r>
            <a:r>
              <a:rPr lang="pt-BR" sz="3200" i="1" spc="745" dirty="0" smtClean="0">
                <a:latin typeface="Arial"/>
                <a:cs typeface="Arial"/>
              </a:rPr>
              <a:t> </a:t>
            </a:r>
            <a:r>
              <a:rPr lang="pt-BR" sz="3200" spc="5" dirty="0">
                <a:latin typeface="Symbol"/>
                <a:cs typeface="Symbol"/>
              </a:rPr>
              <a:t></a:t>
            </a:r>
            <a:r>
              <a:rPr lang="pt-BR" sz="3200" spc="-240" dirty="0">
                <a:latin typeface="Times New Roman"/>
                <a:cs typeface="Times New Roman"/>
              </a:rPr>
              <a:t> </a:t>
            </a:r>
            <a:r>
              <a:rPr lang="pt-BR" sz="3200" i="1" spc="5" dirty="0">
                <a:latin typeface="Times New Roman"/>
                <a:cs typeface="Times New Roman"/>
              </a:rPr>
              <a:t>c  </a:t>
            </a:r>
            <a:endParaRPr lang="pt-BR" sz="3200" i="1" spc="5" dirty="0" smtClean="0">
              <a:latin typeface="Times New Roman"/>
              <a:cs typeface="Times New Roman"/>
            </a:endParaRPr>
          </a:p>
          <a:p>
            <a:pPr marL="1221740" marR="1224280" algn="just">
              <a:lnSpc>
                <a:spcPct val="261600"/>
              </a:lnSpc>
              <a:spcBef>
                <a:spcPts val="1010"/>
              </a:spcBef>
            </a:pPr>
            <a:r>
              <a:rPr lang="pt-BR" sz="3200" i="1" spc="-5" dirty="0" smtClean="0">
                <a:latin typeface="Times New Roman"/>
                <a:cs typeface="Times New Roman"/>
              </a:rPr>
              <a:t>H</a:t>
            </a:r>
            <a:r>
              <a:rPr lang="pt-BR" sz="3600" spc="-7" baseline="-17857" dirty="0" smtClean="0">
                <a:latin typeface="Times New Roman"/>
                <a:cs typeface="Times New Roman"/>
              </a:rPr>
              <a:t>1 </a:t>
            </a:r>
            <a:r>
              <a:rPr lang="pt-BR" sz="3200" spc="5" dirty="0">
                <a:latin typeface="Times New Roman"/>
                <a:cs typeface="Times New Roman"/>
              </a:rPr>
              <a:t>: </a:t>
            </a:r>
            <a:r>
              <a:rPr lang="el-GR" sz="3200" i="1" spc="-500" dirty="0" smtClean="0">
                <a:latin typeface="Arial"/>
                <a:cs typeface="Arial"/>
              </a:rPr>
              <a:t>β</a:t>
            </a:r>
            <a:r>
              <a:rPr lang="pt-BR" sz="3200" i="1" spc="695" dirty="0" smtClean="0">
                <a:latin typeface="Arial"/>
                <a:cs typeface="Arial"/>
              </a:rPr>
              <a:t> </a:t>
            </a:r>
            <a:r>
              <a:rPr lang="pt-BR" sz="3200" spc="5" dirty="0">
                <a:latin typeface="Symbol"/>
                <a:cs typeface="Symbol"/>
              </a:rPr>
              <a:t></a:t>
            </a:r>
            <a:r>
              <a:rPr lang="pt-BR" sz="3200" spc="-215" dirty="0">
                <a:latin typeface="Times New Roman"/>
                <a:cs typeface="Times New Roman"/>
              </a:rPr>
              <a:t> </a:t>
            </a:r>
            <a:r>
              <a:rPr lang="pt-BR" sz="3200" i="1" spc="5" dirty="0">
                <a:latin typeface="Times New Roman"/>
                <a:cs typeface="Times New Roman"/>
              </a:rPr>
              <a:t>c</a:t>
            </a:r>
            <a:endParaRPr lang="pt-BR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pc="5" dirty="0" smtClean="0">
                <a:latin typeface="Arial"/>
                <a:cs typeface="Arial"/>
              </a:rPr>
              <a:t>The Test</a:t>
            </a:r>
            <a:r>
              <a:rPr lang="en-US" sz="4000" spc="-180" dirty="0" smtClean="0">
                <a:latin typeface="Arial"/>
                <a:cs typeface="Arial"/>
              </a:rPr>
              <a:t> </a:t>
            </a:r>
            <a:r>
              <a:rPr lang="en-US" sz="4000" dirty="0" smtClean="0">
                <a:latin typeface="Arial"/>
                <a:cs typeface="Arial"/>
              </a:rPr>
              <a:t>Statistic</a:t>
            </a:r>
            <a:endParaRPr lang="en-US" sz="4000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676401"/>
            <a:ext cx="1447800" cy="865974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905000"/>
            <a:ext cx="914400" cy="38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8"/>
          <p:cNvSpPr txBox="1"/>
          <p:nvPr/>
        </p:nvSpPr>
        <p:spPr>
          <a:xfrm>
            <a:off x="838200" y="3429000"/>
            <a:ext cx="4191000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400" spc="5" dirty="0">
                <a:latin typeface="Arial"/>
                <a:cs typeface="Arial"/>
              </a:rPr>
              <a:t>Decision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rule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400" spc="10" dirty="0">
                <a:latin typeface="Arial"/>
                <a:cs typeface="Arial"/>
              </a:rPr>
              <a:t>|t*| </a:t>
            </a:r>
            <a:r>
              <a:rPr sz="2400" spc="5" dirty="0">
                <a:latin typeface="Arial"/>
                <a:cs typeface="Arial"/>
              </a:rPr>
              <a:t>≥ </a:t>
            </a:r>
            <a:r>
              <a:rPr sz="2400" dirty="0">
                <a:latin typeface="Arial"/>
                <a:cs typeface="Arial"/>
              </a:rPr>
              <a:t>t </a:t>
            </a:r>
            <a:r>
              <a:rPr sz="2400" spc="5" dirty="0">
                <a:latin typeface="Arial"/>
                <a:cs typeface="Arial"/>
              </a:rPr>
              <a:t>then reject</a:t>
            </a:r>
            <a:r>
              <a:rPr sz="2400" spc="-2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</a:t>
            </a:r>
            <a:r>
              <a:rPr sz="2400" baseline="-19444" dirty="0">
                <a:latin typeface="Arial"/>
                <a:cs typeface="Arial"/>
              </a:rPr>
              <a:t>0</a:t>
            </a:r>
            <a:endParaRPr sz="2400" baseline="-1944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spc="-10" dirty="0" smtClean="0">
                <a:latin typeface="Times New Roman"/>
                <a:cs typeface="Times New Roman"/>
              </a:rPr>
              <a:t>One-Sided </a:t>
            </a:r>
            <a:r>
              <a:rPr lang="en-US" sz="3200" b="1" spc="-5" dirty="0" smtClean="0">
                <a:latin typeface="Times New Roman"/>
                <a:cs typeface="Times New Roman"/>
              </a:rPr>
              <a:t>Hypothesis</a:t>
            </a:r>
            <a:r>
              <a:rPr lang="en-US" sz="3200" b="1" spc="15" dirty="0" smtClean="0">
                <a:latin typeface="Times New Roman"/>
                <a:cs typeface="Times New Roman"/>
              </a:rPr>
              <a:t> </a:t>
            </a:r>
            <a:r>
              <a:rPr lang="en-US" sz="3200" b="1" spc="-5" dirty="0" smtClean="0">
                <a:latin typeface="Times New Roman"/>
                <a:cs typeface="Times New Roman"/>
              </a:rPr>
              <a:t>Tests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70180" indent="-170180" algn="just"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Sometimes </a:t>
            </a:r>
            <a:r>
              <a:rPr lang="en-US" spc="-15" dirty="0" smtClean="0">
                <a:latin typeface="Times New Roman"/>
                <a:cs typeface="Times New Roman"/>
              </a:rPr>
              <a:t>we </a:t>
            </a:r>
            <a:r>
              <a:rPr lang="en-US" spc="5" dirty="0" smtClean="0">
                <a:latin typeface="Times New Roman"/>
                <a:cs typeface="Times New Roman"/>
              </a:rPr>
              <a:t>may </a:t>
            </a:r>
            <a:r>
              <a:rPr lang="en-US" dirty="0" smtClean="0">
                <a:latin typeface="Times New Roman"/>
                <a:cs typeface="Times New Roman"/>
              </a:rPr>
              <a:t>have </a:t>
            </a:r>
            <a:r>
              <a:rPr lang="en-US" spc="-5" dirty="0" smtClean="0">
                <a:latin typeface="Times New Roman"/>
                <a:cs typeface="Times New Roman"/>
              </a:rPr>
              <a:t>some </a:t>
            </a:r>
            <a:r>
              <a:rPr lang="en-US" spc="-10" dirty="0" smtClean="0">
                <a:latin typeface="Times New Roman"/>
                <a:cs typeface="Times New Roman"/>
              </a:rPr>
              <a:t>prior </a:t>
            </a:r>
            <a:r>
              <a:rPr lang="en-US" spc="-5" dirty="0" smtClean="0">
                <a:latin typeface="Times New Roman"/>
                <a:cs typeface="Times New Roman"/>
              </a:rPr>
              <a:t>information that, </a:t>
            </a:r>
            <a:r>
              <a:rPr lang="en-US" spc="-10" dirty="0" smtClean="0">
                <a:latin typeface="Times New Roman"/>
                <a:cs typeface="Times New Roman"/>
              </a:rPr>
              <a:t>for </a:t>
            </a:r>
            <a:r>
              <a:rPr lang="en-US" spc="-5" dirty="0" smtClean="0">
                <a:latin typeface="Times New Roman"/>
                <a:cs typeface="Times New Roman"/>
              </a:rPr>
              <a:t>example, </a:t>
            </a:r>
            <a:r>
              <a:rPr lang="en-US" spc="-15" dirty="0" smtClean="0">
                <a:latin typeface="Times New Roman"/>
                <a:cs typeface="Times New Roman"/>
              </a:rPr>
              <a:t>we  </a:t>
            </a:r>
            <a:r>
              <a:rPr lang="en-US" spc="-5" dirty="0" smtClean="0">
                <a:latin typeface="Times New Roman"/>
                <a:cs typeface="Times New Roman"/>
              </a:rPr>
              <a:t>would </a:t>
            </a:r>
            <a:r>
              <a:rPr lang="en-US" spc="-10" dirty="0" smtClean="0">
                <a:latin typeface="Times New Roman"/>
                <a:cs typeface="Times New Roman"/>
              </a:rPr>
              <a:t>expect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1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&gt; </a:t>
            </a:r>
            <a:r>
              <a:rPr lang="en-US" spc="-5" dirty="0" smtClean="0">
                <a:latin typeface="Times New Roman"/>
                <a:cs typeface="Times New Roman"/>
              </a:rPr>
              <a:t>0.5 rather </a:t>
            </a:r>
            <a:r>
              <a:rPr lang="en-US" spc="-10" dirty="0" smtClean="0">
                <a:latin typeface="Times New Roman"/>
                <a:cs typeface="Times New Roman"/>
              </a:rPr>
              <a:t>than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1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&lt; </a:t>
            </a:r>
            <a:r>
              <a:rPr lang="en-US" spc="-10" dirty="0" smtClean="0">
                <a:latin typeface="Times New Roman"/>
                <a:cs typeface="Times New Roman"/>
              </a:rPr>
              <a:t>0.5. In </a:t>
            </a:r>
            <a:r>
              <a:rPr lang="en-US" dirty="0" smtClean="0">
                <a:latin typeface="Times New Roman"/>
                <a:cs typeface="Times New Roman"/>
              </a:rPr>
              <a:t>this </a:t>
            </a:r>
            <a:r>
              <a:rPr lang="en-US" spc="-10" dirty="0" smtClean="0">
                <a:latin typeface="Times New Roman"/>
                <a:cs typeface="Times New Roman"/>
              </a:rPr>
              <a:t>case, </a:t>
            </a:r>
            <a:r>
              <a:rPr lang="en-US" spc="-15" dirty="0" smtClean="0">
                <a:latin typeface="Times New Roman"/>
                <a:cs typeface="Times New Roman"/>
              </a:rPr>
              <a:t>we </a:t>
            </a:r>
            <a:r>
              <a:rPr lang="en-US" spc="-5" dirty="0" smtClean="0">
                <a:latin typeface="Times New Roman"/>
                <a:cs typeface="Times New Roman"/>
              </a:rPr>
              <a:t>would </a:t>
            </a:r>
            <a:r>
              <a:rPr lang="en-US" dirty="0" smtClean="0">
                <a:latin typeface="Times New Roman"/>
                <a:cs typeface="Times New Roman"/>
              </a:rPr>
              <a:t>do a </a:t>
            </a:r>
            <a:r>
              <a:rPr lang="en-US" spc="-5" dirty="0" smtClean="0">
                <a:latin typeface="Times New Roman"/>
                <a:cs typeface="Times New Roman"/>
              </a:rPr>
              <a:t>one-  sided</a:t>
            </a:r>
            <a:r>
              <a:rPr lang="en-US" spc="-10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test:</a:t>
            </a:r>
            <a:endParaRPr lang="en-US" dirty="0" smtClean="0">
              <a:latin typeface="Times New Roman"/>
              <a:cs typeface="Times New Roman"/>
            </a:endParaRPr>
          </a:p>
          <a:p>
            <a:pPr marL="457200" marR="2963545" indent="-9525" algn="ctr">
              <a:spcBef>
                <a:spcPts val="45"/>
              </a:spcBef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0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7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</a:t>
            </a:r>
            <a:r>
              <a:rPr lang="en-US" spc="5" dirty="0" smtClean="0">
                <a:latin typeface="Times New Roman"/>
                <a:cs typeface="Times New Roman"/>
              </a:rPr>
              <a:t>0.5  </a:t>
            </a:r>
          </a:p>
          <a:p>
            <a:pPr marL="457200" marR="2963545" indent="-9525" algn="ctr">
              <a:spcBef>
                <a:spcPts val="45"/>
              </a:spcBef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1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5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&gt;</a:t>
            </a:r>
            <a:r>
              <a:rPr lang="en-US" spc="-15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0.5</a:t>
            </a:r>
            <a:endParaRPr lang="en-US" dirty="0" smtClean="0">
              <a:latin typeface="Times New Roman"/>
              <a:cs typeface="Times New Roman"/>
            </a:endParaRPr>
          </a:p>
          <a:p>
            <a:pPr marL="170180" marR="2756535" algn="ctr"/>
            <a:r>
              <a:rPr lang="en-US" spc="-10" dirty="0" smtClean="0">
                <a:latin typeface="Times New Roman"/>
                <a:cs typeface="Times New Roman"/>
              </a:rPr>
              <a:t>or </a:t>
            </a:r>
            <a:r>
              <a:rPr lang="en-US" spc="-15" dirty="0" smtClean="0">
                <a:latin typeface="Times New Roman"/>
                <a:cs typeface="Times New Roman"/>
              </a:rPr>
              <a:t>we </a:t>
            </a:r>
            <a:r>
              <a:rPr lang="en-US" spc="-5" dirty="0" smtClean="0">
                <a:latin typeface="Times New Roman"/>
                <a:cs typeface="Times New Roman"/>
              </a:rPr>
              <a:t>could </a:t>
            </a:r>
            <a:r>
              <a:rPr lang="en-US" dirty="0" smtClean="0">
                <a:latin typeface="Times New Roman"/>
                <a:cs typeface="Times New Roman"/>
              </a:rPr>
              <a:t>have</a:t>
            </a:r>
            <a:r>
              <a:rPr lang="en-US" spc="-55" dirty="0" smtClean="0">
                <a:latin typeface="Times New Roman"/>
                <a:cs typeface="Times New Roman"/>
              </a:rPr>
              <a:t> </a:t>
            </a:r>
            <a:r>
              <a:rPr lang="en-US" spc="10" dirty="0" smtClean="0">
                <a:latin typeface="Times New Roman"/>
                <a:cs typeface="Times New Roman"/>
              </a:rPr>
              <a:t>had  </a:t>
            </a:r>
          </a:p>
          <a:p>
            <a:pPr marL="170180" marR="2756535" algn="ctr"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0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8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</a:t>
            </a:r>
            <a:r>
              <a:rPr lang="en-US" spc="-6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0.5</a:t>
            </a:r>
            <a:endParaRPr lang="en-US" spc="5" dirty="0">
              <a:latin typeface="Times New Roman"/>
              <a:cs typeface="Times New Roman"/>
            </a:endParaRPr>
          </a:p>
          <a:p>
            <a:pPr marL="170180" marR="2756535" algn="ctr">
              <a:buNone/>
            </a:pPr>
            <a:r>
              <a:rPr lang="en-US" spc="-10" dirty="0" smtClean="0">
                <a:latin typeface="Times New Roman"/>
                <a:cs typeface="Times New Roman"/>
              </a:rPr>
              <a:t>H</a:t>
            </a:r>
            <a:r>
              <a:rPr lang="en-US" spc="-15" baseline="-17094" dirty="0" smtClean="0">
                <a:latin typeface="Times New Roman"/>
                <a:cs typeface="Times New Roman"/>
              </a:rPr>
              <a:t>1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l-GR" sz="3600" i="1" spc="-500" dirty="0" smtClean="0">
                <a:latin typeface="Arial"/>
                <a:cs typeface="Arial"/>
              </a:rPr>
              <a:t>β</a:t>
            </a:r>
            <a:r>
              <a:rPr lang="en-US" sz="3600" i="1" spc="-5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&lt;</a:t>
            </a:r>
            <a:r>
              <a:rPr lang="en-US" spc="-15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0.5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spcBef>
                <a:spcPts val="2"/>
              </a:spcBef>
            </a:pPr>
            <a:endParaRPr lang="en-US" sz="5400" dirty="0" smtClean="0">
              <a:latin typeface="Times New Roman"/>
              <a:cs typeface="Times New Roman"/>
            </a:endParaRPr>
          </a:p>
          <a:p>
            <a:pPr marL="170180" indent="-170180" algn="just">
              <a:tabLst>
                <a:tab pos="170815" algn="l"/>
              </a:tabLst>
            </a:pPr>
            <a:r>
              <a:rPr lang="en-US" dirty="0" smtClean="0">
                <a:latin typeface="Times New Roman"/>
                <a:cs typeface="Times New Roman"/>
              </a:rPr>
              <a:t>There are </a:t>
            </a:r>
            <a:r>
              <a:rPr lang="en-US" spc="-10" dirty="0" smtClean="0">
                <a:latin typeface="Times New Roman"/>
                <a:cs typeface="Times New Roman"/>
              </a:rPr>
              <a:t>two ways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spc="-5" dirty="0" smtClean="0">
                <a:latin typeface="Times New Roman"/>
                <a:cs typeface="Times New Roman"/>
              </a:rPr>
              <a:t>conduct </a:t>
            </a:r>
            <a:r>
              <a:rPr lang="en-US" dirty="0" smtClean="0">
                <a:latin typeface="Times New Roman"/>
                <a:cs typeface="Times New Roman"/>
              </a:rPr>
              <a:t>a </a:t>
            </a:r>
            <a:r>
              <a:rPr lang="en-US" spc="-5" dirty="0" smtClean="0">
                <a:latin typeface="Times New Roman"/>
                <a:cs typeface="Times New Roman"/>
              </a:rPr>
              <a:t>hypothesis test: via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test </a:t>
            </a:r>
            <a:r>
              <a:rPr lang="en-US" dirty="0" smtClean="0">
                <a:latin typeface="Times New Roman"/>
                <a:cs typeface="Times New Roman"/>
              </a:rPr>
              <a:t>of </a:t>
            </a:r>
            <a:r>
              <a:rPr lang="en-US" spc="-5" dirty="0" smtClean="0">
                <a:latin typeface="Times New Roman"/>
                <a:cs typeface="Times New Roman"/>
              </a:rPr>
              <a:t>significance </a:t>
            </a:r>
            <a:r>
              <a:rPr lang="en-US" dirty="0" smtClean="0">
                <a:latin typeface="Times New Roman"/>
                <a:cs typeface="Times New Roman"/>
              </a:rPr>
              <a:t>approach </a:t>
            </a:r>
            <a:r>
              <a:rPr lang="en-US" spc="-10" dirty="0" smtClean="0">
                <a:latin typeface="Times New Roman"/>
                <a:cs typeface="Times New Roman"/>
              </a:rPr>
              <a:t>or </a:t>
            </a:r>
            <a:r>
              <a:rPr lang="en-US" spc="-5" dirty="0" smtClean="0">
                <a:latin typeface="Times New Roman"/>
                <a:cs typeface="Times New Roman"/>
              </a:rPr>
              <a:t>via </a:t>
            </a:r>
            <a:r>
              <a:rPr lang="en-US" spc="10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confidence </a:t>
            </a:r>
            <a:r>
              <a:rPr lang="en-US" dirty="0" smtClean="0">
                <a:latin typeface="Times New Roman"/>
                <a:cs typeface="Times New Roman"/>
              </a:rPr>
              <a:t>interval</a:t>
            </a:r>
            <a:r>
              <a:rPr lang="en-US" spc="-13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approach.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T-table</a:t>
            </a:r>
            <a:endParaRPr lang="en-US" dirty="0"/>
          </a:p>
        </p:txBody>
      </p:sp>
      <p:sp>
        <p:nvSpPr>
          <p:cNvPr id="5" name="object 2"/>
          <p:cNvSpPr/>
          <p:nvPr/>
        </p:nvSpPr>
        <p:spPr>
          <a:xfrm>
            <a:off x="1371600" y="1524000"/>
            <a:ext cx="6400800" cy="4419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spc="-5" dirty="0" smtClean="0">
                <a:latin typeface="Arial"/>
                <a:cs typeface="Arial"/>
              </a:rPr>
              <a:t>Using p-values </a:t>
            </a:r>
            <a:r>
              <a:rPr lang="en-US" sz="3600" dirty="0" smtClean="0">
                <a:latin typeface="Arial"/>
                <a:cs typeface="Arial"/>
              </a:rPr>
              <a:t>instead of</a:t>
            </a:r>
            <a:r>
              <a:rPr lang="en-US" sz="3600" spc="-90" dirty="0" smtClean="0">
                <a:latin typeface="Arial"/>
                <a:cs typeface="Arial"/>
              </a:rPr>
              <a:t> </a:t>
            </a:r>
            <a:r>
              <a:rPr lang="en-US" sz="3600" spc="5" dirty="0" smtClean="0">
                <a:latin typeface="Symbol"/>
                <a:cs typeface="Symbol"/>
              </a:rPr>
              <a:t>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10" dirty="0">
                <a:cs typeface="Calibri"/>
              </a:rPr>
              <a:t>P-value </a:t>
            </a:r>
            <a:r>
              <a:rPr lang="en-US" spc="-5" dirty="0">
                <a:cs typeface="Calibri"/>
              </a:rPr>
              <a:t>is the </a:t>
            </a:r>
            <a:r>
              <a:rPr lang="en-US" spc="-15" dirty="0">
                <a:cs typeface="Calibri"/>
              </a:rPr>
              <a:t>lowest </a:t>
            </a:r>
            <a:r>
              <a:rPr lang="en-US" spc="-10" dirty="0" smtClean="0">
                <a:latin typeface="Symbol"/>
                <a:cs typeface="Symbol"/>
              </a:rPr>
              <a:t></a:t>
            </a:r>
            <a:r>
              <a:rPr lang="en-US" spc="-10" dirty="0" smtClean="0">
                <a:latin typeface="Times New Roman"/>
                <a:cs typeface="Times New Roman"/>
              </a:rPr>
              <a:t> </a:t>
            </a:r>
            <a:r>
              <a:rPr lang="en-US" spc="-10" dirty="0">
                <a:cs typeface="Calibri"/>
              </a:rPr>
              <a:t>that </a:t>
            </a:r>
            <a:r>
              <a:rPr lang="en-US" dirty="0">
                <a:cs typeface="Calibri"/>
              </a:rPr>
              <a:t>enable us </a:t>
            </a:r>
            <a:r>
              <a:rPr lang="en-US" spc="-20" dirty="0">
                <a:cs typeface="Calibri"/>
              </a:rPr>
              <a:t>to </a:t>
            </a:r>
            <a:r>
              <a:rPr lang="en-US" spc="-15" dirty="0">
                <a:cs typeface="Calibri"/>
              </a:rPr>
              <a:t>reject</a:t>
            </a:r>
            <a:r>
              <a:rPr lang="en-US" spc="60" dirty="0">
                <a:cs typeface="Calibri"/>
              </a:rPr>
              <a:t> </a:t>
            </a:r>
            <a:r>
              <a:rPr lang="en-US" spc="-15" dirty="0">
                <a:cs typeface="Calibri"/>
              </a:rPr>
              <a:t>H0</a:t>
            </a:r>
            <a:endParaRPr lang="en-US" dirty="0">
              <a:cs typeface="Calibri"/>
            </a:endParaRPr>
          </a:p>
          <a:p>
            <a:pPr>
              <a:spcBef>
                <a:spcPts val="894"/>
              </a:spcBef>
            </a:pPr>
            <a:r>
              <a:rPr lang="en-US" dirty="0">
                <a:cs typeface="Calibri"/>
              </a:rPr>
              <a:t>When the </a:t>
            </a:r>
            <a:r>
              <a:rPr lang="en-US" spc="-10" dirty="0">
                <a:cs typeface="Calibri"/>
              </a:rPr>
              <a:t>p-value </a:t>
            </a:r>
            <a:r>
              <a:rPr lang="en-US" spc="-5" dirty="0">
                <a:cs typeface="Calibri"/>
              </a:rPr>
              <a:t>is </a:t>
            </a:r>
            <a:r>
              <a:rPr lang="en-US" dirty="0">
                <a:cs typeface="Calibri"/>
              </a:rPr>
              <a:t>less than or equal </a:t>
            </a:r>
            <a:r>
              <a:rPr lang="en-US" spc="-10" dirty="0">
                <a:cs typeface="Calibri"/>
              </a:rPr>
              <a:t>to </a:t>
            </a:r>
            <a:r>
              <a:rPr lang="en-US" spc="-5" dirty="0" smtClean="0">
                <a:latin typeface="Symbol"/>
                <a:cs typeface="Symbol"/>
              </a:rPr>
              <a:t></a:t>
            </a:r>
            <a:r>
              <a:rPr lang="en-US" spc="-5" dirty="0">
                <a:cs typeface="Calibri"/>
              </a:rPr>
              <a:t>, </a:t>
            </a:r>
            <a:r>
              <a:rPr lang="en-US" dirty="0">
                <a:cs typeface="Calibri"/>
              </a:rPr>
              <a:t>the  </a:t>
            </a:r>
            <a:r>
              <a:rPr lang="en-US" spc="-10" dirty="0">
                <a:cs typeface="Calibri"/>
              </a:rPr>
              <a:t>level </a:t>
            </a:r>
            <a:r>
              <a:rPr lang="en-US" dirty="0">
                <a:cs typeface="Calibri"/>
              </a:rPr>
              <a:t>of significance of the </a:t>
            </a:r>
            <a:r>
              <a:rPr lang="en-US" spc="-10" dirty="0">
                <a:cs typeface="Calibri"/>
              </a:rPr>
              <a:t>test, </a:t>
            </a:r>
            <a:r>
              <a:rPr lang="en-US" spc="-5" dirty="0">
                <a:cs typeface="Calibri"/>
              </a:rPr>
              <a:t>we reject </a:t>
            </a:r>
            <a:r>
              <a:rPr lang="en-US" spc="-20" dirty="0">
                <a:cs typeface="Calibri"/>
              </a:rPr>
              <a:t>H0</a:t>
            </a:r>
            <a:r>
              <a:rPr lang="en-US" spc="-155" dirty="0">
                <a:cs typeface="Calibri"/>
              </a:rPr>
              <a:t> </a:t>
            </a:r>
            <a:r>
              <a:rPr lang="en-US" dirty="0">
                <a:cs typeface="Calibri"/>
              </a:rPr>
              <a:t>and  accept</a:t>
            </a:r>
            <a:r>
              <a:rPr lang="en-US" spc="-155" dirty="0">
                <a:cs typeface="Calibri"/>
              </a:rPr>
              <a:t> </a:t>
            </a:r>
            <a:r>
              <a:rPr lang="en-US" dirty="0">
                <a:cs typeface="Calibri"/>
              </a:rPr>
              <a:t>H1.</a:t>
            </a:r>
          </a:p>
          <a:p>
            <a:pPr marR="153035">
              <a:spcBef>
                <a:spcPts val="985"/>
              </a:spcBef>
            </a:pPr>
            <a:r>
              <a:rPr lang="en-US" dirty="0">
                <a:cs typeface="Calibri"/>
              </a:rPr>
              <a:t>When the </a:t>
            </a:r>
            <a:r>
              <a:rPr lang="en-US" spc="-10" dirty="0">
                <a:cs typeface="Calibri"/>
              </a:rPr>
              <a:t>p-value </a:t>
            </a:r>
            <a:r>
              <a:rPr lang="en-US" spc="-5" dirty="0">
                <a:cs typeface="Calibri"/>
              </a:rPr>
              <a:t>is </a:t>
            </a:r>
            <a:r>
              <a:rPr lang="en-US" spc="-10" dirty="0">
                <a:cs typeface="Calibri"/>
              </a:rPr>
              <a:t>greater </a:t>
            </a:r>
            <a:r>
              <a:rPr lang="en-US" dirty="0">
                <a:cs typeface="Calibri"/>
              </a:rPr>
              <a:t>than </a:t>
            </a:r>
            <a:r>
              <a:rPr lang="en-US" spc="-5" dirty="0" smtClean="0">
                <a:latin typeface="Symbol"/>
                <a:cs typeface="Symbol"/>
              </a:rPr>
              <a:t></a:t>
            </a:r>
            <a:r>
              <a:rPr lang="en-US" spc="-5" dirty="0">
                <a:cs typeface="Calibri"/>
              </a:rPr>
              <a:t>, we </a:t>
            </a:r>
            <a:r>
              <a:rPr lang="en-US" dirty="0">
                <a:cs typeface="Calibri"/>
              </a:rPr>
              <a:t>do</a:t>
            </a:r>
            <a:r>
              <a:rPr lang="en-US" spc="-105" dirty="0">
                <a:cs typeface="Calibri"/>
              </a:rPr>
              <a:t> </a:t>
            </a:r>
            <a:r>
              <a:rPr lang="en-US" dirty="0">
                <a:cs typeface="Calibri"/>
              </a:rPr>
              <a:t>not  </a:t>
            </a:r>
            <a:r>
              <a:rPr lang="en-US" spc="-5" dirty="0">
                <a:cs typeface="Calibri"/>
              </a:rPr>
              <a:t>reject</a:t>
            </a:r>
            <a:r>
              <a:rPr lang="en-US" spc="-135" dirty="0">
                <a:cs typeface="Calibri"/>
              </a:rPr>
              <a:t> </a:t>
            </a:r>
            <a:r>
              <a:rPr lang="en-US" dirty="0">
                <a:cs typeface="Calibri"/>
              </a:rPr>
              <a:t>H0.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Interpreting the</a:t>
            </a:r>
            <a:r>
              <a:rPr lang="en-US" spc="-12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p-value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" marR="90170" indent="-170180">
              <a:spcBef>
                <a:spcPts val="1880"/>
              </a:spcBef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-5" dirty="0" smtClean="0">
                <a:latin typeface="Arial"/>
                <a:cs typeface="Arial"/>
              </a:rPr>
              <a:t>smaller </a:t>
            </a:r>
            <a:r>
              <a:rPr lang="en-US" sz="2400" dirty="0" smtClean="0">
                <a:latin typeface="Arial"/>
                <a:cs typeface="Arial"/>
              </a:rPr>
              <a:t>the p-value, the </a:t>
            </a:r>
            <a:r>
              <a:rPr lang="en-US" sz="2400" spc="-10" dirty="0" smtClean="0">
                <a:latin typeface="Arial"/>
                <a:cs typeface="Arial"/>
              </a:rPr>
              <a:t>more </a:t>
            </a:r>
            <a:r>
              <a:rPr lang="en-US" sz="2400" dirty="0" smtClean="0">
                <a:latin typeface="Arial"/>
                <a:cs typeface="Arial"/>
              </a:rPr>
              <a:t>statistical evidence  </a:t>
            </a:r>
            <a:r>
              <a:rPr lang="en-US" sz="2400" spc="-5" dirty="0" smtClean="0">
                <a:latin typeface="Arial"/>
                <a:cs typeface="Arial"/>
              </a:rPr>
              <a:t>exists </a:t>
            </a:r>
            <a:r>
              <a:rPr lang="en-US" sz="2400" dirty="0" smtClean="0">
                <a:latin typeface="Arial"/>
                <a:cs typeface="Arial"/>
              </a:rPr>
              <a:t>to support the alternative</a:t>
            </a:r>
            <a:r>
              <a:rPr lang="en-US" sz="2400" spc="-155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hypothesis.</a:t>
            </a:r>
          </a:p>
          <a:p>
            <a:pPr marL="170180" marR="98425" indent="-170180">
              <a:spcBef>
                <a:spcPts val="284"/>
              </a:spcBef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If the p-value </a:t>
            </a:r>
            <a:r>
              <a:rPr lang="en-US" sz="2400" spc="5" dirty="0" smtClean="0">
                <a:latin typeface="Arial"/>
                <a:cs typeface="Arial"/>
              </a:rPr>
              <a:t>is less </a:t>
            </a:r>
            <a:r>
              <a:rPr lang="en-US" sz="2400" dirty="0" smtClean="0">
                <a:latin typeface="Arial"/>
                <a:cs typeface="Arial"/>
              </a:rPr>
              <a:t>than </a:t>
            </a:r>
            <a:r>
              <a:rPr lang="en-US" sz="2400" spc="-5" dirty="0" smtClean="0">
                <a:latin typeface="Arial"/>
                <a:cs typeface="Arial"/>
              </a:rPr>
              <a:t>1%, </a:t>
            </a:r>
            <a:r>
              <a:rPr lang="en-US" sz="2400" dirty="0" smtClean="0">
                <a:latin typeface="Arial"/>
                <a:cs typeface="Arial"/>
              </a:rPr>
              <a:t>there </a:t>
            </a:r>
            <a:r>
              <a:rPr lang="en-US" sz="2400" spc="5" dirty="0" smtClean="0">
                <a:latin typeface="Arial"/>
                <a:cs typeface="Arial"/>
              </a:rPr>
              <a:t>is</a:t>
            </a:r>
            <a:r>
              <a:rPr lang="en-US" sz="2400" spc="-220" dirty="0" smtClean="0">
                <a:latin typeface="Arial"/>
                <a:cs typeface="Arial"/>
              </a:rPr>
              <a:t> </a:t>
            </a:r>
            <a:r>
              <a:rPr lang="en-US" sz="2400" b="1" i="1" spc="-35" dirty="0" smtClean="0">
                <a:latin typeface="Arial"/>
                <a:cs typeface="Arial"/>
              </a:rPr>
              <a:t>overwhelming  evidence </a:t>
            </a:r>
            <a:r>
              <a:rPr lang="en-US" sz="2400" dirty="0" smtClean="0">
                <a:latin typeface="Arial"/>
                <a:cs typeface="Arial"/>
              </a:rPr>
              <a:t>that supports the alternative</a:t>
            </a:r>
            <a:r>
              <a:rPr lang="en-US" sz="2400" spc="-13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hypothesis.</a:t>
            </a:r>
          </a:p>
          <a:p>
            <a:pPr marL="170180" indent="-170180">
              <a:spcBef>
                <a:spcPts val="284"/>
              </a:spcBef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If the p-value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spc="-5" dirty="0" smtClean="0">
                <a:latin typeface="Arial"/>
                <a:cs typeface="Arial"/>
              </a:rPr>
              <a:t>between 1% and 5%, </a:t>
            </a:r>
            <a:r>
              <a:rPr lang="en-US" sz="2400" dirty="0" smtClean="0">
                <a:latin typeface="Arial"/>
                <a:cs typeface="Arial"/>
              </a:rPr>
              <a:t>there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spc="-5" dirty="0" smtClean="0">
                <a:latin typeface="Arial"/>
                <a:cs typeface="Arial"/>
              </a:rPr>
              <a:t>a</a:t>
            </a:r>
            <a:r>
              <a:rPr lang="en-US" sz="2400" spc="-160" dirty="0" smtClean="0">
                <a:latin typeface="Arial"/>
                <a:cs typeface="Arial"/>
              </a:rPr>
              <a:t> </a:t>
            </a:r>
            <a:r>
              <a:rPr lang="en-US" sz="2400" b="1" i="1" spc="-30" dirty="0" smtClean="0">
                <a:latin typeface="Arial"/>
                <a:cs typeface="Arial"/>
              </a:rPr>
              <a:t>strong  </a:t>
            </a:r>
            <a:r>
              <a:rPr lang="en-US" sz="2400" b="1" i="1" spc="-35" dirty="0" smtClean="0">
                <a:latin typeface="Arial"/>
                <a:cs typeface="Arial"/>
              </a:rPr>
              <a:t>evidence </a:t>
            </a:r>
            <a:r>
              <a:rPr lang="en-US" sz="2400" dirty="0" smtClean="0">
                <a:latin typeface="Arial"/>
                <a:cs typeface="Arial"/>
              </a:rPr>
              <a:t>that supports the alternative</a:t>
            </a:r>
            <a:r>
              <a:rPr lang="en-US" sz="2400" spc="-13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hypothesis.</a:t>
            </a:r>
          </a:p>
          <a:p>
            <a:pPr marL="170180" marR="50165" indent="-170180">
              <a:spcBef>
                <a:spcPts val="284"/>
              </a:spcBef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If the p-value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spc="-5" dirty="0" smtClean="0">
                <a:latin typeface="Arial"/>
                <a:cs typeface="Arial"/>
              </a:rPr>
              <a:t>between 5% and 10% </a:t>
            </a:r>
            <a:r>
              <a:rPr lang="en-US" sz="2400" dirty="0" smtClean="0">
                <a:latin typeface="Arial"/>
                <a:cs typeface="Arial"/>
              </a:rPr>
              <a:t>there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spc="-5" dirty="0" smtClean="0">
                <a:latin typeface="Arial"/>
                <a:cs typeface="Arial"/>
              </a:rPr>
              <a:t>a</a:t>
            </a:r>
            <a:r>
              <a:rPr lang="en-US" sz="2400" spc="-150" dirty="0" smtClean="0">
                <a:latin typeface="Arial"/>
                <a:cs typeface="Arial"/>
              </a:rPr>
              <a:t> </a:t>
            </a:r>
            <a:r>
              <a:rPr lang="en-US" sz="2400" b="1" i="1" spc="-35" dirty="0" smtClean="0">
                <a:latin typeface="Arial"/>
                <a:cs typeface="Arial"/>
              </a:rPr>
              <a:t>weak  evidence </a:t>
            </a:r>
            <a:r>
              <a:rPr lang="en-US" sz="2400" dirty="0" smtClean="0">
                <a:latin typeface="Arial"/>
                <a:cs typeface="Arial"/>
              </a:rPr>
              <a:t>that supports the alternative</a:t>
            </a:r>
            <a:r>
              <a:rPr lang="en-US" sz="2400" spc="-13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hypothesis.</a:t>
            </a:r>
          </a:p>
          <a:p>
            <a:pPr marL="170180" marR="52069" indent="-170180">
              <a:spcBef>
                <a:spcPts val="280"/>
              </a:spcBef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If the p-value </a:t>
            </a:r>
            <a:r>
              <a:rPr lang="en-US" sz="2400" spc="-5" dirty="0" smtClean="0">
                <a:latin typeface="Arial"/>
                <a:cs typeface="Arial"/>
              </a:rPr>
              <a:t>exceeds 10%, </a:t>
            </a:r>
            <a:r>
              <a:rPr lang="en-US" sz="2400" dirty="0" smtClean="0">
                <a:latin typeface="Arial"/>
                <a:cs typeface="Arial"/>
              </a:rPr>
              <a:t>there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b="1" i="1" spc="-40" dirty="0" smtClean="0">
                <a:latin typeface="Arial"/>
                <a:cs typeface="Arial"/>
              </a:rPr>
              <a:t>no </a:t>
            </a:r>
            <a:r>
              <a:rPr lang="en-US" sz="2400" b="1" i="1" spc="-35" dirty="0" smtClean="0">
                <a:latin typeface="Arial"/>
                <a:cs typeface="Arial"/>
              </a:rPr>
              <a:t>evidence </a:t>
            </a:r>
            <a:r>
              <a:rPr lang="en-US" sz="2400" dirty="0" smtClean="0">
                <a:latin typeface="Arial"/>
                <a:cs typeface="Arial"/>
              </a:rPr>
              <a:t>that  supports the alternative</a:t>
            </a:r>
            <a:r>
              <a:rPr lang="en-US" sz="2400" spc="-175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hypothesis.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Interpreting the</a:t>
            </a:r>
            <a:r>
              <a:rPr lang="en-US" spc="-12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p-value…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marR="44450" indent="-170180">
              <a:spcBef>
                <a:spcPts val="1855"/>
              </a:spcBef>
              <a:tabLst>
                <a:tab pos="170815" algn="l"/>
              </a:tabLst>
            </a:pPr>
            <a:r>
              <a:rPr lang="en-US" spc="-10" dirty="0" smtClean="0">
                <a:latin typeface="Arial"/>
                <a:cs typeface="Arial"/>
              </a:rPr>
              <a:t>Compare the p-value </a:t>
            </a:r>
            <a:r>
              <a:rPr lang="en-US" spc="-15" dirty="0" smtClean="0">
                <a:latin typeface="Arial"/>
                <a:cs typeface="Arial"/>
              </a:rPr>
              <a:t>with </a:t>
            </a:r>
            <a:r>
              <a:rPr lang="en-US" spc="-10" dirty="0" smtClean="0">
                <a:latin typeface="Arial"/>
                <a:cs typeface="Arial"/>
              </a:rPr>
              <a:t>the selected value of  the significance</a:t>
            </a:r>
            <a:r>
              <a:rPr lang="en-US" spc="3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level:</a:t>
            </a:r>
            <a:endParaRPr lang="en-US" dirty="0" smtClean="0">
              <a:latin typeface="Arial"/>
              <a:cs typeface="Arial"/>
            </a:endParaRPr>
          </a:p>
          <a:p>
            <a:pPr>
              <a:spcBef>
                <a:spcPts val="52"/>
              </a:spcBef>
              <a:buFont typeface="Arial"/>
              <a:buChar char="•"/>
            </a:pPr>
            <a:endParaRPr lang="en-US" sz="4400" dirty="0" smtClean="0">
              <a:latin typeface="Times New Roman"/>
              <a:cs typeface="Times New Roman"/>
            </a:endParaRPr>
          </a:p>
          <a:p>
            <a:pPr marL="170180" marR="226695" indent="-170180">
              <a:tabLst>
                <a:tab pos="170815" algn="l"/>
                <a:tab pos="2383155" algn="l"/>
              </a:tabLst>
            </a:pPr>
            <a:r>
              <a:rPr lang="en-US" spc="-20" dirty="0" smtClean="0">
                <a:latin typeface="Arial"/>
                <a:cs typeface="Arial"/>
              </a:rPr>
              <a:t>If </a:t>
            </a:r>
            <a:r>
              <a:rPr lang="en-US" spc="-10" dirty="0" smtClean="0">
                <a:latin typeface="Arial"/>
                <a:cs typeface="Arial"/>
              </a:rPr>
              <a:t>the  p-value  </a:t>
            </a:r>
            <a:r>
              <a:rPr lang="en-US" spc="-5" dirty="0" smtClean="0">
                <a:latin typeface="Arial"/>
                <a:cs typeface="Arial"/>
              </a:rPr>
              <a:t>is</a:t>
            </a:r>
            <a:r>
              <a:rPr lang="en-US" spc="3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less</a:t>
            </a:r>
            <a:r>
              <a:rPr lang="en-US" spc="18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than </a:t>
            </a:r>
            <a:r>
              <a:rPr lang="el-GR" spc="-10" dirty="0" smtClean="0">
                <a:latin typeface="Arial"/>
                <a:cs typeface="Arial"/>
              </a:rPr>
              <a:t>α</a:t>
            </a:r>
            <a:r>
              <a:rPr lang="en-US" spc="-5" dirty="0" smtClean="0">
                <a:latin typeface="Arial"/>
                <a:cs typeface="Arial"/>
              </a:rPr>
              <a:t>, </a:t>
            </a:r>
            <a:r>
              <a:rPr lang="en-US" spc="-20" dirty="0" smtClean="0">
                <a:latin typeface="Arial"/>
                <a:cs typeface="Arial"/>
              </a:rPr>
              <a:t>we </a:t>
            </a:r>
            <a:r>
              <a:rPr lang="en-US" spc="-15" dirty="0" smtClean="0">
                <a:latin typeface="Arial"/>
                <a:cs typeface="Arial"/>
              </a:rPr>
              <a:t>judge</a:t>
            </a:r>
            <a:r>
              <a:rPr lang="en-US" spc="3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the</a:t>
            </a:r>
            <a:r>
              <a:rPr lang="en-US" spc="1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p- value to be </a:t>
            </a:r>
            <a:r>
              <a:rPr lang="en-US" spc="-5" dirty="0" smtClean="0">
                <a:latin typeface="Arial"/>
                <a:cs typeface="Arial"/>
              </a:rPr>
              <a:t>small </a:t>
            </a:r>
            <a:r>
              <a:rPr lang="en-US" spc="-15" dirty="0" smtClean="0">
                <a:latin typeface="Arial"/>
                <a:cs typeface="Arial"/>
              </a:rPr>
              <a:t>enough </a:t>
            </a:r>
            <a:r>
              <a:rPr lang="en-US" spc="-10" dirty="0" smtClean="0">
                <a:latin typeface="Arial"/>
                <a:cs typeface="Arial"/>
              </a:rPr>
              <a:t>to reject the null  </a:t>
            </a:r>
            <a:r>
              <a:rPr lang="en-US" spc="-15" dirty="0" smtClean="0">
                <a:latin typeface="Arial"/>
                <a:cs typeface="Arial"/>
              </a:rPr>
              <a:t>hypothesis.</a:t>
            </a:r>
            <a:endParaRPr lang="en-US" dirty="0" smtClean="0">
              <a:latin typeface="Arial"/>
              <a:cs typeface="Arial"/>
            </a:endParaRPr>
          </a:p>
          <a:p>
            <a:pPr marL="170180" indent="-170180">
              <a:spcBef>
                <a:spcPts val="335"/>
              </a:spcBef>
              <a:tabLst>
                <a:tab pos="170815" algn="l"/>
                <a:tab pos="2581910" algn="l"/>
              </a:tabLst>
            </a:pPr>
            <a:r>
              <a:rPr lang="en-US" spc="-20" dirty="0" smtClean="0">
                <a:latin typeface="Arial"/>
                <a:cs typeface="Arial"/>
              </a:rPr>
              <a:t>If </a:t>
            </a:r>
            <a:r>
              <a:rPr lang="en-US" spc="-10" dirty="0" smtClean="0">
                <a:latin typeface="Arial"/>
                <a:cs typeface="Arial"/>
              </a:rPr>
              <a:t>the  p-value  </a:t>
            </a:r>
            <a:r>
              <a:rPr lang="en-US" spc="-5" dirty="0" smtClean="0">
                <a:latin typeface="Arial"/>
                <a:cs typeface="Arial"/>
              </a:rPr>
              <a:t>is</a:t>
            </a:r>
            <a:r>
              <a:rPr lang="en-US" spc="30" dirty="0" smtClean="0">
                <a:latin typeface="Arial"/>
                <a:cs typeface="Arial"/>
              </a:rPr>
              <a:t> </a:t>
            </a:r>
            <a:r>
              <a:rPr lang="en-US" spc="-15" dirty="0" smtClean="0">
                <a:latin typeface="Arial"/>
                <a:cs typeface="Arial"/>
              </a:rPr>
              <a:t>greater</a:t>
            </a:r>
            <a:r>
              <a:rPr lang="en-US" spc="270" dirty="0" smtClean="0">
                <a:latin typeface="Arial"/>
                <a:cs typeface="Arial"/>
              </a:rPr>
              <a:t> </a:t>
            </a:r>
            <a:r>
              <a:rPr lang="en-US" spc="-15" dirty="0" smtClean="0">
                <a:latin typeface="Arial"/>
                <a:cs typeface="Arial"/>
              </a:rPr>
              <a:t>than </a:t>
            </a:r>
            <a:r>
              <a:rPr lang="el-GR" spc="-10" dirty="0" smtClean="0">
                <a:latin typeface="Arial"/>
                <a:cs typeface="Arial"/>
              </a:rPr>
              <a:t>α</a:t>
            </a:r>
            <a:r>
              <a:rPr lang="en-US" spc="-5" dirty="0" smtClean="0">
                <a:latin typeface="Arial"/>
                <a:cs typeface="Arial"/>
              </a:rPr>
              <a:t>, </a:t>
            </a:r>
            <a:r>
              <a:rPr lang="en-US" spc="-20" dirty="0" smtClean="0">
                <a:latin typeface="Arial"/>
                <a:cs typeface="Arial"/>
              </a:rPr>
              <a:t>we </a:t>
            </a:r>
            <a:r>
              <a:rPr lang="en-US" spc="-10" dirty="0" smtClean="0">
                <a:latin typeface="Arial"/>
                <a:cs typeface="Arial"/>
              </a:rPr>
              <a:t>do</a:t>
            </a:r>
            <a:r>
              <a:rPr lang="en-US" spc="30" dirty="0" smtClean="0">
                <a:latin typeface="Arial"/>
                <a:cs typeface="Arial"/>
              </a:rPr>
              <a:t> </a:t>
            </a:r>
            <a:r>
              <a:rPr lang="en-US" spc="-15" dirty="0" smtClean="0">
                <a:latin typeface="Arial"/>
                <a:cs typeface="Arial"/>
              </a:rPr>
              <a:t>not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reject 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the null </a:t>
            </a:r>
            <a:r>
              <a:rPr lang="en-US" spc="-15" dirty="0" smtClean="0">
                <a:latin typeface="Arial"/>
                <a:cs typeface="Arial"/>
              </a:rPr>
              <a:t>hypothesis.</a:t>
            </a:r>
            <a:endParaRPr lang="en-US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spc="5" dirty="0" smtClean="0">
                <a:latin typeface="Arial"/>
                <a:cs typeface="Arial"/>
              </a:rPr>
              <a:t>Assumptions </a:t>
            </a:r>
            <a:r>
              <a:rPr lang="en-US" sz="3200" b="1" dirty="0" smtClean="0">
                <a:latin typeface="Arial"/>
                <a:cs typeface="Arial"/>
              </a:rPr>
              <a:t>of Classical Linear  Regression Model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5609" indent="-228600">
              <a:lnSpc>
                <a:spcPct val="100000"/>
              </a:lnSpc>
              <a:buAutoNum type="arabicPeriod"/>
              <a:tabLst>
                <a:tab pos="43624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Regression </a:t>
            </a:r>
            <a:r>
              <a:rPr lang="en-US" sz="2800" spc="-5" dirty="0" smtClean="0">
                <a:latin typeface="Arial"/>
                <a:cs typeface="Arial"/>
              </a:rPr>
              <a:t>model </a:t>
            </a:r>
            <a:r>
              <a:rPr lang="en-US" sz="2800" spc="-10" dirty="0" smtClean="0">
                <a:latin typeface="Arial"/>
                <a:cs typeface="Arial"/>
              </a:rPr>
              <a:t>is </a:t>
            </a:r>
            <a:r>
              <a:rPr lang="en-US" sz="2800" spc="-15" dirty="0" smtClean="0">
                <a:latin typeface="Arial"/>
                <a:cs typeface="Arial"/>
              </a:rPr>
              <a:t>linear </a:t>
            </a:r>
            <a:r>
              <a:rPr lang="en-US" sz="2800" spc="-10" dirty="0" smtClean="0">
                <a:latin typeface="Arial"/>
                <a:cs typeface="Arial"/>
              </a:rPr>
              <a:t>in</a:t>
            </a:r>
            <a:r>
              <a:rPr lang="en-US" sz="2800" spc="13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parameters</a:t>
            </a:r>
            <a:endParaRPr lang="en-US" sz="2800" dirty="0" smtClean="0">
              <a:latin typeface="Arial"/>
              <a:cs typeface="Arial"/>
            </a:endParaRPr>
          </a:p>
          <a:p>
            <a:pPr marL="435609" indent="-228600">
              <a:lnSpc>
                <a:spcPct val="100000"/>
              </a:lnSpc>
              <a:spcBef>
                <a:spcPts val="204"/>
              </a:spcBef>
              <a:buAutoNum type="arabicPeriod"/>
              <a:tabLst>
                <a:tab pos="43624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X </a:t>
            </a:r>
            <a:r>
              <a:rPr lang="en-US" sz="2800" spc="-10" dirty="0" smtClean="0">
                <a:latin typeface="Arial"/>
                <a:cs typeface="Arial"/>
              </a:rPr>
              <a:t>variable is</a:t>
            </a:r>
            <a:r>
              <a:rPr lang="en-US" sz="2800" spc="-3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no stochastic</a:t>
            </a:r>
            <a:endParaRPr lang="en-US" sz="2800" dirty="0" smtClean="0">
              <a:latin typeface="Arial"/>
              <a:cs typeface="Arial"/>
            </a:endParaRPr>
          </a:p>
          <a:p>
            <a:pPr marL="435609" indent="-228600">
              <a:lnSpc>
                <a:spcPct val="100000"/>
              </a:lnSpc>
              <a:spcBef>
                <a:spcPts val="200"/>
              </a:spcBef>
              <a:buAutoNum type="arabicPeriod"/>
              <a:tabLst>
                <a:tab pos="43624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Mean </a:t>
            </a:r>
            <a:r>
              <a:rPr lang="en-US" sz="2800" spc="-10" dirty="0" smtClean="0">
                <a:latin typeface="Arial"/>
                <a:cs typeface="Arial"/>
              </a:rPr>
              <a:t>value </a:t>
            </a:r>
            <a:r>
              <a:rPr lang="en-US" sz="2800" spc="-5" dirty="0" smtClean="0">
                <a:latin typeface="Arial"/>
                <a:cs typeface="Arial"/>
              </a:rPr>
              <a:t>of </a:t>
            </a:r>
            <a:r>
              <a:rPr lang="en-US" sz="2800" spc="-15" dirty="0" smtClean="0">
                <a:latin typeface="Arial"/>
                <a:cs typeface="Arial"/>
              </a:rPr>
              <a:t>disturbance </a:t>
            </a:r>
            <a:r>
              <a:rPr lang="en-US" sz="2800" spc="-10" dirty="0" smtClean="0">
                <a:latin typeface="Arial"/>
                <a:cs typeface="Arial"/>
              </a:rPr>
              <a:t>is zero</a:t>
            </a:r>
            <a:r>
              <a:rPr lang="en-US" sz="2800" spc="195" dirty="0" smtClean="0">
                <a:latin typeface="Arial"/>
                <a:cs typeface="Arial"/>
              </a:rPr>
              <a:t> </a:t>
            </a:r>
            <a:r>
              <a:rPr lang="en-US" sz="2800" spc="-15" dirty="0" smtClean="0">
                <a:latin typeface="Arial"/>
                <a:cs typeface="Arial"/>
              </a:rPr>
              <a:t>E(</a:t>
            </a:r>
            <a:r>
              <a:rPr lang="en-US" sz="2800" spc="-15" dirty="0" err="1" smtClean="0">
                <a:latin typeface="Arial"/>
                <a:cs typeface="Arial"/>
              </a:rPr>
              <a:t>ui</a:t>
            </a:r>
            <a:r>
              <a:rPr lang="en-US" sz="2800" spc="-15" dirty="0" smtClean="0">
                <a:latin typeface="Arial"/>
                <a:cs typeface="Arial"/>
              </a:rPr>
              <a:t>/Xi)=0</a:t>
            </a:r>
            <a:endParaRPr lang="en-US" sz="2800" dirty="0" smtClean="0">
              <a:latin typeface="Arial"/>
              <a:cs typeface="Arial"/>
            </a:endParaRPr>
          </a:p>
          <a:p>
            <a:pPr marL="435609" indent="-228600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43624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Homoscedasticity of u  - </a:t>
            </a:r>
            <a:r>
              <a:rPr lang="en-US" sz="2800" spc="-25" dirty="0" err="1" smtClean="0">
                <a:latin typeface="Arial"/>
                <a:cs typeface="Arial"/>
              </a:rPr>
              <a:t>var</a:t>
            </a:r>
            <a:r>
              <a:rPr lang="en-US" sz="2800" spc="-25" dirty="0" smtClean="0">
                <a:latin typeface="Arial"/>
                <a:cs typeface="Arial"/>
              </a:rPr>
              <a:t>(</a:t>
            </a:r>
            <a:r>
              <a:rPr lang="en-US" sz="2800" spc="-25" dirty="0" err="1" smtClean="0">
                <a:latin typeface="Arial"/>
                <a:cs typeface="Arial"/>
              </a:rPr>
              <a:t>ui</a:t>
            </a:r>
            <a:r>
              <a:rPr lang="en-US" sz="2800" spc="-25" dirty="0" smtClean="0">
                <a:latin typeface="Arial"/>
                <a:cs typeface="Arial"/>
              </a:rPr>
              <a:t>)=</a:t>
            </a:r>
            <a:r>
              <a:rPr lang="el-GR" sz="3600" i="1" spc="-37" baseline="4830" dirty="0" smtClean="0">
                <a:latin typeface="Verdana"/>
                <a:cs typeface="Verdana"/>
              </a:rPr>
              <a:t>σ</a:t>
            </a:r>
            <a:r>
              <a:rPr lang="el-GR" sz="3600" i="1" spc="-135" baseline="4830" dirty="0" smtClean="0">
                <a:latin typeface="Verdana"/>
                <a:cs typeface="Verdana"/>
              </a:rPr>
              <a:t> </a:t>
            </a:r>
            <a:r>
              <a:rPr lang="el-GR" sz="1500" spc="322" baseline="55555" dirty="0" smtClean="0">
                <a:latin typeface="Times New Roman"/>
                <a:cs typeface="Times New Roman"/>
              </a:rPr>
              <a:t>2</a:t>
            </a:r>
            <a:endParaRPr lang="el-GR" sz="1500" baseline="55555" dirty="0" smtClean="0">
              <a:latin typeface="Times New Roman"/>
              <a:cs typeface="Times New Roman"/>
            </a:endParaRPr>
          </a:p>
          <a:p>
            <a:pPr marR="45720">
              <a:lnSpc>
                <a:spcPct val="100000"/>
              </a:lnSpc>
              <a:spcBef>
                <a:spcPts val="220"/>
              </a:spcBef>
            </a:pPr>
            <a:r>
              <a:rPr lang="en-US" sz="2800" spc="-20" dirty="0" smtClean="0">
                <a:latin typeface="Arial"/>
                <a:cs typeface="Arial"/>
              </a:rPr>
              <a:t>It </a:t>
            </a:r>
            <a:r>
              <a:rPr lang="en-US" sz="2800" spc="-10" dirty="0" smtClean="0">
                <a:latin typeface="Arial"/>
                <a:cs typeface="Arial"/>
              </a:rPr>
              <a:t>means variance of the </a:t>
            </a:r>
            <a:r>
              <a:rPr lang="en-US" sz="2800" spc="-15" dirty="0" smtClean="0">
                <a:latin typeface="Arial"/>
                <a:cs typeface="Arial"/>
              </a:rPr>
              <a:t>error </a:t>
            </a:r>
            <a:r>
              <a:rPr lang="en-US" sz="2800" spc="-10" dirty="0" smtClean="0">
                <a:latin typeface="Arial"/>
                <a:cs typeface="Arial"/>
              </a:rPr>
              <a:t>terms </a:t>
            </a:r>
            <a:r>
              <a:rPr lang="en-US" sz="2800" spc="-5" dirty="0" smtClean="0">
                <a:latin typeface="Arial"/>
                <a:cs typeface="Arial"/>
              </a:rPr>
              <a:t>is</a:t>
            </a:r>
            <a:r>
              <a:rPr lang="en-US" sz="2800" spc="27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constant</a:t>
            </a:r>
            <a:endParaRPr lang="en-US" sz="2800" dirty="0" smtClean="0">
              <a:latin typeface="Arial"/>
              <a:cs typeface="Arial"/>
            </a:endParaRPr>
          </a:p>
          <a:p>
            <a:pPr marL="381000" indent="-173990">
              <a:lnSpc>
                <a:spcPct val="100000"/>
              </a:lnSpc>
              <a:spcBef>
                <a:spcPts val="195"/>
              </a:spcBef>
              <a:buAutoNum type="arabicPeriod" startAt="5"/>
              <a:tabLst>
                <a:tab pos="381000" algn="l"/>
              </a:tabLst>
            </a:pPr>
            <a:r>
              <a:rPr lang="en-US" sz="2800" dirty="0" smtClean="0">
                <a:latin typeface="Arial"/>
                <a:cs typeface="Arial"/>
              </a:rPr>
              <a:t>No </a:t>
            </a:r>
            <a:r>
              <a:rPr lang="en-US" sz="2800" spc="-10" dirty="0" smtClean="0">
                <a:latin typeface="Arial"/>
                <a:cs typeface="Arial"/>
              </a:rPr>
              <a:t>autocorrelation between </a:t>
            </a:r>
            <a:r>
              <a:rPr lang="en-US" sz="2800" spc="-5" dirty="0" smtClean="0">
                <a:latin typeface="Arial"/>
                <a:cs typeface="Arial"/>
              </a:rPr>
              <a:t>error </a:t>
            </a:r>
            <a:r>
              <a:rPr lang="en-US" sz="2800" spc="-10" dirty="0" smtClean="0">
                <a:latin typeface="Arial"/>
                <a:cs typeface="Arial"/>
              </a:rPr>
              <a:t>terms</a:t>
            </a:r>
            <a:r>
              <a:rPr lang="en-US" sz="2800" spc="20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Cov(</a:t>
            </a:r>
            <a:r>
              <a:rPr lang="en-US" sz="2800" spc="-10" dirty="0" err="1" smtClean="0">
                <a:latin typeface="Arial"/>
                <a:cs typeface="Arial"/>
              </a:rPr>
              <a:t>ui,uj</a:t>
            </a:r>
            <a:r>
              <a:rPr lang="en-US" sz="2800" spc="-10" dirty="0" smtClean="0">
                <a:latin typeface="Arial"/>
                <a:cs typeface="Arial"/>
              </a:rPr>
              <a:t>)=0</a:t>
            </a:r>
            <a:endParaRPr lang="en-US" sz="2800" dirty="0" smtClean="0">
              <a:latin typeface="Arial"/>
              <a:cs typeface="Arial"/>
            </a:endParaRPr>
          </a:p>
          <a:p>
            <a:pPr marL="381000" indent="-173990">
              <a:lnSpc>
                <a:spcPct val="100000"/>
              </a:lnSpc>
              <a:spcBef>
                <a:spcPts val="180"/>
              </a:spcBef>
              <a:buAutoNum type="arabicPeriod" startAt="5"/>
              <a:tabLst>
                <a:tab pos="38100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Zero covariance </a:t>
            </a:r>
            <a:r>
              <a:rPr lang="en-US" sz="2800" spc="-10" dirty="0" smtClean="0">
                <a:latin typeface="Arial"/>
                <a:cs typeface="Arial"/>
              </a:rPr>
              <a:t>between </a:t>
            </a:r>
            <a:r>
              <a:rPr lang="en-US" sz="2800" spc="-5" dirty="0" smtClean="0">
                <a:latin typeface="Arial"/>
                <a:cs typeface="Arial"/>
              </a:rPr>
              <a:t>X </a:t>
            </a:r>
            <a:r>
              <a:rPr lang="en-US" sz="2800" spc="-10" dirty="0" smtClean="0">
                <a:latin typeface="Arial"/>
                <a:cs typeface="Arial"/>
              </a:rPr>
              <a:t>and </a:t>
            </a:r>
            <a:r>
              <a:rPr lang="en-US" sz="2800" spc="-5" dirty="0" smtClean="0">
                <a:latin typeface="Arial"/>
                <a:cs typeface="Arial"/>
              </a:rPr>
              <a:t>u </a:t>
            </a:r>
            <a:r>
              <a:rPr lang="en-US" sz="2800" spc="7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Cov(</a:t>
            </a:r>
            <a:r>
              <a:rPr lang="en-US" sz="2800" spc="-10" dirty="0" err="1" smtClean="0">
                <a:latin typeface="Arial"/>
                <a:cs typeface="Arial"/>
              </a:rPr>
              <a:t>ui,Xi</a:t>
            </a:r>
            <a:r>
              <a:rPr lang="en-US" sz="2800" spc="-10" dirty="0" smtClean="0">
                <a:latin typeface="Arial"/>
                <a:cs typeface="Arial"/>
              </a:rPr>
              <a:t>)=0</a:t>
            </a:r>
            <a:endParaRPr lang="en-US" sz="2800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Interpreting the</a:t>
            </a:r>
            <a:r>
              <a:rPr lang="en-US" spc="-12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p-value…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en-US" spc="35" dirty="0" smtClean="0">
                <a:latin typeface="Arial"/>
                <a:cs typeface="Arial"/>
              </a:rPr>
              <a:t>We</a:t>
            </a:r>
            <a:r>
              <a:rPr lang="en-US" spc="-114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make</a:t>
            </a:r>
            <a:r>
              <a:rPr lang="en-US" spc="-7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a</a:t>
            </a:r>
            <a:r>
              <a:rPr lang="en-US" spc="-30" dirty="0" smtClean="0">
                <a:latin typeface="Arial"/>
                <a:cs typeface="Arial"/>
              </a:rPr>
              <a:t> </a:t>
            </a:r>
            <a:r>
              <a:rPr lang="en-US" b="1" spc="5" dirty="0" smtClean="0">
                <a:latin typeface="Arial"/>
                <a:cs typeface="Arial"/>
              </a:rPr>
              <a:t>correct</a:t>
            </a:r>
            <a:r>
              <a:rPr lang="en-US" b="1" spc="-7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decision</a:t>
            </a:r>
            <a:r>
              <a:rPr lang="en-US" spc="-9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if:</a:t>
            </a:r>
            <a:endParaRPr lang="en-US" dirty="0" smtClean="0">
              <a:latin typeface="Arial"/>
              <a:cs typeface="Arial"/>
            </a:endParaRPr>
          </a:p>
          <a:p>
            <a:pPr marL="170180" marR="160020">
              <a:lnSpc>
                <a:spcPct val="110000"/>
              </a:lnSpc>
            </a:pPr>
            <a:r>
              <a:rPr lang="en-US" dirty="0" smtClean="0">
                <a:latin typeface="Arial"/>
                <a:cs typeface="Arial"/>
              </a:rPr>
              <a:t>The null </a:t>
            </a:r>
            <a:r>
              <a:rPr lang="en-US" spc="5" dirty="0" smtClean="0">
                <a:latin typeface="Arial"/>
                <a:cs typeface="Arial"/>
              </a:rPr>
              <a:t>hypothesis </a:t>
            </a:r>
            <a:r>
              <a:rPr lang="en-US" dirty="0" smtClean="0">
                <a:latin typeface="Arial"/>
                <a:cs typeface="Arial"/>
              </a:rPr>
              <a:t>is </a:t>
            </a:r>
            <a:r>
              <a:rPr lang="en-US" spc="5" dirty="0" smtClean="0">
                <a:latin typeface="Arial"/>
                <a:cs typeface="Arial"/>
              </a:rPr>
              <a:t>false and </a:t>
            </a:r>
            <a:r>
              <a:rPr lang="en-US" spc="-25" dirty="0" smtClean="0">
                <a:latin typeface="Arial"/>
                <a:cs typeface="Arial"/>
              </a:rPr>
              <a:t>we </a:t>
            </a:r>
            <a:r>
              <a:rPr lang="en-US" spc="5" dirty="0" smtClean="0">
                <a:latin typeface="Arial"/>
                <a:cs typeface="Arial"/>
              </a:rPr>
              <a:t>decide</a:t>
            </a:r>
            <a:r>
              <a:rPr lang="en-US" spc="-265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to  </a:t>
            </a:r>
            <a:r>
              <a:rPr lang="en-US" spc="5" dirty="0" smtClean="0">
                <a:latin typeface="Arial"/>
                <a:cs typeface="Arial"/>
              </a:rPr>
              <a:t>reject</a:t>
            </a:r>
            <a:r>
              <a:rPr lang="en-US" spc="-16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it.</a:t>
            </a:r>
            <a:endParaRPr lang="en-US" dirty="0" smtClean="0">
              <a:latin typeface="Arial"/>
              <a:cs typeface="Arial"/>
            </a:endParaRPr>
          </a:p>
          <a:p>
            <a:pPr marL="170180" indent="-170180">
              <a:lnSpc>
                <a:spcPct val="110000"/>
              </a:lnSpc>
              <a:tabLst>
                <a:tab pos="170815" algn="l"/>
              </a:tabLst>
            </a:pPr>
            <a:r>
              <a:rPr lang="en-US" dirty="0" smtClean="0">
                <a:latin typeface="Arial"/>
                <a:cs typeface="Arial"/>
              </a:rPr>
              <a:t>The null </a:t>
            </a:r>
            <a:r>
              <a:rPr lang="en-US" spc="5" dirty="0" smtClean="0">
                <a:latin typeface="Arial"/>
                <a:cs typeface="Arial"/>
              </a:rPr>
              <a:t>hypothesis </a:t>
            </a:r>
            <a:r>
              <a:rPr lang="en-US" dirty="0" smtClean="0">
                <a:latin typeface="Arial"/>
                <a:cs typeface="Arial"/>
              </a:rPr>
              <a:t>is </a:t>
            </a:r>
            <a:r>
              <a:rPr lang="en-US" spc="5" dirty="0" smtClean="0">
                <a:latin typeface="Arial"/>
                <a:cs typeface="Arial"/>
              </a:rPr>
              <a:t>true and </a:t>
            </a:r>
            <a:r>
              <a:rPr lang="en-US" spc="-25" dirty="0" smtClean="0">
                <a:latin typeface="Arial"/>
                <a:cs typeface="Arial"/>
              </a:rPr>
              <a:t>we</a:t>
            </a:r>
            <a:r>
              <a:rPr lang="en-US" spc="-21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decide</a:t>
            </a:r>
            <a:r>
              <a:rPr lang="en-US" spc="5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accept it.</a:t>
            </a:r>
          </a:p>
          <a:p>
            <a:pPr>
              <a:lnSpc>
                <a:spcPct val="110000"/>
              </a:lnSpc>
              <a:buNone/>
            </a:pPr>
            <a:r>
              <a:rPr lang="en-US" spc="5" dirty="0" smtClean="0">
                <a:latin typeface="Arial"/>
                <a:cs typeface="Arial"/>
              </a:rPr>
              <a:t>Our decision </a:t>
            </a:r>
            <a:r>
              <a:rPr lang="en-US" dirty="0" smtClean="0">
                <a:latin typeface="Arial"/>
                <a:cs typeface="Arial"/>
              </a:rPr>
              <a:t>is </a:t>
            </a:r>
            <a:r>
              <a:rPr lang="en-US" b="1" spc="5" dirty="0" smtClean="0">
                <a:latin typeface="Arial"/>
                <a:cs typeface="Arial"/>
              </a:rPr>
              <a:t>incorrect</a:t>
            </a:r>
            <a:r>
              <a:rPr lang="en-US" b="1" spc="-26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if:</a:t>
            </a:r>
            <a:endParaRPr lang="en-US" dirty="0" smtClean="0">
              <a:latin typeface="Arial"/>
              <a:cs typeface="Arial"/>
            </a:endParaRPr>
          </a:p>
          <a:p>
            <a:pPr marL="170180" indent="-170180">
              <a:lnSpc>
                <a:spcPct val="110000"/>
              </a:lnSpc>
              <a:tabLst>
                <a:tab pos="17081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The </a:t>
            </a:r>
            <a:r>
              <a:rPr lang="en-US" sz="2800" spc="-10" dirty="0" smtClean="0">
                <a:latin typeface="Arial"/>
                <a:cs typeface="Arial"/>
              </a:rPr>
              <a:t>null hypothesis </a:t>
            </a:r>
            <a:r>
              <a:rPr lang="en-US" sz="2800" spc="-5" dirty="0" smtClean="0">
                <a:latin typeface="Arial"/>
                <a:cs typeface="Arial"/>
              </a:rPr>
              <a:t>is </a:t>
            </a:r>
            <a:r>
              <a:rPr lang="en-US" sz="2800" spc="-10" dirty="0" smtClean="0">
                <a:latin typeface="Arial"/>
                <a:cs typeface="Arial"/>
              </a:rPr>
              <a:t>true </a:t>
            </a:r>
            <a:r>
              <a:rPr lang="en-US" sz="2800" spc="-15" dirty="0" smtClean="0">
                <a:latin typeface="Arial"/>
                <a:cs typeface="Arial"/>
              </a:rPr>
              <a:t>and </a:t>
            </a:r>
            <a:r>
              <a:rPr lang="en-US" sz="2800" spc="-20" dirty="0" smtClean="0">
                <a:latin typeface="Arial"/>
                <a:cs typeface="Arial"/>
              </a:rPr>
              <a:t>we </a:t>
            </a:r>
            <a:r>
              <a:rPr lang="en-US" sz="2800" spc="-10" dirty="0" smtClean="0">
                <a:latin typeface="Arial"/>
                <a:cs typeface="Arial"/>
              </a:rPr>
              <a:t>decide to reject  </a:t>
            </a:r>
            <a:r>
              <a:rPr lang="en-US" sz="2800" spc="-5" dirty="0" smtClean="0">
                <a:latin typeface="Arial"/>
                <a:cs typeface="Arial"/>
              </a:rPr>
              <a:t>it.</a:t>
            </a:r>
            <a:endParaRPr lang="en-US" sz="2800" dirty="0" smtClean="0">
              <a:latin typeface="Arial"/>
              <a:cs typeface="Arial"/>
            </a:endParaRPr>
          </a:p>
          <a:p>
            <a:pPr marL="462915">
              <a:lnSpc>
                <a:spcPct val="110000"/>
              </a:lnSpc>
              <a:buNone/>
            </a:pPr>
            <a:r>
              <a:rPr lang="en-US" sz="3300" b="1" spc="-5" dirty="0">
                <a:latin typeface="Arial"/>
                <a:cs typeface="Arial"/>
              </a:rPr>
              <a:t> </a:t>
            </a:r>
            <a:r>
              <a:rPr lang="en-US" sz="3300" b="1" spc="-5" dirty="0" smtClean="0">
                <a:latin typeface="Arial"/>
                <a:cs typeface="Arial"/>
              </a:rPr>
              <a:t>   This is a </a:t>
            </a:r>
            <a:r>
              <a:rPr lang="en-US" sz="3300" b="1" spc="-20" dirty="0" smtClean="0">
                <a:latin typeface="Arial"/>
                <a:cs typeface="Arial"/>
              </a:rPr>
              <a:t>type </a:t>
            </a:r>
            <a:r>
              <a:rPr lang="en-US" sz="3300" b="1" spc="-5" dirty="0" smtClean="0">
                <a:latin typeface="Arial"/>
                <a:cs typeface="Arial"/>
              </a:rPr>
              <a:t>I</a:t>
            </a:r>
            <a:r>
              <a:rPr lang="en-US" sz="3300" b="1" spc="30" dirty="0" smtClean="0">
                <a:latin typeface="Arial"/>
                <a:cs typeface="Arial"/>
              </a:rPr>
              <a:t> </a:t>
            </a:r>
            <a:r>
              <a:rPr lang="en-US" sz="3300" b="1" spc="-15" dirty="0" smtClean="0">
                <a:latin typeface="Arial"/>
                <a:cs typeface="Arial"/>
              </a:rPr>
              <a:t>error.</a:t>
            </a:r>
            <a:endParaRPr lang="en-US" sz="3300" b="1" dirty="0" smtClean="0">
              <a:latin typeface="Arial"/>
              <a:cs typeface="Arial"/>
            </a:endParaRPr>
          </a:p>
          <a:p>
            <a:pPr marL="170180" marR="160020" indent="-170180">
              <a:lnSpc>
                <a:spcPct val="110000"/>
              </a:lnSpc>
              <a:spcBef>
                <a:spcPts val="55"/>
              </a:spcBef>
              <a:tabLst>
                <a:tab pos="170815" algn="l"/>
              </a:tabLst>
            </a:pPr>
            <a:r>
              <a:rPr lang="en-US" dirty="0" smtClean="0">
                <a:latin typeface="Arial"/>
                <a:cs typeface="Arial"/>
              </a:rPr>
              <a:t>The null </a:t>
            </a:r>
            <a:r>
              <a:rPr lang="en-US" spc="5" dirty="0" smtClean="0">
                <a:latin typeface="Arial"/>
                <a:cs typeface="Arial"/>
              </a:rPr>
              <a:t>hypothesis </a:t>
            </a:r>
            <a:r>
              <a:rPr lang="en-US" dirty="0" smtClean="0">
                <a:latin typeface="Arial"/>
                <a:cs typeface="Arial"/>
              </a:rPr>
              <a:t>is </a:t>
            </a:r>
            <a:r>
              <a:rPr lang="en-US" spc="5" dirty="0" smtClean="0">
                <a:latin typeface="Arial"/>
                <a:cs typeface="Arial"/>
              </a:rPr>
              <a:t>false and </a:t>
            </a:r>
            <a:r>
              <a:rPr lang="en-US" spc="-25" dirty="0" smtClean="0">
                <a:latin typeface="Arial"/>
                <a:cs typeface="Arial"/>
              </a:rPr>
              <a:t>we </a:t>
            </a:r>
            <a:r>
              <a:rPr lang="en-US" spc="5" dirty="0" smtClean="0">
                <a:latin typeface="Arial"/>
                <a:cs typeface="Arial"/>
              </a:rPr>
              <a:t>decide</a:t>
            </a:r>
            <a:r>
              <a:rPr lang="en-US" spc="-265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to  </a:t>
            </a:r>
            <a:r>
              <a:rPr lang="en-US" spc="5" dirty="0" smtClean="0">
                <a:latin typeface="Arial"/>
                <a:cs typeface="Arial"/>
              </a:rPr>
              <a:t>accept</a:t>
            </a:r>
            <a:r>
              <a:rPr lang="en-US" spc="-17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it.</a:t>
            </a:r>
            <a:endParaRPr lang="en-US" dirty="0" smtClean="0">
              <a:latin typeface="Arial"/>
              <a:cs typeface="Arial"/>
            </a:endParaRPr>
          </a:p>
          <a:p>
            <a:pPr marL="487680">
              <a:lnSpc>
                <a:spcPct val="110000"/>
              </a:lnSpc>
              <a:buNone/>
            </a:pPr>
            <a:r>
              <a:rPr lang="en-US" dirty="0" smtClean="0">
                <a:latin typeface="Arial"/>
                <a:cs typeface="Arial"/>
              </a:rPr>
              <a:t>  </a:t>
            </a:r>
            <a:r>
              <a:rPr lang="en-US" sz="3300" b="1" dirty="0" smtClean="0">
                <a:latin typeface="Arial"/>
                <a:cs typeface="Arial"/>
              </a:rPr>
              <a:t>This is </a:t>
            </a:r>
            <a:r>
              <a:rPr lang="en-US" sz="3300" b="1" spc="5" dirty="0" smtClean="0">
                <a:latin typeface="Arial"/>
                <a:cs typeface="Arial"/>
              </a:rPr>
              <a:t>a </a:t>
            </a:r>
            <a:r>
              <a:rPr lang="en-US" sz="3300" b="1" dirty="0" smtClean="0">
                <a:latin typeface="Arial"/>
                <a:cs typeface="Arial"/>
              </a:rPr>
              <a:t>type </a:t>
            </a:r>
            <a:r>
              <a:rPr lang="en-US" sz="3300" b="1" spc="5" dirty="0" smtClean="0">
                <a:latin typeface="Arial"/>
                <a:cs typeface="Arial"/>
              </a:rPr>
              <a:t>II</a:t>
            </a:r>
            <a:r>
              <a:rPr lang="en-US" sz="3300" b="1" spc="-130" dirty="0" smtClean="0">
                <a:latin typeface="Arial"/>
                <a:cs typeface="Arial"/>
              </a:rPr>
              <a:t> </a:t>
            </a:r>
            <a:r>
              <a:rPr lang="en-US" sz="3300" b="1" dirty="0" smtClean="0">
                <a:latin typeface="Arial"/>
                <a:cs typeface="Arial"/>
              </a:rPr>
              <a:t>error.</a:t>
            </a:r>
            <a:endParaRPr lang="en-US" b="1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The </a:t>
            </a:r>
            <a:r>
              <a:rPr lang="en-US" sz="3200" b="1" spc="-5" dirty="0" smtClean="0">
                <a:latin typeface="Times New Roman"/>
                <a:cs typeface="Times New Roman"/>
              </a:rPr>
              <a:t>Confidence </a:t>
            </a:r>
            <a:r>
              <a:rPr lang="en-US" sz="3200" b="1" spc="-10" dirty="0" smtClean="0">
                <a:latin typeface="Times New Roman"/>
                <a:cs typeface="Times New Roman"/>
              </a:rPr>
              <a:t>Interval </a:t>
            </a:r>
            <a:r>
              <a:rPr lang="en-US" sz="3200" b="1" spc="-5" dirty="0" smtClean="0">
                <a:latin typeface="Times New Roman"/>
                <a:cs typeface="Times New Roman"/>
              </a:rPr>
              <a:t>Approach  </a:t>
            </a:r>
            <a:r>
              <a:rPr lang="en-US" sz="3200" b="1" spc="-10" dirty="0" smtClean="0">
                <a:latin typeface="Times New Roman"/>
                <a:cs typeface="Times New Roman"/>
              </a:rPr>
              <a:t>to </a:t>
            </a:r>
            <a:r>
              <a:rPr lang="en-US" sz="3200" b="1" spc="-5" dirty="0" smtClean="0">
                <a:latin typeface="Times New Roman"/>
                <a:cs typeface="Times New Roman"/>
              </a:rPr>
              <a:t>Hypothesis</a:t>
            </a:r>
            <a:r>
              <a:rPr lang="en-US" sz="3200" b="1" spc="-45" dirty="0" smtClean="0">
                <a:latin typeface="Times New Roman"/>
                <a:cs typeface="Times New Roman"/>
              </a:rPr>
              <a:t> </a:t>
            </a:r>
            <a:r>
              <a:rPr lang="en-US" sz="3200" b="1" spc="-5" dirty="0" smtClean="0">
                <a:latin typeface="Times New Roman"/>
                <a:cs typeface="Times New Roman"/>
              </a:rPr>
              <a:t>Testing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0180" indent="-170180" algn="just"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An example </a:t>
            </a:r>
            <a:r>
              <a:rPr lang="en-US" spc="-10" dirty="0" smtClean="0">
                <a:latin typeface="Times New Roman"/>
                <a:cs typeface="Times New Roman"/>
              </a:rPr>
              <a:t>of </a:t>
            </a:r>
            <a:r>
              <a:rPr lang="en-US" spc="5" dirty="0" smtClean="0">
                <a:latin typeface="Times New Roman"/>
                <a:cs typeface="Times New Roman"/>
              </a:rPr>
              <a:t>its </a:t>
            </a:r>
            <a:r>
              <a:rPr lang="en-US" spc="-5" dirty="0" smtClean="0">
                <a:latin typeface="Times New Roman"/>
                <a:cs typeface="Times New Roman"/>
              </a:rPr>
              <a:t>usage: We estimate </a:t>
            </a:r>
            <a:r>
              <a:rPr lang="en-US" dirty="0" smtClean="0">
                <a:latin typeface="Times New Roman"/>
                <a:cs typeface="Times New Roman"/>
              </a:rPr>
              <a:t>a </a:t>
            </a:r>
            <a:r>
              <a:rPr lang="en-US" spc="-5" dirty="0" smtClean="0">
                <a:latin typeface="Times New Roman"/>
                <a:cs typeface="Times New Roman"/>
              </a:rPr>
              <a:t>parameter, </a:t>
            </a:r>
            <a:r>
              <a:rPr lang="en-US" spc="-10" dirty="0" smtClean="0">
                <a:latin typeface="Times New Roman"/>
                <a:cs typeface="Times New Roman"/>
              </a:rPr>
              <a:t>say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spc="-10" dirty="0" smtClean="0">
                <a:latin typeface="Times New Roman"/>
                <a:cs typeface="Times New Roman"/>
              </a:rPr>
              <a:t>be </a:t>
            </a:r>
            <a:r>
              <a:rPr lang="en-US" spc="-5" dirty="0" smtClean="0">
                <a:latin typeface="Times New Roman"/>
                <a:cs typeface="Times New Roman"/>
              </a:rPr>
              <a:t>0.93, </a:t>
            </a:r>
            <a:r>
              <a:rPr lang="en-US" dirty="0" smtClean="0">
                <a:latin typeface="Times New Roman"/>
                <a:cs typeface="Times New Roman"/>
              </a:rPr>
              <a:t>and  a </a:t>
            </a:r>
            <a:r>
              <a:rPr lang="en-US" spc="-5" dirty="0" smtClean="0">
                <a:latin typeface="Times New Roman"/>
                <a:cs typeface="Times New Roman"/>
              </a:rPr>
              <a:t>“95% confidence interval”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spc="-10" dirty="0" smtClean="0">
                <a:latin typeface="Times New Roman"/>
                <a:cs typeface="Times New Roman"/>
              </a:rPr>
              <a:t>be </a:t>
            </a:r>
            <a:r>
              <a:rPr lang="en-US" dirty="0" smtClean="0">
                <a:latin typeface="Times New Roman"/>
                <a:cs typeface="Times New Roman"/>
              </a:rPr>
              <a:t>(0.77,1.09). This means </a:t>
            </a:r>
            <a:r>
              <a:rPr lang="en-US" spc="-5" dirty="0" smtClean="0">
                <a:latin typeface="Times New Roman"/>
                <a:cs typeface="Times New Roman"/>
              </a:rPr>
              <a:t>that </a:t>
            </a:r>
            <a:r>
              <a:rPr lang="en-US" spc="-15" dirty="0" smtClean="0">
                <a:latin typeface="Times New Roman"/>
                <a:cs typeface="Times New Roman"/>
              </a:rPr>
              <a:t>we </a:t>
            </a:r>
            <a:r>
              <a:rPr lang="en-US" spc="10" dirty="0" smtClean="0">
                <a:latin typeface="Times New Roman"/>
                <a:cs typeface="Times New Roman"/>
              </a:rPr>
              <a:t>are  </a:t>
            </a:r>
            <a:r>
              <a:rPr lang="en-US" dirty="0" smtClean="0">
                <a:latin typeface="Times New Roman"/>
                <a:cs typeface="Times New Roman"/>
              </a:rPr>
              <a:t>95% </a:t>
            </a:r>
            <a:r>
              <a:rPr lang="en-US" spc="-5" dirty="0" smtClean="0">
                <a:latin typeface="Times New Roman"/>
                <a:cs typeface="Times New Roman"/>
              </a:rPr>
              <a:t>confident </a:t>
            </a:r>
            <a:r>
              <a:rPr lang="en-US" spc="-10" dirty="0" smtClean="0">
                <a:latin typeface="Times New Roman"/>
                <a:cs typeface="Times New Roman"/>
              </a:rPr>
              <a:t>that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interval containing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true (but unknown)  </a:t>
            </a:r>
            <a:r>
              <a:rPr lang="en-US" dirty="0" smtClean="0">
                <a:latin typeface="Times New Roman"/>
                <a:cs typeface="Times New Roman"/>
              </a:rPr>
              <a:t>value </a:t>
            </a:r>
            <a:r>
              <a:rPr lang="en-US" spc="-10" dirty="0" smtClean="0">
                <a:latin typeface="Times New Roman"/>
                <a:cs typeface="Times New Roman"/>
              </a:rPr>
              <a:t>of</a:t>
            </a:r>
            <a:r>
              <a:rPr lang="en-US" spc="-114" dirty="0" smtClean="0">
                <a:latin typeface="Times New Roman"/>
                <a:cs typeface="Times New Roman"/>
              </a:rPr>
              <a:t> </a:t>
            </a:r>
            <a:r>
              <a:rPr lang="el-GR" sz="3600" i="1" spc="-240" dirty="0" smtClean="0">
                <a:latin typeface="Arial"/>
                <a:cs typeface="Arial"/>
              </a:rPr>
              <a:t>β</a:t>
            </a:r>
            <a:r>
              <a:rPr lang="en-US" spc="-240" dirty="0" smtClean="0">
                <a:latin typeface="Times New Roman"/>
                <a:cs typeface="Times New Roman"/>
              </a:rPr>
              <a:t>.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spcBef>
                <a:spcPts val="30"/>
              </a:spcBef>
              <a:buFont typeface="Times New Roman"/>
              <a:buChar char="•"/>
            </a:pPr>
            <a:endParaRPr lang="en-US" sz="4800" dirty="0" smtClean="0">
              <a:latin typeface="Times New Roman"/>
              <a:cs typeface="Times New Roman"/>
            </a:endParaRPr>
          </a:p>
          <a:p>
            <a:pPr marL="170180" indent="-170180" algn="just"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Confidence intervals </a:t>
            </a:r>
            <a:r>
              <a:rPr lang="en-US" dirty="0" smtClean="0">
                <a:latin typeface="Times New Roman"/>
                <a:cs typeface="Times New Roman"/>
              </a:rPr>
              <a:t>are </a:t>
            </a:r>
            <a:r>
              <a:rPr lang="en-US" spc="-10" dirty="0" smtClean="0">
                <a:latin typeface="Times New Roman"/>
                <a:cs typeface="Times New Roman"/>
              </a:rPr>
              <a:t>almost </a:t>
            </a:r>
            <a:r>
              <a:rPr lang="en-US" spc="-5" dirty="0" smtClean="0">
                <a:latin typeface="Times New Roman"/>
                <a:cs typeface="Times New Roman"/>
              </a:rPr>
              <a:t>invariably two-sided, although </a:t>
            </a:r>
            <a:r>
              <a:rPr lang="en-US" spc="-10" dirty="0" smtClean="0">
                <a:latin typeface="Times New Roman"/>
                <a:cs typeface="Times New Roman"/>
              </a:rPr>
              <a:t>in  </a:t>
            </a:r>
            <a:r>
              <a:rPr lang="en-US" dirty="0" smtClean="0">
                <a:latin typeface="Times New Roman"/>
                <a:cs typeface="Times New Roman"/>
              </a:rPr>
              <a:t>theory a </a:t>
            </a:r>
            <a:r>
              <a:rPr lang="en-US" spc="-5" dirty="0" smtClean="0">
                <a:latin typeface="Times New Roman"/>
                <a:cs typeface="Times New Roman"/>
              </a:rPr>
              <a:t>one-sided </a:t>
            </a:r>
            <a:r>
              <a:rPr lang="en-US" dirty="0" smtClean="0">
                <a:latin typeface="Times New Roman"/>
                <a:cs typeface="Times New Roman"/>
              </a:rPr>
              <a:t>interval </a:t>
            </a:r>
            <a:r>
              <a:rPr lang="en-US" spc="-5" dirty="0" smtClean="0">
                <a:latin typeface="Times New Roman"/>
                <a:cs typeface="Times New Roman"/>
              </a:rPr>
              <a:t>can </a:t>
            </a:r>
            <a:r>
              <a:rPr lang="en-US" spc="-10" dirty="0" smtClean="0">
                <a:latin typeface="Times New Roman"/>
                <a:cs typeface="Times New Roman"/>
              </a:rPr>
              <a:t>be</a:t>
            </a:r>
            <a:r>
              <a:rPr lang="en-US" spc="-8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constructed.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spc="-5" dirty="0" smtClean="0">
                <a:latin typeface="Times New Roman"/>
                <a:cs typeface="Times New Roman"/>
              </a:rPr>
              <a:t>How </a:t>
            </a:r>
            <a:r>
              <a:rPr lang="en-US" sz="3200" b="1" spc="-10" dirty="0" smtClean="0">
                <a:latin typeface="Times New Roman"/>
                <a:cs typeface="Times New Roman"/>
              </a:rPr>
              <a:t>to Carry </a:t>
            </a:r>
            <a:r>
              <a:rPr lang="en-US" sz="3200" b="1" spc="-5" dirty="0" smtClean="0">
                <a:latin typeface="Times New Roman"/>
                <a:cs typeface="Times New Roman"/>
              </a:rPr>
              <a:t>out a Hypothesis Test  Using Confidence</a:t>
            </a:r>
            <a:r>
              <a:rPr lang="en-US" sz="3200" b="1" spc="-65" dirty="0" smtClean="0">
                <a:latin typeface="Times New Roman"/>
                <a:cs typeface="Times New Roman"/>
              </a:rPr>
              <a:t> </a:t>
            </a:r>
            <a:r>
              <a:rPr lang="en-US" sz="3200" b="1" spc="-10" dirty="0" smtClean="0">
                <a:latin typeface="Times New Roman"/>
                <a:cs typeface="Times New Roman"/>
              </a:rPr>
              <a:t>Intervals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n-US" sz="4400" baseline="5555" dirty="0" smtClean="0">
                <a:latin typeface="Times New Roman"/>
                <a:cs typeface="Times New Roman"/>
              </a:rPr>
              <a:t>1</a:t>
            </a:r>
            <a:r>
              <a:rPr lang="en-US" sz="5800" baseline="5555" dirty="0" smtClean="0">
                <a:latin typeface="Times New Roman"/>
                <a:cs typeface="Times New Roman"/>
              </a:rPr>
              <a:t>. </a:t>
            </a:r>
            <a:r>
              <a:rPr lang="en-US" sz="4400" baseline="5555" dirty="0" smtClean="0">
                <a:latin typeface="Times New Roman"/>
                <a:cs typeface="Times New Roman"/>
              </a:rPr>
              <a:t>Calculate b1</a:t>
            </a:r>
            <a:r>
              <a:rPr lang="en-US" sz="4400" spc="-719" baseline="5555" dirty="0" smtClean="0">
                <a:latin typeface="Times New Roman"/>
                <a:cs typeface="Times New Roman"/>
              </a:rPr>
              <a:t>,</a:t>
            </a:r>
            <a:r>
              <a:rPr lang="en-US" sz="4400" spc="465" baseline="5555" dirty="0" smtClean="0">
                <a:latin typeface="Times New Roman"/>
                <a:cs typeface="Times New Roman"/>
              </a:rPr>
              <a:t> b2 </a:t>
            </a:r>
            <a:r>
              <a:rPr lang="en-US" sz="4400" spc="15" baseline="5555" dirty="0" smtClean="0">
                <a:latin typeface="Times New Roman"/>
                <a:cs typeface="Times New Roman"/>
              </a:rPr>
              <a:t>and  </a:t>
            </a:r>
            <a:r>
              <a:rPr lang="en-US" sz="4400" i="1" spc="-30" baseline="11111" dirty="0" smtClean="0">
                <a:latin typeface="Times New Roman"/>
                <a:cs typeface="Times New Roman"/>
              </a:rPr>
              <a:t>SE </a:t>
            </a:r>
            <a:r>
              <a:rPr lang="en-US" sz="4400" spc="-375" baseline="11111" dirty="0" smtClean="0">
                <a:latin typeface="Times New Roman"/>
                <a:cs typeface="Times New Roman"/>
              </a:rPr>
              <a:t>(</a:t>
            </a:r>
            <a:r>
              <a:rPr lang="en-US" sz="4400" baseline="5555" dirty="0" smtClean="0">
                <a:latin typeface="Times New Roman"/>
                <a:cs typeface="Times New Roman"/>
              </a:rPr>
              <a:t>b1</a:t>
            </a:r>
            <a:r>
              <a:rPr lang="en-US" sz="4400" spc="-375" baseline="11111" dirty="0" smtClean="0">
                <a:latin typeface="Times New Roman"/>
                <a:cs typeface="Times New Roman"/>
              </a:rPr>
              <a:t>)</a:t>
            </a:r>
            <a:r>
              <a:rPr lang="en-US" sz="4400" spc="-375" baseline="5555" dirty="0" smtClean="0">
                <a:latin typeface="Times New Roman"/>
                <a:cs typeface="Times New Roman"/>
              </a:rPr>
              <a:t>,</a:t>
            </a:r>
            <a:r>
              <a:rPr lang="en-US" sz="4400" spc="179" baseline="5555" dirty="0" smtClean="0">
                <a:latin typeface="Times New Roman"/>
                <a:cs typeface="Times New Roman"/>
              </a:rPr>
              <a:t> </a:t>
            </a:r>
            <a:r>
              <a:rPr lang="en-US" sz="4400" i="1" spc="30" baseline="8771" dirty="0" smtClean="0">
                <a:latin typeface="Times New Roman"/>
                <a:cs typeface="Times New Roman"/>
              </a:rPr>
              <a:t>SE</a:t>
            </a:r>
            <a:r>
              <a:rPr lang="en-US" sz="4400" spc="30" baseline="8771" dirty="0" smtClean="0">
                <a:latin typeface="Times New Roman"/>
                <a:cs typeface="Times New Roman"/>
              </a:rPr>
              <a:t>(</a:t>
            </a:r>
            <a:r>
              <a:rPr lang="en-US" sz="4400" spc="465" baseline="5555" dirty="0" smtClean="0">
                <a:latin typeface="Times New Roman"/>
                <a:cs typeface="Times New Roman"/>
              </a:rPr>
              <a:t>b2</a:t>
            </a:r>
            <a:r>
              <a:rPr lang="en-US" sz="4400" spc="-7" baseline="8771" dirty="0" smtClean="0">
                <a:latin typeface="Times New Roman"/>
                <a:cs typeface="Times New Roman"/>
              </a:rPr>
              <a:t>) </a:t>
            </a:r>
            <a:r>
              <a:rPr lang="en-US" sz="4400" spc="7" baseline="5555" dirty="0" smtClean="0">
                <a:latin typeface="Times New Roman"/>
                <a:cs typeface="Times New Roman"/>
              </a:rPr>
              <a:t>as</a:t>
            </a:r>
            <a:r>
              <a:rPr lang="en-US" sz="4400" spc="-247" baseline="5555" dirty="0" smtClean="0">
                <a:latin typeface="Times New Roman"/>
                <a:cs typeface="Times New Roman"/>
              </a:rPr>
              <a:t> </a:t>
            </a:r>
            <a:r>
              <a:rPr lang="en-US" sz="4400" spc="-22" baseline="5555" dirty="0" smtClean="0">
                <a:latin typeface="Times New Roman"/>
                <a:cs typeface="Times New Roman"/>
              </a:rPr>
              <a:t>before.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4400" spc="-22" baseline="5555" dirty="0" smtClean="0">
                <a:latin typeface="Times New Roman"/>
                <a:cs typeface="Times New Roman"/>
              </a:rPr>
              <a:t>2.</a:t>
            </a:r>
            <a:r>
              <a:rPr lang="en-US" sz="4400" spc="-22" dirty="0" smtClean="0">
                <a:latin typeface="Times New Roman"/>
                <a:cs typeface="Times New Roman"/>
              </a:rPr>
              <a:t> </a:t>
            </a:r>
            <a:r>
              <a:rPr lang="en-US" sz="4400" baseline="5555" dirty="0" smtClean="0">
                <a:latin typeface="Times New Roman"/>
                <a:cs typeface="Times New Roman"/>
              </a:rPr>
              <a:t>Choose </a:t>
            </a:r>
            <a:r>
              <a:rPr lang="en-US" sz="4400" baseline="5555" dirty="0">
                <a:latin typeface="Times New Roman"/>
                <a:cs typeface="Times New Roman"/>
              </a:rPr>
              <a:t>a significance level, </a:t>
            </a:r>
            <a:r>
              <a:rPr lang="el-GR" sz="4400" baseline="5555" dirty="0" smtClean="0">
                <a:latin typeface="Times New Roman"/>
                <a:cs typeface="Times New Roman"/>
              </a:rPr>
              <a:t>α</a:t>
            </a:r>
            <a:r>
              <a:rPr lang="en-US" sz="4400" baseline="5555" dirty="0" smtClean="0">
                <a:latin typeface="Times New Roman"/>
                <a:cs typeface="Times New Roman"/>
              </a:rPr>
              <a:t>, </a:t>
            </a:r>
            <a:r>
              <a:rPr lang="en-US" sz="4400" baseline="5555" dirty="0">
                <a:latin typeface="Times New Roman"/>
                <a:cs typeface="Times New Roman"/>
              </a:rPr>
              <a:t>(again the convention is 5%). This is equivalent to  choosing a (</a:t>
            </a:r>
            <a:r>
              <a:rPr lang="en-US" sz="4400" baseline="5555" dirty="0" smtClean="0">
                <a:latin typeface="Times New Roman"/>
                <a:cs typeface="Times New Roman"/>
              </a:rPr>
              <a:t>1-</a:t>
            </a:r>
            <a:r>
              <a:rPr lang="el-GR" sz="4400" baseline="5555" dirty="0" smtClean="0">
                <a:latin typeface="Times New Roman"/>
                <a:cs typeface="Times New Roman"/>
              </a:rPr>
              <a:t> α</a:t>
            </a:r>
            <a:r>
              <a:rPr lang="en-US" sz="4400" baseline="5555" dirty="0" smtClean="0">
                <a:latin typeface="Times New Roman"/>
                <a:cs typeface="Times New Roman"/>
              </a:rPr>
              <a:t>)</a:t>
            </a:r>
            <a:r>
              <a:rPr lang="ar-SA" sz="4400" baseline="5555" dirty="0" smtClean="0">
                <a:latin typeface="Times New Roman"/>
                <a:cs typeface="Times New Roman"/>
              </a:rPr>
              <a:t>×</a:t>
            </a:r>
            <a:r>
              <a:rPr lang="en-US" sz="4400" baseline="5555" dirty="0" smtClean="0">
                <a:latin typeface="Times New Roman"/>
                <a:cs typeface="Times New Roman"/>
              </a:rPr>
              <a:t>100</a:t>
            </a:r>
            <a:r>
              <a:rPr lang="en-US" sz="4400" baseline="5555" dirty="0">
                <a:latin typeface="Times New Roman"/>
                <a:cs typeface="Times New Roman"/>
              </a:rPr>
              <a:t>% confidence interval, i.e. 5% significance level = 95%  confidence </a:t>
            </a:r>
            <a:r>
              <a:rPr lang="en-US" sz="4400" baseline="5555" dirty="0" smtClean="0">
                <a:latin typeface="Times New Roman"/>
                <a:cs typeface="Times New Roman"/>
              </a:rPr>
              <a:t>interval</a:t>
            </a:r>
            <a:r>
              <a:rPr lang="ar-SA" sz="4400" baseline="5555" dirty="0" smtClean="0">
                <a:latin typeface="Times New Roman"/>
                <a:cs typeface="Times New Roman"/>
              </a:rPr>
              <a:t>.</a:t>
            </a:r>
            <a:endParaRPr lang="en-US" sz="4400" baseline="5555" dirty="0" smtClean="0">
              <a:latin typeface="Times New Roman"/>
              <a:cs typeface="Times New Roman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4400" baseline="5555" dirty="0" smtClean="0">
                <a:latin typeface="Times New Roman"/>
                <a:cs typeface="Times New Roman"/>
              </a:rPr>
              <a:t>3.</a:t>
            </a:r>
            <a:r>
              <a:rPr lang="en-US" sz="4400" dirty="0" smtClean="0">
                <a:latin typeface="Times New Roman"/>
                <a:cs typeface="Times New Roman"/>
              </a:rPr>
              <a:t> </a:t>
            </a:r>
            <a:r>
              <a:rPr lang="ar-SA" sz="4400" baseline="5555" dirty="0" smtClean="0">
                <a:latin typeface="Times New Roman"/>
                <a:cs typeface="Times New Roman"/>
              </a:rPr>
              <a:t> </a:t>
            </a:r>
            <a:r>
              <a:rPr lang="en-US" sz="4400" baseline="5555" dirty="0">
                <a:latin typeface="Times New Roman"/>
                <a:cs typeface="Times New Roman"/>
              </a:rPr>
              <a:t>Use the t-tables to find the appropriate critical value, which will again have n</a:t>
            </a:r>
            <a:r>
              <a:rPr lang="en-US" sz="4400" baseline="5555" dirty="0" smtClean="0">
                <a:latin typeface="Times New Roman"/>
                <a:cs typeface="Times New Roman"/>
              </a:rPr>
              <a:t>-2  </a:t>
            </a:r>
            <a:r>
              <a:rPr lang="en-US" sz="4400" baseline="5555" dirty="0">
                <a:latin typeface="Times New Roman"/>
                <a:cs typeface="Times New Roman"/>
              </a:rPr>
              <a:t>degrees of freedom</a:t>
            </a:r>
            <a:r>
              <a:rPr lang="en-US" sz="4400" baseline="5555" dirty="0" smtClean="0">
                <a:latin typeface="Times New Roman"/>
                <a:cs typeface="Times New Roman"/>
              </a:rPr>
              <a:t>.</a:t>
            </a:r>
          </a:p>
          <a:p>
            <a:pPr marL="514350" indent="-514350">
              <a:lnSpc>
                <a:spcPct val="120000"/>
              </a:lnSpc>
              <a:buFont typeface="Arial" pitchFamily="34" charset="0"/>
              <a:buAutoNum type="arabicPeriod"/>
            </a:pPr>
            <a:endParaRPr lang="en-US" sz="4400" baseline="5555" dirty="0">
              <a:latin typeface="Times New Roman"/>
              <a:cs typeface="Times New Roman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4400" baseline="5555" dirty="0" smtClean="0">
                <a:latin typeface="Times New Roman"/>
                <a:cs typeface="Times New Roman"/>
              </a:rPr>
              <a:t>4. The </a:t>
            </a:r>
            <a:r>
              <a:rPr lang="en-US" sz="4400" baseline="5555" dirty="0">
                <a:latin typeface="Times New Roman"/>
                <a:cs typeface="Times New Roman"/>
              </a:rPr>
              <a:t>confidence interval is given </a:t>
            </a:r>
            <a:r>
              <a:rPr lang="en-US" sz="4400" baseline="5555" dirty="0" smtClean="0">
                <a:latin typeface="Times New Roman"/>
                <a:cs typeface="Times New Roman"/>
              </a:rPr>
              <a:t>by: </a:t>
            </a:r>
            <a:endParaRPr lang="en-US" sz="4400" baseline="5555" dirty="0">
              <a:latin typeface="Times New Roman"/>
              <a:cs typeface="Times New Roman"/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endParaRPr lang="en-US" sz="4400" spc="-22" baseline="5555" dirty="0" smtClean="0">
              <a:latin typeface="Times New Roman"/>
              <a:cs typeface="Times New Roman"/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endParaRPr lang="en-US" sz="4400" spc="-22" baseline="5555" dirty="0" smtClean="0">
              <a:latin typeface="Times New Roman"/>
              <a:cs typeface="Times New Roman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4400" spc="-5" baseline="5555" dirty="0" smtClean="0">
                <a:latin typeface="Times New Roman"/>
                <a:cs typeface="Times New Roman"/>
              </a:rPr>
              <a:t>5.</a:t>
            </a:r>
            <a:r>
              <a:rPr lang="en-US" sz="4400" spc="-5" dirty="0" smtClean="0">
                <a:latin typeface="Times New Roman"/>
                <a:cs typeface="Times New Roman"/>
              </a:rPr>
              <a:t> </a:t>
            </a:r>
            <a:r>
              <a:rPr lang="en-US" sz="4400" baseline="5555" dirty="0" smtClean="0">
                <a:latin typeface="Times New Roman"/>
                <a:cs typeface="Times New Roman"/>
              </a:rPr>
              <a:t>Perform </a:t>
            </a:r>
            <a:r>
              <a:rPr lang="en-US" sz="4400" baseline="5555" dirty="0">
                <a:latin typeface="Times New Roman"/>
                <a:cs typeface="Times New Roman"/>
              </a:rPr>
              <a:t>the test: If the hypothesized value of </a:t>
            </a:r>
            <a:r>
              <a:rPr lang="el-GR" sz="4400" baseline="5555" dirty="0" smtClean="0">
                <a:latin typeface="Times New Roman"/>
                <a:cs typeface="Times New Roman"/>
              </a:rPr>
              <a:t>β</a:t>
            </a:r>
            <a:r>
              <a:rPr lang="en-US" sz="4400" baseline="5555" dirty="0" smtClean="0">
                <a:latin typeface="Times New Roman"/>
                <a:cs typeface="Times New Roman"/>
              </a:rPr>
              <a:t> (</a:t>
            </a:r>
            <a:r>
              <a:rPr lang="el-GR" sz="4400" baseline="5555" dirty="0" smtClean="0">
                <a:latin typeface="Times New Roman"/>
                <a:cs typeface="Times New Roman"/>
              </a:rPr>
              <a:t>β </a:t>
            </a:r>
            <a:r>
              <a:rPr lang="en-US" sz="4400" baseline="5555" dirty="0" smtClean="0">
                <a:latin typeface="Times New Roman"/>
                <a:cs typeface="Times New Roman"/>
              </a:rPr>
              <a:t>*:Usually </a:t>
            </a:r>
            <a:r>
              <a:rPr lang="en-US" sz="4400" baseline="5555" dirty="0">
                <a:latin typeface="Times New Roman"/>
                <a:cs typeface="Times New Roman"/>
              </a:rPr>
              <a:t>zero</a:t>
            </a:r>
            <a:r>
              <a:rPr lang="en-US" sz="4400" baseline="5555" dirty="0" smtClean="0">
                <a:latin typeface="Times New Roman"/>
                <a:cs typeface="Times New Roman"/>
              </a:rPr>
              <a:t>) lies</a:t>
            </a:r>
            <a:r>
              <a:rPr lang="en-US" sz="4400" dirty="0" smtClean="0">
                <a:latin typeface="Times New Roman"/>
                <a:cs typeface="Times New Roman"/>
              </a:rPr>
              <a:t> </a:t>
            </a:r>
            <a:r>
              <a:rPr lang="en-US" sz="4400" baseline="5555" dirty="0" smtClean="0">
                <a:latin typeface="Times New Roman"/>
                <a:cs typeface="Times New Roman"/>
              </a:rPr>
              <a:t>outside </a:t>
            </a:r>
            <a:r>
              <a:rPr lang="en-US" sz="4400" baseline="5555" dirty="0">
                <a:latin typeface="Times New Roman"/>
                <a:cs typeface="Times New Roman"/>
              </a:rPr>
              <a:t>the confidence  interval, then reject the null hypothesis that </a:t>
            </a:r>
            <a:r>
              <a:rPr lang="en-US" sz="4400" baseline="5555" dirty="0" smtClean="0">
                <a:latin typeface="Times New Roman"/>
                <a:cs typeface="Times New Roman"/>
              </a:rPr>
              <a:t> </a:t>
            </a:r>
            <a:r>
              <a:rPr lang="el-GR" sz="4400" baseline="5555" dirty="0" smtClean="0">
                <a:latin typeface="Times New Roman"/>
                <a:cs typeface="Times New Roman"/>
              </a:rPr>
              <a:t>β</a:t>
            </a:r>
            <a:r>
              <a:rPr lang="en-US" sz="4400" baseline="5555" dirty="0" smtClean="0">
                <a:latin typeface="Times New Roman"/>
                <a:cs typeface="Times New Roman"/>
              </a:rPr>
              <a:t> </a:t>
            </a:r>
            <a:r>
              <a:rPr lang="en-US" sz="4400" baseline="5555" dirty="0">
                <a:latin typeface="Times New Roman"/>
                <a:cs typeface="Times New Roman"/>
              </a:rPr>
              <a:t>= </a:t>
            </a:r>
            <a:r>
              <a:rPr lang="el-GR" sz="4400" baseline="5555" dirty="0" smtClean="0">
                <a:latin typeface="Times New Roman"/>
                <a:cs typeface="Times New Roman"/>
              </a:rPr>
              <a:t>β</a:t>
            </a:r>
            <a:r>
              <a:rPr lang="en-US" sz="4400" baseline="5555" dirty="0" smtClean="0">
                <a:latin typeface="Times New Roman"/>
                <a:cs typeface="Times New Roman"/>
              </a:rPr>
              <a:t>*,  </a:t>
            </a:r>
            <a:r>
              <a:rPr lang="en-US" sz="4400" baseline="5555" dirty="0">
                <a:latin typeface="Times New Roman"/>
                <a:cs typeface="Times New Roman"/>
              </a:rPr>
              <a:t>otherwise do not reject the null.</a:t>
            </a:r>
          </a:p>
          <a:p>
            <a:pPr>
              <a:buNone/>
            </a:pPr>
            <a:r>
              <a:rPr lang="en-US" sz="4400" dirty="0" smtClean="0">
                <a:latin typeface="Times New Roman"/>
                <a:cs typeface="Times New Roman"/>
              </a:rPr>
              <a:t> </a:t>
            </a:r>
            <a:endParaRPr lang="en-US" sz="4400" baseline="5555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4038600"/>
            <a:ext cx="4953000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Factors affecting the </a:t>
            </a:r>
            <a:r>
              <a:rPr lang="en-US" sz="3200" spc="5" dirty="0" smtClean="0">
                <a:latin typeface="Arial"/>
                <a:cs typeface="Arial"/>
              </a:rPr>
              <a:t>decision </a:t>
            </a:r>
            <a:r>
              <a:rPr lang="en-US" sz="3200" dirty="0" smtClean="0">
                <a:latin typeface="Arial"/>
                <a:cs typeface="Arial"/>
              </a:rPr>
              <a:t>to</a:t>
            </a:r>
            <a:r>
              <a:rPr lang="en-US" sz="3200" spc="-265" dirty="0" smtClean="0">
                <a:latin typeface="Arial"/>
                <a:cs typeface="Arial"/>
              </a:rPr>
              <a:t> </a:t>
            </a:r>
            <a:r>
              <a:rPr lang="en-US" sz="3200" spc="5" dirty="0" smtClean="0">
                <a:latin typeface="Arial"/>
                <a:cs typeface="Arial"/>
              </a:rPr>
              <a:t>accept  </a:t>
            </a:r>
            <a:r>
              <a:rPr lang="en-US" sz="3200" dirty="0" smtClean="0">
                <a:latin typeface="Arial"/>
                <a:cs typeface="Arial"/>
              </a:rPr>
              <a:t>or reject the null</a:t>
            </a:r>
            <a:r>
              <a:rPr lang="en-US" sz="3200" spc="-150" dirty="0" smtClean="0">
                <a:latin typeface="Arial"/>
                <a:cs typeface="Arial"/>
              </a:rPr>
              <a:t> </a:t>
            </a:r>
            <a:r>
              <a:rPr lang="en-US" sz="3200" dirty="0" smtClean="0">
                <a:latin typeface="Arial"/>
                <a:cs typeface="Arial"/>
              </a:rPr>
              <a:t>hypothesis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marR="186055" indent="-170180">
              <a:lnSpc>
                <a:spcPct val="150000"/>
              </a:lnSpc>
              <a:spcBef>
                <a:spcPts val="990"/>
              </a:spcBef>
              <a:buNone/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The probability of rejecting </a:t>
            </a:r>
            <a:r>
              <a:rPr lang="en-US" sz="2400" spc="-10" dirty="0" smtClean="0">
                <a:latin typeface="Arial"/>
                <a:cs typeface="Arial"/>
              </a:rPr>
              <a:t>H0</a:t>
            </a:r>
            <a:r>
              <a:rPr lang="en-US" sz="2400" spc="-15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increases  </a:t>
            </a:r>
            <a:r>
              <a:rPr lang="en-US" sz="2400" spc="5" dirty="0" smtClean="0">
                <a:latin typeface="Arial"/>
                <a:cs typeface="Arial"/>
              </a:rPr>
              <a:t>as:</a:t>
            </a:r>
            <a:endParaRPr lang="en-US" sz="2400" dirty="0" smtClean="0">
              <a:latin typeface="Arial"/>
              <a:cs typeface="Arial"/>
            </a:endParaRPr>
          </a:p>
          <a:p>
            <a:pPr marL="170180" marR="360680" indent="-170180">
              <a:lnSpc>
                <a:spcPct val="150000"/>
              </a:lnSpc>
              <a:spcBef>
                <a:spcPts val="380"/>
              </a:spcBef>
              <a:buAutoNum type="arabicParenR"/>
              <a:tabLst>
                <a:tab pos="234950" algn="l"/>
              </a:tabLst>
            </a:pP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5" dirty="0" smtClean="0">
                <a:latin typeface="Arial"/>
                <a:cs typeface="Arial"/>
              </a:rPr>
              <a:t>sample </a:t>
            </a:r>
            <a:r>
              <a:rPr lang="en-US" sz="2400" dirty="0" smtClean="0">
                <a:latin typeface="Arial"/>
                <a:cs typeface="Arial"/>
              </a:rPr>
              <a:t>size increase </a:t>
            </a:r>
            <a:r>
              <a:rPr lang="en-US" sz="2400" spc="-5" dirty="0" smtClean="0">
                <a:latin typeface="Arial"/>
                <a:cs typeface="Arial"/>
              </a:rPr>
              <a:t>(degrees</a:t>
            </a:r>
            <a:r>
              <a:rPr lang="en-US" sz="2400" spc="-175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of  freedom)</a:t>
            </a:r>
          </a:p>
          <a:p>
            <a:pPr marL="234315" indent="-234315">
              <a:lnSpc>
                <a:spcPct val="150000"/>
              </a:lnSpc>
              <a:spcBef>
                <a:spcPts val="380"/>
              </a:spcBef>
              <a:buAutoNum type="arabicParenR"/>
              <a:tabLst>
                <a:tab pos="234950" algn="l"/>
              </a:tabLst>
            </a:pPr>
            <a:r>
              <a:rPr lang="en-US" sz="2400" dirty="0" smtClean="0">
                <a:latin typeface="Arial"/>
                <a:cs typeface="Arial"/>
              </a:rPr>
              <a:t>The significance </a:t>
            </a:r>
            <a:r>
              <a:rPr lang="en-US" sz="2400" spc="-5" dirty="0" smtClean="0">
                <a:latin typeface="Arial"/>
                <a:cs typeface="Arial"/>
              </a:rPr>
              <a:t>level</a:t>
            </a:r>
            <a:r>
              <a:rPr lang="en-US" sz="2400" spc="-10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increases</a:t>
            </a:r>
          </a:p>
          <a:p>
            <a:pPr marL="170180" marR="12065" indent="-170180">
              <a:lnSpc>
                <a:spcPct val="150000"/>
              </a:lnSpc>
              <a:spcBef>
                <a:spcPts val="384"/>
              </a:spcBef>
              <a:buAutoNum type="arabicParenR"/>
              <a:tabLst>
                <a:tab pos="234950" algn="l"/>
              </a:tabLst>
            </a:pP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5" dirty="0" smtClean="0">
                <a:latin typeface="Arial"/>
                <a:cs typeface="Arial"/>
              </a:rPr>
              <a:t>smaller </a:t>
            </a: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-5" dirty="0" smtClean="0">
                <a:latin typeface="Arial"/>
                <a:cs typeface="Arial"/>
              </a:rPr>
              <a:t>variance </a:t>
            </a:r>
            <a:r>
              <a:rPr lang="en-US" sz="2400" dirty="0" smtClean="0">
                <a:latin typeface="Arial"/>
                <a:cs typeface="Arial"/>
              </a:rPr>
              <a:t>of the</a:t>
            </a:r>
            <a:r>
              <a:rPr lang="en-US" sz="2400" spc="-150" dirty="0" smtClean="0">
                <a:latin typeface="Arial"/>
                <a:cs typeface="Arial"/>
              </a:rPr>
              <a:t> </a:t>
            </a:r>
            <a:r>
              <a:rPr lang="en-US" sz="2400" spc="5" dirty="0" smtClean="0">
                <a:latin typeface="Arial"/>
                <a:cs typeface="Arial"/>
              </a:rPr>
              <a:t>estimated  </a:t>
            </a:r>
            <a:r>
              <a:rPr lang="en-US" sz="2400" dirty="0" smtClean="0">
                <a:latin typeface="Arial"/>
                <a:cs typeface="Arial"/>
              </a:rPr>
              <a:t>parameters</a:t>
            </a:r>
          </a:p>
          <a:p>
            <a:pPr marL="234315" indent="-234315">
              <a:lnSpc>
                <a:spcPct val="150000"/>
              </a:lnSpc>
              <a:spcBef>
                <a:spcPts val="384"/>
              </a:spcBef>
              <a:buAutoNum type="arabicParenR"/>
              <a:tabLst>
                <a:tab pos="234950" algn="l"/>
              </a:tabLst>
            </a:pP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5" dirty="0" smtClean="0">
                <a:latin typeface="Arial"/>
                <a:cs typeface="Arial"/>
              </a:rPr>
              <a:t>smaller </a:t>
            </a: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-5" dirty="0" smtClean="0">
                <a:latin typeface="Arial"/>
                <a:cs typeface="Arial"/>
              </a:rPr>
              <a:t>variance </a:t>
            </a:r>
            <a:r>
              <a:rPr lang="en-US" sz="2400" dirty="0" smtClean="0">
                <a:latin typeface="Arial"/>
                <a:cs typeface="Arial"/>
              </a:rPr>
              <a:t>of the </a:t>
            </a:r>
            <a:r>
              <a:rPr lang="en-US" sz="2400" spc="-5" dirty="0" smtClean="0">
                <a:latin typeface="Arial"/>
                <a:cs typeface="Arial"/>
              </a:rPr>
              <a:t>error</a:t>
            </a:r>
            <a:r>
              <a:rPr lang="en-US" sz="2400" spc="-175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term</a:t>
            </a:r>
            <a:endParaRPr lang="en-US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212850" indent="-1213485">
              <a:lnSpc>
                <a:spcPct val="100000"/>
              </a:lnSpc>
            </a:pPr>
            <a:r>
              <a:rPr lang="en-US" sz="3200" b="1" dirty="0">
                <a:latin typeface="Arial"/>
                <a:cs typeface="Arial"/>
              </a:rPr>
              <a:t>Testing the overall </a:t>
            </a:r>
            <a:r>
              <a:rPr lang="en-US" sz="3200" b="1" spc="5" dirty="0">
                <a:latin typeface="Arial"/>
                <a:cs typeface="Arial"/>
              </a:rPr>
              <a:t>significance </a:t>
            </a:r>
            <a:r>
              <a:rPr lang="en-US" sz="3200" b="1" dirty="0">
                <a:latin typeface="Arial"/>
                <a:cs typeface="Arial"/>
              </a:rPr>
              <a:t>of</a:t>
            </a:r>
            <a:r>
              <a:rPr lang="en-US" sz="3200" b="1" spc="-285" dirty="0">
                <a:latin typeface="Arial"/>
                <a:cs typeface="Arial"/>
              </a:rPr>
              <a:t> </a:t>
            </a:r>
            <a:r>
              <a:rPr lang="en-US" sz="3200" b="1" dirty="0">
                <a:latin typeface="Arial"/>
                <a:cs typeface="Arial"/>
              </a:rPr>
              <a:t>the  model:</a:t>
            </a:r>
            <a:r>
              <a:rPr lang="en-US" sz="3200" b="1" spc="-120" dirty="0">
                <a:latin typeface="Arial"/>
                <a:cs typeface="Arial"/>
              </a:rPr>
              <a:t> </a:t>
            </a:r>
            <a:r>
              <a:rPr lang="en-US" sz="3200" b="1" dirty="0">
                <a:latin typeface="Arial"/>
                <a:cs typeface="Arial"/>
              </a:rPr>
              <a:t>F-test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i="1" spc="-5" dirty="0" smtClean="0">
                    <a:latin typeface="Arial"/>
                    <a:cs typeface="Arial"/>
                  </a:rPr>
                  <a:t>H</a:t>
                </a:r>
                <a:r>
                  <a:rPr lang="pt-BR" i="1" spc="-7" baseline="-21164" dirty="0">
                    <a:latin typeface="Arial"/>
                    <a:cs typeface="Arial"/>
                  </a:rPr>
                  <a:t>0</a:t>
                </a:r>
                <a:r>
                  <a:rPr lang="pt-BR" i="1" spc="-5" dirty="0">
                    <a:latin typeface="Arial"/>
                    <a:cs typeface="Arial"/>
                  </a:rPr>
                  <a:t>: R</a:t>
                </a:r>
                <a:r>
                  <a:rPr lang="pt-BR" i="1" spc="-7" baseline="26455" dirty="0">
                    <a:latin typeface="Arial"/>
                    <a:cs typeface="Arial"/>
                  </a:rPr>
                  <a:t>2 </a:t>
                </a:r>
                <a:r>
                  <a:rPr lang="pt-BR" i="1" dirty="0">
                    <a:latin typeface="Arial"/>
                    <a:cs typeface="Arial"/>
                  </a:rPr>
                  <a:t>= 0 vs.  </a:t>
                </a:r>
                <a:endParaRPr lang="pt-BR" i="1" dirty="0" smtClean="0">
                  <a:latin typeface="Arial"/>
                  <a:cs typeface="Arial"/>
                </a:endParaRPr>
              </a:p>
              <a:p>
                <a:pPr marL="0" indent="0">
                  <a:buNone/>
                </a:pPr>
                <a:r>
                  <a:rPr lang="pt-BR" i="1" spc="-5" dirty="0" smtClean="0">
                    <a:latin typeface="Arial"/>
                    <a:cs typeface="Arial"/>
                  </a:rPr>
                  <a:t>H</a:t>
                </a:r>
                <a:r>
                  <a:rPr lang="pt-BR" i="1" spc="-7" baseline="-21164" dirty="0" smtClean="0">
                    <a:latin typeface="Arial"/>
                    <a:cs typeface="Arial"/>
                  </a:rPr>
                  <a:t>1</a:t>
                </a:r>
                <a:r>
                  <a:rPr lang="pt-BR" i="1" spc="-5" dirty="0">
                    <a:latin typeface="Arial"/>
                    <a:cs typeface="Arial"/>
                  </a:rPr>
                  <a:t>: R</a:t>
                </a:r>
                <a:r>
                  <a:rPr lang="pt-BR" i="1" spc="-7" baseline="26455" dirty="0">
                    <a:latin typeface="Arial"/>
                    <a:cs typeface="Arial"/>
                  </a:rPr>
                  <a:t>2</a:t>
                </a:r>
                <a:r>
                  <a:rPr lang="pt-BR" sz="3600" i="1" spc="-7" baseline="26455" dirty="0">
                    <a:latin typeface="Arial"/>
                    <a:cs typeface="Arial"/>
                  </a:rPr>
                  <a:t> </a:t>
                </a:r>
                <a:r>
                  <a:rPr lang="en-US" sz="3600" i="1" dirty="0">
                    <a:latin typeface="Symbol"/>
                    <a:cs typeface="Symbol"/>
                  </a:rPr>
                  <a:t></a:t>
                </a:r>
                <a:r>
                  <a:rPr lang="pt-BR" sz="3600" i="1" spc="60" dirty="0" smtClean="0">
                    <a:latin typeface="Arial"/>
                    <a:cs typeface="Arial"/>
                  </a:rPr>
                  <a:t> </a:t>
                </a:r>
                <a:r>
                  <a:rPr lang="pt-BR" i="1" dirty="0" smtClean="0">
                    <a:latin typeface="Arial"/>
                    <a:cs typeface="Arial"/>
                  </a:rPr>
                  <a:t>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/>
                        </a:rPr>
                        <m:t>𝐹</m:t>
                      </m:r>
                      <m:r>
                        <a:rPr lang="pt-BR" i="1" smtClean="0">
                          <a:latin typeface="Cambria Math"/>
                          <a:cs typeface="Arial"/>
                        </a:rPr>
                        <m:t>=</m:t>
                      </m:r>
                      <m:f>
                        <m:fPr>
                          <m:ctrlPr>
                            <a:rPr lang="pt-BR" i="1" smtClean="0">
                              <a:latin typeface="Cambria Math"/>
                              <a:cs typeface="Arial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i="1" spc="10" dirty="0">
                              <a:latin typeface="Times New Roman"/>
                              <a:cs typeface="Times New Roman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en-US" sz="1800" spc="15" baseline="43650" dirty="0">
                              <a:latin typeface="Times New Roman"/>
                              <a:cs typeface="Times New Roman"/>
                            </a:rPr>
                            <m:t>2 </m:t>
                          </m:r>
                          <m:r>
                            <m:rPr>
                              <m:nor/>
                            </m:rPr>
                            <a:rPr lang="en-US" spc="25" dirty="0">
                              <a:latin typeface="Times New Roman"/>
                              <a:cs typeface="Times New Roman"/>
                            </a:rPr>
                            <m:t>/</m:t>
                          </m:r>
                          <m:r>
                            <m:rPr>
                              <m:nor/>
                            </m:rPr>
                            <a:rPr lang="en-US" i="1" spc="25" dirty="0">
                              <a:latin typeface="Times New Roman"/>
                              <a:cs typeface="Times New Roman"/>
                            </a:rPr>
                            <m:t>k</m:t>
                          </m:r>
                          <m:r>
                            <m:rPr>
                              <m:nor/>
                            </m:rPr>
                            <a:rPr lang="en-US" i="1" spc="-45" dirty="0">
                              <a:latin typeface="Times New Roman"/>
                              <a:cs typeface="Times New Roman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Arial"/>
                            </a:rPr>
                            <m:t>(1−</m:t>
                          </m:r>
                          <m:r>
                            <m:rPr>
                              <m:nor/>
                            </m:rPr>
                            <a:rPr lang="en-US" i="1" spc="10" dirty="0">
                              <a:latin typeface="Times New Roman"/>
                              <a:cs typeface="Times New Roman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en-US" sz="2000" spc="15" baseline="43650" dirty="0">
                              <a:latin typeface="Times New Roman"/>
                              <a:cs typeface="Times New Roman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b="0" i="1" smtClean="0">
                              <a:latin typeface="Cambria Math"/>
                              <a:cs typeface="Arial"/>
                            </a:rPr>
                            <m:t>)/(</m:t>
                          </m:r>
                          <m:r>
                            <a:rPr lang="en-US" b="0" i="1" smtClean="0">
                              <a:latin typeface="Cambria Math"/>
                              <a:cs typeface="Arial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  <a:cs typeface="Arial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cs typeface="Arial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  <a:cs typeface="Arial"/>
                            </a:rPr>
                            <m:t>−1) </m:t>
                          </m:r>
                        </m:den>
                      </m:f>
                    </m:oMath>
                  </m:oMathPara>
                </a14:m>
                <a:endParaRPr lang="pt-BR" i="1" dirty="0">
                  <a:latin typeface="Arial"/>
                  <a:cs typeface="Arial"/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K: Number od independent variable (1 in simple linear regression model).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762000" y="990600"/>
            <a:ext cx="7620000" cy="5254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45740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Example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Let </a:t>
            </a:r>
            <a:r>
              <a:rPr lang="en-US" sz="2800" spc="-5" dirty="0">
                <a:latin typeface="Arial"/>
                <a:cs typeface="Arial"/>
              </a:rPr>
              <a:t>N=10, k=2, R</a:t>
            </a:r>
            <a:r>
              <a:rPr lang="en-US" sz="2800" spc="-7" baseline="26455" dirty="0">
                <a:latin typeface="Arial"/>
                <a:cs typeface="Arial"/>
              </a:rPr>
              <a:t>2</a:t>
            </a:r>
            <a:r>
              <a:rPr lang="en-US" sz="2800" spc="120" baseline="2645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=0.518</a:t>
            </a:r>
          </a:p>
          <a:p>
            <a:pPr>
              <a:spcBef>
                <a:spcPts val="384"/>
              </a:spcBef>
            </a:pPr>
            <a:r>
              <a:rPr lang="en-US" sz="2800" dirty="0">
                <a:latin typeface="Arial"/>
                <a:cs typeface="Arial"/>
              </a:rPr>
              <a:t>d.f. = 1 and</a:t>
            </a:r>
            <a:r>
              <a:rPr lang="en-US" sz="2800" spc="-150" dirty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8</a:t>
            </a:r>
          </a:p>
          <a:p>
            <a:pPr marL="0" indent="0">
              <a:spcBef>
                <a:spcPts val="384"/>
              </a:spcBef>
              <a:buNone/>
            </a:pPr>
            <a:r>
              <a:rPr lang="pt-BR" sz="2800" i="1" spc="-5" dirty="0" smtClean="0">
                <a:latin typeface="Arial"/>
                <a:cs typeface="Arial"/>
              </a:rPr>
              <a:t>                H</a:t>
            </a:r>
            <a:r>
              <a:rPr lang="pt-BR" sz="2800" i="1" spc="-7" baseline="-21164" dirty="0" smtClean="0">
                <a:latin typeface="Arial"/>
                <a:cs typeface="Arial"/>
              </a:rPr>
              <a:t>0</a:t>
            </a:r>
            <a:r>
              <a:rPr lang="pt-BR" sz="2800" i="1" spc="-5" dirty="0">
                <a:latin typeface="Arial"/>
                <a:cs typeface="Arial"/>
              </a:rPr>
              <a:t>: R</a:t>
            </a:r>
            <a:r>
              <a:rPr lang="pt-BR" sz="2800" i="1" spc="-7" baseline="26455" dirty="0">
                <a:latin typeface="Arial"/>
                <a:cs typeface="Arial"/>
              </a:rPr>
              <a:t>2 </a:t>
            </a:r>
            <a:r>
              <a:rPr lang="pt-BR" sz="2800" i="1" dirty="0">
                <a:latin typeface="Arial"/>
                <a:cs typeface="Arial"/>
              </a:rPr>
              <a:t>= </a:t>
            </a:r>
            <a:r>
              <a:rPr lang="pt-BR" sz="2800" i="1" dirty="0" smtClean="0">
                <a:latin typeface="Arial"/>
                <a:cs typeface="Arial"/>
              </a:rPr>
              <a:t>0</a:t>
            </a:r>
          </a:p>
          <a:p>
            <a:pPr marL="0" indent="0">
              <a:spcBef>
                <a:spcPts val="384"/>
              </a:spcBef>
              <a:buNone/>
            </a:pPr>
            <a:r>
              <a:rPr lang="pt-BR" sz="2800" i="1" dirty="0">
                <a:latin typeface="Arial"/>
                <a:cs typeface="Arial"/>
              </a:rPr>
              <a:t> </a:t>
            </a:r>
            <a:r>
              <a:rPr lang="pt-BR" sz="2800" i="1" dirty="0" smtClean="0">
                <a:latin typeface="Arial"/>
                <a:cs typeface="Arial"/>
              </a:rPr>
              <a:t>               </a:t>
            </a:r>
            <a:r>
              <a:rPr lang="pt-BR" sz="2800" i="1" spc="-5" dirty="0" smtClean="0">
                <a:latin typeface="Arial"/>
                <a:cs typeface="Arial"/>
              </a:rPr>
              <a:t>H</a:t>
            </a:r>
            <a:r>
              <a:rPr lang="pt-BR" sz="2800" i="1" spc="-7" baseline="-21164" dirty="0" smtClean="0">
                <a:latin typeface="Arial"/>
                <a:cs typeface="Arial"/>
              </a:rPr>
              <a:t>1</a:t>
            </a:r>
            <a:r>
              <a:rPr lang="pt-BR" sz="2800" i="1" spc="-5" dirty="0">
                <a:latin typeface="Arial"/>
                <a:cs typeface="Arial"/>
              </a:rPr>
              <a:t>: R</a:t>
            </a:r>
            <a:r>
              <a:rPr lang="pt-BR" sz="2800" i="1" spc="-7" baseline="26455" dirty="0">
                <a:latin typeface="Arial"/>
                <a:cs typeface="Arial"/>
              </a:rPr>
              <a:t>2 </a:t>
            </a:r>
            <a:r>
              <a:rPr lang="en-US" sz="2800" i="1" dirty="0">
                <a:latin typeface="Symbol"/>
                <a:cs typeface="Symbol"/>
              </a:rPr>
              <a:t></a:t>
            </a:r>
            <a:r>
              <a:rPr lang="pt-BR" sz="2800" i="1" spc="60" dirty="0">
                <a:latin typeface="Arial"/>
                <a:cs typeface="Arial"/>
              </a:rPr>
              <a:t> </a:t>
            </a:r>
            <a:r>
              <a:rPr lang="pt-BR" sz="2800" i="1" dirty="0">
                <a:latin typeface="Arial"/>
                <a:cs typeface="Arial"/>
              </a:rPr>
              <a:t>0</a:t>
            </a:r>
          </a:p>
          <a:p>
            <a:pPr marL="0" indent="0">
              <a:spcBef>
                <a:spcPts val="384"/>
              </a:spcBef>
              <a:buNone/>
            </a:pPr>
            <a:endParaRPr lang="en-US" sz="2800" dirty="0">
              <a:latin typeface="Arial"/>
              <a:cs typeface="Arial"/>
            </a:endParaRPr>
          </a:p>
          <a:p>
            <a:pPr>
              <a:spcBef>
                <a:spcPts val="380"/>
              </a:spcBef>
            </a:pPr>
            <a:r>
              <a:rPr lang="en-US" sz="2800" dirty="0">
                <a:latin typeface="Arial"/>
                <a:cs typeface="Arial"/>
              </a:rPr>
              <a:t>F*=  </a:t>
            </a:r>
            <a:r>
              <a:rPr lang="en-US" sz="2800" spc="-5" dirty="0">
                <a:latin typeface="Arial"/>
                <a:cs typeface="Arial"/>
              </a:rPr>
              <a:t>[0.518/1]/[(1 </a:t>
            </a:r>
            <a:r>
              <a:rPr lang="en-US" sz="2800" dirty="0">
                <a:latin typeface="Arial"/>
                <a:cs typeface="Arial"/>
              </a:rPr>
              <a:t>– </a:t>
            </a:r>
            <a:r>
              <a:rPr lang="en-US" sz="2800" spc="-5" dirty="0">
                <a:latin typeface="Arial"/>
                <a:cs typeface="Arial"/>
              </a:rPr>
              <a:t>0.518)/(10-2)] </a:t>
            </a:r>
            <a:r>
              <a:rPr lang="en-US" sz="2800" dirty="0">
                <a:latin typeface="Arial"/>
                <a:cs typeface="Arial"/>
              </a:rPr>
              <a:t>=</a:t>
            </a:r>
            <a:r>
              <a:rPr lang="en-US" sz="2800" spc="-10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8.60</a:t>
            </a:r>
          </a:p>
          <a:p>
            <a:r>
              <a:rPr lang="en-US" dirty="0" smtClean="0"/>
              <a:t>F critical: </a:t>
            </a:r>
            <a:r>
              <a:rPr lang="en-US" spc="-5" dirty="0" smtClean="0">
                <a:latin typeface="Arial"/>
                <a:cs typeface="Arial"/>
              </a:rPr>
              <a:t>F(1</a:t>
            </a:r>
            <a:r>
              <a:rPr lang="en-US" spc="-5" dirty="0">
                <a:latin typeface="Arial"/>
                <a:cs typeface="Arial"/>
              </a:rPr>
              <a:t>, 8, </a:t>
            </a:r>
            <a:r>
              <a:rPr lang="en-US" dirty="0">
                <a:latin typeface="Arial"/>
                <a:cs typeface="Arial"/>
              </a:rPr>
              <a:t>5%)= </a:t>
            </a:r>
            <a:r>
              <a:rPr lang="en-US" dirty="0" smtClean="0">
                <a:latin typeface="Arial"/>
                <a:cs typeface="Arial"/>
              </a:rPr>
              <a:t>5.32.</a:t>
            </a:r>
          </a:p>
          <a:p>
            <a:r>
              <a:rPr lang="en-US" dirty="0" smtClean="0">
                <a:latin typeface="Arial"/>
                <a:cs typeface="Arial"/>
              </a:rPr>
              <a:t>Decision Rule:  </a:t>
            </a:r>
            <a:r>
              <a:rPr lang="en-US" dirty="0">
                <a:latin typeface="Arial"/>
                <a:cs typeface="Arial"/>
              </a:rPr>
              <a:t>F</a:t>
            </a:r>
            <a:r>
              <a:rPr lang="en-US" dirty="0" smtClean="0">
                <a:latin typeface="Arial"/>
                <a:cs typeface="Arial"/>
              </a:rPr>
              <a:t>* &gt; </a:t>
            </a:r>
            <a:r>
              <a:rPr lang="en-US" dirty="0"/>
              <a:t>F </a:t>
            </a:r>
            <a:r>
              <a:rPr lang="en-US" dirty="0" smtClean="0"/>
              <a:t>critical </a:t>
            </a: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 So we reject </a:t>
            </a:r>
            <a:r>
              <a:rPr lang="pt-BR" i="1" spc="-5" dirty="0" smtClean="0">
                <a:latin typeface="Arial"/>
                <a:cs typeface="Arial"/>
              </a:rPr>
              <a:t>H</a:t>
            </a:r>
            <a:r>
              <a:rPr lang="pt-BR" i="1" spc="-7" baseline="-21164" dirty="0" smtClean="0">
                <a:latin typeface="Arial"/>
                <a:cs typeface="Arial"/>
              </a:rPr>
              <a:t>0,</a:t>
            </a:r>
            <a:r>
              <a:rPr lang="pt-BR" i="1" spc="-7" dirty="0" smtClean="0">
                <a:latin typeface="Arial"/>
                <a:cs typeface="Arial"/>
              </a:rPr>
              <a:t> and we can conclude that the model is  statistically significant.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73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Goodness-of-Fit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70180" indent="-170180">
              <a:lnSpc>
                <a:spcPct val="120000"/>
              </a:lnSpc>
              <a:spcBef>
                <a:spcPts val="1850"/>
              </a:spcBef>
              <a:tabLst>
                <a:tab pos="170815" algn="l"/>
              </a:tabLst>
            </a:pPr>
            <a:r>
              <a:rPr lang="en-US" spc="5" dirty="0">
                <a:latin typeface="Arial"/>
                <a:cs typeface="Arial"/>
              </a:rPr>
              <a:t>A </a:t>
            </a:r>
            <a:r>
              <a:rPr lang="en-US" dirty="0">
                <a:latin typeface="Arial"/>
                <a:cs typeface="Arial"/>
              </a:rPr>
              <a:t>natural question </a:t>
            </a:r>
            <a:r>
              <a:rPr lang="en-US" spc="5" dirty="0">
                <a:latin typeface="Arial"/>
                <a:cs typeface="Arial"/>
              </a:rPr>
              <a:t>is </a:t>
            </a:r>
            <a:r>
              <a:rPr lang="en-US" dirty="0">
                <a:latin typeface="Arial"/>
                <a:cs typeface="Arial"/>
              </a:rPr>
              <a:t>how </a:t>
            </a:r>
            <a:r>
              <a:rPr lang="en-US" spc="-5" dirty="0">
                <a:latin typeface="Arial"/>
                <a:cs typeface="Arial"/>
              </a:rPr>
              <a:t>well </a:t>
            </a:r>
            <a:r>
              <a:rPr lang="en-US" spc="5" dirty="0">
                <a:latin typeface="Arial"/>
                <a:cs typeface="Arial"/>
              </a:rPr>
              <a:t>the </a:t>
            </a:r>
            <a:r>
              <a:rPr lang="en-US" dirty="0">
                <a:latin typeface="Arial"/>
                <a:cs typeface="Arial"/>
              </a:rPr>
              <a:t>regression </a:t>
            </a:r>
            <a:r>
              <a:rPr lang="en-US" spc="5" dirty="0">
                <a:latin typeface="Arial"/>
                <a:cs typeface="Arial"/>
              </a:rPr>
              <a:t>line “fits” </a:t>
            </a:r>
            <a:r>
              <a:rPr lang="en-US" dirty="0">
                <a:latin typeface="Arial"/>
                <a:cs typeface="Arial"/>
              </a:rPr>
              <a:t>or </a:t>
            </a:r>
            <a:r>
              <a:rPr lang="en-US" spc="-5" dirty="0">
                <a:latin typeface="Arial"/>
                <a:cs typeface="Arial"/>
              </a:rPr>
              <a:t>explains </a:t>
            </a:r>
            <a:r>
              <a:rPr lang="en-US" spc="5" dirty="0">
                <a:latin typeface="Arial"/>
                <a:cs typeface="Arial"/>
              </a:rPr>
              <a:t>the </a:t>
            </a:r>
            <a:r>
              <a:rPr lang="en-US" dirty="0">
                <a:latin typeface="Arial"/>
                <a:cs typeface="Arial"/>
              </a:rPr>
              <a:t>data.  </a:t>
            </a:r>
            <a:r>
              <a:rPr lang="en-US" spc="-5" dirty="0">
                <a:latin typeface="Arial"/>
                <a:cs typeface="Arial"/>
              </a:rPr>
              <a:t>There</a:t>
            </a:r>
            <a:r>
              <a:rPr lang="en-US" spc="-4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are</a:t>
            </a:r>
            <a:r>
              <a:rPr lang="en-US" spc="-1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two</a:t>
            </a:r>
            <a:r>
              <a:rPr lang="en-US" spc="-1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regression</a:t>
            </a:r>
            <a:r>
              <a:rPr lang="en-US" spc="-4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statistics</a:t>
            </a:r>
            <a:r>
              <a:rPr lang="en-US" spc="-11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that</a:t>
            </a:r>
            <a:r>
              <a:rPr lang="en-US" spc="-2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provide</a:t>
            </a:r>
            <a:r>
              <a:rPr lang="en-US" spc="-6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complementary</a:t>
            </a:r>
            <a:r>
              <a:rPr lang="en-US" spc="-11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measures</a:t>
            </a:r>
            <a:r>
              <a:rPr lang="en-US" spc="-3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  </a:t>
            </a:r>
            <a:r>
              <a:rPr lang="en-US" spc="5" dirty="0">
                <a:latin typeface="Arial"/>
                <a:cs typeface="Arial"/>
              </a:rPr>
              <a:t>the</a:t>
            </a:r>
            <a:r>
              <a:rPr lang="en-US" spc="-9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quality</a:t>
            </a:r>
            <a:r>
              <a:rPr lang="en-US" spc="-8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</a:t>
            </a:r>
            <a:r>
              <a:rPr lang="en-US" spc="-30" dirty="0">
                <a:latin typeface="Arial"/>
                <a:cs typeface="Arial"/>
              </a:rPr>
              <a:t> </a:t>
            </a:r>
            <a:r>
              <a:rPr lang="en-US" spc="10" dirty="0">
                <a:latin typeface="Arial"/>
                <a:cs typeface="Arial"/>
              </a:rPr>
              <a:t>fit:</a:t>
            </a:r>
            <a:endParaRPr lang="en-US" dirty="0">
              <a:latin typeface="Arial"/>
              <a:cs typeface="Arial"/>
            </a:endParaRPr>
          </a:p>
          <a:p>
            <a:pPr marL="170180" marR="307340" indent="-170180">
              <a:lnSpc>
                <a:spcPct val="120000"/>
              </a:lnSpc>
              <a:spcBef>
                <a:spcPts val="250"/>
              </a:spcBef>
              <a:tabLst>
                <a:tab pos="170815" algn="l"/>
              </a:tabLst>
            </a:pPr>
            <a:r>
              <a:rPr lang="en-US" dirty="0">
                <a:latin typeface="Arial"/>
                <a:cs typeface="Arial"/>
              </a:rPr>
              <a:t>The </a:t>
            </a:r>
            <a:r>
              <a:rPr lang="en-US" sz="3600" b="1" i="1" spc="-25" dirty="0">
                <a:latin typeface="Arial"/>
                <a:cs typeface="Arial"/>
              </a:rPr>
              <a:t>regression </a:t>
            </a:r>
            <a:r>
              <a:rPr lang="en-US" sz="3600" b="1" i="1" spc="-20" dirty="0">
                <a:latin typeface="Arial"/>
                <a:cs typeface="Arial"/>
              </a:rPr>
              <a:t>R</a:t>
            </a:r>
            <a:r>
              <a:rPr lang="en-US" b="1" spc="-20" dirty="0">
                <a:latin typeface="Arial"/>
                <a:cs typeface="Arial"/>
              </a:rPr>
              <a:t>2 </a:t>
            </a:r>
            <a:r>
              <a:rPr lang="en-US" dirty="0">
                <a:latin typeface="Arial"/>
                <a:cs typeface="Arial"/>
              </a:rPr>
              <a:t>measures </a:t>
            </a:r>
            <a:r>
              <a:rPr lang="en-US" spc="5" dirty="0">
                <a:latin typeface="Arial"/>
                <a:cs typeface="Arial"/>
              </a:rPr>
              <a:t>the fraction </a:t>
            </a:r>
            <a:r>
              <a:rPr lang="en-US" dirty="0">
                <a:latin typeface="Arial"/>
                <a:cs typeface="Arial"/>
              </a:rPr>
              <a:t>of </a:t>
            </a:r>
            <a:r>
              <a:rPr lang="en-US" spc="5" dirty="0">
                <a:latin typeface="Arial"/>
                <a:cs typeface="Arial"/>
              </a:rPr>
              <a:t>the variance </a:t>
            </a:r>
            <a:r>
              <a:rPr lang="en-US" dirty="0">
                <a:latin typeface="Arial"/>
                <a:cs typeface="Arial"/>
              </a:rPr>
              <a:t>of </a:t>
            </a:r>
            <a:r>
              <a:rPr lang="en-US" sz="3600" i="1" spc="-30" dirty="0">
                <a:latin typeface="Arial"/>
                <a:cs typeface="Arial"/>
              </a:rPr>
              <a:t>Y </a:t>
            </a:r>
            <a:r>
              <a:rPr lang="en-US" spc="5" dirty="0">
                <a:latin typeface="Arial"/>
                <a:cs typeface="Arial"/>
              </a:rPr>
              <a:t>that is  </a:t>
            </a:r>
            <a:r>
              <a:rPr lang="en-US" spc="-5" dirty="0">
                <a:latin typeface="Arial"/>
                <a:cs typeface="Arial"/>
              </a:rPr>
              <a:t>explained </a:t>
            </a:r>
            <a:r>
              <a:rPr lang="en-US" dirty="0">
                <a:latin typeface="Arial"/>
                <a:cs typeface="Arial"/>
              </a:rPr>
              <a:t>by </a:t>
            </a:r>
            <a:r>
              <a:rPr lang="en-US" sz="3600" i="1" spc="-20" dirty="0">
                <a:latin typeface="Arial"/>
                <a:cs typeface="Arial"/>
              </a:rPr>
              <a:t>X</a:t>
            </a:r>
            <a:r>
              <a:rPr lang="en-US" spc="-20" dirty="0">
                <a:latin typeface="Arial"/>
                <a:cs typeface="Arial"/>
              </a:rPr>
              <a:t>; </a:t>
            </a:r>
            <a:r>
              <a:rPr lang="en-US" spc="5" dirty="0">
                <a:latin typeface="Arial"/>
                <a:cs typeface="Arial"/>
              </a:rPr>
              <a:t>it is </a:t>
            </a:r>
            <a:r>
              <a:rPr lang="en-US" dirty="0" err="1" smtClean="0">
                <a:latin typeface="Arial"/>
                <a:cs typeface="Arial"/>
              </a:rPr>
              <a:t>unitless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and </a:t>
            </a:r>
            <a:r>
              <a:rPr lang="en-US" spc="-5" dirty="0">
                <a:latin typeface="Arial"/>
                <a:cs typeface="Arial"/>
              </a:rPr>
              <a:t>ranges </a:t>
            </a:r>
            <a:r>
              <a:rPr lang="en-US" spc="-10" dirty="0">
                <a:latin typeface="Arial"/>
                <a:cs typeface="Arial"/>
              </a:rPr>
              <a:t>between zero </a:t>
            </a:r>
            <a:r>
              <a:rPr lang="en-US" spc="5" dirty="0">
                <a:latin typeface="Arial"/>
                <a:cs typeface="Arial"/>
              </a:rPr>
              <a:t>(no </a:t>
            </a:r>
            <a:r>
              <a:rPr lang="en-US" spc="10" dirty="0">
                <a:latin typeface="Arial"/>
                <a:cs typeface="Arial"/>
              </a:rPr>
              <a:t>fit) </a:t>
            </a:r>
            <a:r>
              <a:rPr lang="en-US" dirty="0">
                <a:latin typeface="Arial"/>
                <a:cs typeface="Arial"/>
              </a:rPr>
              <a:t>and one  </a:t>
            </a:r>
            <a:r>
              <a:rPr lang="en-US" spc="-5" dirty="0">
                <a:latin typeface="Arial"/>
                <a:cs typeface="Arial"/>
              </a:rPr>
              <a:t>(perfect</a:t>
            </a:r>
            <a:r>
              <a:rPr lang="en-US" spc="-114" dirty="0">
                <a:latin typeface="Arial"/>
                <a:cs typeface="Arial"/>
              </a:rPr>
              <a:t> </a:t>
            </a:r>
            <a:r>
              <a:rPr lang="en-US" spc="10" dirty="0">
                <a:latin typeface="Arial"/>
                <a:cs typeface="Arial"/>
              </a:rPr>
              <a:t>fit)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endParaRPr lang="en-US" dirty="0">
              <a:latin typeface="Times New Roman"/>
              <a:cs typeface="Times New Roman"/>
            </a:endParaRPr>
          </a:p>
          <a:p>
            <a:pPr marL="170180" marR="14604" indent="-170180">
              <a:lnSpc>
                <a:spcPct val="120000"/>
              </a:lnSpc>
              <a:spcBef>
                <a:spcPts val="525"/>
              </a:spcBef>
              <a:tabLst>
                <a:tab pos="170815" algn="l"/>
              </a:tabLst>
            </a:pPr>
            <a:r>
              <a:rPr lang="en-US" sz="3600" spc="5" dirty="0">
                <a:latin typeface="Arial"/>
                <a:cs typeface="Arial"/>
              </a:rPr>
              <a:t>Or </a:t>
            </a:r>
            <a:r>
              <a:rPr lang="en-US" sz="3600" dirty="0">
                <a:latin typeface="Arial"/>
                <a:cs typeface="Arial"/>
              </a:rPr>
              <a:t>the </a:t>
            </a:r>
            <a:r>
              <a:rPr lang="en-US" sz="3600" spc="5" dirty="0">
                <a:latin typeface="Arial"/>
                <a:cs typeface="Arial"/>
              </a:rPr>
              <a:t>fraction</a:t>
            </a:r>
            <a:r>
              <a:rPr lang="en-US" sz="3600" spc="-210" dirty="0">
                <a:latin typeface="Arial"/>
                <a:cs typeface="Arial"/>
              </a:rPr>
              <a:t> </a:t>
            </a:r>
            <a:r>
              <a:rPr lang="en-US" sz="3600" spc="-5" dirty="0">
                <a:latin typeface="Arial"/>
                <a:cs typeface="Arial"/>
              </a:rPr>
              <a:t>of </a:t>
            </a:r>
            <a:r>
              <a:rPr lang="en-US" sz="3600" dirty="0">
                <a:latin typeface="Arial"/>
                <a:cs typeface="Arial"/>
              </a:rPr>
              <a:t>the total </a:t>
            </a:r>
            <a:r>
              <a:rPr lang="en-US" sz="3600" spc="-10" dirty="0">
                <a:latin typeface="Arial"/>
                <a:cs typeface="Arial"/>
              </a:rPr>
              <a:t>sum </a:t>
            </a:r>
            <a:r>
              <a:rPr lang="en-US" sz="3600" spc="-5" dirty="0">
                <a:latin typeface="Arial"/>
                <a:cs typeface="Arial"/>
              </a:rPr>
              <a:t>of </a:t>
            </a:r>
            <a:r>
              <a:rPr lang="en-US" sz="3600" spc="-10" dirty="0">
                <a:latin typeface="Arial"/>
                <a:cs typeface="Arial"/>
              </a:rPr>
              <a:t>squares </a:t>
            </a:r>
            <a:r>
              <a:rPr lang="en-US" sz="3600" spc="5" dirty="0">
                <a:latin typeface="Arial"/>
                <a:cs typeface="Arial"/>
              </a:rPr>
              <a:t>(SST) </a:t>
            </a:r>
            <a:r>
              <a:rPr lang="en-US" sz="3600" spc="-5" dirty="0">
                <a:latin typeface="Arial"/>
                <a:cs typeface="Arial"/>
              </a:rPr>
              <a:t>that </a:t>
            </a:r>
            <a:r>
              <a:rPr lang="en-US" sz="3600" spc="10" dirty="0">
                <a:latin typeface="Arial"/>
                <a:cs typeface="Arial"/>
              </a:rPr>
              <a:t>is </a:t>
            </a:r>
            <a:r>
              <a:rPr lang="en-US" sz="3600" dirty="0">
                <a:latin typeface="Arial"/>
                <a:cs typeface="Arial"/>
              </a:rPr>
              <a:t>explained </a:t>
            </a:r>
            <a:r>
              <a:rPr lang="en-US" sz="3600" spc="-5" dirty="0">
                <a:latin typeface="Arial"/>
                <a:cs typeface="Arial"/>
              </a:rPr>
              <a:t>by  </a:t>
            </a:r>
            <a:r>
              <a:rPr lang="en-US" sz="3600" dirty="0">
                <a:latin typeface="Arial"/>
                <a:cs typeface="Arial"/>
              </a:rPr>
              <a:t>the model, call </a:t>
            </a:r>
            <a:r>
              <a:rPr lang="en-US" sz="3600" spc="5" dirty="0">
                <a:latin typeface="Arial"/>
                <a:cs typeface="Arial"/>
              </a:rPr>
              <a:t>this </a:t>
            </a:r>
            <a:r>
              <a:rPr lang="en-US" sz="3600" dirty="0">
                <a:latin typeface="Arial"/>
                <a:cs typeface="Arial"/>
              </a:rPr>
              <a:t>the </a:t>
            </a:r>
            <a:r>
              <a:rPr lang="en-US" sz="3600" spc="-5" dirty="0">
                <a:latin typeface="Arial"/>
                <a:cs typeface="Arial"/>
              </a:rPr>
              <a:t>R-squared of</a:t>
            </a:r>
            <a:r>
              <a:rPr lang="en-US" sz="3600" spc="-150" dirty="0">
                <a:latin typeface="Arial"/>
                <a:cs typeface="Arial"/>
              </a:rPr>
              <a:t> </a:t>
            </a:r>
            <a:r>
              <a:rPr lang="en-US" sz="3600" spc="-5" dirty="0">
                <a:latin typeface="Arial"/>
                <a:cs typeface="Arial"/>
              </a:rPr>
              <a:t>regression</a:t>
            </a:r>
            <a:endParaRPr lang="en-US" sz="3600" dirty="0">
              <a:latin typeface="Arial"/>
              <a:cs typeface="Arial"/>
            </a:endParaRPr>
          </a:p>
          <a:p>
            <a:pPr marL="170180" marR="86995" indent="-170180">
              <a:lnSpc>
                <a:spcPct val="120000"/>
              </a:lnSpc>
              <a:spcBef>
                <a:spcPts val="130"/>
              </a:spcBef>
              <a:buFont typeface="Arial"/>
              <a:buChar char="•"/>
              <a:tabLst>
                <a:tab pos="170815" algn="l"/>
              </a:tabLst>
            </a:pPr>
            <a:r>
              <a:rPr lang="en-US" b="1" dirty="0">
                <a:latin typeface="Arial"/>
                <a:cs typeface="Arial"/>
              </a:rPr>
              <a:t>The</a:t>
            </a:r>
            <a:r>
              <a:rPr lang="en-US" b="1" spc="-40" dirty="0">
                <a:latin typeface="Arial"/>
                <a:cs typeface="Arial"/>
              </a:rPr>
              <a:t> </a:t>
            </a:r>
            <a:r>
              <a:rPr lang="en-US" sz="3600" b="1" i="1" spc="-25" dirty="0">
                <a:latin typeface="Arial"/>
                <a:cs typeface="Arial"/>
              </a:rPr>
              <a:t>regression</a:t>
            </a:r>
            <a:r>
              <a:rPr lang="en-US" sz="3600" b="1" i="1" spc="-80" dirty="0">
                <a:latin typeface="Arial"/>
                <a:cs typeface="Arial"/>
              </a:rPr>
              <a:t> </a:t>
            </a:r>
            <a:r>
              <a:rPr lang="en-US" sz="3600" b="1" i="1" spc="-20" dirty="0">
                <a:latin typeface="Arial"/>
                <a:cs typeface="Arial"/>
              </a:rPr>
              <a:t>R</a:t>
            </a:r>
            <a:r>
              <a:rPr lang="en-US" b="1" spc="-20" dirty="0">
                <a:latin typeface="Arial"/>
                <a:cs typeface="Arial"/>
              </a:rPr>
              <a:t>2</a:t>
            </a:r>
            <a:r>
              <a:rPr lang="en-US" b="1" spc="-1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is</a:t>
            </a:r>
            <a:r>
              <a:rPr lang="en-US" spc="-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the</a:t>
            </a:r>
            <a:r>
              <a:rPr lang="en-US" spc="-40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fraction</a:t>
            </a:r>
            <a:r>
              <a:rPr lang="en-US" spc="-6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</a:t>
            </a:r>
            <a:r>
              <a:rPr lang="en-US" spc="-2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the</a:t>
            </a:r>
            <a:r>
              <a:rPr lang="en-US" spc="-10" dirty="0">
                <a:latin typeface="Arial"/>
                <a:cs typeface="Arial"/>
              </a:rPr>
              <a:t> </a:t>
            </a:r>
            <a:r>
              <a:rPr lang="en-US" spc="10" dirty="0">
                <a:latin typeface="Arial"/>
                <a:cs typeface="Arial"/>
              </a:rPr>
              <a:t>sample</a:t>
            </a:r>
            <a:r>
              <a:rPr lang="en-US" spc="-85" dirty="0">
                <a:latin typeface="Arial"/>
                <a:cs typeface="Arial"/>
              </a:rPr>
              <a:t> </a:t>
            </a:r>
            <a:r>
              <a:rPr lang="en-US" spc="5" dirty="0">
                <a:latin typeface="Arial"/>
                <a:cs typeface="Arial"/>
              </a:rPr>
              <a:t>variance</a:t>
            </a:r>
            <a:r>
              <a:rPr lang="en-US" spc="-6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 </a:t>
            </a:r>
            <a:r>
              <a:rPr lang="en-US" sz="3600" i="1" spc="-25" dirty="0">
                <a:latin typeface="Arial"/>
                <a:cs typeface="Arial"/>
              </a:rPr>
              <a:t>Yi</a:t>
            </a:r>
            <a:r>
              <a:rPr lang="en-US" sz="3600" i="1" spc="-10" dirty="0">
                <a:latin typeface="Arial"/>
                <a:cs typeface="Arial"/>
              </a:rPr>
              <a:t> </a:t>
            </a:r>
            <a:r>
              <a:rPr lang="en-US" spc="-5" dirty="0">
                <a:latin typeface="Arial"/>
                <a:cs typeface="Arial"/>
              </a:rPr>
              <a:t>“explained”  </a:t>
            </a:r>
            <a:r>
              <a:rPr lang="en-US" dirty="0">
                <a:latin typeface="Arial"/>
                <a:cs typeface="Arial"/>
              </a:rPr>
              <a:t>by </a:t>
            </a:r>
            <a:r>
              <a:rPr lang="en-US" spc="5" dirty="0">
                <a:latin typeface="Arial"/>
                <a:cs typeface="Arial"/>
              </a:rPr>
              <a:t>the</a:t>
            </a:r>
            <a:r>
              <a:rPr lang="en-US" spc="-16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regression.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/>
                <a:cs typeface="Times New Roman"/>
              </a:rPr>
              <a:t>Explaining </a:t>
            </a:r>
            <a:r>
              <a:rPr lang="en-US" sz="3600" b="1" spc="-20" dirty="0">
                <a:latin typeface="Times New Roman"/>
                <a:cs typeface="Times New Roman"/>
              </a:rPr>
              <a:t>Variation </a:t>
            </a:r>
            <a:r>
              <a:rPr lang="en-US" sz="3600" b="1" spc="5" dirty="0">
                <a:latin typeface="Times New Roman"/>
                <a:cs typeface="Times New Roman"/>
              </a:rPr>
              <a:t>in</a:t>
            </a:r>
            <a:r>
              <a:rPr lang="en-US" sz="3600" b="1" spc="-250" dirty="0">
                <a:latin typeface="Times New Roman"/>
                <a:cs typeface="Times New Roman"/>
              </a:rPr>
              <a:t> </a:t>
            </a:r>
            <a:r>
              <a:rPr lang="en-US" sz="4000" b="1" spc="5" dirty="0" err="1">
                <a:latin typeface="Times New Roman"/>
                <a:cs typeface="Times New Roman"/>
              </a:rPr>
              <a:t>y</a:t>
            </a:r>
            <a:r>
              <a:rPr lang="en-US" sz="4000" b="1" spc="7" baseline="-20061" dirty="0" err="1">
                <a:latin typeface="Times New Roman"/>
                <a:cs typeface="Times New Roman"/>
              </a:rPr>
              <a:t>t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pc="5" dirty="0" smtClean="0">
                    <a:latin typeface="Times New Roman"/>
                    <a:cs typeface="Times New Roman"/>
                  </a:rPr>
                  <a:t>                          </a:t>
                </a:r>
                <a:r>
                  <a:rPr lang="en-US" spc="5" dirty="0" err="1" smtClean="0">
                    <a:latin typeface="Times New Roman"/>
                    <a:cs typeface="Times New Roman"/>
                  </a:rPr>
                  <a:t>y</a:t>
                </a:r>
                <a:r>
                  <a:rPr lang="en-US" spc="7" baseline="-20061" dirty="0" err="1" smtClean="0">
                    <a:latin typeface="Times New Roman"/>
                    <a:cs typeface="Times New Roman"/>
                  </a:rPr>
                  <a:t>t</a:t>
                </a:r>
                <a:r>
                  <a:rPr lang="en-US" spc="7" baseline="-20061" dirty="0" smtClean="0">
                    <a:latin typeface="Times New Roman"/>
                    <a:cs typeface="Times New Roman"/>
                  </a:rPr>
                  <a:t> </a:t>
                </a:r>
                <a:r>
                  <a:rPr lang="en-US" spc="5" dirty="0">
                    <a:latin typeface="Times New Roman"/>
                    <a:cs typeface="Times New Roman"/>
                  </a:rPr>
                  <a:t>= b</a:t>
                </a:r>
                <a:r>
                  <a:rPr lang="en-US" spc="7" baseline="-20061" dirty="0">
                    <a:latin typeface="Times New Roman"/>
                    <a:cs typeface="Times New Roman"/>
                  </a:rPr>
                  <a:t>1 </a:t>
                </a:r>
                <a:r>
                  <a:rPr lang="en-US" spc="5" dirty="0">
                    <a:latin typeface="Times New Roman"/>
                    <a:cs typeface="Times New Roman"/>
                  </a:rPr>
                  <a:t>+ </a:t>
                </a:r>
                <a:r>
                  <a:rPr lang="en-US" spc="10" dirty="0">
                    <a:latin typeface="Times New Roman"/>
                    <a:cs typeface="Times New Roman"/>
                  </a:rPr>
                  <a:t>b</a:t>
                </a:r>
                <a:r>
                  <a:rPr lang="en-US" spc="15" baseline="-20061" dirty="0">
                    <a:latin typeface="Times New Roman"/>
                    <a:cs typeface="Times New Roman"/>
                  </a:rPr>
                  <a:t>2</a:t>
                </a:r>
                <a:r>
                  <a:rPr lang="en-US" spc="10" dirty="0">
                    <a:latin typeface="Times New Roman"/>
                    <a:cs typeface="Times New Roman"/>
                  </a:rPr>
                  <a:t>x</a:t>
                </a:r>
                <a:r>
                  <a:rPr lang="en-US" spc="15" baseline="-20061" dirty="0">
                    <a:latin typeface="Times New Roman"/>
                    <a:cs typeface="Times New Roman"/>
                  </a:rPr>
                  <a:t>t </a:t>
                </a:r>
                <a:r>
                  <a:rPr lang="en-US" spc="5" dirty="0">
                    <a:latin typeface="Times New Roman"/>
                    <a:cs typeface="Times New Roman"/>
                  </a:rPr>
                  <a:t>+</a:t>
                </a:r>
                <a:r>
                  <a:rPr lang="en-US" spc="-75" dirty="0">
                    <a:latin typeface="Times New Roman"/>
                    <a:cs typeface="Times New Roman"/>
                  </a:rPr>
                  <a:t> </a:t>
                </a:r>
                <a:r>
                  <a:rPr lang="en-US" sz="4000" spc="-540" baseline="18518" dirty="0">
                    <a:latin typeface="Times New Roman"/>
                    <a:cs typeface="Times New Roman"/>
                  </a:rPr>
                  <a:t>^</a:t>
                </a:r>
                <a:r>
                  <a:rPr lang="en-US" spc="-360" dirty="0" smtClean="0">
                    <a:latin typeface="Times New Roman"/>
                    <a:cs typeface="Times New Roman"/>
                  </a:rPr>
                  <a:t>e</a:t>
                </a:r>
                <a:r>
                  <a:rPr lang="en-US" spc="-540" baseline="-20061" dirty="0" smtClean="0">
                    <a:latin typeface="Times New Roman"/>
                    <a:cs typeface="Times New Roman"/>
                  </a:rPr>
                  <a:t>t</a:t>
                </a:r>
              </a:p>
              <a:p>
                <a:pPr marL="0" indent="0">
                  <a:buNone/>
                </a:pPr>
                <a:endParaRPr lang="en-US" spc="-540" baseline="-20061" dirty="0">
                  <a:latin typeface="Times New Roman"/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pc="-10" dirty="0">
                    <a:latin typeface="Times New Roman"/>
                    <a:cs typeface="Times New Roman"/>
                  </a:rPr>
                  <a:t>Explained  variation:</a:t>
                </a:r>
                <a:r>
                  <a:rPr lang="en-US" b="1" spc="-7" baseline="1388" dirty="0">
                    <a:latin typeface="Times New Roman"/>
                    <a:cs typeface="Times New Roman"/>
                  </a:rPr>
                  <a:t>	</a:t>
                </a:r>
                <a:r>
                  <a:rPr lang="en-US" sz="2800" spc="-665" dirty="0">
                    <a:latin typeface="Times New Roman"/>
                    <a:cs typeface="Times New Roman"/>
                  </a:rPr>
                  <a:t>y</a:t>
                </a:r>
                <a:r>
                  <a:rPr lang="en-US" sz="4000" spc="-997" baseline="24305" dirty="0">
                    <a:latin typeface="Times New Roman"/>
                    <a:cs typeface="Times New Roman"/>
                  </a:rPr>
                  <a:t>^</a:t>
                </a:r>
                <a:r>
                  <a:rPr lang="en-US" sz="4000" spc="-592" baseline="24305" dirty="0">
                    <a:latin typeface="Times New Roman"/>
                    <a:cs typeface="Times New Roman"/>
                  </a:rPr>
                  <a:t> </a:t>
                </a:r>
                <a:r>
                  <a:rPr lang="en-US" sz="2800" baseline="-20061" dirty="0">
                    <a:latin typeface="Times New Roman"/>
                    <a:cs typeface="Times New Roman"/>
                  </a:rPr>
                  <a:t>t </a:t>
                </a:r>
                <a:r>
                  <a:rPr lang="en-US" sz="2800" spc="5" dirty="0">
                    <a:latin typeface="Times New Roman"/>
                    <a:cs typeface="Times New Roman"/>
                  </a:rPr>
                  <a:t>= b</a:t>
                </a:r>
                <a:r>
                  <a:rPr lang="en-US" sz="2800" spc="7" baseline="-20061" dirty="0">
                    <a:latin typeface="Times New Roman"/>
                    <a:cs typeface="Times New Roman"/>
                  </a:rPr>
                  <a:t>1 </a:t>
                </a:r>
                <a:r>
                  <a:rPr lang="en-US" sz="2800" spc="5" dirty="0">
                    <a:latin typeface="Times New Roman"/>
                    <a:cs typeface="Times New Roman"/>
                  </a:rPr>
                  <a:t>+</a:t>
                </a:r>
                <a:r>
                  <a:rPr lang="en-US" sz="2800" spc="50" dirty="0">
                    <a:latin typeface="Times New Roman"/>
                    <a:cs typeface="Times New Roman"/>
                  </a:rPr>
                  <a:t> </a:t>
                </a:r>
                <a:r>
                  <a:rPr lang="en-US" sz="2800" spc="10" dirty="0">
                    <a:latin typeface="Times New Roman"/>
                    <a:cs typeface="Times New Roman"/>
                  </a:rPr>
                  <a:t>b</a:t>
                </a:r>
                <a:r>
                  <a:rPr lang="en-US" sz="2800" spc="15" baseline="-20061" dirty="0">
                    <a:latin typeface="Times New Roman"/>
                    <a:cs typeface="Times New Roman"/>
                  </a:rPr>
                  <a:t>2</a:t>
                </a:r>
                <a:r>
                  <a:rPr lang="en-US" sz="2800" spc="10" dirty="0">
                    <a:latin typeface="Times New Roman"/>
                    <a:cs typeface="Times New Roman"/>
                  </a:rPr>
                  <a:t>x</a:t>
                </a:r>
                <a:r>
                  <a:rPr lang="en-US" sz="2800" spc="15" baseline="-20061" dirty="0">
                    <a:latin typeface="Times New Roman"/>
                    <a:cs typeface="Times New Roman"/>
                  </a:rPr>
                  <a:t>t</a:t>
                </a:r>
                <a:endParaRPr lang="en-US" sz="2800" baseline="-20061" dirty="0">
                  <a:latin typeface="Times New Roman"/>
                  <a:cs typeface="Times New Roman"/>
                </a:endParaRPr>
              </a:p>
              <a:p>
                <a:pPr marL="0" indent="0">
                  <a:buNone/>
                </a:pPr>
                <a:endParaRPr lang="en-US" baseline="-20061" dirty="0">
                  <a:latin typeface="Times New Roman"/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pc="-10" dirty="0">
                    <a:latin typeface="Times New Roman"/>
                    <a:cs typeface="Times New Roman"/>
                  </a:rPr>
                  <a:t>Unexplained</a:t>
                </a:r>
                <a:r>
                  <a:rPr lang="en-US" spc="-25" dirty="0">
                    <a:latin typeface="Times New Roman"/>
                    <a:cs typeface="Times New Roman"/>
                  </a:rPr>
                  <a:t> </a:t>
                </a:r>
                <a:r>
                  <a:rPr lang="en-US" spc="-5" dirty="0">
                    <a:latin typeface="Times New Roman"/>
                    <a:cs typeface="Times New Roman"/>
                  </a:rPr>
                  <a:t>variation</a:t>
                </a:r>
                <a:r>
                  <a:rPr lang="en-US" b="1" spc="-5" dirty="0" smtClean="0">
                    <a:latin typeface="Times New Roman"/>
                    <a:cs typeface="Times New Roman"/>
                  </a:rPr>
                  <a:t>:</a:t>
                </a:r>
              </a:p>
              <a:p>
                <a:pPr marL="0" indent="0" algn="ctr">
                  <a:buNone/>
                </a:pPr>
                <a:r>
                  <a:rPr lang="en-US" b="1" spc="-5" dirty="0" smtClean="0">
                    <a:latin typeface="Times New Roman"/>
                    <a:cs typeface="Times New Roman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pc="-5" smtClean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𝒆</m:t>
                        </m:r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^</m:t>
                        </m:r>
                      </m:e>
                      <m: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𝒕</m:t>
                        </m:r>
                      </m:sub>
                    </m:sSub>
                    <m:r>
                      <a:rPr lang="en-US" b="1" i="1" spc="-5" smtClean="0">
                        <a:latin typeface="Cambria Math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b="1" i="1" spc="-5" smtClean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𝒚</m:t>
                        </m:r>
                      </m:e>
                      <m: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𝒕</m:t>
                        </m:r>
                      </m:sub>
                    </m:sSub>
                    <m:sSub>
                      <m:sSubPr>
                        <m:ctrlPr>
                          <a:rPr lang="en-US" b="1" i="1" spc="-5" smtClean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 − </m:t>
                        </m:r>
                        <m:sSub>
                          <m:sSubPr>
                            <m:ctrlP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𝒚</m:t>
                            </m:r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^</m:t>
                            </m:r>
                          </m:e>
                          <m:sub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pc="-5">
                                <a:latin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1" i="1" spc="-5">
                                <a:latin typeface="Cambria Math"/>
                                <a:cs typeface="Times New Roman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 spc="-5">
                                <a:latin typeface="Cambria Math"/>
                                <a:cs typeface="Times New Roman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 − </m:t>
                        </m:r>
                        <m:sSub>
                          <m:sSubPr>
                            <m:ctrlP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𝒃</m:t>
                            </m:r>
                          </m:e>
                          <m:sub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 −</m:t>
                        </m:r>
                        <m:sSub>
                          <m:sSubPr>
                            <m:ctrlP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𝒃</m:t>
                            </m:r>
                          </m:e>
                          <m:sub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pc="-5" smtClean="0">
                                <a:latin typeface="Cambria Math"/>
                                <a:cs typeface="Times New Roman"/>
                              </a:rPr>
                              <m:t>𝒕</m:t>
                            </m:r>
                          </m:sub>
                        </m:sSub>
                      </m:e>
                      <m:sub>
                        <m:r>
                          <a:rPr lang="en-US" b="1" i="1" spc="-5" smtClean="0">
                            <a:latin typeface="Cambria Math"/>
                            <a:cs typeface="Times New Roman"/>
                          </a:rPr>
                          <m:t>   </m:t>
                        </m:r>
                      </m:sub>
                    </m:sSub>
                  </m:oMath>
                </a14:m>
                <a:r>
                  <a:rPr lang="en-US" baseline="-49382" dirty="0" smtClean="0">
                    <a:latin typeface="Times New Roman"/>
                    <a:cs typeface="Times New Roman"/>
                  </a:rPr>
                  <a:t> </a:t>
                </a:r>
                <a:endParaRPr lang="en-US" baseline="-49382" dirty="0">
                  <a:latin typeface="Times New Roman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436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/>
                <a:cs typeface="Times New Roman"/>
              </a:rPr>
              <a:t>Explaining </a:t>
            </a:r>
            <a:r>
              <a:rPr lang="en-US" sz="3600" b="1" spc="-20" dirty="0">
                <a:latin typeface="Times New Roman"/>
                <a:cs typeface="Times New Roman"/>
              </a:rPr>
              <a:t>Variation </a:t>
            </a:r>
            <a:r>
              <a:rPr lang="en-US" sz="3600" b="1" spc="5" dirty="0">
                <a:latin typeface="Times New Roman"/>
                <a:cs typeface="Times New Roman"/>
              </a:rPr>
              <a:t>in</a:t>
            </a:r>
            <a:r>
              <a:rPr lang="en-US" sz="3600" b="1" spc="-250" dirty="0">
                <a:latin typeface="Times New Roman"/>
                <a:cs typeface="Times New Roman"/>
              </a:rPr>
              <a:t> </a:t>
            </a:r>
            <a:r>
              <a:rPr lang="en-US" sz="4000" b="1" spc="5" dirty="0" err="1">
                <a:latin typeface="Times New Roman"/>
                <a:cs typeface="Times New Roman"/>
              </a:rPr>
              <a:t>y</a:t>
            </a:r>
            <a:r>
              <a:rPr lang="en-US" sz="4000" b="1" spc="7" baseline="-20061" dirty="0" err="1">
                <a:latin typeface="Times New Roman"/>
                <a:cs typeface="Times New Roman"/>
              </a:rPr>
              <a:t>t</a:t>
            </a:r>
            <a:endParaRPr lang="en-US" sz="3600" b="1"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954743" y="1580999"/>
            <a:ext cx="34290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spc="5" dirty="0" smtClean="0">
                <a:latin typeface="Times New Roman"/>
                <a:cs typeface="Times New Roman"/>
              </a:rPr>
              <a:t> </a:t>
            </a:r>
            <a:r>
              <a:rPr sz="4000" spc="5" dirty="0" err="1" smtClean="0">
                <a:latin typeface="Times New Roman"/>
                <a:cs typeface="Times New Roman"/>
              </a:rPr>
              <a:t>y</a:t>
            </a:r>
            <a:r>
              <a:rPr sz="4000" spc="7" baseline="-20061" dirty="0" err="1" smtClean="0">
                <a:latin typeface="Times New Roman"/>
                <a:cs typeface="Times New Roman"/>
              </a:rPr>
              <a:t>t</a:t>
            </a:r>
            <a:r>
              <a:rPr sz="4000" spc="7" baseline="-20061" dirty="0" smtClean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= </a:t>
            </a:r>
            <a:r>
              <a:rPr sz="4000" spc="-370" dirty="0">
                <a:latin typeface="Times New Roman"/>
                <a:cs typeface="Times New Roman"/>
              </a:rPr>
              <a:t>y</a:t>
            </a:r>
            <a:r>
              <a:rPr sz="5400" spc="-555" baseline="21990" dirty="0">
                <a:latin typeface="Times New Roman"/>
                <a:cs typeface="Times New Roman"/>
              </a:rPr>
              <a:t>^</a:t>
            </a:r>
            <a:r>
              <a:rPr sz="4000" spc="-555" baseline="-20061" dirty="0">
                <a:latin typeface="Times New Roman"/>
                <a:cs typeface="Times New Roman"/>
              </a:rPr>
              <a:t>t     </a:t>
            </a:r>
            <a:r>
              <a:rPr sz="4000" spc="5" dirty="0">
                <a:latin typeface="Times New Roman"/>
                <a:cs typeface="Times New Roman"/>
              </a:rPr>
              <a:t>+</a:t>
            </a:r>
            <a:r>
              <a:rPr sz="4000" spc="40" dirty="0">
                <a:latin typeface="Times New Roman"/>
                <a:cs typeface="Times New Roman"/>
              </a:rPr>
              <a:t> </a:t>
            </a:r>
            <a:r>
              <a:rPr sz="5400" spc="-540" baseline="21990" dirty="0">
                <a:latin typeface="Times New Roman"/>
                <a:cs typeface="Times New Roman"/>
              </a:rPr>
              <a:t>^</a:t>
            </a:r>
            <a:r>
              <a:rPr sz="4000" spc="-360" dirty="0">
                <a:latin typeface="Times New Roman"/>
                <a:cs typeface="Times New Roman"/>
              </a:rPr>
              <a:t>e</a:t>
            </a:r>
            <a:r>
              <a:rPr sz="4000" spc="-540" baseline="-20061" dirty="0">
                <a:latin typeface="Times New Roman"/>
                <a:cs typeface="Times New Roman"/>
              </a:rPr>
              <a:t>t</a:t>
            </a:r>
            <a:endParaRPr sz="4000" baseline="-20061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9"/>
              <p:cNvSpPr txBox="1"/>
              <p:nvPr/>
            </p:nvSpPr>
            <p:spPr>
              <a:xfrm>
                <a:off x="5181600" y="1676400"/>
                <a:ext cx="3352800" cy="49244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0" tIns="0" rIns="0" bIns="0" rtlCol="0">
                <a:spAutoFit/>
              </a:bodyPr>
              <a:lstStyle/>
              <a:p>
                <a:r>
                  <a:rPr lang="en-US" sz="3200" spc="-15" dirty="0" smtClean="0">
                    <a:latin typeface="Times New Roman"/>
                    <a:cs typeface="Times New Roman"/>
                  </a:rPr>
                  <a:t>using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 spc="-15" smtClean="0">
                            <a:latin typeface="Cambria Math"/>
                            <a:cs typeface="Times New Roman"/>
                          </a:rPr>
                        </m:ctrlPr>
                      </m:barPr>
                      <m:e>
                        <m:r>
                          <a:rPr lang="en-US" sz="3200" b="0" i="1" spc="-15" smtClean="0">
                            <a:latin typeface="Cambria Math"/>
                            <a:cs typeface="Times New Roman"/>
                          </a:rPr>
                          <m:t>𝑦</m:t>
                        </m:r>
                      </m:e>
                    </m:bar>
                    <m:r>
                      <a:rPr lang="en-US" sz="3200" b="0" i="1" spc="-15" smtClean="0">
                        <a:latin typeface="Cambria Math"/>
                        <a:cs typeface="Times New Roman"/>
                      </a:rPr>
                      <m:t> </m:t>
                    </m:r>
                  </m:oMath>
                </a14:m>
                <a:r>
                  <a:rPr lang="en-US" sz="3200" spc="-5" dirty="0" smtClean="0">
                    <a:latin typeface="Times New Roman"/>
                    <a:cs typeface="Times New Roman"/>
                  </a:rPr>
                  <a:t>as</a:t>
                </a:r>
                <a:r>
                  <a:rPr lang="en-US" sz="3200" spc="-15" dirty="0" smtClean="0">
                    <a:latin typeface="Times New Roman"/>
                    <a:cs typeface="Times New Roman"/>
                  </a:rPr>
                  <a:t> </a:t>
                </a:r>
                <a:r>
                  <a:rPr lang="en-US" sz="3200" spc="-5" dirty="0">
                    <a:latin typeface="Times New Roman"/>
                    <a:cs typeface="Times New Roman"/>
                  </a:rPr>
                  <a:t>baseline</a:t>
                </a:r>
                <a:endParaRPr sz="32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676400"/>
                <a:ext cx="3352800" cy="492443"/>
              </a:xfrm>
              <a:prstGeom prst="rect">
                <a:avLst/>
              </a:prstGeom>
              <a:blipFill rotWithShape="1">
                <a:blip r:embed="rId2"/>
                <a:stretch>
                  <a:fillRect l="-6859" t="-22353" b="-4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7"/>
              <p:cNvSpPr txBox="1"/>
              <p:nvPr/>
            </p:nvSpPr>
            <p:spPr>
              <a:xfrm>
                <a:off x="727364" y="2743200"/>
                <a:ext cx="4038600" cy="61555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sz="4000" spc="5" dirty="0">
                    <a:latin typeface="Times New Roman"/>
                    <a:cs typeface="Times New Roman"/>
                  </a:rPr>
                  <a:t>y</a:t>
                </a:r>
                <a:r>
                  <a:rPr sz="4000" spc="7" baseline="-20061" dirty="0">
                    <a:latin typeface="Times New Roman"/>
                    <a:cs typeface="Times New Roman"/>
                  </a:rPr>
                  <a:t>t </a:t>
                </a:r>
                <a:r>
                  <a:rPr sz="4000" spc="5" dirty="0">
                    <a:latin typeface="Symbol"/>
                    <a:cs typeface="Symbol"/>
                  </a:rPr>
                  <a:t></a:t>
                </a:r>
                <a:r>
                  <a:rPr sz="4000" spc="5" dirty="0">
                    <a:latin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4000" i="1" spc="-15">
                            <a:latin typeface="Cambria Math"/>
                            <a:cs typeface="Times New Roman"/>
                          </a:rPr>
                        </m:ctrlPr>
                      </m:barPr>
                      <m:e>
                        <m:r>
                          <a:rPr lang="en-US" sz="4000" i="1" spc="-15">
                            <a:latin typeface="Cambria Math"/>
                            <a:cs typeface="Times New Roman"/>
                          </a:rPr>
                          <m:t>𝑦</m:t>
                        </m:r>
                      </m:e>
                    </m:bar>
                    <m:r>
                      <a:rPr lang="en-US" sz="4000" i="1" spc="-15">
                        <a:latin typeface="Cambria Math"/>
                        <a:cs typeface="Times New Roman"/>
                      </a:rPr>
                      <m:t> </m:t>
                    </m:r>
                  </m:oMath>
                </a14:m>
                <a:r>
                  <a:rPr sz="4000" spc="5" dirty="0" smtClean="0">
                    <a:latin typeface="Times New Roman"/>
                    <a:cs typeface="Times New Roman"/>
                  </a:rPr>
                  <a:t>= </a:t>
                </a:r>
                <a:r>
                  <a:rPr sz="4000" spc="-375" dirty="0">
                    <a:latin typeface="Times New Roman"/>
                    <a:cs typeface="Times New Roman"/>
                  </a:rPr>
                  <a:t>y</a:t>
                </a:r>
                <a:r>
                  <a:rPr sz="5400" spc="-562" baseline="21990" dirty="0">
                    <a:latin typeface="Times New Roman"/>
                    <a:cs typeface="Times New Roman"/>
                  </a:rPr>
                  <a:t>^</a:t>
                </a:r>
                <a:r>
                  <a:rPr sz="4000" spc="-562" baseline="-20061" dirty="0">
                    <a:latin typeface="Times New Roman"/>
                    <a:cs typeface="Times New Roman"/>
                  </a:rPr>
                  <a:t>t      </a:t>
                </a:r>
                <a:r>
                  <a:rPr sz="4000" spc="5" dirty="0">
                    <a:latin typeface="Symbol"/>
                    <a:cs typeface="Symbol"/>
                  </a:rPr>
                  <a:t></a:t>
                </a:r>
                <a:r>
                  <a:rPr sz="4000" spc="5" dirty="0">
                    <a:latin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4000" i="1" spc="-15">
                            <a:latin typeface="Cambria Math"/>
                            <a:cs typeface="Times New Roman"/>
                          </a:rPr>
                        </m:ctrlPr>
                      </m:barPr>
                      <m:e>
                        <m:r>
                          <a:rPr lang="en-US" sz="4000" i="1" spc="-15">
                            <a:latin typeface="Cambria Math"/>
                            <a:cs typeface="Times New Roman"/>
                          </a:rPr>
                          <m:t>𝑦</m:t>
                        </m:r>
                      </m:e>
                    </m:bar>
                  </m:oMath>
                </a14:m>
                <a:r>
                  <a:rPr sz="4000" spc="5" dirty="0">
                    <a:latin typeface="Times New Roman"/>
                    <a:cs typeface="Times New Roman"/>
                  </a:rPr>
                  <a:t> +</a:t>
                </a:r>
                <a:r>
                  <a:rPr sz="4000" spc="-90" dirty="0">
                    <a:latin typeface="Times New Roman"/>
                    <a:cs typeface="Times New Roman"/>
                  </a:rPr>
                  <a:t> </a:t>
                </a:r>
                <a:r>
                  <a:rPr sz="5400" spc="-517" baseline="19675" dirty="0">
                    <a:latin typeface="Times New Roman"/>
                    <a:cs typeface="Times New Roman"/>
                  </a:rPr>
                  <a:t>^</a:t>
                </a:r>
                <a:r>
                  <a:rPr sz="4000" spc="-345" dirty="0">
                    <a:latin typeface="Times New Roman"/>
                    <a:cs typeface="Times New Roman"/>
                  </a:rPr>
                  <a:t>e</a:t>
                </a:r>
                <a:r>
                  <a:rPr sz="4000" spc="-517" baseline="-20061" dirty="0">
                    <a:latin typeface="Times New Roman"/>
                    <a:cs typeface="Times New Roman"/>
                  </a:rPr>
                  <a:t>t</a:t>
                </a:r>
                <a:endParaRPr sz="4000" baseline="-20061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364" y="2743200"/>
                <a:ext cx="4038600" cy="615553"/>
              </a:xfrm>
              <a:prstGeom prst="rect">
                <a:avLst/>
              </a:prstGeom>
              <a:blipFill rotWithShape="1">
                <a:blip r:embed="rId3"/>
                <a:stretch>
                  <a:fillRect l="-7541" t="-38614" r="-3620" b="-49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98" t="46068" r="40112" b="44797"/>
          <a:stretch/>
        </p:blipFill>
        <p:spPr bwMode="auto">
          <a:xfrm>
            <a:off x="1586346" y="3581400"/>
            <a:ext cx="5636356" cy="1052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10045" y="4800600"/>
            <a:ext cx="4547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Times New Roman"/>
                <a:cs typeface="Times New Roman"/>
              </a:rPr>
              <a:t>SST  =  SSR  +</a:t>
            </a:r>
            <a:r>
              <a:rPr lang="en-US" sz="3200" spc="280" dirty="0">
                <a:latin typeface="Times New Roman"/>
                <a:cs typeface="Times New Roman"/>
              </a:rPr>
              <a:t> </a:t>
            </a:r>
            <a:r>
              <a:rPr lang="en-US" sz="3200" dirty="0">
                <a:latin typeface="Times New Roman"/>
                <a:cs typeface="Times New Roman"/>
              </a:rPr>
              <a:t>SSE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2122" y="5591466"/>
            <a:ext cx="86256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>
                <a:latin typeface="Times New Roman"/>
                <a:cs typeface="Times New Roman"/>
              </a:rPr>
              <a:t>Total sum od square  </a:t>
            </a:r>
            <a:r>
              <a:rPr lang="en-US" sz="2000" dirty="0">
                <a:latin typeface="Times New Roman"/>
                <a:cs typeface="Times New Roman"/>
              </a:rPr>
              <a:t>=  </a:t>
            </a:r>
            <a:r>
              <a:rPr lang="en-US" sz="2000" dirty="0" smtClean="0">
                <a:latin typeface="Times New Roman"/>
                <a:cs typeface="Times New Roman"/>
              </a:rPr>
              <a:t>Regression sum of square  </a:t>
            </a:r>
            <a:r>
              <a:rPr lang="en-US" sz="2000" dirty="0">
                <a:latin typeface="Times New Roman"/>
                <a:cs typeface="Times New Roman"/>
              </a:rPr>
              <a:t>+</a:t>
            </a:r>
            <a:r>
              <a:rPr lang="en-US" sz="2000" spc="280" dirty="0"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cs typeface="Times New Roman"/>
              </a:rPr>
              <a:t>Error sum of square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339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9300">
              <a:lnSpc>
                <a:spcPct val="100000"/>
              </a:lnSpc>
              <a:spcBef>
                <a:spcPts val="919"/>
              </a:spcBef>
            </a:pPr>
            <a:r>
              <a:rPr lang="en-US" dirty="0" smtClean="0">
                <a:latin typeface="Arial"/>
                <a:cs typeface="Arial"/>
              </a:rPr>
              <a:t>Assumptions</a:t>
            </a:r>
            <a:r>
              <a:rPr lang="en-US" spc="-114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continued..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lnSpcReduction="10000"/>
          </a:bodyPr>
          <a:lstStyle/>
          <a:p>
            <a:pPr marL="542290" marR="276225" indent="-259079">
              <a:buAutoNum type="arabicPeriod" startAt="7"/>
              <a:tabLst>
                <a:tab pos="448309" algn="l"/>
              </a:tabLst>
            </a:pPr>
            <a:r>
              <a:rPr lang="en-US" spc="-5" dirty="0" smtClean="0">
                <a:latin typeface="Arial"/>
                <a:cs typeface="Arial"/>
              </a:rPr>
              <a:t>No. </a:t>
            </a:r>
            <a:r>
              <a:rPr lang="en-US" dirty="0" smtClean="0">
                <a:latin typeface="Arial"/>
                <a:cs typeface="Arial"/>
              </a:rPr>
              <a:t>of observations </a:t>
            </a:r>
            <a:r>
              <a:rPr lang="en-US" spc="-5" dirty="0" smtClean="0">
                <a:latin typeface="Arial"/>
                <a:cs typeface="Arial"/>
              </a:rPr>
              <a:t>N </a:t>
            </a:r>
            <a:r>
              <a:rPr lang="en-US" spc="-10" dirty="0" smtClean="0">
                <a:latin typeface="Arial"/>
                <a:cs typeface="Arial"/>
              </a:rPr>
              <a:t>must </a:t>
            </a:r>
            <a:r>
              <a:rPr lang="en-US" spc="-5" dirty="0" smtClean="0">
                <a:latin typeface="Arial"/>
                <a:cs typeface="Arial"/>
              </a:rPr>
              <a:t>b </a:t>
            </a:r>
            <a:r>
              <a:rPr lang="en-US" dirty="0" smtClean="0">
                <a:latin typeface="Arial"/>
                <a:cs typeface="Arial"/>
              </a:rPr>
              <a:t>greater than </a:t>
            </a:r>
            <a:r>
              <a:rPr lang="en-US" spc="-5" dirty="0" smtClean="0">
                <a:latin typeface="Arial"/>
                <a:cs typeface="Arial"/>
              </a:rPr>
              <a:t>parameters </a:t>
            </a:r>
            <a:r>
              <a:rPr lang="en-US" dirty="0" smtClean="0">
                <a:latin typeface="Arial"/>
                <a:cs typeface="Arial"/>
              </a:rPr>
              <a:t>to </a:t>
            </a:r>
            <a:r>
              <a:rPr lang="en-US" spc="-5" dirty="0" smtClean="0">
                <a:latin typeface="Arial"/>
                <a:cs typeface="Arial"/>
              </a:rPr>
              <a:t>be</a:t>
            </a:r>
            <a:r>
              <a:rPr lang="en-US" spc="-90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estimated.</a:t>
            </a:r>
            <a:endParaRPr lang="en-US" dirty="0" smtClean="0">
              <a:latin typeface="Arial"/>
              <a:cs typeface="Arial"/>
            </a:endParaRPr>
          </a:p>
          <a:p>
            <a:pPr marL="447675" indent="-164465">
              <a:spcBef>
                <a:spcPts val="165"/>
              </a:spcBef>
              <a:buAutoNum type="arabicPeriod" startAt="7"/>
              <a:tabLst>
                <a:tab pos="448309" algn="l"/>
              </a:tabLst>
            </a:pPr>
            <a:r>
              <a:rPr lang="en-US" spc="5" dirty="0" smtClean="0">
                <a:latin typeface="Arial"/>
                <a:cs typeface="Arial"/>
              </a:rPr>
              <a:t>Variability </a:t>
            </a:r>
            <a:r>
              <a:rPr lang="en-US" dirty="0" smtClean="0">
                <a:latin typeface="Arial"/>
                <a:cs typeface="Arial"/>
              </a:rPr>
              <a:t>essential </a:t>
            </a:r>
            <a:r>
              <a:rPr lang="en-US" spc="5" dirty="0" smtClean="0">
                <a:latin typeface="Arial"/>
                <a:cs typeface="Arial"/>
              </a:rPr>
              <a:t>in </a:t>
            </a:r>
            <a:r>
              <a:rPr lang="en-US" dirty="0" smtClean="0">
                <a:latin typeface="Arial"/>
                <a:cs typeface="Arial"/>
              </a:rPr>
              <a:t>X values.</a:t>
            </a:r>
            <a:r>
              <a:rPr lang="en-US" spc="-229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Var(X)&gt;0</a:t>
            </a:r>
          </a:p>
          <a:p>
            <a:pPr marL="447675" indent="-164465">
              <a:spcBef>
                <a:spcPts val="190"/>
              </a:spcBef>
              <a:buAutoNum type="arabicPeriod" startAt="7"/>
              <a:tabLst>
                <a:tab pos="448309" algn="l"/>
              </a:tabLst>
            </a:pPr>
            <a:r>
              <a:rPr lang="en-US" dirty="0" smtClean="0">
                <a:latin typeface="Arial"/>
                <a:cs typeface="Arial"/>
              </a:rPr>
              <a:t>Regression </a:t>
            </a:r>
            <a:r>
              <a:rPr lang="en-US" spc="-10" dirty="0" smtClean="0">
                <a:latin typeface="Arial"/>
                <a:cs typeface="Arial"/>
              </a:rPr>
              <a:t>model </a:t>
            </a:r>
            <a:r>
              <a:rPr lang="en-US" spc="5" dirty="0" smtClean="0">
                <a:latin typeface="Arial"/>
                <a:cs typeface="Arial"/>
              </a:rPr>
              <a:t>is </a:t>
            </a:r>
            <a:r>
              <a:rPr lang="en-US" dirty="0" smtClean="0">
                <a:latin typeface="Arial"/>
                <a:cs typeface="Arial"/>
              </a:rPr>
              <a:t>correctly</a:t>
            </a:r>
            <a:r>
              <a:rPr lang="en-US" spc="-6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specified.</a:t>
            </a:r>
          </a:p>
          <a:p>
            <a:pPr marL="542290" marR="313055" indent="-259079">
              <a:spcBef>
                <a:spcPts val="335"/>
              </a:spcBef>
              <a:buAutoNum type="arabicPeriod" startAt="7"/>
              <a:tabLst>
                <a:tab pos="533400" algn="l"/>
              </a:tabLst>
            </a:pPr>
            <a:r>
              <a:rPr lang="en-US" dirty="0" smtClean="0">
                <a:latin typeface="Arial"/>
                <a:cs typeface="Arial"/>
              </a:rPr>
              <a:t>There </a:t>
            </a:r>
            <a:r>
              <a:rPr lang="en-US" spc="5" dirty="0" smtClean="0">
                <a:latin typeface="Arial"/>
                <a:cs typeface="Arial"/>
              </a:rPr>
              <a:t>is </a:t>
            </a:r>
            <a:r>
              <a:rPr lang="en-US" spc="-5" dirty="0" smtClean="0">
                <a:latin typeface="Arial"/>
                <a:cs typeface="Arial"/>
              </a:rPr>
              <a:t>no </a:t>
            </a:r>
            <a:r>
              <a:rPr lang="en-US" dirty="0" smtClean="0">
                <a:latin typeface="Arial"/>
                <a:cs typeface="Arial"/>
              </a:rPr>
              <a:t>multicollinearity </a:t>
            </a:r>
            <a:r>
              <a:rPr lang="en-US" spc="5" dirty="0" smtClean="0">
                <a:latin typeface="Arial"/>
                <a:cs typeface="Arial"/>
              </a:rPr>
              <a:t>(applicable</a:t>
            </a:r>
            <a:r>
              <a:rPr lang="en-US" spc="-24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only to multiple  </a:t>
            </a:r>
            <a:r>
              <a:rPr lang="en-US" spc="5" dirty="0" smtClean="0">
                <a:latin typeface="Arial"/>
                <a:cs typeface="Arial"/>
              </a:rPr>
              <a:t>variable</a:t>
            </a:r>
            <a:r>
              <a:rPr lang="en-US" spc="-180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model)</a:t>
            </a:r>
            <a:endParaRPr lang="en-US" dirty="0" smtClean="0">
              <a:latin typeface="Arial"/>
              <a:cs typeface="Arial"/>
            </a:endParaRPr>
          </a:p>
          <a:p>
            <a:pPr marL="542290" marR="382905" indent="-259079">
              <a:spcBef>
                <a:spcPts val="320"/>
              </a:spcBef>
              <a:tabLst>
                <a:tab pos="542925" algn="l"/>
              </a:tabLst>
            </a:pPr>
            <a:r>
              <a:rPr lang="en-US" dirty="0" smtClean="0">
                <a:latin typeface="Arial"/>
                <a:cs typeface="Arial"/>
              </a:rPr>
              <a:t>Indicates </a:t>
            </a:r>
            <a:r>
              <a:rPr lang="en-US" spc="-5" dirty="0" smtClean="0">
                <a:latin typeface="Arial"/>
                <a:cs typeface="Arial"/>
              </a:rPr>
              <a:t>no exact </a:t>
            </a:r>
            <a:r>
              <a:rPr lang="en-US" spc="5" dirty="0" smtClean="0">
                <a:latin typeface="Arial"/>
                <a:cs typeface="Arial"/>
              </a:rPr>
              <a:t>linear relationship </a:t>
            </a:r>
            <a:r>
              <a:rPr lang="en-US" spc="-5" dirty="0" smtClean="0">
                <a:latin typeface="Arial"/>
                <a:cs typeface="Arial"/>
              </a:rPr>
              <a:t>between </a:t>
            </a:r>
            <a:r>
              <a:rPr lang="en-US" spc="5" dirty="0" smtClean="0">
                <a:latin typeface="Arial"/>
                <a:cs typeface="Arial"/>
              </a:rPr>
              <a:t>X1 </a:t>
            </a:r>
            <a:r>
              <a:rPr lang="en-US" spc="-5" dirty="0" smtClean="0">
                <a:latin typeface="Arial"/>
                <a:cs typeface="Arial"/>
              </a:rPr>
              <a:t>and  X2</a:t>
            </a:r>
            <a:endParaRPr lang="en-US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/>
                <a:cs typeface="Times New Roman"/>
              </a:rPr>
              <a:t>Coefficient of</a:t>
            </a:r>
            <a:r>
              <a:rPr lang="en-US" sz="3600" spc="-175" dirty="0">
                <a:latin typeface="Times New Roman"/>
                <a:cs typeface="Times New Roman"/>
              </a:rPr>
              <a:t> </a:t>
            </a:r>
            <a:r>
              <a:rPr lang="en-US" sz="3600" dirty="0" smtClean="0">
                <a:latin typeface="Times New Roman"/>
                <a:cs typeface="Times New Roman"/>
              </a:rPr>
              <a:t>Determination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257300" y="15240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1035" marR="602615" algn="ctr">
              <a:lnSpc>
                <a:spcPct val="100000"/>
              </a:lnSpc>
              <a:spcBef>
                <a:spcPts val="1645"/>
              </a:spcBef>
            </a:pPr>
            <a:r>
              <a:rPr lang="en-US" sz="2800" spc="-15" dirty="0">
                <a:latin typeface="Times New Roman"/>
                <a:cs typeface="Times New Roman"/>
              </a:rPr>
              <a:t>What </a:t>
            </a:r>
            <a:r>
              <a:rPr lang="en-US" sz="2800" dirty="0">
                <a:latin typeface="Times New Roman"/>
                <a:cs typeface="Times New Roman"/>
              </a:rPr>
              <a:t>proportion </a:t>
            </a:r>
            <a:r>
              <a:rPr lang="en-US" sz="2800" spc="10" dirty="0">
                <a:latin typeface="Times New Roman"/>
                <a:cs typeface="Times New Roman"/>
              </a:rPr>
              <a:t>of </a:t>
            </a:r>
            <a:r>
              <a:rPr lang="en-US" sz="2800" dirty="0">
                <a:latin typeface="Times New Roman"/>
                <a:cs typeface="Times New Roman"/>
              </a:rPr>
              <a:t>the</a:t>
            </a:r>
            <a:r>
              <a:rPr lang="en-US" sz="2800" spc="-12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variation  </a:t>
            </a:r>
            <a:r>
              <a:rPr lang="en-US" sz="2800" spc="-25" dirty="0">
                <a:latin typeface="Times New Roman"/>
                <a:cs typeface="Times New Roman"/>
              </a:rPr>
              <a:t>in </a:t>
            </a:r>
            <a:r>
              <a:rPr lang="en-US" sz="2800" spc="-30" dirty="0" err="1">
                <a:latin typeface="Times New Roman"/>
                <a:cs typeface="Times New Roman"/>
              </a:rPr>
              <a:t>y</a:t>
            </a:r>
            <a:r>
              <a:rPr lang="en-US" sz="2800" spc="-44" baseline="-20833" dirty="0" err="1">
                <a:latin typeface="Times New Roman"/>
                <a:cs typeface="Times New Roman"/>
              </a:rPr>
              <a:t>t</a:t>
            </a:r>
            <a:r>
              <a:rPr lang="en-US" sz="2800" spc="-44" baseline="-20833" dirty="0">
                <a:latin typeface="Times New Roman"/>
                <a:cs typeface="Times New Roman"/>
              </a:rPr>
              <a:t>  </a:t>
            </a:r>
            <a:r>
              <a:rPr lang="en-US" sz="2800" spc="-25" dirty="0">
                <a:latin typeface="Times New Roman"/>
                <a:cs typeface="Times New Roman"/>
              </a:rPr>
              <a:t>is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explained?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2948249"/>
            <a:ext cx="4572000" cy="364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1845">
              <a:lnSpc>
                <a:spcPts val="1670"/>
              </a:lnSpc>
            </a:pPr>
            <a:r>
              <a:rPr lang="en-US" sz="3600" spc="-5" dirty="0">
                <a:latin typeface="Times New Roman"/>
                <a:cs typeface="Times New Roman"/>
              </a:rPr>
              <a:t>0 &lt;  </a:t>
            </a:r>
            <a:r>
              <a:rPr lang="en-US" sz="3600" spc="5" dirty="0">
                <a:latin typeface="Times New Roman"/>
                <a:cs typeface="Times New Roman"/>
              </a:rPr>
              <a:t>R</a:t>
            </a:r>
            <a:r>
              <a:rPr lang="en-US" sz="3600" spc="7" baseline="37037" dirty="0">
                <a:latin typeface="Times New Roman"/>
                <a:cs typeface="Times New Roman"/>
              </a:rPr>
              <a:t>2 </a:t>
            </a:r>
            <a:r>
              <a:rPr lang="en-US" sz="3600" spc="-5" dirty="0">
                <a:latin typeface="Times New Roman"/>
                <a:cs typeface="Times New Roman"/>
              </a:rPr>
              <a:t>&lt;</a:t>
            </a:r>
            <a:r>
              <a:rPr lang="en-US" sz="3600" spc="15" dirty="0">
                <a:latin typeface="Times New Roman"/>
                <a:cs typeface="Times New Roman"/>
              </a:rPr>
              <a:t> </a:t>
            </a:r>
            <a:r>
              <a:rPr lang="en-US" sz="3600" spc="-5" dirty="0">
                <a:latin typeface="Times New Roman"/>
                <a:cs typeface="Times New Roman"/>
              </a:rPr>
              <a:t>1</a:t>
            </a:r>
            <a:endParaRPr lang="en-US" sz="360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28800" y="3560706"/>
                <a:ext cx="4686300" cy="12125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8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800" i="1"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  <m:sup>
                                          <m:r>
                                            <a:rPr lang="en-US" sz="2800" b="0" i="1" smtClean="0">
                                              <a:latin typeface="Cambria Math"/>
                                            </a:rPr>
                                            <m:t>^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 </m:t>
                                      </m:r>
                                    </m:sub>
                                  </m:sSub>
                                  <m:r>
                                    <a:rPr lang="en-US" sz="2800" i="1">
                                      <a:latin typeface="Cambria Math"/>
                                    </a:rPr>
                                    <m:t>− </m:t>
                                  </m:r>
                                  <m:bar>
                                    <m:barPr>
                                      <m:pos m:val="top"/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barPr>
                                    <m: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800" i="1"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  <m:sup>
                                          <m:r>
                                            <a:rPr lang="en-US" sz="2800" b="0" i="1" smtClean="0">
                                              <a:latin typeface="Cambria Math"/>
                                            </a:rPr>
                                            <m:t>^</m:t>
                                          </m:r>
                                        </m:sup>
                                      </m:sSup>
                                    </m:e>
                                  </m:bar>
                                  <m:r>
                                    <a:rPr lang="en-US" sz="28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8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 </m:t>
                                      </m:r>
                                    </m:sub>
                                  </m:sSub>
                                  <m:r>
                                    <a:rPr lang="en-US" sz="2800" i="1">
                                      <a:latin typeface="Cambria Math"/>
                                    </a:rPr>
                                    <m:t>−</m:t>
                                  </m:r>
                                  <m:bar>
                                    <m:barPr>
                                      <m:pos m:val="top"/>
                                      <m:ctrlPr>
                                        <a:rPr lang="en-US" sz="2800" i="1" smtClean="0">
                                          <a:latin typeface="Cambria Math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𝑌</m:t>
                                      </m:r>
                                    </m:e>
                                  </m:bar>
                                  <m:r>
                                    <a:rPr lang="en-US" sz="28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560706"/>
                <a:ext cx="4686300" cy="12125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Coefficient of</a:t>
            </a:r>
            <a:r>
              <a:rPr lang="en-US" spc="-17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Determination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indent="-170180">
              <a:buSzPct val="96969"/>
              <a:buFont typeface="Arial"/>
              <a:buChar char="•"/>
              <a:tabLst>
                <a:tab pos="170815" algn="l"/>
              </a:tabLst>
            </a:pPr>
            <a:r>
              <a:rPr lang="en-US" sz="3600" i="1" spc="-20" dirty="0">
                <a:latin typeface="Arial"/>
                <a:cs typeface="Arial"/>
              </a:rPr>
              <a:t>R</a:t>
            </a:r>
            <a:r>
              <a:rPr lang="en-US" spc="-30" baseline="26455" dirty="0">
                <a:latin typeface="Arial"/>
                <a:cs typeface="Arial"/>
              </a:rPr>
              <a:t>2 </a:t>
            </a:r>
            <a:r>
              <a:rPr lang="en-US" dirty="0">
                <a:latin typeface="Arial"/>
                <a:cs typeface="Arial"/>
              </a:rPr>
              <a:t>= 0 </a:t>
            </a:r>
            <a:r>
              <a:rPr lang="en-US" spc="5" dirty="0">
                <a:latin typeface="Arial"/>
                <a:cs typeface="Arial"/>
              </a:rPr>
              <a:t>means </a:t>
            </a:r>
            <a:r>
              <a:rPr lang="en-US" sz="3600" i="1" spc="-25" dirty="0">
                <a:latin typeface="Arial"/>
                <a:cs typeface="Arial"/>
              </a:rPr>
              <a:t>ESS </a:t>
            </a:r>
            <a:r>
              <a:rPr lang="en-US" dirty="0">
                <a:latin typeface="Arial"/>
                <a:cs typeface="Arial"/>
              </a:rPr>
              <a:t>=</a:t>
            </a:r>
            <a:r>
              <a:rPr lang="en-US" spc="-2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0</a:t>
            </a:r>
          </a:p>
          <a:p>
            <a:pPr marL="170180" indent="-170180">
              <a:spcBef>
                <a:spcPts val="325"/>
              </a:spcBef>
              <a:buSzPct val="96969"/>
              <a:buFont typeface="Arial"/>
              <a:buChar char="•"/>
              <a:tabLst>
                <a:tab pos="170815" algn="l"/>
              </a:tabLst>
            </a:pPr>
            <a:r>
              <a:rPr lang="en-US" sz="3600" i="1" spc="-20" dirty="0">
                <a:latin typeface="Arial"/>
                <a:cs typeface="Arial"/>
              </a:rPr>
              <a:t>R</a:t>
            </a:r>
            <a:r>
              <a:rPr lang="en-US" spc="-30" baseline="26455" dirty="0">
                <a:latin typeface="Arial"/>
                <a:cs typeface="Arial"/>
              </a:rPr>
              <a:t>2 </a:t>
            </a:r>
            <a:r>
              <a:rPr lang="en-US" dirty="0">
                <a:latin typeface="Arial"/>
                <a:cs typeface="Arial"/>
              </a:rPr>
              <a:t>= 1 </a:t>
            </a:r>
            <a:r>
              <a:rPr lang="en-US" spc="5" dirty="0">
                <a:latin typeface="Arial"/>
                <a:cs typeface="Arial"/>
              </a:rPr>
              <a:t>means </a:t>
            </a:r>
            <a:r>
              <a:rPr lang="en-US" sz="3600" i="1" spc="-25" dirty="0">
                <a:latin typeface="Arial"/>
                <a:cs typeface="Arial"/>
              </a:rPr>
              <a:t>ESS </a:t>
            </a:r>
            <a:r>
              <a:rPr lang="en-US" dirty="0">
                <a:latin typeface="Arial"/>
                <a:cs typeface="Arial"/>
              </a:rPr>
              <a:t>=</a:t>
            </a:r>
            <a:r>
              <a:rPr lang="en-US" spc="-10" dirty="0">
                <a:latin typeface="Arial"/>
                <a:cs typeface="Arial"/>
              </a:rPr>
              <a:t> </a:t>
            </a:r>
            <a:r>
              <a:rPr lang="en-US" sz="3600" i="1" spc="-30" dirty="0">
                <a:latin typeface="Arial"/>
                <a:cs typeface="Arial"/>
              </a:rPr>
              <a:t>TSS</a:t>
            </a:r>
            <a:endParaRPr lang="en-US" sz="3600" dirty="0">
              <a:latin typeface="Arial"/>
              <a:cs typeface="Arial"/>
            </a:endParaRPr>
          </a:p>
          <a:p>
            <a:pPr marL="0" indent="0">
              <a:spcBef>
                <a:spcPts val="32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           0 </a:t>
            </a:r>
            <a:r>
              <a:rPr lang="en-US" dirty="0">
                <a:latin typeface="Arial"/>
                <a:cs typeface="Arial"/>
              </a:rPr>
              <a:t>≤ </a:t>
            </a:r>
            <a:r>
              <a:rPr lang="en-US" sz="3600" i="1" spc="-20" dirty="0">
                <a:latin typeface="Arial"/>
                <a:cs typeface="Arial"/>
              </a:rPr>
              <a:t>R</a:t>
            </a:r>
            <a:r>
              <a:rPr lang="en-US" spc="-30" baseline="26455" dirty="0">
                <a:latin typeface="Arial"/>
                <a:cs typeface="Arial"/>
              </a:rPr>
              <a:t>2 </a:t>
            </a:r>
            <a:r>
              <a:rPr lang="en-US" dirty="0">
                <a:latin typeface="Arial"/>
                <a:cs typeface="Arial"/>
              </a:rPr>
              <a:t>≤</a:t>
            </a:r>
            <a:r>
              <a:rPr lang="en-US" spc="-6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1</a:t>
            </a:r>
          </a:p>
          <a:p>
            <a:pPr marL="170180" indent="-170180">
              <a:spcBef>
                <a:spcPts val="434"/>
              </a:spcBef>
              <a:tabLst>
                <a:tab pos="170815" algn="l"/>
              </a:tabLst>
            </a:pPr>
            <a:r>
              <a:rPr lang="en-US" dirty="0">
                <a:latin typeface="Arial"/>
                <a:cs typeface="Arial"/>
              </a:rPr>
              <a:t>For regression </a:t>
            </a:r>
            <a:r>
              <a:rPr lang="en-US" spc="-5" dirty="0">
                <a:latin typeface="Arial"/>
                <a:cs typeface="Arial"/>
              </a:rPr>
              <a:t>with </a:t>
            </a:r>
            <a:r>
              <a:rPr lang="en-US" dirty="0">
                <a:latin typeface="Arial"/>
                <a:cs typeface="Arial"/>
              </a:rPr>
              <a:t>a single </a:t>
            </a:r>
            <a:r>
              <a:rPr lang="en-US" sz="3600" i="1" spc="-40" dirty="0">
                <a:latin typeface="Arial"/>
                <a:cs typeface="Arial"/>
              </a:rPr>
              <a:t>X</a:t>
            </a:r>
            <a:r>
              <a:rPr lang="en-US" spc="-40" dirty="0">
                <a:latin typeface="Arial"/>
                <a:cs typeface="Arial"/>
              </a:rPr>
              <a:t>, </a:t>
            </a:r>
            <a:r>
              <a:rPr lang="en-US" sz="3600" i="1" spc="-20" dirty="0">
                <a:latin typeface="Arial"/>
                <a:cs typeface="Arial"/>
              </a:rPr>
              <a:t>R</a:t>
            </a:r>
            <a:r>
              <a:rPr lang="en-US" spc="-30" baseline="26455" dirty="0">
                <a:latin typeface="Arial"/>
                <a:cs typeface="Arial"/>
              </a:rPr>
              <a:t>2 </a:t>
            </a:r>
            <a:r>
              <a:rPr lang="en-US" dirty="0">
                <a:latin typeface="Arial"/>
                <a:cs typeface="Arial"/>
              </a:rPr>
              <a:t>= the  square of the correlation coefficient  </a:t>
            </a:r>
            <a:r>
              <a:rPr lang="en-US" spc="-5" dirty="0">
                <a:latin typeface="Arial"/>
                <a:cs typeface="Arial"/>
              </a:rPr>
              <a:t>between </a:t>
            </a:r>
            <a:r>
              <a:rPr lang="en-US" sz="3600" i="1" spc="-30" dirty="0">
                <a:latin typeface="Arial"/>
                <a:cs typeface="Arial"/>
              </a:rPr>
              <a:t>X </a:t>
            </a:r>
            <a:r>
              <a:rPr lang="en-US" dirty="0">
                <a:latin typeface="Arial"/>
                <a:cs typeface="Arial"/>
              </a:rPr>
              <a:t>and</a:t>
            </a:r>
            <a:r>
              <a:rPr lang="en-US" spc="-114" dirty="0">
                <a:latin typeface="Arial"/>
                <a:cs typeface="Arial"/>
              </a:rPr>
              <a:t> </a:t>
            </a:r>
            <a:r>
              <a:rPr lang="en-US" sz="3600" i="1" spc="-30" dirty="0">
                <a:latin typeface="Arial"/>
                <a:cs typeface="Arial"/>
              </a:rPr>
              <a:t>Y</a:t>
            </a:r>
            <a:endParaRPr lang="en-US" sz="36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VARIANCES AND STANDARD ERRORS OF ORDINARY</a:t>
            </a:r>
            <a:br>
              <a:rPr lang="en-US" sz="2800" b="1" dirty="0"/>
            </a:br>
            <a:r>
              <a:rPr lang="en-US" sz="2800" b="1" dirty="0"/>
              <a:t>LEAST SQUARES ESTIMATORS</a:t>
            </a: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600200"/>
            <a:ext cx="30956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514600"/>
            <a:ext cx="2867025" cy="207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648200"/>
            <a:ext cx="14859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5791200"/>
            <a:ext cx="1323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spc="10" dirty="0" smtClean="0">
                <a:latin typeface="Times New Roman"/>
                <a:cs typeface="Times New Roman"/>
              </a:rPr>
              <a:t>Properties </a:t>
            </a:r>
            <a:r>
              <a:rPr lang="en-US" sz="3200" b="1" dirty="0" smtClean="0">
                <a:latin typeface="Times New Roman"/>
                <a:cs typeface="Times New Roman"/>
              </a:rPr>
              <a:t>of </a:t>
            </a:r>
            <a:r>
              <a:rPr lang="en-US" sz="3200" b="1" spc="10" dirty="0" smtClean="0">
                <a:latin typeface="Times New Roman"/>
                <a:cs typeface="Times New Roman"/>
              </a:rPr>
              <a:t>the </a:t>
            </a:r>
            <a:r>
              <a:rPr lang="en-US" sz="3200" b="1" spc="25" dirty="0" smtClean="0">
                <a:latin typeface="Times New Roman"/>
                <a:cs typeface="Times New Roman"/>
              </a:rPr>
              <a:t>OLS</a:t>
            </a:r>
            <a:r>
              <a:rPr lang="en-US" sz="3200" b="1" spc="80" dirty="0" smtClean="0">
                <a:latin typeface="Times New Roman"/>
                <a:cs typeface="Times New Roman"/>
              </a:rPr>
              <a:t> </a:t>
            </a:r>
            <a:r>
              <a:rPr lang="en-US" sz="3200" b="1" spc="10" dirty="0" smtClean="0">
                <a:latin typeface="Times New Roman"/>
                <a:cs typeface="Times New Roman"/>
              </a:rPr>
              <a:t>Estimator</a:t>
            </a:r>
            <a:r>
              <a:rPr lang="en-US" sz="3200" dirty="0" smtClean="0">
                <a:latin typeface="Times New Roman"/>
                <a:cs typeface="Times New Roman"/>
              </a:rPr>
              <a:t/>
            </a:r>
            <a:br>
              <a:rPr lang="en-US" sz="3200" dirty="0" smtClean="0">
                <a:latin typeface="Times New Roman"/>
                <a:cs typeface="Times New Roman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170180" indent="-170180">
              <a:spcBef>
                <a:spcPts val="1060"/>
              </a:spcBef>
              <a:tabLst>
                <a:tab pos="170815" algn="l"/>
              </a:tabLst>
            </a:pPr>
            <a:r>
              <a:rPr lang="en-US" sz="2400" dirty="0" smtClean="0">
                <a:latin typeface="Times New Roman"/>
                <a:cs typeface="Times New Roman"/>
              </a:rPr>
              <a:t>If </a:t>
            </a:r>
            <a:r>
              <a:rPr lang="en-US" sz="2400" spc="-5" dirty="0" smtClean="0">
                <a:latin typeface="Times New Roman"/>
                <a:cs typeface="Times New Roman"/>
              </a:rPr>
              <a:t>assumptions </a:t>
            </a:r>
            <a:r>
              <a:rPr lang="en-US" sz="2400" spc="-10" dirty="0" smtClean="0">
                <a:latin typeface="Times New Roman"/>
                <a:cs typeface="Times New Roman"/>
              </a:rPr>
              <a:t>1. </a:t>
            </a:r>
            <a:r>
              <a:rPr lang="en-US" sz="2400" spc="-5" dirty="0" smtClean="0">
                <a:latin typeface="Times New Roman"/>
                <a:cs typeface="Times New Roman"/>
              </a:rPr>
              <a:t>through </a:t>
            </a:r>
            <a:r>
              <a:rPr lang="en-US" sz="2400" spc="-10" dirty="0" smtClean="0">
                <a:latin typeface="Times New Roman"/>
                <a:cs typeface="Times New Roman"/>
              </a:rPr>
              <a:t>4. </a:t>
            </a:r>
            <a:r>
              <a:rPr lang="en-US" sz="2400" dirty="0" smtClean="0">
                <a:latin typeface="Times New Roman"/>
                <a:cs typeface="Times New Roman"/>
              </a:rPr>
              <a:t>hold, </a:t>
            </a:r>
            <a:r>
              <a:rPr lang="en-US" sz="2400" spc="-10" dirty="0" smtClean="0">
                <a:latin typeface="Times New Roman"/>
                <a:cs typeface="Times New Roman"/>
              </a:rPr>
              <a:t>then </a:t>
            </a:r>
            <a:r>
              <a:rPr lang="en-US" sz="2400" dirty="0" smtClean="0">
                <a:latin typeface="Times New Roman"/>
                <a:cs typeface="Times New Roman"/>
              </a:rPr>
              <a:t>the </a:t>
            </a:r>
            <a:r>
              <a:rPr lang="en-US" sz="2400" spc="-5" dirty="0" smtClean="0">
                <a:latin typeface="Times New Roman"/>
                <a:cs typeface="Times New Roman"/>
              </a:rPr>
              <a:t>estimators </a:t>
            </a:r>
            <a:r>
              <a:rPr lang="en-US" sz="2400" spc="-110" dirty="0" smtClean="0">
                <a:latin typeface="Times New Roman"/>
                <a:cs typeface="Times New Roman"/>
              </a:rPr>
              <a:t>determined </a:t>
            </a:r>
            <a:r>
              <a:rPr lang="en-US" sz="2400" dirty="0" smtClean="0">
                <a:latin typeface="Times New Roman"/>
                <a:cs typeface="Times New Roman"/>
              </a:rPr>
              <a:t>by  </a:t>
            </a:r>
            <a:r>
              <a:rPr lang="en-US" sz="2400" spc="-5" dirty="0" smtClean="0">
                <a:latin typeface="Times New Roman"/>
                <a:cs typeface="Times New Roman"/>
              </a:rPr>
              <a:t>OLS </a:t>
            </a:r>
            <a:r>
              <a:rPr lang="en-US" sz="2400" spc="10" dirty="0" smtClean="0">
                <a:latin typeface="Times New Roman"/>
                <a:cs typeface="Times New Roman"/>
              </a:rPr>
              <a:t>are </a:t>
            </a:r>
            <a:r>
              <a:rPr lang="en-US" sz="2400" spc="-5" dirty="0" smtClean="0">
                <a:latin typeface="Times New Roman"/>
                <a:cs typeface="Times New Roman"/>
              </a:rPr>
              <a:t>known </a:t>
            </a:r>
            <a:r>
              <a:rPr lang="en-US" sz="2400" spc="5" dirty="0" smtClean="0">
                <a:latin typeface="Times New Roman"/>
                <a:cs typeface="Times New Roman"/>
              </a:rPr>
              <a:t>as </a:t>
            </a:r>
            <a:r>
              <a:rPr lang="en-US" sz="2400" spc="-15" dirty="0" smtClean="0">
                <a:latin typeface="Times New Roman"/>
                <a:cs typeface="Times New Roman"/>
              </a:rPr>
              <a:t>Best </a:t>
            </a:r>
            <a:r>
              <a:rPr lang="en-US" sz="2400" dirty="0" smtClean="0">
                <a:latin typeface="Times New Roman"/>
                <a:cs typeface="Times New Roman"/>
              </a:rPr>
              <a:t>Linear </a:t>
            </a:r>
            <a:r>
              <a:rPr lang="en-US" sz="2400" spc="-5" dirty="0" smtClean="0">
                <a:latin typeface="Times New Roman"/>
                <a:cs typeface="Times New Roman"/>
              </a:rPr>
              <a:t>Unbiased </a:t>
            </a:r>
            <a:r>
              <a:rPr lang="en-US" sz="2400" spc="5" dirty="0" smtClean="0">
                <a:latin typeface="Times New Roman"/>
                <a:cs typeface="Times New Roman"/>
              </a:rPr>
              <a:t>Estimators</a:t>
            </a:r>
            <a:r>
              <a:rPr lang="en-US" sz="2400" spc="-165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Times New Roman"/>
                <a:cs typeface="Times New Roman"/>
              </a:rPr>
              <a:t>(BLUE).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170180">
              <a:spcBef>
                <a:spcPts val="200"/>
              </a:spcBef>
            </a:pPr>
            <a:r>
              <a:rPr lang="en-US" sz="2400" spc="5" dirty="0" smtClean="0">
                <a:latin typeface="Times New Roman"/>
                <a:cs typeface="Times New Roman"/>
              </a:rPr>
              <a:t>What</a:t>
            </a:r>
            <a:r>
              <a:rPr lang="en-US" sz="2400" spc="-60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Times New Roman"/>
                <a:cs typeface="Times New Roman"/>
              </a:rPr>
              <a:t>does</a:t>
            </a:r>
            <a:r>
              <a:rPr lang="en-US" sz="2400" spc="-15" dirty="0" smtClean="0">
                <a:latin typeface="Times New Roman"/>
                <a:cs typeface="Times New Roman"/>
              </a:rPr>
              <a:t> </a:t>
            </a:r>
            <a:r>
              <a:rPr lang="en-US" sz="2400" spc="10" dirty="0" smtClean="0">
                <a:latin typeface="Times New Roman"/>
                <a:cs typeface="Times New Roman"/>
              </a:rPr>
              <a:t>the</a:t>
            </a:r>
            <a:r>
              <a:rPr lang="en-US" sz="2400" spc="-60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acronym</a:t>
            </a:r>
            <a:r>
              <a:rPr lang="en-US" sz="2400" spc="-20" dirty="0" smtClean="0">
                <a:latin typeface="Times New Roman"/>
                <a:cs typeface="Times New Roman"/>
              </a:rPr>
              <a:t> </a:t>
            </a:r>
            <a:r>
              <a:rPr lang="en-US" sz="2400" spc="5" dirty="0" smtClean="0">
                <a:latin typeface="Times New Roman"/>
                <a:cs typeface="Times New Roman"/>
              </a:rPr>
              <a:t>stand</a:t>
            </a:r>
            <a:r>
              <a:rPr lang="en-US" sz="2400" spc="-50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for?</a:t>
            </a:r>
            <a:endParaRPr lang="en-US" sz="2400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2400" i="1" u="sng" spc="-20" dirty="0" smtClean="0">
                <a:latin typeface="Times New Roman"/>
                <a:cs typeface="Times New Roman"/>
              </a:rPr>
              <a:t>Be</a:t>
            </a:r>
            <a:r>
              <a:rPr lang="en-US" sz="2400" i="1" u="sng" spc="-10" dirty="0" smtClean="0">
                <a:latin typeface="Times New Roman"/>
                <a:cs typeface="Times New Roman"/>
              </a:rPr>
              <a:t>s</a:t>
            </a:r>
            <a:r>
              <a:rPr lang="en-US" sz="2400" i="1" u="sng" spc="5" dirty="0" smtClean="0">
                <a:latin typeface="Times New Roman"/>
                <a:cs typeface="Times New Roman"/>
              </a:rPr>
              <a:t>t</a:t>
            </a:r>
            <a:r>
              <a:rPr lang="en-US" sz="2400" spc="5" dirty="0" smtClean="0">
                <a:latin typeface="Times New Roman"/>
                <a:cs typeface="Times New Roman"/>
              </a:rPr>
              <a:t> : means</a:t>
            </a:r>
            <a:r>
              <a:rPr lang="en-US" sz="2400" spc="-50" dirty="0" smtClean="0">
                <a:latin typeface="Times New Roman"/>
                <a:cs typeface="Times New Roman"/>
              </a:rPr>
              <a:t> </a:t>
            </a:r>
            <a:r>
              <a:rPr lang="en-US" sz="2400" spc="10" dirty="0" smtClean="0">
                <a:latin typeface="Times New Roman"/>
                <a:cs typeface="Times New Roman"/>
              </a:rPr>
              <a:t>that</a:t>
            </a:r>
            <a:r>
              <a:rPr lang="en-US" sz="2400" spc="-55" dirty="0" smtClean="0">
                <a:latin typeface="Times New Roman"/>
                <a:cs typeface="Times New Roman"/>
              </a:rPr>
              <a:t> </a:t>
            </a:r>
            <a:r>
              <a:rPr lang="en-US" sz="2400" spc="10" dirty="0" smtClean="0">
                <a:latin typeface="Times New Roman"/>
                <a:cs typeface="Times New Roman"/>
              </a:rPr>
              <a:t>the</a:t>
            </a:r>
            <a:r>
              <a:rPr lang="en-US" sz="2400" spc="-5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OLS </a:t>
            </a:r>
            <a:r>
              <a:rPr lang="en-US" sz="2400" dirty="0" smtClean="0">
                <a:latin typeface="Times New Roman"/>
                <a:cs typeface="Times New Roman"/>
              </a:rPr>
              <a:t>estimator</a:t>
            </a:r>
            <a:r>
              <a:rPr lang="en-US" sz="2400" spc="-40" dirty="0" smtClean="0">
                <a:latin typeface="Times New Roman"/>
                <a:cs typeface="Times New Roman"/>
              </a:rPr>
              <a:t> (b) </a:t>
            </a:r>
            <a:r>
              <a:rPr lang="en-US" sz="2400" spc="10" dirty="0" smtClean="0">
                <a:latin typeface="Times New Roman"/>
                <a:cs typeface="Times New Roman"/>
              </a:rPr>
              <a:t>has</a:t>
            </a:r>
            <a:r>
              <a:rPr lang="en-US" sz="2400" spc="-70" dirty="0" smtClean="0">
                <a:latin typeface="Times New Roman"/>
                <a:cs typeface="Times New Roman"/>
              </a:rPr>
              <a:t> </a:t>
            </a:r>
            <a:r>
              <a:rPr lang="en-US" sz="2400" spc="10" dirty="0" smtClean="0">
                <a:latin typeface="Times New Roman"/>
                <a:cs typeface="Times New Roman"/>
              </a:rPr>
              <a:t>minimum</a:t>
            </a:r>
            <a:r>
              <a:rPr lang="en-US" sz="2400" spc="-1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variance  </a:t>
            </a:r>
            <a:r>
              <a:rPr lang="en-US" sz="2400" spc="5" dirty="0" smtClean="0">
                <a:latin typeface="Times New Roman"/>
                <a:cs typeface="Times New Roman"/>
              </a:rPr>
              <a:t>among </a:t>
            </a:r>
            <a:r>
              <a:rPr lang="en-US" sz="2400" spc="10" dirty="0" smtClean="0">
                <a:latin typeface="Times New Roman"/>
                <a:cs typeface="Times New Roman"/>
              </a:rPr>
              <a:t>the </a:t>
            </a:r>
            <a:r>
              <a:rPr lang="en-US" sz="2400" spc="-5" dirty="0" smtClean="0">
                <a:latin typeface="Times New Roman"/>
                <a:cs typeface="Times New Roman"/>
              </a:rPr>
              <a:t>class </a:t>
            </a:r>
            <a:r>
              <a:rPr lang="en-US" sz="2400" spc="-10" dirty="0" smtClean="0">
                <a:latin typeface="Times New Roman"/>
                <a:cs typeface="Times New Roman"/>
              </a:rPr>
              <a:t>of </a:t>
            </a:r>
            <a:r>
              <a:rPr lang="en-US" sz="2400" spc="5" dirty="0" smtClean="0">
                <a:latin typeface="Times New Roman"/>
                <a:cs typeface="Times New Roman"/>
              </a:rPr>
              <a:t>linear </a:t>
            </a:r>
            <a:r>
              <a:rPr lang="en-US" sz="2400" dirty="0" smtClean="0">
                <a:latin typeface="Times New Roman"/>
                <a:cs typeface="Times New Roman"/>
              </a:rPr>
              <a:t>unbiased estimators.</a:t>
            </a:r>
          </a:p>
          <a:p>
            <a:pPr>
              <a:buNone/>
            </a:pPr>
            <a:r>
              <a:rPr lang="en-US" sz="2400" i="1" u="sng" spc="-20" dirty="0" smtClean="0">
                <a:latin typeface="Times New Roman"/>
                <a:cs typeface="Times New Roman"/>
              </a:rPr>
              <a:t>Estimator: </a:t>
            </a:r>
            <a:r>
              <a:rPr lang="en-US" sz="2400" spc="5" dirty="0" smtClean="0">
                <a:latin typeface="Times New Roman"/>
                <a:cs typeface="Times New Roman"/>
              </a:rPr>
              <a:t>b </a:t>
            </a:r>
            <a:r>
              <a:rPr lang="en-US" sz="2400" spc="5" dirty="0">
                <a:latin typeface="Times New Roman"/>
                <a:cs typeface="Times New Roman"/>
              </a:rPr>
              <a:t>i</a:t>
            </a:r>
            <a:r>
              <a:rPr lang="en-US" sz="2400" spc="5" dirty="0" smtClean="0">
                <a:latin typeface="Times New Roman"/>
                <a:cs typeface="Times New Roman"/>
              </a:rPr>
              <a:t>s</a:t>
            </a:r>
            <a:r>
              <a:rPr lang="en-US" sz="2400" spc="-30" dirty="0" smtClean="0">
                <a:latin typeface="Times New Roman"/>
                <a:cs typeface="Times New Roman"/>
              </a:rPr>
              <a:t> </a:t>
            </a:r>
            <a:r>
              <a:rPr lang="en-US" sz="2400" spc="5" dirty="0" smtClean="0">
                <a:latin typeface="Times New Roman"/>
                <a:cs typeface="Times New Roman"/>
              </a:rPr>
              <a:t>an</a:t>
            </a:r>
            <a:r>
              <a:rPr lang="en-US" sz="2400" spc="-2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estimator</a:t>
            </a:r>
            <a:r>
              <a:rPr lang="en-US" sz="2400" spc="-70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Times New Roman"/>
                <a:cs typeface="Times New Roman"/>
              </a:rPr>
              <a:t>of</a:t>
            </a:r>
            <a:r>
              <a:rPr lang="en-US" sz="2400" spc="25" dirty="0" smtClean="0">
                <a:latin typeface="Times New Roman"/>
                <a:cs typeface="Times New Roman"/>
              </a:rPr>
              <a:t> </a:t>
            </a:r>
            <a:r>
              <a:rPr lang="en-US" sz="2400" spc="10" dirty="0" smtClean="0">
                <a:latin typeface="Times New Roman"/>
                <a:cs typeface="Times New Roman"/>
              </a:rPr>
              <a:t>the</a:t>
            </a:r>
            <a:r>
              <a:rPr lang="en-US" sz="2400" spc="-60" dirty="0" smtClean="0">
                <a:latin typeface="Times New Roman"/>
                <a:cs typeface="Times New Roman"/>
              </a:rPr>
              <a:t> </a:t>
            </a:r>
            <a:r>
              <a:rPr lang="en-US" sz="2400" spc="5" dirty="0" smtClean="0">
                <a:latin typeface="Times New Roman"/>
                <a:cs typeface="Times New Roman"/>
              </a:rPr>
              <a:t>true</a:t>
            </a:r>
            <a:r>
              <a:rPr lang="en-US" sz="2400" spc="-6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value</a:t>
            </a:r>
            <a:r>
              <a:rPr lang="en-US" sz="2400" spc="-40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Times New Roman"/>
                <a:cs typeface="Times New Roman"/>
              </a:rPr>
              <a:t>of </a:t>
            </a:r>
            <a:r>
              <a:rPr lang="el-GR" sz="2400" spc="-10" dirty="0" smtClean="0">
                <a:latin typeface="Times New Roman"/>
                <a:cs typeface="Times New Roman"/>
              </a:rPr>
              <a:t>β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r>
              <a:rPr lang="en-US" sz="2400" i="1" u="sng" spc="-20" dirty="0">
                <a:latin typeface="Times New Roman"/>
                <a:cs typeface="Times New Roman"/>
              </a:rPr>
              <a:t>Linear:</a:t>
            </a:r>
            <a:r>
              <a:rPr lang="en-US" sz="2400" dirty="0" smtClean="0">
                <a:latin typeface="Times New Roman"/>
                <a:cs typeface="Times New Roman"/>
              </a:rPr>
              <a:t> b </a:t>
            </a:r>
            <a:r>
              <a:rPr lang="en-US" sz="2400" spc="5" dirty="0" smtClean="0">
                <a:latin typeface="Times New Roman"/>
                <a:cs typeface="Times New Roman"/>
              </a:rPr>
              <a:t>is </a:t>
            </a: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spc="5" dirty="0" smtClean="0">
                <a:latin typeface="Times New Roman"/>
                <a:cs typeface="Times New Roman"/>
              </a:rPr>
              <a:t>linear</a:t>
            </a:r>
            <a:r>
              <a:rPr lang="en-US" sz="2400" spc="-185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estimator.</a:t>
            </a:r>
          </a:p>
          <a:p>
            <a:pPr>
              <a:buNone/>
            </a:pPr>
            <a:r>
              <a:rPr lang="en-US" sz="2400" i="1" u="sng" spc="-20" dirty="0">
                <a:latin typeface="Times New Roman"/>
                <a:cs typeface="Times New Roman"/>
              </a:rPr>
              <a:t>Unbiased:</a:t>
            </a:r>
            <a:r>
              <a:rPr lang="en-US" sz="2400" spc="-5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On average, the actual value of the b will be equal to the true value.</a:t>
            </a:r>
          </a:p>
          <a:p>
            <a:pPr>
              <a:buNone/>
            </a:pPr>
            <a:endParaRPr lang="en-US" sz="2400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sz="2400" i="1" u="sng" spc="-2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spc="-35" dirty="0" smtClean="0">
                <a:latin typeface="Arial"/>
                <a:cs typeface="Arial"/>
              </a:rPr>
              <a:t>Sample </a:t>
            </a:r>
            <a:r>
              <a:rPr lang="en-US" sz="3200" b="1" i="1" spc="-30" dirty="0" smtClean="0">
                <a:latin typeface="Arial"/>
                <a:cs typeface="Arial"/>
              </a:rPr>
              <a:t>Size</a:t>
            </a:r>
            <a:r>
              <a:rPr lang="en-US" sz="3200" b="1" i="1" spc="-65" dirty="0" smtClean="0">
                <a:latin typeface="Arial"/>
                <a:cs typeface="Arial"/>
              </a:rPr>
              <a:t> </a:t>
            </a:r>
            <a:r>
              <a:rPr lang="en-US" sz="3200" b="1" i="1" spc="-30" dirty="0" smtClean="0">
                <a:latin typeface="Arial"/>
                <a:cs typeface="Arial"/>
              </a:rPr>
              <a:t>Considerations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46050" indent="-146050">
              <a:buSzPct val="150000"/>
              <a:tabLst>
                <a:tab pos="146685" algn="l"/>
              </a:tabLst>
            </a:pPr>
            <a:r>
              <a:rPr lang="en-US" sz="2800" spc="-25" dirty="0" smtClean="0">
                <a:latin typeface="Times New Roman"/>
                <a:cs typeface="Times New Roman"/>
              </a:rPr>
              <a:t>Simple </a:t>
            </a:r>
            <a:r>
              <a:rPr lang="en-US" sz="2800" spc="-5" dirty="0" smtClean="0">
                <a:latin typeface="Times New Roman"/>
                <a:cs typeface="Times New Roman"/>
              </a:rPr>
              <a:t>regression can </a:t>
            </a:r>
            <a:r>
              <a:rPr lang="en-US" sz="2800" spc="-15" dirty="0" smtClean="0">
                <a:latin typeface="Times New Roman"/>
                <a:cs typeface="Times New Roman"/>
              </a:rPr>
              <a:t>be effective </a:t>
            </a:r>
            <a:r>
              <a:rPr lang="en-US" sz="2800" spc="-10" dirty="0" smtClean="0">
                <a:latin typeface="Times New Roman"/>
                <a:cs typeface="Times New Roman"/>
              </a:rPr>
              <a:t>with </a:t>
            </a:r>
            <a:r>
              <a:rPr lang="en-US" sz="2800" dirty="0" smtClean="0">
                <a:latin typeface="Times New Roman"/>
                <a:cs typeface="Times New Roman"/>
              </a:rPr>
              <a:t>a </a:t>
            </a:r>
            <a:r>
              <a:rPr lang="en-US" sz="2800" spc="-15" dirty="0" smtClean="0">
                <a:latin typeface="Times New Roman"/>
                <a:cs typeface="Times New Roman"/>
              </a:rPr>
              <a:t>sample </a:t>
            </a:r>
            <a:r>
              <a:rPr lang="en-US" sz="2800" spc="-20" dirty="0" smtClean="0">
                <a:latin typeface="Times New Roman"/>
                <a:cs typeface="Times New Roman"/>
              </a:rPr>
              <a:t>size </a:t>
            </a:r>
            <a:r>
              <a:rPr lang="en-US" sz="2800" spc="10" dirty="0" smtClean="0">
                <a:latin typeface="Times New Roman"/>
                <a:cs typeface="Times New Roman"/>
              </a:rPr>
              <a:t>of </a:t>
            </a:r>
            <a:r>
              <a:rPr lang="en-US" sz="2800" spc="80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20</a:t>
            </a:r>
          </a:p>
          <a:p>
            <a:pPr marL="146050" marR="137160" indent="-146050">
              <a:spcBef>
                <a:spcPts val="720"/>
              </a:spcBef>
              <a:buSzPct val="150000"/>
              <a:tabLst>
                <a:tab pos="146685" algn="l"/>
              </a:tabLst>
            </a:pPr>
            <a:r>
              <a:rPr lang="en-US" sz="2800" spc="-10" dirty="0" smtClean="0">
                <a:latin typeface="Times New Roman"/>
                <a:cs typeface="Times New Roman"/>
              </a:rPr>
              <a:t>The </a:t>
            </a:r>
            <a:r>
              <a:rPr lang="en-US" sz="2800" spc="-15" dirty="0" smtClean="0">
                <a:latin typeface="Times New Roman"/>
                <a:cs typeface="Times New Roman"/>
              </a:rPr>
              <a:t>minimum </a:t>
            </a:r>
            <a:r>
              <a:rPr lang="en-US" sz="2800" spc="-5" dirty="0" smtClean="0">
                <a:latin typeface="Times New Roman"/>
                <a:cs typeface="Times New Roman"/>
              </a:rPr>
              <a:t>ratio </a:t>
            </a:r>
            <a:r>
              <a:rPr lang="en-US" sz="2800" spc="10" dirty="0" smtClean="0">
                <a:latin typeface="Times New Roman"/>
                <a:cs typeface="Times New Roman"/>
              </a:rPr>
              <a:t>of </a:t>
            </a:r>
            <a:r>
              <a:rPr lang="en-US" sz="2800" spc="-10" dirty="0" smtClean="0">
                <a:latin typeface="Times New Roman"/>
                <a:cs typeface="Times New Roman"/>
              </a:rPr>
              <a:t>observations </a:t>
            </a:r>
            <a:r>
              <a:rPr lang="en-US" sz="2800" spc="10" dirty="0" smtClean="0">
                <a:latin typeface="Times New Roman"/>
                <a:cs typeface="Times New Roman"/>
              </a:rPr>
              <a:t>to </a:t>
            </a:r>
            <a:r>
              <a:rPr lang="en-US" sz="2800" spc="-15" dirty="0" smtClean="0">
                <a:latin typeface="Times New Roman"/>
                <a:cs typeface="Times New Roman"/>
              </a:rPr>
              <a:t>variables </a:t>
            </a:r>
            <a:r>
              <a:rPr lang="en-US" sz="2800" spc="-25" dirty="0" smtClean="0">
                <a:latin typeface="Times New Roman"/>
                <a:cs typeface="Times New Roman"/>
              </a:rPr>
              <a:t>is </a:t>
            </a:r>
            <a:r>
              <a:rPr lang="en-US" sz="2800" dirty="0" smtClean="0">
                <a:latin typeface="Times New Roman"/>
                <a:cs typeface="Times New Roman"/>
              </a:rPr>
              <a:t>5 </a:t>
            </a:r>
            <a:r>
              <a:rPr lang="en-US" sz="2800" spc="10" dirty="0" smtClean="0">
                <a:latin typeface="Times New Roman"/>
                <a:cs typeface="Times New Roman"/>
              </a:rPr>
              <a:t>to </a:t>
            </a:r>
            <a:r>
              <a:rPr lang="en-US" sz="2800" dirty="0" smtClean="0">
                <a:latin typeface="Times New Roman"/>
                <a:cs typeface="Times New Roman"/>
              </a:rPr>
              <a:t>1,  </a:t>
            </a:r>
            <a:r>
              <a:rPr lang="en-US" sz="2800" spc="-10" dirty="0" smtClean="0">
                <a:latin typeface="Times New Roman"/>
                <a:cs typeface="Times New Roman"/>
              </a:rPr>
              <a:t>but </a:t>
            </a:r>
            <a:r>
              <a:rPr lang="en-US" sz="2800" dirty="0" smtClean="0">
                <a:latin typeface="Times New Roman"/>
                <a:cs typeface="Times New Roman"/>
              </a:rPr>
              <a:t>the </a:t>
            </a:r>
            <a:r>
              <a:rPr lang="en-US" sz="2800" spc="-5" dirty="0" smtClean="0">
                <a:latin typeface="Times New Roman"/>
                <a:cs typeface="Times New Roman"/>
              </a:rPr>
              <a:t>preferred ratio </a:t>
            </a:r>
            <a:r>
              <a:rPr lang="en-US" sz="2800" spc="-25" dirty="0" smtClean="0">
                <a:latin typeface="Times New Roman"/>
                <a:cs typeface="Times New Roman"/>
              </a:rPr>
              <a:t>is </a:t>
            </a:r>
            <a:r>
              <a:rPr lang="en-US" sz="2800" dirty="0" smtClean="0">
                <a:latin typeface="Times New Roman"/>
                <a:cs typeface="Times New Roman"/>
              </a:rPr>
              <a:t>15 </a:t>
            </a:r>
            <a:r>
              <a:rPr lang="en-US" sz="2800" spc="10" dirty="0" smtClean="0">
                <a:latin typeface="Times New Roman"/>
                <a:cs typeface="Times New Roman"/>
              </a:rPr>
              <a:t>or </a:t>
            </a:r>
            <a:r>
              <a:rPr lang="en-US" sz="2800" dirty="0" smtClean="0">
                <a:latin typeface="Times New Roman"/>
                <a:cs typeface="Times New Roman"/>
              </a:rPr>
              <a:t>20 </a:t>
            </a:r>
            <a:r>
              <a:rPr lang="en-US" sz="2800" spc="10" dirty="0" smtClean="0">
                <a:latin typeface="Times New Roman"/>
                <a:cs typeface="Times New Roman"/>
              </a:rPr>
              <a:t>to </a:t>
            </a:r>
            <a:r>
              <a:rPr lang="en-US" sz="2800" dirty="0" smtClean="0">
                <a:latin typeface="Times New Roman"/>
                <a:cs typeface="Times New Roman"/>
              </a:rPr>
              <a:t>1, </a:t>
            </a:r>
            <a:r>
              <a:rPr lang="en-US" sz="2800" spc="-10" dirty="0" smtClean="0">
                <a:latin typeface="Times New Roman"/>
                <a:cs typeface="Times New Roman"/>
              </a:rPr>
              <a:t>and </a:t>
            </a:r>
            <a:r>
              <a:rPr lang="en-US" sz="2800" spc="-15" dirty="0" smtClean="0">
                <a:latin typeface="Times New Roman"/>
                <a:cs typeface="Times New Roman"/>
              </a:rPr>
              <a:t>this </a:t>
            </a:r>
            <a:r>
              <a:rPr lang="en-US" sz="2800" spc="-10" dirty="0" smtClean="0">
                <a:latin typeface="Times New Roman"/>
                <a:cs typeface="Times New Roman"/>
              </a:rPr>
              <a:t>should  </a:t>
            </a:r>
            <a:r>
              <a:rPr lang="en-US" sz="2800" spc="-15" dirty="0" smtClean="0">
                <a:latin typeface="Times New Roman"/>
                <a:cs typeface="Times New Roman"/>
              </a:rPr>
              <a:t>increase </a:t>
            </a:r>
            <a:r>
              <a:rPr lang="en-US" sz="2800" spc="-10" dirty="0" smtClean="0">
                <a:latin typeface="Times New Roman"/>
                <a:cs typeface="Times New Roman"/>
              </a:rPr>
              <a:t>when stepwise estimation </a:t>
            </a:r>
            <a:r>
              <a:rPr lang="en-US" sz="2800" spc="-25" dirty="0" smtClean="0">
                <a:latin typeface="Times New Roman"/>
                <a:cs typeface="Times New Roman"/>
              </a:rPr>
              <a:t>is </a:t>
            </a:r>
            <a:r>
              <a:rPr lang="en-US" sz="2800" spc="-5" dirty="0" smtClean="0">
                <a:latin typeface="Times New Roman"/>
                <a:cs typeface="Times New Roman"/>
              </a:rPr>
              <a:t>used.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marL="146050" marR="109855" indent="-146050">
              <a:spcBef>
                <a:spcPts val="720"/>
              </a:spcBef>
              <a:buSzPct val="150000"/>
              <a:tabLst>
                <a:tab pos="146685" algn="l"/>
              </a:tabLst>
            </a:pPr>
            <a:r>
              <a:rPr lang="en-US" sz="2800" spc="-15" dirty="0" smtClean="0">
                <a:latin typeface="Times New Roman"/>
                <a:cs typeface="Times New Roman"/>
              </a:rPr>
              <a:t>Maximizing </a:t>
            </a:r>
            <a:r>
              <a:rPr lang="en-US" sz="2800" dirty="0" smtClean="0">
                <a:latin typeface="Times New Roman"/>
                <a:cs typeface="Times New Roman"/>
              </a:rPr>
              <a:t>the </a:t>
            </a:r>
            <a:r>
              <a:rPr lang="en-US" sz="2800" spc="-5" dirty="0" smtClean="0">
                <a:latin typeface="Times New Roman"/>
                <a:cs typeface="Times New Roman"/>
              </a:rPr>
              <a:t>degrees </a:t>
            </a:r>
            <a:r>
              <a:rPr lang="en-US" sz="2800" spc="10" dirty="0" smtClean="0">
                <a:latin typeface="Times New Roman"/>
                <a:cs typeface="Times New Roman"/>
              </a:rPr>
              <a:t>of </a:t>
            </a:r>
            <a:r>
              <a:rPr lang="en-US" sz="2800" spc="-5" dirty="0" smtClean="0">
                <a:latin typeface="Times New Roman"/>
                <a:cs typeface="Times New Roman"/>
              </a:rPr>
              <a:t>freedom </a:t>
            </a:r>
            <a:r>
              <a:rPr lang="en-US" sz="2800" spc="-15" dirty="0" smtClean="0">
                <a:latin typeface="Times New Roman"/>
                <a:cs typeface="Times New Roman"/>
              </a:rPr>
              <a:t>improves  </a:t>
            </a:r>
            <a:r>
              <a:rPr lang="en-US" sz="2800" spc="-10" dirty="0" smtClean="0">
                <a:latin typeface="Times New Roman"/>
                <a:cs typeface="Times New Roman"/>
              </a:rPr>
              <a:t>generalizability and </a:t>
            </a:r>
            <a:r>
              <a:rPr lang="en-US" sz="2800" spc="-5" dirty="0" smtClean="0">
                <a:latin typeface="Times New Roman"/>
                <a:cs typeface="Times New Roman"/>
              </a:rPr>
              <a:t>addresses </a:t>
            </a:r>
            <a:r>
              <a:rPr lang="en-US" sz="2800" spc="5" dirty="0" smtClean="0">
                <a:latin typeface="Times New Roman"/>
                <a:cs typeface="Times New Roman"/>
              </a:rPr>
              <a:t>both </a:t>
            </a:r>
            <a:r>
              <a:rPr lang="en-US" sz="2800" spc="-10" dirty="0" smtClean="0">
                <a:latin typeface="Times New Roman"/>
                <a:cs typeface="Times New Roman"/>
              </a:rPr>
              <a:t>model parsimony and  </a:t>
            </a:r>
            <a:r>
              <a:rPr lang="en-US" sz="2800" spc="-20" dirty="0" smtClean="0">
                <a:latin typeface="Times New Roman"/>
                <a:cs typeface="Times New Roman"/>
              </a:rPr>
              <a:t>sample size</a:t>
            </a:r>
            <a:r>
              <a:rPr lang="en-US" sz="2800" spc="110" dirty="0" smtClean="0">
                <a:latin typeface="Times New Roman"/>
                <a:cs typeface="Times New Roman"/>
              </a:rPr>
              <a:t> </a:t>
            </a:r>
            <a:r>
              <a:rPr lang="en-US" sz="2800" spc="-10" dirty="0" smtClean="0">
                <a:latin typeface="Times New Roman"/>
                <a:cs typeface="Times New Roman"/>
              </a:rPr>
              <a:t>concerns</a:t>
            </a:r>
            <a:r>
              <a:rPr lang="en-US" spc="-10" dirty="0" smtClean="0">
                <a:latin typeface="Times New Roman"/>
                <a:cs typeface="Times New Roman"/>
              </a:rPr>
              <a:t>.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spc="-10" dirty="0" smtClean="0">
                <a:latin typeface="Arial"/>
                <a:cs typeface="Arial"/>
              </a:rPr>
              <a:t>Hypotheses</a:t>
            </a:r>
            <a:r>
              <a:rPr lang="en-US" sz="3600" b="1" spc="-55" dirty="0" smtClean="0">
                <a:latin typeface="Arial"/>
                <a:cs typeface="Arial"/>
              </a:rPr>
              <a:t> </a:t>
            </a:r>
            <a:r>
              <a:rPr lang="en-US" sz="3600" b="1" dirty="0" smtClean="0">
                <a:latin typeface="Arial"/>
                <a:cs typeface="Arial"/>
              </a:rPr>
              <a:t>Testing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r>
              <a:rPr lang="en-US" sz="2400" dirty="0" smtClean="0">
                <a:latin typeface="Arial"/>
                <a:cs typeface="Arial"/>
              </a:rPr>
              <a:t>In addition to estimation, </a:t>
            </a:r>
            <a:r>
              <a:rPr lang="en-US" sz="2800" b="1" i="1" spc="-30" dirty="0" smtClean="0">
                <a:latin typeface="Arial"/>
                <a:cs typeface="Arial"/>
              </a:rPr>
              <a:t>hypothesis </a:t>
            </a:r>
            <a:r>
              <a:rPr lang="en-US" sz="2800" b="1" i="1" spc="-25" dirty="0" smtClean="0">
                <a:latin typeface="Arial"/>
                <a:cs typeface="Arial"/>
              </a:rPr>
              <a:t>testing </a:t>
            </a:r>
            <a:r>
              <a:rPr lang="en-US" sz="2400" spc="5" dirty="0" smtClean="0">
                <a:latin typeface="Arial"/>
                <a:cs typeface="Arial"/>
              </a:rPr>
              <a:t>is </a:t>
            </a:r>
            <a:r>
              <a:rPr lang="en-US" sz="2400" spc="-5" dirty="0" smtClean="0">
                <a:latin typeface="Arial"/>
                <a:cs typeface="Arial"/>
              </a:rPr>
              <a:t>a  </a:t>
            </a:r>
            <a:r>
              <a:rPr lang="en-US" sz="2400" dirty="0" smtClean="0">
                <a:latin typeface="Arial"/>
                <a:cs typeface="Arial"/>
              </a:rPr>
              <a:t>procedure for </a:t>
            </a:r>
            <a:r>
              <a:rPr lang="en-US" sz="2400" spc="-5" dirty="0" smtClean="0">
                <a:latin typeface="Arial"/>
                <a:cs typeface="Arial"/>
              </a:rPr>
              <a:t>making </a:t>
            </a:r>
            <a:r>
              <a:rPr lang="en-US" sz="2400" dirty="0" smtClean="0">
                <a:latin typeface="Arial"/>
                <a:cs typeface="Arial"/>
              </a:rPr>
              <a:t>inferences </a:t>
            </a:r>
            <a:r>
              <a:rPr lang="en-US" sz="2400" spc="-5" dirty="0" smtClean="0">
                <a:latin typeface="Arial"/>
                <a:cs typeface="Arial"/>
              </a:rPr>
              <a:t>about a</a:t>
            </a:r>
            <a:r>
              <a:rPr lang="en-US" sz="2400" spc="-125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population.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42295" t="38361" r="24918" b="45902"/>
          <a:stretch>
            <a:fillRect/>
          </a:stretch>
        </p:blipFill>
        <p:spPr bwMode="auto">
          <a:xfrm>
            <a:off x="1981200" y="2514600"/>
            <a:ext cx="53578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49530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8768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170180" indent="-170180">
              <a:buFontTx/>
              <a:buChar char="•"/>
              <a:tabLst>
                <a:tab pos="170815" algn="l"/>
              </a:tabLst>
            </a:pPr>
            <a:r>
              <a:rPr lang="en-US" sz="2400" dirty="0" smtClean="0">
                <a:latin typeface="Arial"/>
                <a:cs typeface="Arial"/>
              </a:rPr>
              <a:t>Hypothesis testing allows us to </a:t>
            </a:r>
            <a:r>
              <a:rPr lang="en-US" sz="2400" spc="-5" dirty="0" smtClean="0">
                <a:latin typeface="Arial"/>
                <a:cs typeface="Arial"/>
              </a:rPr>
              <a:t>determine whether  enough </a:t>
            </a:r>
            <a:r>
              <a:rPr lang="en-US" sz="2400" dirty="0" smtClean="0">
                <a:latin typeface="Arial"/>
                <a:cs typeface="Arial"/>
              </a:rPr>
              <a:t>statistical evidence </a:t>
            </a:r>
            <a:r>
              <a:rPr lang="en-US" sz="2400" spc="-5" dirty="0" smtClean="0">
                <a:latin typeface="Arial"/>
                <a:cs typeface="Arial"/>
              </a:rPr>
              <a:t>exists </a:t>
            </a:r>
            <a:r>
              <a:rPr lang="en-US" sz="2400" dirty="0" smtClean="0">
                <a:latin typeface="Arial"/>
                <a:cs typeface="Arial"/>
              </a:rPr>
              <a:t>to conclude that </a:t>
            </a:r>
            <a:r>
              <a:rPr lang="en-US" sz="2400" spc="-5" dirty="0" smtClean="0">
                <a:latin typeface="Arial"/>
                <a:cs typeface="Arial"/>
              </a:rPr>
              <a:t>a  </a:t>
            </a:r>
            <a:r>
              <a:rPr lang="en-US" sz="2400" b="1" dirty="0" smtClean="0">
                <a:latin typeface="Arial"/>
                <a:cs typeface="Arial"/>
              </a:rPr>
              <a:t>belief </a:t>
            </a:r>
            <a:r>
              <a:rPr lang="en-US" sz="2400" spc="5" dirty="0" smtClean="0">
                <a:latin typeface="Arial"/>
                <a:cs typeface="Arial"/>
              </a:rPr>
              <a:t>(i.e. </a:t>
            </a:r>
            <a:r>
              <a:rPr lang="en-US" sz="2800" b="1" i="1" spc="-30" dirty="0" smtClean="0">
                <a:latin typeface="Arial"/>
                <a:cs typeface="Arial"/>
              </a:rPr>
              <a:t>hypothesis</a:t>
            </a:r>
            <a:r>
              <a:rPr lang="en-US" sz="2400" spc="-30" dirty="0" smtClean="0">
                <a:latin typeface="Arial"/>
                <a:cs typeface="Arial"/>
              </a:rPr>
              <a:t>) </a:t>
            </a:r>
            <a:r>
              <a:rPr lang="en-US" sz="2400" spc="-5" dirty="0" smtClean="0">
                <a:latin typeface="Arial"/>
                <a:cs typeface="Arial"/>
              </a:rPr>
              <a:t>about a parameter </a:t>
            </a:r>
            <a:r>
              <a:rPr lang="en-US" sz="2400" spc="5" dirty="0" smtClean="0">
                <a:latin typeface="Arial"/>
                <a:cs typeface="Arial"/>
              </a:rPr>
              <a:t>is</a:t>
            </a:r>
            <a:r>
              <a:rPr lang="en-US" sz="2400" spc="-114" dirty="0" smtClean="0">
                <a:latin typeface="Arial"/>
                <a:cs typeface="Arial"/>
              </a:rPr>
              <a:t> </a:t>
            </a:r>
            <a:r>
              <a:rPr lang="en-US" sz="2400" u="sng" dirty="0" smtClean="0">
                <a:latin typeface="Arial"/>
                <a:cs typeface="Arial"/>
              </a:rPr>
              <a:t>supported by the</a:t>
            </a:r>
            <a:r>
              <a:rPr lang="en-US" sz="2400" u="sng" spc="-65" dirty="0" smtClean="0">
                <a:latin typeface="Arial"/>
                <a:cs typeface="Arial"/>
              </a:rPr>
              <a:t> </a:t>
            </a:r>
            <a:r>
              <a:rPr lang="en-US" sz="2400" u="sng" dirty="0" smtClean="0">
                <a:latin typeface="Arial"/>
                <a:cs typeface="Arial"/>
              </a:rPr>
              <a:t>data.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Types of</a:t>
            </a:r>
            <a:r>
              <a:rPr lang="en-US" spc="-10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r>
              <a:rPr lang="en-US" spc="5" dirty="0" smtClean="0">
                <a:latin typeface="Arial"/>
                <a:cs typeface="Arial"/>
              </a:rPr>
              <a:t>Simple </a:t>
            </a:r>
            <a:r>
              <a:rPr lang="en-US" spc="-5" dirty="0" smtClean="0">
                <a:latin typeface="Arial"/>
                <a:cs typeface="Arial"/>
              </a:rPr>
              <a:t>vs.</a:t>
            </a:r>
            <a:r>
              <a:rPr lang="en-US" spc="-17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multiple</a:t>
            </a:r>
          </a:p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endParaRPr lang="en-US" dirty="0" smtClean="0">
              <a:latin typeface="Arial"/>
              <a:cs typeface="Arial"/>
            </a:endParaRPr>
          </a:p>
          <a:p>
            <a:pPr marL="170180" marR="680720" indent="-170180">
              <a:spcBef>
                <a:spcPts val="384"/>
              </a:spcBef>
              <a:tabLst>
                <a:tab pos="170815" algn="l"/>
              </a:tabLst>
            </a:pPr>
            <a:r>
              <a:rPr lang="en-US" spc="5" dirty="0" smtClean="0">
                <a:latin typeface="Arial"/>
                <a:cs typeface="Arial"/>
              </a:rPr>
              <a:t>Simple: </a:t>
            </a:r>
            <a:r>
              <a:rPr lang="en-US" dirty="0" smtClean="0">
                <a:latin typeface="Arial"/>
                <a:cs typeface="Arial"/>
              </a:rPr>
              <a:t>one statement/question/</a:t>
            </a:r>
            <a:r>
              <a:rPr lang="en-US" spc="-24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or  condition is being</a:t>
            </a:r>
            <a:r>
              <a:rPr lang="en-US" spc="-15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tested</a:t>
            </a:r>
          </a:p>
          <a:p>
            <a:pPr marL="170180" marR="680720" indent="-170180">
              <a:spcBef>
                <a:spcPts val="384"/>
              </a:spcBef>
              <a:tabLst>
                <a:tab pos="170815" algn="l"/>
              </a:tabLst>
            </a:pPr>
            <a:endParaRPr lang="en-US" dirty="0" smtClean="0">
              <a:latin typeface="Arial"/>
              <a:cs typeface="Arial"/>
            </a:endParaRPr>
          </a:p>
          <a:p>
            <a:pPr marL="170180" indent="-170180">
              <a:spcBef>
                <a:spcPts val="384"/>
              </a:spcBef>
              <a:tabLst>
                <a:tab pos="170815" algn="l"/>
              </a:tabLst>
            </a:pPr>
            <a:r>
              <a:rPr lang="en-US" spc="-5" dirty="0" smtClean="0">
                <a:latin typeface="Arial"/>
                <a:cs typeface="Arial"/>
              </a:rPr>
              <a:t>Multiple: </a:t>
            </a:r>
            <a:r>
              <a:rPr lang="en-US" spc="5" dirty="0" smtClean="0">
                <a:latin typeface="Arial"/>
                <a:cs typeface="Arial"/>
              </a:rPr>
              <a:t>more </a:t>
            </a:r>
            <a:r>
              <a:rPr lang="en-US" dirty="0" smtClean="0">
                <a:latin typeface="Arial"/>
                <a:cs typeface="Arial"/>
              </a:rPr>
              <a:t>than one </a:t>
            </a:r>
            <a:r>
              <a:rPr lang="en-US" spc="5" dirty="0" smtClean="0">
                <a:latin typeface="Arial"/>
                <a:cs typeface="Arial"/>
              </a:rPr>
              <a:t>statement </a:t>
            </a:r>
            <a:r>
              <a:rPr lang="en-US" dirty="0" smtClean="0">
                <a:latin typeface="Arial"/>
                <a:cs typeface="Arial"/>
              </a:rPr>
              <a:t>is</a:t>
            </a:r>
            <a:r>
              <a:rPr lang="en-US" spc="-24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being  </a:t>
            </a:r>
            <a:r>
              <a:rPr lang="en-US" spc="5" dirty="0" smtClean="0">
                <a:latin typeface="Arial"/>
                <a:cs typeface="Arial"/>
              </a:rPr>
              <a:t>tested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spc="15" dirty="0" smtClean="0">
                <a:latin typeface="Arial"/>
                <a:cs typeface="Arial"/>
              </a:rPr>
              <a:t>Hypothesis Testing</a:t>
            </a:r>
            <a:r>
              <a:rPr lang="en-US" sz="3200" b="1" spc="75" dirty="0" smtClean="0">
                <a:latin typeface="Arial"/>
                <a:cs typeface="Arial"/>
              </a:rPr>
              <a:t> </a:t>
            </a:r>
            <a:r>
              <a:rPr lang="en-US" sz="3200" b="1" spc="15" dirty="0" smtClean="0">
                <a:latin typeface="Arial"/>
                <a:cs typeface="Arial"/>
              </a:rPr>
              <a:t>Procedure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" indent="-170180">
              <a:tabLst>
                <a:tab pos="17081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Develop </a:t>
            </a:r>
            <a:r>
              <a:rPr lang="en-US" sz="2800" dirty="0" smtClean="0">
                <a:latin typeface="Arial"/>
                <a:cs typeface="Arial"/>
              </a:rPr>
              <a:t>null and alternative</a:t>
            </a:r>
            <a:r>
              <a:rPr lang="en-US" sz="2800" spc="-13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hypotheses</a:t>
            </a:r>
          </a:p>
          <a:p>
            <a:pPr marL="170180" marR="341630" indent="-170180">
              <a:spcBef>
                <a:spcPts val="380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Select </a:t>
            </a:r>
            <a:r>
              <a:rPr lang="en-US" sz="2400" spc="-5" dirty="0" smtClean="0">
                <a:latin typeface="Symbol"/>
                <a:cs typeface="Symbol"/>
              </a:rPr>
              <a:t></a:t>
            </a:r>
            <a:r>
              <a:rPr lang="en-US" sz="2400" spc="-5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and determine the rejection  </a:t>
            </a:r>
            <a:r>
              <a:rPr lang="en-US" sz="2800" spc="-5" dirty="0" smtClean="0">
                <a:latin typeface="Arial"/>
                <a:cs typeface="Arial"/>
              </a:rPr>
              <a:t>region</a:t>
            </a: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0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Determine </a:t>
            </a:r>
            <a:r>
              <a:rPr lang="en-US" sz="2800" spc="-5" dirty="0" smtClean="0">
                <a:latin typeface="Arial"/>
                <a:cs typeface="Arial"/>
              </a:rPr>
              <a:t>degrees </a:t>
            </a:r>
            <a:r>
              <a:rPr lang="en-US" sz="2800" dirty="0" smtClean="0">
                <a:latin typeface="Arial"/>
                <a:cs typeface="Arial"/>
              </a:rPr>
              <a:t>of</a:t>
            </a:r>
            <a:r>
              <a:rPr lang="en-US" sz="2800" spc="-13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freedom</a:t>
            </a:r>
          </a:p>
          <a:p>
            <a:pPr marL="170180" indent="-170180">
              <a:spcBef>
                <a:spcPts val="384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Find critical t </a:t>
            </a:r>
            <a:r>
              <a:rPr lang="en-US" sz="2800" spc="-5" dirty="0" smtClean="0">
                <a:latin typeface="Arial"/>
                <a:cs typeface="Arial"/>
              </a:rPr>
              <a:t>value </a:t>
            </a:r>
            <a:r>
              <a:rPr lang="en-US" sz="2800" dirty="0" smtClean="0">
                <a:latin typeface="Arial"/>
                <a:cs typeface="Arial"/>
              </a:rPr>
              <a:t>from t</a:t>
            </a:r>
            <a:r>
              <a:rPr lang="en-US" sz="2800" spc="-16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table</a:t>
            </a:r>
          </a:p>
          <a:p>
            <a:pPr marL="371475" lvl="1" indent="-142875">
              <a:spcBef>
                <a:spcPts val="340"/>
              </a:spcBef>
              <a:tabLst>
                <a:tab pos="372110" algn="l"/>
              </a:tabLst>
            </a:pPr>
            <a:r>
              <a:rPr lang="en-US" sz="2400" spc="-10" dirty="0" smtClean="0">
                <a:latin typeface="Arial"/>
                <a:cs typeface="Arial"/>
              </a:rPr>
              <a:t>One-tail tests: </a:t>
            </a:r>
            <a:r>
              <a:rPr lang="en-US" sz="2400" spc="-5" dirty="0" smtClean="0">
                <a:latin typeface="Arial"/>
                <a:cs typeface="Arial"/>
              </a:rPr>
              <a:t>Use</a:t>
            </a:r>
            <a:r>
              <a:rPr lang="en-US" sz="2400" spc="10" dirty="0" smtClean="0">
                <a:latin typeface="Arial"/>
                <a:cs typeface="Arial"/>
              </a:rPr>
              <a:t> </a:t>
            </a:r>
            <a:r>
              <a:rPr lang="en-US" sz="2400" spc="-5" dirty="0" smtClean="0">
                <a:latin typeface="Symbol"/>
                <a:cs typeface="Symbol"/>
              </a:rPr>
              <a:t></a:t>
            </a:r>
            <a:endParaRPr lang="en-US" sz="2400" dirty="0" smtClean="0">
              <a:latin typeface="Symbol"/>
              <a:cs typeface="Symbol"/>
            </a:endParaRPr>
          </a:p>
          <a:p>
            <a:pPr marL="371475" lvl="1" indent="-142875">
              <a:spcBef>
                <a:spcPts val="335"/>
              </a:spcBef>
              <a:tabLst>
                <a:tab pos="372110" algn="l"/>
              </a:tabLst>
            </a:pPr>
            <a:r>
              <a:rPr lang="en-US" sz="2400" spc="-10" dirty="0" smtClean="0">
                <a:latin typeface="Arial"/>
                <a:cs typeface="Arial"/>
              </a:rPr>
              <a:t>Two-tail tests: </a:t>
            </a:r>
            <a:r>
              <a:rPr lang="en-US" sz="2400" spc="-5" dirty="0" smtClean="0">
                <a:latin typeface="Arial"/>
                <a:cs typeface="Arial"/>
              </a:rPr>
              <a:t>Use </a:t>
            </a:r>
            <a:r>
              <a:rPr lang="en-US" sz="2400" spc="-10" dirty="0" smtClean="0">
                <a:latin typeface="Arial"/>
                <a:cs typeface="Arial"/>
              </a:rPr>
              <a:t>column </a:t>
            </a:r>
            <a:r>
              <a:rPr lang="en-US" sz="2400" spc="-5" dirty="0" smtClean="0">
                <a:latin typeface="Symbol"/>
                <a:cs typeface="Symbol"/>
              </a:rPr>
              <a:t></a:t>
            </a:r>
            <a:r>
              <a:rPr lang="en-US" sz="2400" spc="90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Arial"/>
                <a:cs typeface="Arial"/>
              </a:rPr>
              <a:t>/2</a:t>
            </a:r>
            <a:endParaRPr lang="en-US" sz="2400" dirty="0" smtClean="0">
              <a:latin typeface="Arial"/>
              <a:cs typeface="Arial"/>
            </a:endParaRPr>
          </a:p>
          <a:p>
            <a:pPr marL="170180" marR="111125" indent="-170180">
              <a:spcBef>
                <a:spcPts val="375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Compare absolute </a:t>
            </a:r>
            <a:r>
              <a:rPr lang="en-US" sz="2800" spc="-5" dirty="0" smtClean="0">
                <a:latin typeface="Arial"/>
                <a:cs typeface="Arial"/>
              </a:rPr>
              <a:t>value </a:t>
            </a:r>
            <a:r>
              <a:rPr lang="en-US" sz="2800" dirty="0" smtClean="0">
                <a:latin typeface="Arial"/>
                <a:cs typeface="Arial"/>
              </a:rPr>
              <a:t>of </a:t>
            </a:r>
            <a:r>
              <a:rPr lang="en-US" sz="2800" spc="5" dirty="0" smtClean="0">
                <a:latin typeface="Arial"/>
                <a:cs typeface="Arial"/>
              </a:rPr>
              <a:t>computed</a:t>
            </a:r>
            <a:r>
              <a:rPr lang="en-US" sz="2800" spc="-21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t  ratio </a:t>
            </a:r>
            <a:r>
              <a:rPr lang="en-US" sz="2800" spc="5" dirty="0" smtClean="0">
                <a:latin typeface="Arial"/>
                <a:cs typeface="Arial"/>
              </a:rPr>
              <a:t>to </a:t>
            </a:r>
            <a:r>
              <a:rPr lang="en-US" sz="2800" dirty="0" smtClean="0">
                <a:latin typeface="Arial"/>
                <a:cs typeface="Arial"/>
              </a:rPr>
              <a:t>the critical t </a:t>
            </a:r>
            <a:r>
              <a:rPr lang="en-US" sz="2800" spc="-5" dirty="0" smtClean="0">
                <a:latin typeface="Arial"/>
                <a:cs typeface="Arial"/>
              </a:rPr>
              <a:t>value </a:t>
            </a:r>
            <a:r>
              <a:rPr lang="en-US" sz="2800" dirty="0" smtClean="0">
                <a:latin typeface="Arial"/>
                <a:cs typeface="Arial"/>
              </a:rPr>
              <a:t>from the</a:t>
            </a:r>
            <a:r>
              <a:rPr lang="en-US" sz="2800" spc="-21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table</a:t>
            </a:r>
          </a:p>
          <a:p>
            <a:pPr>
              <a:buNone/>
            </a:pP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1692</Words>
  <Application>Microsoft Office PowerPoint</Application>
  <PresentationFormat>On-screen Show (4:3)</PresentationFormat>
  <Paragraphs>168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Econometrics </vt:lpstr>
      <vt:lpstr>Assumptions of Classical Linear  Regression Model</vt:lpstr>
      <vt:lpstr>Assumptions continued..</vt:lpstr>
      <vt:lpstr>VARIANCES AND STANDARD ERRORS OF ORDINARY LEAST SQUARES ESTIMATORS</vt:lpstr>
      <vt:lpstr>Properties of the OLS Estimator </vt:lpstr>
      <vt:lpstr>Sample Size Considerations</vt:lpstr>
      <vt:lpstr>Hypotheses Testing</vt:lpstr>
      <vt:lpstr>Types of Hypotheses</vt:lpstr>
      <vt:lpstr>Hypothesis Testing Procedure</vt:lpstr>
      <vt:lpstr>Hypothesis Testing Procedure</vt:lpstr>
      <vt:lpstr>Hypothesis Testing: Some Concepts</vt:lpstr>
      <vt:lpstr>The Null hypothesis</vt:lpstr>
      <vt:lpstr>The Alternative Hypotheses</vt:lpstr>
      <vt:lpstr>The Test Statistic</vt:lpstr>
      <vt:lpstr>One-Sided Hypothesis Tests</vt:lpstr>
      <vt:lpstr>T-table</vt:lpstr>
      <vt:lpstr>Using p-values instead of </vt:lpstr>
      <vt:lpstr>Interpreting the p-value</vt:lpstr>
      <vt:lpstr>Interpreting the p-value…</vt:lpstr>
      <vt:lpstr>Interpreting the p-value…</vt:lpstr>
      <vt:lpstr>The Confidence Interval Approach  to Hypothesis Testing</vt:lpstr>
      <vt:lpstr>How to Carry out a Hypothesis Test  Using Confidence Intervals</vt:lpstr>
      <vt:lpstr>Factors affecting the decision to accept  or reject the null hypothesis</vt:lpstr>
      <vt:lpstr>Testing the overall significance of the  model: F-test</vt:lpstr>
      <vt:lpstr>PowerPoint Presentation</vt:lpstr>
      <vt:lpstr>Example</vt:lpstr>
      <vt:lpstr>Goodness-of-Fit</vt:lpstr>
      <vt:lpstr>Explaining Variation in yt</vt:lpstr>
      <vt:lpstr>Explaining Variation in yt</vt:lpstr>
      <vt:lpstr>Coefficient of Determination</vt:lpstr>
      <vt:lpstr>Coefficient of Determination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Mohammad Hattawy</cp:lastModifiedBy>
  <cp:revision>18</cp:revision>
  <dcterms:created xsi:type="dcterms:W3CDTF">2015-11-03T13:10:07Z</dcterms:created>
  <dcterms:modified xsi:type="dcterms:W3CDTF">2015-11-04T07:23:44Z</dcterms:modified>
</cp:coreProperties>
</file>