
<file path=[Content_Types].xml><?xml version="1.0" encoding="utf-8"?>
<Types xmlns="http://schemas.openxmlformats.org/package/2006/content-types">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5"/>
  </p:notesMasterIdLst>
  <p:handoutMasterIdLst>
    <p:handoutMasterId r:id="rId126"/>
  </p:handoutMasterIdLst>
  <p:sldIdLst>
    <p:sldId id="1073" r:id="rId2"/>
    <p:sldId id="1074" r:id="rId3"/>
    <p:sldId id="1076" r:id="rId4"/>
    <p:sldId id="731" r:id="rId5"/>
    <p:sldId id="859" r:id="rId6"/>
    <p:sldId id="1041" r:id="rId7"/>
    <p:sldId id="995" r:id="rId8"/>
    <p:sldId id="996" r:id="rId9"/>
    <p:sldId id="997" r:id="rId10"/>
    <p:sldId id="998" r:id="rId11"/>
    <p:sldId id="999" r:id="rId12"/>
    <p:sldId id="1000" r:id="rId13"/>
    <p:sldId id="1001" r:id="rId14"/>
    <p:sldId id="868" r:id="rId15"/>
    <p:sldId id="1002" r:id="rId16"/>
    <p:sldId id="1077" r:id="rId17"/>
    <p:sldId id="1078" r:id="rId18"/>
    <p:sldId id="1079" r:id="rId19"/>
    <p:sldId id="870" r:id="rId20"/>
    <p:sldId id="872" r:id="rId21"/>
    <p:sldId id="1003" r:id="rId22"/>
    <p:sldId id="1004" r:id="rId23"/>
    <p:sldId id="1005" r:id="rId24"/>
    <p:sldId id="1080" r:id="rId25"/>
    <p:sldId id="1006" r:id="rId26"/>
    <p:sldId id="1007" r:id="rId27"/>
    <p:sldId id="1008" r:id="rId28"/>
    <p:sldId id="1009" r:id="rId29"/>
    <p:sldId id="880" r:id="rId30"/>
    <p:sldId id="1081" r:id="rId31"/>
    <p:sldId id="1082" r:id="rId32"/>
    <p:sldId id="1083" r:id="rId33"/>
    <p:sldId id="881" r:id="rId34"/>
    <p:sldId id="882" r:id="rId35"/>
    <p:sldId id="1050" r:id="rId36"/>
    <p:sldId id="1084" r:id="rId37"/>
    <p:sldId id="1085" r:id="rId38"/>
    <p:sldId id="1086" r:id="rId39"/>
    <p:sldId id="883" r:id="rId40"/>
    <p:sldId id="884" r:id="rId41"/>
    <p:sldId id="886" r:id="rId42"/>
    <p:sldId id="979" r:id="rId43"/>
    <p:sldId id="980" r:id="rId44"/>
    <p:sldId id="981" r:id="rId45"/>
    <p:sldId id="983" r:id="rId46"/>
    <p:sldId id="924" r:id="rId47"/>
    <p:sldId id="925" r:id="rId48"/>
    <p:sldId id="926" r:id="rId49"/>
    <p:sldId id="927" r:id="rId50"/>
    <p:sldId id="928" r:id="rId51"/>
    <p:sldId id="890" r:id="rId52"/>
    <p:sldId id="930" r:id="rId53"/>
    <p:sldId id="1087" r:id="rId54"/>
    <p:sldId id="891" r:id="rId55"/>
    <p:sldId id="892" r:id="rId56"/>
    <p:sldId id="893" r:id="rId57"/>
    <p:sldId id="894" r:id="rId58"/>
    <p:sldId id="896" r:id="rId59"/>
    <p:sldId id="986" r:id="rId60"/>
    <p:sldId id="1052" r:id="rId61"/>
    <p:sldId id="1053" r:id="rId62"/>
    <p:sldId id="1089" r:id="rId63"/>
    <p:sldId id="897" r:id="rId64"/>
    <p:sldId id="898" r:id="rId65"/>
    <p:sldId id="899" r:id="rId66"/>
    <p:sldId id="1054" r:id="rId67"/>
    <p:sldId id="1055" r:id="rId68"/>
    <p:sldId id="1057" r:id="rId69"/>
    <p:sldId id="1056" r:id="rId70"/>
    <p:sldId id="1058" r:id="rId71"/>
    <p:sldId id="1010" r:id="rId72"/>
    <p:sldId id="1011" r:id="rId73"/>
    <p:sldId id="1012" r:id="rId74"/>
    <p:sldId id="1013" r:id="rId75"/>
    <p:sldId id="1014" r:id="rId76"/>
    <p:sldId id="1015" r:id="rId77"/>
    <p:sldId id="1059" r:id="rId78"/>
    <p:sldId id="1060" r:id="rId79"/>
    <p:sldId id="1061" r:id="rId80"/>
    <p:sldId id="1062" r:id="rId81"/>
    <p:sldId id="1063" r:id="rId82"/>
    <p:sldId id="1021" r:id="rId83"/>
    <p:sldId id="1022" r:id="rId84"/>
    <p:sldId id="1023" r:id="rId85"/>
    <p:sldId id="1024" r:id="rId86"/>
    <p:sldId id="1025" r:id="rId87"/>
    <p:sldId id="1026" r:id="rId88"/>
    <p:sldId id="920" r:id="rId89"/>
    <p:sldId id="921" r:id="rId90"/>
    <p:sldId id="1027" r:id="rId91"/>
    <p:sldId id="1090" r:id="rId92"/>
    <p:sldId id="1091" r:id="rId93"/>
    <p:sldId id="933" r:id="rId94"/>
    <p:sldId id="1028" r:id="rId95"/>
    <p:sldId id="935" r:id="rId96"/>
    <p:sldId id="936" r:id="rId97"/>
    <p:sldId id="937" r:id="rId98"/>
    <p:sldId id="938" r:id="rId99"/>
    <p:sldId id="939" r:id="rId100"/>
    <p:sldId id="940" r:id="rId101"/>
    <p:sldId id="941" r:id="rId102"/>
    <p:sldId id="943" r:id="rId103"/>
    <p:sldId id="942" r:id="rId104"/>
    <p:sldId id="944" r:id="rId105"/>
    <p:sldId id="945" r:id="rId106"/>
    <p:sldId id="946" r:id="rId107"/>
    <p:sldId id="947" r:id="rId108"/>
    <p:sldId id="948" r:id="rId109"/>
    <p:sldId id="949" r:id="rId110"/>
    <p:sldId id="950" r:id="rId111"/>
    <p:sldId id="951" r:id="rId112"/>
    <p:sldId id="952" r:id="rId113"/>
    <p:sldId id="953" r:id="rId114"/>
    <p:sldId id="954" r:id="rId115"/>
    <p:sldId id="955" r:id="rId116"/>
    <p:sldId id="1065" r:id="rId117"/>
    <p:sldId id="1066" r:id="rId118"/>
    <p:sldId id="1072" r:id="rId119"/>
    <p:sldId id="1067" r:id="rId120"/>
    <p:sldId id="1069" r:id="rId121"/>
    <p:sldId id="1070" r:id="rId122"/>
    <p:sldId id="1071" r:id="rId123"/>
    <p:sldId id="1092" r:id="rId124"/>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5pPr>
    <a:lvl6pPr marL="2286000" algn="l" defTabSz="914400" rtl="0" eaLnBrk="1" latinLnBrk="0" hangingPunct="1">
      <a:defRPr b="1" kern="1200">
        <a:solidFill>
          <a:schemeClr val="folHlink"/>
        </a:solidFill>
        <a:latin typeface="Comic Sans MS" panose="030F0702030302020204" pitchFamily="66" charset="0"/>
        <a:ea typeface="+mn-ea"/>
        <a:cs typeface="+mn-cs"/>
      </a:defRPr>
    </a:lvl6pPr>
    <a:lvl7pPr marL="2743200" algn="l" defTabSz="914400" rtl="0" eaLnBrk="1" latinLnBrk="0" hangingPunct="1">
      <a:defRPr b="1" kern="1200">
        <a:solidFill>
          <a:schemeClr val="folHlink"/>
        </a:solidFill>
        <a:latin typeface="Comic Sans MS" panose="030F0702030302020204" pitchFamily="66" charset="0"/>
        <a:ea typeface="+mn-ea"/>
        <a:cs typeface="+mn-cs"/>
      </a:defRPr>
    </a:lvl7pPr>
    <a:lvl8pPr marL="3200400" algn="l" defTabSz="914400" rtl="0" eaLnBrk="1" latinLnBrk="0" hangingPunct="1">
      <a:defRPr b="1" kern="1200">
        <a:solidFill>
          <a:schemeClr val="folHlink"/>
        </a:solidFill>
        <a:latin typeface="Comic Sans MS" panose="030F0702030302020204" pitchFamily="66" charset="0"/>
        <a:ea typeface="+mn-ea"/>
        <a:cs typeface="+mn-cs"/>
      </a:defRPr>
    </a:lvl8pPr>
    <a:lvl9pPr marL="3657600" algn="l" defTabSz="914400" rtl="0" eaLnBrk="1" latinLnBrk="0" hangingPunct="1">
      <a:defRPr b="1" kern="1200">
        <a:solidFill>
          <a:schemeClr val="fo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EAEAEA"/>
    <a:srgbClr val="F8F8F8"/>
    <a:srgbClr val="000000"/>
    <a:srgbClr val="00FF99"/>
    <a:srgbClr val="FFFF99"/>
    <a:srgbClr val="8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5600" autoAdjust="0"/>
  </p:normalViewPr>
  <p:slideViewPr>
    <p:cSldViewPr>
      <p:cViewPr>
        <p:scale>
          <a:sx n="80" d="100"/>
          <a:sy n="80" d="100"/>
        </p:scale>
        <p:origin x="1227" y="32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Lst>
  </p:outlineViewPr>
  <p:notesTextViewPr>
    <p:cViewPr>
      <p:scale>
        <a:sx n="100" d="100"/>
        <a:sy n="100" d="100"/>
      </p:scale>
      <p:origin x="0" y="0"/>
    </p:cViewPr>
  </p:notesTextViewPr>
  <p:sorterViewPr>
    <p:cViewPr>
      <p:scale>
        <a:sx n="140" d="100"/>
        <a:sy n="140" d="100"/>
      </p:scale>
      <p:origin x="0" y="65988"/>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117" Type="http://schemas.openxmlformats.org/officeDocument/2006/relationships/slide" Target="slides/slide119.xml"/><Relationship Id="rId21" Type="http://schemas.openxmlformats.org/officeDocument/2006/relationships/slide" Target="slides/slide23.xml"/><Relationship Id="rId42" Type="http://schemas.openxmlformats.org/officeDocument/2006/relationships/slide" Target="slides/slide44.xml"/><Relationship Id="rId47" Type="http://schemas.openxmlformats.org/officeDocument/2006/relationships/slide" Target="slides/slide49.xml"/><Relationship Id="rId63" Type="http://schemas.openxmlformats.org/officeDocument/2006/relationships/slide" Target="slides/slide65.xml"/><Relationship Id="rId68" Type="http://schemas.openxmlformats.org/officeDocument/2006/relationships/slide" Target="slides/slide70.xml"/><Relationship Id="rId84" Type="http://schemas.openxmlformats.org/officeDocument/2006/relationships/slide" Target="slides/slide86.xml"/><Relationship Id="rId89" Type="http://schemas.openxmlformats.org/officeDocument/2006/relationships/slide" Target="slides/slide91.xml"/><Relationship Id="rId112" Type="http://schemas.openxmlformats.org/officeDocument/2006/relationships/slide" Target="slides/slide114.xml"/><Relationship Id="rId16" Type="http://schemas.openxmlformats.org/officeDocument/2006/relationships/slide" Target="slides/slide18.xml"/><Relationship Id="rId107" Type="http://schemas.openxmlformats.org/officeDocument/2006/relationships/slide" Target="slides/slide109.xml"/><Relationship Id="rId11" Type="http://schemas.openxmlformats.org/officeDocument/2006/relationships/slide" Target="slides/slide13.xml"/><Relationship Id="rId32" Type="http://schemas.openxmlformats.org/officeDocument/2006/relationships/slide" Target="slides/slide34.xml"/><Relationship Id="rId37" Type="http://schemas.openxmlformats.org/officeDocument/2006/relationships/slide" Target="slides/slide39.xml"/><Relationship Id="rId53" Type="http://schemas.openxmlformats.org/officeDocument/2006/relationships/slide" Target="slides/slide55.xml"/><Relationship Id="rId58" Type="http://schemas.openxmlformats.org/officeDocument/2006/relationships/slide" Target="slides/slide60.xml"/><Relationship Id="rId74" Type="http://schemas.openxmlformats.org/officeDocument/2006/relationships/slide" Target="slides/slide76.xml"/><Relationship Id="rId79" Type="http://schemas.openxmlformats.org/officeDocument/2006/relationships/slide" Target="slides/slide81.xml"/><Relationship Id="rId102" Type="http://schemas.openxmlformats.org/officeDocument/2006/relationships/slide" Target="slides/slide104.xml"/><Relationship Id="rId5" Type="http://schemas.openxmlformats.org/officeDocument/2006/relationships/slide" Target="slides/slide7.xml"/><Relationship Id="rId90" Type="http://schemas.openxmlformats.org/officeDocument/2006/relationships/slide" Target="slides/slide92.xml"/><Relationship Id="rId95" Type="http://schemas.openxmlformats.org/officeDocument/2006/relationships/slide" Target="slides/slide97.xml"/><Relationship Id="rId22" Type="http://schemas.openxmlformats.org/officeDocument/2006/relationships/slide" Target="slides/slide24.xml"/><Relationship Id="rId27" Type="http://schemas.openxmlformats.org/officeDocument/2006/relationships/slide" Target="slides/slide29.xml"/><Relationship Id="rId43" Type="http://schemas.openxmlformats.org/officeDocument/2006/relationships/slide" Target="slides/slide45.xml"/><Relationship Id="rId48" Type="http://schemas.openxmlformats.org/officeDocument/2006/relationships/slide" Target="slides/slide50.xml"/><Relationship Id="rId64" Type="http://schemas.openxmlformats.org/officeDocument/2006/relationships/slide" Target="slides/slide66.xml"/><Relationship Id="rId69" Type="http://schemas.openxmlformats.org/officeDocument/2006/relationships/slide" Target="slides/slide71.xml"/><Relationship Id="rId113" Type="http://schemas.openxmlformats.org/officeDocument/2006/relationships/slide" Target="slides/slide115.xml"/><Relationship Id="rId118" Type="http://schemas.openxmlformats.org/officeDocument/2006/relationships/slide" Target="slides/slide120.xml"/><Relationship Id="rId80" Type="http://schemas.openxmlformats.org/officeDocument/2006/relationships/slide" Target="slides/slide82.xml"/><Relationship Id="rId85" Type="http://schemas.openxmlformats.org/officeDocument/2006/relationships/slide" Target="slides/slide87.xml"/><Relationship Id="rId12" Type="http://schemas.openxmlformats.org/officeDocument/2006/relationships/slide" Target="slides/slide14.xml"/><Relationship Id="rId17" Type="http://schemas.openxmlformats.org/officeDocument/2006/relationships/slide" Target="slides/slide19.xml"/><Relationship Id="rId33" Type="http://schemas.openxmlformats.org/officeDocument/2006/relationships/slide" Target="slides/slide35.xml"/><Relationship Id="rId38" Type="http://schemas.openxmlformats.org/officeDocument/2006/relationships/slide" Target="slides/slide40.xml"/><Relationship Id="rId59" Type="http://schemas.openxmlformats.org/officeDocument/2006/relationships/slide" Target="slides/slide61.xml"/><Relationship Id="rId103" Type="http://schemas.openxmlformats.org/officeDocument/2006/relationships/slide" Target="slides/slide105.xml"/><Relationship Id="rId108" Type="http://schemas.openxmlformats.org/officeDocument/2006/relationships/slide" Target="slides/slide110.xml"/><Relationship Id="rId54" Type="http://schemas.openxmlformats.org/officeDocument/2006/relationships/slide" Target="slides/slide56.xml"/><Relationship Id="rId70" Type="http://schemas.openxmlformats.org/officeDocument/2006/relationships/slide" Target="slides/slide72.xml"/><Relationship Id="rId75" Type="http://schemas.openxmlformats.org/officeDocument/2006/relationships/slide" Target="slides/slide77.xml"/><Relationship Id="rId91" Type="http://schemas.openxmlformats.org/officeDocument/2006/relationships/slide" Target="slides/slide93.xml"/><Relationship Id="rId96" Type="http://schemas.openxmlformats.org/officeDocument/2006/relationships/slide" Target="slides/slide98.xml"/><Relationship Id="rId1" Type="http://schemas.openxmlformats.org/officeDocument/2006/relationships/slide" Target="slides/slide3.xml"/><Relationship Id="rId6" Type="http://schemas.openxmlformats.org/officeDocument/2006/relationships/slide" Target="slides/slide8.xml"/><Relationship Id="rId23" Type="http://schemas.openxmlformats.org/officeDocument/2006/relationships/slide" Target="slides/slide25.xml"/><Relationship Id="rId28" Type="http://schemas.openxmlformats.org/officeDocument/2006/relationships/slide" Target="slides/slide30.xml"/><Relationship Id="rId49" Type="http://schemas.openxmlformats.org/officeDocument/2006/relationships/slide" Target="slides/slide51.xml"/><Relationship Id="rId114" Type="http://schemas.openxmlformats.org/officeDocument/2006/relationships/slide" Target="slides/slide116.xml"/><Relationship Id="rId119" Type="http://schemas.openxmlformats.org/officeDocument/2006/relationships/slide" Target="slides/slide121.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73" Type="http://schemas.openxmlformats.org/officeDocument/2006/relationships/slide" Target="slides/slide75.xml"/><Relationship Id="rId78" Type="http://schemas.openxmlformats.org/officeDocument/2006/relationships/slide" Target="slides/slide80.xml"/><Relationship Id="rId81" Type="http://schemas.openxmlformats.org/officeDocument/2006/relationships/slide" Target="slides/slide83.xml"/><Relationship Id="rId86" Type="http://schemas.openxmlformats.org/officeDocument/2006/relationships/slide" Target="slides/slide88.xml"/><Relationship Id="rId94" Type="http://schemas.openxmlformats.org/officeDocument/2006/relationships/slide" Target="slides/slide96.xml"/><Relationship Id="rId99" Type="http://schemas.openxmlformats.org/officeDocument/2006/relationships/slide" Target="slides/slide101.xml"/><Relationship Id="rId101" Type="http://schemas.openxmlformats.org/officeDocument/2006/relationships/slide" Target="slides/slide103.xml"/><Relationship Id="rId4" Type="http://schemas.openxmlformats.org/officeDocument/2006/relationships/slide" Target="slides/slide6.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 Id="rId109" Type="http://schemas.openxmlformats.org/officeDocument/2006/relationships/slide" Target="slides/slide111.xml"/><Relationship Id="rId34" Type="http://schemas.openxmlformats.org/officeDocument/2006/relationships/slide" Target="slides/slide36.xml"/><Relationship Id="rId50" Type="http://schemas.openxmlformats.org/officeDocument/2006/relationships/slide" Target="slides/slide52.xml"/><Relationship Id="rId55" Type="http://schemas.openxmlformats.org/officeDocument/2006/relationships/slide" Target="slides/slide57.xml"/><Relationship Id="rId76" Type="http://schemas.openxmlformats.org/officeDocument/2006/relationships/slide" Target="slides/slide78.xml"/><Relationship Id="rId97" Type="http://schemas.openxmlformats.org/officeDocument/2006/relationships/slide" Target="slides/slide99.xml"/><Relationship Id="rId104" Type="http://schemas.openxmlformats.org/officeDocument/2006/relationships/slide" Target="slides/slide106.xml"/><Relationship Id="rId120" Type="http://schemas.openxmlformats.org/officeDocument/2006/relationships/slide" Target="slides/slide122.xml"/><Relationship Id="rId7" Type="http://schemas.openxmlformats.org/officeDocument/2006/relationships/slide" Target="slides/slide9.xml"/><Relationship Id="rId71" Type="http://schemas.openxmlformats.org/officeDocument/2006/relationships/slide" Target="slides/slide73.xml"/><Relationship Id="rId92" Type="http://schemas.openxmlformats.org/officeDocument/2006/relationships/slide" Target="slides/slide94.xml"/><Relationship Id="rId2" Type="http://schemas.openxmlformats.org/officeDocument/2006/relationships/slide" Target="slides/slide4.xml"/><Relationship Id="rId29" Type="http://schemas.openxmlformats.org/officeDocument/2006/relationships/slide" Target="slides/slide31.xml"/><Relationship Id="rId24" Type="http://schemas.openxmlformats.org/officeDocument/2006/relationships/slide" Target="slides/slide26.xml"/><Relationship Id="rId40" Type="http://schemas.openxmlformats.org/officeDocument/2006/relationships/slide" Target="slides/slide42.xml"/><Relationship Id="rId45" Type="http://schemas.openxmlformats.org/officeDocument/2006/relationships/slide" Target="slides/slide47.xml"/><Relationship Id="rId66" Type="http://schemas.openxmlformats.org/officeDocument/2006/relationships/slide" Target="slides/slide68.xml"/><Relationship Id="rId87" Type="http://schemas.openxmlformats.org/officeDocument/2006/relationships/slide" Target="slides/slide89.xml"/><Relationship Id="rId110" Type="http://schemas.openxmlformats.org/officeDocument/2006/relationships/slide" Target="slides/slide112.xml"/><Relationship Id="rId115" Type="http://schemas.openxmlformats.org/officeDocument/2006/relationships/slide" Target="slides/slide117.xml"/><Relationship Id="rId61" Type="http://schemas.openxmlformats.org/officeDocument/2006/relationships/slide" Target="slides/slide63.xml"/><Relationship Id="rId82" Type="http://schemas.openxmlformats.org/officeDocument/2006/relationships/slide" Target="slides/slide84.xml"/><Relationship Id="rId19" Type="http://schemas.openxmlformats.org/officeDocument/2006/relationships/slide" Target="slides/slide21.xml"/><Relationship Id="rId14" Type="http://schemas.openxmlformats.org/officeDocument/2006/relationships/slide" Target="slides/slide16.xml"/><Relationship Id="rId30" Type="http://schemas.openxmlformats.org/officeDocument/2006/relationships/slide" Target="slides/slide32.xml"/><Relationship Id="rId35" Type="http://schemas.openxmlformats.org/officeDocument/2006/relationships/slide" Target="slides/slide37.xml"/><Relationship Id="rId56" Type="http://schemas.openxmlformats.org/officeDocument/2006/relationships/slide" Target="slides/slide58.xml"/><Relationship Id="rId77" Type="http://schemas.openxmlformats.org/officeDocument/2006/relationships/slide" Target="slides/slide79.xml"/><Relationship Id="rId100" Type="http://schemas.openxmlformats.org/officeDocument/2006/relationships/slide" Target="slides/slide102.xml"/><Relationship Id="rId105" Type="http://schemas.openxmlformats.org/officeDocument/2006/relationships/slide" Target="slides/slide107.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93" Type="http://schemas.openxmlformats.org/officeDocument/2006/relationships/slide" Target="slides/slide95.xml"/><Relationship Id="rId98" Type="http://schemas.openxmlformats.org/officeDocument/2006/relationships/slide" Target="slides/slide100.xml"/><Relationship Id="rId3" Type="http://schemas.openxmlformats.org/officeDocument/2006/relationships/slide" Target="slides/slide5.xml"/><Relationship Id="rId25" Type="http://schemas.openxmlformats.org/officeDocument/2006/relationships/slide" Target="slides/slide27.xml"/><Relationship Id="rId46" Type="http://schemas.openxmlformats.org/officeDocument/2006/relationships/slide" Target="slides/slide48.xml"/><Relationship Id="rId67" Type="http://schemas.openxmlformats.org/officeDocument/2006/relationships/slide" Target="slides/slide69.xml"/><Relationship Id="rId116" Type="http://schemas.openxmlformats.org/officeDocument/2006/relationships/slide" Target="slides/slide118.xml"/><Relationship Id="rId20" Type="http://schemas.openxmlformats.org/officeDocument/2006/relationships/slide" Target="slides/slide22.xml"/><Relationship Id="rId41" Type="http://schemas.openxmlformats.org/officeDocument/2006/relationships/slide" Target="slides/slide43.xml"/><Relationship Id="rId62" Type="http://schemas.openxmlformats.org/officeDocument/2006/relationships/slide" Target="slides/slide64.xml"/><Relationship Id="rId83" Type="http://schemas.openxmlformats.org/officeDocument/2006/relationships/slide" Target="slides/slide85.xml"/><Relationship Id="rId88" Type="http://schemas.openxmlformats.org/officeDocument/2006/relationships/slide" Target="slides/slide90.xml"/><Relationship Id="rId111" Type="http://schemas.openxmlformats.org/officeDocument/2006/relationships/slide" Target="slides/slide113.xml"/><Relationship Id="rId15" Type="http://schemas.openxmlformats.org/officeDocument/2006/relationships/slide" Target="slides/slide17.xml"/><Relationship Id="rId36" Type="http://schemas.openxmlformats.org/officeDocument/2006/relationships/slide" Target="slides/slide38.xml"/><Relationship Id="rId57" Type="http://schemas.openxmlformats.org/officeDocument/2006/relationships/slide" Target="slides/slide59.xml"/><Relationship Id="rId106" Type="http://schemas.openxmlformats.org/officeDocument/2006/relationships/slide" Target="slides/slide10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76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dirty="0" smtClean="0"/>
              <a:t>Click to edit Master notes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493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60225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Liberation Sans" panose="020B0604020202020204"/>
        <a:ea typeface="+mn-ea"/>
        <a:cs typeface="+mn-cs"/>
      </a:defRPr>
    </a:lvl1pPr>
    <a:lvl2pPr marL="4572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2pPr>
    <a:lvl3pPr marL="9144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3pPr>
    <a:lvl4pPr marL="13716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4pPr>
    <a:lvl5pPr marL="18288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29656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21230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777698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305248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0782913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839953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959160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492417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503530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63764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3208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6031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8287648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7120417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960662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930335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021364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461060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715456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939905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293604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508227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219064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482987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401290498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27676528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337165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7501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918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0118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7227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0339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6816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3063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5125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4946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774219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711304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152112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32225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782023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67965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27751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70042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5680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94584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74637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1718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36060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87536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7377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51163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75962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2311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04958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1202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983959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221937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98558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895746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0307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705673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1076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97762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1652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63329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9352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80367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42024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48562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128348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04482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27070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19644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990218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49517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247858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7045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98066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33771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67264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59798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31376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30931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21396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111932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22560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93225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9030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894239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612074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67496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51755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939549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954008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89411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104920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466599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43952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9063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372423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38790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599957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336497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97798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371408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306208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759655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647823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027956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2328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8996639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619558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472674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136001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621354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392659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002286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44664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349624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915411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1073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Liberation Sans" panose="020B0604020202020204"/>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14909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017166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094783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15711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36359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6331298"/>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22363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379149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Liberation Sans" panose="020B0604020202020204"/>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0300133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185513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72517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8751554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00049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Liberation Sans" panose="020B0604020202020204"/>
              </a:defRPr>
            </a:lvl1pPr>
            <a:lvl2pPr>
              <a:defRPr sz="2800">
                <a:latin typeface="Liberation Sans" panose="020B0604020202020204"/>
              </a:defRPr>
            </a:lvl2pPr>
            <a:lvl3pPr>
              <a:defRPr sz="2400">
                <a:latin typeface="Liberation Sans" panose="020B0604020202020204"/>
              </a:defRPr>
            </a:lvl3pPr>
            <a:lvl4pPr>
              <a:defRPr sz="2000">
                <a:latin typeface="Liberation Sans" panose="020B0604020202020204"/>
              </a:defRPr>
            </a:lvl4pPr>
            <a:lvl5pPr>
              <a:defRPr sz="2000">
                <a:latin typeface="Liberation Sans" panose="020B0604020202020204"/>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6427406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iberation Sans" panose="020B060402020202020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876383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1200" dirty="0">
                <a:solidFill>
                  <a:schemeClr val="tx1"/>
                </a:solidFill>
                <a:latin typeface="Liberation Sans" panose="020B0604020202020204"/>
              </a:rPr>
              <a:t>16-</a:t>
            </a:r>
            <a:fld id="{77793242-1A89-4BD2-BB1D-23AA483113CE}" type="slidenum">
              <a:rPr lang="en-US" altLang="en-US" sz="1200">
                <a:solidFill>
                  <a:schemeClr val="tx1"/>
                </a:solidFill>
                <a:latin typeface="Liberation Sans" panose="020B0604020202020204"/>
              </a:rPr>
              <a:pPr>
                <a:spcBef>
                  <a:spcPct val="50000"/>
                </a:spcBef>
              </a:pPr>
              <a:t>‹#›</a:t>
            </a:fld>
            <a:endParaRPr lang="en-US" altLang="en-US" sz="1200" dirty="0">
              <a:solidFill>
                <a:schemeClr val="tx1"/>
              </a:solidFill>
              <a:latin typeface="Liberation Sans"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Microsoft_Excel_97-2003_Worksheet4.xls"/></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Microsoft_Excel_97-2003_Worksheet5.xls"/></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Microsoft_Excel_97-2003_Worksheet6.xls"/></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530868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09600" y="1371600"/>
            <a:ext cx="8077200" cy="2416559"/>
          </a:xfrm>
          <a:prstGeom prst="rect">
            <a:avLst/>
          </a:prstGeom>
          <a:noFill/>
          <a:ln>
            <a:noFill/>
          </a:ln>
          <a:effectLst/>
        </p:spPr>
        <p:txBody>
          <a:bodyPr lIns="90488" tIns="44450" rIns="90488" bIns="44450">
            <a:spAutoFit/>
          </a:bodyPr>
          <a:lstStyle/>
          <a:p>
            <a:pPr algn="l">
              <a:lnSpc>
                <a:spcPct val="120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smtClean="0">
                <a:solidFill>
                  <a:schemeClr val="tx1"/>
                </a:solidFill>
                <a:latin typeface="Liberation Sans" panose="020B0604020202020204"/>
              </a:rPr>
              <a:t>Moore </a:t>
            </a:r>
            <a:r>
              <a:rPr lang="en-US" sz="2100" b="0" dirty="0">
                <a:solidFill>
                  <a:schemeClr val="tx1"/>
                </a:solidFill>
                <a:latin typeface="Liberation Sans" panose="020B0604020202020204"/>
              </a:rPr>
              <a:t>Corporation has outstanding 2,000, $1,000 bonds, each convertible into 50 shares of $10 par value common stock. The bonds are converted on December 31, </a:t>
            </a:r>
            <a:r>
              <a:rPr lang="en-US" sz="2100" b="0" dirty="0" smtClean="0">
                <a:solidFill>
                  <a:schemeClr val="tx1"/>
                </a:solidFill>
                <a:latin typeface="Liberation Sans" panose="020B0604020202020204"/>
              </a:rPr>
              <a:t>2017, </a:t>
            </a:r>
            <a:r>
              <a:rPr lang="en-US" sz="2100" b="0" dirty="0">
                <a:solidFill>
                  <a:schemeClr val="tx1"/>
                </a:solidFill>
                <a:latin typeface="Liberation Sans" panose="020B0604020202020204"/>
              </a:rPr>
              <a:t>when the unamortized discount is $30,000 and the market price of the stock is $21 per share. Prepare the entry to record the conversion of the bonds.</a:t>
            </a:r>
          </a:p>
        </p:txBody>
      </p:sp>
      <p:sp>
        <p:nvSpPr>
          <p:cNvPr id="1759240"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126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3"/>
          <p:cNvSpPr>
            <a:spLocks noChangeArrowheads="1"/>
          </p:cNvSpPr>
          <p:nvPr/>
        </p:nvSpPr>
        <p:spPr bwMode="auto">
          <a:xfrm>
            <a:off x="914400" y="3886200"/>
            <a:ext cx="7696200" cy="196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9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Bonds Payable	2,000,000</a:t>
            </a:r>
          </a:p>
          <a:p>
            <a:pPr algn="l">
              <a:lnSpc>
                <a:spcPct val="120000"/>
              </a:lnSpc>
              <a:spcBef>
                <a:spcPts val="9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Discount on Bonds Payable		30,000</a:t>
            </a:r>
          </a:p>
          <a:p>
            <a:pPr algn="l">
              <a:lnSpc>
                <a:spcPct val="120000"/>
              </a:lnSpc>
              <a:spcBef>
                <a:spcPts val="9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Common Stock  </a:t>
            </a:r>
            <a:r>
              <a:rPr lang="en-US" altLang="en-US" sz="2000" b="0" dirty="0">
                <a:solidFill>
                  <a:schemeClr val="bg2"/>
                </a:solidFill>
                <a:latin typeface="Liberation Sans" panose="020B0604020202020204"/>
              </a:rPr>
              <a:t>(2,000 x 50 x $10)		1,000,000</a:t>
            </a:r>
          </a:p>
          <a:p>
            <a:pPr algn="l">
              <a:lnSpc>
                <a:spcPct val="120000"/>
              </a:lnSpc>
              <a:spcBef>
                <a:spcPts val="900"/>
              </a:spcBef>
              <a:buClr>
                <a:schemeClr val="accent2"/>
              </a:buClr>
              <a:buSzPct val="75000"/>
              <a:buFont typeface="Wingdings" panose="05000000000000000000" pitchFamily="2" charset="2"/>
              <a:buNone/>
            </a:pPr>
            <a:r>
              <a:rPr lang="en-US" altLang="en-US" sz="2000" b="0" dirty="0">
                <a:solidFill>
                  <a:schemeClr val="bg2"/>
                </a:solidFill>
                <a:latin typeface="Liberation Sans" panose="020B0604020202020204"/>
              </a:rPr>
              <a:t>	Paid-in Capital in Excess of </a:t>
            </a:r>
            <a:r>
              <a:rPr lang="en-US" altLang="en-US" sz="2000" b="0" dirty="0" smtClean="0">
                <a:solidFill>
                  <a:schemeClr val="bg2"/>
                </a:solidFill>
                <a:latin typeface="Liberation Sans" panose="020B0604020202020204"/>
              </a:rPr>
              <a:t>Par—Common </a:t>
            </a:r>
            <a:r>
              <a:rPr lang="en-US" altLang="en-US" sz="2000" b="0" dirty="0">
                <a:solidFill>
                  <a:schemeClr val="bg2"/>
                </a:solidFill>
                <a:latin typeface="Liberation Sans" panose="020B0604020202020204"/>
              </a:rPr>
              <a:t>		970,000</a:t>
            </a:r>
            <a:endParaRPr lang="en-US" altLang="en-US" sz="2100" b="0"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ChangeArrowheads="1"/>
          </p:cNvSpPr>
          <p:nvPr/>
        </p:nvSpPr>
        <p:spPr bwMode="auto">
          <a:xfrm>
            <a:off x="609600" y="1371600"/>
            <a:ext cx="7772400" cy="1282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In </a:t>
            </a:r>
            <a:r>
              <a:rPr lang="en-US" altLang="en-US" sz="2000" b="0" dirty="0" smtClean="0">
                <a:latin typeface="Liberation Sans" panose="020B0604020202020204"/>
              </a:rPr>
              <a:t>2019, </a:t>
            </a:r>
            <a:r>
              <a:rPr lang="en-US" altLang="en-US" sz="2000" b="0" dirty="0">
                <a:latin typeface="Liberation Sans" panose="020B0604020202020204"/>
              </a:rPr>
              <a:t>when it records negative compensation expense, American would debit the account for $20,000. The entry to record the negative compensation expense is as follows.</a:t>
            </a:r>
          </a:p>
        </p:txBody>
      </p:sp>
      <p:sp>
        <p:nvSpPr>
          <p:cNvPr id="1597447" name="Rectangle 7"/>
          <p:cNvSpPr>
            <a:spLocks noChangeArrowheads="1"/>
          </p:cNvSpPr>
          <p:nvPr/>
        </p:nvSpPr>
        <p:spPr bwMode="auto">
          <a:xfrm>
            <a:off x="990600" y="2743200"/>
            <a:ext cx="7772400" cy="103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29350" algn="r"/>
                <a:tab pos="7486650" algn="r"/>
              </a:tabLst>
              <a:defRPr b="1">
                <a:solidFill>
                  <a:schemeClr val="folHlink"/>
                </a:solidFill>
                <a:latin typeface="Comic Sans MS" panose="030F0702030302020204" pitchFamily="66" charset="0"/>
              </a:defRPr>
            </a:lvl1pPr>
            <a:lvl2pPr marL="742950" indent="-285750">
              <a:tabLst>
                <a:tab pos="6229350" algn="r"/>
                <a:tab pos="7486650" algn="r"/>
              </a:tabLst>
              <a:defRPr b="1">
                <a:solidFill>
                  <a:schemeClr val="folHlink"/>
                </a:solidFill>
                <a:latin typeface="Comic Sans MS" panose="030F0702030302020204" pitchFamily="66" charset="0"/>
              </a:defRPr>
            </a:lvl2pPr>
            <a:lvl3pPr marL="1143000" indent="-228600">
              <a:tabLst>
                <a:tab pos="6229350" algn="r"/>
                <a:tab pos="7486650" algn="r"/>
              </a:tabLst>
              <a:defRPr b="1">
                <a:solidFill>
                  <a:schemeClr val="folHlink"/>
                </a:solidFill>
                <a:latin typeface="Comic Sans MS" panose="030F0702030302020204" pitchFamily="66" charset="0"/>
              </a:defRPr>
            </a:lvl3pPr>
            <a:lvl4pPr marL="1600200" indent="-228600">
              <a:tabLst>
                <a:tab pos="6229350" algn="r"/>
                <a:tab pos="7486650" algn="r"/>
              </a:tabLst>
              <a:defRPr b="1">
                <a:solidFill>
                  <a:schemeClr val="folHlink"/>
                </a:solidFill>
                <a:latin typeface="Comic Sans MS" panose="030F0702030302020204" pitchFamily="66" charset="0"/>
              </a:defRPr>
            </a:lvl4pPr>
            <a:lvl5pPr marL="2057400" indent="-228600">
              <a:tabLst>
                <a:tab pos="62293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000" b="0" dirty="0">
                <a:latin typeface="Liberation Sans" panose="020B0604020202020204"/>
              </a:rPr>
              <a:t>Liability under Stock-Appreciation Plan 	20,000</a:t>
            </a:r>
          </a:p>
          <a:p>
            <a:pPr algn="l">
              <a:lnSpc>
                <a:spcPct val="130000"/>
              </a:lnSpc>
              <a:spcBef>
                <a:spcPct val="50000"/>
              </a:spcBef>
            </a:pPr>
            <a:r>
              <a:rPr lang="en-US" altLang="en-US" sz="2000" b="0" dirty="0">
                <a:latin typeface="Liberation Sans" panose="020B0604020202020204"/>
              </a:rPr>
              <a:t>	Compensation Expense 		20,000</a:t>
            </a:r>
          </a:p>
        </p:txBody>
      </p:sp>
      <p:sp>
        <p:nvSpPr>
          <p:cNvPr id="100356" name="Rectangle 8"/>
          <p:cNvSpPr>
            <a:spLocks noChangeArrowheads="1"/>
          </p:cNvSpPr>
          <p:nvPr/>
        </p:nvSpPr>
        <p:spPr bwMode="auto">
          <a:xfrm>
            <a:off x="609600" y="4219575"/>
            <a:ext cx="8001000" cy="8925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At December 31, </a:t>
            </a:r>
            <a:r>
              <a:rPr lang="en-US" altLang="en-US" sz="2000" b="0" dirty="0" smtClean="0">
                <a:latin typeface="Liberation Sans" panose="020B0604020202020204"/>
              </a:rPr>
              <a:t>2019, </a:t>
            </a:r>
            <a:r>
              <a:rPr lang="en-US" altLang="en-US" sz="2000" b="0" dirty="0">
                <a:latin typeface="Liberation Sans" panose="020B0604020202020204"/>
              </a:rPr>
              <a:t>the executives receive $50,000. American would remove the liability with the following entry.</a:t>
            </a:r>
          </a:p>
        </p:txBody>
      </p:sp>
      <p:sp>
        <p:nvSpPr>
          <p:cNvPr id="1597449" name="Rectangle 9"/>
          <p:cNvSpPr>
            <a:spLocks noChangeArrowheads="1"/>
          </p:cNvSpPr>
          <p:nvPr/>
        </p:nvSpPr>
        <p:spPr bwMode="auto">
          <a:xfrm>
            <a:off x="990600" y="5181600"/>
            <a:ext cx="7772400" cy="103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29350" algn="r"/>
                <a:tab pos="7486650" algn="r"/>
              </a:tabLst>
              <a:defRPr b="1">
                <a:solidFill>
                  <a:schemeClr val="folHlink"/>
                </a:solidFill>
                <a:latin typeface="Comic Sans MS" panose="030F0702030302020204" pitchFamily="66" charset="0"/>
              </a:defRPr>
            </a:lvl1pPr>
            <a:lvl2pPr marL="742950" indent="-285750">
              <a:tabLst>
                <a:tab pos="6229350" algn="r"/>
                <a:tab pos="7486650" algn="r"/>
              </a:tabLst>
              <a:defRPr b="1">
                <a:solidFill>
                  <a:schemeClr val="folHlink"/>
                </a:solidFill>
                <a:latin typeface="Comic Sans MS" panose="030F0702030302020204" pitchFamily="66" charset="0"/>
              </a:defRPr>
            </a:lvl2pPr>
            <a:lvl3pPr marL="1143000" indent="-228600">
              <a:tabLst>
                <a:tab pos="6229350" algn="r"/>
                <a:tab pos="7486650" algn="r"/>
              </a:tabLst>
              <a:defRPr b="1">
                <a:solidFill>
                  <a:schemeClr val="folHlink"/>
                </a:solidFill>
                <a:latin typeface="Comic Sans MS" panose="030F0702030302020204" pitchFamily="66" charset="0"/>
              </a:defRPr>
            </a:lvl3pPr>
            <a:lvl4pPr marL="1600200" indent="-228600">
              <a:tabLst>
                <a:tab pos="6229350" algn="r"/>
                <a:tab pos="7486650" algn="r"/>
              </a:tabLst>
              <a:defRPr b="1">
                <a:solidFill>
                  <a:schemeClr val="folHlink"/>
                </a:solidFill>
                <a:latin typeface="Comic Sans MS" panose="030F0702030302020204" pitchFamily="66" charset="0"/>
              </a:defRPr>
            </a:lvl4pPr>
            <a:lvl5pPr marL="2057400" indent="-228600">
              <a:tabLst>
                <a:tab pos="62293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000" b="0" dirty="0">
                <a:latin typeface="Liberation Sans" panose="020B0604020202020204"/>
              </a:rPr>
              <a:t>Liability under Stock-Appreciation Plan 	50,000</a:t>
            </a:r>
          </a:p>
          <a:p>
            <a:pPr algn="l">
              <a:lnSpc>
                <a:spcPct val="130000"/>
              </a:lnSpc>
              <a:spcBef>
                <a:spcPct val="50000"/>
              </a:spcBef>
            </a:pPr>
            <a:r>
              <a:rPr lang="en-US" altLang="en-US" sz="2000" b="0" dirty="0">
                <a:latin typeface="Liberation Sans" panose="020B0604020202020204"/>
              </a:rPr>
              <a:t>	Cash 		50,000</a:t>
            </a:r>
          </a:p>
        </p:txBody>
      </p:sp>
      <p:sp>
        <p:nvSpPr>
          <p:cNvPr id="1597450" name="Line 10"/>
          <p:cNvSpPr>
            <a:spLocks noChangeShapeType="1"/>
          </p:cNvSpPr>
          <p:nvPr/>
        </p:nvSpPr>
        <p:spPr bwMode="auto">
          <a:xfrm>
            <a:off x="304800" y="4038600"/>
            <a:ext cx="85344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0360"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ACCOUNTING FOR STOCK-APPRECIATION RIGHTS</a:t>
            </a:r>
          </a:p>
        </p:txBody>
      </p:sp>
      <p:sp>
        <p:nvSpPr>
          <p:cNvPr id="10036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47">
                                            <p:txEl>
                                              <p:pRg st="0" end="0"/>
                                            </p:txEl>
                                          </p:spTgt>
                                        </p:tgtEl>
                                        <p:attrNameLst>
                                          <p:attrName>style.visibility</p:attrName>
                                        </p:attrNameLst>
                                      </p:cBhvr>
                                      <p:to>
                                        <p:strVal val="visible"/>
                                      </p:to>
                                    </p:set>
                                    <p:animEffect transition="in" filter="wipe(left)">
                                      <p:cBhvr>
                                        <p:cTn id="7" dur="500"/>
                                        <p:tgtEl>
                                          <p:spTgt spid="15974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7447">
                                            <p:txEl>
                                              <p:pRg st="1" end="1"/>
                                            </p:txEl>
                                          </p:spTgt>
                                        </p:tgtEl>
                                        <p:attrNameLst>
                                          <p:attrName>style.visibility</p:attrName>
                                        </p:attrNameLst>
                                      </p:cBhvr>
                                      <p:to>
                                        <p:strVal val="visible"/>
                                      </p:to>
                                    </p:set>
                                    <p:animEffect transition="in" filter="wipe(left)">
                                      <p:cBhvr>
                                        <p:cTn id="12" dur="500"/>
                                        <p:tgtEl>
                                          <p:spTgt spid="15974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7449">
                                            <p:txEl>
                                              <p:pRg st="0" end="0"/>
                                            </p:txEl>
                                          </p:spTgt>
                                        </p:tgtEl>
                                        <p:attrNameLst>
                                          <p:attrName>style.visibility</p:attrName>
                                        </p:attrNameLst>
                                      </p:cBhvr>
                                      <p:to>
                                        <p:strVal val="visible"/>
                                      </p:to>
                                    </p:set>
                                    <p:animEffect transition="in" filter="wipe(left)">
                                      <p:cBhvr>
                                        <p:cTn id="17" dur="500"/>
                                        <p:tgtEl>
                                          <p:spTgt spid="159744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7449">
                                            <p:txEl>
                                              <p:pRg st="1" end="1"/>
                                            </p:txEl>
                                          </p:spTgt>
                                        </p:tgtEl>
                                        <p:attrNameLst>
                                          <p:attrName>style.visibility</p:attrName>
                                        </p:attrNameLst>
                                      </p:cBhvr>
                                      <p:to>
                                        <p:strVal val="visible"/>
                                      </p:to>
                                    </p:set>
                                    <p:animEffect transition="in" filter="wipe(left)">
                                      <p:cBhvr>
                                        <p:cTn id="22" dur="500"/>
                                        <p:tgtEl>
                                          <p:spTgt spid="15974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7" grpId="0" build="p"/>
      <p:bldP spid="159744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32" y="1395298"/>
            <a:ext cx="8199136" cy="4067405"/>
          </a:xfrm>
          <a:prstGeom prst="rect">
            <a:avLst/>
          </a:prstGeom>
          <a:noFill/>
          <a:ln w="12700">
            <a:solidFill>
              <a:schemeClr val="tx1"/>
            </a:solidFill>
          </a:ln>
          <a:effectLst/>
        </p:spPr>
      </p:pic>
      <p:sp>
        <p:nvSpPr>
          <p:cNvPr id="101378" name="Text Box 2"/>
          <p:cNvSpPr txBox="1">
            <a:spLocks noChangeArrowheads="1"/>
          </p:cNvSpPr>
          <p:nvPr/>
        </p:nvSpPr>
        <p:spPr bwMode="auto">
          <a:xfrm>
            <a:off x="1143000" y="6369050"/>
            <a:ext cx="7924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  </a:t>
            </a:r>
            <a:r>
              <a:rPr lang="en-US" altLang="en-US" sz="1600" i="1" dirty="0">
                <a:solidFill>
                  <a:schemeClr val="bg2"/>
                </a:solidFill>
                <a:latin typeface="Liberation Sans" panose="020B0604020202020204"/>
              </a:rPr>
              <a:t>Compute earnings per share in a complex situation.</a:t>
            </a:r>
          </a:p>
        </p:txBody>
      </p:sp>
      <p:sp>
        <p:nvSpPr>
          <p:cNvPr id="101382" name="Rectangle 17"/>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381000" y="5522256"/>
            <a:ext cx="3886200" cy="461665"/>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16B-1</a:t>
            </a:r>
          </a:p>
          <a:p>
            <a:pPr algn="l">
              <a:spcBef>
                <a:spcPts val="0"/>
              </a:spcBef>
            </a:pPr>
            <a:r>
              <a:rPr lang="en-US" altLang="en-US" sz="1200" b="0" dirty="0">
                <a:solidFill>
                  <a:schemeClr val="tx1"/>
                </a:solidFill>
                <a:latin typeface="Liberation Sans" panose="020B0604020202020204"/>
              </a:rPr>
              <a:t>Balance Sheet for Comprehensive Illustration</a:t>
            </a:r>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3"/>
          <p:cNvSpPr txBox="1">
            <a:spLocks noChangeArrowheads="1"/>
          </p:cNvSpPr>
          <p:nvPr/>
        </p:nvSpPr>
        <p:spPr bwMode="auto">
          <a:xfrm>
            <a:off x="7086600" y="1676400"/>
            <a:ext cx="1676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a:solidFill>
                  <a:srgbClr val="800000"/>
                </a:solidFill>
                <a:latin typeface="Liberation Sans" panose="020B0604020202020204"/>
              </a:rPr>
              <a:t>Illustration 16-B1</a:t>
            </a:r>
          </a:p>
        </p:txBody>
      </p:sp>
      <p:sp>
        <p:nvSpPr>
          <p:cNvPr id="102404"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240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472432" y="1395504"/>
            <a:ext cx="8199136" cy="3285593"/>
          </a:xfrm>
          <a:prstGeom prst="rect">
            <a:avLst/>
          </a:prstGeom>
          <a:noFill/>
          <a:ln w="12700">
            <a:solidFill>
              <a:schemeClr val="tx1"/>
            </a:solidFill>
          </a:ln>
          <a:effectLst/>
        </p:spPr>
      </p:pic>
      <p:sp>
        <p:nvSpPr>
          <p:cNvPr id="11" name="Text Box 9"/>
          <p:cNvSpPr txBox="1">
            <a:spLocks noChangeArrowheads="1"/>
          </p:cNvSpPr>
          <p:nvPr/>
        </p:nvSpPr>
        <p:spPr bwMode="auto">
          <a:xfrm>
            <a:off x="381000" y="4742328"/>
            <a:ext cx="3886200" cy="461665"/>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16B-1</a:t>
            </a:r>
          </a:p>
          <a:p>
            <a:pPr algn="l">
              <a:spcBef>
                <a:spcPts val="0"/>
              </a:spcBef>
            </a:pPr>
            <a:r>
              <a:rPr lang="en-US" altLang="en-US" sz="1200" b="0" dirty="0">
                <a:solidFill>
                  <a:schemeClr val="tx1"/>
                </a:solidFill>
                <a:latin typeface="Liberation Sans" panose="020B0604020202020204"/>
              </a:rPr>
              <a:t>Balance Sheet for Comprehensive Illustration</a:t>
            </a:r>
          </a:p>
        </p:txBody>
      </p:sp>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382000" cy="1927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Rectangle 8"/>
          <p:cNvSpPr>
            <a:spLocks noChangeArrowheads="1"/>
          </p:cNvSpPr>
          <p:nvPr/>
        </p:nvSpPr>
        <p:spPr bwMode="auto">
          <a:xfrm>
            <a:off x="609600" y="1385888"/>
            <a:ext cx="800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000" b="0" dirty="0">
                <a:latin typeface="Liberation Sans" panose="020B0604020202020204"/>
              </a:rPr>
              <a:t>Computation of Earnings per Share—Simple Capital Structure</a:t>
            </a:r>
          </a:p>
        </p:txBody>
      </p:sp>
      <p:sp>
        <p:nvSpPr>
          <p:cNvPr id="103430" name="Rectangle 22"/>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343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9" name="Text Box 9"/>
          <p:cNvSpPr txBox="1">
            <a:spLocks noChangeArrowheads="1"/>
          </p:cNvSpPr>
          <p:nvPr/>
        </p:nvSpPr>
        <p:spPr bwMode="auto">
          <a:xfrm>
            <a:off x="381000" y="4002744"/>
            <a:ext cx="5105400" cy="461665"/>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16B-2</a:t>
            </a:r>
          </a:p>
          <a:p>
            <a:pPr algn="l">
              <a:spcBef>
                <a:spcPts val="0"/>
              </a:spcBef>
            </a:pPr>
            <a:r>
              <a:rPr lang="en-US" altLang="en-US" sz="1200" b="0" dirty="0">
                <a:solidFill>
                  <a:schemeClr val="tx1"/>
                </a:solidFill>
                <a:latin typeface="Liberation Sans" panose="020B0604020202020204"/>
              </a:rPr>
              <a:t>Computation of Earnings per Share—Simple Capital Structure</a:t>
            </a:r>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609600" y="1377950"/>
            <a:ext cx="8077200" cy="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DILUTED EARNINGS PER SHARE</a:t>
            </a:r>
            <a:endParaRPr lang="en-US" altLang="en-US" sz="2800" dirty="0">
              <a:solidFill>
                <a:schemeClr val="tx2">
                  <a:lumMod val="50000"/>
                </a:schemeClr>
              </a:solidFill>
              <a:latin typeface="Liberation Sans" panose="020B0604020202020204"/>
            </a:endParaRPr>
          </a:p>
        </p:txBody>
      </p:sp>
      <p:sp>
        <p:nvSpPr>
          <p:cNvPr id="104451" name="Rectangle 7"/>
          <p:cNvSpPr>
            <a:spLocks noChangeArrowheads="1"/>
          </p:cNvSpPr>
          <p:nvPr/>
        </p:nvSpPr>
        <p:spPr bwMode="auto">
          <a:xfrm>
            <a:off x="609600" y="1989138"/>
            <a:ext cx="8229600" cy="4259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200" dirty="0">
                <a:latin typeface="Liberation Sans" panose="020B0604020202020204"/>
              </a:rPr>
              <a:t>Steps for computing diluted earnings per share:</a:t>
            </a:r>
          </a:p>
          <a:p>
            <a:pPr lvl="1" algn="l">
              <a:lnSpc>
                <a:spcPct val="120000"/>
              </a:lnSpc>
              <a:spcBef>
                <a:spcPts val="1200"/>
              </a:spcBef>
              <a:buFontTx/>
              <a:buAutoNum type="arabicPeriod"/>
            </a:pPr>
            <a:r>
              <a:rPr lang="en-US" altLang="en-US" sz="2000" b="0" dirty="0">
                <a:latin typeface="Liberation Sans" panose="020B0604020202020204"/>
              </a:rPr>
              <a:t>Determine, for each dilutive security, the per share effect assuming exercise/conversion.</a:t>
            </a:r>
          </a:p>
          <a:p>
            <a:pPr lvl="1" algn="l">
              <a:lnSpc>
                <a:spcPct val="120000"/>
              </a:lnSpc>
              <a:spcBef>
                <a:spcPts val="1200"/>
              </a:spcBef>
              <a:buFontTx/>
              <a:buAutoNum type="arabicPeriod"/>
            </a:pPr>
            <a:r>
              <a:rPr lang="en-US" altLang="en-US" sz="2000" b="0" dirty="0">
                <a:latin typeface="Liberation Sans" panose="020B0604020202020204"/>
              </a:rPr>
              <a:t>Rank the results from step 1 from smallest to largest earnings effect per share. </a:t>
            </a:r>
          </a:p>
          <a:p>
            <a:pPr lvl="1" algn="l">
              <a:lnSpc>
                <a:spcPct val="120000"/>
              </a:lnSpc>
              <a:spcBef>
                <a:spcPts val="1200"/>
              </a:spcBef>
              <a:buFontTx/>
              <a:buAutoNum type="arabicPeriod"/>
            </a:pPr>
            <a:r>
              <a:rPr lang="en-US" altLang="en-US" sz="2000" b="0" dirty="0">
                <a:latin typeface="Liberation Sans" panose="020B0604020202020204"/>
              </a:rPr>
              <a:t>Beginning with the earnings per share based upon the weighted-average of common stock outstanding, recalculate earnings per share by adding the smallest per share effects from step 2. Continue this process so long as each recalculated earnings per share is smaller than the previous amount. </a:t>
            </a:r>
          </a:p>
        </p:txBody>
      </p:sp>
      <p:sp>
        <p:nvSpPr>
          <p:cNvPr id="104453" name="Rectangle 1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445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 step</a:t>
            </a:r>
            <a:r>
              <a:rPr lang="en-US" altLang="en-US" sz="2200" b="0" dirty="0">
                <a:solidFill>
                  <a:srgbClr val="CC0000"/>
                </a:solidFill>
                <a:latin typeface="Liberation Sans" panose="020B0604020202020204"/>
              </a:rPr>
              <a:t> </a:t>
            </a:r>
            <a:r>
              <a:rPr lang="en-US" altLang="en-US" sz="2200" b="0" dirty="0">
                <a:latin typeface="Liberation Sans" panose="020B0604020202020204"/>
              </a:rPr>
              <a:t>is to determine a per share effect for each potentially dilutive security.</a:t>
            </a:r>
          </a:p>
        </p:txBody>
      </p:sp>
      <p:sp>
        <p:nvSpPr>
          <p:cNvPr id="105475" name="Rectangle 7"/>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solidFill>
                  <a:schemeClr val="tx1"/>
                </a:solidFill>
                <a:latin typeface="Liberation Sans" panose="020B0604020202020204"/>
              </a:rPr>
              <a:t>Per Share Effect of Options </a:t>
            </a:r>
            <a:r>
              <a:rPr lang="en-US" altLang="en-US" sz="2000" dirty="0">
                <a:solidFill>
                  <a:schemeClr val="tx1"/>
                </a:solidFill>
                <a:latin typeface="Liberation Sans" panose="020B0604020202020204"/>
              </a:rPr>
              <a:t>(Treasury-Share Method)</a:t>
            </a:r>
            <a:r>
              <a:rPr lang="en-US" altLang="en-US" sz="2000" b="0" dirty="0">
                <a:solidFill>
                  <a:schemeClr val="tx1"/>
                </a:solidFill>
                <a:latin typeface="Liberation Sans" panose="020B0604020202020204"/>
              </a:rPr>
              <a:t>, Diluted Earnings per Share</a:t>
            </a:r>
          </a:p>
        </p:txBody>
      </p:sp>
      <p:sp>
        <p:nvSpPr>
          <p:cNvPr id="105478"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547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pic>
        <p:nvPicPr>
          <p:cNvPr id="1054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3276600"/>
            <a:ext cx="8058150" cy="283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7034660" y="2947896"/>
            <a:ext cx="2015212"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16B-3</a:t>
            </a:r>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6499" name="Rectangle 5"/>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Per Share Effect of 8% </a:t>
            </a:r>
            <a:r>
              <a:rPr lang="en-US" altLang="en-US" sz="2000" b="0" dirty="0">
                <a:solidFill>
                  <a:schemeClr val="tx1"/>
                </a:solidFill>
                <a:latin typeface="Liberation Sans" panose="020B0604020202020204"/>
              </a:rPr>
              <a:t>Bonds </a:t>
            </a:r>
            <a:r>
              <a:rPr lang="en-US" altLang="en-US" sz="2000" dirty="0">
                <a:solidFill>
                  <a:schemeClr val="tx1"/>
                </a:solidFill>
                <a:latin typeface="Liberation Sans" panose="020B0604020202020204"/>
              </a:rPr>
              <a:t>(If-Converted Method)</a:t>
            </a:r>
            <a:r>
              <a:rPr lang="en-US" altLang="en-US" sz="2000" b="0" dirty="0">
                <a:solidFill>
                  <a:schemeClr val="tx1"/>
                </a:solidFill>
                <a:latin typeface="Liberation Sans" panose="020B0604020202020204"/>
              </a:rPr>
              <a:t>, Diluted </a:t>
            </a:r>
            <a:r>
              <a:rPr lang="en-US" altLang="en-US" sz="2000" b="0" dirty="0">
                <a:latin typeface="Liberation Sans" panose="020B0604020202020204"/>
              </a:rPr>
              <a:t>Earnings per Share</a:t>
            </a:r>
          </a:p>
        </p:txBody>
      </p:sp>
      <p:pic>
        <p:nvPicPr>
          <p:cNvPr id="1065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352800"/>
            <a:ext cx="8024812" cy="2220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2"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650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609600" y="5592503"/>
            <a:ext cx="63246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16B-4</a:t>
            </a: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7523"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Per Share Effect of 10% </a:t>
            </a:r>
            <a:r>
              <a:rPr lang="en-US" altLang="en-US" sz="2000" b="0" dirty="0">
                <a:solidFill>
                  <a:schemeClr val="tx1"/>
                </a:solidFill>
                <a:latin typeface="Liberation Sans" panose="020B0604020202020204"/>
              </a:rPr>
              <a:t>Bonds </a:t>
            </a:r>
            <a:r>
              <a:rPr lang="en-US" altLang="en-US" sz="2000" dirty="0">
                <a:solidFill>
                  <a:schemeClr val="tx1"/>
                </a:solidFill>
                <a:latin typeface="Liberation Sans" panose="020B0604020202020204"/>
              </a:rPr>
              <a:t>(If-Converted Method)</a:t>
            </a:r>
            <a:r>
              <a:rPr lang="en-US" altLang="en-US" sz="2000" b="0" dirty="0">
                <a:solidFill>
                  <a:schemeClr val="tx1"/>
                </a:solidFill>
                <a:latin typeface="Liberation Sans" panose="020B0604020202020204"/>
              </a:rPr>
              <a:t>, Diluted </a:t>
            </a:r>
            <a:r>
              <a:rPr lang="en-US" altLang="en-US" sz="2000" b="0" dirty="0">
                <a:latin typeface="Liberation Sans" panose="020B0604020202020204"/>
              </a:rPr>
              <a:t>Earnings per Share</a:t>
            </a:r>
          </a:p>
        </p:txBody>
      </p:sp>
      <p:pic>
        <p:nvPicPr>
          <p:cNvPr id="1075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352800"/>
            <a:ext cx="8020050" cy="220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75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609600" y="5592503"/>
            <a:ext cx="63246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16B-5</a:t>
            </a: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8547"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Per Share Effect of 10% Convertible </a:t>
            </a:r>
            <a:r>
              <a:rPr lang="en-US" altLang="en-US" sz="2000" b="0" dirty="0">
                <a:solidFill>
                  <a:schemeClr val="tx1"/>
                </a:solidFill>
                <a:latin typeface="Liberation Sans" panose="020B0604020202020204"/>
              </a:rPr>
              <a:t>preferred stocks </a:t>
            </a:r>
            <a:r>
              <a:rPr lang="en-US" altLang="en-US" sz="2000" dirty="0">
                <a:solidFill>
                  <a:schemeClr val="tx1"/>
                </a:solidFill>
                <a:latin typeface="Liberation Sans" panose="020B0604020202020204"/>
              </a:rPr>
              <a:t>(If-Converted Method)</a:t>
            </a:r>
            <a:r>
              <a:rPr lang="en-US" altLang="en-US" sz="2000" b="0" dirty="0">
                <a:solidFill>
                  <a:schemeClr val="tx1"/>
                </a:solidFill>
                <a:latin typeface="Liberation Sans" panose="020B0604020202020204"/>
              </a:rPr>
              <a:t>, Diluted Earnings per Share</a:t>
            </a:r>
          </a:p>
        </p:txBody>
      </p:sp>
      <p:pic>
        <p:nvPicPr>
          <p:cNvPr id="10854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367088"/>
            <a:ext cx="8024812" cy="2195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0" name="Rectangle 16"/>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855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609600" y="5592503"/>
            <a:ext cx="73914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16B-6</a:t>
            </a:r>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9571"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Ranking of </a:t>
            </a:r>
            <a:r>
              <a:rPr lang="en-US" altLang="en-US" sz="2000" b="0" dirty="0">
                <a:solidFill>
                  <a:schemeClr val="tx1"/>
                </a:solidFill>
                <a:latin typeface="Liberation Sans" panose="020B0604020202020204"/>
              </a:rPr>
              <a:t>per Share Effects </a:t>
            </a:r>
            <a:r>
              <a:rPr lang="en-US" altLang="en-US" sz="2000" dirty="0">
                <a:solidFill>
                  <a:schemeClr val="tx1"/>
                </a:solidFill>
                <a:latin typeface="Liberation Sans" panose="020B0604020202020204"/>
              </a:rPr>
              <a:t>(Smallest to Largest)</a:t>
            </a:r>
            <a:r>
              <a:rPr lang="en-US" altLang="en-US" sz="2000" b="0" dirty="0">
                <a:solidFill>
                  <a:schemeClr val="tx1"/>
                </a:solidFill>
                <a:latin typeface="Liberation Sans" panose="020B0604020202020204"/>
              </a:rPr>
              <a:t>, Diluted Earnings per Share</a:t>
            </a:r>
          </a:p>
        </p:txBody>
      </p:sp>
      <p:pic>
        <p:nvPicPr>
          <p:cNvPr id="10957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29000"/>
            <a:ext cx="72390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5"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957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914400" y="5862935"/>
            <a:ext cx="73914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16B-7</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12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12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128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294" name="Rectangle 6"/>
          <p:cNvSpPr>
            <a:spLocks noGrp="1" noChangeArrowheads="1"/>
          </p:cNvSpPr>
          <p:nvPr>
            <p:ph type="body" idx="1"/>
          </p:nvPr>
        </p:nvSpPr>
        <p:spPr bwMode="auto">
          <a:xfrm>
            <a:off x="609600" y="1981200"/>
            <a:ext cx="7848600" cy="204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Issuer wishes to encourage prompt conversion.</a:t>
            </a:r>
          </a:p>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Issuer offers additional consideration, called a “sweetener.”</a:t>
            </a:r>
          </a:p>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Sweetener is an expense of the current period.</a:t>
            </a:r>
          </a:p>
        </p:txBody>
      </p:sp>
      <p:sp>
        <p:nvSpPr>
          <p:cNvPr id="176128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2296" name="Text Box 9"/>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Induced Conversion</a:t>
            </a:r>
          </a:p>
        </p:txBody>
      </p:sp>
      <p:sp>
        <p:nvSpPr>
          <p:cNvPr id="1229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0595" name="Rectangle 4"/>
          <p:cNvSpPr>
            <a:spLocks noChangeArrowheads="1"/>
          </p:cNvSpPr>
          <p:nvPr/>
        </p:nvSpPr>
        <p:spPr bwMode="auto">
          <a:xfrm>
            <a:off x="609600" y="2362200"/>
            <a:ext cx="8153400" cy="4200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Options</a:t>
            </a:r>
          </a:p>
        </p:txBody>
      </p:sp>
      <p:sp>
        <p:nvSpPr>
          <p:cNvPr id="110597" name="Rectangle 9"/>
          <p:cNvSpPr>
            <a:spLocks noChangeArrowheads="1"/>
          </p:cNvSpPr>
          <p:nvPr/>
        </p:nvSpPr>
        <p:spPr bwMode="auto">
          <a:xfrm>
            <a:off x="609600" y="5580528"/>
            <a:ext cx="49530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options is </a:t>
            </a:r>
            <a:r>
              <a:rPr lang="en-US" altLang="en-US" sz="2000" dirty="0">
                <a:solidFill>
                  <a:srgbClr val="CC0000"/>
                </a:solidFill>
                <a:latin typeface="Liberation Sans" panose="020B0604020202020204"/>
              </a:rPr>
              <a:t>dilutive</a:t>
            </a:r>
            <a:r>
              <a:rPr lang="en-US" altLang="en-US" sz="2000" b="0" dirty="0">
                <a:latin typeface="Liberation Sans" panose="020B0604020202020204"/>
              </a:rPr>
              <a:t>.</a:t>
            </a:r>
          </a:p>
        </p:txBody>
      </p:sp>
      <p:pic>
        <p:nvPicPr>
          <p:cNvPr id="11059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62288"/>
            <a:ext cx="7924800" cy="2347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00"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060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1" name="Text Box 9"/>
          <p:cNvSpPr txBox="1">
            <a:spLocks noChangeArrowheads="1"/>
          </p:cNvSpPr>
          <p:nvPr/>
        </p:nvSpPr>
        <p:spPr bwMode="auto">
          <a:xfrm>
            <a:off x="6797544" y="5443693"/>
            <a:ext cx="1889256"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16B-8</a:t>
            </a:r>
          </a:p>
        </p:txBody>
      </p:sp>
    </p:spTree>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1619"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8% Convertible Bonds</a:t>
            </a:r>
          </a:p>
        </p:txBody>
      </p:sp>
      <p:sp>
        <p:nvSpPr>
          <p:cNvPr id="111620" name="Text Box 5"/>
          <p:cNvSpPr txBox="1">
            <a:spLocks noChangeArrowheads="1"/>
          </p:cNvSpPr>
          <p:nvPr/>
        </p:nvSpPr>
        <p:spPr bwMode="auto">
          <a:xfrm>
            <a:off x="6494928" y="29718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16-B9</a:t>
            </a:r>
            <a:endParaRPr lang="en-US" altLang="en-US" sz="1200" dirty="0">
              <a:solidFill>
                <a:srgbClr val="006600"/>
              </a:solidFill>
              <a:latin typeface="Liberation Sans" panose="020B0604020202020204"/>
            </a:endParaRPr>
          </a:p>
        </p:txBody>
      </p:sp>
      <p:sp>
        <p:nvSpPr>
          <p:cNvPr id="111621" name="Rectangle 8"/>
          <p:cNvSpPr>
            <a:spLocks noChangeArrowheads="1"/>
          </p:cNvSpPr>
          <p:nvPr/>
        </p:nvSpPr>
        <p:spPr bwMode="auto">
          <a:xfrm>
            <a:off x="609600" y="5805488"/>
            <a:ext cx="62484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8% convertible bonds is </a:t>
            </a:r>
            <a:r>
              <a:rPr lang="en-US" altLang="en-US" sz="2000" dirty="0">
                <a:solidFill>
                  <a:srgbClr val="CC0000"/>
                </a:solidFill>
                <a:latin typeface="Liberation Sans" panose="020B0604020202020204"/>
              </a:rPr>
              <a:t>dilutive</a:t>
            </a:r>
            <a:r>
              <a:rPr lang="en-US" altLang="en-US" sz="2000" b="0" dirty="0">
                <a:latin typeface="Liberation Sans" panose="020B0604020202020204"/>
              </a:rPr>
              <a:t>.</a:t>
            </a:r>
          </a:p>
        </p:txBody>
      </p:sp>
      <p:pic>
        <p:nvPicPr>
          <p:cNvPr id="1116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84538"/>
            <a:ext cx="7924800" cy="2354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4"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162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2643"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10% Convertible Bonds</a:t>
            </a:r>
          </a:p>
        </p:txBody>
      </p:sp>
      <p:sp>
        <p:nvSpPr>
          <p:cNvPr id="112644" name="Text Box 5"/>
          <p:cNvSpPr txBox="1">
            <a:spLocks noChangeArrowheads="1"/>
          </p:cNvSpPr>
          <p:nvPr/>
        </p:nvSpPr>
        <p:spPr bwMode="auto">
          <a:xfrm>
            <a:off x="6477000" y="29718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spcBef>
                <a:spcPct val="50000"/>
              </a:spcBef>
              <a:defRPr sz="12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ILLUSTRATION 16-B10</a:t>
            </a:r>
            <a:endParaRPr lang="en-US" altLang="en-US" dirty="0"/>
          </a:p>
        </p:txBody>
      </p:sp>
      <p:sp>
        <p:nvSpPr>
          <p:cNvPr id="112645" name="Rectangle 7"/>
          <p:cNvSpPr>
            <a:spLocks noChangeArrowheads="1"/>
          </p:cNvSpPr>
          <p:nvPr/>
        </p:nvSpPr>
        <p:spPr bwMode="auto">
          <a:xfrm>
            <a:off x="609600" y="5805488"/>
            <a:ext cx="67818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10% convertible bonds is </a:t>
            </a:r>
            <a:r>
              <a:rPr lang="en-US" altLang="en-US" sz="2000" dirty="0">
                <a:solidFill>
                  <a:srgbClr val="CC0000"/>
                </a:solidFill>
                <a:latin typeface="Liberation Sans" panose="020B0604020202020204"/>
              </a:rPr>
              <a:t>dilutive</a:t>
            </a:r>
            <a:r>
              <a:rPr lang="en-US" altLang="en-US" sz="2000" b="0" dirty="0">
                <a:latin typeface="Liberation Sans" panose="020B0604020202020204"/>
              </a:rPr>
              <a:t>.</a:t>
            </a:r>
          </a:p>
        </p:txBody>
      </p:sp>
      <p:pic>
        <p:nvPicPr>
          <p:cNvPr id="1126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284538"/>
            <a:ext cx="7939087" cy="2354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8"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264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3667"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10% Convertible preferred</a:t>
            </a:r>
          </a:p>
        </p:txBody>
      </p:sp>
      <p:sp>
        <p:nvSpPr>
          <p:cNvPr id="113668" name="Text Box 5"/>
          <p:cNvSpPr txBox="1">
            <a:spLocks noChangeArrowheads="1"/>
          </p:cNvSpPr>
          <p:nvPr/>
        </p:nvSpPr>
        <p:spPr bwMode="auto">
          <a:xfrm>
            <a:off x="6400800" y="2971800"/>
            <a:ext cx="20574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16-B11</a:t>
            </a:r>
            <a:endParaRPr lang="en-US" altLang="en-US" sz="1200" dirty="0">
              <a:solidFill>
                <a:srgbClr val="006600"/>
              </a:solidFill>
              <a:latin typeface="Liberation Sans" panose="020B0604020202020204"/>
            </a:endParaRPr>
          </a:p>
        </p:txBody>
      </p:sp>
      <p:sp>
        <p:nvSpPr>
          <p:cNvPr id="113669" name="Rectangle 7"/>
          <p:cNvSpPr>
            <a:spLocks noChangeArrowheads="1"/>
          </p:cNvSpPr>
          <p:nvPr/>
        </p:nvSpPr>
        <p:spPr bwMode="auto">
          <a:xfrm>
            <a:off x="609600" y="5802313"/>
            <a:ext cx="81534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10% convertible preferred stocks is </a:t>
            </a:r>
            <a:r>
              <a:rPr lang="en-US" altLang="en-US" sz="2000" dirty="0">
                <a:solidFill>
                  <a:srgbClr val="CC0000"/>
                </a:solidFill>
                <a:latin typeface="Liberation Sans" panose="020B0604020202020204"/>
              </a:rPr>
              <a:t>NOT dilutive</a:t>
            </a:r>
            <a:r>
              <a:rPr lang="en-US" altLang="en-US" sz="2000" b="0" dirty="0">
                <a:latin typeface="Liberation Sans" panose="020B0604020202020204"/>
              </a:rPr>
              <a:t>.</a:t>
            </a:r>
          </a:p>
        </p:txBody>
      </p:sp>
      <p:pic>
        <p:nvPicPr>
          <p:cNvPr id="1136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5013"/>
            <a:ext cx="7924800" cy="2363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2"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367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dirty="0">
                <a:solidFill>
                  <a:srgbClr val="CC0000"/>
                </a:solidFill>
                <a:latin typeface="Liberation Sans" panose="020B0604020202020204"/>
              </a:rPr>
              <a:t>Finally</a:t>
            </a:r>
            <a:r>
              <a:rPr lang="en-US" altLang="en-US" sz="2200" b="0" dirty="0">
                <a:latin typeface="Liberation Sans" panose="020B0604020202020204"/>
              </a:rPr>
              <a:t>, Webster Corporation’s disclosure of earnings per</a:t>
            </a:r>
          </a:p>
          <a:p>
            <a:pPr algn="l">
              <a:lnSpc>
                <a:spcPct val="115000"/>
              </a:lnSpc>
            </a:pPr>
            <a:r>
              <a:rPr lang="en-US" altLang="en-US" sz="2200" b="0" dirty="0">
                <a:latin typeface="Liberation Sans" panose="020B0604020202020204"/>
              </a:rPr>
              <a:t>share on its income statement.</a:t>
            </a:r>
          </a:p>
        </p:txBody>
      </p:sp>
      <p:sp>
        <p:nvSpPr>
          <p:cNvPr id="114691" name="Text Box 5"/>
          <p:cNvSpPr txBox="1">
            <a:spLocks noChangeArrowheads="1"/>
          </p:cNvSpPr>
          <p:nvPr/>
        </p:nvSpPr>
        <p:spPr bwMode="auto">
          <a:xfrm>
            <a:off x="6811680" y="24384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16-B12</a:t>
            </a:r>
            <a:endParaRPr lang="en-US" altLang="en-US" sz="1200" dirty="0">
              <a:solidFill>
                <a:srgbClr val="006600"/>
              </a:solidFill>
              <a:latin typeface="Liberation Sans" panose="020B0604020202020204"/>
            </a:endParaRPr>
          </a:p>
        </p:txBody>
      </p:sp>
      <p:pic>
        <p:nvPicPr>
          <p:cNvPr id="11469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305800" cy="1671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469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1295400"/>
            <a:ext cx="6643687" cy="4962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5" name="Rectangle 2"/>
          <p:cNvSpPr>
            <a:spLocks noChangeArrowheads="1"/>
          </p:cNvSpPr>
          <p:nvPr/>
        </p:nvSpPr>
        <p:spPr bwMode="auto">
          <a:xfrm>
            <a:off x="304800" y="1384300"/>
            <a:ext cx="1981200" cy="2197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Assume that Barton Company provides the following information.</a:t>
            </a:r>
          </a:p>
        </p:txBody>
      </p:sp>
      <p:sp>
        <p:nvSpPr>
          <p:cNvPr id="115716" name="Rectangle 11"/>
          <p:cNvSpPr>
            <a:spLocks noChangeArrowheads="1"/>
          </p:cNvSpPr>
          <p:nvPr/>
        </p:nvSpPr>
        <p:spPr bwMode="auto">
          <a:xfrm>
            <a:off x="306388" y="4357688"/>
            <a:ext cx="15224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b="0" dirty="0">
                <a:latin typeface="Liberation Sans" panose="020B0604020202020204"/>
              </a:rPr>
              <a:t>Basic and Diluted EPS</a:t>
            </a:r>
          </a:p>
        </p:txBody>
      </p:sp>
      <p:sp>
        <p:nvSpPr>
          <p:cNvPr id="115717" name="Text Box 17"/>
          <p:cNvSpPr txBox="1">
            <a:spLocks noChangeArrowheads="1"/>
          </p:cNvSpPr>
          <p:nvPr/>
        </p:nvSpPr>
        <p:spPr bwMode="auto">
          <a:xfrm>
            <a:off x="6916272" y="3590925"/>
            <a:ext cx="20574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16-B14</a:t>
            </a:r>
            <a:endParaRPr lang="en-US" altLang="en-US" sz="1200" dirty="0">
              <a:solidFill>
                <a:srgbClr val="006600"/>
              </a:solidFill>
              <a:latin typeface="Liberation Sans" panose="020B0604020202020204"/>
            </a:endParaRPr>
          </a:p>
        </p:txBody>
      </p:sp>
      <p:sp>
        <p:nvSpPr>
          <p:cNvPr id="115719" name="Rectangle 2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572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2" name="Rectangle 1"/>
          <p:cNvSpPr/>
          <p:nvPr/>
        </p:nvSpPr>
        <p:spPr bwMode="auto">
          <a:xfrm>
            <a:off x="2209800" y="1143000"/>
            <a:ext cx="6705600" cy="2362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pic>
        <p:nvPicPr>
          <p:cNvPr id="1157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1676400"/>
            <a:ext cx="6643687"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23" name="Text Box 4"/>
          <p:cNvSpPr txBox="1">
            <a:spLocks noChangeArrowheads="1"/>
          </p:cNvSpPr>
          <p:nvPr/>
        </p:nvSpPr>
        <p:spPr bwMode="auto">
          <a:xfrm>
            <a:off x="6992472" y="13716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16-B13</a:t>
            </a:r>
            <a:endParaRPr lang="en-US" altLang="en-US" sz="1200" dirty="0">
              <a:solidFill>
                <a:srgbClr val="006600"/>
              </a:solidFill>
              <a:latin typeface="Liberation Sans" panose="020B0604020202020204"/>
            </a:endParaRPr>
          </a:p>
        </p:txBody>
      </p:sp>
      <p:sp>
        <p:nvSpPr>
          <p:cNvPr id="12"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2743200" y="6197600"/>
            <a:ext cx="62484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8  Compare </a:t>
            </a:r>
            <a:r>
              <a:rPr lang="en-US" altLang="en-US" sz="1600" i="1" dirty="0">
                <a:solidFill>
                  <a:schemeClr val="bg2"/>
                </a:solidFill>
                <a:latin typeface="Liberation Sans" panose="020B0604020202020204"/>
              </a:rPr>
              <a:t>the accounting for dilutive securities and earnings per share under GAAP and IFRS.</a:t>
            </a:r>
          </a:p>
        </p:txBody>
      </p:sp>
      <p:sp>
        <p:nvSpPr>
          <p:cNvPr id="116741"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Similarities</a:t>
            </a:r>
          </a:p>
        </p:txBody>
      </p:sp>
      <p:sp>
        <p:nvSpPr>
          <p:cNvPr id="116742" name="Rectangle 3"/>
          <p:cNvSpPr>
            <a:spLocks noChangeArrowheads="1"/>
          </p:cNvSpPr>
          <p:nvPr/>
        </p:nvSpPr>
        <p:spPr bwMode="auto">
          <a:xfrm>
            <a:off x="457200" y="2009775"/>
            <a:ext cx="8229600" cy="3735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IFRS </a:t>
            </a:r>
            <a:r>
              <a:rPr lang="en-US" altLang="en-US" b="0" dirty="0">
                <a:latin typeface="Liberation Sans" panose="020B0604020202020204"/>
              </a:rPr>
              <a:t>and GAAP follow the same model for recognizing stock-based compensation: The fair value of shares and options awarded to employees is recognized over the period to which the employees’ services relate.</a:t>
            </a:r>
          </a:p>
          <a:p>
            <a:pPr lvl="1" algn="l">
              <a:lnSpc>
                <a:spcPct val="115000"/>
              </a:lnSpc>
              <a:spcBef>
                <a:spcPct val="50000"/>
              </a:spcBef>
              <a:buClr>
                <a:srgbClr val="CC0000"/>
              </a:buClr>
              <a:buSzPct val="80000"/>
              <a:buFont typeface="Wingdings" panose="05000000000000000000" pitchFamily="2" charset="2"/>
              <a:buChar char="u"/>
            </a:pPr>
            <a:r>
              <a:rPr lang="en-US" altLang="en-US" b="0" dirty="0">
                <a:latin typeface="Liberation Sans" panose="020B0604020202020204"/>
              </a:rPr>
              <a:t>Although the calculation of basic and diluted earnings per share is similar between IFRS and GAAP, the Boards are working to resolve the few minor differences in EPS reporting. One proposal in the FASB project concerns contracts that can be settled in either cash or shares. IFRS requires that share settlement must be used, while GAAP gives companies a choice. The FASB project proposes adopting the IFRS approach, thus converging GAAP and IFRS in this regard.</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a:t>
            </a:r>
            <a:r>
              <a:rPr lang="en-US" altLang="en-US" sz="2000" dirty="0">
                <a:solidFill>
                  <a:srgbClr val="800000"/>
                </a:solidFill>
                <a:latin typeface="Liberation Sans" panose="020B0604020202020204"/>
              </a:rPr>
              <a:t> </a:t>
            </a:r>
            <a:r>
              <a:rPr lang="en-US" altLang="en-US" sz="2000" dirty="0">
                <a:solidFill>
                  <a:schemeClr val="tx2">
                    <a:lumMod val="50000"/>
                  </a:schemeClr>
                </a:solidFill>
                <a:latin typeface="Liberation Sans" panose="020B0604020202020204"/>
              </a:rPr>
              <a:t>FACTS</a:t>
            </a:r>
            <a:r>
              <a:rPr lang="en-US" altLang="en-US" sz="2000" dirty="0">
                <a:solidFill>
                  <a:srgbClr val="800000"/>
                </a:solidFill>
                <a:latin typeface="Liberation Sans" panose="020B0604020202020204"/>
              </a:rPr>
              <a:t>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Differences</a:t>
            </a:r>
          </a:p>
        </p:txBody>
      </p:sp>
      <p:sp>
        <p:nvSpPr>
          <p:cNvPr id="117765" name="Rectangle 3"/>
          <p:cNvSpPr>
            <a:spLocks noChangeArrowheads="1"/>
          </p:cNvSpPr>
          <p:nvPr/>
        </p:nvSpPr>
        <p:spPr bwMode="auto">
          <a:xfrm>
            <a:off x="457200" y="2009775"/>
            <a:ext cx="8229600" cy="4371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a:latin typeface="Liberation Sans" panose="020B0604020202020204"/>
              </a:rPr>
              <a:t>A significant difference between IFRS and GAAP is the accounting for securities with characteristics of debt and equity, such as convertible debt. Under GAAP, all of the proceeds of convertible debt are recorded as long-term debt. Under IFRS, convertible bonds are “bifurcated”—separated into the equity component (the value of the conversion option) of the bond issue and the debt component. </a:t>
            </a:r>
          </a:p>
          <a:p>
            <a:pPr lvl="1" algn="l">
              <a:lnSpc>
                <a:spcPct val="115000"/>
              </a:lnSpc>
              <a:spcBef>
                <a:spcPct val="50000"/>
              </a:spcBef>
              <a:buClr>
                <a:srgbClr val="CC0000"/>
              </a:buClr>
              <a:buSzPct val="80000"/>
              <a:buFont typeface="Wingdings" panose="05000000000000000000" pitchFamily="2" charset="2"/>
              <a:buChar char="u"/>
            </a:pPr>
            <a:r>
              <a:rPr lang="en-US" altLang="en-US" b="0" dirty="0">
                <a:latin typeface="Liberation Sans" panose="020B0604020202020204"/>
              </a:rPr>
              <a:t>Related to employee share-purchase plans, under IFRS, all employee share-purchase plans are deemed to be compensatory; that is, compensation expense is recorded for the amount of the discount. Under GAAP, these plans are often considered noncompensatory and therefore no compensation is recorded. Certain conditions must exist before a plan can be considered noncompensatory—the most important being that the discount generally cannot exceed 5 percent.</a:t>
            </a:r>
          </a:p>
        </p:txBody>
      </p:sp>
      <p:sp>
        <p:nvSpPr>
          <p:cNvPr id="117766"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a:t>
            </a:r>
            <a:r>
              <a:rPr lang="en-US" altLang="en-US" sz="2000" dirty="0">
                <a:solidFill>
                  <a:srgbClr val="800000"/>
                </a:solidFill>
                <a:latin typeface="Liberation Sans" panose="020B0604020202020204"/>
              </a:rPr>
              <a:t> </a:t>
            </a:r>
            <a:r>
              <a:rPr lang="en-US" altLang="en-US" sz="2000" dirty="0">
                <a:solidFill>
                  <a:schemeClr val="tx2">
                    <a:lumMod val="50000"/>
                  </a:schemeClr>
                </a:solidFill>
                <a:latin typeface="Liberation Sans" panose="020B0604020202020204"/>
              </a:rPr>
              <a:t>FACTS</a:t>
            </a:r>
            <a:r>
              <a:rPr lang="en-US" altLang="en-US" sz="2000" dirty="0">
                <a:solidFill>
                  <a:srgbClr val="800000"/>
                </a:solidFill>
                <a:latin typeface="Liberation Sans" panose="020B0604020202020204"/>
              </a:rPr>
              <a:t>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Differences</a:t>
            </a:r>
          </a:p>
        </p:txBody>
      </p:sp>
      <p:sp>
        <p:nvSpPr>
          <p:cNvPr id="118789" name="Rectangle 3"/>
          <p:cNvSpPr>
            <a:spLocks noChangeArrowheads="1"/>
          </p:cNvSpPr>
          <p:nvPr/>
        </p:nvSpPr>
        <p:spPr bwMode="auto">
          <a:xfrm>
            <a:off x="457200" y="2009775"/>
            <a:ext cx="8229600" cy="2779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a:latin typeface="Liberation Sans" panose="020B0604020202020204"/>
              </a:rPr>
              <a:t>Modification of a share option results in the recognition of any incremental fair value under both IFRS and GAAP. However, if the modification leads to a reduction, IFRS does not permit the reduction but GAAP does. </a:t>
            </a:r>
          </a:p>
          <a:p>
            <a:pPr lvl="1" algn="l">
              <a:lnSpc>
                <a:spcPct val="115000"/>
              </a:lnSpc>
              <a:spcBef>
                <a:spcPct val="50000"/>
              </a:spcBef>
              <a:buClr>
                <a:srgbClr val="CC0000"/>
              </a:buClr>
              <a:buSzPct val="80000"/>
              <a:buFont typeface="Wingdings" panose="05000000000000000000" pitchFamily="2" charset="2"/>
              <a:buChar char="u"/>
            </a:pPr>
            <a:r>
              <a:rPr lang="en-US" altLang="en-US" b="0" dirty="0">
                <a:latin typeface="Liberation Sans" panose="020B0604020202020204"/>
              </a:rPr>
              <a:t>Other EPS differences relate to (1) the treasury-stock method and how the proceeds from extinguishment of a liability should be accounted for, and (2) how to compute the weighted average of contingently issuable shares.</a:t>
            </a:r>
          </a:p>
        </p:txBody>
      </p:sp>
      <p:sp>
        <p:nvSpPr>
          <p:cNvPr id="118790"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533400" y="15240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ON</a:t>
            </a:r>
            <a:r>
              <a:rPr lang="en-US" altLang="en-US" sz="2000" dirty="0">
                <a:solidFill>
                  <a:srgbClr val="800000"/>
                </a:solidFill>
                <a:latin typeface="Liberation Sans" panose="020B0604020202020204"/>
              </a:rPr>
              <a:t> </a:t>
            </a:r>
            <a:r>
              <a:rPr lang="en-US" altLang="en-US" sz="2000" dirty="0">
                <a:solidFill>
                  <a:schemeClr val="tx2">
                    <a:lumMod val="50000"/>
                  </a:schemeClr>
                </a:solidFill>
                <a:latin typeface="Liberation Sans" panose="020B0604020202020204"/>
              </a:rPr>
              <a:t>THE</a:t>
            </a:r>
            <a:r>
              <a:rPr lang="en-US" altLang="en-US" sz="2000" dirty="0">
                <a:solidFill>
                  <a:srgbClr val="800000"/>
                </a:solidFill>
                <a:latin typeface="Liberation Sans" panose="020B0604020202020204"/>
              </a:rPr>
              <a:t> </a:t>
            </a:r>
            <a:r>
              <a:rPr lang="en-US" altLang="en-US" sz="2000" dirty="0">
                <a:solidFill>
                  <a:schemeClr val="tx2">
                    <a:lumMod val="50000"/>
                  </a:schemeClr>
                </a:solidFill>
                <a:latin typeface="Liberation Sans" panose="020B0604020202020204"/>
              </a:rPr>
              <a:t>HORIZON</a:t>
            </a:r>
          </a:p>
        </p:txBody>
      </p:sp>
      <p:sp>
        <p:nvSpPr>
          <p:cNvPr id="119811" name="Text Box 4"/>
          <p:cNvSpPr txBox="1">
            <a:spLocks noChangeArrowheads="1"/>
          </p:cNvSpPr>
          <p:nvPr/>
        </p:nvSpPr>
        <p:spPr bwMode="auto">
          <a:xfrm>
            <a:off x="533400" y="1981200"/>
            <a:ext cx="8229600" cy="30839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pPr>
            <a:r>
              <a:rPr lang="en-US" altLang="en-US" b="0" dirty="0">
                <a:latin typeface="Liberation Sans" panose="020B0604020202020204"/>
              </a:rPr>
              <a:t>The FASB has been working on a standard that will likely converge to IFRS in the accounting for convertible debt. Similar to the FASB, the IASB is examining the classification of hybrid securities; the IASB is seeking comment on a discussion document similar to the FASB Preliminary Views document, </a:t>
            </a:r>
            <a:r>
              <a:rPr lang="en-US" altLang="en-US" b="0" i="1" dirty="0">
                <a:latin typeface="Liberation Sans" panose="020B0604020202020204"/>
              </a:rPr>
              <a:t>“Financial Instruments with Characteristics of Equity.” </a:t>
            </a:r>
            <a:r>
              <a:rPr lang="en-US" altLang="en-US" b="0" dirty="0">
                <a:latin typeface="Liberation Sans" panose="020B0604020202020204"/>
              </a:rPr>
              <a:t>It is hoped that the Boards will develop a converged standard in this area. While GAAP and IFRS are similar as to the presentation of EPS, the Boards have been working together to resolve remaining differences related to earnings per share computations.</a:t>
            </a:r>
          </a:p>
        </p:txBody>
      </p:sp>
      <p:sp>
        <p:nvSpPr>
          <p:cNvPr id="119814"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914400" y="3224213"/>
            <a:ext cx="7696200" cy="1852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Bonds Payable	2,000,000</a:t>
            </a:r>
          </a:p>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Discount on Bonds Payable		30,000</a:t>
            </a:r>
          </a:p>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Common Stock  </a:t>
            </a:r>
            <a:r>
              <a:rPr lang="en-US" altLang="en-US" sz="2000" b="0" dirty="0">
                <a:solidFill>
                  <a:schemeClr val="bg2"/>
                </a:solidFill>
                <a:latin typeface="Liberation Sans" panose="020B0604020202020204"/>
              </a:rPr>
              <a:t>(2,000 x 50 x $10)		1,000,000</a:t>
            </a:r>
          </a:p>
          <a:p>
            <a:pPr algn="l">
              <a:lnSpc>
                <a:spcPct val="120000"/>
              </a:lnSpc>
              <a:spcBef>
                <a:spcPts val="600"/>
              </a:spcBef>
              <a:buClr>
                <a:schemeClr val="accent2"/>
              </a:buClr>
              <a:buSzPct val="75000"/>
              <a:buFont typeface="Wingdings" panose="05000000000000000000" pitchFamily="2" charset="2"/>
              <a:buNone/>
            </a:pPr>
            <a:r>
              <a:rPr lang="en-US" altLang="en-US" sz="2000" b="0" dirty="0">
                <a:solidFill>
                  <a:schemeClr val="bg2"/>
                </a:solidFill>
                <a:latin typeface="Liberation Sans" panose="020B0604020202020204"/>
              </a:rPr>
              <a:t>	Paid-in Capital in Excess of </a:t>
            </a:r>
            <a:r>
              <a:rPr lang="en-US" altLang="en-US" sz="2000" b="0" dirty="0" smtClean="0">
                <a:solidFill>
                  <a:schemeClr val="bg2"/>
                </a:solidFill>
                <a:latin typeface="Liberation Sans" panose="020B0604020202020204"/>
              </a:rPr>
              <a:t>Par—Common </a:t>
            </a:r>
            <a:r>
              <a:rPr lang="en-US" altLang="en-US" sz="2000" b="0" dirty="0">
                <a:solidFill>
                  <a:schemeClr val="bg2"/>
                </a:solidFill>
                <a:latin typeface="Liberation Sans" panose="020B0604020202020204"/>
              </a:rPr>
              <a:t>		970,000</a:t>
            </a:r>
            <a:endParaRPr lang="en-US" altLang="en-US" sz="2100" b="0" dirty="0">
              <a:solidFill>
                <a:schemeClr val="bg2"/>
              </a:solidFill>
              <a:latin typeface="Liberation Sans" panose="020B0604020202020204"/>
            </a:endParaRPr>
          </a:p>
        </p:txBody>
      </p:sp>
      <p:sp>
        <p:nvSpPr>
          <p:cNvPr id="14338" name="Rectangle 2"/>
          <p:cNvSpPr>
            <a:spLocks noChangeArrowheads="1"/>
          </p:cNvSpPr>
          <p:nvPr/>
        </p:nvSpPr>
        <p:spPr bwMode="auto">
          <a:xfrm>
            <a:off x="609600" y="1371600"/>
            <a:ext cx="8077200" cy="1641475"/>
          </a:xfrm>
          <a:prstGeom prst="rect">
            <a:avLst/>
          </a:prstGeom>
          <a:noFill/>
          <a:ln>
            <a:noFill/>
          </a:ln>
          <a:effectLst/>
        </p:spPr>
        <p:txBody>
          <a:bodyPr lIns="90488" tIns="44450" rIns="90488" bIns="44450">
            <a:spAutoFit/>
          </a:bodyPr>
          <a:lstStyle/>
          <a:p>
            <a:pPr algn="l">
              <a:lnSpc>
                <a:spcPct val="120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smtClean="0">
                <a:solidFill>
                  <a:schemeClr val="tx1"/>
                </a:solidFill>
                <a:latin typeface="Liberation Sans" panose="020B0604020202020204"/>
              </a:rPr>
              <a:t>Moore </a:t>
            </a:r>
            <a:r>
              <a:rPr lang="en-US" sz="2100" b="0" dirty="0">
                <a:solidFill>
                  <a:schemeClr val="tx1"/>
                </a:solidFill>
                <a:latin typeface="Liberation Sans" panose="020B0604020202020204"/>
              </a:rPr>
              <a:t>Corporation has outstanding 2,000, $1,000 bonds, each convertible into 50 shares of $10 par value common stock. Assume Moore wanted to reduce its annual interest cost and agreed to pay the </a:t>
            </a:r>
            <a:r>
              <a:rPr lang="en-US" sz="2100" b="0" dirty="0" smtClean="0">
                <a:solidFill>
                  <a:schemeClr val="tx1"/>
                </a:solidFill>
                <a:latin typeface="Liberation Sans" panose="020B0604020202020204"/>
              </a:rPr>
              <a:t>bondholders </a:t>
            </a:r>
            <a:r>
              <a:rPr lang="en-US" sz="2100" b="0" dirty="0">
                <a:solidFill>
                  <a:schemeClr val="tx1"/>
                </a:solidFill>
                <a:latin typeface="Liberation Sans" panose="020B0604020202020204"/>
              </a:rPr>
              <a:t>$70,000 to convert. </a:t>
            </a:r>
          </a:p>
        </p:txBody>
      </p:sp>
      <p:sp>
        <p:nvSpPr>
          <p:cNvPr id="1762312"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3317" name="WordArt 12"/>
          <p:cNvSpPr>
            <a:spLocks noChangeArrowheads="1" noChangeShapeType="1" noTextEdit="1"/>
          </p:cNvSpPr>
          <p:nvPr/>
        </p:nvSpPr>
        <p:spPr bwMode="auto">
          <a:xfrm>
            <a:off x="304800" y="3786188"/>
            <a:ext cx="639763" cy="788987"/>
          </a:xfrm>
          <a:prstGeom prst="rect">
            <a:avLst/>
          </a:prstGeom>
        </p:spPr>
        <p:txBody>
          <a:bodyPr wrap="none" fromWordArt="1">
            <a:prstTxWarp prst="textSlantUp">
              <a:avLst>
                <a:gd name="adj" fmla="val 55556"/>
              </a:avLst>
            </a:prstTxWarp>
          </a:bodyPr>
          <a:lstStyle/>
          <a:p>
            <a:r>
              <a:rPr lang="en-US" sz="2000" kern="10" dirty="0">
                <a:ln w="9525">
                  <a:solidFill>
                    <a:srgbClr val="CC0000"/>
                  </a:solidFill>
                  <a:round/>
                  <a:headEnd/>
                  <a:tailEnd/>
                </a:ln>
                <a:solidFill>
                  <a:srgbClr val="CC0000"/>
                </a:solidFill>
                <a:latin typeface="Liberation Sans" panose="020B0604020202020204"/>
              </a:rPr>
              <a:t>Same</a:t>
            </a:r>
          </a:p>
        </p:txBody>
      </p:sp>
      <p:sp>
        <p:nvSpPr>
          <p:cNvPr id="1331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6" name="Rectangle 3"/>
          <p:cNvSpPr>
            <a:spLocks noChangeArrowheads="1"/>
          </p:cNvSpPr>
          <p:nvPr/>
        </p:nvSpPr>
        <p:spPr bwMode="auto">
          <a:xfrm>
            <a:off x="914400" y="5229225"/>
            <a:ext cx="7696200" cy="942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Debt Conversion Expense	70,000</a:t>
            </a:r>
          </a:p>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Cash		70,000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533400" y="2057400"/>
            <a:ext cx="80772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All of the following are key similarities between GAAP and IFRS with respect to accounting for dilutive securities and EPS </a:t>
            </a:r>
            <a:r>
              <a:rPr lang="en-US" altLang="en-US" sz="2000" dirty="0">
                <a:solidFill>
                  <a:schemeClr val="tx1"/>
                </a:solidFill>
                <a:latin typeface="Liberation Sans" panose="020B0604020202020204"/>
              </a:rPr>
              <a:t>except</a:t>
            </a:r>
            <a:r>
              <a:rPr lang="en-US" altLang="en-US" sz="2000" b="0" dirty="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model for recognizing stock-based compensation.</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calculation of basic and diluted EPS.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accounting for convertible debt.</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the accounting for modifications of share options, when the value increases.</a:t>
            </a:r>
          </a:p>
        </p:txBody>
      </p:sp>
      <p:sp>
        <p:nvSpPr>
          <p:cNvPr id="12083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083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0837"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120840"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39386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533400" y="2057400"/>
            <a:ext cx="80772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Which of the following statements is </a:t>
            </a:r>
            <a:r>
              <a:rPr lang="en-US" altLang="en-US" sz="2000" dirty="0">
                <a:solidFill>
                  <a:schemeClr val="tx1"/>
                </a:solidFill>
                <a:latin typeface="Liberation Sans" panose="020B0604020202020204"/>
              </a:rPr>
              <a:t>correct</a:t>
            </a:r>
            <a:r>
              <a:rPr lang="en-US" altLang="en-US" sz="2000" b="0" dirty="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IFRS separates the proceeds of a convertible bond between debt and equity by determining the fair value of the debt component before the equity component.</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Both IFRS and GAAP assume that when there is choice of settlement of an option for cash or shares, share settlement is assumed.</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IFRS separates the proceeds of a convertible bond between debt and equity, based on relative fair values.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Both GAAP and IFRS separate the proceeds of convertible bonds between debt and equity.</a:t>
            </a:r>
          </a:p>
        </p:txBody>
      </p:sp>
      <p:sp>
        <p:nvSpPr>
          <p:cNvPr id="121859"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186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1861"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121865"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25908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533400" y="2057400"/>
            <a:ext cx="80772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Under IFRS, convertible bonds: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are separated into the bond component and the expense component.</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are separated into debt and equity components.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are separated into their components based on relative fair values.</a:t>
            </a:r>
          </a:p>
          <a:p>
            <a:pPr lvl="1" algn="l">
              <a:lnSpc>
                <a:spcPct val="125000"/>
              </a:lnSpc>
              <a:spcBef>
                <a:spcPct val="35000"/>
              </a:spcBef>
              <a:buFontTx/>
              <a:buAutoNum type="alphaLcPeriod"/>
            </a:pPr>
            <a:r>
              <a:rPr lang="en-US" altLang="en-US" sz="2000" b="0" dirty="0">
                <a:solidFill>
                  <a:schemeClr val="tx1"/>
                </a:solidFill>
                <a:latin typeface="Liberation Sans" panose="020B0604020202020204"/>
              </a:rPr>
              <a:t>All of the above.</a:t>
            </a:r>
          </a:p>
        </p:txBody>
      </p:sp>
      <p:sp>
        <p:nvSpPr>
          <p:cNvPr id="12288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2884"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122887" name="Text Box 13"/>
          <p:cNvSpPr txBox="1">
            <a:spLocks noChangeArrowheads="1"/>
          </p:cNvSpPr>
          <p:nvPr/>
        </p:nvSpPr>
        <p:spPr bwMode="auto">
          <a:xfrm>
            <a:off x="8153400" y="640080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344692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96153550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43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43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43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4342" name="Rectangle 6"/>
          <p:cNvSpPr>
            <a:spLocks noGrp="1" noChangeArrowheads="1"/>
          </p:cNvSpPr>
          <p:nvPr>
            <p:ph type="body" idx="1"/>
          </p:nvPr>
        </p:nvSpPr>
        <p:spPr bwMode="auto">
          <a:xfrm>
            <a:off x="609600" y="1981200"/>
            <a:ext cx="7772400"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Recognized same as retiring debt that is not convertible.</a:t>
            </a:r>
          </a:p>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Difference between the cash acquisition price and carrying amount should be reported as gain or loss in the income statement.</a:t>
            </a:r>
          </a:p>
        </p:txBody>
      </p:sp>
      <p:sp>
        <p:nvSpPr>
          <p:cNvPr id="1764359"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4344" name="Text Box 9"/>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Retirement of Convertible Debt</a:t>
            </a:r>
          </a:p>
        </p:txBody>
      </p:sp>
      <p:sp>
        <p:nvSpPr>
          <p:cNvPr id="1434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9"/>
          <p:cNvSpPr txBox="1">
            <a:spLocks noChangeArrowheads="1"/>
          </p:cNvSpPr>
          <p:nvPr/>
        </p:nvSpPr>
        <p:spPr bwMode="auto">
          <a:xfrm>
            <a:off x="609600" y="1981200"/>
            <a:ext cx="7861300" cy="328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defRPr/>
            </a:pPr>
            <a:r>
              <a:rPr lang="en-US" sz="2200" dirty="0" smtClean="0">
                <a:solidFill>
                  <a:schemeClr val="tx2">
                    <a:lumMod val="50000"/>
                  </a:schemeClr>
                </a:solidFill>
                <a:latin typeface="Liberation Sans" panose="020B0604020202020204"/>
              </a:rPr>
              <a:t>Convertible preferred stock</a:t>
            </a:r>
            <a:r>
              <a:rPr lang="en-US" sz="2200" b="0" dirty="0" smtClean="0">
                <a:solidFill>
                  <a:schemeClr val="tx2">
                    <a:lumMod val="50000"/>
                  </a:schemeClr>
                </a:solidFill>
                <a:latin typeface="Liberation Sans" panose="020B0604020202020204"/>
              </a:rPr>
              <a:t> </a:t>
            </a:r>
            <a:r>
              <a:rPr lang="en-US" sz="2200" b="0" dirty="0" smtClean="0">
                <a:solidFill>
                  <a:srgbClr val="000000"/>
                </a:solidFill>
                <a:latin typeface="Liberation Sans" panose="020B0604020202020204"/>
              </a:rPr>
              <a:t>includes an option for the holder to convert preferred shares into a fixed number of common shares.</a:t>
            </a:r>
          </a:p>
          <a:p>
            <a:pPr marL="685800" lvl="1" indent="-457200" algn="l">
              <a:lnSpc>
                <a:spcPct val="125000"/>
              </a:lnSpc>
              <a:spcBef>
                <a:spcPts val="1200"/>
              </a:spcBef>
              <a:buClr>
                <a:srgbClr val="CC0000"/>
              </a:buClr>
              <a:buSzPct val="80000"/>
              <a:buFont typeface="Wingdings" pitchFamily="2" charset="2"/>
              <a:buChar char="u"/>
              <a:defRPr/>
            </a:pPr>
            <a:r>
              <a:rPr lang="en-US" sz="2100" b="0" dirty="0" smtClean="0">
                <a:latin typeface="Liberation Sans" panose="020B0604020202020204"/>
              </a:rPr>
              <a:t>Classified as part of stockholders’ equity, unless mandatory redemption exists.</a:t>
            </a:r>
          </a:p>
          <a:p>
            <a:pPr marL="685800" lvl="1" indent="-457200" algn="l">
              <a:lnSpc>
                <a:spcPct val="125000"/>
              </a:lnSpc>
              <a:spcBef>
                <a:spcPts val="1200"/>
              </a:spcBef>
              <a:buClr>
                <a:srgbClr val="CC0000"/>
              </a:buClr>
              <a:buSzPct val="80000"/>
              <a:buFont typeface="Wingdings" pitchFamily="2" charset="2"/>
              <a:buChar char="u"/>
              <a:defRPr/>
            </a:pPr>
            <a:r>
              <a:rPr lang="en-US" sz="2100" b="0" dirty="0" smtClean="0">
                <a:latin typeface="Liberation Sans" panose="020B0604020202020204"/>
              </a:rPr>
              <a:t>No theoretical justification for recognizing a gain or loss when exercised.</a:t>
            </a:r>
          </a:p>
        </p:txBody>
      </p:sp>
      <p:sp>
        <p:nvSpPr>
          <p:cNvPr id="15073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5"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DILUTIVE SECURITIES</a:t>
            </a:r>
            <a:endParaRPr lang="en-US" sz="3200" dirty="0">
              <a:solidFill>
                <a:schemeClr val="tx2">
                  <a:lumMod val="50000"/>
                </a:schemeClr>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
        <p:nvSpPr>
          <p:cNvPr id="12" name="Text Box 9"/>
          <p:cNvSpPr txBox="1">
            <a:spLocks noChangeArrowheads="1"/>
          </p:cNvSpPr>
          <p:nvPr/>
        </p:nvSpPr>
        <p:spPr bwMode="auto">
          <a:xfrm>
            <a:off x="609600" y="1371600"/>
            <a:ext cx="78613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600">
                <a:solidFill>
                  <a:schemeClr val="tx1"/>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2800" dirty="0" smtClean="0">
                <a:solidFill>
                  <a:srgbClr val="CC0000"/>
                </a:solidFill>
                <a:latin typeface="Liberation Sans" panose="020B0604020202020204"/>
              </a:rPr>
              <a:t>Convertible Preferred Stock</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1371600"/>
            <a:ext cx="8077200" cy="2073901"/>
          </a:xfrm>
          <a:prstGeom prst="rect">
            <a:avLst/>
          </a:prstGeom>
          <a:noFill/>
          <a:ln>
            <a:noFill/>
          </a:ln>
          <a:effectLst/>
        </p:spPr>
        <p:txBody>
          <a:bodyPr lIns="90488" tIns="44450" rIns="90488" bIns="44450">
            <a:spAutoFit/>
          </a:bodyPr>
          <a:lstStyle/>
          <a:p>
            <a:pPr algn="l">
              <a:lnSpc>
                <a:spcPct val="125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smtClean="0">
                <a:solidFill>
                  <a:schemeClr val="tx1"/>
                </a:solidFill>
                <a:latin typeface="Liberation Sans" panose="020B0604020202020204"/>
              </a:rPr>
              <a:t>Gall </a:t>
            </a:r>
            <a:r>
              <a:rPr lang="en-US" sz="2100" b="0" dirty="0">
                <a:solidFill>
                  <a:schemeClr val="tx1"/>
                </a:solidFill>
                <a:latin typeface="Liberation Sans" panose="020B0604020202020204"/>
              </a:rPr>
              <a:t>Inc. issued 2,000 shares of $10 par value common stock upon conversion of 1,000 shares of $50 par value preferred stock.  The preferred stock was originally issued at $60 per share.  The common stock is trading at $26 per share at the time of conversion. Prepare the entry to record the conversion.</a:t>
            </a:r>
          </a:p>
        </p:txBody>
      </p:sp>
      <p:sp>
        <p:nvSpPr>
          <p:cNvPr id="1765384"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Convertible Preferred Stock</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4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
        <p:nvSpPr>
          <p:cNvPr id="12" name="Rectangle 3"/>
          <p:cNvSpPr>
            <a:spLocks noChangeArrowheads="1"/>
          </p:cNvSpPr>
          <p:nvPr/>
        </p:nvSpPr>
        <p:spPr bwMode="auto">
          <a:xfrm>
            <a:off x="609600" y="3614738"/>
            <a:ext cx="8229600" cy="1840184"/>
          </a:xfrm>
          <a:prstGeom prst="rect">
            <a:avLst/>
          </a:prstGeom>
          <a:solidFill>
            <a:schemeClr val="accent3"/>
          </a:solidFill>
          <a:ln>
            <a:noFill/>
          </a:ln>
          <a:effectLst/>
        </p:spPr>
        <p:txBody>
          <a:bodyPr lIns="90488" tIns="44450" rIns="90488" bIns="44450">
            <a:spAutoFit/>
          </a:bodyPr>
          <a:lstStyle/>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Preferred Stock	50,000</a:t>
            </a:r>
          </a:p>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Paid-in Capital in Excess of Par—Preferred	10,000</a:t>
            </a:r>
          </a:p>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	Common Stock (2,000 x $10)		20,000</a:t>
            </a:r>
          </a:p>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	Paid-in Capital in Excess of Par—Common		40,000</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sz="1700" b="0" dirty="0">
                <a:latin typeface="Liberation Sans" panose="020B0604020202020204"/>
              </a:rPr>
              <a:t>What do </a:t>
            </a:r>
            <a:r>
              <a:rPr lang="en-US" sz="1700" dirty="0">
                <a:solidFill>
                  <a:srgbClr val="CC0000"/>
                </a:solidFill>
                <a:latin typeface="Liberation Sans" panose="020B0604020202020204"/>
              </a:rPr>
              <a:t>Tesla Motors Inc.</a:t>
            </a:r>
            <a:r>
              <a:rPr lang="en-US" sz="1700" b="0" dirty="0">
                <a:latin typeface="Liberation Sans" panose="020B0604020202020204"/>
              </a:rPr>
              <a:t>, </a:t>
            </a:r>
            <a:r>
              <a:rPr lang="en-US" sz="1700" dirty="0">
                <a:solidFill>
                  <a:srgbClr val="CC0000"/>
                </a:solidFill>
                <a:latin typeface="Liberation Sans" panose="020B0604020202020204"/>
              </a:rPr>
              <a:t>Twitter</a:t>
            </a:r>
            <a:r>
              <a:rPr lang="en-US" sz="1700" b="0" dirty="0">
                <a:latin typeface="Liberation Sans" panose="020B0604020202020204"/>
              </a:rPr>
              <a:t> </a:t>
            </a:r>
            <a:r>
              <a:rPr lang="en-US" sz="1700" dirty="0">
                <a:solidFill>
                  <a:srgbClr val="CC0000"/>
                </a:solidFill>
                <a:latin typeface="Liberation Sans" panose="020B0604020202020204"/>
              </a:rPr>
              <a:t>Inc.</a:t>
            </a:r>
            <a:r>
              <a:rPr lang="en-US" sz="1700" b="0" dirty="0">
                <a:latin typeface="Liberation Sans" panose="020B0604020202020204"/>
              </a:rPr>
              <a:t>, </a:t>
            </a:r>
            <a:r>
              <a:rPr lang="en-US" sz="1700" dirty="0">
                <a:solidFill>
                  <a:srgbClr val="CC0000"/>
                </a:solidFill>
                <a:latin typeface="Liberation Sans" panose="020B0604020202020204"/>
              </a:rPr>
              <a:t>AOL</a:t>
            </a:r>
            <a:r>
              <a:rPr lang="en-US" sz="1700" b="0" dirty="0">
                <a:latin typeface="Liberation Sans" panose="020B0604020202020204"/>
              </a:rPr>
              <a:t> </a:t>
            </a:r>
            <a:r>
              <a:rPr lang="en-US" sz="1700" dirty="0">
                <a:solidFill>
                  <a:srgbClr val="CC0000"/>
                </a:solidFill>
                <a:latin typeface="Liberation Sans" panose="020B0604020202020204"/>
              </a:rPr>
              <a:t>Inc.</a:t>
            </a:r>
            <a:r>
              <a:rPr lang="en-US" sz="1700" b="0" dirty="0">
                <a:latin typeface="Liberation Sans" panose="020B0604020202020204"/>
              </a:rPr>
              <a:t>, </a:t>
            </a:r>
            <a:r>
              <a:rPr lang="en-US" sz="1700" dirty="0">
                <a:solidFill>
                  <a:srgbClr val="CC0000"/>
                </a:solidFill>
                <a:latin typeface="Liberation Sans" panose="020B0604020202020204"/>
              </a:rPr>
              <a:t>Red Hat Inc.</a:t>
            </a:r>
            <a:r>
              <a:rPr lang="en-US" sz="1700" b="0" dirty="0">
                <a:latin typeface="Liberation Sans" panose="020B0604020202020204"/>
              </a:rPr>
              <a:t>, </a:t>
            </a:r>
            <a:r>
              <a:rPr lang="en-US" sz="1700" b="0" dirty="0" smtClean="0">
                <a:latin typeface="Liberation Sans" panose="020B0604020202020204"/>
              </a:rPr>
              <a:t>and </a:t>
            </a:r>
            <a:r>
              <a:rPr lang="en-US" sz="1700" dirty="0" smtClean="0">
                <a:solidFill>
                  <a:srgbClr val="CC0000"/>
                </a:solidFill>
                <a:latin typeface="Liberation Sans" panose="020B0604020202020204"/>
              </a:rPr>
              <a:t>Priceline Group Inc</a:t>
            </a:r>
            <a:r>
              <a:rPr lang="en-US" sz="1700" dirty="0">
                <a:solidFill>
                  <a:srgbClr val="CC0000"/>
                </a:solidFill>
                <a:latin typeface="Liberation Sans" panose="020B0604020202020204"/>
              </a:rPr>
              <a:t>.</a:t>
            </a:r>
            <a:r>
              <a:rPr lang="en-US" sz="1700" b="0" dirty="0" smtClean="0">
                <a:latin typeface="Liberation Sans" panose="020B0604020202020204"/>
              </a:rPr>
              <a:t> </a:t>
            </a:r>
            <a:r>
              <a:rPr lang="en-US" sz="1700" b="0" dirty="0">
                <a:latin typeface="Liberation Sans" panose="020B0604020202020204"/>
              </a:rPr>
              <a:t>all have in common? They are part of the wave of U.S. companies who have raised capital in the convertible bond market. And quite a wave it is. As indicated in the chart below, U.S. companies recently issued over $40 billion of convertible bonds.</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HOW LOW CAN YOU GO?</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pic>
        <p:nvPicPr>
          <p:cNvPr id="4" name="Picture 3"/>
          <p:cNvPicPr>
            <a:picLocks noChangeAspect="1"/>
          </p:cNvPicPr>
          <p:nvPr/>
        </p:nvPicPr>
        <p:blipFill>
          <a:blip r:embed="rId3"/>
          <a:stretch>
            <a:fillRect/>
          </a:stretch>
        </p:blipFill>
        <p:spPr>
          <a:xfrm>
            <a:off x="3711384" y="2478744"/>
            <a:ext cx="4876914" cy="3697410"/>
          </a:xfrm>
          <a:prstGeom prst="rect">
            <a:avLst/>
          </a:prstGeom>
        </p:spPr>
      </p:pic>
      <p:sp>
        <p:nvSpPr>
          <p:cNvPr id="5" name="Rectangle 4"/>
          <p:cNvSpPr/>
          <p:nvPr/>
        </p:nvSpPr>
        <p:spPr>
          <a:xfrm>
            <a:off x="381000" y="2438400"/>
            <a:ext cx="3276600" cy="1830181"/>
          </a:xfrm>
          <a:prstGeom prst="rect">
            <a:avLst/>
          </a:prstGeom>
          <a:noFill/>
        </p:spPr>
        <p:txBody>
          <a:bodyPr wrap="square" lIns="182880" tIns="137160" rIns="182880" bIns="91440">
            <a:noAutofit/>
          </a:bodyPr>
          <a:lstStyle/>
          <a:p>
            <a:pPr indent="341313" algn="just">
              <a:lnSpc>
                <a:spcPct val="112000"/>
              </a:lnSpc>
              <a:spcBef>
                <a:spcPts val="0"/>
              </a:spcBef>
            </a:pPr>
            <a:r>
              <a:rPr lang="en-US" sz="1700" b="0" dirty="0">
                <a:latin typeface="Liberation Sans" panose="020B0604020202020204"/>
              </a:rPr>
              <a:t>These bonds are popular with issuing companies and investors. As we have discussed, companies like them because they allow them to raise money at rates lower than those on ordinary bonds. Investors like them because, at a time of low interest rates, they can book extra </a:t>
            </a:r>
            <a:r>
              <a:rPr lang="en-US" sz="1700" b="0" dirty="0" smtClean="0">
                <a:latin typeface="Liberation Sans" panose="020B0604020202020204"/>
              </a:rPr>
              <a:t>proﬁt </a:t>
            </a:r>
            <a:r>
              <a:rPr lang="en-US" sz="1700" b="0" dirty="0">
                <a:latin typeface="Liberation Sans" panose="020B0604020202020204"/>
              </a:rPr>
              <a:t>if the issuer’s stock price rises. However, </a:t>
            </a:r>
          </a:p>
        </p:txBody>
      </p:sp>
    </p:spTree>
    <p:extLst>
      <p:ext uri="{BB962C8B-B14F-4D97-AF65-F5344CB8AC3E}">
        <p14:creationId xmlns:p14="http://schemas.microsoft.com/office/powerpoint/2010/main" val="321765316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12000"/>
              </a:lnSpc>
              <a:spcBef>
                <a:spcPts val="0"/>
              </a:spcBef>
            </a:pPr>
            <a:r>
              <a:rPr lang="en-US" sz="1700" b="0" dirty="0" smtClean="0">
                <a:latin typeface="Liberation Sans" panose="020B0604020202020204"/>
              </a:rPr>
              <a:t>depending </a:t>
            </a:r>
            <a:r>
              <a:rPr lang="en-US" sz="1700" b="0" dirty="0">
                <a:latin typeface="Liberation Sans" panose="020B0604020202020204"/>
              </a:rPr>
              <a:t>on the features of the bond and the stock value, some unusual results may be observed. Consider the convertible bonds issued by </a:t>
            </a:r>
            <a:r>
              <a:rPr lang="en-US" sz="1700" dirty="0">
                <a:solidFill>
                  <a:srgbClr val="CC0000"/>
                </a:solidFill>
                <a:latin typeface="Liberation Sans" panose="020B0604020202020204"/>
              </a:rPr>
              <a:t>STMicroelectronics (STM)</a:t>
            </a:r>
            <a:r>
              <a:rPr lang="en-US" sz="1700" b="0" dirty="0">
                <a:latin typeface="Liberation Sans" panose="020B0604020202020204"/>
              </a:rPr>
              <a:t>. STM’s 10-year bonds have a zero coupon and are convertible into STM common stock at an exercise price of $33.43. When issued, the bonds sold at an effective yield of minus 0.05 percent. That’s right—a negative yield. How could this happen? When STM issued the bonds, investors thought the options to convert were so valuable that they were willing to take zero interest payments and invest an amount in excess of the maturity value of the bonds. In essence, the investors are paying interest to STM, and STM records interest revenue. Why would investors do this? If the stock price rises, as many thought it would for STM and many tech companies at this time, these bond investors could convert and get a big gain in the stock. Investors did get some additional protection in the deal: They can redeem the $1,000 bonds after three years and receive $975 (and after </a:t>
            </a:r>
            <a:r>
              <a:rPr lang="en-US" sz="1700" b="0" dirty="0" smtClean="0">
                <a:latin typeface="Liberation Sans" panose="020B0604020202020204"/>
              </a:rPr>
              <a:t>ﬁve </a:t>
            </a:r>
            <a:r>
              <a:rPr lang="en-US" sz="1700" b="0" dirty="0">
                <a:latin typeface="Liberation Sans" panose="020B0604020202020204"/>
              </a:rPr>
              <a:t>and seven years, for lower amounts) if it looks like the bonds will never convert. In the end, STM has issued bonds with a </a:t>
            </a:r>
            <a:r>
              <a:rPr lang="en-US" sz="1700" b="0" dirty="0" smtClean="0">
                <a:latin typeface="Liberation Sans" panose="020B0604020202020204"/>
              </a:rPr>
              <a:t>signiﬁcant </a:t>
            </a:r>
            <a:r>
              <a:rPr lang="en-US" sz="1700" b="0" dirty="0">
                <a:latin typeface="Liberation Sans" panose="020B0604020202020204"/>
              </a:rPr>
              <a:t>equity component. And because the entire bond issue is </a:t>
            </a:r>
            <a:r>
              <a:rPr lang="en-US" sz="1700" b="0" dirty="0" smtClean="0">
                <a:latin typeface="Liberation Sans" panose="020B0604020202020204"/>
              </a:rPr>
              <a:t>classiﬁed </a:t>
            </a:r>
            <a:r>
              <a:rPr lang="en-US" sz="1700" b="0" dirty="0">
                <a:latin typeface="Liberation Sans" panose="020B0604020202020204"/>
              </a:rPr>
              <a:t>as debt, STM records negative interest expense</a:t>
            </a:r>
            <a:r>
              <a:rPr lang="en-US" sz="1700" b="0" dirty="0" smtClean="0">
                <a:latin typeface="Liberation Sans" panose="020B0604020202020204"/>
              </a:rPr>
              <a:t>.</a:t>
            </a:r>
          </a:p>
          <a:p>
            <a:pPr algn="just">
              <a:lnSpc>
                <a:spcPct val="112000"/>
              </a:lnSpc>
              <a:spcBef>
                <a:spcPts val="600"/>
              </a:spcBef>
            </a:pPr>
            <a:r>
              <a:rPr lang="en-US" sz="1050" b="0" dirty="0">
                <a:latin typeface="Liberation Sans" panose="020B0604020202020204"/>
              </a:rPr>
              <a:t>Sources: STM Financial Reports. See also Floyd Norris, “Legal but Absurd: They Borrow a Billion and Report a Profit,” The New York Times (August 8, 2003), p. C1; and M. Cherney, “Convertible Bonds Take Off in Low-Yield Era,” Wall Street Journal (October 5, 2014).</a:t>
            </a:r>
          </a:p>
          <a:p>
            <a:pPr algn="just">
              <a:lnSpc>
                <a:spcPct val="112000"/>
              </a:lnSpc>
              <a:spcBef>
                <a:spcPts val="0"/>
              </a:spcBef>
            </a:pPr>
            <a:endParaRPr lang="en-US" sz="17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HOW LOW CAN YOU GO?</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93226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Describe 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Contrast 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Describe </a:t>
            </a:r>
            <a:r>
              <a:rPr lang="en-US" sz="1900" b="0" dirty="0">
                <a:latin typeface="Liberation Sans" panose="020B0604020202020204" pitchFamily="34" charset="0"/>
              </a:rPr>
              <a:t>the accounting and reporting for stock compensation plans</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basic earnings per share</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95204890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104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1040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1040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STOCK WARRANTS</a:t>
            </a:r>
            <a:endParaRPr lang="en-US" sz="3200" dirty="0">
              <a:solidFill>
                <a:schemeClr val="tx2">
                  <a:lumMod val="50000"/>
                </a:schemeClr>
              </a:solidFill>
              <a:latin typeface="Liberation Sans" panose="020B0604020202020204"/>
            </a:endParaRPr>
          </a:p>
        </p:txBody>
      </p:sp>
      <p:sp>
        <p:nvSpPr>
          <p:cNvPr id="18438" name="Rectangle 10"/>
          <p:cNvSpPr>
            <a:spLocks noChangeArrowheads="1"/>
          </p:cNvSpPr>
          <p:nvPr/>
        </p:nvSpPr>
        <p:spPr bwMode="auto">
          <a:xfrm>
            <a:off x="609600" y="1371600"/>
            <a:ext cx="8001000" cy="3593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defRPr/>
            </a:pPr>
            <a:r>
              <a:rPr lang="en-US" sz="2200" dirty="0">
                <a:solidFill>
                  <a:schemeClr val="tx2">
                    <a:lumMod val="50000"/>
                  </a:schemeClr>
                </a:solidFill>
                <a:latin typeface="Liberation Sans" panose="020B0604020202020204"/>
              </a:rPr>
              <a:t>Warrants</a:t>
            </a:r>
            <a:r>
              <a:rPr lang="en-US" sz="2200" dirty="0">
                <a:latin typeface="Liberation Sans" panose="020B0604020202020204"/>
              </a:rPr>
              <a:t> </a:t>
            </a:r>
            <a:r>
              <a:rPr lang="en-US" sz="2200" b="0" dirty="0">
                <a:latin typeface="Liberation Sans" panose="020B0604020202020204"/>
              </a:rPr>
              <a:t>are certificates entitling the holder to acquire shares of stock at a certain price within a stated period. </a:t>
            </a:r>
          </a:p>
          <a:p>
            <a:pPr algn="l">
              <a:lnSpc>
                <a:spcPct val="125000"/>
              </a:lnSpc>
              <a:spcBef>
                <a:spcPts val="1200"/>
              </a:spcBef>
              <a:defRPr/>
            </a:pPr>
            <a:r>
              <a:rPr lang="en-US" sz="2200" b="0" dirty="0">
                <a:latin typeface="Liberation Sans" panose="020B0604020202020204"/>
              </a:rPr>
              <a:t>Normally arises under three situations:</a:t>
            </a:r>
          </a:p>
          <a:p>
            <a:pPr marL="685800" lvl="1" indent="-457200" algn="l">
              <a:lnSpc>
                <a:spcPct val="125000"/>
              </a:lnSpc>
              <a:spcBef>
                <a:spcPts val="1200"/>
              </a:spcBef>
              <a:buFontTx/>
              <a:buAutoNum type="arabicPeriod"/>
              <a:defRPr/>
            </a:pPr>
            <a:r>
              <a:rPr lang="en-US" sz="2100" b="0" dirty="0">
                <a:latin typeface="Liberation Sans" panose="020B0604020202020204"/>
              </a:rPr>
              <a:t>To make the </a:t>
            </a:r>
            <a:r>
              <a:rPr lang="en-US" sz="2100" b="0" dirty="0">
                <a:solidFill>
                  <a:schemeClr val="tx1"/>
                </a:solidFill>
                <a:latin typeface="Liberation Sans" panose="020B0604020202020204"/>
              </a:rPr>
              <a:t>security </a:t>
            </a:r>
            <a:r>
              <a:rPr lang="en-US" sz="2100" dirty="0">
                <a:solidFill>
                  <a:schemeClr val="tx1"/>
                </a:solidFill>
                <a:latin typeface="Liberation Sans" panose="020B0604020202020204"/>
              </a:rPr>
              <a:t>more attractive</a:t>
            </a:r>
            <a:r>
              <a:rPr lang="en-US" sz="2100" b="0" dirty="0">
                <a:solidFill>
                  <a:schemeClr val="tx1"/>
                </a:solidFill>
                <a:latin typeface="Liberation Sans" panose="020B0604020202020204"/>
              </a:rPr>
              <a:t>.</a:t>
            </a:r>
          </a:p>
          <a:p>
            <a:pPr marL="685800" lvl="1" indent="-457200" algn="l">
              <a:lnSpc>
                <a:spcPct val="125000"/>
              </a:lnSpc>
              <a:spcBef>
                <a:spcPts val="1200"/>
              </a:spcBef>
              <a:buFontTx/>
              <a:buAutoNum type="arabicPeriod"/>
              <a:defRPr/>
            </a:pPr>
            <a:r>
              <a:rPr lang="en-US" sz="2100" b="0" dirty="0">
                <a:solidFill>
                  <a:schemeClr val="tx1"/>
                </a:solidFill>
                <a:latin typeface="Liberation Sans" panose="020B0604020202020204"/>
              </a:rPr>
              <a:t>Existing stockholders have a</a:t>
            </a:r>
            <a:r>
              <a:rPr lang="en-US" sz="2100" dirty="0">
                <a:solidFill>
                  <a:schemeClr val="tx1"/>
                </a:solidFill>
                <a:latin typeface="Liberation Sans" panose="020B0604020202020204"/>
              </a:rPr>
              <a:t> preemptive right</a:t>
            </a:r>
            <a:r>
              <a:rPr lang="en-US" sz="2100" b="0" dirty="0">
                <a:solidFill>
                  <a:schemeClr val="tx1"/>
                </a:solidFill>
                <a:latin typeface="Liberation Sans" panose="020B0604020202020204"/>
              </a:rPr>
              <a:t> to purchase common stock first.</a:t>
            </a:r>
          </a:p>
          <a:p>
            <a:pPr marL="685800" lvl="1" indent="-457200" algn="l">
              <a:lnSpc>
                <a:spcPct val="125000"/>
              </a:lnSpc>
              <a:spcBef>
                <a:spcPts val="1200"/>
              </a:spcBef>
              <a:buFontTx/>
              <a:buAutoNum type="arabicPeriod"/>
              <a:defRPr/>
            </a:pPr>
            <a:r>
              <a:rPr lang="en-US" sz="2100" b="0" dirty="0">
                <a:solidFill>
                  <a:schemeClr val="tx1"/>
                </a:solidFill>
                <a:latin typeface="Liberation Sans" panose="020B0604020202020204"/>
              </a:rPr>
              <a:t>To </a:t>
            </a:r>
            <a:r>
              <a:rPr lang="en-US" sz="2100" dirty="0">
                <a:solidFill>
                  <a:schemeClr val="tx1"/>
                </a:solidFill>
                <a:latin typeface="Liberation Sans" panose="020B0604020202020204"/>
              </a:rPr>
              <a:t>executives and employees </a:t>
            </a:r>
            <a:r>
              <a:rPr lang="en-US" sz="2100" b="0" dirty="0">
                <a:solidFill>
                  <a:schemeClr val="tx1"/>
                </a:solidFill>
                <a:latin typeface="Liberation Sans" panose="020B0604020202020204"/>
              </a:rPr>
              <a:t>as a form of </a:t>
            </a:r>
            <a:r>
              <a:rPr lang="en-US" sz="2100" dirty="0">
                <a:solidFill>
                  <a:schemeClr val="tx1"/>
                </a:solidFill>
                <a:latin typeface="Liberation Sans" panose="020B0604020202020204"/>
              </a:rPr>
              <a:t>compensation</a:t>
            </a:r>
            <a:r>
              <a:rPr lang="en-US" sz="2100" b="0" dirty="0">
                <a:solidFill>
                  <a:schemeClr val="tx1"/>
                </a:solidFill>
                <a:latin typeface="Liberation Sans" panose="020B0604020202020204"/>
              </a:rPr>
              <a: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048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0368" y="1600200"/>
            <a:ext cx="8803265" cy="3054377"/>
          </a:xfrm>
          <a:prstGeom prst="rect">
            <a:avLst/>
          </a:prstGeom>
        </p:spPr>
      </p:pic>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16</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spTree>
    <p:extLst>
      <p:ext uri="{BB962C8B-B14F-4D97-AF65-F5344CB8AC3E}">
        <p14:creationId xmlns:p14="http://schemas.microsoft.com/office/powerpoint/2010/main" val="95632374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1245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1245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1509" name="Text Box 9"/>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Stock Warrants Issued with Other Securities</a:t>
            </a:r>
          </a:p>
        </p:txBody>
      </p:sp>
      <p:sp>
        <p:nvSpPr>
          <p:cNvPr id="21511" name="Rectangle 16"/>
          <p:cNvSpPr>
            <a:spLocks noChangeArrowheads="1"/>
          </p:cNvSpPr>
          <p:nvPr/>
        </p:nvSpPr>
        <p:spPr bwMode="auto">
          <a:xfrm>
            <a:off x="609600" y="1981200"/>
            <a:ext cx="8229600" cy="3883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latin typeface="Liberation Sans" panose="020B0604020202020204"/>
              </a:rPr>
              <a:t>Basically long-term options to buy common stock at a fixed price.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Generally life of warrants is five years, occasionally ten years.</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Proceeds allocated between the two securities.</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Allocation based on fair market values.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Two methods of allocation: </a:t>
            </a:r>
          </a:p>
          <a:p>
            <a:pPr lvl="1" algn="l">
              <a:lnSpc>
                <a:spcPct val="125000"/>
              </a:lnSpc>
              <a:spcBef>
                <a:spcPts val="1200"/>
              </a:spcBef>
              <a:buClr>
                <a:srgbClr val="800000"/>
              </a:buClr>
              <a:buSzPct val="80000"/>
              <a:buFont typeface="Wingdings" panose="05000000000000000000" pitchFamily="2" charset="2"/>
              <a:buNone/>
            </a:pPr>
            <a:r>
              <a:rPr lang="en-US" altLang="en-US" sz="2100" b="0" dirty="0">
                <a:latin typeface="Liberation Sans" panose="020B0604020202020204"/>
              </a:rPr>
              <a:t>	(1)  </a:t>
            </a:r>
            <a:r>
              <a:rPr lang="en-US" altLang="en-US" sz="2000" dirty="0">
                <a:latin typeface="Liberation Sans" panose="020B0604020202020204"/>
              </a:rPr>
              <a:t>proportional</a:t>
            </a:r>
            <a:r>
              <a:rPr lang="en-US" altLang="en-US" sz="2000" b="0" dirty="0">
                <a:latin typeface="Liberation Sans" panose="020B0604020202020204"/>
              </a:rPr>
              <a:t> method  </a:t>
            </a:r>
          </a:p>
          <a:p>
            <a:pPr lvl="1" algn="l">
              <a:lnSpc>
                <a:spcPct val="125000"/>
              </a:lnSpc>
              <a:spcBef>
                <a:spcPts val="1200"/>
              </a:spcBef>
              <a:buClr>
                <a:srgbClr val="800000"/>
              </a:buClr>
              <a:buSzPct val="80000"/>
              <a:buFont typeface="Wingdings" panose="05000000000000000000" pitchFamily="2" charset="2"/>
              <a:buNone/>
            </a:pPr>
            <a:r>
              <a:rPr lang="en-US" altLang="en-US" sz="2000" b="0" dirty="0">
                <a:latin typeface="Liberation Sans" panose="020B0604020202020204"/>
              </a:rPr>
              <a:t>	(2)  </a:t>
            </a:r>
            <a:r>
              <a:rPr lang="en-US" altLang="en-US" sz="2000" dirty="0">
                <a:latin typeface="Liberation Sans" panose="020B0604020202020204"/>
              </a:rPr>
              <a:t>incremental </a:t>
            </a:r>
            <a:r>
              <a:rPr lang="en-US" altLang="en-US" sz="2000" b="0" dirty="0">
                <a:latin typeface="Liberation Sans" panose="020B0604020202020204"/>
              </a:rPr>
              <a:t>method</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15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STOCK WARRANTS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74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742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742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2534"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006600"/>
                </a:solidFill>
                <a:latin typeface="Liberation Sans" panose="020B0604020202020204"/>
              </a:rPr>
              <a:t>Proportional Method</a:t>
            </a:r>
          </a:p>
        </p:txBody>
      </p:sp>
      <p:sp>
        <p:nvSpPr>
          <p:cNvPr id="1767433" name="Rectangle 9"/>
          <p:cNvSpPr>
            <a:spLocks noGrp="1" noChangeArrowheads="1"/>
          </p:cNvSpPr>
          <p:nvPr>
            <p:ph type="body" idx="1"/>
          </p:nvPr>
        </p:nvSpPr>
        <p:spPr bwMode="auto">
          <a:xfrm>
            <a:off x="609600" y="1981200"/>
            <a:ext cx="8001000" cy="2686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lnSpc>
                <a:spcPct val="125000"/>
              </a:lnSpc>
              <a:spcBef>
                <a:spcPts val="1200"/>
              </a:spcBef>
              <a:buClr>
                <a:srgbClr val="800000"/>
              </a:buClr>
              <a:buSzPct val="90000"/>
              <a:buFont typeface="Wingdings" panose="05000000000000000000" pitchFamily="2" charset="2"/>
              <a:buNone/>
              <a:defRPr/>
            </a:pPr>
            <a:r>
              <a:rPr lang="en-US" sz="2300" dirty="0" smtClean="0">
                <a:solidFill>
                  <a:srgbClr val="000000"/>
                </a:solidFill>
                <a:effectLst/>
              </a:rPr>
              <a:t>Determine:</a:t>
            </a:r>
          </a:p>
          <a:p>
            <a:pPr marL="628650" lvl="1" indent="-401638">
              <a:lnSpc>
                <a:spcPct val="125000"/>
              </a:lnSpc>
              <a:spcBef>
                <a:spcPts val="1200"/>
              </a:spcBef>
              <a:buClrTx/>
              <a:buSzPct val="100000"/>
              <a:buFont typeface="Wingdings" panose="05000000000000000000" pitchFamily="2" charset="2"/>
              <a:buAutoNum type="arabicPeriod"/>
              <a:defRPr/>
            </a:pPr>
            <a:r>
              <a:rPr lang="en-US" sz="2200" b="0" dirty="0" smtClean="0">
                <a:solidFill>
                  <a:srgbClr val="000000"/>
                </a:solidFill>
                <a:effectLst/>
              </a:rPr>
              <a:t>value of the bonds without the warrants, and</a:t>
            </a:r>
          </a:p>
          <a:p>
            <a:pPr marL="628650" lvl="1" indent="-401638">
              <a:lnSpc>
                <a:spcPct val="125000"/>
              </a:lnSpc>
              <a:spcBef>
                <a:spcPts val="1200"/>
              </a:spcBef>
              <a:buClrTx/>
              <a:buSzPct val="100000"/>
              <a:buFont typeface="Wingdings" panose="05000000000000000000" pitchFamily="2" charset="2"/>
              <a:buAutoNum type="arabicPeriod"/>
              <a:defRPr/>
            </a:pPr>
            <a:r>
              <a:rPr lang="en-US" sz="2200" b="0" dirty="0" smtClean="0">
                <a:solidFill>
                  <a:srgbClr val="000000"/>
                </a:solidFill>
                <a:effectLst/>
              </a:rPr>
              <a:t>value of the warrants.</a:t>
            </a:r>
          </a:p>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The </a:t>
            </a:r>
            <a:r>
              <a:rPr lang="en-US" sz="2200" dirty="0" smtClean="0">
                <a:solidFill>
                  <a:schemeClr val="tx2">
                    <a:lumMod val="50000"/>
                  </a:schemeClr>
                </a:solidFill>
                <a:effectLst/>
              </a:rPr>
              <a:t>proportional method</a:t>
            </a:r>
            <a:r>
              <a:rPr lang="en-US" sz="2200" b="0" dirty="0" smtClean="0">
                <a:solidFill>
                  <a:schemeClr val="tx2">
                    <a:lumMod val="50000"/>
                  </a:schemeClr>
                </a:solidFill>
                <a:effectLst/>
              </a:rPr>
              <a:t> </a:t>
            </a:r>
            <a:r>
              <a:rPr lang="en-US" sz="2200" b="0" dirty="0" smtClean="0">
                <a:solidFill>
                  <a:srgbClr val="000000"/>
                </a:solidFill>
                <a:effectLst/>
              </a:rPr>
              <a:t>allocates the proceeds using the proportion of the two amounts, based on fair values.</a:t>
            </a:r>
            <a:endParaRPr lang="en-US" sz="2200" b="0" dirty="0" smtClean="0"/>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253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STOCK WARRANTS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3400" y="1371600"/>
            <a:ext cx="8229600" cy="198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032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20000"/>
              </a:spcBef>
              <a:buClr>
                <a:schemeClr val="accent2"/>
              </a:buClr>
              <a:buSzPct val="75000"/>
              <a:buFont typeface="Wingdings" panose="05000000000000000000" pitchFamily="2" charset="2"/>
              <a:buNone/>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Margolf </a:t>
            </a:r>
            <a:r>
              <a:rPr lang="en-US" altLang="en-US" sz="2000" b="0" dirty="0">
                <a:solidFill>
                  <a:schemeClr val="tx1"/>
                </a:solidFill>
                <a:latin typeface="Liberation Sans" panose="020B0604020202020204"/>
              </a:rPr>
              <a:t>Corp. issued 2,000, $1,000 bonds at 101.  Each bond was issued with one detachable stock warrant.  After issuance, the bonds were selling in the market at 98, and the warrants had a market value of $40. Use the </a:t>
            </a:r>
            <a:r>
              <a:rPr lang="en-US" altLang="en-US" sz="2000" dirty="0">
                <a:solidFill>
                  <a:schemeClr val="tx1"/>
                </a:solidFill>
                <a:latin typeface="Liberation Sans" panose="020B0604020202020204"/>
              </a:rPr>
              <a:t>proportional method </a:t>
            </a:r>
            <a:r>
              <a:rPr lang="en-US" altLang="en-US" sz="2000" b="0" dirty="0">
                <a:solidFill>
                  <a:schemeClr val="tx1"/>
                </a:solidFill>
                <a:latin typeface="Liberation Sans" panose="020B0604020202020204"/>
              </a:rPr>
              <a:t>to record the issuance of the bonds and warrants.</a:t>
            </a:r>
          </a:p>
        </p:txBody>
      </p:sp>
      <p:graphicFrame>
        <p:nvGraphicFramePr>
          <p:cNvPr id="23555" name="Object 3"/>
          <p:cNvGraphicFramePr>
            <a:graphicFrameLocks noChangeAspect="1"/>
          </p:cNvGraphicFramePr>
          <p:nvPr/>
        </p:nvGraphicFramePr>
        <p:xfrm>
          <a:off x="457200" y="3543300"/>
          <a:ext cx="8362950" cy="2781300"/>
        </p:xfrm>
        <a:graphic>
          <a:graphicData uri="http://schemas.openxmlformats.org/presentationml/2006/ole">
            <mc:AlternateContent xmlns:mc="http://schemas.openxmlformats.org/markup-compatibility/2006">
              <mc:Choice xmlns:v="urn:schemas-microsoft-com:vml" Requires="v">
                <p:oleObj spid="_x0000_s23639" name="Worksheet" r:id="rId4" imgW="6476961" imgH="2152720" progId="Excel.Sheet.8">
                  <p:embed/>
                </p:oleObj>
              </mc:Choice>
              <mc:Fallback>
                <p:oleObj name="Worksheet" r:id="rId4" imgW="6476961" imgH="215272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43300"/>
                        <a:ext cx="8362950" cy="2781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3557" name="Text Box 6"/>
          <p:cNvSpPr txBox="1">
            <a:spLocks noChangeArrowheads="1"/>
          </p:cNvSpPr>
          <p:nvPr/>
        </p:nvSpPr>
        <p:spPr bwMode="auto">
          <a:xfrm>
            <a:off x="3124200" y="6445250"/>
            <a:ext cx="58674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006600"/>
                </a:solidFill>
                <a:latin typeface="Liberation Sans" panose="020B0604020202020204"/>
              </a:rPr>
              <a:t>Proportional Method</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458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3" name="Rectangle 3"/>
          <p:cNvSpPr>
            <a:spLocks noChangeArrowheads="1"/>
          </p:cNvSpPr>
          <p:nvPr/>
        </p:nvSpPr>
        <p:spPr bwMode="auto">
          <a:xfrm>
            <a:off x="609600" y="1371600"/>
            <a:ext cx="8153400" cy="2282825"/>
          </a:xfrm>
          <a:prstGeom prst="rect">
            <a:avLst/>
          </a:prstGeom>
          <a:solidFill>
            <a:schemeClr val="accent3"/>
          </a:solidFill>
          <a:ln>
            <a:noFill/>
          </a:ln>
          <a:effectLst/>
        </p:spPr>
        <p:txBody>
          <a:bodyPr lIns="90488" tIns="44450" rIns="90488" bIns="44450">
            <a:spAutoFit/>
          </a:bodyPr>
          <a:lstStyle/>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Cash	2,020,000</a:t>
            </a: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Discount on Bonds Payable	59,216</a:t>
            </a: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	Bonds Payable		2,000,000</a:t>
            </a: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	Paid-in Capital – Stock Warrants		79,216	</a:t>
            </a:r>
          </a:p>
        </p:txBody>
      </p:sp>
      <p:sp>
        <p:nvSpPr>
          <p:cNvPr id="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006600"/>
                </a:solidFill>
                <a:latin typeface="Liberation Sans" panose="020B0604020202020204"/>
              </a:rPr>
              <a:t>Proportional Method</a:t>
            </a:r>
          </a:p>
        </p:txBody>
      </p:sp>
      <p:graphicFrame>
        <p:nvGraphicFramePr>
          <p:cNvPr id="8" name="Object 3"/>
          <p:cNvGraphicFramePr>
            <a:graphicFrameLocks noChangeAspect="1"/>
          </p:cNvGraphicFramePr>
          <p:nvPr/>
        </p:nvGraphicFramePr>
        <p:xfrm>
          <a:off x="457200" y="3543300"/>
          <a:ext cx="8362950" cy="2781300"/>
        </p:xfrm>
        <a:graphic>
          <a:graphicData uri="http://schemas.openxmlformats.org/presentationml/2006/ole">
            <mc:AlternateContent xmlns:mc="http://schemas.openxmlformats.org/markup-compatibility/2006">
              <mc:Choice xmlns:v="urn:schemas-microsoft-com:vml" Requires="v">
                <p:oleObj spid="_x0000_s89105" name="Worksheet" r:id="rId4" imgW="6476961" imgH="2152720" progId="Excel.Sheet.8">
                  <p:embed/>
                </p:oleObj>
              </mc:Choice>
              <mc:Fallback>
                <p:oleObj name="Worksheet" r:id="rId4" imgW="6476961" imgH="21527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43300"/>
                        <a:ext cx="8362950" cy="2781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458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24581" name="Rectangle 2"/>
          <p:cNvSpPr>
            <a:spLocks noChangeArrowheads="1"/>
          </p:cNvSpPr>
          <p:nvPr/>
        </p:nvSpPr>
        <p:spPr bwMode="auto">
          <a:xfrm>
            <a:off x="533400" y="1371600"/>
            <a:ext cx="8229600" cy="198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032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20000"/>
              </a:spcBef>
              <a:buClr>
                <a:schemeClr val="accent2"/>
              </a:buClr>
              <a:buSzPct val="75000"/>
              <a:buFont typeface="Wingdings" panose="05000000000000000000" pitchFamily="2" charset="2"/>
              <a:buNone/>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Assume each warrant can be exercised to buy one share of common stock ($5 par value) of Margolf Inc. for $30 per share. If investors exercise </a:t>
            </a:r>
            <a:r>
              <a:rPr lang="en-US" altLang="en-US" sz="2000" b="0" dirty="0">
                <a:solidFill>
                  <a:schemeClr val="tx1"/>
                </a:solidFill>
                <a:latin typeface="Liberation Sans" panose="020B0604020202020204"/>
              </a:rPr>
              <a:t>all </a:t>
            </a:r>
            <a:r>
              <a:rPr lang="en-US" altLang="en-US" sz="2000" b="0" dirty="0" smtClean="0">
                <a:solidFill>
                  <a:schemeClr val="tx1"/>
                </a:solidFill>
                <a:latin typeface="Liberation Sans" panose="020B0604020202020204"/>
              </a:rPr>
              <a:t>2,000 </a:t>
            </a:r>
            <a:r>
              <a:rPr lang="en-US" altLang="en-US" sz="2000" b="0" dirty="0">
                <a:solidFill>
                  <a:schemeClr val="tx1"/>
                </a:solidFill>
                <a:latin typeface="Liberation Sans" panose="020B0604020202020204"/>
              </a:rPr>
              <a:t>warrants (one warrant per one share of stock), </a:t>
            </a:r>
            <a:r>
              <a:rPr lang="en-US" altLang="en-US" sz="2000" b="0" dirty="0" smtClean="0">
                <a:solidFill>
                  <a:schemeClr val="tx1"/>
                </a:solidFill>
                <a:latin typeface="Liberation Sans" panose="020B0604020202020204"/>
              </a:rPr>
              <a:t>Margolf Inc. </a:t>
            </a:r>
            <a:r>
              <a:rPr lang="en-US" altLang="en-US" sz="2000" b="0" dirty="0">
                <a:solidFill>
                  <a:schemeClr val="tx1"/>
                </a:solidFill>
                <a:latin typeface="Liberation Sans" panose="020B0604020202020204"/>
              </a:rPr>
              <a:t>makes the following entry. </a:t>
            </a:r>
          </a:p>
        </p:txBody>
      </p:sp>
      <p:sp>
        <p:nvSpPr>
          <p:cNvPr id="13" name="Rectangle 3"/>
          <p:cNvSpPr>
            <a:spLocks noChangeArrowheads="1"/>
          </p:cNvSpPr>
          <p:nvPr/>
        </p:nvSpPr>
        <p:spPr bwMode="auto">
          <a:xfrm>
            <a:off x="609600" y="3127375"/>
            <a:ext cx="8305800" cy="1913344"/>
          </a:xfrm>
          <a:prstGeom prst="rect">
            <a:avLst/>
          </a:prstGeom>
          <a:solidFill>
            <a:schemeClr val="accent3"/>
          </a:solidFill>
          <a:ln>
            <a:noFill/>
          </a:ln>
          <a:effectLst/>
        </p:spPr>
        <p:txBody>
          <a:bodyPr wrap="square" lIns="90488" tIns="44450" rIns="90488" bIns="44450">
            <a:spAutoFit/>
          </a:bodyPr>
          <a:lstStyle/>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smtClean="0">
                <a:solidFill>
                  <a:schemeClr val="bg2"/>
                </a:solidFill>
                <a:latin typeface="Liberation Sans" panose="020B0604020202020204"/>
              </a:rPr>
              <a:t>Cash (2,000 x $30)</a:t>
            </a:r>
            <a:r>
              <a:rPr lang="en-US" sz="2000" b="0" dirty="0">
                <a:solidFill>
                  <a:schemeClr val="bg2"/>
                </a:solidFill>
                <a:latin typeface="Liberation Sans" panose="020B0604020202020204"/>
              </a:rPr>
              <a:t>	</a:t>
            </a:r>
            <a:r>
              <a:rPr lang="en-US" sz="2000" b="0" dirty="0" smtClean="0">
                <a:solidFill>
                  <a:schemeClr val="bg2"/>
                </a:solidFill>
                <a:latin typeface="Liberation Sans" panose="020B0604020202020204"/>
              </a:rPr>
              <a:t>60,000</a:t>
            </a:r>
            <a:endParaRPr lang="en-US" sz="2000" b="0" dirty="0">
              <a:solidFill>
                <a:schemeClr val="bg2"/>
              </a:solidFill>
              <a:latin typeface="Liberation Sans" panose="020B0604020202020204"/>
            </a:endParaRP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Paid-in Capital – Stock Warrants	</a:t>
            </a:r>
            <a:r>
              <a:rPr lang="en-US" sz="2000" b="0" dirty="0" smtClean="0">
                <a:solidFill>
                  <a:schemeClr val="bg2"/>
                </a:solidFill>
                <a:latin typeface="Liberation Sans" panose="020B0604020202020204"/>
              </a:rPr>
              <a:t>79,216</a:t>
            </a:r>
            <a:endParaRPr lang="en-US" sz="2000" b="0" dirty="0">
              <a:solidFill>
                <a:schemeClr val="bg2"/>
              </a:solidFill>
              <a:latin typeface="Liberation Sans" panose="020B0604020202020204"/>
            </a:endParaRP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smtClean="0">
                <a:solidFill>
                  <a:schemeClr val="bg2"/>
                </a:solidFill>
                <a:latin typeface="Liberation Sans" panose="020B0604020202020204"/>
              </a:rPr>
              <a:t>	Common Stock (2,000 x $5)</a:t>
            </a:r>
            <a:r>
              <a:rPr lang="en-US" sz="2000" b="0" dirty="0">
                <a:solidFill>
                  <a:schemeClr val="bg2"/>
                </a:solidFill>
                <a:latin typeface="Liberation Sans" panose="020B0604020202020204"/>
              </a:rPr>
              <a:t>	</a:t>
            </a:r>
            <a:r>
              <a:rPr lang="en-US" sz="2000" b="0" dirty="0" smtClean="0">
                <a:solidFill>
                  <a:schemeClr val="bg2"/>
                </a:solidFill>
                <a:latin typeface="Liberation Sans" panose="020B0604020202020204"/>
              </a:rPr>
              <a:t>	10,000</a:t>
            </a:r>
            <a:endParaRPr lang="en-US" sz="2000" b="0" dirty="0">
              <a:solidFill>
                <a:schemeClr val="bg2"/>
              </a:solidFill>
              <a:latin typeface="Liberation Sans" panose="020B0604020202020204"/>
            </a:endParaRPr>
          </a:p>
          <a:p>
            <a:pPr marL="460375" indent="-460375"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	</a:t>
            </a:r>
            <a:r>
              <a:rPr lang="en-US" sz="2000" b="0" dirty="0" smtClean="0">
                <a:solidFill>
                  <a:schemeClr val="bg2"/>
                </a:solidFill>
                <a:latin typeface="Liberation Sans" panose="020B0604020202020204"/>
              </a:rPr>
              <a:t>Paid-in </a:t>
            </a:r>
            <a:r>
              <a:rPr lang="en-US" sz="2000" b="0" dirty="0">
                <a:solidFill>
                  <a:schemeClr val="bg2"/>
                </a:solidFill>
                <a:latin typeface="Liberation Sans" panose="020B0604020202020204"/>
              </a:rPr>
              <a:t>Capital in Excess of Par—Common Stock 	</a:t>
            </a:r>
            <a:r>
              <a:rPr lang="en-US" sz="2000" b="0" dirty="0" smtClean="0">
                <a:solidFill>
                  <a:schemeClr val="bg2"/>
                </a:solidFill>
                <a:latin typeface="Liberation Sans" panose="020B0604020202020204"/>
              </a:rPr>
              <a:t>	129,216</a:t>
            </a:r>
            <a:endParaRPr lang="en-US" sz="2000" b="0" dirty="0">
              <a:solidFill>
                <a:schemeClr val="bg2"/>
              </a:solidFill>
              <a:latin typeface="Liberation Sans" panose="020B0604020202020204"/>
            </a:endParaRPr>
          </a:p>
        </p:txBody>
      </p:sp>
      <p:sp>
        <p:nvSpPr>
          <p:cNvPr id="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006600"/>
                </a:solidFill>
                <a:latin typeface="Liberation Sans" panose="020B0604020202020204"/>
              </a:rPr>
              <a:t>Proportional Method</a:t>
            </a:r>
          </a:p>
        </p:txBody>
      </p:sp>
    </p:spTree>
    <p:extLst>
      <p:ext uri="{BB962C8B-B14F-4D97-AF65-F5344CB8AC3E}">
        <p14:creationId xmlns:p14="http://schemas.microsoft.com/office/powerpoint/2010/main" val="1986312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25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254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254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5606"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Incremental Method</a:t>
            </a:r>
          </a:p>
        </p:txBody>
      </p:sp>
      <p:sp>
        <p:nvSpPr>
          <p:cNvPr id="25608" name="Rectangle 9"/>
          <p:cNvSpPr>
            <a:spLocks noGrp="1" noChangeArrowheads="1"/>
          </p:cNvSpPr>
          <p:nvPr>
            <p:ph type="body" idx="1"/>
          </p:nvPr>
        </p:nvSpPr>
        <p:spPr bwMode="auto">
          <a:xfrm>
            <a:off x="609600" y="1981200"/>
            <a:ext cx="7772400" cy="2667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pPr>
            <a:r>
              <a:rPr lang="en-US" altLang="en-US" sz="2200" b="0" dirty="0" smtClean="0">
                <a:solidFill>
                  <a:srgbClr val="000000"/>
                </a:solidFill>
                <a:effectLst/>
              </a:rPr>
              <a:t>Where a company cannot determine the fair value of either the warrants or the bonds. </a:t>
            </a:r>
          </a:p>
          <a:p>
            <a:pPr marL="685800" lvl="1" indent="-458788">
              <a:lnSpc>
                <a:spcPct val="125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Use the security for which fair value can</a:t>
            </a:r>
            <a:r>
              <a:rPr lang="en-US" altLang="en-US" sz="2100" b="0" i="1" dirty="0" smtClean="0">
                <a:solidFill>
                  <a:srgbClr val="000000"/>
                </a:solidFill>
                <a:effectLst/>
              </a:rPr>
              <a:t> </a:t>
            </a:r>
            <a:r>
              <a:rPr lang="en-US" altLang="en-US" sz="2100" b="0" dirty="0" smtClean="0">
                <a:solidFill>
                  <a:srgbClr val="000000"/>
                </a:solidFill>
                <a:effectLst/>
              </a:rPr>
              <a:t>determined. </a:t>
            </a:r>
          </a:p>
          <a:p>
            <a:pPr marL="685800" lvl="1" indent="-458788">
              <a:lnSpc>
                <a:spcPct val="125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Allocate the remainder of the purchase price to the security for which it does not know fair value.</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561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STOCK WARRANTS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 y="1371600"/>
            <a:ext cx="8229600" cy="193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6032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20000"/>
              </a:spcBef>
              <a:buClr>
                <a:schemeClr val="accent2"/>
              </a:buClr>
              <a:buSzPct val="75000"/>
              <a:buFont typeface="Wingdings" panose="05000000000000000000" pitchFamily="2" charset="2"/>
              <a:buNone/>
            </a:pPr>
            <a:r>
              <a:rPr lang="en-US" altLang="en-US" sz="2000" dirty="0">
                <a:solidFill>
                  <a:schemeClr val="tx1"/>
                </a:solidFill>
                <a:latin typeface="Liberation Sans" panose="020B0604020202020204"/>
              </a:rPr>
              <a:t>Illustration: </a:t>
            </a:r>
            <a:r>
              <a:rPr lang="en-US" altLang="en-US" sz="2000" b="0" dirty="0" smtClean="0">
                <a:solidFill>
                  <a:schemeClr val="tx1"/>
                </a:solidFill>
                <a:latin typeface="Liberation Sans" panose="020B0604020202020204"/>
              </a:rPr>
              <a:t>McCarthy </a:t>
            </a:r>
            <a:r>
              <a:rPr lang="en-US" altLang="en-US" sz="2000" b="0" dirty="0">
                <a:solidFill>
                  <a:schemeClr val="tx1"/>
                </a:solidFill>
                <a:latin typeface="Liberation Sans" panose="020B0604020202020204"/>
              </a:rPr>
              <a:t>Inc. issued 2,000, $1,000 bonds at 101.  Each bond was issued with one detachable stock warrant.  After issuance, the bonds were selling in the market at 98.  Market price of the warrants, without the bonds, cannot be determined.  Use the </a:t>
            </a:r>
            <a:r>
              <a:rPr lang="en-US" altLang="en-US" sz="2000" dirty="0">
                <a:solidFill>
                  <a:schemeClr val="tx1"/>
                </a:solidFill>
                <a:latin typeface="Liberation Sans" panose="020B0604020202020204"/>
              </a:rPr>
              <a:t>incremental method </a:t>
            </a:r>
            <a:r>
              <a:rPr lang="en-US" altLang="en-US" sz="2000" b="0" dirty="0">
                <a:solidFill>
                  <a:schemeClr val="tx1"/>
                </a:solidFill>
                <a:latin typeface="Liberation Sans" panose="020B0604020202020204"/>
              </a:rPr>
              <a:t>to record issuance of the bonds and warrants. </a:t>
            </a:r>
          </a:p>
        </p:txBody>
      </p:sp>
      <p:graphicFrame>
        <p:nvGraphicFramePr>
          <p:cNvPr id="26627" name="Object 4"/>
          <p:cNvGraphicFramePr>
            <a:graphicFrameLocks noChangeAspect="1"/>
          </p:cNvGraphicFramePr>
          <p:nvPr/>
        </p:nvGraphicFramePr>
        <p:xfrm>
          <a:off x="381000" y="3505200"/>
          <a:ext cx="8534400" cy="2659063"/>
        </p:xfrm>
        <a:graphic>
          <a:graphicData uri="http://schemas.openxmlformats.org/presentationml/2006/ole">
            <mc:AlternateContent xmlns:mc="http://schemas.openxmlformats.org/markup-compatibility/2006">
              <mc:Choice xmlns:v="urn:schemas-microsoft-com:vml" Requires="v">
                <p:oleObj spid="_x0000_s26711" name="Worksheet" r:id="rId4" imgW="6476961" imgH="2152720" progId="Excel.Sheet.8">
                  <p:embed/>
                </p:oleObj>
              </mc:Choice>
              <mc:Fallback>
                <p:oleObj name="Worksheet" r:id="rId4" imgW="6476961" imgH="215272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8534400" cy="26590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663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8"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006600"/>
                </a:solidFill>
                <a:latin typeface="Liberation Sans" panose="020B0604020202020204"/>
              </a:rPr>
              <a:t>Incremental Method</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ext uri="{D42A27DB-BD31-4B8C-83A1-F6EECF244321}">
                <p14:modId xmlns:p14="http://schemas.microsoft.com/office/powerpoint/2010/main" val="534150481"/>
              </p:ext>
            </p:extLst>
          </p:nvPr>
        </p:nvGraphicFramePr>
        <p:xfrm>
          <a:off x="381000" y="3505200"/>
          <a:ext cx="8534400" cy="2659063"/>
        </p:xfrm>
        <a:graphic>
          <a:graphicData uri="http://schemas.openxmlformats.org/presentationml/2006/ole">
            <mc:AlternateContent xmlns:mc="http://schemas.openxmlformats.org/markup-compatibility/2006">
              <mc:Choice xmlns:v="urn:schemas-microsoft-com:vml" Requires="v">
                <p:oleObj spid="_x0000_s88082" name="Worksheet" r:id="rId4" imgW="6476961" imgH="2152720" progId="Excel.Sheet.8">
                  <p:embed/>
                </p:oleObj>
              </mc:Choice>
              <mc:Fallback>
                <p:oleObj name="Worksheet" r:id="rId4" imgW="6476961" imgH="21527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8534400" cy="26590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65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3" name="Rectangle 3"/>
          <p:cNvSpPr>
            <a:spLocks noChangeArrowheads="1"/>
          </p:cNvSpPr>
          <p:nvPr/>
        </p:nvSpPr>
        <p:spPr bwMode="auto">
          <a:xfrm>
            <a:off x="609600" y="1295400"/>
            <a:ext cx="8153400" cy="1913344"/>
          </a:xfrm>
          <a:prstGeom prst="rect">
            <a:avLst/>
          </a:prstGeom>
          <a:solidFill>
            <a:schemeClr val="accent3"/>
          </a:solidFill>
          <a:ln>
            <a:noFill/>
          </a:ln>
          <a:effectLst/>
        </p:spPr>
        <p:txBody>
          <a:bodyPr lIns="90488" tIns="44450" rIns="90488" bIns="44450">
            <a:spAutoFit/>
          </a:bodyPr>
          <a:lstStyle/>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Cash	2,020,000</a:t>
            </a: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Discount on Bonds Payable	40,000</a:t>
            </a: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	Bonds Payable		2,000,000</a:t>
            </a:r>
          </a:p>
          <a:p>
            <a:pPr marL="463550" indent="-463550" algn="l">
              <a:lnSpc>
                <a:spcPct val="120000"/>
              </a:lnSpc>
              <a:spcBef>
                <a:spcPts val="900"/>
              </a:spcBef>
              <a:buClr>
                <a:schemeClr val="accent2"/>
              </a:buClr>
              <a:buSzPct val="75000"/>
              <a:buFont typeface="Wingdings" pitchFamily="2" charset="2"/>
              <a:buNone/>
              <a:tabLst>
                <a:tab pos="6291263" algn="r"/>
                <a:tab pos="7834313" algn="r"/>
              </a:tabLst>
              <a:defRPr/>
            </a:pPr>
            <a:r>
              <a:rPr lang="en-US" sz="2000" b="0" dirty="0">
                <a:solidFill>
                  <a:schemeClr val="bg2"/>
                </a:solidFill>
                <a:latin typeface="Liberation Sans" panose="020B0604020202020204"/>
              </a:rPr>
              <a:t>	Paid-in Capital – Stock Warrants	</a:t>
            </a:r>
            <a:r>
              <a:rPr lang="en-US" sz="2000" b="0" dirty="0" smtClean="0">
                <a:solidFill>
                  <a:schemeClr val="bg2"/>
                </a:solidFill>
                <a:latin typeface="Liberation Sans" panose="020B0604020202020204"/>
              </a:rPr>
              <a:t>	60,000</a:t>
            </a:r>
            <a:endParaRPr lang="en-US" sz="2000" b="0" dirty="0">
              <a:solidFill>
                <a:schemeClr val="bg2"/>
              </a:solidFill>
              <a:latin typeface="Liberation Sans" panose="020B0604020202020204"/>
            </a:endParaRPr>
          </a:p>
        </p:txBody>
      </p:sp>
      <p:sp>
        <p:nvSpPr>
          <p:cNvPr id="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006600"/>
                </a:solidFill>
                <a:latin typeface="Liberation Sans" panose="020B0604020202020204"/>
              </a:rPr>
              <a:t>Incremental 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body" idx="1"/>
          </p:nvPr>
        </p:nvSpPr>
        <p:spPr bwMode="auto">
          <a:xfrm>
            <a:off x="609600" y="1981200"/>
            <a:ext cx="80010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ts val="1200"/>
              </a:spcBef>
              <a:buClr>
                <a:srgbClr val="800000"/>
              </a:buClr>
              <a:buSzPct val="90000"/>
              <a:buFont typeface="Wingdings" panose="05000000000000000000" pitchFamily="2" charset="2"/>
              <a:buNone/>
            </a:pPr>
            <a:r>
              <a:rPr lang="en-US" altLang="en-US" sz="2200" dirty="0" smtClean="0">
                <a:solidFill>
                  <a:srgbClr val="000000"/>
                </a:solidFill>
                <a:effectLst/>
              </a:rPr>
              <a:t>Detachable warrants </a:t>
            </a:r>
            <a:r>
              <a:rPr lang="en-US" altLang="en-US" sz="2200" b="0" dirty="0" smtClean="0">
                <a:solidFill>
                  <a:srgbClr val="000000"/>
                </a:solidFill>
                <a:effectLst/>
              </a:rPr>
              <a:t>involves </a:t>
            </a:r>
            <a:r>
              <a:rPr lang="en-US" altLang="en-US" sz="2200" b="0" i="1" dirty="0" smtClean="0">
                <a:solidFill>
                  <a:srgbClr val="000000"/>
                </a:solidFill>
                <a:effectLst/>
              </a:rPr>
              <a:t>two </a:t>
            </a:r>
            <a:r>
              <a:rPr lang="en-US" altLang="en-US" sz="2200" b="0" dirty="0" smtClean="0">
                <a:solidFill>
                  <a:srgbClr val="000000"/>
                </a:solidFill>
                <a:effectLst/>
              </a:rPr>
              <a:t>securities, </a:t>
            </a:r>
          </a:p>
          <a:p>
            <a:pPr marL="685800" lvl="1" indent="-457200">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a debt security, </a:t>
            </a:r>
          </a:p>
          <a:p>
            <a:pPr marL="685800" lvl="1" indent="-457200">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a warrant to purchase common stock.</a:t>
            </a:r>
          </a:p>
          <a:p>
            <a:pPr marL="0" indent="0">
              <a:lnSpc>
                <a:spcPct val="120000"/>
              </a:lnSpc>
              <a:spcBef>
                <a:spcPts val="1200"/>
              </a:spcBef>
              <a:buClr>
                <a:srgbClr val="800000"/>
              </a:buClr>
              <a:buSzPct val="90000"/>
              <a:buFont typeface="Wingdings" panose="05000000000000000000" pitchFamily="2" charset="2"/>
              <a:buNone/>
            </a:pPr>
            <a:r>
              <a:rPr lang="en-US" altLang="en-US" sz="2200" dirty="0" smtClean="0">
                <a:solidFill>
                  <a:srgbClr val="000000"/>
                </a:solidFill>
                <a:effectLst/>
              </a:rPr>
              <a:t>Nondetachable warrants</a:t>
            </a:r>
            <a:r>
              <a:rPr lang="en-US" altLang="en-US" sz="2200" b="0" dirty="0" smtClean="0">
                <a:solidFill>
                  <a:srgbClr val="000000"/>
                </a:solidFill>
                <a:effectLst/>
              </a:rPr>
              <a:t> </a:t>
            </a:r>
          </a:p>
          <a:p>
            <a:pPr marL="685800" lvl="1" indent="-457200">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do not require an allocation of proceeds between the bonds and the warrants, </a:t>
            </a:r>
          </a:p>
          <a:p>
            <a:pPr marL="685800" lvl="1" indent="-457200">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companies record the entire proceeds as debt.</a:t>
            </a:r>
          </a:p>
        </p:txBody>
      </p:sp>
      <p:sp>
        <p:nvSpPr>
          <p:cNvPr id="28675"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Conceptual </a:t>
            </a:r>
            <a:r>
              <a:rPr lang="en-US" altLang="en-US" dirty="0"/>
              <a:t>Questions</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867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2" name="Rectangle 1"/>
          <p:cNvSpPr/>
          <p:nvPr/>
        </p:nvSpPr>
        <p:spPr bwMode="auto">
          <a:xfrm>
            <a:off x="8191500" y="228600"/>
            <a:ext cx="647700" cy="152400"/>
          </a:xfrm>
          <a:prstGeom prst="rect">
            <a:avLst/>
          </a:prstGeom>
          <a:solidFill>
            <a:schemeClr val="accent3"/>
          </a:solidFill>
          <a:ln w="28575" cap="sq" cmpd="sng" algn="ctr">
            <a:no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STOCK WARRANTS</a:t>
            </a:r>
            <a:endParaRPr lang="en-US" sz="3200" dirty="0">
              <a:solidFill>
                <a:schemeClr val="tx2">
                  <a:lumMod val="50000"/>
                </a:schemeClr>
              </a:solidFill>
              <a:latin typeface="Liberation Sans" panose="020B0604020202020204"/>
            </a:endParaRPr>
          </a:p>
        </p:txBody>
      </p:sp>
      <p:pic>
        <p:nvPicPr>
          <p:cNvPr id="3" name="Picture 2"/>
          <p:cNvPicPr>
            <a:picLocks noChangeAspect="1"/>
          </p:cNvPicPr>
          <p:nvPr/>
        </p:nvPicPr>
        <p:blipFill>
          <a:blip r:embed="rId3"/>
          <a:stretch>
            <a:fillRect/>
          </a:stretch>
        </p:blipFill>
        <p:spPr>
          <a:xfrm>
            <a:off x="6488037" y="460972"/>
            <a:ext cx="2384034" cy="2721500"/>
          </a:xfrm>
          <a:prstGeom prst="rect">
            <a:avLst/>
          </a:prstGeo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4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47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474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26"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Rights to Subscribe to Additional Shares</a:t>
            </a:r>
          </a:p>
        </p:txBody>
      </p:sp>
      <p:sp>
        <p:nvSpPr>
          <p:cNvPr id="27655" name="Rectangle 9"/>
          <p:cNvSpPr>
            <a:spLocks noGrp="1" noChangeArrowheads="1"/>
          </p:cNvSpPr>
          <p:nvPr>
            <p:ph type="body" idx="1"/>
          </p:nvPr>
        </p:nvSpPr>
        <p:spPr bwMode="auto">
          <a:xfrm>
            <a:off x="609600" y="1981200"/>
            <a:ext cx="8001000" cy="24780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lnSpc>
                <a:spcPct val="125000"/>
              </a:lnSpc>
              <a:spcBef>
                <a:spcPts val="1200"/>
              </a:spcBef>
              <a:buClr>
                <a:srgbClr val="800000"/>
              </a:buClr>
              <a:buSzPct val="90000"/>
              <a:buFont typeface="Wingdings" panose="05000000000000000000" pitchFamily="2" charset="2"/>
              <a:buNone/>
              <a:defRPr/>
            </a:pPr>
            <a:r>
              <a:rPr lang="en-US" sz="2200" dirty="0" smtClean="0">
                <a:solidFill>
                  <a:schemeClr val="tx2">
                    <a:lumMod val="50000"/>
                  </a:schemeClr>
                </a:solidFill>
                <a:effectLst/>
              </a:rPr>
              <a:t>Stock Right</a:t>
            </a:r>
            <a:r>
              <a:rPr lang="en-US" sz="2200" b="0" dirty="0" smtClean="0">
                <a:solidFill>
                  <a:schemeClr val="tx2">
                    <a:lumMod val="50000"/>
                  </a:schemeClr>
                </a:solidFill>
                <a:effectLst/>
              </a:rPr>
              <a:t> </a:t>
            </a:r>
            <a:r>
              <a:rPr lang="en-US" sz="2200" b="0" dirty="0" smtClean="0">
                <a:solidFill>
                  <a:srgbClr val="000000"/>
                </a:solidFill>
                <a:effectLst/>
              </a:rPr>
              <a:t>- existing stockholders have the right </a:t>
            </a:r>
            <a:r>
              <a:rPr lang="en-US" sz="2200" b="0" dirty="0" smtClean="0">
                <a:solidFill>
                  <a:schemeClr val="tx1"/>
                </a:solidFill>
                <a:effectLst/>
              </a:rPr>
              <a:t>(</a:t>
            </a:r>
            <a:r>
              <a:rPr lang="en-US" sz="2200" dirty="0" smtClean="0">
                <a:solidFill>
                  <a:schemeClr val="tx1"/>
                </a:solidFill>
                <a:effectLst/>
              </a:rPr>
              <a:t>preemptive privilege</a:t>
            </a:r>
            <a:r>
              <a:rPr lang="en-US" sz="2200" b="0" dirty="0" smtClean="0">
                <a:solidFill>
                  <a:schemeClr val="tx1"/>
                </a:solidFill>
                <a:effectLst/>
              </a:rPr>
              <a:t>) to purchase newly issued shares in proportion </a:t>
            </a:r>
            <a:r>
              <a:rPr lang="en-US" sz="2200" b="0" dirty="0" smtClean="0">
                <a:solidFill>
                  <a:srgbClr val="000000"/>
                </a:solidFill>
                <a:effectLst/>
              </a:rPr>
              <a:t>to their holdings.</a:t>
            </a:r>
          </a:p>
          <a:p>
            <a:pPr marL="685800" lvl="1" indent="-458788">
              <a:lnSpc>
                <a:spcPct val="125000"/>
              </a:lnSpc>
              <a:spcBef>
                <a:spcPts val="1200"/>
              </a:spcBef>
              <a:buClr>
                <a:srgbClr val="CC0000"/>
              </a:buClr>
              <a:buSzPct val="80000"/>
              <a:buFont typeface="Wingdings" panose="05000000000000000000" pitchFamily="2" charset="2"/>
              <a:buChar char="u"/>
              <a:defRPr/>
            </a:pPr>
            <a:r>
              <a:rPr lang="en-US" sz="2100" b="0" dirty="0" smtClean="0">
                <a:solidFill>
                  <a:srgbClr val="000000"/>
                </a:solidFill>
                <a:effectLst/>
              </a:rPr>
              <a:t>Price is normally less than current price of the shares.</a:t>
            </a:r>
          </a:p>
          <a:p>
            <a:pPr marL="685800" lvl="1" indent="-458788">
              <a:lnSpc>
                <a:spcPct val="125000"/>
              </a:lnSpc>
              <a:spcBef>
                <a:spcPts val="1200"/>
              </a:spcBef>
              <a:buClr>
                <a:srgbClr val="CC0000"/>
              </a:buClr>
              <a:buSzPct val="80000"/>
              <a:buFont typeface="Wingdings" panose="05000000000000000000" pitchFamily="2" charset="2"/>
              <a:buChar char="u"/>
              <a:defRPr/>
            </a:pPr>
            <a:r>
              <a:rPr lang="en-US" sz="2100" b="0" dirty="0" smtClean="0">
                <a:solidFill>
                  <a:srgbClr val="000000"/>
                </a:solidFill>
                <a:effectLst/>
              </a:rPr>
              <a:t>Companies make only a memorandum entry.</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073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STOCK WARRANTS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Describe </a:t>
            </a:r>
            <a:r>
              <a:rPr lang="en-US" sz="1900" dirty="0">
                <a:solidFill>
                  <a:srgbClr val="CC0000"/>
                </a:solidFill>
                <a:effectLst/>
                <a:latin typeface="Liberation Sans" panose="020B0604020202020204" pitchFamily="34" charset="0"/>
              </a:rPr>
              <a:t>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Contrast </a:t>
            </a:r>
            <a:r>
              <a:rPr lang="en-US" sz="1900" b="0" kern="1200" dirty="0">
                <a:solidFill>
                  <a:schemeClr val="tx1"/>
                </a:solidFill>
                <a:effectLst/>
                <a:latin typeface="Liberation Sans" panose="020B0604020202020204" pitchFamily="34" charset="0"/>
              </a:rPr>
              <a:t>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Describe </a:t>
            </a:r>
            <a:r>
              <a:rPr lang="en-US" sz="1900" b="0" dirty="0">
                <a:latin typeface="Liberation Sans" panose="020B0604020202020204" pitchFamily="34" charset="0"/>
              </a:rPr>
              <a:t>the accounting and reporting for stock compensation plans</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basic earnings per share</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92476615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08920"/>
          </a:xfrm>
          <a:prstGeom prst="rect">
            <a:avLst/>
          </a:prstGeom>
          <a:solidFill>
            <a:srgbClr val="EAEAEA"/>
          </a:solidFill>
        </p:spPr>
        <p:txBody>
          <a:bodyPr wrap="square" lIns="182880" tIns="137160" rIns="182880" bIns="91440">
            <a:noAutofit/>
          </a:bodyPr>
          <a:lstStyle/>
          <a:p>
            <a:pPr algn="just">
              <a:lnSpc>
                <a:spcPct val="112000"/>
              </a:lnSpc>
              <a:spcBef>
                <a:spcPts val="0"/>
              </a:spcBef>
            </a:pPr>
            <a:r>
              <a:rPr lang="en-US" b="0" dirty="0">
                <a:latin typeface="Liberation Sans" panose="020B0604020202020204"/>
              </a:rPr>
              <a:t>Many argue that the conversion feature of a convertible bond is not </a:t>
            </a:r>
            <a:r>
              <a:rPr lang="en-US" b="0" dirty="0" smtClean="0">
                <a:latin typeface="Liberation Sans" panose="020B0604020202020204"/>
              </a:rPr>
              <a:t>signiﬁcantly </a:t>
            </a:r>
            <a:r>
              <a:rPr lang="en-US" b="0" dirty="0">
                <a:latin typeface="Liberation Sans" panose="020B0604020202020204"/>
              </a:rPr>
              <a:t>different in nature from the call represented by a warrant. The question is whether, although the legal forms differ, </a:t>
            </a:r>
            <a:r>
              <a:rPr lang="en-US" b="0" dirty="0" smtClean="0">
                <a:latin typeface="Liberation Sans" panose="020B0604020202020204"/>
              </a:rPr>
              <a:t>sufﬁcient </a:t>
            </a:r>
            <a:r>
              <a:rPr lang="en-US" b="0" dirty="0">
                <a:latin typeface="Liberation Sans" panose="020B0604020202020204"/>
              </a:rPr>
              <a:t>similarities of substance exist to support the same accounting treatment. Some contend that inseparability per se is an </a:t>
            </a:r>
            <a:r>
              <a:rPr lang="en-US" b="0" dirty="0" smtClean="0">
                <a:latin typeface="Liberation Sans" panose="020B0604020202020204"/>
              </a:rPr>
              <a:t>insufﬁcient </a:t>
            </a:r>
            <a:r>
              <a:rPr lang="en-US" b="0" dirty="0">
                <a:latin typeface="Liberation Sans" panose="020B0604020202020204"/>
              </a:rPr>
              <a:t>basis for restricting allocation between </a:t>
            </a:r>
            <a:r>
              <a:rPr lang="en-US" b="0" dirty="0" smtClean="0">
                <a:latin typeface="Liberation Sans" panose="020B0604020202020204"/>
              </a:rPr>
              <a:t>identiﬁable </a:t>
            </a:r>
            <a:r>
              <a:rPr lang="en-US" b="0" dirty="0">
                <a:latin typeface="Liberation Sans" panose="020B0604020202020204"/>
              </a:rPr>
              <a:t>components of a transaction.</a:t>
            </a:r>
          </a:p>
          <a:p>
            <a:pPr indent="341313" algn="just">
              <a:lnSpc>
                <a:spcPct val="112000"/>
              </a:lnSpc>
              <a:spcBef>
                <a:spcPts val="0"/>
              </a:spcBef>
            </a:pPr>
            <a:r>
              <a:rPr lang="en-US" b="0" dirty="0">
                <a:latin typeface="Liberation Sans" panose="020B0604020202020204"/>
              </a:rPr>
              <a:t>Examples of allocation between assets of value in a single transaction do exist, such as allocation of values in basket purchases and separation of principal and interest in capitalizing long-term leases. Critics of the current accounting for convertibles say that to deny recognition of value to the conversion feature merely looks to the form of the instrument and does not deal with the substance of the transaction. In an exposure draft on this subject (project now inactive), the FASB indicates that companies should separate the debt and equity components of securities such as convertible debt or bonds issued with nondetachable warrants (see footnotes 1 and 6). </a:t>
            </a:r>
            <a:endParaRPr lang="en-US" b="0" dirty="0" smtClean="0">
              <a:latin typeface="Liberation Sans" panose="020B0604020202020204"/>
            </a:endParaRPr>
          </a:p>
          <a:p>
            <a:pPr indent="341313" algn="just">
              <a:lnSpc>
                <a:spcPct val="112000"/>
              </a:lnSpc>
              <a:spcBef>
                <a:spcPts val="0"/>
              </a:spcBef>
            </a:pPr>
            <a:r>
              <a:rPr lang="en-US" b="0" dirty="0" smtClean="0">
                <a:latin typeface="Liberation Sans" panose="020B0604020202020204"/>
              </a:rPr>
              <a:t>We </a:t>
            </a:r>
            <a:r>
              <a:rPr lang="en-US" b="0" dirty="0">
                <a:latin typeface="Liberation Sans" panose="020B0604020202020204"/>
              </a:rPr>
              <a:t>agree with this position. In both situations (convertible debt and debt issued with warrants, whether detachable or not), the investor has made </a:t>
            </a:r>
            <a:r>
              <a:rPr lang="en-US" b="0" dirty="0" smtClean="0">
                <a:latin typeface="Liberation Sans" panose="020B0604020202020204"/>
              </a:rPr>
              <a:t>a</a:t>
            </a:r>
            <a:endParaRPr lang="en-US"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dirty="0" smtClean="0">
                <a:solidFill>
                  <a:schemeClr val="tx1"/>
                </a:solidFill>
                <a:latin typeface="Liberation Sans" panose="020B0604020202020204" pitchFamily="34" charset="0"/>
              </a:rPr>
              <a:t>IS THAT ALL DEBT?</a:t>
            </a:r>
            <a:endParaRPr lang="en-US" sz="1700" dirty="0">
              <a:solidFill>
                <a:schemeClr val="tx1"/>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9893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3" name="TextBox 1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Tree>
    <p:extLst>
      <p:ext uri="{BB962C8B-B14F-4D97-AF65-F5344CB8AC3E}">
        <p14:creationId xmlns:p14="http://schemas.microsoft.com/office/powerpoint/2010/main" val="501950632"/>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3657601"/>
          </a:xfrm>
          <a:prstGeom prst="rect">
            <a:avLst/>
          </a:prstGeom>
          <a:solidFill>
            <a:srgbClr val="EAEAEA"/>
          </a:solidFill>
        </p:spPr>
        <p:txBody>
          <a:bodyPr wrap="square" lIns="182880" tIns="137160" rIns="182880" bIns="91440">
            <a:noAutofit/>
          </a:bodyPr>
          <a:lstStyle/>
          <a:p>
            <a:pPr algn="just">
              <a:lnSpc>
                <a:spcPct val="112000"/>
              </a:lnSpc>
              <a:spcBef>
                <a:spcPts val="0"/>
              </a:spcBef>
            </a:pPr>
            <a:r>
              <a:rPr lang="en-US" b="0" dirty="0" smtClean="0">
                <a:latin typeface="Liberation Sans" panose="020B0604020202020204"/>
              </a:rPr>
              <a:t>payment </a:t>
            </a:r>
            <a:r>
              <a:rPr lang="en-US" b="0" dirty="0">
                <a:latin typeface="Liberation Sans" panose="020B0604020202020204"/>
              </a:rPr>
              <a:t>to the company for an equity feature—the right to acquire an equity instrument in the future. The only real distinction between them is that the additional payment made when the equity instrument is </a:t>
            </a:r>
            <a:r>
              <a:rPr lang="en-US" b="0" dirty="0" smtClean="0">
                <a:latin typeface="Liberation Sans" panose="020B0604020202020204"/>
              </a:rPr>
              <a:t>formally </a:t>
            </a:r>
            <a:r>
              <a:rPr lang="en-US" b="0" dirty="0">
                <a:latin typeface="Liberation Sans" panose="020B0604020202020204"/>
              </a:rPr>
              <a:t>acquired takes different forms. The warrant holder pays additional cash to the issuing company; the convertible debt holder pays for stock by forgoing the receipt of interest from conversion date until maturity date and by forgoing the receipt of the maturity value itself. Thus, the difference is one of method or form of payment only, rather than one of substance. However, until the profession </a:t>
            </a:r>
            <a:r>
              <a:rPr lang="en-US" b="0" dirty="0" smtClean="0">
                <a:latin typeface="Liberation Sans" panose="020B0604020202020204"/>
              </a:rPr>
              <a:t>ofﬁcially </a:t>
            </a:r>
            <a:r>
              <a:rPr lang="en-US" b="0" dirty="0">
                <a:latin typeface="Liberation Sans" panose="020B0604020202020204"/>
              </a:rPr>
              <a:t>reverses its stand with respect to accounting for convertible debt, companies will continue to report convertible debt and bonds issued with nondetachable warrants solely as debt.</a:t>
            </a:r>
          </a:p>
          <a:p>
            <a:pPr algn="just">
              <a:lnSpc>
                <a:spcPct val="112000"/>
              </a:lnSpc>
              <a:spcBef>
                <a:spcPts val="0"/>
              </a:spcBef>
            </a:pPr>
            <a:endParaRPr lang="en-US"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dirty="0" smtClean="0">
                <a:solidFill>
                  <a:schemeClr val="tx1"/>
                </a:solidFill>
                <a:latin typeface="Liberation Sans" panose="020B0604020202020204" pitchFamily="34" charset="0"/>
              </a:rPr>
              <a:t>IS THAT ALL DEBT?</a:t>
            </a:r>
            <a:endParaRPr lang="en-US" sz="1700" dirty="0">
              <a:solidFill>
                <a:schemeClr val="tx1"/>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163045452"/>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Describe 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Contrast 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Describe the accounting and reporting for stock compensation plans.</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basic earnings per share</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81443382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57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576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576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8678" name="Rectangle 10"/>
          <p:cNvSpPr>
            <a:spLocks noGrp="1" noChangeArrowheads="1"/>
          </p:cNvSpPr>
          <p:nvPr>
            <p:ph type="body" idx="1"/>
          </p:nvPr>
        </p:nvSpPr>
        <p:spPr bwMode="auto">
          <a:xfrm>
            <a:off x="609600" y="1371600"/>
            <a:ext cx="8153400" cy="457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Font typeface="Wingdings" panose="05000000000000000000" pitchFamily="2" charset="2"/>
              <a:buNone/>
              <a:defRPr/>
            </a:pPr>
            <a:r>
              <a:rPr lang="en-US" sz="2200" dirty="0" smtClean="0">
                <a:solidFill>
                  <a:schemeClr val="tx2">
                    <a:lumMod val="50000"/>
                  </a:schemeClr>
                </a:solidFill>
                <a:effectLst/>
              </a:rPr>
              <a:t>Stock </a:t>
            </a:r>
            <a:r>
              <a:rPr lang="en-US" sz="2200" dirty="0">
                <a:solidFill>
                  <a:schemeClr val="tx2">
                    <a:lumMod val="50000"/>
                  </a:schemeClr>
                </a:solidFill>
                <a:effectLst/>
              </a:rPr>
              <a:t>Option </a:t>
            </a:r>
            <a:r>
              <a:rPr lang="en-US" sz="2200" b="0" dirty="0" smtClean="0">
                <a:effectLst/>
              </a:rPr>
              <a:t>- gives key employees option to purchase common stock at a given price over extended period of time.</a:t>
            </a:r>
          </a:p>
          <a:p>
            <a:pPr marL="0" indent="0">
              <a:lnSpc>
                <a:spcPct val="125000"/>
              </a:lnSpc>
              <a:spcBef>
                <a:spcPts val="1200"/>
              </a:spcBef>
              <a:buFont typeface="Wingdings" panose="05000000000000000000" pitchFamily="2" charset="2"/>
              <a:buNone/>
              <a:defRPr/>
            </a:pPr>
            <a:r>
              <a:rPr lang="en-US" sz="2200" b="0" dirty="0" smtClean="0">
                <a:effectLst/>
              </a:rPr>
              <a:t>Effective compensation programs are ones that: </a:t>
            </a:r>
          </a:p>
          <a:p>
            <a:pPr marL="685800" lvl="1" indent="-457200">
              <a:lnSpc>
                <a:spcPct val="125000"/>
              </a:lnSpc>
              <a:spcBef>
                <a:spcPts val="900"/>
              </a:spcBef>
              <a:buClrTx/>
              <a:buSzTx/>
              <a:buFont typeface="Wingdings" panose="05000000000000000000" pitchFamily="2" charset="2"/>
              <a:buAutoNum type="arabicPeriod"/>
              <a:defRPr/>
            </a:pPr>
            <a:r>
              <a:rPr lang="en-US" sz="2100" b="0" dirty="0">
                <a:effectLst/>
              </a:rPr>
              <a:t>B</a:t>
            </a:r>
            <a:r>
              <a:rPr lang="en-US" sz="2100" b="0" dirty="0" smtClean="0">
                <a:effectLst/>
              </a:rPr>
              <a:t>ase compensation on performance.</a:t>
            </a:r>
          </a:p>
          <a:p>
            <a:pPr marL="685800" lvl="1" indent="-457200">
              <a:lnSpc>
                <a:spcPct val="125000"/>
              </a:lnSpc>
              <a:spcBef>
                <a:spcPts val="900"/>
              </a:spcBef>
              <a:buClrTx/>
              <a:buSzTx/>
              <a:buFont typeface="Wingdings" panose="05000000000000000000" pitchFamily="2" charset="2"/>
              <a:buAutoNum type="arabicPeriod"/>
              <a:defRPr/>
            </a:pPr>
            <a:r>
              <a:rPr lang="en-US" sz="2100" b="0" dirty="0" smtClean="0">
                <a:effectLst/>
              </a:rPr>
              <a:t>Motivate employees</a:t>
            </a:r>
            <a:r>
              <a:rPr lang="en-US" sz="2100" b="0" dirty="0">
                <a:effectLst/>
              </a:rPr>
              <a:t>.</a:t>
            </a:r>
            <a:endParaRPr lang="en-US" sz="2100" b="0" dirty="0" smtClean="0">
              <a:effectLst/>
            </a:endParaRPr>
          </a:p>
          <a:p>
            <a:pPr marL="685800" lvl="1" indent="-457200">
              <a:lnSpc>
                <a:spcPct val="125000"/>
              </a:lnSpc>
              <a:spcBef>
                <a:spcPts val="900"/>
              </a:spcBef>
              <a:buClrTx/>
              <a:buSzTx/>
              <a:buFont typeface="Wingdings" panose="05000000000000000000" pitchFamily="2" charset="2"/>
              <a:buAutoNum type="arabicPeriod"/>
              <a:defRPr/>
            </a:pPr>
            <a:r>
              <a:rPr lang="en-US" sz="2100" b="0" dirty="0" smtClean="0">
                <a:effectLst/>
              </a:rPr>
              <a:t>Help retain executives and recruit new talent.</a:t>
            </a:r>
          </a:p>
          <a:p>
            <a:pPr marL="685800" lvl="1" indent="-457200">
              <a:lnSpc>
                <a:spcPct val="125000"/>
              </a:lnSpc>
              <a:spcBef>
                <a:spcPts val="900"/>
              </a:spcBef>
              <a:buClrTx/>
              <a:buSzTx/>
              <a:buFont typeface="Wingdings" panose="05000000000000000000" pitchFamily="2" charset="2"/>
              <a:buAutoNum type="arabicPeriod"/>
              <a:defRPr/>
            </a:pPr>
            <a:r>
              <a:rPr lang="en-US" sz="2100" b="0" dirty="0" smtClean="0">
                <a:effectLst/>
              </a:rPr>
              <a:t>Maximize employee’s after-tax benefit</a:t>
            </a:r>
            <a:r>
              <a:rPr lang="en-US" sz="2100" b="0" dirty="0">
                <a:effectLst/>
              </a:rPr>
              <a:t>.</a:t>
            </a:r>
            <a:endParaRPr lang="en-US" sz="2100" b="0" dirty="0" smtClean="0">
              <a:effectLst/>
            </a:endParaRPr>
          </a:p>
          <a:p>
            <a:pPr marL="685800" lvl="1" indent="-457200">
              <a:lnSpc>
                <a:spcPct val="125000"/>
              </a:lnSpc>
              <a:spcBef>
                <a:spcPts val="900"/>
              </a:spcBef>
              <a:buClrTx/>
              <a:buSzTx/>
              <a:buFont typeface="Wingdings" panose="05000000000000000000" pitchFamily="2" charset="2"/>
              <a:buAutoNum type="arabicPeriod"/>
              <a:defRPr/>
            </a:pPr>
            <a:r>
              <a:rPr lang="en-US" sz="2100" b="0" dirty="0" smtClean="0">
                <a:effectLst/>
              </a:rPr>
              <a:t>Use performance criteria over which employee has control.</a:t>
            </a:r>
            <a:r>
              <a:rPr lang="en-US" sz="2200" b="0" dirty="0" smtClean="0">
                <a:effectLst/>
              </a:rPr>
              <a:t>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175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67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678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67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2774" name="Text Box 6"/>
          <p:cNvSpPr txBox="1">
            <a:spLocks noChangeArrowheads="1"/>
          </p:cNvSpPr>
          <p:nvPr/>
        </p:nvSpPr>
        <p:spPr bwMode="auto">
          <a:xfrm>
            <a:off x="609600" y="1371600"/>
            <a:ext cx="7861300" cy="12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buClr>
                <a:schemeClr val="accent2"/>
              </a:buClr>
              <a:buSzPct val="75000"/>
              <a:buFont typeface="Wingdings" panose="05000000000000000000" pitchFamily="2" charset="2"/>
              <a:buNone/>
            </a:pPr>
            <a:r>
              <a:rPr lang="en-US" altLang="en-US" sz="2100" b="0" dirty="0" smtClean="0">
                <a:solidFill>
                  <a:schemeClr val="tx1"/>
                </a:solidFill>
                <a:latin typeface="Liberation Sans" panose="020B0604020202020204"/>
              </a:rPr>
              <a:t>Illustration </a:t>
            </a:r>
            <a:r>
              <a:rPr lang="en-US" altLang="en-US" sz="2100" b="0" dirty="0">
                <a:solidFill>
                  <a:schemeClr val="tx1"/>
                </a:solidFill>
                <a:latin typeface="Liberation Sans" panose="020B0604020202020204"/>
              </a:rPr>
              <a:t>16-3 indicates that option expense is a much smaller element of compensation relative to restricted stock at companies such as Ford and Wal-Mart Stores, Inc.</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277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3" name="Rectangle 2"/>
          <p:cNvSpPr/>
          <p:nvPr/>
        </p:nvSpPr>
        <p:spPr>
          <a:xfrm>
            <a:off x="7162800" y="2227728"/>
            <a:ext cx="1801091" cy="646331"/>
          </a:xfrm>
          <a:prstGeom prst="rect">
            <a:avLst/>
          </a:prstGeom>
        </p:spPr>
        <p:txBody>
          <a:bodyPr>
            <a:spAutoFit/>
          </a:bodyPr>
          <a:lstStyle/>
          <a:p>
            <a:pPr algn="l">
              <a:defRPr/>
            </a:pPr>
            <a:r>
              <a:rPr lang="en-US" sz="1200" dirty="0" smtClean="0">
                <a:solidFill>
                  <a:srgbClr val="006600"/>
                </a:solidFill>
                <a:latin typeface="Liberation Sans" panose="020B0604020202020204"/>
              </a:rPr>
              <a:t>ILLUSTRATION 16-3</a:t>
            </a:r>
          </a:p>
          <a:p>
            <a:pPr algn="l">
              <a:defRPr/>
            </a:pPr>
            <a:r>
              <a:rPr lang="en-US" sz="1200" b="0" dirty="0">
                <a:latin typeface="Liberation Sans" panose="020B0604020202020204"/>
              </a:rPr>
              <a:t>2014 Company Equity Grants ($ in millions</a:t>
            </a:r>
            <a:r>
              <a:rPr lang="en-US" sz="1200" b="0" dirty="0" smtClean="0">
                <a:latin typeface="Liberation Sans" panose="020B0604020202020204"/>
              </a:rPr>
              <a:t>)</a:t>
            </a:r>
            <a:endParaRPr lang="en-US" sz="1200" b="0" dirty="0">
              <a:latin typeface="Liberation Sans" panose="020B0604020202020204"/>
            </a:endParaRPr>
          </a:p>
        </p:txBody>
      </p:sp>
      <p:sp>
        <p:nvSpPr>
          <p:cNvPr id="13"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368090" y="2910927"/>
            <a:ext cx="8407819" cy="1365862"/>
          </a:xfrm>
          <a:prstGeom prst="rect">
            <a:avLst/>
          </a:prstGeom>
        </p:spPr>
      </p:pic>
      <p:sp>
        <p:nvSpPr>
          <p:cNvPr id="16" name="Text Box 6"/>
          <p:cNvSpPr txBox="1">
            <a:spLocks noChangeArrowheads="1"/>
          </p:cNvSpPr>
          <p:nvPr/>
        </p:nvSpPr>
        <p:spPr bwMode="auto">
          <a:xfrm>
            <a:off x="609600" y="4522648"/>
            <a:ext cx="78613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buClr>
                <a:schemeClr val="accent2"/>
              </a:buClr>
              <a:buSzPct val="75000"/>
              <a:buFont typeface="Wingdings" panose="05000000000000000000" pitchFamily="2" charset="2"/>
              <a:buNone/>
            </a:pPr>
            <a:r>
              <a:rPr lang="en-US" altLang="en-US" sz="2100" b="0" dirty="0" smtClean="0">
                <a:solidFill>
                  <a:schemeClr val="tx1"/>
                </a:solidFill>
                <a:latin typeface="Liberation Sans" panose="020B0604020202020204"/>
              </a:rPr>
              <a:t>Many companies </a:t>
            </a:r>
            <a:r>
              <a:rPr lang="en-US" altLang="en-US" sz="2100" b="0" dirty="0">
                <a:solidFill>
                  <a:schemeClr val="tx1"/>
                </a:solidFill>
                <a:latin typeface="Liberation Sans" panose="020B0604020202020204"/>
              </a:rPr>
              <a:t>decided to cut back on </a:t>
            </a:r>
            <a:r>
              <a:rPr lang="en-US" altLang="en-US" sz="2100" b="0" dirty="0" smtClean="0">
                <a:solidFill>
                  <a:schemeClr val="tx1"/>
                </a:solidFill>
                <a:latin typeface="Liberation Sans" panose="020B0604020202020204"/>
              </a:rPr>
              <a:t>the issuance </a:t>
            </a:r>
            <a:r>
              <a:rPr lang="en-US" altLang="en-US" sz="2100" b="0" dirty="0">
                <a:solidFill>
                  <a:schemeClr val="tx1"/>
                </a:solidFill>
                <a:latin typeface="Liberation Sans" panose="020B0604020202020204"/>
              </a:rPr>
              <a:t>of options, both to avoid such accounting manipulations and to head off investor doubts. In addition, GAAP now results in companies recording a higher expense when stock options are granted. </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67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678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67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798"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CC0000"/>
                </a:solidFill>
                <a:latin typeface="Liberation Sans" panose="020B0604020202020204"/>
              </a:rPr>
              <a:t>Measurement—Stock Compensation </a:t>
            </a:r>
          </a:p>
        </p:txBody>
      </p:sp>
      <p:sp>
        <p:nvSpPr>
          <p:cNvPr id="29703" name="Rectangle 9"/>
          <p:cNvSpPr>
            <a:spLocks noGrp="1" noChangeArrowheads="1"/>
          </p:cNvSpPr>
          <p:nvPr>
            <p:ph type="body" idx="1"/>
          </p:nvPr>
        </p:nvSpPr>
        <p:spPr bwMode="auto">
          <a:xfrm>
            <a:off x="609600" y="1981200"/>
            <a:ext cx="8077200" cy="3810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GAAP requires companies to recognize compensation cost using </a:t>
            </a:r>
            <a:r>
              <a:rPr lang="en-US" sz="2200" b="0" dirty="0">
                <a:solidFill>
                  <a:srgbClr val="000000"/>
                </a:solidFill>
                <a:effectLst/>
              </a:rPr>
              <a:t>the fair-value method.</a:t>
            </a:r>
          </a:p>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Under the </a:t>
            </a:r>
            <a:r>
              <a:rPr lang="en-US" sz="2200" dirty="0" smtClean="0">
                <a:solidFill>
                  <a:schemeClr val="tx2">
                    <a:lumMod val="75000"/>
                  </a:schemeClr>
                </a:solidFill>
                <a:effectLst/>
              </a:rPr>
              <a:t>fair-value method</a:t>
            </a:r>
            <a:r>
              <a:rPr lang="en-US" sz="2200" b="0" dirty="0" smtClean="0">
                <a:solidFill>
                  <a:srgbClr val="000000"/>
                </a:solidFill>
                <a:effectLst/>
              </a:rPr>
              <a:t>, companies use acceptable option-pricing models to value the options at the date of grant.</a:t>
            </a:r>
            <a:endParaRPr lang="en-US" sz="2200" b="0" dirty="0" smtClean="0">
              <a:solidFill>
                <a:srgbClr val="800000"/>
              </a:solidFill>
              <a:effectLst/>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Rectangle 1"/>
          <p:cNvSpPr/>
          <p:nvPr/>
        </p:nvSpPr>
        <p:spPr bwMode="auto">
          <a:xfrm>
            <a:off x="7391400" y="4343400"/>
            <a:ext cx="457200" cy="2286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4"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pic>
        <p:nvPicPr>
          <p:cNvPr id="3" name="Picture 2"/>
          <p:cNvPicPr>
            <a:picLocks noChangeAspect="1"/>
          </p:cNvPicPr>
          <p:nvPr/>
        </p:nvPicPr>
        <p:blipFill>
          <a:blip r:embed="rId3"/>
          <a:stretch>
            <a:fillRect/>
          </a:stretch>
        </p:blipFill>
        <p:spPr>
          <a:xfrm>
            <a:off x="5023689" y="4208928"/>
            <a:ext cx="2596311" cy="1981252"/>
          </a:xfrm>
          <a:prstGeom prst="rect">
            <a:avLst/>
          </a:prstGeom>
        </p:spPr>
      </p:pic>
      <p:sp>
        <p:nvSpPr>
          <p:cNvPr id="1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20000"/>
              </a:lnSpc>
              <a:spcBef>
                <a:spcPts val="0"/>
              </a:spcBef>
            </a:pPr>
            <a:r>
              <a:rPr lang="en-US" b="0" dirty="0">
                <a:latin typeface="Liberation Sans" panose="020B0604020202020204"/>
              </a:rPr>
              <a:t>The FASB faced considerable opposition when it proposed the fair value method for accounting for stock options. This is not surprising, given that the fair value method results in greater compensation costs relative to the intrinsic-value model. </a:t>
            </a:r>
            <a:r>
              <a:rPr lang="en-US" dirty="0">
                <a:solidFill>
                  <a:srgbClr val="CC0000"/>
                </a:solidFill>
                <a:latin typeface="Liberation Sans" panose="020B0604020202020204"/>
              </a:rPr>
              <a:t>Merrill Lynch </a:t>
            </a:r>
            <a:r>
              <a:rPr lang="en-US" b="0" dirty="0">
                <a:latin typeface="Liberation Sans" panose="020B0604020202020204"/>
              </a:rPr>
              <a:t>estimated that if all S&amp;P 500 companies were to expense options, reported </a:t>
            </a:r>
            <a:r>
              <a:rPr lang="en-US" b="0" dirty="0" smtClean="0">
                <a:latin typeface="Liberation Sans" panose="020B0604020202020204"/>
              </a:rPr>
              <a:t>proﬁts </a:t>
            </a:r>
            <a:r>
              <a:rPr lang="en-US" b="0" dirty="0">
                <a:latin typeface="Liberation Sans" panose="020B0604020202020204"/>
              </a:rPr>
              <a:t>would fall by as much as 10 percent. Nevertheless, some companies, such as </a:t>
            </a:r>
            <a:r>
              <a:rPr lang="en-US" dirty="0">
                <a:solidFill>
                  <a:srgbClr val="CC0000"/>
                </a:solidFill>
                <a:latin typeface="Liberation Sans" panose="020B0604020202020204"/>
              </a:rPr>
              <a:t>Coca-Cola</a:t>
            </a:r>
            <a:r>
              <a:rPr lang="en-US" b="0" dirty="0">
                <a:latin typeface="Liberation Sans" panose="020B0604020202020204"/>
              </a:rPr>
              <a:t>, </a:t>
            </a:r>
            <a:r>
              <a:rPr lang="en-US" dirty="0">
                <a:solidFill>
                  <a:srgbClr val="CC0000"/>
                </a:solidFill>
                <a:latin typeface="Liberation Sans" panose="020B0604020202020204"/>
              </a:rPr>
              <a:t>General Electric</a:t>
            </a:r>
            <a:r>
              <a:rPr lang="en-US" b="0" dirty="0">
                <a:latin typeface="Liberation Sans" panose="020B0604020202020204"/>
              </a:rPr>
              <a:t>, </a:t>
            </a:r>
            <a:r>
              <a:rPr lang="en-US" dirty="0">
                <a:solidFill>
                  <a:srgbClr val="CC0000"/>
                </a:solidFill>
                <a:latin typeface="Liberation Sans" panose="020B0604020202020204"/>
              </a:rPr>
              <a:t>Wachovia</a:t>
            </a:r>
            <a:r>
              <a:rPr lang="en-US" b="0" dirty="0">
                <a:latin typeface="Liberation Sans" panose="020B0604020202020204"/>
              </a:rPr>
              <a:t>, and </a:t>
            </a:r>
            <a:r>
              <a:rPr lang="en-US" dirty="0">
                <a:solidFill>
                  <a:srgbClr val="CC0000"/>
                </a:solidFill>
                <a:latin typeface="Liberation Sans" panose="020B0604020202020204"/>
              </a:rPr>
              <a:t>Bank</a:t>
            </a:r>
            <a:r>
              <a:rPr lang="en-US" b="0" dirty="0">
                <a:latin typeface="Liberation Sans" panose="020B0604020202020204"/>
              </a:rPr>
              <a:t> </a:t>
            </a:r>
            <a:r>
              <a:rPr lang="en-US" dirty="0">
                <a:solidFill>
                  <a:srgbClr val="CC0000"/>
                </a:solidFill>
                <a:latin typeface="Liberation Sans" panose="020B0604020202020204"/>
              </a:rPr>
              <a:t>One</a:t>
            </a:r>
            <a:r>
              <a:rPr lang="en-US" b="0" dirty="0">
                <a:latin typeface="Liberation Sans" panose="020B0604020202020204"/>
              </a:rPr>
              <a:t>, decided to use the fair value method. </a:t>
            </a:r>
            <a:endParaRPr lang="en-US" b="0" dirty="0" smtClean="0">
              <a:latin typeface="Liberation Sans" panose="020B0604020202020204"/>
            </a:endParaRPr>
          </a:p>
          <a:p>
            <a:pPr indent="341313" algn="just">
              <a:lnSpc>
                <a:spcPct val="120000"/>
              </a:lnSpc>
              <a:spcBef>
                <a:spcPts val="0"/>
              </a:spcBef>
            </a:pPr>
            <a:r>
              <a:rPr lang="en-US" b="0" dirty="0" smtClean="0">
                <a:latin typeface="Liberation Sans" panose="020B0604020202020204"/>
              </a:rPr>
              <a:t>You </a:t>
            </a:r>
            <a:r>
              <a:rPr lang="en-US" b="0" dirty="0">
                <a:latin typeface="Liberation Sans" panose="020B0604020202020204"/>
              </a:rPr>
              <a:t>might think investors would punish companies that decided to expense stock options. After all, most of corporate </a:t>
            </a:r>
            <a:r>
              <a:rPr lang="en-US" b="0" dirty="0" smtClean="0">
                <a:latin typeface="Liberation Sans" panose="020B0604020202020204"/>
              </a:rPr>
              <a:t>America </a:t>
            </a:r>
            <a:r>
              <a:rPr lang="en-US" b="0" dirty="0">
                <a:latin typeface="Liberation Sans" panose="020B0604020202020204"/>
              </a:rPr>
              <a:t>has been battling for years to avoid having to expense them, worried that accounting for those perks would destroy earnings. Yet, for this small band of big-name companies that voluntarily made the switch to expensing, investors for the most part showered them with love. As shown in the following table, with a few exceptions, the stock prices of the “expensers,” from </a:t>
            </a:r>
            <a:r>
              <a:rPr lang="en-US" dirty="0">
                <a:solidFill>
                  <a:srgbClr val="CC0000"/>
                </a:solidFill>
                <a:latin typeface="Liberation Sans" panose="020B0604020202020204"/>
              </a:rPr>
              <a:t>Cinergy</a:t>
            </a:r>
            <a:r>
              <a:rPr lang="en-US" b="0" dirty="0">
                <a:latin typeface="Liberation Sans" panose="020B0604020202020204"/>
              </a:rPr>
              <a:t> to </a:t>
            </a:r>
            <a:r>
              <a:rPr lang="en-US" dirty="0">
                <a:solidFill>
                  <a:srgbClr val="CC0000"/>
                </a:solidFill>
                <a:latin typeface="Liberation Sans" panose="020B0604020202020204"/>
              </a:rPr>
              <a:t>The</a:t>
            </a:r>
            <a:r>
              <a:rPr lang="en-US" b="0" dirty="0">
                <a:latin typeface="Liberation Sans" panose="020B0604020202020204"/>
              </a:rPr>
              <a:t> </a:t>
            </a:r>
            <a:r>
              <a:rPr lang="en-US" dirty="0">
                <a:solidFill>
                  <a:srgbClr val="CC0000"/>
                </a:solidFill>
                <a:latin typeface="Liberation Sans" panose="020B0604020202020204"/>
              </a:rPr>
              <a:t>Washington</a:t>
            </a:r>
            <a:r>
              <a:rPr lang="en-US" b="0" dirty="0">
                <a:latin typeface="Liberation Sans" panose="020B0604020202020204"/>
              </a:rPr>
              <a:t> </a:t>
            </a:r>
            <a:r>
              <a:rPr lang="en-US" dirty="0">
                <a:solidFill>
                  <a:srgbClr val="CC0000"/>
                </a:solidFill>
                <a:latin typeface="Liberation Sans" panose="020B0604020202020204"/>
              </a:rPr>
              <a:t>Post</a:t>
            </a:r>
            <a:r>
              <a:rPr lang="en-US" b="0" dirty="0">
                <a:latin typeface="Liberation Sans" panose="020B0604020202020204"/>
              </a:rPr>
              <a:t>, outpaced the market after they announced the change. </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WHAT’S THE DEBATE ABOUT?</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303363736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4800601"/>
          </a:xfrm>
          <a:prstGeom prst="rect">
            <a:avLst/>
          </a:prstGeom>
          <a:solidFill>
            <a:srgbClr val="F6F9E7"/>
          </a:solidFill>
        </p:spPr>
        <p:txBody>
          <a:bodyPr wrap="square" lIns="182880" tIns="137160" rIns="182880" bIns="91440">
            <a:noAutofit/>
          </a:bodyPr>
          <a:lstStyle/>
          <a:p>
            <a:pPr algn="just">
              <a:lnSpc>
                <a:spcPct val="120000"/>
              </a:lnSpc>
              <a:spcBef>
                <a:spcPts val="0"/>
              </a:spcBef>
            </a:pPr>
            <a:endParaRPr lang="en-US"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WHAT’S THE DEBATE ABOUT?</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pic>
        <p:nvPicPr>
          <p:cNvPr id="4" name="Picture 3"/>
          <p:cNvPicPr>
            <a:picLocks noChangeAspect="1"/>
          </p:cNvPicPr>
          <p:nvPr/>
        </p:nvPicPr>
        <p:blipFill>
          <a:blip r:embed="rId3"/>
          <a:stretch>
            <a:fillRect/>
          </a:stretch>
        </p:blipFill>
        <p:spPr>
          <a:xfrm>
            <a:off x="590446" y="1268075"/>
            <a:ext cx="7963108" cy="4218325"/>
          </a:xfrm>
          <a:prstGeom prst="rect">
            <a:avLst/>
          </a:prstGeom>
          <a:ln>
            <a:solidFill>
              <a:schemeClr val="tx1"/>
            </a:solidFill>
          </a:ln>
        </p:spPr>
      </p:pic>
      <p:sp>
        <p:nvSpPr>
          <p:cNvPr id="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3349305341"/>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2971801"/>
          </a:xfrm>
          <a:prstGeom prst="rect">
            <a:avLst/>
          </a:prstGeom>
          <a:solidFill>
            <a:srgbClr val="F6F9E7"/>
          </a:solidFill>
        </p:spPr>
        <p:txBody>
          <a:bodyPr wrap="square" lIns="182880" tIns="137160" rIns="182880" bIns="91440">
            <a:noAutofit/>
          </a:bodyPr>
          <a:lstStyle/>
          <a:p>
            <a:pPr indent="341313" algn="just">
              <a:lnSpc>
                <a:spcPct val="120000"/>
              </a:lnSpc>
              <a:spcBef>
                <a:spcPts val="0"/>
              </a:spcBef>
            </a:pPr>
            <a:r>
              <a:rPr lang="en-US" b="0" dirty="0">
                <a:latin typeface="Liberation Sans" panose="020B0604020202020204"/>
              </a:rPr>
              <a:t>So what’s the fuss? As the CFO of Coca-Cola stated, “There is no doubt that stock options are compensation. If they weren’t, none of us would want them.” It is puzzling why some companies continued to </a:t>
            </a:r>
            <a:r>
              <a:rPr lang="en-US" b="0" dirty="0" smtClean="0">
                <a:latin typeface="Liberation Sans" panose="020B0604020202020204"/>
              </a:rPr>
              <a:t>ﬁght </a:t>
            </a:r>
            <a:r>
              <a:rPr lang="en-US" b="0" dirty="0">
                <a:latin typeface="Liberation Sans" panose="020B0604020202020204"/>
              </a:rPr>
              <a:t>implementation of the expensing </a:t>
            </a:r>
            <a:r>
              <a:rPr lang="en-US" b="0" dirty="0" smtClean="0">
                <a:latin typeface="Liberation Sans" panose="020B0604020202020204"/>
              </a:rPr>
              <a:t>rule</a:t>
            </a:r>
            <a:r>
              <a:rPr lang="en-US" b="0" dirty="0">
                <a:latin typeface="Liberation Sans" panose="020B0604020202020204"/>
              </a:rPr>
              <a:t>. Indeed, the market’s general positive reaction to the expensing of stock options provides a good case study supporting the value that investors place on transparent accounting and earnings. </a:t>
            </a:r>
            <a:endParaRPr lang="en-US" b="0" dirty="0" smtClean="0">
              <a:latin typeface="Liberation Sans" panose="020B0604020202020204"/>
            </a:endParaRPr>
          </a:p>
          <a:p>
            <a:pPr algn="just">
              <a:lnSpc>
                <a:spcPct val="120000"/>
              </a:lnSpc>
              <a:spcBef>
                <a:spcPts val="1200"/>
              </a:spcBef>
            </a:pPr>
            <a:r>
              <a:rPr lang="en-US" sz="1400" b="0" dirty="0" smtClean="0">
                <a:latin typeface="Liberation Sans" panose="020B0604020202020204"/>
              </a:rPr>
              <a:t>Sources</a:t>
            </a:r>
            <a:r>
              <a:rPr lang="en-US" sz="1400" b="0" dirty="0">
                <a:latin typeface="Liberation Sans" panose="020B0604020202020204"/>
              </a:rPr>
              <a:t>: David Stires, “A Little Honesty Goes a Long Way,” Fortune (September 2, 2002), p. 186; and Troy Wolverton, “Foes of Expensing Welcome FASB Delay,” TheStreet.com (October 15, 2004).</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WHAT’S THE DEBATE ABOUT?</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338001510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78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78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78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5846" name="Rectangle 9"/>
          <p:cNvSpPr>
            <a:spLocks noGrp="1" noChangeArrowheads="1"/>
          </p:cNvSpPr>
          <p:nvPr>
            <p:ph type="body" idx="1"/>
          </p:nvPr>
        </p:nvSpPr>
        <p:spPr bwMode="auto">
          <a:xfrm>
            <a:off x="609600" y="2016125"/>
            <a:ext cx="7696200" cy="1719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533400" indent="-533400">
              <a:lnSpc>
                <a:spcPct val="125000"/>
              </a:lnSpc>
              <a:spcBef>
                <a:spcPct val="50000"/>
              </a:spcBef>
              <a:buClr>
                <a:srgbClr val="800000"/>
              </a:buClr>
              <a:buSzPct val="90000"/>
              <a:buFont typeface="Wingdings" panose="05000000000000000000" pitchFamily="2" charset="2"/>
              <a:buNone/>
            </a:pPr>
            <a:r>
              <a:rPr lang="en-US" altLang="en-US" sz="2300" dirty="0" smtClean="0">
                <a:solidFill>
                  <a:srgbClr val="000000"/>
                </a:solidFill>
                <a:effectLst/>
              </a:rPr>
              <a:t>Two main accounting issues:</a:t>
            </a:r>
          </a:p>
          <a:p>
            <a:pPr marL="684213" lvl="1" indent="-457200">
              <a:lnSpc>
                <a:spcPct val="125000"/>
              </a:lnSpc>
              <a:spcBef>
                <a:spcPct val="50000"/>
              </a:spcBef>
              <a:buClrTx/>
              <a:buSzTx/>
              <a:buFont typeface="Wingdings" panose="05000000000000000000" pitchFamily="2" charset="2"/>
              <a:buAutoNum type="arabicPeriod"/>
            </a:pPr>
            <a:r>
              <a:rPr lang="en-US" altLang="en-US" sz="2200" b="0" dirty="0" smtClean="0">
                <a:solidFill>
                  <a:srgbClr val="000000"/>
                </a:solidFill>
                <a:effectLst/>
              </a:rPr>
              <a:t>How to determine compensation expense. </a:t>
            </a:r>
          </a:p>
          <a:p>
            <a:pPr marL="684213" lvl="1" indent="-457200">
              <a:lnSpc>
                <a:spcPct val="125000"/>
              </a:lnSpc>
              <a:spcBef>
                <a:spcPct val="50000"/>
              </a:spcBef>
              <a:buClrTx/>
              <a:buSzTx/>
              <a:buFont typeface="Wingdings" panose="05000000000000000000" pitchFamily="2" charset="2"/>
              <a:buAutoNum type="arabicPeriod"/>
            </a:pPr>
            <a:r>
              <a:rPr lang="en-US" altLang="en-US" sz="2200" b="0" dirty="0" smtClean="0">
                <a:solidFill>
                  <a:srgbClr val="000000"/>
                </a:solidFill>
                <a:effectLst/>
              </a:rPr>
              <a:t>Over what periods to allocate compensation expense.</a:t>
            </a:r>
          </a:p>
        </p:txBody>
      </p:sp>
      <p:sp>
        <p:nvSpPr>
          <p:cNvPr id="35848" name="Text Box 12"/>
          <p:cNvSpPr txBox="1">
            <a:spLocks noChangeArrowheads="1"/>
          </p:cNvSpPr>
          <p:nvPr/>
        </p:nvSpPr>
        <p:spPr bwMode="auto">
          <a:xfrm>
            <a:off x="609600" y="1371600"/>
            <a:ext cx="78613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Recognition—Stock Compensation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585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0"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DILUTIVE SECURITIES</a:t>
            </a:r>
            <a:endParaRPr lang="en-US" sz="3200" dirty="0">
              <a:solidFill>
                <a:schemeClr val="tx2">
                  <a:lumMod val="50000"/>
                </a:schemeClr>
              </a:solidFill>
              <a:latin typeface="Liberation Sans" panose="020B0604020202020204"/>
            </a:endParaRPr>
          </a:p>
        </p:txBody>
      </p:sp>
      <p:sp>
        <p:nvSpPr>
          <p:cNvPr id="1269771" name="Rectangle 11"/>
          <p:cNvSpPr>
            <a:spLocks noChangeArrowheads="1"/>
          </p:cNvSpPr>
          <p:nvPr/>
        </p:nvSpPr>
        <p:spPr bwMode="auto">
          <a:xfrm>
            <a:off x="762000" y="35052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0" tIns="0" rIns="0" bIns="44450" anchor="ctr"/>
          <a:lstStyle/>
          <a:p>
            <a:pPr>
              <a:spcBef>
                <a:spcPts val="0"/>
              </a:spcBef>
              <a:buClr>
                <a:schemeClr val="accent2"/>
              </a:buClr>
              <a:buSzPct val="75000"/>
              <a:buFont typeface="Wingdings" pitchFamily="2" charset="2"/>
              <a:buNone/>
            </a:pPr>
            <a:r>
              <a:rPr lang="en-US" sz="2200" dirty="0">
                <a:solidFill>
                  <a:schemeClr val="tx1"/>
                </a:solidFill>
                <a:effectLst>
                  <a:outerShdw blurRad="38100" dist="38100" dir="2700000" algn="tl">
                    <a:srgbClr val="FFFFFF"/>
                  </a:outerShdw>
                </a:effectLst>
                <a:latin typeface="Liberation Sans" panose="020B0604020202020204"/>
              </a:rPr>
              <a:t>Stock Options</a:t>
            </a:r>
          </a:p>
        </p:txBody>
      </p:sp>
      <p:sp>
        <p:nvSpPr>
          <p:cNvPr id="1269772" name="Rectangle 12"/>
          <p:cNvSpPr>
            <a:spLocks noChangeArrowheads="1"/>
          </p:cNvSpPr>
          <p:nvPr/>
        </p:nvSpPr>
        <p:spPr bwMode="auto">
          <a:xfrm>
            <a:off x="3352800" y="35052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0" tIns="0" rIns="0" bIns="44450" anchor="ctr"/>
          <a:lstStyle/>
          <a:p>
            <a:pPr>
              <a:spcBef>
                <a:spcPts val="0"/>
              </a:spcBef>
              <a:buClr>
                <a:schemeClr val="accent2"/>
              </a:buClr>
              <a:buSzPct val="75000"/>
              <a:buFont typeface="Wingdings" pitchFamily="2" charset="2"/>
              <a:buNone/>
            </a:pPr>
            <a:r>
              <a:rPr lang="en-US" sz="2200" dirty="0">
                <a:solidFill>
                  <a:schemeClr val="tx1"/>
                </a:solidFill>
                <a:effectLst>
                  <a:outerShdw blurRad="38100" dist="38100" dir="2700000" algn="tl">
                    <a:srgbClr val="FFFFFF"/>
                  </a:outerShdw>
                </a:effectLst>
                <a:latin typeface="Liberation Sans" panose="020B0604020202020204"/>
              </a:rPr>
              <a:t>Convertible Securities</a:t>
            </a:r>
          </a:p>
        </p:txBody>
      </p:sp>
      <p:sp>
        <p:nvSpPr>
          <p:cNvPr id="1269773" name="Rectangle 13"/>
          <p:cNvSpPr>
            <a:spLocks noChangeArrowheads="1"/>
          </p:cNvSpPr>
          <p:nvPr/>
        </p:nvSpPr>
        <p:spPr bwMode="auto">
          <a:xfrm>
            <a:off x="5943600" y="35052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0" tIns="0" rIns="0" bIns="44450" anchor="ctr"/>
          <a:lstStyle/>
          <a:p>
            <a:pPr>
              <a:spcBef>
                <a:spcPts val="0"/>
              </a:spcBef>
              <a:buClr>
                <a:schemeClr val="accent2"/>
              </a:buClr>
              <a:buSzPct val="75000"/>
              <a:buFont typeface="Wingdings" pitchFamily="2" charset="2"/>
              <a:buNone/>
              <a:defRPr/>
            </a:pPr>
            <a:r>
              <a:rPr lang="en-US" sz="2200" dirty="0">
                <a:solidFill>
                  <a:schemeClr val="tx1"/>
                </a:solidFill>
                <a:effectLst>
                  <a:outerShdw blurRad="38100" dist="38100" dir="2700000" algn="tl">
                    <a:srgbClr val="FFFFFF"/>
                  </a:outerShdw>
                </a:effectLst>
                <a:latin typeface="Liberation Sans" panose="020B0604020202020204"/>
              </a:rPr>
              <a:t>Preferred Stock</a:t>
            </a:r>
          </a:p>
        </p:txBody>
      </p:sp>
      <p:sp>
        <p:nvSpPr>
          <p:cNvPr id="5126" name="Rectangle 17"/>
          <p:cNvSpPr>
            <a:spLocks noChangeArrowheads="1"/>
          </p:cNvSpPr>
          <p:nvPr/>
        </p:nvSpPr>
        <p:spPr bwMode="auto">
          <a:xfrm>
            <a:off x="609600" y="1981200"/>
            <a:ext cx="8001000" cy="99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Should companies report these financial instruments as a </a:t>
            </a:r>
            <a:r>
              <a:rPr lang="en-US" altLang="en-US" sz="2300" dirty="0">
                <a:solidFill>
                  <a:schemeClr val="tx1"/>
                </a:solidFill>
                <a:latin typeface="Liberation Sans" panose="020B0604020202020204"/>
              </a:rPr>
              <a:t>liability</a:t>
            </a:r>
            <a:r>
              <a:rPr lang="en-US" altLang="en-US" sz="2300" b="0" dirty="0">
                <a:solidFill>
                  <a:schemeClr val="tx1"/>
                </a:solidFill>
                <a:latin typeface="Liberation Sans" panose="020B0604020202020204"/>
              </a:rPr>
              <a:t> or </a:t>
            </a:r>
            <a:r>
              <a:rPr lang="en-US" altLang="en-US" sz="2300" dirty="0" smtClean="0">
                <a:solidFill>
                  <a:schemeClr val="tx1"/>
                </a:solidFill>
                <a:latin typeface="Liberation Sans" panose="020B0604020202020204"/>
              </a:rPr>
              <a:t>equity</a:t>
            </a:r>
            <a:r>
              <a:rPr lang="en-US" altLang="en-US" sz="2300" b="0" dirty="0">
                <a:solidFill>
                  <a:schemeClr val="tx1"/>
                </a:solidFill>
                <a:latin typeface="Liberation Sans" panose="020B0604020202020204"/>
              </a:rPr>
              <a:t>?</a:t>
            </a:r>
            <a:endParaRPr lang="en-US" altLang="en-US" sz="2300" dirty="0">
              <a:solidFill>
                <a:schemeClr val="tx1"/>
              </a:solidFill>
              <a:latin typeface="Liberation Sans" panose="020B0604020202020204"/>
            </a:endParaRPr>
          </a:p>
        </p:txBody>
      </p:sp>
      <p:sp>
        <p:nvSpPr>
          <p:cNvPr id="51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129"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Debt and Equity</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2883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6868" name="Rectangle 7"/>
          <p:cNvSpPr>
            <a:spLocks noGrp="1" noChangeArrowheads="1"/>
          </p:cNvSpPr>
          <p:nvPr>
            <p:ph type="body" idx="1"/>
          </p:nvPr>
        </p:nvSpPr>
        <p:spPr bwMode="auto">
          <a:xfrm>
            <a:off x="609600" y="1371600"/>
            <a:ext cx="7696200" cy="2362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ts val="1200"/>
              </a:spcBef>
              <a:buClr>
                <a:srgbClr val="800000"/>
              </a:buClr>
              <a:buSzPct val="90000"/>
              <a:buFont typeface="Wingdings" panose="05000000000000000000" pitchFamily="2" charset="2"/>
              <a:buNone/>
            </a:pPr>
            <a:r>
              <a:rPr lang="en-US" altLang="en-US" dirty="0" smtClean="0">
                <a:solidFill>
                  <a:srgbClr val="006600"/>
                </a:solidFill>
                <a:effectLst/>
              </a:rPr>
              <a:t>Determining Expense</a:t>
            </a:r>
          </a:p>
          <a:p>
            <a:pPr marL="681038" lvl="1" indent="-452438">
              <a:lnSpc>
                <a:spcPct val="120000"/>
              </a:lnSpc>
              <a:spcBef>
                <a:spcPts val="1200"/>
              </a:spcBef>
              <a:buClr>
                <a:srgbClr val="CC0000"/>
              </a:buClr>
              <a:buSzPct val="80000"/>
              <a:buFont typeface="Wingdings" panose="05000000000000000000" pitchFamily="2" charset="2"/>
              <a:buChar char="u"/>
            </a:pPr>
            <a:r>
              <a:rPr lang="en-US" altLang="en-US" sz="2200" b="0" dirty="0" smtClean="0">
                <a:solidFill>
                  <a:srgbClr val="000000"/>
                </a:solidFill>
                <a:effectLst/>
              </a:rPr>
              <a:t>Compensation expense based on the fair value of the options expected to vest on the date they grant the options to the employee(s) (i.e., the grant date).</a:t>
            </a:r>
          </a:p>
        </p:txBody>
      </p:sp>
      <p:sp>
        <p:nvSpPr>
          <p:cNvPr id="31751" name="Rectangle 10"/>
          <p:cNvSpPr>
            <a:spLocks noChangeArrowheads="1"/>
          </p:cNvSpPr>
          <p:nvPr/>
        </p:nvSpPr>
        <p:spPr bwMode="auto">
          <a:xfrm>
            <a:off x="609600" y="3505200"/>
            <a:ext cx="7696200" cy="1828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20000"/>
              </a:lnSpc>
              <a:spcBef>
                <a:spcPts val="1200"/>
              </a:spcBef>
              <a:buClr>
                <a:srgbClr val="800000"/>
              </a:buClr>
              <a:buSzPct val="90000"/>
              <a:defRPr/>
            </a:pPr>
            <a:r>
              <a:rPr lang="en-US" sz="2800" dirty="0">
                <a:solidFill>
                  <a:srgbClr val="006600"/>
                </a:solidFill>
                <a:latin typeface="Liberation Sans" panose="020B0604020202020204"/>
              </a:rPr>
              <a:t>Allocating Compensation Expense</a:t>
            </a:r>
          </a:p>
          <a:p>
            <a:pPr marL="681038" lvl="1" indent="-452438" algn="l">
              <a:lnSpc>
                <a:spcPct val="120000"/>
              </a:lnSpc>
              <a:spcBef>
                <a:spcPts val="1200"/>
              </a:spcBef>
              <a:buClr>
                <a:srgbClr val="CC0000"/>
              </a:buClr>
              <a:buSzPct val="80000"/>
              <a:buFont typeface="Wingdings" pitchFamily="2" charset="2"/>
              <a:buChar char="u"/>
              <a:defRPr/>
            </a:pPr>
            <a:r>
              <a:rPr lang="en-US" sz="2200" b="0" dirty="0">
                <a:solidFill>
                  <a:srgbClr val="000000"/>
                </a:solidFill>
                <a:latin typeface="Liberation Sans" panose="020B0604020202020204"/>
              </a:rPr>
              <a:t>Recognizes compensation expense in the periods in which its employees perform the service—the </a:t>
            </a:r>
            <a:r>
              <a:rPr lang="en-US" sz="2200" dirty="0">
                <a:solidFill>
                  <a:schemeClr val="tx2">
                    <a:lumMod val="50000"/>
                  </a:schemeClr>
                </a:solidFill>
                <a:latin typeface="Liberation Sans" panose="020B0604020202020204"/>
              </a:rPr>
              <a:t>service period</a:t>
            </a:r>
            <a:r>
              <a:rPr lang="en-US" sz="2200" b="0" dirty="0">
                <a:solidFill>
                  <a:srgbClr val="000000"/>
                </a:solidFill>
                <a:latin typeface="Liberation Sans" panose="020B0604020202020204"/>
              </a:rPr>
              <a:t>.</a:t>
            </a:r>
          </a:p>
        </p:txBody>
      </p:sp>
      <p:sp>
        <p:nvSpPr>
          <p:cNvPr id="1528846"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CC0000"/>
                </a:solidFill>
                <a:latin typeface="Liberation Sans" panose="020B0604020202020204"/>
              </a:rPr>
              <a:t>Recognition—Stock Compensation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687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8"/>
          <p:cNvSpPr>
            <a:spLocks noChangeArrowheads="1"/>
          </p:cNvSpPr>
          <p:nvPr/>
        </p:nvSpPr>
        <p:spPr bwMode="auto">
          <a:xfrm>
            <a:off x="609600" y="1371600"/>
            <a:ext cx="8001000" cy="428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On </a:t>
            </a:r>
            <a:r>
              <a:rPr lang="en-US" altLang="en-US" sz="2000" b="0" dirty="0">
                <a:solidFill>
                  <a:schemeClr val="tx1"/>
                </a:solidFill>
                <a:latin typeface="Liberation Sans" panose="020B0604020202020204"/>
              </a:rPr>
              <a:t>November 1, </a:t>
            </a:r>
            <a:r>
              <a:rPr lang="en-US" altLang="en-US" sz="2000" b="0" dirty="0" smtClean="0">
                <a:solidFill>
                  <a:schemeClr val="tx1"/>
                </a:solidFill>
                <a:latin typeface="Liberation Sans" panose="020B0604020202020204"/>
              </a:rPr>
              <a:t>2016, </a:t>
            </a:r>
            <a:r>
              <a:rPr lang="en-US" altLang="en-US" sz="2000" b="0" dirty="0">
                <a:solidFill>
                  <a:schemeClr val="tx1"/>
                </a:solidFill>
                <a:latin typeface="Liberation Sans" panose="020B0604020202020204"/>
              </a:rPr>
              <a:t>the stockholders of Searle Company approve a plan that grants the company’s five executives options to purchase 2,000 shares each of the company’s $1 par value common stock. The company grants the options on January 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The executives may exercise the options at any time within the next 10 years. The option price per share is $60, and the market price of the shares at the date of grant is $70 per share. Under the fair value method, the company computes total compensation expense by applying an acceptable fair value option-pricing model. The fair value option-pricing model determines Searle’s total compensation expense to be $220,000.</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789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6"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CC0000"/>
                </a:solidFill>
                <a:latin typeface="Liberation Sans" panose="020B0604020202020204"/>
              </a:rPr>
              <a:t>Recognition—Stock Compensation </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09600" y="1371600"/>
            <a:ext cx="8001000" cy="1246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i="1" dirty="0">
                <a:solidFill>
                  <a:schemeClr val="tx1"/>
                </a:solidFill>
                <a:latin typeface="Liberation Sans" panose="020B0604020202020204"/>
              </a:rPr>
              <a:t>Basic Entries</a:t>
            </a:r>
            <a:r>
              <a:rPr lang="en-US" altLang="en-US" sz="2000" dirty="0">
                <a:solidFill>
                  <a:schemeClr val="tx1"/>
                </a:solidFill>
                <a:latin typeface="Liberation Sans" panose="020B0604020202020204"/>
              </a:rPr>
              <a:t>.  </a:t>
            </a:r>
            <a:r>
              <a:rPr lang="en-US" altLang="en-US" sz="2000" b="0" dirty="0">
                <a:solidFill>
                  <a:schemeClr val="tx1"/>
                </a:solidFill>
                <a:latin typeface="Liberation Sans" panose="020B0604020202020204"/>
              </a:rPr>
              <a:t>Assume that the expected period of benefit is two years, starting with the grant date. Searle would record the transactions related to this option contract as follows.</a:t>
            </a:r>
          </a:p>
        </p:txBody>
      </p:sp>
      <p:sp>
        <p:nvSpPr>
          <p:cNvPr id="1674245" name="Rectangle 5"/>
          <p:cNvSpPr>
            <a:spLocks noChangeArrowheads="1"/>
          </p:cNvSpPr>
          <p:nvPr/>
        </p:nvSpPr>
        <p:spPr bwMode="auto">
          <a:xfrm>
            <a:off x="990600" y="3178175"/>
            <a:ext cx="7543800" cy="954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657850" algn="r"/>
                <a:tab pos="7143750" algn="r"/>
              </a:tabLst>
              <a:defRPr b="1">
                <a:solidFill>
                  <a:schemeClr val="folHlink"/>
                </a:solidFill>
                <a:latin typeface="Comic Sans MS" panose="030F0702030302020204" pitchFamily="66" charset="0"/>
              </a:defRPr>
            </a:lvl1pPr>
            <a:lvl2pPr marL="742950" indent="-285750">
              <a:tabLst>
                <a:tab pos="5657850" algn="r"/>
                <a:tab pos="7143750" algn="r"/>
              </a:tabLst>
              <a:defRPr b="1">
                <a:solidFill>
                  <a:schemeClr val="folHlink"/>
                </a:solidFill>
                <a:latin typeface="Comic Sans MS" panose="030F0702030302020204" pitchFamily="66" charset="0"/>
              </a:defRPr>
            </a:lvl2pPr>
            <a:lvl3pPr marL="1143000" indent="-228600">
              <a:tabLst>
                <a:tab pos="5657850" algn="r"/>
                <a:tab pos="7143750" algn="r"/>
              </a:tabLst>
              <a:defRPr b="1">
                <a:solidFill>
                  <a:schemeClr val="folHlink"/>
                </a:solidFill>
                <a:latin typeface="Comic Sans MS" panose="030F0702030302020204" pitchFamily="66" charset="0"/>
              </a:defRPr>
            </a:lvl3pPr>
            <a:lvl4pPr marL="1600200" indent="-228600">
              <a:tabLst>
                <a:tab pos="5657850" algn="r"/>
                <a:tab pos="7143750" algn="r"/>
              </a:tabLst>
              <a:defRPr b="1">
                <a:solidFill>
                  <a:schemeClr val="folHlink"/>
                </a:solidFill>
                <a:latin typeface="Comic Sans MS" panose="030F0702030302020204" pitchFamily="66" charset="0"/>
              </a:defRPr>
            </a:lvl4pPr>
            <a:lvl5pPr marL="2057400" indent="-228600">
              <a:tabLst>
                <a:tab pos="5657850" algn="r"/>
                <a:tab pos="71437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9pPr>
          </a:lstStyle>
          <a:p>
            <a:pPr algn="l">
              <a:lnSpc>
                <a:spcPct val="140000"/>
              </a:lnSpc>
            </a:pPr>
            <a:r>
              <a:rPr lang="en-US" altLang="en-US" sz="2000" b="0" dirty="0">
                <a:latin typeface="Liberation Sans" panose="020B0604020202020204"/>
              </a:rPr>
              <a:t>Compensation Expense 	110,000</a:t>
            </a:r>
          </a:p>
          <a:p>
            <a:pPr algn="l">
              <a:lnSpc>
                <a:spcPct val="140000"/>
              </a:lnSpc>
            </a:pPr>
            <a:r>
              <a:rPr lang="en-US" altLang="en-US" sz="2000" b="0" dirty="0">
                <a:latin typeface="Liberation Sans" panose="020B0604020202020204"/>
              </a:rPr>
              <a:t>	Paid-in Capital – Stock Options 		110,000</a:t>
            </a:r>
          </a:p>
        </p:txBody>
      </p:sp>
      <p:sp>
        <p:nvSpPr>
          <p:cNvPr id="38916" name="Text Box 6"/>
          <p:cNvSpPr txBox="1">
            <a:spLocks noChangeArrowheads="1"/>
          </p:cNvSpPr>
          <p:nvPr/>
        </p:nvSpPr>
        <p:spPr bwMode="auto">
          <a:xfrm>
            <a:off x="609600" y="2749550"/>
            <a:ext cx="19812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latin typeface="Liberation Sans" panose="020B0604020202020204"/>
              </a:rPr>
              <a:t>Dec. 31, </a:t>
            </a:r>
            <a:r>
              <a:rPr lang="en-US" altLang="en-US" sz="2000" dirty="0" smtClean="0">
                <a:latin typeface="Liberation Sans" panose="020B0604020202020204"/>
              </a:rPr>
              <a:t>2017</a:t>
            </a:r>
            <a:endParaRPr lang="en-US" altLang="en-US" sz="2000" dirty="0">
              <a:latin typeface="Liberation Sans" panose="020B0604020202020204"/>
            </a:endParaRPr>
          </a:p>
        </p:txBody>
      </p:sp>
      <p:sp>
        <p:nvSpPr>
          <p:cNvPr id="38917" name="Rectangle 7"/>
          <p:cNvSpPr>
            <a:spLocks noChangeArrowheads="1"/>
          </p:cNvSpPr>
          <p:nvPr/>
        </p:nvSpPr>
        <p:spPr bwMode="auto">
          <a:xfrm>
            <a:off x="657225" y="5953125"/>
            <a:ext cx="16684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b="0" dirty="0">
                <a:latin typeface="Liberation Sans" panose="020B0604020202020204"/>
              </a:rPr>
              <a:t>($220,000 </a:t>
            </a:r>
            <a:r>
              <a:rPr lang="en-US" altLang="en-US" b="0" dirty="0">
                <a:latin typeface="Liberation Sans" panose="020B0604020202020204"/>
                <a:cs typeface="Arial" panose="020B0604020202020204" pitchFamily="34" charset="0"/>
              </a:rPr>
              <a:t>÷</a:t>
            </a:r>
            <a:r>
              <a:rPr lang="en-US" altLang="en-US" b="0" dirty="0">
                <a:latin typeface="Liberation Sans" panose="020B0604020202020204"/>
              </a:rPr>
              <a:t> 2)</a:t>
            </a:r>
          </a:p>
        </p:txBody>
      </p:sp>
      <p:sp>
        <p:nvSpPr>
          <p:cNvPr id="1674248" name="Text Box 8"/>
          <p:cNvSpPr txBox="1">
            <a:spLocks noChangeArrowheads="1"/>
          </p:cNvSpPr>
          <p:nvPr/>
        </p:nvSpPr>
        <p:spPr bwMode="auto">
          <a:xfrm>
            <a:off x="6781800" y="3200400"/>
            <a:ext cx="304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rgbClr val="CC0000"/>
                </a:solidFill>
                <a:effectLst>
                  <a:outerShdw blurRad="38100" dist="38100" dir="2700000" algn="tl">
                    <a:srgbClr val="C0C0C0"/>
                  </a:outerShdw>
                </a:effectLst>
              </a:rPr>
              <a:t>*</a:t>
            </a:r>
          </a:p>
        </p:txBody>
      </p:sp>
      <p:sp>
        <p:nvSpPr>
          <p:cNvPr id="1674249" name="Text Box 9"/>
          <p:cNvSpPr txBox="1">
            <a:spLocks noChangeArrowheads="1"/>
          </p:cNvSpPr>
          <p:nvPr/>
        </p:nvSpPr>
        <p:spPr bwMode="auto">
          <a:xfrm>
            <a:off x="457200" y="5943600"/>
            <a:ext cx="304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rgbClr val="CC0000"/>
                </a:solidFill>
                <a:effectLst>
                  <a:outerShdw blurRad="38100" dist="38100" dir="2700000" algn="tl">
                    <a:srgbClr val="C0C0C0"/>
                  </a:outerShdw>
                </a:effectLst>
              </a:rPr>
              <a:t>*</a:t>
            </a:r>
          </a:p>
        </p:txBody>
      </p:sp>
      <p:sp>
        <p:nvSpPr>
          <p:cNvPr id="1674250" name="Rectangle 10"/>
          <p:cNvSpPr>
            <a:spLocks noChangeArrowheads="1"/>
          </p:cNvSpPr>
          <p:nvPr/>
        </p:nvSpPr>
        <p:spPr bwMode="auto">
          <a:xfrm>
            <a:off x="990600" y="4810125"/>
            <a:ext cx="7543800" cy="954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657850" algn="r"/>
                <a:tab pos="7143750" algn="r"/>
              </a:tabLst>
              <a:defRPr b="1">
                <a:solidFill>
                  <a:schemeClr val="folHlink"/>
                </a:solidFill>
                <a:latin typeface="Comic Sans MS" panose="030F0702030302020204" pitchFamily="66" charset="0"/>
              </a:defRPr>
            </a:lvl1pPr>
            <a:lvl2pPr marL="742950" indent="-285750">
              <a:tabLst>
                <a:tab pos="5657850" algn="r"/>
                <a:tab pos="7143750" algn="r"/>
              </a:tabLst>
              <a:defRPr b="1">
                <a:solidFill>
                  <a:schemeClr val="folHlink"/>
                </a:solidFill>
                <a:latin typeface="Comic Sans MS" panose="030F0702030302020204" pitchFamily="66" charset="0"/>
              </a:defRPr>
            </a:lvl2pPr>
            <a:lvl3pPr marL="1143000" indent="-228600">
              <a:tabLst>
                <a:tab pos="5657850" algn="r"/>
                <a:tab pos="7143750" algn="r"/>
              </a:tabLst>
              <a:defRPr b="1">
                <a:solidFill>
                  <a:schemeClr val="folHlink"/>
                </a:solidFill>
                <a:latin typeface="Comic Sans MS" panose="030F0702030302020204" pitchFamily="66" charset="0"/>
              </a:defRPr>
            </a:lvl3pPr>
            <a:lvl4pPr marL="1600200" indent="-228600">
              <a:tabLst>
                <a:tab pos="5657850" algn="r"/>
                <a:tab pos="7143750" algn="r"/>
              </a:tabLst>
              <a:defRPr b="1">
                <a:solidFill>
                  <a:schemeClr val="folHlink"/>
                </a:solidFill>
                <a:latin typeface="Comic Sans MS" panose="030F0702030302020204" pitchFamily="66" charset="0"/>
              </a:defRPr>
            </a:lvl4pPr>
            <a:lvl5pPr marL="2057400" indent="-228600">
              <a:tabLst>
                <a:tab pos="5657850" algn="r"/>
                <a:tab pos="71437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9pPr>
          </a:lstStyle>
          <a:p>
            <a:pPr algn="l">
              <a:lnSpc>
                <a:spcPct val="140000"/>
              </a:lnSpc>
            </a:pPr>
            <a:r>
              <a:rPr lang="en-US" altLang="en-US" sz="2000" b="0" dirty="0">
                <a:latin typeface="Liberation Sans" panose="020B0604020202020204"/>
              </a:rPr>
              <a:t>Compensation Expense 	110,000</a:t>
            </a:r>
          </a:p>
          <a:p>
            <a:pPr algn="l">
              <a:lnSpc>
                <a:spcPct val="140000"/>
              </a:lnSpc>
            </a:pPr>
            <a:r>
              <a:rPr lang="en-US" altLang="en-US" sz="2000" b="0" dirty="0">
                <a:latin typeface="Liberation Sans" panose="020B0604020202020204"/>
              </a:rPr>
              <a:t>	Paid-in Capital - Stock Options 		110,000</a:t>
            </a:r>
          </a:p>
        </p:txBody>
      </p:sp>
      <p:sp>
        <p:nvSpPr>
          <p:cNvPr id="38921" name="Text Box 11"/>
          <p:cNvSpPr txBox="1">
            <a:spLocks noChangeArrowheads="1"/>
          </p:cNvSpPr>
          <p:nvPr/>
        </p:nvSpPr>
        <p:spPr bwMode="auto">
          <a:xfrm>
            <a:off x="609600" y="4381500"/>
            <a:ext cx="19812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latin typeface="Liberation Sans" panose="020B0604020202020204"/>
              </a:rPr>
              <a:t>Dec. 31, </a:t>
            </a:r>
            <a:r>
              <a:rPr lang="en-US" altLang="en-US" sz="2000" dirty="0" smtClean="0">
                <a:latin typeface="Liberation Sans" panose="020B0604020202020204"/>
              </a:rPr>
              <a:t>2018</a:t>
            </a:r>
            <a:endParaRPr lang="en-US" altLang="en-US" sz="2000" dirty="0">
              <a:latin typeface="Liberation Sans" panose="020B0604020202020204"/>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892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3"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CC0000"/>
                </a:solidFill>
                <a:latin typeface="Liberation Sans" panose="020B0604020202020204"/>
              </a:rPr>
              <a:t>Recognition—Stock Compensation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4245">
                                            <p:txEl>
                                              <p:pRg st="0" end="0"/>
                                            </p:txEl>
                                          </p:spTgt>
                                        </p:tgtEl>
                                        <p:attrNameLst>
                                          <p:attrName>style.visibility</p:attrName>
                                        </p:attrNameLst>
                                      </p:cBhvr>
                                      <p:to>
                                        <p:strVal val="visible"/>
                                      </p:to>
                                    </p:set>
                                    <p:animEffect transition="in" filter="wipe(left)">
                                      <p:cBhvr>
                                        <p:cTn id="7" dur="500"/>
                                        <p:tgtEl>
                                          <p:spTgt spid="1674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4245">
                                            <p:txEl>
                                              <p:pRg st="1" end="1"/>
                                            </p:txEl>
                                          </p:spTgt>
                                        </p:tgtEl>
                                        <p:attrNameLst>
                                          <p:attrName>style.visibility</p:attrName>
                                        </p:attrNameLst>
                                      </p:cBhvr>
                                      <p:to>
                                        <p:strVal val="visible"/>
                                      </p:to>
                                    </p:set>
                                    <p:animEffect transition="in" filter="wipe(left)">
                                      <p:cBhvr>
                                        <p:cTn id="12" dur="500"/>
                                        <p:tgtEl>
                                          <p:spTgt spid="167424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74248"/>
                                        </p:tgtEl>
                                        <p:attrNameLst>
                                          <p:attrName>style.visibility</p:attrName>
                                        </p:attrNameLst>
                                      </p:cBhvr>
                                      <p:to>
                                        <p:strVal val="visible"/>
                                      </p:to>
                                    </p:set>
                                    <p:animEffect transition="in" filter="fade">
                                      <p:cBhvr>
                                        <p:cTn id="16" dur="500"/>
                                        <p:tgtEl>
                                          <p:spTgt spid="167424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74249"/>
                                        </p:tgtEl>
                                        <p:attrNameLst>
                                          <p:attrName>style.visibility</p:attrName>
                                        </p:attrNameLst>
                                      </p:cBhvr>
                                      <p:to>
                                        <p:strVal val="visible"/>
                                      </p:to>
                                    </p:set>
                                    <p:animEffect transition="in" filter="fade">
                                      <p:cBhvr>
                                        <p:cTn id="20" dur="500"/>
                                        <p:tgtEl>
                                          <p:spTgt spid="167424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8917"/>
                                        </p:tgtEl>
                                        <p:attrNameLst>
                                          <p:attrName>style.visibility</p:attrName>
                                        </p:attrNameLst>
                                      </p:cBhvr>
                                      <p:to>
                                        <p:strVal val="visible"/>
                                      </p:to>
                                    </p:set>
                                    <p:animEffect transition="in" filter="fade">
                                      <p:cBhvr>
                                        <p:cTn id="24" dur="500"/>
                                        <p:tgtEl>
                                          <p:spTgt spid="389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74250">
                                            <p:txEl>
                                              <p:pRg st="0" end="0"/>
                                            </p:txEl>
                                          </p:spTgt>
                                        </p:tgtEl>
                                        <p:attrNameLst>
                                          <p:attrName>style.visibility</p:attrName>
                                        </p:attrNameLst>
                                      </p:cBhvr>
                                      <p:to>
                                        <p:strVal val="visible"/>
                                      </p:to>
                                    </p:set>
                                    <p:animEffect transition="in" filter="wipe(left)">
                                      <p:cBhvr>
                                        <p:cTn id="29" dur="500"/>
                                        <p:tgtEl>
                                          <p:spTgt spid="1674250">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74250">
                                            <p:txEl>
                                              <p:pRg st="1" end="1"/>
                                            </p:txEl>
                                          </p:spTgt>
                                        </p:tgtEl>
                                        <p:attrNameLst>
                                          <p:attrName>style.visibility</p:attrName>
                                        </p:attrNameLst>
                                      </p:cBhvr>
                                      <p:to>
                                        <p:strVal val="visible"/>
                                      </p:to>
                                    </p:set>
                                    <p:animEffect transition="in" filter="wipe(left)">
                                      <p:cBhvr>
                                        <p:cTn id="34" dur="500"/>
                                        <p:tgtEl>
                                          <p:spTgt spid="1674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5" grpId="0" build="p"/>
      <p:bldP spid="38917" grpId="0"/>
      <p:bldP spid="1674248" grpId="0"/>
      <p:bldP spid="1674249" grpId="0"/>
      <p:bldP spid="167425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09600" y="1371600"/>
            <a:ext cx="8001000" cy="163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i="1" dirty="0">
                <a:solidFill>
                  <a:schemeClr val="tx1"/>
                </a:solidFill>
                <a:latin typeface="Liberation Sans" panose="020B0604020202020204"/>
              </a:rPr>
              <a:t>Exercise</a:t>
            </a:r>
            <a:r>
              <a:rPr lang="en-US" altLang="en-US" sz="2000" b="0" dirty="0">
                <a:solidFill>
                  <a:schemeClr val="tx1"/>
                </a:solidFill>
                <a:latin typeface="Liberation Sans" panose="020B0604020202020204"/>
              </a:rPr>
              <a:t>.  If Searle’s executives exercise 2,000 of the 10,000 options (20 percent of the options) on June 1, </a:t>
            </a:r>
            <a:r>
              <a:rPr lang="en-US" altLang="en-US" sz="2000" b="0" dirty="0" smtClean="0">
                <a:solidFill>
                  <a:schemeClr val="tx1"/>
                </a:solidFill>
                <a:latin typeface="Liberation Sans" panose="020B0604020202020204"/>
              </a:rPr>
              <a:t>2020 </a:t>
            </a:r>
            <a:r>
              <a:rPr lang="en-US" altLang="en-US" sz="2000" b="0" dirty="0">
                <a:solidFill>
                  <a:schemeClr val="tx1"/>
                </a:solidFill>
                <a:latin typeface="Liberation Sans" panose="020B0604020202020204"/>
              </a:rPr>
              <a:t>(three years and five months after date of grant), the company records the following journal entry.</a:t>
            </a:r>
          </a:p>
        </p:txBody>
      </p:sp>
      <p:sp>
        <p:nvSpPr>
          <p:cNvPr id="1676293" name="Rectangle 5"/>
          <p:cNvSpPr>
            <a:spLocks noChangeArrowheads="1"/>
          </p:cNvSpPr>
          <p:nvPr/>
        </p:nvSpPr>
        <p:spPr bwMode="auto">
          <a:xfrm>
            <a:off x="990600" y="3622675"/>
            <a:ext cx="7543800" cy="1978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657850" algn="r"/>
                <a:tab pos="7143750" algn="r"/>
              </a:tabLst>
              <a:defRPr b="1">
                <a:solidFill>
                  <a:schemeClr val="folHlink"/>
                </a:solidFill>
                <a:latin typeface="Comic Sans MS" panose="030F0702030302020204" pitchFamily="66" charset="0"/>
              </a:defRPr>
            </a:lvl1pPr>
            <a:lvl2pPr marL="742950" indent="-285750">
              <a:tabLst>
                <a:tab pos="5657850" algn="r"/>
                <a:tab pos="7143750" algn="r"/>
              </a:tabLst>
              <a:defRPr b="1">
                <a:solidFill>
                  <a:schemeClr val="folHlink"/>
                </a:solidFill>
                <a:latin typeface="Comic Sans MS" panose="030F0702030302020204" pitchFamily="66" charset="0"/>
              </a:defRPr>
            </a:lvl2pPr>
            <a:lvl3pPr marL="1143000" indent="-228600">
              <a:tabLst>
                <a:tab pos="5657850" algn="r"/>
                <a:tab pos="7143750" algn="r"/>
              </a:tabLst>
              <a:defRPr b="1">
                <a:solidFill>
                  <a:schemeClr val="folHlink"/>
                </a:solidFill>
                <a:latin typeface="Comic Sans MS" panose="030F0702030302020204" pitchFamily="66" charset="0"/>
              </a:defRPr>
            </a:lvl3pPr>
            <a:lvl4pPr marL="1600200" indent="-228600">
              <a:tabLst>
                <a:tab pos="5657850" algn="r"/>
                <a:tab pos="7143750" algn="r"/>
              </a:tabLst>
              <a:defRPr b="1">
                <a:solidFill>
                  <a:schemeClr val="folHlink"/>
                </a:solidFill>
                <a:latin typeface="Comic Sans MS" panose="030F0702030302020204" pitchFamily="66" charset="0"/>
              </a:defRPr>
            </a:lvl4pPr>
            <a:lvl5pPr marL="2057400" indent="-228600">
              <a:tabLst>
                <a:tab pos="5657850" algn="r"/>
                <a:tab pos="71437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657850" algn="r"/>
                <a:tab pos="7143750" algn="r"/>
              </a:tabLst>
              <a:defRPr b="1">
                <a:solidFill>
                  <a:schemeClr val="folHlink"/>
                </a:solidFill>
                <a:latin typeface="Comic Sans MS" panose="030F0702030302020204" pitchFamily="66" charset="0"/>
              </a:defRPr>
            </a:lvl9pPr>
          </a:lstStyle>
          <a:p>
            <a:pPr algn="l">
              <a:lnSpc>
                <a:spcPct val="125000"/>
              </a:lnSpc>
              <a:spcBef>
                <a:spcPts val="900"/>
              </a:spcBef>
            </a:pPr>
            <a:r>
              <a:rPr lang="en-US" altLang="en-US" sz="2000" b="0" dirty="0">
                <a:latin typeface="Liberation Sans" panose="020B0604020202020204"/>
              </a:rPr>
              <a:t>Cash (2,000 x $60) 	120,000</a:t>
            </a:r>
          </a:p>
          <a:p>
            <a:pPr algn="l">
              <a:lnSpc>
                <a:spcPct val="125000"/>
              </a:lnSpc>
              <a:spcBef>
                <a:spcPts val="900"/>
              </a:spcBef>
            </a:pPr>
            <a:r>
              <a:rPr lang="en-US" altLang="en-US" sz="2000" b="0" dirty="0">
                <a:latin typeface="Liberation Sans" panose="020B0604020202020204"/>
              </a:rPr>
              <a:t>Paid-in Capital - Stock Options 	44,000</a:t>
            </a:r>
          </a:p>
          <a:p>
            <a:pPr algn="l">
              <a:lnSpc>
                <a:spcPct val="125000"/>
              </a:lnSpc>
              <a:spcBef>
                <a:spcPts val="900"/>
              </a:spcBef>
            </a:pPr>
            <a:r>
              <a:rPr lang="en-US" altLang="en-US" sz="2000" b="0" dirty="0">
                <a:latin typeface="Liberation Sans" panose="020B0604020202020204"/>
              </a:rPr>
              <a:t>	Common Stock (2,000 x $1) 		2,000</a:t>
            </a:r>
          </a:p>
          <a:p>
            <a:pPr algn="l">
              <a:lnSpc>
                <a:spcPct val="125000"/>
              </a:lnSpc>
              <a:spcBef>
                <a:spcPts val="900"/>
              </a:spcBef>
            </a:pPr>
            <a:r>
              <a:rPr lang="en-US" altLang="en-US" sz="2000" b="0" dirty="0">
                <a:latin typeface="Liberation Sans" panose="020B0604020202020204"/>
              </a:rPr>
              <a:t>	Paid-in Capital in Excess of Par - Common		162,000</a:t>
            </a:r>
          </a:p>
        </p:txBody>
      </p:sp>
      <p:sp>
        <p:nvSpPr>
          <p:cNvPr id="39940" name="Text Box 6"/>
          <p:cNvSpPr txBox="1">
            <a:spLocks noChangeArrowheads="1"/>
          </p:cNvSpPr>
          <p:nvPr/>
        </p:nvSpPr>
        <p:spPr bwMode="auto">
          <a:xfrm>
            <a:off x="609600" y="3152775"/>
            <a:ext cx="19812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latin typeface="Liberation Sans" panose="020B0604020202020204"/>
              </a:rPr>
              <a:t>June 1, </a:t>
            </a:r>
            <a:r>
              <a:rPr lang="en-US" altLang="en-US" sz="2000" dirty="0" smtClean="0">
                <a:latin typeface="Liberation Sans" panose="020B0604020202020204"/>
              </a:rPr>
              <a:t>2020</a:t>
            </a:r>
            <a:endParaRPr lang="en-US" altLang="en-US" sz="2000" dirty="0">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994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8"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CC0000"/>
                </a:solidFill>
                <a:latin typeface="Liberation Sans" panose="020B0604020202020204"/>
              </a:rPr>
              <a:t>Recognition—Stock Compensation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6293">
                                            <p:txEl>
                                              <p:pRg st="0" end="0"/>
                                            </p:txEl>
                                          </p:spTgt>
                                        </p:tgtEl>
                                        <p:attrNameLst>
                                          <p:attrName>style.visibility</p:attrName>
                                        </p:attrNameLst>
                                      </p:cBhvr>
                                      <p:to>
                                        <p:strVal val="visible"/>
                                      </p:to>
                                    </p:set>
                                    <p:animEffect transition="in" filter="wipe(left)">
                                      <p:cBhvr>
                                        <p:cTn id="7" dur="500"/>
                                        <p:tgtEl>
                                          <p:spTgt spid="1676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6293">
                                            <p:txEl>
                                              <p:pRg st="1" end="1"/>
                                            </p:txEl>
                                          </p:spTgt>
                                        </p:tgtEl>
                                        <p:attrNameLst>
                                          <p:attrName>style.visibility</p:attrName>
                                        </p:attrNameLst>
                                      </p:cBhvr>
                                      <p:to>
                                        <p:strVal val="visible"/>
                                      </p:to>
                                    </p:set>
                                    <p:animEffect transition="in" filter="wipe(left)">
                                      <p:cBhvr>
                                        <p:cTn id="12" dur="500"/>
                                        <p:tgtEl>
                                          <p:spTgt spid="16762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6293">
                                            <p:txEl>
                                              <p:pRg st="2" end="2"/>
                                            </p:txEl>
                                          </p:spTgt>
                                        </p:tgtEl>
                                        <p:attrNameLst>
                                          <p:attrName>style.visibility</p:attrName>
                                        </p:attrNameLst>
                                      </p:cBhvr>
                                      <p:to>
                                        <p:strVal val="visible"/>
                                      </p:to>
                                    </p:set>
                                    <p:animEffect transition="in" filter="wipe(left)">
                                      <p:cBhvr>
                                        <p:cTn id="17" dur="500"/>
                                        <p:tgtEl>
                                          <p:spTgt spid="16762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6293">
                                            <p:txEl>
                                              <p:pRg st="3" end="3"/>
                                            </p:txEl>
                                          </p:spTgt>
                                        </p:tgtEl>
                                        <p:attrNameLst>
                                          <p:attrName>style.visibility</p:attrName>
                                        </p:attrNameLst>
                                      </p:cBhvr>
                                      <p:to>
                                        <p:strVal val="visible"/>
                                      </p:to>
                                    </p:set>
                                    <p:animEffect transition="in" filter="wipe(left)">
                                      <p:cBhvr>
                                        <p:cTn id="22" dur="500"/>
                                        <p:tgtEl>
                                          <p:spTgt spid="1676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09600" y="1371600"/>
            <a:ext cx="8001000" cy="12464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i="1" dirty="0">
                <a:solidFill>
                  <a:schemeClr val="tx1"/>
                </a:solidFill>
                <a:latin typeface="Liberation Sans" panose="020B0604020202020204"/>
              </a:rPr>
              <a:t>Expiration. </a:t>
            </a:r>
            <a:r>
              <a:rPr lang="en-US" altLang="en-US" sz="2000" b="0" dirty="0">
                <a:solidFill>
                  <a:schemeClr val="tx1"/>
                </a:solidFill>
                <a:latin typeface="Liberation Sans" panose="020B0604020202020204"/>
              </a:rPr>
              <a:t>If Searle’s executives fail to exercise the remaining stock options before their expiration date, the company records the following at the date of expiration.</a:t>
            </a:r>
          </a:p>
        </p:txBody>
      </p:sp>
      <p:sp>
        <p:nvSpPr>
          <p:cNvPr id="1678341" name="Rectangle 5"/>
          <p:cNvSpPr>
            <a:spLocks noChangeArrowheads="1"/>
          </p:cNvSpPr>
          <p:nvPr/>
        </p:nvSpPr>
        <p:spPr bwMode="auto">
          <a:xfrm>
            <a:off x="990600" y="3281363"/>
            <a:ext cx="754380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40000"/>
              </a:lnSpc>
              <a:tabLst>
                <a:tab pos="5657850" algn="r"/>
                <a:tab pos="7143750" algn="r"/>
              </a:tabLst>
              <a:defRPr/>
            </a:pPr>
            <a:r>
              <a:rPr lang="en-US" sz="2000" b="0" dirty="0">
                <a:latin typeface="Liberation Sans" panose="020B0604020202020204"/>
              </a:rPr>
              <a:t>Paid-in Capital - Stock Options 	176,000</a:t>
            </a:r>
          </a:p>
          <a:p>
            <a:pPr marL="457200" indent="-457200" algn="l">
              <a:lnSpc>
                <a:spcPct val="140000"/>
              </a:lnSpc>
              <a:tabLst>
                <a:tab pos="5657850" algn="r"/>
                <a:tab pos="7143750" algn="r"/>
              </a:tabLst>
              <a:defRPr/>
            </a:pPr>
            <a:r>
              <a:rPr lang="en-US" sz="2000" b="0" dirty="0">
                <a:latin typeface="Liberation Sans" panose="020B0604020202020204"/>
              </a:rPr>
              <a:t>	 Paid-in Capital – Expired Stock Options</a:t>
            </a:r>
            <a:r>
              <a:rPr lang="en-US" sz="2000" dirty="0">
                <a:effectLst>
                  <a:outerShdw blurRad="38100" dist="38100" dir="2700000" algn="tl">
                    <a:srgbClr val="C0C0C0"/>
                  </a:outerShdw>
                </a:effectLst>
              </a:rPr>
              <a:t> </a:t>
            </a:r>
            <a:r>
              <a:rPr lang="en-US" sz="2000" b="0" dirty="0">
                <a:latin typeface="Liberation Sans" panose="020B0604020202020204"/>
              </a:rPr>
              <a:t>		176,000</a:t>
            </a:r>
          </a:p>
        </p:txBody>
      </p:sp>
      <p:sp>
        <p:nvSpPr>
          <p:cNvPr id="40964" name="Text Box 6"/>
          <p:cNvSpPr txBox="1">
            <a:spLocks noChangeArrowheads="1"/>
          </p:cNvSpPr>
          <p:nvPr/>
        </p:nvSpPr>
        <p:spPr bwMode="auto">
          <a:xfrm>
            <a:off x="609600" y="2819400"/>
            <a:ext cx="1981200"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latin typeface="Liberation Sans" panose="020B0604020202020204"/>
              </a:rPr>
              <a:t>Jan. 1, </a:t>
            </a:r>
            <a:r>
              <a:rPr lang="en-US" altLang="en-US" sz="2000" dirty="0" smtClean="0">
                <a:latin typeface="Liberation Sans" panose="020B0604020202020204"/>
              </a:rPr>
              <a:t>2027</a:t>
            </a:r>
            <a:endParaRPr lang="en-US" altLang="en-US" sz="2000" dirty="0">
              <a:latin typeface="Liberation Sans" panose="020B0604020202020204"/>
            </a:endParaRPr>
          </a:p>
        </p:txBody>
      </p:sp>
      <p:sp>
        <p:nvSpPr>
          <p:cNvPr id="40965" name="Rectangle 10"/>
          <p:cNvSpPr>
            <a:spLocks noChangeArrowheads="1"/>
          </p:cNvSpPr>
          <p:nvPr/>
        </p:nvSpPr>
        <p:spPr bwMode="auto">
          <a:xfrm>
            <a:off x="657225" y="5953125"/>
            <a:ext cx="19875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b="0" dirty="0">
                <a:latin typeface="Liberation Sans" panose="020B0604020202020204"/>
              </a:rPr>
              <a:t>($220,000 x 80%)</a:t>
            </a:r>
          </a:p>
        </p:txBody>
      </p:sp>
      <p:sp>
        <p:nvSpPr>
          <p:cNvPr id="1678347" name="Text Box 11"/>
          <p:cNvSpPr txBox="1">
            <a:spLocks noChangeArrowheads="1"/>
          </p:cNvSpPr>
          <p:nvPr/>
        </p:nvSpPr>
        <p:spPr bwMode="auto">
          <a:xfrm>
            <a:off x="457200" y="5943600"/>
            <a:ext cx="304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rgbClr val="CC0000"/>
                </a:solidFill>
                <a:effectLst>
                  <a:outerShdw blurRad="38100" dist="38100" dir="2700000" algn="tl">
                    <a:srgbClr val="C0C0C0"/>
                  </a:outerShdw>
                </a:effectLst>
              </a:rPr>
              <a:t>*</a:t>
            </a:r>
          </a:p>
        </p:txBody>
      </p:sp>
      <p:sp>
        <p:nvSpPr>
          <p:cNvPr id="1678348" name="Text Box 12"/>
          <p:cNvSpPr txBox="1">
            <a:spLocks noChangeArrowheads="1"/>
          </p:cNvSpPr>
          <p:nvPr/>
        </p:nvSpPr>
        <p:spPr bwMode="auto">
          <a:xfrm>
            <a:off x="6723528" y="3352800"/>
            <a:ext cx="3048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rgbClr val="CC0000"/>
                </a:solidFill>
                <a:effectLst>
                  <a:outerShdw blurRad="38100" dist="38100" dir="2700000" algn="tl">
                    <a:srgbClr val="C0C0C0"/>
                  </a:outerShdw>
                </a:effectLst>
              </a:rPr>
              <a:t>*</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097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1"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CC0000"/>
                </a:solidFill>
                <a:latin typeface="Liberation Sans" panose="020B0604020202020204"/>
              </a:rPr>
              <a:t>Recognition—Stock Compensation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8341">
                                            <p:txEl>
                                              <p:pRg st="0" end="0"/>
                                            </p:txEl>
                                          </p:spTgt>
                                        </p:tgtEl>
                                        <p:attrNameLst>
                                          <p:attrName>style.visibility</p:attrName>
                                        </p:attrNameLst>
                                      </p:cBhvr>
                                      <p:to>
                                        <p:strVal val="visible"/>
                                      </p:to>
                                    </p:set>
                                    <p:animEffect transition="in" filter="wipe(left)">
                                      <p:cBhvr>
                                        <p:cTn id="7" dur="500"/>
                                        <p:tgtEl>
                                          <p:spTgt spid="1678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8341">
                                            <p:txEl>
                                              <p:pRg st="1" end="1"/>
                                            </p:txEl>
                                          </p:spTgt>
                                        </p:tgtEl>
                                        <p:attrNameLst>
                                          <p:attrName>style.visibility</p:attrName>
                                        </p:attrNameLst>
                                      </p:cBhvr>
                                      <p:to>
                                        <p:strVal val="visible"/>
                                      </p:to>
                                    </p:set>
                                    <p:animEffect transition="in" filter="wipe(left)">
                                      <p:cBhvr>
                                        <p:cTn id="12" dur="500"/>
                                        <p:tgtEl>
                                          <p:spTgt spid="16783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8348"/>
                                        </p:tgtEl>
                                        <p:attrNameLst>
                                          <p:attrName>style.visibility</p:attrName>
                                        </p:attrNameLst>
                                      </p:cBhvr>
                                      <p:to>
                                        <p:strVal val="visible"/>
                                      </p:to>
                                    </p:set>
                                    <p:animEffect transition="in" filter="wipe(left)">
                                      <p:cBhvr>
                                        <p:cTn id="17" dur="500"/>
                                        <p:tgtEl>
                                          <p:spTgt spid="167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41" grpId="0" build="p"/>
      <p:bldP spid="167834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609600" y="1371600"/>
            <a:ext cx="7924800" cy="294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i="1" dirty="0">
                <a:solidFill>
                  <a:schemeClr val="tx1"/>
                </a:solidFill>
                <a:latin typeface="Liberation Sans" panose="020B0604020202020204"/>
              </a:rPr>
              <a:t>Adjustment.  </a:t>
            </a:r>
            <a:r>
              <a:rPr lang="en-US" altLang="en-US" sz="2000" b="0" dirty="0">
                <a:solidFill>
                  <a:schemeClr val="tx1"/>
                </a:solidFill>
                <a:latin typeface="Liberation Sans" panose="020B0604020202020204"/>
              </a:rPr>
              <a:t>A company does not adjust compensation expense upon expiration of the options.</a:t>
            </a:r>
          </a:p>
          <a:p>
            <a:pPr algn="l">
              <a:lnSpc>
                <a:spcPct val="125000"/>
              </a:lnSpc>
              <a:spcBef>
                <a:spcPct val="50000"/>
              </a:spcBef>
            </a:pPr>
            <a:r>
              <a:rPr lang="en-US" altLang="en-US" sz="2000" b="0" dirty="0">
                <a:solidFill>
                  <a:schemeClr val="tx1"/>
                </a:solidFill>
                <a:latin typeface="Liberation Sans" panose="020B0604020202020204"/>
              </a:rPr>
              <a:t>However, if an employee forfeits a stock option because the employee fails to satisfy a service requirement (e.g., leaves employment), the company should adjust the estimate of compensation expense recorded in the current period (as a change in estimate).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198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6" name="Rectangle 14"/>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30000"/>
              </a:spcBef>
              <a:spcAft>
                <a:spcPct val="20000"/>
              </a:spcAft>
              <a:buSzPct val="80000"/>
            </a:pPr>
            <a:r>
              <a:rPr lang="en-US" altLang="en-US" sz="3200" dirty="0">
                <a:solidFill>
                  <a:srgbClr val="CC0000"/>
                </a:solidFill>
                <a:latin typeface="Liberation Sans" panose="020B0604020202020204"/>
              </a:rPr>
              <a:t>Recognition—Stock Compensation </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49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3012" name="Text Box 6"/>
          <p:cNvSpPr txBox="1">
            <a:spLocks noChangeArrowheads="1"/>
          </p:cNvSpPr>
          <p:nvPr/>
        </p:nvSpPr>
        <p:spPr bwMode="auto">
          <a:xfrm>
            <a:off x="609600" y="1371600"/>
            <a:ext cx="78613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Restricted Stock</a:t>
            </a:r>
          </a:p>
        </p:txBody>
      </p:sp>
      <p:sp>
        <p:nvSpPr>
          <p:cNvPr id="37895" name="Rectangle 7"/>
          <p:cNvSpPr>
            <a:spLocks noGrp="1" noChangeArrowheads="1"/>
          </p:cNvSpPr>
          <p:nvPr>
            <p:ph type="body" idx="1"/>
          </p:nvPr>
        </p:nvSpPr>
        <p:spPr bwMode="auto">
          <a:xfrm>
            <a:off x="609600" y="1981200"/>
            <a:ext cx="8001000" cy="3962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defRPr/>
            </a:pPr>
            <a:r>
              <a:rPr lang="en-US" sz="2200" dirty="0" smtClean="0">
                <a:solidFill>
                  <a:schemeClr val="tx2">
                    <a:lumMod val="50000"/>
                  </a:schemeClr>
                </a:solidFill>
                <a:effectLst/>
              </a:rPr>
              <a:t>Restricted-stock plans</a:t>
            </a:r>
            <a:r>
              <a:rPr lang="en-US" sz="2200" b="0" dirty="0" smtClean="0">
                <a:solidFill>
                  <a:schemeClr val="tx2">
                    <a:lumMod val="50000"/>
                  </a:schemeClr>
                </a:solidFill>
                <a:effectLst/>
              </a:rPr>
              <a:t> </a:t>
            </a:r>
            <a:r>
              <a:rPr lang="en-US" sz="2200" b="0" dirty="0" smtClean="0">
                <a:solidFill>
                  <a:srgbClr val="000000"/>
                </a:solidFill>
                <a:effectLst/>
              </a:rPr>
              <a:t>transfer shares of stock to employees, subject to an agreement that the shares cannot be sold, transferred, or pledged until vesting occurs.</a:t>
            </a:r>
          </a:p>
          <a:p>
            <a:pPr marL="0" indent="0">
              <a:lnSpc>
                <a:spcPct val="125000"/>
              </a:lnSpc>
              <a:spcBef>
                <a:spcPts val="1200"/>
              </a:spcBef>
              <a:buClr>
                <a:srgbClr val="800000"/>
              </a:buClr>
              <a:buSzPct val="90000"/>
              <a:buFont typeface="Wingdings" panose="05000000000000000000" pitchFamily="2" charset="2"/>
              <a:buNone/>
              <a:defRPr/>
            </a:pPr>
            <a:r>
              <a:rPr lang="en-US" sz="2200" dirty="0" smtClean="0">
                <a:solidFill>
                  <a:srgbClr val="000000"/>
                </a:solidFill>
                <a:effectLst/>
              </a:rPr>
              <a:t>Major Advantages</a:t>
            </a:r>
            <a:r>
              <a:rPr lang="en-US" sz="2200" b="0" dirty="0" smtClean="0">
                <a:solidFill>
                  <a:srgbClr val="000000"/>
                </a:solidFill>
                <a:effectLst/>
              </a:rPr>
              <a:t>:</a:t>
            </a:r>
          </a:p>
          <a:p>
            <a:pPr marL="685800" lvl="1" indent="-457200">
              <a:lnSpc>
                <a:spcPct val="125000"/>
              </a:lnSpc>
              <a:spcBef>
                <a:spcPts val="1200"/>
              </a:spcBef>
              <a:buClrTx/>
              <a:buSzTx/>
              <a:buFont typeface="Wingdings" panose="05000000000000000000" pitchFamily="2" charset="2"/>
              <a:buAutoNum type="arabicPeriod"/>
              <a:defRPr/>
            </a:pPr>
            <a:r>
              <a:rPr lang="en-US" sz="2100" b="0" dirty="0" smtClean="0">
                <a:solidFill>
                  <a:srgbClr val="000000"/>
                </a:solidFill>
                <a:effectLst/>
              </a:rPr>
              <a:t>Never becomes completely worthless.</a:t>
            </a:r>
          </a:p>
          <a:p>
            <a:pPr marL="685800" lvl="1" indent="-457200">
              <a:lnSpc>
                <a:spcPct val="125000"/>
              </a:lnSpc>
              <a:spcBef>
                <a:spcPts val="1200"/>
              </a:spcBef>
              <a:buClrTx/>
              <a:buSzTx/>
              <a:buFont typeface="Wingdings" panose="05000000000000000000" pitchFamily="2" charset="2"/>
              <a:buAutoNum type="arabicPeriod"/>
              <a:defRPr/>
            </a:pPr>
            <a:r>
              <a:rPr lang="en-US" sz="2100" b="0" dirty="0" smtClean="0">
                <a:solidFill>
                  <a:srgbClr val="000000"/>
                </a:solidFill>
                <a:effectLst/>
              </a:rPr>
              <a:t>Generally results in less dilution to existing stockholders.</a:t>
            </a:r>
          </a:p>
          <a:p>
            <a:pPr marL="685800" lvl="1" indent="-457200">
              <a:lnSpc>
                <a:spcPct val="125000"/>
              </a:lnSpc>
              <a:spcBef>
                <a:spcPts val="1200"/>
              </a:spcBef>
              <a:buClrTx/>
              <a:buSzTx/>
              <a:buFont typeface="Wingdings" panose="05000000000000000000" pitchFamily="2" charset="2"/>
              <a:buAutoNum type="arabicPeriod"/>
              <a:defRPr/>
            </a:pPr>
            <a:r>
              <a:rPr lang="en-US" sz="2100" b="0" dirty="0" smtClean="0">
                <a:solidFill>
                  <a:srgbClr val="000000"/>
                </a:solidFill>
                <a:effectLst/>
              </a:rPr>
              <a:t>Better aligns employee incentives with company incentives.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301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9"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594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4036" name="Rectangle 11"/>
          <p:cNvSpPr>
            <a:spLocks noChangeArrowheads="1"/>
          </p:cNvSpPr>
          <p:nvPr/>
        </p:nvSpPr>
        <p:spPr bwMode="auto">
          <a:xfrm>
            <a:off x="609600" y="1371600"/>
            <a:ext cx="8229600" cy="4554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On </a:t>
            </a:r>
            <a:r>
              <a:rPr lang="en-US" altLang="en-US" sz="2000" b="0" dirty="0">
                <a:solidFill>
                  <a:schemeClr val="tx1"/>
                </a:solidFill>
                <a:latin typeface="Liberation Sans" panose="020B0604020202020204"/>
              </a:rPr>
              <a:t>January 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Skidmore Company issues 1,000 shares of </a:t>
            </a:r>
            <a:r>
              <a:rPr lang="en-US" altLang="en-US" sz="2000" dirty="0">
                <a:solidFill>
                  <a:schemeClr val="tx1"/>
                </a:solidFill>
                <a:latin typeface="Liberation Sans" panose="020B0604020202020204"/>
              </a:rPr>
              <a:t>restricted stock</a:t>
            </a:r>
            <a:r>
              <a:rPr lang="en-US" altLang="en-US" sz="2000" b="0" dirty="0">
                <a:solidFill>
                  <a:schemeClr val="tx1"/>
                </a:solidFill>
                <a:latin typeface="Liberation Sans" panose="020B0604020202020204"/>
              </a:rPr>
              <a:t> to its CEO, Rail Stalker. Skidmore’s stock has a fair value of $20 per share on January 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Additional information is as follows.</a:t>
            </a:r>
          </a:p>
          <a:p>
            <a:pPr lvl="1" algn="l">
              <a:lnSpc>
                <a:spcPct val="125000"/>
              </a:lnSpc>
              <a:spcBef>
                <a:spcPct val="50000"/>
              </a:spcBef>
              <a:buFontTx/>
              <a:buAutoNum type="arabicPeriod"/>
            </a:pPr>
            <a:r>
              <a:rPr lang="en-US" altLang="en-US" sz="2000" b="0" dirty="0">
                <a:solidFill>
                  <a:schemeClr val="tx1"/>
                </a:solidFill>
                <a:latin typeface="Liberation Sans" panose="020B0604020202020204"/>
              </a:rPr>
              <a:t>The service period related to the restricted stock is five years.</a:t>
            </a:r>
          </a:p>
          <a:p>
            <a:pPr lvl="1" algn="l">
              <a:lnSpc>
                <a:spcPct val="125000"/>
              </a:lnSpc>
              <a:spcBef>
                <a:spcPct val="50000"/>
              </a:spcBef>
              <a:buFontTx/>
              <a:buAutoNum type="arabicPeriod"/>
            </a:pPr>
            <a:r>
              <a:rPr lang="en-US" altLang="en-US" sz="2000" b="0" dirty="0">
                <a:solidFill>
                  <a:schemeClr val="tx1"/>
                </a:solidFill>
                <a:latin typeface="Liberation Sans" panose="020B0604020202020204"/>
              </a:rPr>
              <a:t>Vesting occurs if Stalker stays with the company for a five-year period.</a:t>
            </a:r>
          </a:p>
          <a:p>
            <a:pPr lvl="1" algn="l">
              <a:lnSpc>
                <a:spcPct val="125000"/>
              </a:lnSpc>
              <a:spcBef>
                <a:spcPct val="50000"/>
              </a:spcBef>
              <a:buFontTx/>
              <a:buAutoNum type="arabicPeriod"/>
            </a:pPr>
            <a:r>
              <a:rPr lang="en-US" altLang="en-US" sz="2000" b="0" dirty="0">
                <a:solidFill>
                  <a:schemeClr val="tx1"/>
                </a:solidFill>
                <a:latin typeface="Liberation Sans" panose="020B0604020202020204"/>
              </a:rPr>
              <a:t>The par value of the stock is $1 per share.</a:t>
            </a:r>
          </a:p>
          <a:p>
            <a:pPr algn="l">
              <a:lnSpc>
                <a:spcPct val="125000"/>
              </a:lnSpc>
              <a:spcBef>
                <a:spcPct val="50000"/>
              </a:spcBef>
            </a:pPr>
            <a:r>
              <a:rPr lang="en-US" altLang="en-US" sz="2000" b="0" dirty="0">
                <a:solidFill>
                  <a:schemeClr val="tx1"/>
                </a:solidFill>
                <a:latin typeface="Liberation Sans" panose="020B0604020202020204"/>
              </a:rPr>
              <a:t>Skidmore makes the following entry on the grant date (January 1, </a:t>
            </a:r>
            <a:r>
              <a:rPr lang="en-US" altLang="en-US" sz="2000" b="0" dirty="0" smtClean="0">
                <a:solidFill>
                  <a:schemeClr val="tx1"/>
                </a:solidFill>
                <a:latin typeface="Liberation Sans" panose="020B0604020202020204"/>
              </a:rPr>
              <a:t>2017).</a:t>
            </a:r>
            <a:endParaRPr lang="en-US" altLang="en-US" sz="2000" b="0" dirty="0">
              <a:solidFill>
                <a:schemeClr val="tx1"/>
              </a:solidFill>
              <a:latin typeface="Liberation Sans" panose="020B0604020202020204"/>
            </a:endParaRPr>
          </a:p>
        </p:txBody>
      </p:sp>
      <p:sp>
        <p:nvSpPr>
          <p:cNvPr id="1575949" name="Rectangle 1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006600"/>
                </a:solidFill>
                <a:latin typeface="Liberation Sans" panose="020B0604020202020204"/>
              </a:rPr>
              <a:t>Restricted </a:t>
            </a:r>
            <a:r>
              <a:rPr lang="en-US" sz="3200" dirty="0" smtClean="0">
                <a:solidFill>
                  <a:srgbClr val="006600"/>
                </a:solidFill>
                <a:latin typeface="Liberation Sans" panose="020B0604020202020204"/>
              </a:rPr>
              <a:t>Stock Example</a:t>
            </a:r>
            <a:endParaRPr lang="en-US" sz="3200" dirty="0">
              <a:solidFill>
                <a:srgbClr val="006600"/>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403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696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6969" name="Rectangle 9"/>
          <p:cNvSpPr>
            <a:spLocks noChangeArrowheads="1"/>
          </p:cNvSpPr>
          <p:nvPr/>
        </p:nvSpPr>
        <p:spPr bwMode="auto">
          <a:xfrm>
            <a:off x="609600" y="2362200"/>
            <a:ext cx="7924800" cy="1477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572250" algn="r"/>
                <a:tab pos="7715250" algn="r"/>
              </a:tabLst>
              <a:defRPr b="1">
                <a:solidFill>
                  <a:schemeClr val="folHlink"/>
                </a:solidFill>
                <a:latin typeface="Comic Sans MS" panose="030F0702030302020204" pitchFamily="66" charset="0"/>
              </a:defRPr>
            </a:lvl1pPr>
            <a:lvl2pPr marL="742950" indent="-285750">
              <a:tabLst>
                <a:tab pos="6572250" algn="r"/>
                <a:tab pos="7715250" algn="r"/>
              </a:tabLst>
              <a:defRPr b="1">
                <a:solidFill>
                  <a:schemeClr val="folHlink"/>
                </a:solidFill>
                <a:latin typeface="Comic Sans MS" panose="030F0702030302020204" pitchFamily="66" charset="0"/>
              </a:defRPr>
            </a:lvl2pPr>
            <a:lvl3pPr marL="1143000" indent="-228600">
              <a:tabLst>
                <a:tab pos="6572250" algn="r"/>
                <a:tab pos="7715250" algn="r"/>
              </a:tabLst>
              <a:defRPr b="1">
                <a:solidFill>
                  <a:schemeClr val="folHlink"/>
                </a:solidFill>
                <a:latin typeface="Comic Sans MS" panose="030F0702030302020204" pitchFamily="66" charset="0"/>
              </a:defRPr>
            </a:lvl3pPr>
            <a:lvl4pPr marL="1600200" indent="-228600">
              <a:tabLst>
                <a:tab pos="6572250" algn="r"/>
                <a:tab pos="7715250" algn="r"/>
              </a:tabLst>
              <a:defRPr b="1">
                <a:solidFill>
                  <a:schemeClr val="folHlink"/>
                </a:solidFill>
                <a:latin typeface="Comic Sans MS" panose="030F0702030302020204" pitchFamily="66" charset="0"/>
              </a:defRPr>
            </a:lvl4pPr>
            <a:lvl5pPr marL="2057400" indent="-228600">
              <a:tabLst>
                <a:tab pos="6572250" algn="r"/>
                <a:tab pos="77152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000" b="0" dirty="0">
                <a:latin typeface="Liberation Sans" panose="020B0604020202020204"/>
              </a:rPr>
              <a:t>Unearned Compensation 	20,000</a:t>
            </a:r>
          </a:p>
          <a:p>
            <a:pPr algn="l">
              <a:lnSpc>
                <a:spcPct val="130000"/>
              </a:lnSpc>
              <a:spcBef>
                <a:spcPct val="30000"/>
              </a:spcBef>
            </a:pPr>
            <a:r>
              <a:rPr lang="en-US" altLang="en-US" sz="2000" b="0" dirty="0">
                <a:latin typeface="Liberation Sans" panose="020B0604020202020204"/>
              </a:rPr>
              <a:t>	Common Stock (1,000 x $1) 		1,000</a:t>
            </a:r>
          </a:p>
          <a:p>
            <a:pPr algn="l">
              <a:lnSpc>
                <a:spcPct val="130000"/>
              </a:lnSpc>
              <a:spcBef>
                <a:spcPct val="30000"/>
              </a:spcBef>
            </a:pPr>
            <a:r>
              <a:rPr lang="en-US" altLang="en-US" sz="2000" b="0" dirty="0">
                <a:latin typeface="Liberation Sans" panose="020B0604020202020204"/>
              </a:rPr>
              <a:t>	Paid-in Capital in Excess of Par (1,000 x $19) 		19,000</a:t>
            </a:r>
          </a:p>
        </p:txBody>
      </p:sp>
      <p:sp>
        <p:nvSpPr>
          <p:cNvPr id="1576970" name="Rectangle 10"/>
          <p:cNvSpPr>
            <a:spLocks noChangeArrowheads="1"/>
          </p:cNvSpPr>
          <p:nvPr/>
        </p:nvSpPr>
        <p:spPr bwMode="auto">
          <a:xfrm>
            <a:off x="685800" y="4648200"/>
            <a:ext cx="7772400" cy="1058863"/>
          </a:xfrm>
          <a:prstGeom prst="rect">
            <a:avLst/>
          </a:prstGeom>
          <a:solidFill>
            <a:srgbClr val="FFFFCC"/>
          </a:solidFill>
          <a:ln w="19050" cap="sq">
            <a:solidFill>
              <a:schemeClr val="bg2"/>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dirty="0">
                <a:latin typeface="Liberation Sans" panose="020B0604020202020204"/>
              </a:rPr>
              <a:t>Unearned Compensation represents the cost of services yet to be performed, which is not an asset. </a:t>
            </a:r>
            <a:r>
              <a:rPr lang="en-US" altLang="en-US" b="0" dirty="0">
                <a:latin typeface="Liberation Sans" panose="020B0604020202020204"/>
              </a:rPr>
              <a:t>Unearned Compensation is reported as a component of stockholders’ equity in the balance sheet.</a:t>
            </a:r>
          </a:p>
        </p:txBody>
      </p:sp>
      <p:sp>
        <p:nvSpPr>
          <p:cNvPr id="45062" name="Rectangle 11"/>
          <p:cNvSpPr>
            <a:spLocks noChangeArrowheads="1"/>
          </p:cNvSpPr>
          <p:nvPr/>
        </p:nvSpPr>
        <p:spPr bwMode="auto">
          <a:xfrm>
            <a:off x="609600" y="1371600"/>
            <a:ext cx="822960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Skidmore </a:t>
            </a:r>
            <a:r>
              <a:rPr lang="en-US" altLang="en-US" sz="2000" b="0" dirty="0">
                <a:solidFill>
                  <a:schemeClr val="tx1"/>
                </a:solidFill>
                <a:latin typeface="Liberation Sans" panose="020B0604020202020204"/>
              </a:rPr>
              <a:t>makes the following entry on the grant date (January 1, </a:t>
            </a:r>
            <a:r>
              <a:rPr lang="en-US" altLang="en-US" sz="2000" b="0" dirty="0" smtClean="0">
                <a:solidFill>
                  <a:schemeClr val="tx1"/>
                </a:solidFill>
                <a:latin typeface="Liberation Sans" panose="020B0604020202020204"/>
              </a:rPr>
              <a:t>2017).</a:t>
            </a:r>
            <a:endParaRPr lang="en-US" altLang="en-US" sz="2000" b="0" dirty="0">
              <a:solidFill>
                <a:schemeClr val="tx1"/>
              </a:solidFill>
              <a:latin typeface="Liberation Sans" panose="020B0604020202020204"/>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506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0" name="Rectangle 1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006600"/>
                </a:solidFill>
                <a:latin typeface="Liberation Sans" panose="020B0604020202020204"/>
              </a:rPr>
              <a:t>Restricted </a:t>
            </a:r>
            <a:r>
              <a:rPr lang="en-US" sz="3200" dirty="0" smtClean="0">
                <a:solidFill>
                  <a:srgbClr val="006600"/>
                </a:solidFill>
                <a:latin typeface="Liberation Sans" panose="020B0604020202020204"/>
              </a:rPr>
              <a:t>Stock Example</a:t>
            </a:r>
            <a:endParaRPr lang="en-US" sz="3200"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6969">
                                            <p:txEl>
                                              <p:pRg st="0" end="0"/>
                                            </p:txEl>
                                          </p:spTgt>
                                        </p:tgtEl>
                                        <p:attrNameLst>
                                          <p:attrName>style.visibility</p:attrName>
                                        </p:attrNameLst>
                                      </p:cBhvr>
                                      <p:to>
                                        <p:strVal val="visible"/>
                                      </p:to>
                                    </p:set>
                                    <p:animEffect transition="in" filter="wipe(left)">
                                      <p:cBhvr>
                                        <p:cTn id="7" dur="500"/>
                                        <p:tgtEl>
                                          <p:spTgt spid="15769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6969">
                                            <p:txEl>
                                              <p:pRg st="1" end="1"/>
                                            </p:txEl>
                                          </p:spTgt>
                                        </p:tgtEl>
                                        <p:attrNameLst>
                                          <p:attrName>style.visibility</p:attrName>
                                        </p:attrNameLst>
                                      </p:cBhvr>
                                      <p:to>
                                        <p:strVal val="visible"/>
                                      </p:to>
                                    </p:set>
                                    <p:animEffect transition="in" filter="wipe(left)">
                                      <p:cBhvr>
                                        <p:cTn id="12" dur="500"/>
                                        <p:tgtEl>
                                          <p:spTgt spid="15769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6969">
                                            <p:txEl>
                                              <p:pRg st="2" end="2"/>
                                            </p:txEl>
                                          </p:spTgt>
                                        </p:tgtEl>
                                        <p:attrNameLst>
                                          <p:attrName>style.visibility</p:attrName>
                                        </p:attrNameLst>
                                      </p:cBhvr>
                                      <p:to>
                                        <p:strVal val="visible"/>
                                      </p:to>
                                    </p:set>
                                    <p:animEffect transition="in" filter="wipe(left)">
                                      <p:cBhvr>
                                        <p:cTn id="17" dur="500"/>
                                        <p:tgtEl>
                                          <p:spTgt spid="15769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76970"/>
                                        </p:tgtEl>
                                        <p:attrNameLst>
                                          <p:attrName>style.visibility</p:attrName>
                                        </p:attrNameLst>
                                      </p:cBhvr>
                                      <p:to>
                                        <p:strVal val="visible"/>
                                      </p:to>
                                    </p:set>
                                    <p:animEffect transition="in" filter="wipe(up)">
                                      <p:cBhvr>
                                        <p:cTn id="22" dur="500"/>
                                        <p:tgtEl>
                                          <p:spTgt spid="1576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69" grpId="0" build="p"/>
      <p:bldP spid="15769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7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798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79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7993" name="Rectangle 9"/>
          <p:cNvSpPr>
            <a:spLocks noChangeArrowheads="1"/>
          </p:cNvSpPr>
          <p:nvPr/>
        </p:nvSpPr>
        <p:spPr bwMode="auto">
          <a:xfrm>
            <a:off x="838200" y="2438400"/>
            <a:ext cx="8229600"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6572250" algn="r"/>
                <a:tab pos="7715250" algn="r"/>
              </a:tabLst>
              <a:defRPr b="1">
                <a:solidFill>
                  <a:schemeClr val="folHlink"/>
                </a:solidFill>
                <a:latin typeface="Comic Sans MS" panose="030F0702030302020204" pitchFamily="66" charset="0"/>
              </a:defRPr>
            </a:lvl1pPr>
            <a:lvl2pPr marL="742950" indent="-285750">
              <a:tabLst>
                <a:tab pos="6572250" algn="r"/>
                <a:tab pos="7715250" algn="r"/>
              </a:tabLst>
              <a:defRPr b="1">
                <a:solidFill>
                  <a:schemeClr val="folHlink"/>
                </a:solidFill>
                <a:latin typeface="Comic Sans MS" panose="030F0702030302020204" pitchFamily="66" charset="0"/>
              </a:defRPr>
            </a:lvl2pPr>
            <a:lvl3pPr marL="1143000" indent="-228600">
              <a:tabLst>
                <a:tab pos="6572250" algn="r"/>
                <a:tab pos="7715250" algn="r"/>
              </a:tabLst>
              <a:defRPr b="1">
                <a:solidFill>
                  <a:schemeClr val="folHlink"/>
                </a:solidFill>
                <a:latin typeface="Comic Sans MS" panose="030F0702030302020204" pitchFamily="66" charset="0"/>
              </a:defRPr>
            </a:lvl3pPr>
            <a:lvl4pPr marL="1600200" indent="-228600">
              <a:tabLst>
                <a:tab pos="6572250" algn="r"/>
                <a:tab pos="7715250" algn="r"/>
              </a:tabLst>
              <a:defRPr b="1">
                <a:solidFill>
                  <a:schemeClr val="folHlink"/>
                </a:solidFill>
                <a:latin typeface="Comic Sans MS" panose="030F0702030302020204" pitchFamily="66" charset="0"/>
              </a:defRPr>
            </a:lvl4pPr>
            <a:lvl5pPr marL="2057400" indent="-228600">
              <a:tabLst>
                <a:tab pos="6572250" algn="r"/>
                <a:tab pos="77152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9pPr>
          </a:lstStyle>
          <a:p>
            <a:pPr algn="l">
              <a:lnSpc>
                <a:spcPct val="130000"/>
              </a:lnSpc>
              <a:spcBef>
                <a:spcPct val="30000"/>
              </a:spcBef>
              <a:tabLst>
                <a:tab pos="5713413" algn="r"/>
                <a:tab pos="7715250" algn="r"/>
              </a:tabLst>
            </a:pPr>
            <a:r>
              <a:rPr lang="en-US" altLang="en-US" sz="2000" b="0" dirty="0">
                <a:latin typeface="Liberation Sans" panose="020B0604020202020204"/>
              </a:rPr>
              <a:t>Compensation Expense 	4,000</a:t>
            </a:r>
          </a:p>
          <a:p>
            <a:pPr algn="l">
              <a:lnSpc>
                <a:spcPct val="130000"/>
              </a:lnSpc>
              <a:spcBef>
                <a:spcPct val="30000"/>
              </a:spcBef>
              <a:tabLst>
                <a:tab pos="5713413" algn="r"/>
                <a:tab pos="7088188" algn="r"/>
              </a:tabLst>
            </a:pPr>
            <a:r>
              <a:rPr lang="en-US" altLang="en-US" sz="2000" b="0" dirty="0">
                <a:latin typeface="Liberation Sans" panose="020B0604020202020204"/>
              </a:rPr>
              <a:t>	Unearned Compensation 		4,000</a:t>
            </a:r>
          </a:p>
        </p:txBody>
      </p:sp>
      <p:sp>
        <p:nvSpPr>
          <p:cNvPr id="1577995" name="Rectangle 11"/>
          <p:cNvSpPr>
            <a:spLocks noChangeArrowheads="1"/>
          </p:cNvSpPr>
          <p:nvPr/>
        </p:nvSpPr>
        <p:spPr bwMode="auto">
          <a:xfrm>
            <a:off x="1219200" y="4876800"/>
            <a:ext cx="6705600" cy="660400"/>
          </a:xfrm>
          <a:prstGeom prst="rect">
            <a:avLst/>
          </a:prstGeom>
          <a:solidFill>
            <a:srgbClr val="FFFFCC"/>
          </a:solidFill>
          <a:ln w="19050" cap="sq" algn="ctr">
            <a:solidFill>
              <a:schemeClr val="bg2"/>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b="0" dirty="0">
                <a:latin typeface="Liberation Sans" panose="020B0604020202020204"/>
              </a:rPr>
              <a:t>Skidmore records compensation expense of $4,000 for each of the next four years (</a:t>
            </a:r>
            <a:r>
              <a:rPr lang="en-US" altLang="en-US" b="0" dirty="0" smtClean="0">
                <a:latin typeface="Liberation Sans" panose="020B0604020202020204"/>
              </a:rPr>
              <a:t>2018, 2019, 2020, </a:t>
            </a:r>
            <a:r>
              <a:rPr lang="en-US" altLang="en-US" b="0" dirty="0">
                <a:latin typeface="Liberation Sans" panose="020B0604020202020204"/>
              </a:rPr>
              <a:t>and </a:t>
            </a:r>
            <a:r>
              <a:rPr lang="en-US" altLang="en-US" b="0" dirty="0" smtClean="0">
                <a:latin typeface="Liberation Sans" panose="020B0604020202020204"/>
              </a:rPr>
              <a:t>2021).</a:t>
            </a:r>
            <a:endParaRPr lang="en-US" altLang="en-US" b="0" dirty="0">
              <a:latin typeface="Liberation Sans" panose="020B0604020202020204"/>
            </a:endParaRPr>
          </a:p>
        </p:txBody>
      </p:sp>
      <p:sp>
        <p:nvSpPr>
          <p:cNvPr id="46088" name="Rectangle 12"/>
          <p:cNvSpPr>
            <a:spLocks noChangeArrowheads="1"/>
          </p:cNvSpPr>
          <p:nvPr/>
        </p:nvSpPr>
        <p:spPr bwMode="auto">
          <a:xfrm>
            <a:off x="609600" y="1371600"/>
            <a:ext cx="796290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Record </a:t>
            </a:r>
            <a:r>
              <a:rPr lang="en-US" altLang="en-US" sz="2000" b="0" dirty="0">
                <a:solidFill>
                  <a:schemeClr val="tx1"/>
                </a:solidFill>
                <a:latin typeface="Liberation Sans" panose="020B0604020202020204"/>
              </a:rPr>
              <a:t>the journal entry at December 31,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Skidmore records compensation expense.</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609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2" name="Rectangle 1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006600"/>
                </a:solidFill>
                <a:latin typeface="Liberation Sans" panose="020B0604020202020204"/>
              </a:rPr>
              <a:t>Restricted </a:t>
            </a:r>
            <a:r>
              <a:rPr lang="en-US" sz="3200" dirty="0" smtClean="0">
                <a:solidFill>
                  <a:srgbClr val="006600"/>
                </a:solidFill>
                <a:latin typeface="Liberation Sans" panose="020B0604020202020204"/>
              </a:rPr>
              <a:t>Stock Example</a:t>
            </a:r>
            <a:endParaRPr lang="en-US" sz="3200"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993">
                                            <p:txEl>
                                              <p:pRg st="0" end="0"/>
                                            </p:txEl>
                                          </p:spTgt>
                                        </p:tgtEl>
                                        <p:attrNameLst>
                                          <p:attrName>style.visibility</p:attrName>
                                        </p:attrNameLst>
                                      </p:cBhvr>
                                      <p:to>
                                        <p:strVal val="visible"/>
                                      </p:to>
                                    </p:set>
                                    <p:animEffect transition="in" filter="wipe(left)">
                                      <p:cBhvr>
                                        <p:cTn id="7" dur="500"/>
                                        <p:tgtEl>
                                          <p:spTgt spid="15779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7993">
                                            <p:txEl>
                                              <p:pRg st="1" end="1"/>
                                            </p:txEl>
                                          </p:spTgt>
                                        </p:tgtEl>
                                        <p:attrNameLst>
                                          <p:attrName>style.visibility</p:attrName>
                                        </p:attrNameLst>
                                      </p:cBhvr>
                                      <p:to>
                                        <p:strVal val="visible"/>
                                      </p:to>
                                    </p:set>
                                    <p:animEffect transition="in" filter="wipe(left)">
                                      <p:cBhvr>
                                        <p:cTn id="12" dur="500"/>
                                        <p:tgtEl>
                                          <p:spTgt spid="15779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77995"/>
                                        </p:tgtEl>
                                        <p:attrNameLst>
                                          <p:attrName>style.visibility</p:attrName>
                                        </p:attrNameLst>
                                      </p:cBhvr>
                                      <p:to>
                                        <p:strVal val="visible"/>
                                      </p:to>
                                    </p:set>
                                    <p:animEffect transition="in" filter="wipe(up)">
                                      <p:cBhvr>
                                        <p:cTn id="17" dur="500"/>
                                        <p:tgtEl>
                                          <p:spTgt spid="1577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993" grpId="0" build="p"/>
      <p:bldP spid="15779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142128" y="5462588"/>
            <a:ext cx="2819400" cy="369332"/>
          </a:xfrm>
          <a:prstGeom prst="rect">
            <a:avLst/>
          </a:prstGeom>
          <a:solidFill>
            <a:srgbClr val="FFFFCC"/>
          </a:solidFill>
          <a:ln w="38100">
            <a:solidFill>
              <a:schemeClr val="tx1"/>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b="0" dirty="0">
                <a:solidFill>
                  <a:schemeClr val="tx1"/>
                </a:solidFill>
                <a:latin typeface="Liberation Sans" panose="020B0604020202020204"/>
              </a:rPr>
              <a:t>(at the holder’s option)</a:t>
            </a:r>
          </a:p>
        </p:txBody>
      </p:sp>
      <p:sp>
        <p:nvSpPr>
          <p:cNvPr id="6147" name="Rectangle 3"/>
          <p:cNvSpPr>
            <a:spLocks noChangeArrowheads="1"/>
          </p:cNvSpPr>
          <p:nvPr/>
        </p:nvSpPr>
        <p:spPr bwMode="auto">
          <a:xfrm>
            <a:off x="1371600" y="3709988"/>
            <a:ext cx="7162800" cy="533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0" rIns="90488" bIns="44450" anchor="ctr"/>
          <a:lstStyle>
            <a:lvl1pPr marL="342900" indent="-3429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20000"/>
              </a:spcBef>
              <a:buClr>
                <a:schemeClr val="accent2"/>
              </a:buClr>
              <a:buSzPct val="75000"/>
              <a:buFont typeface="Wingdings" panose="05000000000000000000" pitchFamily="2" charset="2"/>
              <a:buNone/>
            </a:pPr>
            <a:r>
              <a:rPr lang="en-US" altLang="en-US" sz="2400" b="0" dirty="0">
                <a:solidFill>
                  <a:schemeClr val="tx1"/>
                </a:solidFill>
                <a:latin typeface="Liberation Sans" panose="020B0604020202020204"/>
              </a:rPr>
              <a:t>Benefit of a Bond   </a:t>
            </a:r>
            <a:r>
              <a:rPr lang="en-US" altLang="en-US" sz="2000" b="0" dirty="0">
                <a:solidFill>
                  <a:schemeClr val="tx1"/>
                </a:solidFill>
                <a:latin typeface="Liberation Sans" panose="020B0604020202020204"/>
              </a:rPr>
              <a:t>(guaranteed interest and principal)</a:t>
            </a:r>
          </a:p>
        </p:txBody>
      </p:sp>
      <p:sp>
        <p:nvSpPr>
          <p:cNvPr id="6148" name="Rectangle 4"/>
          <p:cNvSpPr>
            <a:spLocks noChangeArrowheads="1"/>
          </p:cNvSpPr>
          <p:nvPr/>
        </p:nvSpPr>
        <p:spPr bwMode="auto">
          <a:xfrm>
            <a:off x="1371600" y="4929188"/>
            <a:ext cx="7162800" cy="533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0" rIns="90488" bIns="44450" anchor="ctr"/>
          <a:lstStyle>
            <a:lvl1pPr marL="342900" indent="-3429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20000"/>
              </a:spcBef>
              <a:buClr>
                <a:schemeClr val="accent2"/>
              </a:buClr>
              <a:buSzPct val="75000"/>
              <a:buFont typeface="Wingdings" panose="05000000000000000000" pitchFamily="2" charset="2"/>
              <a:buNone/>
            </a:pPr>
            <a:r>
              <a:rPr lang="en-US" altLang="en-US" sz="2400" b="0" dirty="0">
                <a:solidFill>
                  <a:schemeClr val="tx1"/>
                </a:solidFill>
                <a:latin typeface="Liberation Sans" panose="020B0604020202020204"/>
              </a:rPr>
              <a:t>Privilege of Exchanging it for Stock</a:t>
            </a:r>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709988"/>
            <a:ext cx="609600" cy="533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929188"/>
            <a:ext cx="609600" cy="533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8"/>
          <p:cNvSpPr txBox="1">
            <a:spLocks noChangeArrowheads="1"/>
          </p:cNvSpPr>
          <p:nvPr/>
        </p:nvSpPr>
        <p:spPr bwMode="auto">
          <a:xfrm>
            <a:off x="609600" y="1981200"/>
            <a:ext cx="8001000" cy="99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lIns="90488" tIns="44450" rIns="90488" bIns="44450"/>
          <a:lstStyle>
            <a:defPPr>
              <a:defRPr lang="en-US"/>
            </a:defPPr>
            <a:lvl1pPr algn="l">
              <a:lnSpc>
                <a:spcPct val="120000"/>
              </a:lnSpc>
              <a:spcBef>
                <a:spcPts val="1200"/>
              </a:spcBef>
              <a:buClr>
                <a:schemeClr val="accent2"/>
              </a:buClr>
              <a:buSzPct val="75000"/>
              <a:buFont typeface="Wingdings" pitchFamily="2" charset="2"/>
              <a:buNone/>
              <a:defRPr sz="2300" b="0">
                <a:solidFill>
                  <a:schemeClr val="tx1"/>
                </a:solidFill>
                <a:latin typeface="Arial" charset="0"/>
              </a:defRPr>
            </a:lvl1pPr>
          </a:lstStyle>
          <a:p>
            <a:pPr>
              <a:defRPr/>
            </a:pPr>
            <a:r>
              <a:rPr lang="en-US" b="1" dirty="0" smtClean="0">
                <a:solidFill>
                  <a:schemeClr val="tx2">
                    <a:lumMod val="50000"/>
                  </a:schemeClr>
                </a:solidFill>
                <a:latin typeface="Liberation Sans" panose="020B0604020202020204"/>
              </a:rPr>
              <a:t>Convertible bonds </a:t>
            </a:r>
            <a:r>
              <a:rPr lang="en-US" dirty="0" smtClean="0">
                <a:latin typeface="Liberation Sans" panose="020B0604020202020204"/>
              </a:rPr>
              <a:t>can be changed into other corporate securities during some specified period of time after issuance.</a:t>
            </a:r>
          </a:p>
        </p:txBody>
      </p:sp>
      <p:sp>
        <p:nvSpPr>
          <p:cNvPr id="6152" name="Text Box 9"/>
          <p:cNvSpPr txBox="1">
            <a:spLocks noChangeArrowheads="1"/>
          </p:cNvSpPr>
          <p:nvPr/>
        </p:nvSpPr>
        <p:spPr bwMode="auto">
          <a:xfrm>
            <a:off x="4419600" y="4227513"/>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4000" dirty="0">
                <a:solidFill>
                  <a:schemeClr val="tx1"/>
                </a:solidFill>
                <a:latin typeface="Liberation Sans" panose="020B0604020202020204"/>
              </a:rPr>
              <a:t>+</a:t>
            </a:r>
          </a:p>
        </p:txBody>
      </p:sp>
      <p:sp>
        <p:nvSpPr>
          <p:cNvPr id="615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56"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Accounting for Convertible Debt</a:t>
            </a:r>
          </a:p>
        </p:txBody>
      </p:sp>
      <p:sp>
        <p:nvSpPr>
          <p:cNvPr id="13"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DILUTIVE SECURITIES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90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90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90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9019" name="Rectangle 11"/>
          <p:cNvSpPr>
            <a:spLocks noChangeArrowheads="1"/>
          </p:cNvSpPr>
          <p:nvPr/>
        </p:nvSpPr>
        <p:spPr bwMode="auto">
          <a:xfrm>
            <a:off x="838200" y="2819400"/>
            <a:ext cx="7696200" cy="1970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30000"/>
              </a:lnSpc>
              <a:spcBef>
                <a:spcPct val="30000"/>
              </a:spcBef>
              <a:tabLst>
                <a:tab pos="6343650" algn="r"/>
                <a:tab pos="7429500" algn="r"/>
                <a:tab pos="7715250" algn="r"/>
              </a:tabLst>
              <a:defRPr/>
            </a:pPr>
            <a:r>
              <a:rPr lang="en-US" sz="2000" b="0" dirty="0">
                <a:latin typeface="Liberation Sans" panose="020B0604020202020204"/>
              </a:rPr>
              <a:t>Common Stock 	1,000</a:t>
            </a:r>
          </a:p>
          <a:p>
            <a:pPr marL="457200" indent="-457200" algn="l">
              <a:lnSpc>
                <a:spcPct val="130000"/>
              </a:lnSpc>
              <a:spcBef>
                <a:spcPct val="30000"/>
              </a:spcBef>
              <a:tabLst>
                <a:tab pos="6343650" algn="r"/>
                <a:tab pos="7429500" algn="r"/>
                <a:tab pos="7715250" algn="r"/>
              </a:tabLst>
              <a:defRPr/>
            </a:pPr>
            <a:r>
              <a:rPr lang="en-US" sz="2000" b="0" dirty="0">
                <a:latin typeface="Liberation Sans" panose="020B0604020202020204"/>
              </a:rPr>
              <a:t>Paid-in Capital in Excess of Par - Common</a:t>
            </a:r>
            <a:r>
              <a:rPr lang="en-US" sz="2000" dirty="0">
                <a:effectLst>
                  <a:outerShdw blurRad="38100" dist="38100" dir="2700000" algn="tl">
                    <a:srgbClr val="C0C0C0"/>
                  </a:outerShdw>
                </a:effectLst>
              </a:rPr>
              <a:t> </a:t>
            </a:r>
            <a:r>
              <a:rPr lang="en-US" sz="2000" b="0" dirty="0">
                <a:latin typeface="Liberation Sans" panose="020B0604020202020204"/>
              </a:rPr>
              <a:t>	19,000</a:t>
            </a:r>
          </a:p>
          <a:p>
            <a:pPr marL="457200" indent="-457200" algn="l">
              <a:lnSpc>
                <a:spcPct val="130000"/>
              </a:lnSpc>
              <a:spcBef>
                <a:spcPct val="30000"/>
              </a:spcBef>
              <a:tabLst>
                <a:tab pos="6343650" algn="r"/>
                <a:tab pos="7429500" algn="r"/>
                <a:tab pos="7715250" algn="r"/>
              </a:tabLst>
              <a:defRPr/>
            </a:pPr>
            <a:r>
              <a:rPr lang="en-US" sz="2000" b="0" dirty="0">
                <a:latin typeface="Liberation Sans" panose="020B0604020202020204"/>
              </a:rPr>
              <a:t>	Compensation Expense ($4,000 x 2) 		8,000</a:t>
            </a:r>
          </a:p>
          <a:p>
            <a:pPr marL="457200" indent="-457200" algn="l">
              <a:lnSpc>
                <a:spcPct val="130000"/>
              </a:lnSpc>
              <a:spcBef>
                <a:spcPct val="30000"/>
              </a:spcBef>
              <a:tabLst>
                <a:tab pos="6343650" algn="r"/>
                <a:tab pos="7429500" algn="r"/>
                <a:tab pos="7715250" algn="r"/>
              </a:tabLst>
              <a:defRPr/>
            </a:pPr>
            <a:r>
              <a:rPr lang="en-US" sz="2000" b="0" dirty="0">
                <a:latin typeface="Liberation Sans" panose="020B0604020202020204"/>
              </a:rPr>
              <a:t>	Unearned Compensation 		12,000</a:t>
            </a:r>
          </a:p>
        </p:txBody>
      </p:sp>
      <p:sp>
        <p:nvSpPr>
          <p:cNvPr id="47111" name="Rectangle 13"/>
          <p:cNvSpPr>
            <a:spLocks noChangeArrowheads="1"/>
          </p:cNvSpPr>
          <p:nvPr/>
        </p:nvSpPr>
        <p:spPr bwMode="auto">
          <a:xfrm>
            <a:off x="609600" y="1371600"/>
            <a:ext cx="8229600" cy="12464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Assume </a:t>
            </a:r>
            <a:r>
              <a:rPr lang="en-US" altLang="en-US" sz="2000" b="0" dirty="0">
                <a:solidFill>
                  <a:schemeClr val="tx1"/>
                </a:solidFill>
                <a:latin typeface="Liberation Sans" panose="020B0604020202020204"/>
              </a:rPr>
              <a:t>that Stalker leaves on February 3, </a:t>
            </a:r>
            <a:r>
              <a:rPr lang="en-US" altLang="en-US" sz="2000" b="0" dirty="0" smtClean="0">
                <a:solidFill>
                  <a:schemeClr val="tx1"/>
                </a:solidFill>
                <a:latin typeface="Liberation Sans" panose="020B0604020202020204"/>
              </a:rPr>
              <a:t>2019 </a:t>
            </a:r>
            <a:r>
              <a:rPr lang="en-US" altLang="en-US" sz="2000" b="0" dirty="0">
                <a:solidFill>
                  <a:schemeClr val="tx1"/>
                </a:solidFill>
                <a:latin typeface="Liberation Sans" panose="020B0604020202020204"/>
              </a:rPr>
              <a:t>(before any expense has been recorded during </a:t>
            </a:r>
            <a:r>
              <a:rPr lang="en-US" altLang="en-US" sz="2000" b="0" dirty="0" smtClean="0">
                <a:solidFill>
                  <a:schemeClr val="tx1"/>
                </a:solidFill>
                <a:latin typeface="Liberation Sans" panose="020B0604020202020204"/>
              </a:rPr>
              <a:t>2019). </a:t>
            </a:r>
            <a:r>
              <a:rPr lang="en-US" altLang="en-US" sz="2000" b="0" dirty="0">
                <a:solidFill>
                  <a:schemeClr val="tx1"/>
                </a:solidFill>
                <a:latin typeface="Liberation Sans" panose="020B0604020202020204"/>
              </a:rPr>
              <a:t>The entry to record this forfeiture is as follows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71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1" name="Rectangle 1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006600"/>
                </a:solidFill>
                <a:latin typeface="Liberation Sans" panose="020B0604020202020204"/>
              </a:rPr>
              <a:t>Restricted </a:t>
            </a:r>
            <a:r>
              <a:rPr lang="en-US" sz="3200" dirty="0" smtClean="0">
                <a:solidFill>
                  <a:srgbClr val="006600"/>
                </a:solidFill>
                <a:latin typeface="Liberation Sans" panose="020B0604020202020204"/>
              </a:rPr>
              <a:t>Stock Example</a:t>
            </a:r>
            <a:endParaRPr lang="en-US" sz="3200"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9019">
                                            <p:txEl>
                                              <p:pRg st="0" end="0"/>
                                            </p:txEl>
                                          </p:spTgt>
                                        </p:tgtEl>
                                        <p:attrNameLst>
                                          <p:attrName>style.visibility</p:attrName>
                                        </p:attrNameLst>
                                      </p:cBhvr>
                                      <p:to>
                                        <p:strVal val="visible"/>
                                      </p:to>
                                    </p:set>
                                    <p:animEffect transition="in" filter="wipe(left)">
                                      <p:cBhvr>
                                        <p:cTn id="7" dur="500"/>
                                        <p:tgtEl>
                                          <p:spTgt spid="1579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79019">
                                            <p:txEl>
                                              <p:pRg st="1" end="1"/>
                                            </p:txEl>
                                          </p:spTgt>
                                        </p:tgtEl>
                                        <p:attrNameLst>
                                          <p:attrName>style.visibility</p:attrName>
                                        </p:attrNameLst>
                                      </p:cBhvr>
                                      <p:to>
                                        <p:strVal val="visible"/>
                                      </p:to>
                                    </p:set>
                                    <p:animEffect transition="in" filter="wipe(left)">
                                      <p:cBhvr>
                                        <p:cTn id="12" dur="500"/>
                                        <p:tgtEl>
                                          <p:spTgt spid="1579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9019">
                                            <p:txEl>
                                              <p:pRg st="2" end="2"/>
                                            </p:txEl>
                                          </p:spTgt>
                                        </p:tgtEl>
                                        <p:attrNameLst>
                                          <p:attrName>style.visibility</p:attrName>
                                        </p:attrNameLst>
                                      </p:cBhvr>
                                      <p:to>
                                        <p:strVal val="visible"/>
                                      </p:to>
                                    </p:set>
                                    <p:animEffect transition="in" filter="wipe(left)">
                                      <p:cBhvr>
                                        <p:cTn id="17" dur="500"/>
                                        <p:tgtEl>
                                          <p:spTgt spid="1579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79019">
                                            <p:txEl>
                                              <p:pRg st="3" end="3"/>
                                            </p:txEl>
                                          </p:spTgt>
                                        </p:tgtEl>
                                        <p:attrNameLst>
                                          <p:attrName>style.visibility</p:attrName>
                                        </p:attrNameLst>
                                      </p:cBhvr>
                                      <p:to>
                                        <p:strVal val="visible"/>
                                      </p:to>
                                    </p:set>
                                    <p:animEffect transition="in" filter="wipe(left)">
                                      <p:cBhvr>
                                        <p:cTn id="22" dur="500"/>
                                        <p:tgtEl>
                                          <p:spTgt spid="1579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901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80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805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805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8134" name="Text Box 6"/>
          <p:cNvSpPr txBox="1">
            <a:spLocks noChangeArrowheads="1"/>
          </p:cNvSpPr>
          <p:nvPr/>
        </p:nvSpPr>
        <p:spPr bwMode="auto">
          <a:xfrm>
            <a:off x="609600" y="1371600"/>
            <a:ext cx="78613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Employee Stock-Purchase Plans </a:t>
            </a:r>
          </a:p>
        </p:txBody>
      </p:sp>
      <p:sp>
        <p:nvSpPr>
          <p:cNvPr id="48135" name="Rectangle 7"/>
          <p:cNvSpPr>
            <a:spLocks noGrp="1" noChangeArrowheads="1"/>
          </p:cNvSpPr>
          <p:nvPr>
            <p:ph type="body" idx="1"/>
          </p:nvPr>
        </p:nvSpPr>
        <p:spPr bwMode="auto">
          <a:xfrm>
            <a:off x="609600" y="2016125"/>
            <a:ext cx="8001000" cy="3744913"/>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682625" indent="-450850">
              <a:lnSpc>
                <a:spcPct val="120000"/>
              </a:lnSpc>
              <a:spcBef>
                <a:spcPts val="1200"/>
              </a:spcBef>
              <a:buClr>
                <a:srgbClr val="CC0000"/>
              </a:buClr>
              <a:buSzPct val="80000"/>
              <a:buFont typeface="Wingdings" panose="05000000000000000000" pitchFamily="2" charset="2"/>
              <a:buChar char="u"/>
            </a:pPr>
            <a:r>
              <a:rPr lang="en-US" altLang="en-US" sz="2100" b="0" dirty="0" smtClean="0">
                <a:solidFill>
                  <a:schemeClr val="tx1"/>
                </a:solidFill>
                <a:effectLst/>
              </a:rPr>
              <a:t>Generally permit all employees to </a:t>
            </a:r>
            <a:r>
              <a:rPr lang="en-US" altLang="en-US" sz="2100" dirty="0" smtClean="0">
                <a:solidFill>
                  <a:schemeClr val="tx1"/>
                </a:solidFill>
                <a:effectLst/>
              </a:rPr>
              <a:t>purchase stock at a discounted price</a:t>
            </a:r>
            <a:r>
              <a:rPr lang="en-US" altLang="en-US" sz="2100" b="0" dirty="0" smtClean="0">
                <a:solidFill>
                  <a:schemeClr val="tx1"/>
                </a:solidFill>
                <a:effectLst/>
              </a:rPr>
              <a:t> for a short period of time. </a:t>
            </a:r>
          </a:p>
          <a:p>
            <a:pPr marL="682625" indent="-450850">
              <a:lnSpc>
                <a:spcPct val="120000"/>
              </a:lnSpc>
              <a:spcBef>
                <a:spcPts val="1200"/>
              </a:spcBef>
              <a:buClr>
                <a:srgbClr val="CC0000"/>
              </a:buClr>
              <a:buSzPct val="80000"/>
              <a:buFont typeface="Wingdings" panose="05000000000000000000" pitchFamily="2" charset="2"/>
              <a:buChar char="u"/>
            </a:pPr>
            <a:r>
              <a:rPr lang="en-US" altLang="en-US" sz="2100" b="0" dirty="0" smtClean="0">
                <a:solidFill>
                  <a:schemeClr val="tx1"/>
                </a:solidFill>
                <a:effectLst/>
              </a:rPr>
              <a:t>Plans are considered compensatory unless they satisfy all three conditions presented below.</a:t>
            </a:r>
          </a:p>
          <a:p>
            <a:pPr marL="1255713" lvl="1" indent="-450850">
              <a:lnSpc>
                <a:spcPct val="120000"/>
              </a:lnSpc>
              <a:spcBef>
                <a:spcPts val="1200"/>
              </a:spcBef>
              <a:buClrTx/>
              <a:buSzTx/>
              <a:buFontTx/>
              <a:buAutoNum type="arabicPeriod"/>
            </a:pPr>
            <a:r>
              <a:rPr lang="en-US" altLang="en-US" sz="2000" b="0" dirty="0" smtClean="0">
                <a:solidFill>
                  <a:schemeClr val="tx1"/>
                </a:solidFill>
                <a:effectLst/>
              </a:rPr>
              <a:t>Substantially all full-time employees may participate on an equitable basis.</a:t>
            </a:r>
          </a:p>
          <a:p>
            <a:pPr marL="1255713" lvl="1" indent="-450850">
              <a:lnSpc>
                <a:spcPct val="120000"/>
              </a:lnSpc>
              <a:spcBef>
                <a:spcPts val="1200"/>
              </a:spcBef>
              <a:buClrTx/>
              <a:buSzTx/>
              <a:buFontTx/>
              <a:buAutoNum type="arabicPeriod"/>
            </a:pPr>
            <a:r>
              <a:rPr lang="en-US" altLang="en-US" sz="2000" b="0" dirty="0" smtClean="0">
                <a:solidFill>
                  <a:schemeClr val="tx1"/>
                </a:solidFill>
                <a:effectLst/>
              </a:rPr>
              <a:t>The discount from market is small. </a:t>
            </a:r>
          </a:p>
          <a:p>
            <a:pPr marL="1255713" lvl="1" indent="-450850">
              <a:lnSpc>
                <a:spcPct val="120000"/>
              </a:lnSpc>
              <a:spcBef>
                <a:spcPts val="1200"/>
              </a:spcBef>
              <a:buClrTx/>
              <a:buSzTx/>
              <a:buFontTx/>
              <a:buAutoNum type="arabicPeriod"/>
            </a:pPr>
            <a:r>
              <a:rPr lang="en-US" altLang="en-US" sz="2000" b="0" dirty="0" smtClean="0">
                <a:solidFill>
                  <a:schemeClr val="tx1"/>
                </a:solidFill>
                <a:effectLst/>
              </a:rPr>
              <a:t>The plan offers no substantive option feature.</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813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1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10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10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9158" name="Text Box 6"/>
          <p:cNvSpPr txBox="1">
            <a:spLocks noChangeArrowheads="1"/>
          </p:cNvSpPr>
          <p:nvPr/>
        </p:nvSpPr>
        <p:spPr bwMode="auto">
          <a:xfrm>
            <a:off x="609600" y="1371600"/>
            <a:ext cx="78613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Disclosure of Compensation Plans</a:t>
            </a:r>
          </a:p>
        </p:txBody>
      </p:sp>
      <p:sp>
        <p:nvSpPr>
          <p:cNvPr id="44039" name="Rectangle 12"/>
          <p:cNvSpPr>
            <a:spLocks noChangeArrowheads="1"/>
          </p:cNvSpPr>
          <p:nvPr/>
        </p:nvSpPr>
        <p:spPr bwMode="auto">
          <a:xfrm>
            <a:off x="609600" y="2000250"/>
            <a:ext cx="8153400" cy="381158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buClr>
                <a:srgbClr val="800000"/>
              </a:buClr>
              <a:buSzPct val="80000"/>
              <a:defRPr/>
            </a:pPr>
            <a:r>
              <a:rPr lang="en-US" sz="2200" b="0" dirty="0">
                <a:solidFill>
                  <a:schemeClr val="tx1"/>
                </a:solidFill>
                <a:latin typeface="Liberation Sans" panose="020B0604020202020204"/>
              </a:rPr>
              <a:t>Company with one or more share-based payment arrangements must disclose:</a:t>
            </a:r>
          </a:p>
          <a:p>
            <a:pPr marL="682625" lvl="1" indent="-450850" algn="l">
              <a:lnSpc>
                <a:spcPct val="120000"/>
              </a:lnSpc>
              <a:spcBef>
                <a:spcPts val="1200"/>
              </a:spcBef>
              <a:buFontTx/>
              <a:buAutoNum type="arabicPeriod"/>
              <a:defRPr/>
            </a:pPr>
            <a:r>
              <a:rPr lang="en-US" sz="2100" b="0" dirty="0">
                <a:solidFill>
                  <a:schemeClr val="tx1"/>
                </a:solidFill>
                <a:latin typeface="Liberation Sans" panose="020B0604020202020204"/>
              </a:rPr>
              <a:t>Nature and extent of such arrangements.</a:t>
            </a:r>
          </a:p>
          <a:p>
            <a:pPr marL="682625" lvl="1" indent="-450850" algn="l">
              <a:lnSpc>
                <a:spcPct val="120000"/>
              </a:lnSpc>
              <a:spcBef>
                <a:spcPts val="1200"/>
              </a:spcBef>
              <a:buFontTx/>
              <a:buAutoNum type="arabicPeriod"/>
              <a:defRPr/>
            </a:pPr>
            <a:r>
              <a:rPr lang="en-US" sz="2100" b="0" dirty="0">
                <a:solidFill>
                  <a:schemeClr val="tx1"/>
                </a:solidFill>
                <a:latin typeface="Liberation Sans" panose="020B0604020202020204"/>
              </a:rPr>
              <a:t>Effect on the income statement of compensation cost.</a:t>
            </a:r>
          </a:p>
          <a:p>
            <a:pPr marL="682625" lvl="1" indent="-450850" algn="l">
              <a:lnSpc>
                <a:spcPct val="120000"/>
              </a:lnSpc>
              <a:spcBef>
                <a:spcPts val="1200"/>
              </a:spcBef>
              <a:buFontTx/>
              <a:buAutoNum type="arabicPeriod"/>
              <a:defRPr/>
            </a:pPr>
            <a:r>
              <a:rPr lang="en-US" sz="2100" b="0" dirty="0">
                <a:solidFill>
                  <a:schemeClr val="tx1"/>
                </a:solidFill>
                <a:latin typeface="Liberation Sans" panose="020B0604020202020204"/>
              </a:rPr>
              <a:t>Method of estimating the fair value of the goods or services received, or the fair value of the equity instruments granted (or offered to grant). </a:t>
            </a:r>
          </a:p>
          <a:p>
            <a:pPr marL="682625" lvl="1" indent="-450850" algn="l">
              <a:lnSpc>
                <a:spcPct val="120000"/>
              </a:lnSpc>
              <a:spcBef>
                <a:spcPts val="1200"/>
              </a:spcBef>
              <a:buFontTx/>
              <a:buAutoNum type="arabicPeriod"/>
              <a:defRPr/>
            </a:pPr>
            <a:r>
              <a:rPr lang="en-US" sz="2100" b="0" dirty="0">
                <a:solidFill>
                  <a:schemeClr val="tx1"/>
                </a:solidFill>
                <a:latin typeface="Liberation Sans" panose="020B0604020202020204"/>
              </a:rPr>
              <a:t>Cash flow effects.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916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11"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buSzPct val="80000"/>
            </a:pPr>
            <a:r>
              <a:rPr lang="en-US" altLang="en-US" sz="3200" dirty="0" smtClean="0">
                <a:solidFill>
                  <a:schemeClr val="tx2">
                    <a:lumMod val="50000"/>
                  </a:schemeClr>
                </a:solidFill>
                <a:latin typeface="Liberation Sans" panose="020B0604020202020204"/>
              </a:rPr>
              <a:t>STOCK COMPENSATION PLANS</a:t>
            </a:r>
            <a:endParaRPr lang="en-US" alt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Describe 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Contrast 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Describe the accounting and reporting for stock compensation plans.</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Compute basic earnings per share.</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290544469"/>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5390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90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907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907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6087" name="Text Box 6"/>
          <p:cNvSpPr txBox="1">
            <a:spLocks noChangeArrowheads="1"/>
          </p:cNvSpPr>
          <p:nvPr/>
        </p:nvSpPr>
        <p:spPr bwMode="auto">
          <a:xfrm>
            <a:off x="609600" y="1358900"/>
            <a:ext cx="7861300" cy="3776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8788">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defRPr/>
            </a:pPr>
            <a:r>
              <a:rPr lang="en-US" sz="2100" dirty="0" smtClean="0">
                <a:solidFill>
                  <a:schemeClr val="tx2">
                    <a:lumMod val="50000"/>
                  </a:schemeClr>
                </a:solidFill>
                <a:latin typeface="Liberation Sans" panose="020B0604020202020204"/>
              </a:rPr>
              <a:t>Earnings per share </a:t>
            </a:r>
            <a:r>
              <a:rPr lang="en-US" sz="2100" b="0" dirty="0" smtClean="0">
                <a:solidFill>
                  <a:srgbClr val="000000"/>
                </a:solidFill>
                <a:latin typeface="Liberation Sans" panose="020B0604020202020204"/>
              </a:rPr>
              <a:t>indicates the income earned by each share of common stock.</a:t>
            </a:r>
          </a:p>
          <a:p>
            <a:pPr lvl="1" algn="l">
              <a:lnSpc>
                <a:spcPct val="120000"/>
              </a:lnSpc>
              <a:spcBef>
                <a:spcPts val="1200"/>
              </a:spcBef>
              <a:buClr>
                <a:srgbClr val="CC0000"/>
              </a:buClr>
              <a:buSzPct val="80000"/>
              <a:buFont typeface="Wingdings" pitchFamily="2" charset="2"/>
              <a:buChar char="u"/>
              <a:defRPr/>
            </a:pPr>
            <a:r>
              <a:rPr lang="en-US" sz="2000" b="0" dirty="0" smtClean="0">
                <a:solidFill>
                  <a:srgbClr val="000000"/>
                </a:solidFill>
                <a:latin typeface="Liberation Sans" panose="020B0604020202020204"/>
              </a:rPr>
              <a:t>Companies report earnings per share only for common stock.</a:t>
            </a:r>
          </a:p>
          <a:p>
            <a:pPr lvl="1" algn="l">
              <a:lnSpc>
                <a:spcPct val="120000"/>
              </a:lnSpc>
              <a:spcBef>
                <a:spcPts val="1200"/>
              </a:spcBef>
              <a:buClr>
                <a:srgbClr val="CC0000"/>
              </a:buClr>
              <a:buSzPct val="80000"/>
              <a:buFont typeface="Wingdings" pitchFamily="2" charset="2"/>
              <a:buChar char="u"/>
              <a:defRPr/>
            </a:pPr>
            <a:endParaRPr lang="en-US" sz="2000" b="0" dirty="0" smtClean="0">
              <a:solidFill>
                <a:srgbClr val="000000"/>
              </a:solidFill>
              <a:latin typeface="Liberation Sans" panose="020B0604020202020204"/>
            </a:endParaRPr>
          </a:p>
          <a:p>
            <a:pPr lvl="1" algn="l">
              <a:lnSpc>
                <a:spcPct val="120000"/>
              </a:lnSpc>
              <a:spcBef>
                <a:spcPts val="1200"/>
              </a:spcBef>
              <a:buClr>
                <a:srgbClr val="CC0000"/>
              </a:buClr>
              <a:buSzPct val="80000"/>
              <a:buFont typeface="Wingdings" pitchFamily="2" charset="2"/>
              <a:buChar char="u"/>
              <a:defRPr/>
            </a:pPr>
            <a:endParaRPr lang="en-US" sz="2000" b="0" dirty="0">
              <a:solidFill>
                <a:srgbClr val="000000"/>
              </a:solidFill>
              <a:latin typeface="Liberation Sans" panose="020B0604020202020204"/>
            </a:endParaRPr>
          </a:p>
          <a:p>
            <a:pPr lvl="1" algn="l">
              <a:lnSpc>
                <a:spcPct val="120000"/>
              </a:lnSpc>
              <a:spcBef>
                <a:spcPts val="1800"/>
              </a:spcBef>
              <a:buClr>
                <a:srgbClr val="CC0000"/>
              </a:buClr>
              <a:buSzPct val="80000"/>
              <a:buFont typeface="Wingdings" pitchFamily="2" charset="2"/>
              <a:buChar char="u"/>
              <a:defRPr/>
            </a:pPr>
            <a:r>
              <a:rPr lang="en-US" sz="2000" b="0" dirty="0" smtClean="0">
                <a:solidFill>
                  <a:srgbClr val="000000"/>
                </a:solidFill>
                <a:latin typeface="Liberation Sans" panose="020B0604020202020204"/>
              </a:rPr>
              <a:t>When the income statement contains intermediate components, such as discontinued operations, companies should disclose earnings per share for each component.</a:t>
            </a:r>
          </a:p>
        </p:txBody>
      </p:sp>
      <p:sp>
        <p:nvSpPr>
          <p:cNvPr id="1539081"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1392237" y="2819400"/>
            <a:ext cx="5541963" cy="980640"/>
          </a:xfrm>
          <a:prstGeom prst="rect">
            <a:avLst/>
          </a:prstGeom>
        </p:spPr>
      </p:pic>
      <p:pic>
        <p:nvPicPr>
          <p:cNvPr id="3" name="Picture 2"/>
          <p:cNvPicPr>
            <a:picLocks noChangeAspect="1"/>
          </p:cNvPicPr>
          <p:nvPr/>
        </p:nvPicPr>
        <p:blipFill>
          <a:blip r:embed="rId4"/>
          <a:stretch>
            <a:fillRect/>
          </a:stretch>
        </p:blipFill>
        <p:spPr>
          <a:xfrm>
            <a:off x="1405732" y="5216334"/>
            <a:ext cx="5528468" cy="1380993"/>
          </a:xfrm>
          <a:prstGeom prst="rect">
            <a:avLst/>
          </a:prstGeom>
        </p:spPr>
      </p:pic>
      <p:sp>
        <p:nvSpPr>
          <p:cNvPr id="4" name="Rectangle 3"/>
          <p:cNvSpPr/>
          <p:nvPr/>
        </p:nvSpPr>
        <p:spPr>
          <a:xfrm>
            <a:off x="7010400" y="2776693"/>
            <a:ext cx="1752600" cy="646331"/>
          </a:xfrm>
          <a:prstGeom prst="rect">
            <a:avLst/>
          </a:prstGeom>
        </p:spPr>
        <p:txBody>
          <a:bodyPr wrap="square">
            <a:spAutoFit/>
          </a:bodyPr>
          <a:lstStyle/>
          <a:p>
            <a:pPr algn="l"/>
            <a:r>
              <a:rPr lang="en-US" sz="1200" dirty="0">
                <a:solidFill>
                  <a:srgbClr val="006600"/>
                </a:solidFill>
                <a:latin typeface="Liberation Sans" panose="020B0604020202020204"/>
              </a:rPr>
              <a:t>ILLUSTRATION 16-7 </a:t>
            </a:r>
            <a:endParaRPr lang="en-US" sz="1200" dirty="0" smtClean="0">
              <a:solidFill>
                <a:srgbClr val="006600"/>
              </a:solidFill>
              <a:latin typeface="Liberation Sans" panose="020B0604020202020204"/>
            </a:endParaRPr>
          </a:p>
          <a:p>
            <a:pPr algn="l"/>
            <a:r>
              <a:rPr lang="en-US" sz="1200" b="0" dirty="0" smtClean="0">
                <a:latin typeface="Liberation Sans" panose="020B0604020202020204"/>
              </a:rPr>
              <a:t>Income </a:t>
            </a:r>
            <a:r>
              <a:rPr lang="en-US" sz="1200" b="0" dirty="0">
                <a:latin typeface="Liberation Sans" panose="020B0604020202020204"/>
              </a:rPr>
              <a:t>Statement Presentation of EPS</a:t>
            </a:r>
          </a:p>
        </p:txBody>
      </p:sp>
      <p:sp>
        <p:nvSpPr>
          <p:cNvPr id="15" name="Rectangle 14"/>
          <p:cNvSpPr/>
          <p:nvPr/>
        </p:nvSpPr>
        <p:spPr>
          <a:xfrm>
            <a:off x="7010400" y="5181600"/>
            <a:ext cx="1752600" cy="830997"/>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16-8 </a:t>
            </a:r>
          </a:p>
          <a:p>
            <a:pPr algn="l"/>
            <a:r>
              <a:rPr lang="en-US" sz="1200" b="0" dirty="0" smtClean="0">
                <a:latin typeface="Liberation Sans" panose="020B0604020202020204"/>
              </a:rPr>
              <a:t>Income </a:t>
            </a:r>
            <a:r>
              <a:rPr lang="en-US" sz="1200" b="0" dirty="0">
                <a:latin typeface="Liberation Sans" panose="020B0604020202020204"/>
              </a:rPr>
              <a:t>Statement Presentation of </a:t>
            </a:r>
            <a:r>
              <a:rPr lang="en-US" sz="1200" b="0" dirty="0" smtClean="0">
                <a:latin typeface="Liberation Sans" panose="020B0604020202020204"/>
              </a:rPr>
              <a:t>EPS Components</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0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7109" name="Rectangle 11"/>
          <p:cNvSpPr>
            <a:spLocks noGrp="1" noChangeArrowheads="1"/>
          </p:cNvSpPr>
          <p:nvPr>
            <p:ph type="body" idx="1"/>
          </p:nvPr>
        </p:nvSpPr>
        <p:spPr bwMode="auto">
          <a:xfrm>
            <a:off x="609600" y="1981200"/>
            <a:ext cx="7994650" cy="3797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682625" indent="-450850">
              <a:lnSpc>
                <a:spcPct val="125000"/>
              </a:lnSpc>
              <a:spcBef>
                <a:spcPts val="1200"/>
              </a:spcBef>
              <a:buClr>
                <a:srgbClr val="CC0000"/>
              </a:buClr>
              <a:buSzPct val="80000"/>
              <a:buFont typeface="Wingdings" panose="05000000000000000000" pitchFamily="2" charset="2"/>
              <a:buChar char="u"/>
              <a:defRPr/>
            </a:pPr>
            <a:r>
              <a:rPr lang="en-US" sz="2300" dirty="0" smtClean="0">
                <a:solidFill>
                  <a:schemeClr val="tx2">
                    <a:lumMod val="50000"/>
                  </a:schemeClr>
                </a:solidFill>
                <a:effectLst/>
              </a:rPr>
              <a:t>Simple</a:t>
            </a:r>
            <a:r>
              <a:rPr lang="en-US" sz="2200" dirty="0" smtClean="0">
                <a:solidFill>
                  <a:schemeClr val="tx1"/>
                </a:solidFill>
                <a:effectLst/>
              </a:rPr>
              <a:t> Structure</a:t>
            </a:r>
            <a:r>
              <a:rPr lang="en-US" sz="2200" b="0" dirty="0" smtClean="0">
                <a:solidFill>
                  <a:schemeClr val="tx1"/>
                </a:solidFill>
                <a:effectLst/>
              </a:rPr>
              <a:t>--Common stock; no potentially dilutive securities.</a:t>
            </a:r>
          </a:p>
          <a:p>
            <a:pPr marL="682625" indent="-450850">
              <a:lnSpc>
                <a:spcPct val="125000"/>
              </a:lnSpc>
              <a:spcBef>
                <a:spcPts val="1200"/>
              </a:spcBef>
              <a:buClr>
                <a:srgbClr val="CC0000"/>
              </a:buClr>
              <a:buSzPct val="80000"/>
              <a:buFont typeface="Wingdings" panose="05000000000000000000" pitchFamily="2" charset="2"/>
              <a:buChar char="u"/>
              <a:defRPr/>
            </a:pPr>
            <a:r>
              <a:rPr lang="en-US" sz="2300" dirty="0">
                <a:solidFill>
                  <a:schemeClr val="tx2">
                    <a:lumMod val="50000"/>
                  </a:schemeClr>
                </a:solidFill>
                <a:effectLst/>
              </a:rPr>
              <a:t>Complex</a:t>
            </a:r>
            <a:r>
              <a:rPr lang="en-US" sz="2200" dirty="0" smtClean="0">
                <a:solidFill>
                  <a:schemeClr val="tx1"/>
                </a:solidFill>
                <a:effectLst/>
              </a:rPr>
              <a:t> Structure</a:t>
            </a:r>
            <a:r>
              <a:rPr lang="en-US" sz="2200" b="0" dirty="0" smtClean="0">
                <a:solidFill>
                  <a:schemeClr val="tx1"/>
                </a:solidFill>
                <a:effectLst/>
              </a:rPr>
              <a:t>--Includes </a:t>
            </a:r>
            <a:r>
              <a:rPr lang="en-US" sz="2200" b="0" dirty="0">
                <a:solidFill>
                  <a:schemeClr val="tx1"/>
                </a:solidFill>
                <a:effectLst/>
              </a:rPr>
              <a:t>securities </a:t>
            </a:r>
            <a:r>
              <a:rPr lang="en-US" sz="2200" b="0" dirty="0" smtClean="0">
                <a:solidFill>
                  <a:schemeClr val="tx1"/>
                </a:solidFill>
                <a:effectLst/>
              </a:rPr>
              <a:t>that could dilute earnings </a:t>
            </a:r>
            <a:r>
              <a:rPr lang="en-US" sz="2200" b="0" dirty="0">
                <a:solidFill>
                  <a:schemeClr val="tx1"/>
                </a:solidFill>
                <a:effectLst/>
              </a:rPr>
              <a:t>per common share.</a:t>
            </a:r>
          </a:p>
          <a:p>
            <a:pPr marL="682625" indent="-450850">
              <a:lnSpc>
                <a:spcPct val="125000"/>
              </a:lnSpc>
              <a:spcBef>
                <a:spcPts val="1200"/>
              </a:spcBef>
              <a:buClr>
                <a:srgbClr val="CC0000"/>
              </a:buClr>
              <a:buSzPct val="80000"/>
              <a:buFont typeface="Wingdings" panose="05000000000000000000" pitchFamily="2" charset="2"/>
              <a:buChar char="u"/>
              <a:defRPr/>
            </a:pPr>
            <a:r>
              <a:rPr lang="en-US" sz="2200" dirty="0" smtClean="0">
                <a:solidFill>
                  <a:schemeClr val="tx1"/>
                </a:solidFill>
                <a:effectLst/>
              </a:rPr>
              <a:t>“Dilutive”</a:t>
            </a:r>
            <a:r>
              <a:rPr lang="en-US" sz="2200" b="0" dirty="0" smtClean="0">
                <a:solidFill>
                  <a:schemeClr val="tx1"/>
                </a:solidFill>
                <a:effectLst/>
              </a:rPr>
              <a:t> means the ability to influence the EPS in a downward direction.</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530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55304" name="Text Box 6"/>
          <p:cNvSpPr txBox="1">
            <a:spLocks noChangeArrowheads="1"/>
          </p:cNvSpPr>
          <p:nvPr/>
        </p:nvSpPr>
        <p:spPr bwMode="auto">
          <a:xfrm>
            <a:off x="609600" y="1371600"/>
            <a:ext cx="8153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Earnings per Share—Simple Capital Structure</a:t>
            </a:r>
          </a:p>
        </p:txBody>
      </p:sp>
      <p:sp>
        <p:nvSpPr>
          <p:cNvPr id="9"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2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2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6326" name="Text Box 10"/>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006600"/>
                </a:solidFill>
                <a:latin typeface="Liberation Sans" panose="020B0604020202020204"/>
              </a:rPr>
              <a:t>Preferred Stock Dividends</a:t>
            </a:r>
          </a:p>
        </p:txBody>
      </p:sp>
      <p:sp>
        <p:nvSpPr>
          <p:cNvPr id="48136" name="Rectangle 11"/>
          <p:cNvSpPr>
            <a:spLocks noGrp="1" noChangeArrowheads="1"/>
          </p:cNvSpPr>
          <p:nvPr>
            <p:ph type="body" idx="1"/>
          </p:nvPr>
        </p:nvSpPr>
        <p:spPr bwMode="auto">
          <a:xfrm>
            <a:off x="609600" y="1981200"/>
            <a:ext cx="83820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ct val="45000"/>
              </a:spcBef>
              <a:buClr>
                <a:srgbClr val="800000"/>
              </a:buClr>
              <a:buSzPct val="90000"/>
              <a:buFont typeface="Wingdings" panose="05000000000000000000" pitchFamily="2" charset="2"/>
              <a:buNone/>
              <a:defRPr/>
            </a:pPr>
            <a:r>
              <a:rPr lang="en-US" sz="2200" dirty="0" smtClean="0">
                <a:solidFill>
                  <a:srgbClr val="000000"/>
                </a:solidFill>
                <a:effectLst/>
              </a:rPr>
              <a:t>Subtracts</a:t>
            </a:r>
            <a:r>
              <a:rPr lang="en-US" sz="2200" b="0" dirty="0" smtClean="0">
                <a:solidFill>
                  <a:srgbClr val="000000"/>
                </a:solidFill>
                <a:effectLst/>
              </a:rPr>
              <a:t> the current-year </a:t>
            </a:r>
            <a:r>
              <a:rPr lang="en-US" sz="2200" dirty="0" smtClean="0">
                <a:solidFill>
                  <a:srgbClr val="000000"/>
                </a:solidFill>
                <a:effectLst/>
              </a:rPr>
              <a:t>preferred stock dividend </a:t>
            </a:r>
            <a:r>
              <a:rPr lang="en-US" sz="2200" b="0" dirty="0" smtClean="0">
                <a:solidFill>
                  <a:srgbClr val="000000"/>
                </a:solidFill>
                <a:effectLst/>
              </a:rPr>
              <a:t>from net income to arrive at </a:t>
            </a:r>
            <a:r>
              <a:rPr lang="en-US" sz="2200" dirty="0" smtClean="0">
                <a:solidFill>
                  <a:schemeClr val="tx2">
                    <a:lumMod val="50000"/>
                  </a:schemeClr>
                </a:solidFill>
                <a:effectLst/>
              </a:rPr>
              <a:t>income available to common stockholders</a:t>
            </a:r>
            <a:r>
              <a:rPr lang="en-US" sz="2200" b="0" dirty="0" smtClean="0">
                <a:solidFill>
                  <a:srgbClr val="000000"/>
                </a:solidFill>
                <a:effectLst/>
              </a:rPr>
              <a:t>.</a:t>
            </a:r>
          </a:p>
        </p:txBody>
      </p:sp>
      <p:sp>
        <p:nvSpPr>
          <p:cNvPr id="48138" name="Rectangle 15"/>
          <p:cNvSpPr>
            <a:spLocks noChangeArrowheads="1"/>
          </p:cNvSpPr>
          <p:nvPr/>
        </p:nvSpPr>
        <p:spPr bwMode="auto">
          <a:xfrm>
            <a:off x="609600" y="4226856"/>
            <a:ext cx="6400800" cy="990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20000"/>
              </a:lnSpc>
              <a:spcBef>
                <a:spcPct val="45000"/>
              </a:spcBef>
              <a:buClr>
                <a:srgbClr val="800000"/>
              </a:buClr>
              <a:buSzPct val="90000"/>
              <a:buFont typeface="Wingdings" pitchFamily="2" charset="2"/>
              <a:buNone/>
              <a:defRPr/>
            </a:pPr>
            <a:r>
              <a:rPr lang="en-US" sz="2200" b="0" dirty="0">
                <a:solidFill>
                  <a:srgbClr val="000000"/>
                </a:solidFill>
                <a:latin typeface="Liberation Sans" panose="020B0604020202020204"/>
              </a:rPr>
              <a:t>Preferred dividends are subtracted on cumulative preferred stock, whether declared or not. </a:t>
            </a:r>
          </a:p>
        </p:txBody>
      </p:sp>
      <p:pic>
        <p:nvPicPr>
          <p:cNvPr id="5633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8458200" cy="858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633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4"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
        <p:nvSpPr>
          <p:cNvPr id="15" name="Rectangle 14"/>
          <p:cNvSpPr/>
          <p:nvPr/>
        </p:nvSpPr>
        <p:spPr>
          <a:xfrm>
            <a:off x="7239000" y="4001869"/>
            <a:ext cx="1752600"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16-9 </a:t>
            </a:r>
          </a:p>
          <a:p>
            <a:pPr algn="l"/>
            <a:r>
              <a:rPr lang="en-US" sz="1200" b="0" dirty="0">
                <a:latin typeface="Liberation Sans" panose="020B0604020202020204"/>
              </a:rPr>
              <a:t>Formula for Computing Earnings per Share</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214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7348" name="Text Box 1032"/>
          <p:cNvSpPr txBox="1">
            <a:spLocks noChangeArrowheads="1"/>
          </p:cNvSpPr>
          <p:nvPr/>
        </p:nvSpPr>
        <p:spPr bwMode="auto">
          <a:xfrm>
            <a:off x="609600" y="1371600"/>
            <a:ext cx="8458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30000"/>
              </a:spcBef>
              <a:spcAft>
                <a:spcPct val="20000"/>
              </a:spcAft>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Weighted-Average Number of Shares Outstanding</a:t>
            </a:r>
          </a:p>
        </p:txBody>
      </p:sp>
      <p:sp>
        <p:nvSpPr>
          <p:cNvPr id="49158" name="Rectangle 1033"/>
          <p:cNvSpPr>
            <a:spLocks noGrp="1" noChangeArrowheads="1"/>
          </p:cNvSpPr>
          <p:nvPr>
            <p:ph type="body" idx="1"/>
          </p:nvPr>
        </p:nvSpPr>
        <p:spPr bwMode="auto">
          <a:xfrm>
            <a:off x="609600" y="1981200"/>
            <a:ext cx="8001000" cy="2362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ct val="45000"/>
              </a:spcBef>
              <a:buClr>
                <a:srgbClr val="800000"/>
              </a:buClr>
              <a:buSzPct val="90000"/>
              <a:buFont typeface="Wingdings" panose="05000000000000000000" pitchFamily="2" charset="2"/>
              <a:buNone/>
              <a:defRPr/>
            </a:pPr>
            <a:r>
              <a:rPr lang="en-US" sz="2200" b="0" kern="1200" dirty="0">
                <a:solidFill>
                  <a:srgbClr val="000000"/>
                </a:solidFill>
                <a:effectLst/>
              </a:rPr>
              <a:t>Companies must weight the shares by the fraction of the period they are outstanding.</a:t>
            </a:r>
          </a:p>
          <a:p>
            <a:pPr marL="0" indent="0">
              <a:lnSpc>
                <a:spcPct val="120000"/>
              </a:lnSpc>
              <a:spcBef>
                <a:spcPct val="45000"/>
              </a:spcBef>
              <a:buClr>
                <a:srgbClr val="800000"/>
              </a:buClr>
              <a:buSzPct val="90000"/>
              <a:buFont typeface="Wingdings" panose="05000000000000000000" pitchFamily="2" charset="2"/>
              <a:buNone/>
              <a:defRPr/>
            </a:pPr>
            <a:r>
              <a:rPr lang="en-US" sz="2200" b="0" kern="1200" dirty="0">
                <a:solidFill>
                  <a:srgbClr val="000000"/>
                </a:solidFill>
                <a:effectLst/>
              </a:rPr>
              <a:t>When stock dividends or share splits occur, companies need to restate the shares outstanding before the share dividend or split.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735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8"/>
          <p:cNvSpPr txBox="1">
            <a:spLocks noChangeArrowheads="1"/>
          </p:cNvSpPr>
          <p:nvPr/>
        </p:nvSpPr>
        <p:spPr bwMode="auto">
          <a:xfrm>
            <a:off x="609600" y="1371600"/>
            <a:ext cx="7861300" cy="827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Zachsmith </a:t>
            </a:r>
            <a:r>
              <a:rPr lang="en-US" altLang="en-US" sz="2000" b="0" dirty="0">
                <a:solidFill>
                  <a:schemeClr val="tx1"/>
                </a:solidFill>
                <a:latin typeface="Liberation Sans" panose="020B0604020202020204"/>
              </a:rPr>
              <a:t>Inc. has the following changes in its common stock during the period.</a:t>
            </a:r>
          </a:p>
        </p:txBody>
      </p:sp>
      <p:sp>
        <p:nvSpPr>
          <p:cNvPr id="58372" name="Text Box 16"/>
          <p:cNvSpPr txBox="1">
            <a:spLocks noChangeArrowheads="1"/>
          </p:cNvSpPr>
          <p:nvPr/>
        </p:nvSpPr>
        <p:spPr bwMode="auto">
          <a:xfrm>
            <a:off x="609600" y="5348288"/>
            <a:ext cx="609600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b="0" dirty="0">
                <a:latin typeface="Liberation Sans" panose="020B0604020202020204"/>
              </a:rPr>
              <a:t>Compute the weighted-average number of shares outstanding for Zachsmith Inc.</a:t>
            </a:r>
          </a:p>
        </p:txBody>
      </p:sp>
      <p:sp>
        <p:nvSpPr>
          <p:cNvPr id="1544209"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006600"/>
                </a:solidFill>
                <a:latin typeface="Liberation Sans" panose="020B0604020202020204"/>
              </a:rPr>
              <a:t>Weighted-Average Shares Outstanding</a:t>
            </a:r>
          </a:p>
        </p:txBody>
      </p:sp>
      <p:pic>
        <p:nvPicPr>
          <p:cNvPr id="5837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82838"/>
            <a:ext cx="8458200" cy="287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837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7162800" y="5261413"/>
            <a:ext cx="1752600"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16-10</a:t>
            </a:r>
          </a:p>
          <a:p>
            <a:pPr algn="l"/>
            <a:r>
              <a:rPr lang="en-US" sz="1200" b="0" dirty="0">
                <a:latin typeface="Liberation Sans" panose="020B0604020202020204"/>
              </a:rPr>
              <a:t>Shares Outstanding, Ending Balance</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4"/>
          <p:cNvSpPr txBox="1">
            <a:spLocks noChangeArrowheads="1"/>
          </p:cNvSpPr>
          <p:nvPr/>
        </p:nvSpPr>
        <p:spPr bwMode="auto">
          <a:xfrm>
            <a:off x="8153400" y="6443662"/>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593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33800"/>
            <a:ext cx="7620000" cy="2663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7620000" cy="259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6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86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207" name="Text Box 8"/>
          <p:cNvSpPr txBox="1">
            <a:spLocks noChangeArrowheads="1"/>
          </p:cNvSpPr>
          <p:nvPr/>
        </p:nvSpPr>
        <p:spPr bwMode="auto">
          <a:xfrm>
            <a:off x="7685809" y="1704975"/>
            <a:ext cx="1316182" cy="461665"/>
          </a:xfrm>
          <a:prstGeom prst="rect">
            <a:avLst/>
          </a:prstGeom>
          <a:solidFill>
            <a:schemeClr val="accent3"/>
          </a:solidFill>
          <a:ln>
            <a:solidFill>
              <a:schemeClr val="tx1"/>
            </a:solidFill>
          </a:ln>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dirty="0" smtClean="0">
                <a:solidFill>
                  <a:srgbClr val="006600"/>
                </a:solidFill>
                <a:latin typeface="Liberation Sans" panose="020B0604020202020204"/>
              </a:rPr>
              <a:t>ILLUSTRATION 16-10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006600"/>
                </a:solidFill>
                <a:latin typeface="Liberation Sans" panose="020B0604020202020204"/>
              </a:rPr>
              <a:t>Weighted-Average Shares Outstanding</a:t>
            </a:r>
          </a:p>
        </p:txBody>
      </p:sp>
      <p:sp>
        <p:nvSpPr>
          <p:cNvPr id="11" name="Rectangle 10"/>
          <p:cNvSpPr/>
          <p:nvPr/>
        </p:nvSpPr>
        <p:spPr>
          <a:xfrm>
            <a:off x="152400" y="3911331"/>
            <a:ext cx="1752600" cy="830997"/>
          </a:xfrm>
          <a:prstGeom prst="rect">
            <a:avLst/>
          </a:prstGeom>
          <a:solidFill>
            <a:schemeClr val="accent3"/>
          </a:solidFill>
          <a:ln>
            <a:solidFill>
              <a:schemeClr val="tx1"/>
            </a:solid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16-11</a:t>
            </a:r>
          </a:p>
          <a:p>
            <a:pPr algn="l"/>
            <a:r>
              <a:rPr lang="en-US" sz="1200" b="0" dirty="0">
                <a:latin typeface="Liberation Sans" panose="020B0604020202020204"/>
              </a:rPr>
              <a:t>Weighted-Average Number of Shares </a:t>
            </a:r>
            <a:r>
              <a:rPr lang="en-US" sz="1200" b="0" dirty="0" smtClean="0">
                <a:latin typeface="Liberation Sans" panose="020B0604020202020204"/>
              </a:rPr>
              <a:t>Outstanding</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82738" y="2057400"/>
            <a:ext cx="6705600" cy="939800"/>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To raise equity capital without giving up more ownership control than necessary.</a:t>
            </a:r>
          </a:p>
        </p:txBody>
      </p:sp>
      <p:sp>
        <p:nvSpPr>
          <p:cNvPr id="7171" name="Rectangle 3"/>
          <p:cNvSpPr>
            <a:spLocks noChangeArrowheads="1"/>
          </p:cNvSpPr>
          <p:nvPr/>
        </p:nvSpPr>
        <p:spPr bwMode="auto">
          <a:xfrm>
            <a:off x="1600200" y="3289300"/>
            <a:ext cx="6324600" cy="514350"/>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Obtain debt financing at cheaper rates.</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22500"/>
            <a:ext cx="609600" cy="609600"/>
          </a:xfrm>
          <a:prstGeom prst="rect">
            <a:avLst/>
          </a:prstGeom>
          <a:solidFill>
            <a:schemeClr val="bg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289300"/>
            <a:ext cx="609600" cy="533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7"/>
          <p:cNvSpPr>
            <a:spLocks noGrp="1" noChangeArrowheads="1"/>
          </p:cNvSpPr>
          <p:nvPr>
            <p:ph type="body" idx="1"/>
          </p:nvPr>
        </p:nvSpPr>
        <p:spPr bwMode="auto">
          <a:xfrm>
            <a:off x="609600" y="1371600"/>
            <a:ext cx="8229600" cy="509588"/>
          </a:xfrm>
          <a:solidFill>
            <a:schemeClr val="bg1"/>
          </a:solidFill>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a:lnSpc>
                <a:spcPct val="120000"/>
              </a:lnSpc>
              <a:spcBef>
                <a:spcPts val="1200"/>
              </a:spcBef>
              <a:buFont typeface="Wingdings" panose="05000000000000000000" pitchFamily="2" charset="2"/>
              <a:buNone/>
              <a:defRPr/>
            </a:pPr>
            <a:r>
              <a:rPr lang="en-US" sz="2500" kern="1200" dirty="0">
                <a:solidFill>
                  <a:schemeClr val="tx1"/>
                </a:solidFill>
                <a:effectLst/>
              </a:rPr>
              <a:t>Two main reasons </a:t>
            </a:r>
            <a:r>
              <a:rPr lang="en-US" sz="2400" b="0" kern="1200" dirty="0">
                <a:solidFill>
                  <a:schemeClr val="tx1"/>
                </a:solidFill>
                <a:effectLst/>
              </a:rPr>
              <a:t>corporations issue convertibles:</a:t>
            </a:r>
          </a:p>
        </p:txBody>
      </p:sp>
      <p:sp>
        <p:nvSpPr>
          <p:cNvPr id="1491978"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Accounting for Convertible Debt</a:t>
            </a:r>
          </a:p>
        </p:txBody>
      </p:sp>
      <p:sp>
        <p:nvSpPr>
          <p:cNvPr id="717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78" name="Rectangle 1"/>
          <p:cNvSpPr>
            <a:spLocks noChangeArrowheads="1"/>
          </p:cNvSpPr>
          <p:nvPr/>
        </p:nvSpPr>
        <p:spPr bwMode="auto">
          <a:xfrm>
            <a:off x="609600" y="4114800"/>
            <a:ext cx="7678738" cy="13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The accounting for convertible debt involves reporting issues at the time of (1) issuance, (2) conversion, and (3) retirement.</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8"/>
          <p:cNvSpPr txBox="1">
            <a:spLocks noChangeArrowheads="1"/>
          </p:cNvSpPr>
          <p:nvPr/>
        </p:nvSpPr>
        <p:spPr bwMode="auto">
          <a:xfrm>
            <a:off x="609600" y="1371600"/>
            <a:ext cx="7861300" cy="827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Bergman  </a:t>
            </a:r>
            <a:r>
              <a:rPr lang="en-US" altLang="en-US" sz="2000" b="0" dirty="0">
                <a:solidFill>
                  <a:schemeClr val="tx1"/>
                </a:solidFill>
                <a:latin typeface="Liberation Sans" panose="020B0604020202020204"/>
              </a:rPr>
              <a:t>Company has the following changes in its common stock during the period.</a:t>
            </a:r>
          </a:p>
        </p:txBody>
      </p:sp>
      <p:sp>
        <p:nvSpPr>
          <p:cNvPr id="60420" name="Text Box 16"/>
          <p:cNvSpPr txBox="1">
            <a:spLocks noChangeArrowheads="1"/>
          </p:cNvSpPr>
          <p:nvPr/>
        </p:nvSpPr>
        <p:spPr bwMode="auto">
          <a:xfrm>
            <a:off x="609600" y="5410200"/>
            <a:ext cx="548640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b="0" dirty="0">
                <a:latin typeface="Liberation Sans" panose="020B0604020202020204"/>
              </a:rPr>
              <a:t>Compute the weighted-average number of shares outstanding for Bergman Company.</a:t>
            </a:r>
          </a:p>
        </p:txBody>
      </p:sp>
      <p:sp>
        <p:nvSpPr>
          <p:cNvPr id="1544209"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006600"/>
                </a:solidFill>
                <a:latin typeface="Liberation Sans" panose="020B0604020202020204"/>
              </a:rPr>
              <a:t>Weighted-Average Shares Outstanding</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04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604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08238"/>
            <a:ext cx="7467600" cy="2919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324600" y="5315197"/>
            <a:ext cx="2133600" cy="830997"/>
          </a:xfrm>
          <a:prstGeom prst="rect">
            <a:avLst/>
          </a:prstGeom>
          <a:solidFill>
            <a:schemeClr val="accent3"/>
          </a:solidFill>
          <a:ln>
            <a:no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16-12</a:t>
            </a:r>
          </a:p>
          <a:p>
            <a:pPr algn="l"/>
            <a:r>
              <a:rPr lang="en-US" sz="1200" b="0" dirty="0">
                <a:latin typeface="Liberation Sans" panose="020B0604020202020204"/>
              </a:rPr>
              <a:t>Shares Outstanding, Ending Balance— </a:t>
            </a:r>
            <a:r>
              <a:rPr lang="en-US" sz="1200" b="0" dirty="0" smtClean="0">
                <a:latin typeface="Liberation Sans" panose="020B0604020202020204"/>
              </a:rPr>
              <a:t>Bergman </a:t>
            </a:r>
            <a:r>
              <a:rPr lang="en-US" sz="1200" b="0" dirty="0">
                <a:latin typeface="Liberation Sans" panose="020B0604020202020204"/>
              </a:rPr>
              <a:t>Company</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810000"/>
            <a:ext cx="8012112" cy="2559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686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86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207" name="Text Box 8"/>
          <p:cNvSpPr txBox="1">
            <a:spLocks noChangeArrowheads="1"/>
          </p:cNvSpPr>
          <p:nvPr/>
        </p:nvSpPr>
        <p:spPr bwMode="auto">
          <a:xfrm>
            <a:off x="7467600" y="1219200"/>
            <a:ext cx="1447800" cy="461665"/>
          </a:xfrm>
          <a:prstGeom prst="rect">
            <a:avLst/>
          </a:prstGeom>
          <a:solidFill>
            <a:schemeClr val="accent3"/>
          </a:solidFill>
          <a:ln>
            <a:noFill/>
          </a:ln>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dirty="0" smtClean="0">
                <a:solidFill>
                  <a:srgbClr val="006600"/>
                </a:solidFill>
                <a:latin typeface="Liberation Sans" panose="020B0604020202020204"/>
              </a:rPr>
              <a:t>ILLUSTRATION 16-12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006600"/>
                </a:solidFill>
                <a:latin typeface="Liberation Sans" panose="020B0604020202020204"/>
              </a:rPr>
              <a:t>Weighted-Average Shares Outstanding</a:t>
            </a:r>
          </a:p>
        </p:txBody>
      </p:sp>
      <p:pic>
        <p:nvPicPr>
          <p:cNvPr id="61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6705600" cy="2620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14400" y="6272304"/>
            <a:ext cx="6096000" cy="461665"/>
          </a:xfrm>
          <a:prstGeom prst="rect">
            <a:avLst/>
          </a:prstGeom>
          <a:solidFill>
            <a:schemeClr val="accent3"/>
          </a:solidFill>
          <a:ln>
            <a:solidFill>
              <a:schemeClr val="tx1"/>
            </a:solid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16-13</a:t>
            </a:r>
          </a:p>
          <a:p>
            <a:pPr algn="l"/>
            <a:r>
              <a:rPr lang="en-US" sz="1200" b="0" dirty="0">
                <a:latin typeface="Liberation Sans" panose="020B0604020202020204"/>
              </a:rPr>
              <a:t>Weighted-Average Number of Shares Outstanding— Stock Issue and Stock </a:t>
            </a:r>
            <a:r>
              <a:rPr lang="en-US" sz="1200" b="0" dirty="0" smtClean="0">
                <a:latin typeface="Liberation Sans" panose="020B0604020202020204"/>
              </a:rPr>
              <a:t>Dividend</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Describe 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Contrast 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Describe the accounting and reporting for stock compensation plans.</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Compute basic earnings per share.</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Compute 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202907561"/>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6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3492" name="Text Box 8"/>
          <p:cNvSpPr txBox="1">
            <a:spLocks noChangeArrowheads="1"/>
          </p:cNvSpPr>
          <p:nvPr/>
        </p:nvSpPr>
        <p:spPr bwMode="auto">
          <a:xfrm>
            <a:off x="609600" y="1371600"/>
            <a:ext cx="8077200" cy="263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b="1">
                <a:solidFill>
                  <a:schemeClr val="folHlink"/>
                </a:solidFill>
                <a:latin typeface="Comic Sans MS" panose="030F0702030302020204" pitchFamily="66" charset="0"/>
              </a:defRPr>
            </a:lvl1pPr>
            <a:lvl2pPr marL="685800" indent="-458788">
              <a:tabLst>
                <a:tab pos="228600" algn="l"/>
              </a:tabLst>
              <a:defRPr b="1">
                <a:solidFill>
                  <a:schemeClr val="folHlink"/>
                </a:solidFill>
                <a:latin typeface="Comic Sans MS" panose="030F0702030302020204" pitchFamily="66" charset="0"/>
              </a:defRPr>
            </a:lvl2pPr>
            <a:lvl3pPr marL="1143000" indent="-228600">
              <a:tabLst>
                <a:tab pos="228600" algn="l"/>
              </a:tabLst>
              <a:defRPr b="1">
                <a:solidFill>
                  <a:schemeClr val="folHlink"/>
                </a:solidFill>
                <a:latin typeface="Comic Sans MS" panose="030F0702030302020204" pitchFamily="66" charset="0"/>
              </a:defRPr>
            </a:lvl3pPr>
            <a:lvl4pPr marL="1600200" indent="-228600">
              <a:tabLst>
                <a:tab pos="228600" algn="l"/>
              </a:tabLst>
              <a:defRPr b="1">
                <a:solidFill>
                  <a:schemeClr val="folHlink"/>
                </a:solidFill>
                <a:latin typeface="Comic Sans MS" panose="030F0702030302020204" pitchFamily="66" charset="0"/>
              </a:defRPr>
            </a:lvl4pPr>
            <a:lvl5pPr marL="2057400" indent="-228600">
              <a:tabLst>
                <a:tab pos="228600" algn="l"/>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9pPr>
          </a:lstStyle>
          <a:p>
            <a:pPr algn="l">
              <a:lnSpc>
                <a:spcPct val="125000"/>
              </a:lnSpc>
              <a:spcBef>
                <a:spcPts val="1200"/>
              </a:spcBef>
              <a:buSzPct val="80000"/>
            </a:pPr>
            <a:r>
              <a:rPr lang="en-US" altLang="en-US" sz="2200" dirty="0">
                <a:solidFill>
                  <a:schemeClr val="tx1"/>
                </a:solidFill>
                <a:latin typeface="Liberation Sans" panose="020B0604020202020204"/>
              </a:rPr>
              <a:t>Complex Capital Structure</a:t>
            </a:r>
            <a:r>
              <a:rPr lang="en-US" altLang="en-US" sz="2200" b="0" dirty="0">
                <a:solidFill>
                  <a:schemeClr val="tx1"/>
                </a:solidFill>
                <a:latin typeface="Liberation Sans" panose="020B0604020202020204"/>
              </a:rPr>
              <a:t> exists when a business has</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convertible securities,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options, warrants, or other rights </a:t>
            </a:r>
          </a:p>
          <a:p>
            <a:pPr algn="l">
              <a:lnSpc>
                <a:spcPct val="125000"/>
              </a:lnSpc>
              <a:spcBef>
                <a:spcPts val="1200"/>
              </a:spcBef>
              <a:buSzPct val="80000"/>
            </a:pPr>
            <a:r>
              <a:rPr lang="en-US" altLang="en-US" sz="2200" b="0" dirty="0">
                <a:solidFill>
                  <a:schemeClr val="tx1"/>
                </a:solidFill>
                <a:latin typeface="Liberation Sans" panose="020B0604020202020204"/>
              </a:rPr>
              <a:t>that upon conversion or exercise could </a:t>
            </a:r>
            <a:r>
              <a:rPr lang="en-US" altLang="en-US" sz="2200" dirty="0">
                <a:solidFill>
                  <a:schemeClr val="tx1"/>
                </a:solidFill>
                <a:latin typeface="Liberation Sans" panose="020B0604020202020204"/>
              </a:rPr>
              <a:t>dilute</a:t>
            </a:r>
            <a:r>
              <a:rPr lang="en-US" altLang="en-US" sz="2200" b="0" dirty="0">
                <a:solidFill>
                  <a:schemeClr val="tx1"/>
                </a:solidFill>
                <a:latin typeface="Liberation Sans" panose="020B0604020202020204"/>
              </a:rPr>
              <a:t> earnings per share. </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
        <p:nvSpPr>
          <p:cNvPr id="6349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63498" name="Text Box 8"/>
          <p:cNvSpPr txBox="1">
            <a:spLocks noChangeArrowheads="1"/>
          </p:cNvSpPr>
          <p:nvPr/>
        </p:nvSpPr>
        <p:spPr bwMode="auto">
          <a:xfrm>
            <a:off x="609600" y="4038600"/>
            <a:ext cx="396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buSzPct val="80000"/>
            </a:pPr>
            <a:r>
              <a:rPr lang="en-US" altLang="en-US" sz="2200" b="0" dirty="0">
                <a:solidFill>
                  <a:schemeClr val="tx1"/>
                </a:solidFill>
                <a:latin typeface="Liberation Sans" panose="020B0604020202020204"/>
              </a:rPr>
              <a:t>Company generally reports both basic and diluted earnings per share.</a:t>
            </a:r>
          </a:p>
        </p:txBody>
      </p:sp>
      <p:pic>
        <p:nvPicPr>
          <p:cNvPr id="2" name="Picture 1"/>
          <p:cNvPicPr>
            <a:picLocks noChangeAspect="1"/>
          </p:cNvPicPr>
          <p:nvPr/>
        </p:nvPicPr>
        <p:blipFill>
          <a:blip r:embed="rId3"/>
          <a:stretch>
            <a:fillRect/>
          </a:stretch>
        </p:blipFill>
        <p:spPr>
          <a:xfrm>
            <a:off x="5145909" y="3810000"/>
            <a:ext cx="2474091" cy="2636032"/>
          </a:xfrm>
          <a:prstGeom prst="rect">
            <a:avLst/>
          </a:prstGeom>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338" y="2362200"/>
            <a:ext cx="8641324" cy="3175833"/>
          </a:xfrm>
          <a:prstGeom prst="rect">
            <a:avLst/>
          </a:prstGeom>
        </p:spPr>
      </p:pic>
      <p:sp>
        <p:nvSpPr>
          <p:cNvPr id="1547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7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72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72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19" name="Text Box 8"/>
          <p:cNvSpPr txBox="1">
            <a:spLocks noChangeArrowheads="1"/>
          </p:cNvSpPr>
          <p:nvPr/>
        </p:nvSpPr>
        <p:spPr bwMode="auto">
          <a:xfrm>
            <a:off x="609600" y="1371600"/>
            <a:ext cx="8229600" cy="86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45000"/>
              </a:spcBef>
              <a:buSzPct val="80000"/>
            </a:pPr>
            <a:r>
              <a:rPr lang="en-US" altLang="en-US" sz="2100" dirty="0">
                <a:solidFill>
                  <a:schemeClr val="tx2">
                    <a:lumMod val="50000"/>
                  </a:schemeClr>
                </a:solidFill>
                <a:latin typeface="Liberation Sans" panose="020B0604020202020204"/>
              </a:rPr>
              <a:t>Diluted EPS </a:t>
            </a:r>
            <a:r>
              <a:rPr lang="en-US" altLang="en-US" sz="2100" b="0" dirty="0">
                <a:solidFill>
                  <a:schemeClr val="tx1"/>
                </a:solidFill>
                <a:latin typeface="Liberation Sans" panose="020B0604020202020204"/>
              </a:rPr>
              <a:t>includes the effect of all potential dilutive common shares that were outstanding during the period.</a:t>
            </a:r>
          </a:p>
        </p:txBody>
      </p:sp>
      <p:sp>
        <p:nvSpPr>
          <p:cNvPr id="64520" name="Text Box 11"/>
          <p:cNvSpPr txBox="1">
            <a:spLocks noChangeArrowheads="1"/>
          </p:cNvSpPr>
          <p:nvPr/>
        </p:nvSpPr>
        <p:spPr bwMode="auto">
          <a:xfrm>
            <a:off x="609600" y="5608637"/>
            <a:ext cx="60960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45000"/>
              </a:spcBef>
              <a:buSzPct val="80000"/>
            </a:pPr>
            <a:r>
              <a:rPr lang="en-US" altLang="en-US" sz="2100" b="0" dirty="0">
                <a:solidFill>
                  <a:schemeClr val="tx1"/>
                </a:solidFill>
                <a:latin typeface="Liberation Sans" panose="020B0604020202020204"/>
              </a:rPr>
              <a:t>Companies will not report diluted EPS if the securities in their capital structure are antidilutive.</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452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3"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
        <p:nvSpPr>
          <p:cNvPr id="14" name="Rectangle 13"/>
          <p:cNvSpPr/>
          <p:nvPr/>
        </p:nvSpPr>
        <p:spPr>
          <a:xfrm>
            <a:off x="7162800" y="5584141"/>
            <a:ext cx="1828800" cy="646331"/>
          </a:xfrm>
          <a:prstGeom prst="rect">
            <a:avLst/>
          </a:prstGeom>
          <a:noFill/>
          <a:ln>
            <a:no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16-18</a:t>
            </a:r>
          </a:p>
          <a:p>
            <a:pPr algn="l"/>
            <a:r>
              <a:rPr lang="en-US" sz="1200" b="0" dirty="0">
                <a:latin typeface="Liberation Sans" panose="020B0604020202020204"/>
              </a:rPr>
              <a:t>Relationship between Basic and Diluted EPS</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8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82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82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5542" name="Text Box 8"/>
          <p:cNvSpPr txBox="1">
            <a:spLocks noChangeArrowheads="1"/>
          </p:cNvSpPr>
          <p:nvPr/>
        </p:nvSpPr>
        <p:spPr bwMode="auto">
          <a:xfrm>
            <a:off x="5969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Diluted EPS </a:t>
            </a:r>
            <a:r>
              <a:rPr lang="en-US" altLang="en-US" sz="2800" dirty="0" smtClean="0">
                <a:solidFill>
                  <a:srgbClr val="CC0000"/>
                </a:solidFill>
                <a:latin typeface="Liberation Sans" panose="020B0604020202020204"/>
              </a:rPr>
              <a:t>— Convertible </a:t>
            </a:r>
            <a:r>
              <a:rPr lang="en-US" altLang="en-US" sz="2800" dirty="0">
                <a:solidFill>
                  <a:srgbClr val="CC0000"/>
                </a:solidFill>
                <a:latin typeface="Liberation Sans" panose="020B0604020202020204"/>
              </a:rPr>
              <a:t>Securities</a:t>
            </a:r>
          </a:p>
        </p:txBody>
      </p:sp>
      <p:sp>
        <p:nvSpPr>
          <p:cNvPr id="54279" name="Rectangle 9"/>
          <p:cNvSpPr>
            <a:spLocks noGrp="1" noChangeArrowheads="1"/>
          </p:cNvSpPr>
          <p:nvPr>
            <p:ph type="body" idx="1"/>
          </p:nvPr>
        </p:nvSpPr>
        <p:spPr bwMode="auto">
          <a:xfrm>
            <a:off x="609600" y="1981200"/>
            <a:ext cx="7772400" cy="1371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Measure the dilutive effects of potential conversion on EPS using the </a:t>
            </a:r>
            <a:r>
              <a:rPr lang="en-US" sz="2200" dirty="0" smtClean="0">
                <a:solidFill>
                  <a:schemeClr val="tx2">
                    <a:lumMod val="50000"/>
                  </a:schemeClr>
                </a:solidFill>
                <a:effectLst/>
              </a:rPr>
              <a:t>if-converted method</a:t>
            </a:r>
            <a:r>
              <a:rPr lang="en-US" sz="2200" b="0" dirty="0" smtClean="0">
                <a:solidFill>
                  <a:srgbClr val="000000"/>
                </a:solidFill>
                <a:effectLst/>
              </a:rPr>
              <a:t>.</a:t>
            </a:r>
          </a:p>
        </p:txBody>
      </p:sp>
      <p:sp>
        <p:nvSpPr>
          <p:cNvPr id="54280" name="Rectangle 12"/>
          <p:cNvSpPr>
            <a:spLocks noChangeArrowheads="1"/>
          </p:cNvSpPr>
          <p:nvPr/>
        </p:nvSpPr>
        <p:spPr bwMode="auto">
          <a:xfrm>
            <a:off x="609600" y="2971800"/>
            <a:ext cx="7924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l">
              <a:lnSpc>
                <a:spcPct val="125000"/>
              </a:lnSpc>
              <a:spcBef>
                <a:spcPts val="1200"/>
              </a:spcBef>
              <a:buClr>
                <a:srgbClr val="800000"/>
              </a:buClr>
              <a:buSzPct val="90000"/>
              <a:buFont typeface="Wingdings" pitchFamily="2" charset="2"/>
              <a:buNone/>
              <a:defRPr/>
            </a:pPr>
            <a:r>
              <a:rPr lang="en-US" sz="2200" b="0" dirty="0">
                <a:solidFill>
                  <a:srgbClr val="000000"/>
                </a:solidFill>
                <a:latin typeface="Liberation Sans" panose="020B0604020202020204"/>
              </a:rPr>
              <a:t>This method for a convertible bond assumes: </a:t>
            </a:r>
          </a:p>
          <a:p>
            <a:pPr marL="688975" indent="-457200" algn="l">
              <a:lnSpc>
                <a:spcPct val="125000"/>
              </a:lnSpc>
              <a:spcBef>
                <a:spcPts val="1200"/>
              </a:spcBef>
              <a:buFont typeface="+mj-lt"/>
              <a:buAutoNum type="arabicPeriod"/>
              <a:defRPr/>
            </a:pPr>
            <a:r>
              <a:rPr lang="en-US" sz="2100" b="0" dirty="0">
                <a:solidFill>
                  <a:srgbClr val="000000"/>
                </a:solidFill>
                <a:latin typeface="Liberation Sans" panose="020B0604020202020204"/>
              </a:rPr>
              <a:t>the conversion at the beginning of the period (or at the time of issuance of the security, if issued during the period), and </a:t>
            </a:r>
          </a:p>
          <a:p>
            <a:pPr marL="688975" indent="-457200" algn="l">
              <a:lnSpc>
                <a:spcPct val="125000"/>
              </a:lnSpc>
              <a:spcBef>
                <a:spcPts val="1200"/>
              </a:spcBef>
              <a:buFont typeface="+mj-lt"/>
              <a:buAutoNum type="arabicPeriod"/>
              <a:defRPr/>
            </a:pPr>
            <a:r>
              <a:rPr lang="en-US" sz="2100" b="0" dirty="0">
                <a:solidFill>
                  <a:srgbClr val="000000"/>
                </a:solidFill>
                <a:latin typeface="Liberation Sans" panose="020B0604020202020204"/>
              </a:rPr>
              <a:t>the elimination of related </a:t>
            </a:r>
            <a:r>
              <a:rPr lang="en-US" sz="2100" b="0" dirty="0">
                <a:solidFill>
                  <a:schemeClr val="tx1"/>
                </a:solidFill>
                <a:latin typeface="Liberation Sans" panose="020B0604020202020204"/>
              </a:rPr>
              <a:t>interest, </a:t>
            </a:r>
            <a:r>
              <a:rPr lang="en-US" sz="2100" dirty="0">
                <a:solidFill>
                  <a:schemeClr val="tx1"/>
                </a:solidFill>
                <a:latin typeface="Liberation Sans" panose="020B0604020202020204"/>
              </a:rPr>
              <a:t>net of tax</a:t>
            </a:r>
            <a:r>
              <a:rPr lang="en-US" sz="2100" b="0" dirty="0">
                <a:solidFill>
                  <a:schemeClr val="tx1"/>
                </a:solidFill>
                <a:latin typeface="Liberation Sans" panose="020B0604020202020204"/>
              </a:rPr>
              <a:t>.</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2" name="Rectangle 11"/>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6656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66564" name="Text Box 15"/>
          <p:cNvSpPr txBox="1">
            <a:spLocks noChangeArrowheads="1"/>
          </p:cNvSpPr>
          <p:nvPr/>
        </p:nvSpPr>
        <p:spPr bwMode="auto">
          <a:xfrm>
            <a:off x="596900" y="1371600"/>
            <a:ext cx="7861300" cy="4322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50000"/>
              </a:spcBef>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Mayfield </a:t>
            </a:r>
            <a:r>
              <a:rPr lang="en-US" altLang="en-US" sz="2100" b="0" dirty="0">
                <a:solidFill>
                  <a:schemeClr val="tx1"/>
                </a:solidFill>
                <a:latin typeface="Liberation Sans" panose="020B0604020202020204"/>
              </a:rPr>
              <a:t>Corporation has net income of $210,000 for the year and a weighted-average number of common shares outstanding during the period of 100,000 shares. The company has two convertible debenture bond issues outstanding. One is a 6 percent issue sold at 100 (total $1,000,000) in a prior year and convertible into 20,000 common shares. Interest expense on the 6 percent convertibles is $60,000. The other is a 10 percent issue sold at 100 (total $1,000,000) on April 1 of the current year and convertible into 32,000 common shares. Interest expense on the 10 percent convertible bond is $75,000. The tax rate is 40 percent.</a:t>
            </a:r>
          </a:p>
        </p:txBody>
      </p:sp>
      <p:sp>
        <p:nvSpPr>
          <p:cNvPr id="9"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2"/>
          <p:cNvSpPr txBox="1">
            <a:spLocks noChangeArrowheads="1"/>
          </p:cNvSpPr>
          <p:nvPr/>
        </p:nvSpPr>
        <p:spPr bwMode="auto">
          <a:xfrm>
            <a:off x="1981200" y="2330450"/>
            <a:ext cx="38449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Net income = $210,000</a:t>
            </a:r>
          </a:p>
        </p:txBody>
      </p:sp>
      <p:sp>
        <p:nvSpPr>
          <p:cNvPr id="15" name="Text Box 13"/>
          <p:cNvSpPr txBox="1">
            <a:spLocks noChangeArrowheads="1"/>
          </p:cNvSpPr>
          <p:nvPr/>
        </p:nvSpPr>
        <p:spPr bwMode="auto">
          <a:xfrm>
            <a:off x="838200" y="3016250"/>
            <a:ext cx="5943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Weighted-average shares = 100,000</a:t>
            </a:r>
          </a:p>
        </p:txBody>
      </p:sp>
      <p:sp>
        <p:nvSpPr>
          <p:cNvPr id="67590" name="Line 14"/>
          <p:cNvSpPr>
            <a:spLocks noChangeShapeType="1"/>
          </p:cNvSpPr>
          <p:nvPr/>
        </p:nvSpPr>
        <p:spPr bwMode="auto">
          <a:xfrm>
            <a:off x="990600" y="2895600"/>
            <a:ext cx="56388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91" name="Text Box 15"/>
          <p:cNvSpPr txBox="1">
            <a:spLocks noChangeArrowheads="1"/>
          </p:cNvSpPr>
          <p:nvPr/>
        </p:nvSpPr>
        <p:spPr bwMode="auto">
          <a:xfrm>
            <a:off x="6705600" y="2609850"/>
            <a:ext cx="304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8" name="Text Box 16"/>
          <p:cNvSpPr txBox="1">
            <a:spLocks noChangeArrowheads="1"/>
          </p:cNvSpPr>
          <p:nvPr/>
        </p:nvSpPr>
        <p:spPr bwMode="auto">
          <a:xfrm>
            <a:off x="7010400" y="2630488"/>
            <a:ext cx="1371600" cy="515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$2.10</a:t>
            </a:r>
          </a:p>
        </p:txBody>
      </p:sp>
      <p:sp>
        <p:nvSpPr>
          <p:cNvPr id="67593" name="Text Box 17"/>
          <p:cNvSpPr txBox="1">
            <a:spLocks noChangeArrowheads="1"/>
          </p:cNvSpPr>
          <p:nvPr/>
        </p:nvSpPr>
        <p:spPr bwMode="auto">
          <a:xfrm>
            <a:off x="609600" y="1371600"/>
            <a:ext cx="815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100" b="0" dirty="0">
                <a:solidFill>
                  <a:schemeClr val="tx1"/>
                </a:solidFill>
                <a:latin typeface="Liberation Sans" panose="020B0604020202020204"/>
              </a:rPr>
              <a:t>Calculate basic earnings per share.</a:t>
            </a:r>
          </a:p>
        </p:txBody>
      </p:sp>
      <p:sp>
        <p:nvSpPr>
          <p:cNvPr id="675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2"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7"/>
          <p:cNvSpPr txBox="1">
            <a:spLocks noChangeArrowheads="1"/>
          </p:cNvSpPr>
          <p:nvPr/>
        </p:nvSpPr>
        <p:spPr bwMode="auto">
          <a:xfrm>
            <a:off x="609600" y="1371600"/>
            <a:ext cx="8153400" cy="862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100" b="0" dirty="0">
                <a:solidFill>
                  <a:schemeClr val="tx1"/>
                </a:solidFill>
                <a:latin typeface="Liberation Sans" panose="020B0604020202020204"/>
              </a:rPr>
              <a:t>Mayfield calculates the weighted-average number of shares outstanding, as follows.</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519363"/>
            <a:ext cx="8162925" cy="174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5" name="Text Box 17"/>
          <p:cNvSpPr txBox="1">
            <a:spLocks noChangeArrowheads="1"/>
          </p:cNvSpPr>
          <p:nvPr/>
        </p:nvSpPr>
        <p:spPr bwMode="auto">
          <a:xfrm>
            <a:off x="609600" y="4398963"/>
            <a:ext cx="5791200" cy="4962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100" b="0" dirty="0">
                <a:solidFill>
                  <a:schemeClr val="tx1"/>
                </a:solidFill>
                <a:latin typeface="Liberation Sans" panose="020B0604020202020204"/>
              </a:rPr>
              <a:t>Calculate diluted earnings per share.</a:t>
            </a:r>
          </a:p>
        </p:txBody>
      </p:sp>
      <p:sp>
        <p:nvSpPr>
          <p:cNvPr id="6861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
        <p:nvSpPr>
          <p:cNvPr id="12" name="Rectangle 11"/>
          <p:cNvSpPr/>
          <p:nvPr/>
        </p:nvSpPr>
        <p:spPr>
          <a:xfrm>
            <a:off x="6986496" y="4242421"/>
            <a:ext cx="1828800" cy="830997"/>
          </a:xfrm>
          <a:prstGeom prst="rect">
            <a:avLst/>
          </a:prstGeom>
          <a:noFill/>
          <a:ln>
            <a:no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16-20</a:t>
            </a:r>
          </a:p>
          <a:p>
            <a:pPr algn="l"/>
            <a:r>
              <a:rPr lang="en-US" sz="1200" b="0" dirty="0">
                <a:latin typeface="Liberation Sans" panose="020B0604020202020204"/>
              </a:rPr>
              <a:t>Computation of </a:t>
            </a:r>
            <a:r>
              <a:rPr lang="en-US" sz="1200" b="0" dirty="0" smtClean="0">
                <a:latin typeface="Liberation Sans" panose="020B0604020202020204"/>
              </a:rPr>
              <a:t>Weighted-Average </a:t>
            </a:r>
            <a:r>
              <a:rPr lang="en-US" sz="1200" b="0" dirty="0">
                <a:latin typeface="Liberation Sans" panose="020B0604020202020204"/>
              </a:rPr>
              <a:t>Number of Shares</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4" name="Rectangle 4"/>
          <p:cNvSpPr>
            <a:spLocks noGrp="1" noChangeArrowheads="1"/>
          </p:cNvSpPr>
          <p:nvPr>
            <p:ph type="body" idx="1"/>
          </p:nvPr>
        </p:nvSpPr>
        <p:spPr bwMode="auto">
          <a:xfrm>
            <a:off x="622300" y="1371600"/>
            <a:ext cx="8369300" cy="496888"/>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nSpc>
                <a:spcPct val="125000"/>
              </a:lnSpc>
              <a:spcBef>
                <a:spcPct val="50000"/>
              </a:spcBef>
              <a:buFont typeface="Wingdings" panose="05000000000000000000" pitchFamily="2" charset="2"/>
              <a:buNone/>
              <a:defRPr/>
            </a:pPr>
            <a:r>
              <a:rPr lang="en-US" sz="2100" b="0" kern="1200" dirty="0">
                <a:solidFill>
                  <a:schemeClr val="tx1"/>
                </a:solidFill>
                <a:effectLst/>
              </a:rPr>
              <a:t>When calculating </a:t>
            </a:r>
            <a:r>
              <a:rPr lang="en-US" sz="2100" kern="1200" dirty="0">
                <a:solidFill>
                  <a:schemeClr val="tx1"/>
                </a:solidFill>
                <a:effectLst/>
              </a:rPr>
              <a:t>Diluted EPS</a:t>
            </a:r>
            <a:r>
              <a:rPr lang="en-US" sz="2100" b="0" kern="1200" dirty="0">
                <a:solidFill>
                  <a:schemeClr val="tx1"/>
                </a:solidFill>
                <a:effectLst/>
              </a:rPr>
              <a:t>, </a:t>
            </a:r>
            <a:r>
              <a:rPr lang="en-US" sz="2100" kern="1200" dirty="0">
                <a:solidFill>
                  <a:schemeClr val="tx1"/>
                </a:solidFill>
                <a:effectLst/>
              </a:rPr>
              <a:t>begin with </a:t>
            </a:r>
            <a:r>
              <a:rPr lang="en-US" sz="2100" kern="1200" dirty="0" smtClean="0">
                <a:solidFill>
                  <a:schemeClr val="tx1"/>
                </a:solidFill>
                <a:effectLst/>
              </a:rPr>
              <a:t>basic </a:t>
            </a:r>
            <a:r>
              <a:rPr lang="en-US" sz="2100" kern="1200" dirty="0">
                <a:solidFill>
                  <a:schemeClr val="tx1"/>
                </a:solidFill>
                <a:effectLst/>
              </a:rPr>
              <a:t>EPS</a:t>
            </a:r>
            <a:r>
              <a:rPr lang="en-US" sz="2100" b="0" kern="1200" dirty="0">
                <a:solidFill>
                  <a:schemeClr val="tx1"/>
                </a:solidFill>
                <a:effectLst/>
              </a:rPr>
              <a:t>.</a:t>
            </a:r>
          </a:p>
        </p:txBody>
      </p:sp>
      <p:sp>
        <p:nvSpPr>
          <p:cNvPr id="1556486" name="Text Box 6"/>
          <p:cNvSpPr txBox="1">
            <a:spLocks noChangeArrowheads="1"/>
          </p:cNvSpPr>
          <p:nvPr/>
        </p:nvSpPr>
        <p:spPr bwMode="auto">
          <a:xfrm>
            <a:off x="381000" y="3048000"/>
            <a:ext cx="175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$210,000</a:t>
            </a:r>
          </a:p>
        </p:txBody>
      </p:sp>
      <p:sp>
        <p:nvSpPr>
          <p:cNvPr id="1556487" name="Text Box 7"/>
          <p:cNvSpPr txBox="1">
            <a:spLocks noChangeArrowheads="1"/>
          </p:cNvSpPr>
          <p:nvPr/>
        </p:nvSpPr>
        <p:spPr bwMode="auto">
          <a:xfrm>
            <a:off x="381000" y="3778250"/>
            <a:ext cx="175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100,000</a:t>
            </a:r>
          </a:p>
        </p:txBody>
      </p:sp>
      <p:sp>
        <p:nvSpPr>
          <p:cNvPr id="69637" name="Line 8"/>
          <p:cNvSpPr>
            <a:spLocks noChangeShapeType="1"/>
          </p:cNvSpPr>
          <p:nvPr/>
        </p:nvSpPr>
        <p:spPr bwMode="auto">
          <a:xfrm>
            <a:off x="609600" y="3657600"/>
            <a:ext cx="72390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638" name="Text Box 9"/>
          <p:cNvSpPr txBox="1">
            <a:spLocks noChangeArrowheads="1"/>
          </p:cNvSpPr>
          <p:nvPr/>
        </p:nvSpPr>
        <p:spPr bwMode="auto">
          <a:xfrm>
            <a:off x="7924800" y="3429000"/>
            <a:ext cx="457200" cy="404813"/>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000" dirty="0">
                <a:latin typeface="Liberation Sans" panose="020B0604020202020204"/>
              </a:rPr>
              <a:t>=</a:t>
            </a:r>
          </a:p>
        </p:txBody>
      </p:sp>
      <p:sp>
        <p:nvSpPr>
          <p:cNvPr id="1556492" name="Text Box 12"/>
          <p:cNvSpPr txBox="1">
            <a:spLocks noChangeArrowheads="1"/>
          </p:cNvSpPr>
          <p:nvPr/>
        </p:nvSpPr>
        <p:spPr bwMode="auto">
          <a:xfrm>
            <a:off x="1905000" y="3030538"/>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493" name="Rectangle 13"/>
          <p:cNvSpPr>
            <a:spLocks noChangeArrowheads="1"/>
          </p:cNvSpPr>
          <p:nvPr/>
        </p:nvSpPr>
        <p:spPr bwMode="auto">
          <a:xfrm>
            <a:off x="2286000" y="3048000"/>
            <a:ext cx="2362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1"/>
                </a:solidFill>
                <a:latin typeface="Liberation Sans" panose="020B0604020202020204"/>
              </a:rPr>
              <a:t>$60,000 x (1 - .40)</a:t>
            </a:r>
          </a:p>
        </p:txBody>
      </p:sp>
      <p:sp>
        <p:nvSpPr>
          <p:cNvPr id="1556494" name="Rectangle 14"/>
          <p:cNvSpPr>
            <a:spLocks noChangeArrowheads="1"/>
          </p:cNvSpPr>
          <p:nvPr/>
        </p:nvSpPr>
        <p:spPr bwMode="auto">
          <a:xfrm>
            <a:off x="2743200" y="3778250"/>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20,000</a:t>
            </a:r>
          </a:p>
        </p:txBody>
      </p:sp>
      <p:sp>
        <p:nvSpPr>
          <p:cNvPr id="1556495" name="Text Box 15"/>
          <p:cNvSpPr txBox="1">
            <a:spLocks noChangeArrowheads="1"/>
          </p:cNvSpPr>
          <p:nvPr/>
        </p:nvSpPr>
        <p:spPr bwMode="auto">
          <a:xfrm>
            <a:off x="457200" y="4724400"/>
            <a:ext cx="1600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Basic EPS =</a:t>
            </a:r>
            <a:r>
              <a:rPr lang="en-US" altLang="en-US" sz="2000" dirty="0">
                <a:solidFill>
                  <a:srgbClr val="800000"/>
                </a:solidFill>
                <a:latin typeface="Liberation Sans" panose="020B0604020202020204"/>
              </a:rPr>
              <a:t> </a:t>
            </a:r>
            <a:r>
              <a:rPr lang="en-US" altLang="en-US" sz="2000" dirty="0" smtClean="0">
                <a:solidFill>
                  <a:srgbClr val="CC0000"/>
                </a:solidFill>
                <a:latin typeface="Liberation Sans" panose="020B0604020202020204"/>
              </a:rPr>
              <a:t>$2.10</a:t>
            </a:r>
            <a:endParaRPr lang="en-US" altLang="en-US" sz="2000" dirty="0">
              <a:solidFill>
                <a:srgbClr val="CC0000"/>
              </a:solidFill>
              <a:latin typeface="Liberation Sans" panose="020B0604020202020204"/>
            </a:endParaRPr>
          </a:p>
        </p:txBody>
      </p:sp>
      <p:sp>
        <p:nvSpPr>
          <p:cNvPr id="1556500" name="Text Box 20"/>
          <p:cNvSpPr txBox="1">
            <a:spLocks noChangeArrowheads="1"/>
          </p:cNvSpPr>
          <p:nvPr/>
        </p:nvSpPr>
        <p:spPr bwMode="auto">
          <a:xfrm>
            <a:off x="2432050" y="4906963"/>
            <a:ext cx="198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Effect on EPS =</a:t>
            </a:r>
            <a:r>
              <a:rPr lang="en-US" altLang="en-US" sz="2000" dirty="0">
                <a:solidFill>
                  <a:srgbClr val="800000"/>
                </a:solidFill>
                <a:latin typeface="Liberation Sans" panose="020B0604020202020204"/>
              </a:rPr>
              <a:t> </a:t>
            </a:r>
            <a:r>
              <a:rPr lang="en-US" altLang="en-US" sz="2000" dirty="0" smtClean="0">
                <a:solidFill>
                  <a:srgbClr val="CC0000"/>
                </a:solidFill>
                <a:latin typeface="Liberation Sans" panose="020B0604020202020204"/>
              </a:rPr>
              <a:t>$1.80</a:t>
            </a:r>
            <a:endParaRPr lang="en-US" altLang="en-US" sz="2000" dirty="0">
              <a:solidFill>
                <a:srgbClr val="CC0000"/>
              </a:solidFill>
              <a:latin typeface="Liberation Sans" panose="020B0604020202020204"/>
            </a:endParaRPr>
          </a:p>
        </p:txBody>
      </p:sp>
      <p:sp>
        <p:nvSpPr>
          <p:cNvPr id="69644" name="AutoShape 21"/>
          <p:cNvSpPr>
            <a:spLocks/>
          </p:cNvSpPr>
          <p:nvPr/>
        </p:nvSpPr>
        <p:spPr bwMode="auto">
          <a:xfrm rot="5400000">
            <a:off x="3162300" y="3543300"/>
            <a:ext cx="457200" cy="1905000"/>
          </a:xfrm>
          <a:prstGeom prst="rightBrace">
            <a:avLst>
              <a:gd name="adj1" fmla="val 34722"/>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69645" name="AutoShape 23"/>
          <p:cNvSpPr>
            <a:spLocks/>
          </p:cNvSpPr>
          <p:nvPr/>
        </p:nvSpPr>
        <p:spPr bwMode="auto">
          <a:xfrm rot="5400000">
            <a:off x="990600" y="3733800"/>
            <a:ext cx="457200" cy="1524000"/>
          </a:xfrm>
          <a:prstGeom prst="rightBrace">
            <a:avLst>
              <a:gd name="adj1" fmla="val 27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556504" name="Text Box 24"/>
          <p:cNvSpPr txBox="1">
            <a:spLocks noChangeArrowheads="1"/>
          </p:cNvSpPr>
          <p:nvPr/>
        </p:nvSpPr>
        <p:spPr bwMode="auto">
          <a:xfrm>
            <a:off x="1905000" y="3763963"/>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506" name="Text Box 26"/>
          <p:cNvSpPr txBox="1">
            <a:spLocks noChangeArrowheads="1"/>
          </p:cNvSpPr>
          <p:nvPr/>
        </p:nvSpPr>
        <p:spPr bwMode="auto">
          <a:xfrm>
            <a:off x="4495800" y="3048000"/>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507" name="Text Box 27"/>
          <p:cNvSpPr txBox="1">
            <a:spLocks noChangeArrowheads="1"/>
          </p:cNvSpPr>
          <p:nvPr/>
        </p:nvSpPr>
        <p:spPr bwMode="auto">
          <a:xfrm>
            <a:off x="4495800" y="3781425"/>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508" name="Rectangle 28"/>
          <p:cNvSpPr>
            <a:spLocks noChangeArrowheads="1"/>
          </p:cNvSpPr>
          <p:nvPr/>
        </p:nvSpPr>
        <p:spPr bwMode="auto">
          <a:xfrm>
            <a:off x="4648200" y="3048000"/>
            <a:ext cx="3352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$100,000 x (1 - .40) x 9/12</a:t>
            </a:r>
          </a:p>
        </p:txBody>
      </p:sp>
      <p:sp>
        <p:nvSpPr>
          <p:cNvPr id="1556509" name="Rectangle 29"/>
          <p:cNvSpPr>
            <a:spLocks noChangeArrowheads="1"/>
          </p:cNvSpPr>
          <p:nvPr/>
        </p:nvSpPr>
        <p:spPr bwMode="auto">
          <a:xfrm>
            <a:off x="5638800" y="3794125"/>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24,000</a:t>
            </a:r>
          </a:p>
        </p:txBody>
      </p:sp>
      <p:sp>
        <p:nvSpPr>
          <p:cNvPr id="1556510" name="Text Box 30"/>
          <p:cNvSpPr txBox="1">
            <a:spLocks noChangeArrowheads="1"/>
          </p:cNvSpPr>
          <p:nvPr/>
        </p:nvSpPr>
        <p:spPr bwMode="auto">
          <a:xfrm>
            <a:off x="4870450" y="4906963"/>
            <a:ext cx="30543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Effect on EPS =</a:t>
            </a:r>
            <a:r>
              <a:rPr lang="en-US" altLang="en-US" sz="2000" dirty="0">
                <a:solidFill>
                  <a:srgbClr val="800000"/>
                </a:solidFill>
                <a:latin typeface="Liberation Sans" panose="020B0604020202020204"/>
              </a:rPr>
              <a:t> </a:t>
            </a:r>
            <a:r>
              <a:rPr lang="en-US" altLang="en-US" sz="2000" dirty="0" smtClean="0">
                <a:solidFill>
                  <a:srgbClr val="CC0000"/>
                </a:solidFill>
                <a:latin typeface="Liberation Sans" panose="020B0604020202020204"/>
              </a:rPr>
              <a:t>$1.875</a:t>
            </a:r>
            <a:endParaRPr lang="en-US" altLang="en-US" sz="2000" dirty="0">
              <a:solidFill>
                <a:srgbClr val="CC0000"/>
              </a:solidFill>
              <a:latin typeface="Liberation Sans" panose="020B0604020202020204"/>
            </a:endParaRPr>
          </a:p>
        </p:txBody>
      </p:sp>
      <p:sp>
        <p:nvSpPr>
          <p:cNvPr id="69652" name="AutoShape 31"/>
          <p:cNvSpPr>
            <a:spLocks/>
          </p:cNvSpPr>
          <p:nvPr/>
        </p:nvSpPr>
        <p:spPr bwMode="auto">
          <a:xfrm rot="5400000">
            <a:off x="6134100" y="3086100"/>
            <a:ext cx="457200" cy="2819400"/>
          </a:xfrm>
          <a:prstGeom prst="rightBrace">
            <a:avLst>
              <a:gd name="adj1" fmla="val 51389"/>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556512" name="Text Box 32"/>
          <p:cNvSpPr txBox="1">
            <a:spLocks noChangeArrowheads="1"/>
          </p:cNvSpPr>
          <p:nvPr/>
        </p:nvSpPr>
        <p:spPr bwMode="auto">
          <a:xfrm>
            <a:off x="4800600" y="5699125"/>
            <a:ext cx="281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Diluted EPS =</a:t>
            </a:r>
            <a:r>
              <a:rPr lang="en-US" altLang="en-US" sz="2000" dirty="0">
                <a:solidFill>
                  <a:srgbClr val="800000"/>
                </a:solidFill>
                <a:latin typeface="Liberation Sans" panose="020B0604020202020204"/>
              </a:rPr>
              <a:t> </a:t>
            </a:r>
            <a:r>
              <a:rPr lang="en-US" altLang="en-US" sz="2000" dirty="0">
                <a:solidFill>
                  <a:srgbClr val="CC0000"/>
                </a:solidFill>
                <a:latin typeface="Liberation Sans" panose="020B0604020202020204"/>
              </a:rPr>
              <a:t>$2.02</a:t>
            </a:r>
          </a:p>
        </p:txBody>
      </p:sp>
      <p:cxnSp>
        <p:nvCxnSpPr>
          <p:cNvPr id="1556513" name="AutoShape 33"/>
          <p:cNvCxnSpPr>
            <a:cxnSpLocks noChangeShapeType="1"/>
            <a:stCxn id="69638" idx="3"/>
            <a:endCxn id="1556512" idx="3"/>
          </p:cNvCxnSpPr>
          <p:nvPr/>
        </p:nvCxnSpPr>
        <p:spPr bwMode="auto">
          <a:xfrm flipH="1">
            <a:off x="7620000" y="3630613"/>
            <a:ext cx="762000" cy="2266950"/>
          </a:xfrm>
          <a:prstGeom prst="bentConnector3">
            <a:avLst>
              <a:gd name="adj1" fmla="val -3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55" name="Text Box 34"/>
          <p:cNvSpPr txBox="1">
            <a:spLocks noChangeArrowheads="1"/>
          </p:cNvSpPr>
          <p:nvPr/>
        </p:nvSpPr>
        <p:spPr bwMode="auto">
          <a:xfrm>
            <a:off x="2362200" y="2133600"/>
            <a:ext cx="19812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6% </a:t>
            </a:r>
            <a:r>
              <a:rPr lang="en-US" altLang="en-US" sz="2000" u="sng" dirty="0">
                <a:latin typeface="Liberation Sans" panose="020B0604020202020204"/>
              </a:rPr>
              <a:t>Debentures</a:t>
            </a:r>
          </a:p>
        </p:txBody>
      </p:sp>
      <p:sp>
        <p:nvSpPr>
          <p:cNvPr id="69656" name="Text Box 35"/>
          <p:cNvSpPr txBox="1">
            <a:spLocks noChangeArrowheads="1"/>
          </p:cNvSpPr>
          <p:nvPr/>
        </p:nvSpPr>
        <p:spPr bwMode="auto">
          <a:xfrm>
            <a:off x="5257800" y="2133600"/>
            <a:ext cx="1981200" cy="708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10% </a:t>
            </a:r>
            <a:r>
              <a:rPr lang="en-US" altLang="en-US" sz="2000" u="sng" dirty="0">
                <a:latin typeface="Liberation Sans" panose="020B0604020202020204"/>
              </a:rPr>
              <a:t>Debentures</a:t>
            </a:r>
          </a:p>
        </p:txBody>
      </p:sp>
      <p:sp>
        <p:nvSpPr>
          <p:cNvPr id="69657" name="Text Box 36"/>
          <p:cNvSpPr txBox="1">
            <a:spLocks noChangeArrowheads="1"/>
          </p:cNvSpPr>
          <p:nvPr/>
        </p:nvSpPr>
        <p:spPr bwMode="auto">
          <a:xfrm>
            <a:off x="685800" y="2133600"/>
            <a:ext cx="1295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Basic </a:t>
            </a:r>
            <a:r>
              <a:rPr lang="en-US" altLang="en-US" sz="2000" u="sng" dirty="0">
                <a:latin typeface="Liberation Sans" panose="020B0604020202020204"/>
              </a:rPr>
              <a:t>EPS</a:t>
            </a:r>
          </a:p>
        </p:txBody>
      </p:sp>
      <p:sp>
        <p:nvSpPr>
          <p:cNvPr id="2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966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30"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486"/>
                                        </p:tgtEl>
                                        <p:attrNameLst>
                                          <p:attrName>style.visibility</p:attrName>
                                        </p:attrNameLst>
                                      </p:cBhvr>
                                      <p:to>
                                        <p:strVal val="visible"/>
                                      </p:to>
                                    </p:set>
                                    <p:animEffect transition="in" filter="wipe(left)">
                                      <p:cBhvr>
                                        <p:cTn id="7" dur="500"/>
                                        <p:tgtEl>
                                          <p:spTgt spid="1556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487"/>
                                        </p:tgtEl>
                                        <p:attrNameLst>
                                          <p:attrName>style.visibility</p:attrName>
                                        </p:attrNameLst>
                                      </p:cBhvr>
                                      <p:to>
                                        <p:strVal val="visible"/>
                                      </p:to>
                                    </p:set>
                                    <p:animEffect transition="in" filter="wipe(left)">
                                      <p:cBhvr>
                                        <p:cTn id="12" dur="500"/>
                                        <p:tgtEl>
                                          <p:spTgt spid="1556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495"/>
                                        </p:tgtEl>
                                        <p:attrNameLst>
                                          <p:attrName>style.visibility</p:attrName>
                                        </p:attrNameLst>
                                      </p:cBhvr>
                                      <p:to>
                                        <p:strVal val="visible"/>
                                      </p:to>
                                    </p:set>
                                    <p:animEffect transition="in" filter="wipe(left)">
                                      <p:cBhvr>
                                        <p:cTn id="17" dur="500"/>
                                        <p:tgtEl>
                                          <p:spTgt spid="15564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493"/>
                                        </p:tgtEl>
                                        <p:attrNameLst>
                                          <p:attrName>style.visibility</p:attrName>
                                        </p:attrNameLst>
                                      </p:cBhvr>
                                      <p:to>
                                        <p:strVal val="visible"/>
                                      </p:to>
                                    </p:set>
                                    <p:animEffect transition="in" filter="wipe(left)">
                                      <p:cBhvr>
                                        <p:cTn id="22" dur="500"/>
                                        <p:tgtEl>
                                          <p:spTgt spid="15564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56494"/>
                                        </p:tgtEl>
                                        <p:attrNameLst>
                                          <p:attrName>style.visibility</p:attrName>
                                        </p:attrNameLst>
                                      </p:cBhvr>
                                      <p:to>
                                        <p:strVal val="visible"/>
                                      </p:to>
                                    </p:set>
                                    <p:animEffect transition="in" filter="wipe(left)">
                                      <p:cBhvr>
                                        <p:cTn id="27" dur="500"/>
                                        <p:tgtEl>
                                          <p:spTgt spid="15564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56500"/>
                                        </p:tgtEl>
                                        <p:attrNameLst>
                                          <p:attrName>style.visibility</p:attrName>
                                        </p:attrNameLst>
                                      </p:cBhvr>
                                      <p:to>
                                        <p:strVal val="visible"/>
                                      </p:to>
                                    </p:set>
                                    <p:animEffect transition="in" filter="wipe(left)">
                                      <p:cBhvr>
                                        <p:cTn id="32" dur="500"/>
                                        <p:tgtEl>
                                          <p:spTgt spid="15565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56508"/>
                                        </p:tgtEl>
                                        <p:attrNameLst>
                                          <p:attrName>style.visibility</p:attrName>
                                        </p:attrNameLst>
                                      </p:cBhvr>
                                      <p:to>
                                        <p:strVal val="visible"/>
                                      </p:to>
                                    </p:set>
                                    <p:animEffect transition="in" filter="wipe(left)">
                                      <p:cBhvr>
                                        <p:cTn id="37" dur="500"/>
                                        <p:tgtEl>
                                          <p:spTgt spid="15565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56509"/>
                                        </p:tgtEl>
                                        <p:attrNameLst>
                                          <p:attrName>style.visibility</p:attrName>
                                        </p:attrNameLst>
                                      </p:cBhvr>
                                      <p:to>
                                        <p:strVal val="visible"/>
                                      </p:to>
                                    </p:set>
                                    <p:animEffect transition="in" filter="wipe(left)">
                                      <p:cBhvr>
                                        <p:cTn id="42" dur="500"/>
                                        <p:tgtEl>
                                          <p:spTgt spid="15565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56510"/>
                                        </p:tgtEl>
                                        <p:attrNameLst>
                                          <p:attrName>style.visibility</p:attrName>
                                        </p:attrNameLst>
                                      </p:cBhvr>
                                      <p:to>
                                        <p:strVal val="visible"/>
                                      </p:to>
                                    </p:set>
                                    <p:animEffect transition="in" filter="wipe(left)">
                                      <p:cBhvr>
                                        <p:cTn id="47" dur="500"/>
                                        <p:tgtEl>
                                          <p:spTgt spid="15565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556513"/>
                                        </p:tgtEl>
                                        <p:attrNameLst>
                                          <p:attrName>style.visibility</p:attrName>
                                        </p:attrNameLst>
                                      </p:cBhvr>
                                      <p:to>
                                        <p:strVal val="visible"/>
                                      </p:to>
                                    </p:set>
                                    <p:animEffect transition="in" filter="wipe(up)">
                                      <p:cBhvr>
                                        <p:cTn id="52" dur="500"/>
                                        <p:tgtEl>
                                          <p:spTgt spid="1556513"/>
                                        </p:tgtEl>
                                      </p:cBhvr>
                                    </p:animEffect>
                                  </p:childTnLst>
                                </p:cTn>
                              </p:par>
                            </p:childTnLst>
                          </p:cTn>
                        </p:par>
                        <p:par>
                          <p:cTn id="53" fill="hold" nodeType="afterGroup">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1556512"/>
                                        </p:tgtEl>
                                        <p:attrNameLst>
                                          <p:attrName>style.visibility</p:attrName>
                                        </p:attrNameLst>
                                      </p:cBhvr>
                                      <p:to>
                                        <p:strVal val="visible"/>
                                      </p:to>
                                    </p:set>
                                    <p:animEffect transition="in" filter="wipe(right)">
                                      <p:cBhvr>
                                        <p:cTn id="56" dur="500"/>
                                        <p:tgtEl>
                                          <p:spTgt spid="1556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86" grpId="0"/>
      <p:bldP spid="1556487" grpId="0"/>
      <p:bldP spid="1556493" grpId="0"/>
      <p:bldP spid="1556494" grpId="0"/>
      <p:bldP spid="1556495" grpId="0"/>
      <p:bldP spid="1556500" grpId="0"/>
      <p:bldP spid="1556508" grpId="0"/>
      <p:bldP spid="1556509" grpId="0"/>
      <p:bldP spid="1556510" grpId="0"/>
      <p:bldP spid="15565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006600"/>
                </a:solidFill>
                <a:latin typeface="Liberation Sans" panose="020B0604020202020204"/>
              </a:rPr>
              <a:t>At Time of Issuance</a:t>
            </a:r>
            <a:endParaRPr lang="en-US" altLang="en-US" sz="2800" b="0" dirty="0">
              <a:solidFill>
                <a:srgbClr val="006600"/>
              </a:solidFill>
              <a:latin typeface="Liberation Sans" panose="020B0604020202020204"/>
            </a:endParaRPr>
          </a:p>
        </p:txBody>
      </p:sp>
      <p:sp>
        <p:nvSpPr>
          <p:cNvPr id="1753091"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Accounting for Convertible Debt</a:t>
            </a:r>
          </a:p>
        </p:txBody>
      </p:sp>
      <p:sp>
        <p:nvSpPr>
          <p:cNvPr id="8196" name="Text Box 5"/>
          <p:cNvSpPr txBox="1">
            <a:spLocks noChangeArrowheads="1"/>
          </p:cNvSpPr>
          <p:nvPr/>
        </p:nvSpPr>
        <p:spPr bwMode="auto">
          <a:xfrm>
            <a:off x="609600" y="1981200"/>
            <a:ext cx="7620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Recording convertible bonds follows the method used to record straight debt issues, with any discount or premium amortized over the term of the debt.</a:t>
            </a:r>
          </a:p>
        </p:txBody>
      </p:sp>
      <p:sp>
        <p:nvSpPr>
          <p:cNvPr id="819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4800600" y="3598784"/>
            <a:ext cx="2849955" cy="2460780"/>
          </a:xfrm>
          <a:prstGeom prst="rect">
            <a:avLst/>
          </a:prstGeom>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7065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70660" name="Rectangle 7"/>
          <p:cNvSpPr>
            <a:spLocks noGrp="1" noChangeArrowheads="1"/>
          </p:cNvSpPr>
          <p:nvPr>
            <p:ph type="body" idx="1"/>
          </p:nvPr>
        </p:nvSpPr>
        <p:spPr bwMode="auto">
          <a:xfrm>
            <a:off x="609600" y="1371600"/>
            <a:ext cx="7772400" cy="53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spcBef>
                <a:spcPct val="45000"/>
              </a:spcBef>
              <a:buClr>
                <a:srgbClr val="800000"/>
              </a:buClr>
              <a:buSzPct val="90000"/>
              <a:buFont typeface="Wingdings" panose="05000000000000000000" pitchFamily="2" charset="2"/>
              <a:buNone/>
            </a:pPr>
            <a:r>
              <a:rPr lang="en-US" altLang="en-US" dirty="0" smtClean="0">
                <a:solidFill>
                  <a:srgbClr val="006600"/>
                </a:solidFill>
                <a:effectLst/>
              </a:rPr>
              <a:t>Other Factors</a:t>
            </a:r>
          </a:p>
        </p:txBody>
      </p:sp>
      <p:sp>
        <p:nvSpPr>
          <p:cNvPr id="70661" name="Rectangle 11"/>
          <p:cNvSpPr>
            <a:spLocks noChangeArrowheads="1"/>
          </p:cNvSpPr>
          <p:nvPr/>
        </p:nvSpPr>
        <p:spPr bwMode="auto">
          <a:xfrm>
            <a:off x="609600" y="1981200"/>
            <a:ext cx="80010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100" b="0" dirty="0">
                <a:solidFill>
                  <a:schemeClr val="tx1"/>
                </a:solidFill>
                <a:latin typeface="Liberation Sans" panose="020B0604020202020204"/>
              </a:rPr>
              <a:t>The </a:t>
            </a:r>
            <a:r>
              <a:rPr lang="en-US" altLang="en-US" sz="2100" dirty="0">
                <a:solidFill>
                  <a:schemeClr val="tx1"/>
                </a:solidFill>
                <a:latin typeface="Liberation Sans" panose="020B0604020202020204"/>
              </a:rPr>
              <a:t>conversion rate on a dilutive security may change</a:t>
            </a:r>
            <a:r>
              <a:rPr lang="en-US" altLang="en-US" sz="2100" b="0" dirty="0">
                <a:solidFill>
                  <a:schemeClr val="tx1"/>
                </a:solidFill>
                <a:latin typeface="Liberation Sans" panose="020B0604020202020204"/>
              </a:rPr>
              <a:t> during the period in which the security is outstanding. In this situation, the company uses the most dilutive conversion rate available.</a:t>
            </a:r>
          </a:p>
          <a:p>
            <a:pPr algn="l">
              <a:lnSpc>
                <a:spcPct val="120000"/>
              </a:lnSpc>
              <a:spcBef>
                <a:spcPts val="1200"/>
              </a:spcBef>
            </a:pPr>
            <a:r>
              <a:rPr lang="en-US" altLang="en-US" sz="2100" b="0" dirty="0">
                <a:solidFill>
                  <a:schemeClr val="tx1"/>
                </a:solidFill>
                <a:latin typeface="Liberation Sans" panose="020B0604020202020204"/>
              </a:rPr>
              <a:t>For </a:t>
            </a:r>
            <a:r>
              <a:rPr lang="en-US" altLang="en-US" sz="2100" dirty="0">
                <a:solidFill>
                  <a:schemeClr val="tx1"/>
                </a:solidFill>
                <a:latin typeface="Liberation Sans" panose="020B0604020202020204"/>
              </a:rPr>
              <a:t>Convertible Preferred Stock</a:t>
            </a:r>
            <a:r>
              <a:rPr lang="en-US" altLang="en-US" sz="2100" b="0" dirty="0">
                <a:solidFill>
                  <a:schemeClr val="tx1"/>
                </a:solidFill>
                <a:latin typeface="Liberation Sans" panose="020B0604020202020204"/>
              </a:rPr>
              <a:t> the company does not subtract preferred dividends from net income in computing the numerator. Why not? </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11"/>
          <p:cNvSpPr>
            <a:spLocks noChangeArrowheads="1"/>
          </p:cNvSpPr>
          <p:nvPr/>
        </p:nvSpPr>
        <p:spPr bwMode="auto">
          <a:xfrm>
            <a:off x="609600" y="4572000"/>
            <a:ext cx="80010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100" b="0" dirty="0">
                <a:solidFill>
                  <a:schemeClr val="tx1"/>
                </a:solidFill>
                <a:latin typeface="Liberation Sans" panose="020B0604020202020204"/>
              </a:rPr>
              <a:t>Because for purposes of computing EPS, it assumes conversion of the convertible preferreds to outstanding common shares.</a:t>
            </a:r>
          </a:p>
        </p:txBody>
      </p:sp>
      <p:sp>
        <p:nvSpPr>
          <p:cNvPr id="7066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86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86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86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1686" name="Rectangle 8"/>
          <p:cNvSpPr>
            <a:spLocks noGrp="1" noChangeArrowheads="1"/>
          </p:cNvSpPr>
          <p:nvPr>
            <p:ph type="body" idx="1"/>
          </p:nvPr>
        </p:nvSpPr>
        <p:spPr bwMode="auto">
          <a:xfrm>
            <a:off x="609600" y="1371600"/>
            <a:ext cx="8026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ts val="1200"/>
              </a:spcBef>
              <a:buFont typeface="Wingdings" panose="05000000000000000000" pitchFamily="2" charset="2"/>
              <a:buNone/>
            </a:pPr>
            <a:r>
              <a:rPr lang="en-US" altLang="en-US" sz="2000" dirty="0" smtClean="0">
                <a:solidFill>
                  <a:schemeClr val="tx1"/>
                </a:solidFill>
                <a:effectLst/>
              </a:rPr>
              <a:t>Illustration:</a:t>
            </a:r>
            <a:r>
              <a:rPr lang="en-US" altLang="en-US" sz="2000" b="0" dirty="0" smtClean="0">
                <a:solidFill>
                  <a:schemeClr val="tx1"/>
                </a:solidFill>
                <a:effectLst/>
              </a:rPr>
              <a:t> In 2016, Chirac Enterprises issued, at par, 60, $1,000, 8% bonds, each convertible into 100 shares of common stock.  Chirac had revenues of $17,500 and expenses other than interest and taxes of $8,400 for 2017. (Assume that the tax rate is 40%.)  Throughout 2017, 2,000 shares of common stock were outstanding; none of the bonds was converted or redeemed.</a:t>
            </a:r>
          </a:p>
          <a:p>
            <a:pPr marL="0" indent="0">
              <a:lnSpc>
                <a:spcPct val="120000"/>
              </a:lnSpc>
              <a:spcBef>
                <a:spcPts val="1200"/>
              </a:spcBef>
              <a:buFont typeface="Wingdings" panose="05000000000000000000" pitchFamily="2" charset="2"/>
              <a:buNone/>
            </a:pPr>
            <a:r>
              <a:rPr lang="en-US" altLang="en-US" sz="2000" dirty="0" smtClean="0">
                <a:solidFill>
                  <a:schemeClr val="tx1"/>
                </a:solidFill>
                <a:effectLst/>
              </a:rPr>
              <a:t>Instructions</a:t>
            </a:r>
          </a:p>
          <a:p>
            <a:pPr lvl="1" indent="-515938">
              <a:lnSpc>
                <a:spcPct val="120000"/>
              </a:lnSpc>
              <a:spcBef>
                <a:spcPts val="1200"/>
              </a:spcBef>
              <a:buFont typeface="Wingdings" panose="05000000000000000000" pitchFamily="2" charset="2"/>
              <a:buNone/>
            </a:pPr>
            <a:r>
              <a:rPr lang="en-US" altLang="en-US" sz="2000" b="0" dirty="0" smtClean="0">
                <a:solidFill>
                  <a:schemeClr val="tx1"/>
                </a:solidFill>
                <a:effectLst/>
              </a:rPr>
              <a:t>(a)  Compute diluted earnings per share for 2017.</a:t>
            </a:r>
          </a:p>
          <a:p>
            <a:pPr lvl="1" indent="-515938">
              <a:lnSpc>
                <a:spcPct val="120000"/>
              </a:lnSpc>
              <a:spcBef>
                <a:spcPts val="1200"/>
              </a:spcBef>
              <a:buFontTx/>
              <a:buNone/>
            </a:pPr>
            <a:r>
              <a:rPr lang="en-US" altLang="en-US" sz="2000" b="0" dirty="0" smtClean="0">
                <a:solidFill>
                  <a:schemeClr val="tx1"/>
                </a:solidFill>
                <a:effectLst/>
              </a:rPr>
              <a:t>(b)  Assume same facts as those for Part (a), except the 60 bonds were issued on September 1, 2017 (rather than in 2016), and none have been converted or redeemed.</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68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6" name="Rectangle 4"/>
          <p:cNvSpPr>
            <a:spLocks noChangeArrowheads="1"/>
          </p:cNvSpPr>
          <p:nvPr/>
        </p:nvSpPr>
        <p:spPr bwMode="auto">
          <a:xfrm>
            <a:off x="685800" y="6065838"/>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2708" name="Rectangle 8"/>
          <p:cNvSpPr>
            <a:spLocks noGrp="1" noChangeArrowheads="1"/>
          </p:cNvSpPr>
          <p:nvPr>
            <p:ph type="body" idx="1"/>
          </p:nvPr>
        </p:nvSpPr>
        <p:spPr bwMode="auto">
          <a:xfrm>
            <a:off x="622300" y="1371600"/>
            <a:ext cx="83693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3550" indent="-463550">
              <a:lnSpc>
                <a:spcPct val="120000"/>
              </a:lnSpc>
              <a:spcBef>
                <a:spcPts val="1200"/>
              </a:spcBef>
              <a:buFont typeface="Wingdings" panose="05000000000000000000" pitchFamily="2" charset="2"/>
              <a:buNone/>
            </a:pPr>
            <a:r>
              <a:rPr lang="en-US" altLang="en-US" sz="2300" b="0" dirty="0" smtClean="0">
                <a:solidFill>
                  <a:schemeClr val="tx1"/>
                </a:solidFill>
                <a:effectLst/>
              </a:rPr>
              <a:t>(a) Compute diluted earnings per share for 2017.</a:t>
            </a:r>
          </a:p>
        </p:txBody>
      </p:sp>
      <p:sp>
        <p:nvSpPr>
          <p:cNvPr id="72709" name="Text Box 9"/>
          <p:cNvSpPr txBox="1">
            <a:spLocks noChangeArrowheads="1"/>
          </p:cNvSpPr>
          <p:nvPr/>
        </p:nvSpPr>
        <p:spPr bwMode="auto">
          <a:xfrm>
            <a:off x="914400" y="2087563"/>
            <a:ext cx="4114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200" dirty="0">
                <a:solidFill>
                  <a:schemeClr val="tx1"/>
                </a:solidFill>
                <a:latin typeface="Liberation Sans" panose="020B0604020202020204"/>
              </a:rPr>
              <a:t>Calculation of Net Income</a:t>
            </a:r>
          </a:p>
        </p:txBody>
      </p:sp>
      <p:sp>
        <p:nvSpPr>
          <p:cNvPr id="1779722" name="Text Box 10"/>
          <p:cNvSpPr txBox="1">
            <a:spLocks noChangeArrowheads="1"/>
          </p:cNvSpPr>
          <p:nvPr/>
        </p:nvSpPr>
        <p:spPr bwMode="auto">
          <a:xfrm>
            <a:off x="914400" y="2636838"/>
            <a:ext cx="7543800" cy="2943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264400" algn="r"/>
              </a:tabLst>
              <a:defRPr b="1">
                <a:solidFill>
                  <a:schemeClr val="folHlink"/>
                </a:solidFill>
                <a:latin typeface="Comic Sans MS" panose="030F0702030302020204" pitchFamily="66" charset="0"/>
              </a:defRPr>
            </a:lvl1pPr>
            <a:lvl2pPr marL="742950" indent="-285750">
              <a:tabLst>
                <a:tab pos="7264400" algn="r"/>
              </a:tabLst>
              <a:defRPr b="1">
                <a:solidFill>
                  <a:schemeClr val="folHlink"/>
                </a:solidFill>
                <a:latin typeface="Comic Sans MS" panose="030F0702030302020204" pitchFamily="66" charset="0"/>
              </a:defRPr>
            </a:lvl2pPr>
            <a:lvl3pPr marL="1143000" indent="-228600">
              <a:tabLst>
                <a:tab pos="7264400" algn="r"/>
              </a:tabLst>
              <a:defRPr b="1">
                <a:solidFill>
                  <a:schemeClr val="folHlink"/>
                </a:solidFill>
                <a:latin typeface="Comic Sans MS" panose="030F0702030302020204" pitchFamily="66" charset="0"/>
              </a:defRPr>
            </a:lvl3pPr>
            <a:lvl4pPr marL="1600200" indent="-228600">
              <a:tabLst>
                <a:tab pos="7264400" algn="r"/>
              </a:tabLst>
              <a:defRPr b="1">
                <a:solidFill>
                  <a:schemeClr val="folHlink"/>
                </a:solidFill>
                <a:latin typeface="Comic Sans MS" panose="030F0702030302020204" pitchFamily="66" charset="0"/>
              </a:defRPr>
            </a:lvl4pPr>
            <a:lvl5pPr marL="2057400" indent="-228600">
              <a:tabLst>
                <a:tab pos="72644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9pPr>
          </a:lstStyle>
          <a:p>
            <a:pPr algn="l">
              <a:spcBef>
                <a:spcPct val="50000"/>
              </a:spcBef>
            </a:pPr>
            <a:r>
              <a:rPr lang="en-US" altLang="en-US" sz="2200" b="0" dirty="0">
                <a:latin typeface="Liberation Sans" panose="020B0604020202020204"/>
              </a:rPr>
              <a:t>Revenues	$17,500</a:t>
            </a:r>
          </a:p>
          <a:p>
            <a:pPr algn="l">
              <a:spcBef>
                <a:spcPct val="50000"/>
              </a:spcBef>
            </a:pPr>
            <a:r>
              <a:rPr lang="en-US" altLang="en-US" sz="2200" b="0" dirty="0">
                <a:latin typeface="Liberation Sans" panose="020B0604020202020204"/>
              </a:rPr>
              <a:t>Expenses	8,400</a:t>
            </a:r>
          </a:p>
          <a:p>
            <a:pPr algn="l">
              <a:spcBef>
                <a:spcPct val="50000"/>
              </a:spcBef>
            </a:pPr>
            <a:r>
              <a:rPr lang="en-US" altLang="en-US" sz="2200" b="0" dirty="0">
                <a:latin typeface="Liberation Sans" panose="020B0604020202020204"/>
              </a:rPr>
              <a:t>Bond interest expense </a:t>
            </a:r>
            <a:r>
              <a:rPr lang="en-US" altLang="en-US" sz="2000" b="0" dirty="0">
                <a:latin typeface="Liberation Sans" panose="020B0604020202020204"/>
              </a:rPr>
              <a:t>(60 x $1,000 x 8%)</a:t>
            </a:r>
            <a:r>
              <a:rPr lang="en-US" altLang="en-US" sz="2200" b="0" dirty="0">
                <a:latin typeface="Liberation Sans" panose="020B0604020202020204"/>
              </a:rPr>
              <a:t>	4,800</a:t>
            </a:r>
          </a:p>
          <a:p>
            <a:pPr algn="l">
              <a:spcBef>
                <a:spcPct val="50000"/>
              </a:spcBef>
            </a:pPr>
            <a:r>
              <a:rPr lang="en-US" altLang="en-US" sz="2200" b="0" dirty="0">
                <a:latin typeface="Liberation Sans" panose="020B0604020202020204"/>
              </a:rPr>
              <a:t>Income before taxes	4,300</a:t>
            </a:r>
          </a:p>
          <a:p>
            <a:pPr algn="l">
              <a:spcBef>
                <a:spcPct val="50000"/>
              </a:spcBef>
            </a:pPr>
            <a:r>
              <a:rPr lang="en-US" altLang="en-US" sz="2200" b="0" dirty="0">
                <a:latin typeface="Liberation Sans" panose="020B0604020202020204"/>
              </a:rPr>
              <a:t>Income tax expense </a:t>
            </a:r>
            <a:r>
              <a:rPr lang="en-US" altLang="en-US" sz="2000" b="0" dirty="0">
                <a:latin typeface="Liberation Sans" panose="020B0604020202020204"/>
              </a:rPr>
              <a:t>(40%)</a:t>
            </a:r>
            <a:r>
              <a:rPr lang="en-US" altLang="en-US" sz="2200" b="0" dirty="0">
                <a:latin typeface="Liberation Sans" panose="020B0604020202020204"/>
              </a:rPr>
              <a:t>	1,740</a:t>
            </a:r>
          </a:p>
          <a:p>
            <a:pPr algn="l">
              <a:spcBef>
                <a:spcPct val="50000"/>
              </a:spcBef>
            </a:pPr>
            <a:r>
              <a:rPr lang="en-US" altLang="en-US" sz="2200" b="0" dirty="0">
                <a:latin typeface="Liberation Sans" panose="020B0604020202020204"/>
              </a:rPr>
              <a:t>Net income	$ 2,580</a:t>
            </a:r>
          </a:p>
        </p:txBody>
      </p:sp>
      <p:sp>
        <p:nvSpPr>
          <p:cNvPr id="1779723" name="Line 11"/>
          <p:cNvSpPr>
            <a:spLocks noChangeShapeType="1"/>
          </p:cNvSpPr>
          <p:nvPr/>
        </p:nvSpPr>
        <p:spPr bwMode="auto">
          <a:xfrm>
            <a:off x="7086600" y="408463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9724" name="Line 12"/>
          <p:cNvSpPr>
            <a:spLocks noChangeShapeType="1"/>
          </p:cNvSpPr>
          <p:nvPr/>
        </p:nvSpPr>
        <p:spPr bwMode="auto">
          <a:xfrm>
            <a:off x="7086600" y="507523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9725" name="Line 13"/>
          <p:cNvSpPr>
            <a:spLocks noChangeShapeType="1"/>
          </p:cNvSpPr>
          <p:nvPr/>
        </p:nvSpPr>
        <p:spPr bwMode="auto">
          <a:xfrm>
            <a:off x="7086600" y="561040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9726" name="Line 14"/>
          <p:cNvSpPr>
            <a:spLocks noChangeShapeType="1"/>
          </p:cNvSpPr>
          <p:nvPr/>
        </p:nvSpPr>
        <p:spPr bwMode="auto">
          <a:xfrm>
            <a:off x="7086600" y="568660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271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4"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9722">
                                            <p:txEl>
                                              <p:pRg st="0" end="0"/>
                                            </p:txEl>
                                          </p:spTgt>
                                        </p:tgtEl>
                                        <p:attrNameLst>
                                          <p:attrName>style.visibility</p:attrName>
                                        </p:attrNameLst>
                                      </p:cBhvr>
                                      <p:to>
                                        <p:strVal val="visible"/>
                                      </p:to>
                                    </p:set>
                                    <p:animEffect transition="in" filter="wipe(left)">
                                      <p:cBhvr>
                                        <p:cTn id="7" dur="500"/>
                                        <p:tgtEl>
                                          <p:spTgt spid="1779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79722">
                                            <p:txEl>
                                              <p:pRg st="1" end="1"/>
                                            </p:txEl>
                                          </p:spTgt>
                                        </p:tgtEl>
                                        <p:attrNameLst>
                                          <p:attrName>style.visibility</p:attrName>
                                        </p:attrNameLst>
                                      </p:cBhvr>
                                      <p:to>
                                        <p:strVal val="visible"/>
                                      </p:to>
                                    </p:set>
                                    <p:animEffect transition="in" filter="wipe(left)">
                                      <p:cBhvr>
                                        <p:cTn id="12" dur="500"/>
                                        <p:tgtEl>
                                          <p:spTgt spid="1779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79722">
                                            <p:txEl>
                                              <p:pRg st="2" end="2"/>
                                            </p:txEl>
                                          </p:spTgt>
                                        </p:tgtEl>
                                        <p:attrNameLst>
                                          <p:attrName>style.visibility</p:attrName>
                                        </p:attrNameLst>
                                      </p:cBhvr>
                                      <p:to>
                                        <p:strVal val="visible"/>
                                      </p:to>
                                    </p:set>
                                    <p:animEffect transition="in" filter="wipe(left)">
                                      <p:cBhvr>
                                        <p:cTn id="17" dur="500"/>
                                        <p:tgtEl>
                                          <p:spTgt spid="17797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9722">
                                            <p:txEl>
                                              <p:pRg st="3" end="3"/>
                                            </p:txEl>
                                          </p:spTgt>
                                        </p:tgtEl>
                                        <p:attrNameLst>
                                          <p:attrName>style.visibility</p:attrName>
                                        </p:attrNameLst>
                                      </p:cBhvr>
                                      <p:to>
                                        <p:strVal val="visible"/>
                                      </p:to>
                                    </p:set>
                                    <p:animEffect transition="in" filter="wipe(left)">
                                      <p:cBhvr>
                                        <p:cTn id="22" dur="500"/>
                                        <p:tgtEl>
                                          <p:spTgt spid="17797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79722">
                                            <p:txEl>
                                              <p:pRg st="4" end="4"/>
                                            </p:txEl>
                                          </p:spTgt>
                                        </p:tgtEl>
                                        <p:attrNameLst>
                                          <p:attrName>style.visibility</p:attrName>
                                        </p:attrNameLst>
                                      </p:cBhvr>
                                      <p:to>
                                        <p:strVal val="visible"/>
                                      </p:to>
                                    </p:set>
                                    <p:animEffect transition="in" filter="wipe(left)">
                                      <p:cBhvr>
                                        <p:cTn id="27" dur="500"/>
                                        <p:tgtEl>
                                          <p:spTgt spid="17797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79722">
                                            <p:txEl>
                                              <p:pRg st="5" end="5"/>
                                            </p:txEl>
                                          </p:spTgt>
                                        </p:tgtEl>
                                        <p:attrNameLst>
                                          <p:attrName>style.visibility</p:attrName>
                                        </p:attrNameLst>
                                      </p:cBhvr>
                                      <p:to>
                                        <p:strVal val="visible"/>
                                      </p:to>
                                    </p:set>
                                    <p:animEffect transition="in" filter="wipe(left)">
                                      <p:cBhvr>
                                        <p:cTn id="32" dur="500"/>
                                        <p:tgtEl>
                                          <p:spTgt spid="1779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2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6096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a:t>
            </a:r>
            <a:r>
              <a:rPr lang="en-US" altLang="en-US" sz="2300" dirty="0">
                <a:solidFill>
                  <a:schemeClr val="tx1"/>
                </a:solidFill>
                <a:latin typeface="Liberation Sans" panose="020B0604020202020204"/>
              </a:rPr>
              <a:t>begin with basic</a:t>
            </a:r>
            <a:r>
              <a:rPr lang="en-US" altLang="en-US" sz="2300" b="0" dirty="0">
                <a:solidFill>
                  <a:schemeClr val="tx1"/>
                </a:solidFill>
                <a:latin typeface="Liberation Sans" panose="020B0604020202020204"/>
              </a:rPr>
              <a:t> EPS.</a:t>
            </a:r>
          </a:p>
        </p:txBody>
      </p:sp>
      <p:sp>
        <p:nvSpPr>
          <p:cNvPr id="1780742" name="Text Box 6"/>
          <p:cNvSpPr txBox="1">
            <a:spLocks noChangeArrowheads="1"/>
          </p:cNvSpPr>
          <p:nvPr/>
        </p:nvSpPr>
        <p:spPr bwMode="auto">
          <a:xfrm>
            <a:off x="1981200" y="3581400"/>
            <a:ext cx="38449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Net income = $2,580</a:t>
            </a:r>
          </a:p>
        </p:txBody>
      </p:sp>
      <p:sp>
        <p:nvSpPr>
          <p:cNvPr id="1780743" name="Text Box 7"/>
          <p:cNvSpPr txBox="1">
            <a:spLocks noChangeArrowheads="1"/>
          </p:cNvSpPr>
          <p:nvPr/>
        </p:nvSpPr>
        <p:spPr bwMode="auto">
          <a:xfrm>
            <a:off x="838200" y="4311650"/>
            <a:ext cx="5943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Weighted average shares = 2,000</a:t>
            </a:r>
          </a:p>
        </p:txBody>
      </p:sp>
      <p:sp>
        <p:nvSpPr>
          <p:cNvPr id="1780744" name="Line 8"/>
          <p:cNvSpPr>
            <a:spLocks noChangeShapeType="1"/>
          </p:cNvSpPr>
          <p:nvPr/>
        </p:nvSpPr>
        <p:spPr bwMode="auto">
          <a:xfrm>
            <a:off x="990600" y="4191000"/>
            <a:ext cx="56388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3734" name="Text Box 9"/>
          <p:cNvSpPr txBox="1">
            <a:spLocks noChangeArrowheads="1"/>
          </p:cNvSpPr>
          <p:nvPr/>
        </p:nvSpPr>
        <p:spPr bwMode="auto">
          <a:xfrm>
            <a:off x="6705600" y="3886200"/>
            <a:ext cx="304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0746" name="Text Box 10"/>
          <p:cNvSpPr txBox="1">
            <a:spLocks noChangeArrowheads="1"/>
          </p:cNvSpPr>
          <p:nvPr/>
        </p:nvSpPr>
        <p:spPr bwMode="auto">
          <a:xfrm>
            <a:off x="7010400" y="3925888"/>
            <a:ext cx="1371600" cy="515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$1.29</a:t>
            </a:r>
          </a:p>
        </p:txBody>
      </p:sp>
      <p:sp>
        <p:nvSpPr>
          <p:cNvPr id="73736" name="Text Box 11"/>
          <p:cNvSpPr txBox="1">
            <a:spLocks noChangeArrowheads="1"/>
          </p:cNvSpPr>
          <p:nvPr/>
        </p:nvSpPr>
        <p:spPr bwMode="auto">
          <a:xfrm>
            <a:off x="6096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Basic EPS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373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3740" name="Rectangle 8"/>
          <p:cNvSpPr txBox="1">
            <a:spLocks noChangeArrowheads="1"/>
          </p:cNvSpPr>
          <p:nvPr/>
        </p:nvSpPr>
        <p:spPr bwMode="auto">
          <a:xfrm>
            <a:off x="622300" y="13716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(a) Compute diluted earnings per share for </a:t>
            </a:r>
            <a:r>
              <a:rPr lang="en-US" altLang="en-US" sz="2300" b="0" dirty="0" smtClean="0">
                <a:solidFill>
                  <a:schemeClr val="tx1"/>
                </a:solidFill>
                <a:latin typeface="Liberation Sans" panose="020B0604020202020204"/>
              </a:rPr>
              <a:t>2017.</a:t>
            </a:r>
            <a:endParaRPr lang="en-US" altLang="en-US" sz="2300" b="0" dirty="0">
              <a:solidFill>
                <a:schemeClr val="tx1"/>
              </a:solidFill>
              <a:latin typeface="Liberation Sans" panose="020B0604020202020204"/>
            </a:endParaRPr>
          </a:p>
        </p:txBody>
      </p:sp>
      <p:sp>
        <p:nvSpPr>
          <p:cNvPr id="13"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0742"/>
                                        </p:tgtEl>
                                        <p:attrNameLst>
                                          <p:attrName>style.visibility</p:attrName>
                                        </p:attrNameLst>
                                      </p:cBhvr>
                                      <p:to>
                                        <p:strVal val="visible"/>
                                      </p:to>
                                    </p:set>
                                    <p:animEffect transition="in" filter="wipe(left)">
                                      <p:cBhvr>
                                        <p:cTn id="7" dur="500"/>
                                        <p:tgtEl>
                                          <p:spTgt spid="178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0743"/>
                                        </p:tgtEl>
                                        <p:attrNameLst>
                                          <p:attrName>style.visibility</p:attrName>
                                        </p:attrNameLst>
                                      </p:cBhvr>
                                      <p:to>
                                        <p:strVal val="visible"/>
                                      </p:to>
                                    </p:set>
                                    <p:animEffect transition="in" filter="wipe(left)">
                                      <p:cBhvr>
                                        <p:cTn id="12" dur="500"/>
                                        <p:tgtEl>
                                          <p:spTgt spid="17807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0746"/>
                                        </p:tgtEl>
                                        <p:attrNameLst>
                                          <p:attrName>style.visibility</p:attrName>
                                        </p:attrNameLst>
                                      </p:cBhvr>
                                      <p:to>
                                        <p:strVal val="visible"/>
                                      </p:to>
                                    </p:set>
                                    <p:animEffect transition="in" filter="wipe(left)">
                                      <p:cBhvr>
                                        <p:cTn id="17" dur="500"/>
                                        <p:tgtEl>
                                          <p:spTgt spid="1780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0742" grpId="0"/>
      <p:bldP spid="1780743" grpId="0"/>
      <p:bldP spid="178074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6" name="Text Box 6"/>
          <p:cNvSpPr txBox="1">
            <a:spLocks noChangeArrowheads="1"/>
          </p:cNvSpPr>
          <p:nvPr/>
        </p:nvSpPr>
        <p:spPr bwMode="auto">
          <a:xfrm>
            <a:off x="45085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$2,580</a:t>
            </a:r>
          </a:p>
        </p:txBody>
      </p:sp>
      <p:sp>
        <p:nvSpPr>
          <p:cNvPr id="1781767" name="Text Box 7"/>
          <p:cNvSpPr txBox="1">
            <a:spLocks noChangeArrowheads="1"/>
          </p:cNvSpPr>
          <p:nvPr/>
        </p:nvSpPr>
        <p:spPr bwMode="auto">
          <a:xfrm>
            <a:off x="450850" y="43116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2,000</a:t>
            </a:r>
          </a:p>
        </p:txBody>
      </p:sp>
      <p:sp>
        <p:nvSpPr>
          <p:cNvPr id="1781768" name="Line 8"/>
          <p:cNvSpPr>
            <a:spLocks noChangeShapeType="1"/>
          </p:cNvSpPr>
          <p:nvPr/>
        </p:nvSpPr>
        <p:spPr bwMode="auto">
          <a:xfrm>
            <a:off x="457200" y="41910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4757" name="Text Box 9"/>
          <p:cNvSpPr txBox="1">
            <a:spLocks noChangeArrowheads="1"/>
          </p:cNvSpPr>
          <p:nvPr/>
        </p:nvSpPr>
        <p:spPr bwMode="auto">
          <a:xfrm>
            <a:off x="5334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1770" name="Text Box 10"/>
          <p:cNvSpPr txBox="1">
            <a:spLocks noChangeArrowheads="1"/>
          </p:cNvSpPr>
          <p:nvPr/>
        </p:nvSpPr>
        <p:spPr bwMode="auto">
          <a:xfrm>
            <a:off x="7467600" y="3890963"/>
            <a:ext cx="1371600" cy="487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$.68</a:t>
            </a:r>
          </a:p>
        </p:txBody>
      </p:sp>
      <p:sp>
        <p:nvSpPr>
          <p:cNvPr id="74759" name="Text Box 11"/>
          <p:cNvSpPr txBox="1">
            <a:spLocks noChangeArrowheads="1"/>
          </p:cNvSpPr>
          <p:nvPr/>
        </p:nvSpPr>
        <p:spPr bwMode="auto">
          <a:xfrm>
            <a:off x="5334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1772" name="Text Box 12"/>
          <p:cNvSpPr txBox="1">
            <a:spLocks noChangeArrowheads="1"/>
          </p:cNvSpPr>
          <p:nvPr/>
        </p:nvSpPr>
        <p:spPr bwMode="auto">
          <a:xfrm>
            <a:off x="1981200" y="35052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1781773" name="Rectangle 13"/>
          <p:cNvSpPr>
            <a:spLocks noChangeArrowheads="1"/>
          </p:cNvSpPr>
          <p:nvPr/>
        </p:nvSpPr>
        <p:spPr bwMode="auto">
          <a:xfrm>
            <a:off x="2432050" y="3581400"/>
            <a:ext cx="3048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$4,800 (1 - .40)</a:t>
            </a:r>
          </a:p>
        </p:txBody>
      </p:sp>
      <p:sp>
        <p:nvSpPr>
          <p:cNvPr id="1781774" name="Rectangle 14"/>
          <p:cNvSpPr>
            <a:spLocks noChangeArrowheads="1"/>
          </p:cNvSpPr>
          <p:nvPr/>
        </p:nvSpPr>
        <p:spPr bwMode="auto">
          <a:xfrm>
            <a:off x="3311525" y="4311650"/>
            <a:ext cx="17875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6,000</a:t>
            </a:r>
          </a:p>
        </p:txBody>
      </p:sp>
      <p:sp>
        <p:nvSpPr>
          <p:cNvPr id="1781775" name="Text Box 15"/>
          <p:cNvSpPr txBox="1">
            <a:spLocks noChangeArrowheads="1"/>
          </p:cNvSpPr>
          <p:nvPr/>
        </p:nvSpPr>
        <p:spPr bwMode="auto">
          <a:xfrm>
            <a:off x="457200" y="55626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$1.29</a:t>
            </a:r>
            <a:endParaRPr lang="en-US" altLang="en-US" sz="2200" b="0" dirty="0">
              <a:solidFill>
                <a:srgbClr val="CC0000"/>
              </a:solidFill>
              <a:latin typeface="Liberation Sans" panose="020B0604020202020204"/>
            </a:endParaRPr>
          </a:p>
        </p:txBody>
      </p:sp>
      <p:sp>
        <p:nvSpPr>
          <p:cNvPr id="1781776" name="Text Box 16"/>
          <p:cNvSpPr txBox="1">
            <a:spLocks noChangeArrowheads="1"/>
          </p:cNvSpPr>
          <p:nvPr/>
        </p:nvSpPr>
        <p:spPr bwMode="auto">
          <a:xfrm>
            <a:off x="5708650" y="358140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$5,460</a:t>
            </a:r>
          </a:p>
        </p:txBody>
      </p:sp>
      <p:sp>
        <p:nvSpPr>
          <p:cNvPr id="1781777" name="Text Box 17"/>
          <p:cNvSpPr txBox="1">
            <a:spLocks noChangeArrowheads="1"/>
          </p:cNvSpPr>
          <p:nvPr/>
        </p:nvSpPr>
        <p:spPr bwMode="auto">
          <a:xfrm>
            <a:off x="5708650" y="431165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8,000</a:t>
            </a:r>
          </a:p>
        </p:txBody>
      </p:sp>
      <p:sp>
        <p:nvSpPr>
          <p:cNvPr id="74766" name="Text Box 18"/>
          <p:cNvSpPr txBox="1">
            <a:spLocks noChangeArrowheads="1"/>
          </p:cNvSpPr>
          <p:nvPr/>
        </p:nvSpPr>
        <p:spPr bwMode="auto">
          <a:xfrm>
            <a:off x="70866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1779" name="Text Box 19"/>
          <p:cNvSpPr txBox="1">
            <a:spLocks noChangeArrowheads="1"/>
          </p:cNvSpPr>
          <p:nvPr/>
        </p:nvSpPr>
        <p:spPr bwMode="auto">
          <a:xfrm>
            <a:off x="2362200" y="5745163"/>
            <a:ext cx="30480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a:t>
            </a:r>
            <a:r>
              <a:rPr lang="en-US" altLang="en-US" sz="2200" b="0" dirty="0">
                <a:solidFill>
                  <a:srgbClr val="CC0000"/>
                </a:solidFill>
                <a:latin typeface="Liberation Sans" panose="020B0604020202020204"/>
              </a:rPr>
              <a:t>48</a:t>
            </a:r>
          </a:p>
        </p:txBody>
      </p:sp>
      <p:sp>
        <p:nvSpPr>
          <p:cNvPr id="1781780" name="AutoShape 20"/>
          <p:cNvSpPr>
            <a:spLocks/>
          </p:cNvSpPr>
          <p:nvPr/>
        </p:nvSpPr>
        <p:spPr bwMode="auto">
          <a:xfrm rot="5400000">
            <a:off x="3657600" y="3886200"/>
            <a:ext cx="457200" cy="2895600"/>
          </a:xfrm>
          <a:prstGeom prst="rightBrace">
            <a:avLst>
              <a:gd name="adj1" fmla="val 52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1781" name="AutoShape 21"/>
          <p:cNvSpPr>
            <a:spLocks/>
          </p:cNvSpPr>
          <p:nvPr/>
        </p:nvSpPr>
        <p:spPr bwMode="auto">
          <a:xfrm rot="5400000">
            <a:off x="990600" y="4572000"/>
            <a:ext cx="457200" cy="1524000"/>
          </a:xfrm>
          <a:prstGeom prst="rightBrace">
            <a:avLst>
              <a:gd name="adj1" fmla="val 27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1782" name="Text Box 22"/>
          <p:cNvSpPr txBox="1">
            <a:spLocks noChangeArrowheads="1"/>
          </p:cNvSpPr>
          <p:nvPr/>
        </p:nvSpPr>
        <p:spPr bwMode="auto">
          <a:xfrm>
            <a:off x="1981200" y="4238625"/>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477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4774" name="Rectangle 8"/>
          <p:cNvSpPr txBox="1">
            <a:spLocks noChangeArrowheads="1"/>
          </p:cNvSpPr>
          <p:nvPr/>
        </p:nvSpPr>
        <p:spPr bwMode="auto">
          <a:xfrm>
            <a:off x="622300" y="13716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(a) Compute diluted earnings per share for </a:t>
            </a:r>
            <a:r>
              <a:rPr lang="en-US" altLang="en-US" sz="2300" b="0" dirty="0" smtClean="0">
                <a:solidFill>
                  <a:schemeClr val="tx1"/>
                </a:solidFill>
                <a:latin typeface="Liberation Sans" panose="020B0604020202020204"/>
              </a:rPr>
              <a:t>2017.</a:t>
            </a:r>
            <a:endParaRPr lang="en-US" altLang="en-US" sz="2300" b="0" dirty="0">
              <a:solidFill>
                <a:schemeClr val="tx1"/>
              </a:solidFill>
              <a:latin typeface="Liberation Sans" panose="020B0604020202020204"/>
            </a:endParaRPr>
          </a:p>
        </p:txBody>
      </p:sp>
      <p:sp>
        <p:nvSpPr>
          <p:cNvPr id="74775" name="Text Box 5"/>
          <p:cNvSpPr txBox="1">
            <a:spLocks noChangeArrowheads="1"/>
          </p:cNvSpPr>
          <p:nvPr/>
        </p:nvSpPr>
        <p:spPr bwMode="auto">
          <a:xfrm>
            <a:off x="6096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a:t>
            </a:r>
            <a:r>
              <a:rPr lang="en-US" altLang="en-US" sz="2300" dirty="0">
                <a:solidFill>
                  <a:schemeClr val="tx1"/>
                </a:solidFill>
                <a:latin typeface="Liberation Sans" panose="020B0604020202020204"/>
              </a:rPr>
              <a:t>begin with basic</a:t>
            </a:r>
            <a:r>
              <a:rPr lang="en-US" altLang="en-US" sz="2300" b="0" dirty="0">
                <a:solidFill>
                  <a:schemeClr val="tx1"/>
                </a:solidFill>
                <a:latin typeface="Liberation Sans" panose="020B0604020202020204"/>
              </a:rPr>
              <a:t> EPS.</a:t>
            </a:r>
          </a:p>
        </p:txBody>
      </p:sp>
      <p:sp>
        <p:nvSpPr>
          <p:cNvPr id="24"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766"/>
                                        </p:tgtEl>
                                        <p:attrNameLst>
                                          <p:attrName>style.visibility</p:attrName>
                                        </p:attrNameLst>
                                      </p:cBhvr>
                                      <p:to>
                                        <p:strVal val="visible"/>
                                      </p:to>
                                    </p:set>
                                    <p:animEffect transition="in" filter="wipe(left)">
                                      <p:cBhvr>
                                        <p:cTn id="7" dur="500"/>
                                        <p:tgtEl>
                                          <p:spTgt spid="1781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1767"/>
                                        </p:tgtEl>
                                        <p:attrNameLst>
                                          <p:attrName>style.visibility</p:attrName>
                                        </p:attrNameLst>
                                      </p:cBhvr>
                                      <p:to>
                                        <p:strVal val="visible"/>
                                      </p:to>
                                    </p:set>
                                    <p:animEffect transition="in" filter="wipe(left)">
                                      <p:cBhvr>
                                        <p:cTn id="12" dur="500"/>
                                        <p:tgtEl>
                                          <p:spTgt spid="17817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1775"/>
                                        </p:tgtEl>
                                        <p:attrNameLst>
                                          <p:attrName>style.visibility</p:attrName>
                                        </p:attrNameLst>
                                      </p:cBhvr>
                                      <p:to>
                                        <p:strVal val="visible"/>
                                      </p:to>
                                    </p:set>
                                    <p:animEffect transition="in" filter="wipe(left)">
                                      <p:cBhvr>
                                        <p:cTn id="17" dur="500"/>
                                        <p:tgtEl>
                                          <p:spTgt spid="17817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1773"/>
                                        </p:tgtEl>
                                        <p:attrNameLst>
                                          <p:attrName>style.visibility</p:attrName>
                                        </p:attrNameLst>
                                      </p:cBhvr>
                                      <p:to>
                                        <p:strVal val="visible"/>
                                      </p:to>
                                    </p:set>
                                    <p:animEffect transition="in" filter="wipe(left)">
                                      <p:cBhvr>
                                        <p:cTn id="22" dur="500"/>
                                        <p:tgtEl>
                                          <p:spTgt spid="1781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1774"/>
                                        </p:tgtEl>
                                        <p:attrNameLst>
                                          <p:attrName>style.visibility</p:attrName>
                                        </p:attrNameLst>
                                      </p:cBhvr>
                                      <p:to>
                                        <p:strVal val="visible"/>
                                      </p:to>
                                    </p:set>
                                    <p:animEffect transition="in" filter="wipe(left)">
                                      <p:cBhvr>
                                        <p:cTn id="27" dur="500"/>
                                        <p:tgtEl>
                                          <p:spTgt spid="17817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81779"/>
                                        </p:tgtEl>
                                        <p:attrNameLst>
                                          <p:attrName>style.visibility</p:attrName>
                                        </p:attrNameLst>
                                      </p:cBhvr>
                                      <p:to>
                                        <p:strVal val="visible"/>
                                      </p:to>
                                    </p:set>
                                    <p:animEffect transition="in" filter="wipe(left)">
                                      <p:cBhvr>
                                        <p:cTn id="32" dur="500"/>
                                        <p:tgtEl>
                                          <p:spTgt spid="17817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81776"/>
                                        </p:tgtEl>
                                        <p:attrNameLst>
                                          <p:attrName>style.visibility</p:attrName>
                                        </p:attrNameLst>
                                      </p:cBhvr>
                                      <p:to>
                                        <p:strVal val="visible"/>
                                      </p:to>
                                    </p:set>
                                    <p:animEffect transition="in" filter="wipe(left)">
                                      <p:cBhvr>
                                        <p:cTn id="37" dur="500"/>
                                        <p:tgtEl>
                                          <p:spTgt spid="17817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81777"/>
                                        </p:tgtEl>
                                        <p:attrNameLst>
                                          <p:attrName>style.visibility</p:attrName>
                                        </p:attrNameLst>
                                      </p:cBhvr>
                                      <p:to>
                                        <p:strVal val="visible"/>
                                      </p:to>
                                    </p:set>
                                    <p:animEffect transition="in" filter="wipe(left)">
                                      <p:cBhvr>
                                        <p:cTn id="42" dur="500"/>
                                        <p:tgtEl>
                                          <p:spTgt spid="1781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81770"/>
                                        </p:tgtEl>
                                        <p:attrNameLst>
                                          <p:attrName>style.visibility</p:attrName>
                                        </p:attrNameLst>
                                      </p:cBhvr>
                                      <p:to>
                                        <p:strVal val="visible"/>
                                      </p:to>
                                    </p:set>
                                    <p:animEffect transition="in" filter="wipe(left)">
                                      <p:cBhvr>
                                        <p:cTn id="47" dur="500"/>
                                        <p:tgtEl>
                                          <p:spTgt spid="178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6" grpId="0"/>
      <p:bldP spid="1781767" grpId="0"/>
      <p:bldP spid="1781770" grpId="0"/>
      <p:bldP spid="1781773" grpId="0"/>
      <p:bldP spid="1781774" grpId="0"/>
      <p:bldP spid="1781775" grpId="0"/>
      <p:bldP spid="1781776" grpId="0"/>
      <p:bldP spid="1781777" grpId="0"/>
      <p:bldP spid="178177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27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278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27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graphicFrame>
        <p:nvGraphicFramePr>
          <p:cNvPr id="75782" name="Object 8"/>
          <p:cNvGraphicFramePr>
            <a:graphicFrameLocks noChangeAspect="1"/>
          </p:cNvGraphicFramePr>
          <p:nvPr>
            <p:extLst>
              <p:ext uri="{D42A27DB-BD31-4B8C-83A1-F6EECF244321}">
                <p14:modId xmlns:p14="http://schemas.microsoft.com/office/powerpoint/2010/main" val="2482750684"/>
              </p:ext>
            </p:extLst>
          </p:nvPr>
        </p:nvGraphicFramePr>
        <p:xfrm>
          <a:off x="654050" y="2649538"/>
          <a:ext cx="8108950" cy="2930525"/>
        </p:xfrm>
        <a:graphic>
          <a:graphicData uri="http://schemas.openxmlformats.org/presentationml/2006/ole">
            <mc:AlternateContent xmlns:mc="http://schemas.openxmlformats.org/markup-compatibility/2006">
              <mc:Choice xmlns:v="urn:schemas-microsoft-com:vml" Requires="v">
                <p:oleObj spid="_x0000_s75870" name="Worksheet" r:id="rId4" imgW="4147950" imgH="1524000" progId="Excel.Sheet.8">
                  <p:embed/>
                </p:oleObj>
              </mc:Choice>
              <mc:Fallback>
                <p:oleObj name="Worksheet" r:id="rId4" imgW="4147950" imgH="1524000" progId="Excel.Sheet.8">
                  <p:embed/>
                  <p:pic>
                    <p:nvPicPr>
                      <p:cNvPr id="0" name="Object 8"/>
                      <p:cNvPicPr>
                        <a:picLocks noChangeAspect="1" noChangeArrowheads="1"/>
                      </p:cNvPicPr>
                      <p:nvPr/>
                    </p:nvPicPr>
                    <p:blipFill>
                      <a:blip r:embed="rId5"/>
                      <a:srcRect/>
                      <a:stretch>
                        <a:fillRect/>
                      </a:stretch>
                    </p:blipFill>
                    <p:spPr bwMode="auto">
                      <a:xfrm>
                        <a:off x="654050" y="2649538"/>
                        <a:ext cx="81089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3" name="Rectangle 10"/>
          <p:cNvSpPr>
            <a:spLocks noGrp="1" noChangeArrowheads="1"/>
          </p:cNvSpPr>
          <p:nvPr>
            <p:ph type="body" idx="1"/>
          </p:nvPr>
        </p:nvSpPr>
        <p:spPr bwMode="auto">
          <a:xfrm>
            <a:off x="622300" y="1371600"/>
            <a:ext cx="83693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3550" indent="-463550">
              <a:lnSpc>
                <a:spcPct val="120000"/>
              </a:lnSpc>
              <a:spcBef>
                <a:spcPts val="1200"/>
              </a:spcBef>
              <a:buFont typeface="Wingdings" panose="05000000000000000000" pitchFamily="2" charset="2"/>
              <a:buNone/>
            </a:pPr>
            <a:r>
              <a:rPr lang="en-US" altLang="en-US" sz="2300" b="0" dirty="0" smtClean="0">
                <a:solidFill>
                  <a:schemeClr val="tx1"/>
                </a:solidFill>
                <a:effectLst/>
              </a:rPr>
              <a:t>(b) Assume bonds were issued on Sept. 1, 2017 .</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578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5787" name="Text Box 9"/>
          <p:cNvSpPr txBox="1">
            <a:spLocks noChangeArrowheads="1"/>
          </p:cNvSpPr>
          <p:nvPr/>
        </p:nvSpPr>
        <p:spPr bwMode="auto">
          <a:xfrm>
            <a:off x="609600" y="2087563"/>
            <a:ext cx="4114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200" dirty="0">
                <a:solidFill>
                  <a:schemeClr val="tx1"/>
                </a:solidFill>
                <a:latin typeface="Liberation Sans" panose="020B0604020202020204"/>
              </a:rPr>
              <a:t>Calculation of Net Income</a:t>
            </a:r>
          </a:p>
        </p:txBody>
      </p:sp>
      <p:sp>
        <p:nvSpPr>
          <p:cNvPr id="12"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4" name="Text Box 6"/>
          <p:cNvSpPr txBox="1">
            <a:spLocks noChangeArrowheads="1"/>
          </p:cNvSpPr>
          <p:nvPr/>
        </p:nvSpPr>
        <p:spPr bwMode="auto">
          <a:xfrm>
            <a:off x="38100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$4,500</a:t>
            </a:r>
          </a:p>
        </p:txBody>
      </p:sp>
      <p:sp>
        <p:nvSpPr>
          <p:cNvPr id="1783815" name="Text Box 7"/>
          <p:cNvSpPr txBox="1">
            <a:spLocks noChangeArrowheads="1"/>
          </p:cNvSpPr>
          <p:nvPr/>
        </p:nvSpPr>
        <p:spPr bwMode="auto">
          <a:xfrm>
            <a:off x="381000" y="43116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2,000</a:t>
            </a:r>
          </a:p>
        </p:txBody>
      </p:sp>
      <p:sp>
        <p:nvSpPr>
          <p:cNvPr id="1783816" name="Line 8"/>
          <p:cNvSpPr>
            <a:spLocks noChangeShapeType="1"/>
          </p:cNvSpPr>
          <p:nvPr/>
        </p:nvSpPr>
        <p:spPr bwMode="auto">
          <a:xfrm>
            <a:off x="457200" y="41910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6805" name="Text Box 9"/>
          <p:cNvSpPr txBox="1">
            <a:spLocks noChangeArrowheads="1"/>
          </p:cNvSpPr>
          <p:nvPr/>
        </p:nvSpPr>
        <p:spPr bwMode="auto">
          <a:xfrm>
            <a:off x="5334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3818" name="Text Box 10"/>
          <p:cNvSpPr txBox="1">
            <a:spLocks noChangeArrowheads="1"/>
          </p:cNvSpPr>
          <p:nvPr/>
        </p:nvSpPr>
        <p:spPr bwMode="auto">
          <a:xfrm>
            <a:off x="7467600" y="3890963"/>
            <a:ext cx="1371600" cy="487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$1.37</a:t>
            </a:r>
          </a:p>
        </p:txBody>
      </p:sp>
      <p:sp>
        <p:nvSpPr>
          <p:cNvPr id="76807" name="Text Box 11"/>
          <p:cNvSpPr txBox="1">
            <a:spLocks noChangeArrowheads="1"/>
          </p:cNvSpPr>
          <p:nvPr/>
        </p:nvSpPr>
        <p:spPr bwMode="auto">
          <a:xfrm>
            <a:off x="6096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3820" name="Rectangle 12"/>
          <p:cNvSpPr>
            <a:spLocks noChangeArrowheads="1"/>
          </p:cNvSpPr>
          <p:nvPr/>
        </p:nvSpPr>
        <p:spPr bwMode="auto">
          <a:xfrm>
            <a:off x="2286000" y="3581400"/>
            <a:ext cx="31242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$1,600 (1 - .40)</a:t>
            </a:r>
          </a:p>
        </p:txBody>
      </p:sp>
      <p:sp>
        <p:nvSpPr>
          <p:cNvPr id="1783821" name="Rectangle 13"/>
          <p:cNvSpPr>
            <a:spLocks noChangeArrowheads="1"/>
          </p:cNvSpPr>
          <p:nvPr/>
        </p:nvSpPr>
        <p:spPr bwMode="auto">
          <a:xfrm>
            <a:off x="2362200" y="4311650"/>
            <a:ext cx="3048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6,000 x 4/12 yr.</a:t>
            </a:r>
          </a:p>
        </p:txBody>
      </p:sp>
      <p:sp>
        <p:nvSpPr>
          <p:cNvPr id="1783822" name="Text Box 14"/>
          <p:cNvSpPr txBox="1">
            <a:spLocks noChangeArrowheads="1"/>
          </p:cNvSpPr>
          <p:nvPr/>
        </p:nvSpPr>
        <p:spPr bwMode="auto">
          <a:xfrm>
            <a:off x="5638800" y="358140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$5,460</a:t>
            </a:r>
          </a:p>
        </p:txBody>
      </p:sp>
      <p:sp>
        <p:nvSpPr>
          <p:cNvPr id="1783823" name="Text Box 15"/>
          <p:cNvSpPr txBox="1">
            <a:spLocks noChangeArrowheads="1"/>
          </p:cNvSpPr>
          <p:nvPr/>
        </p:nvSpPr>
        <p:spPr bwMode="auto">
          <a:xfrm>
            <a:off x="5638800" y="431165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a:t>
            </a:r>
          </a:p>
        </p:txBody>
      </p:sp>
      <p:sp>
        <p:nvSpPr>
          <p:cNvPr id="76812" name="Text Box 16"/>
          <p:cNvSpPr txBox="1">
            <a:spLocks noChangeArrowheads="1"/>
          </p:cNvSpPr>
          <p:nvPr/>
        </p:nvSpPr>
        <p:spPr bwMode="auto">
          <a:xfrm>
            <a:off x="70866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3825" name="Text Box 17"/>
          <p:cNvSpPr txBox="1">
            <a:spLocks noChangeArrowheads="1"/>
          </p:cNvSpPr>
          <p:nvPr/>
        </p:nvSpPr>
        <p:spPr bwMode="auto">
          <a:xfrm>
            <a:off x="2362200" y="5745163"/>
            <a:ext cx="30480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a:t>
            </a:r>
            <a:r>
              <a:rPr lang="en-US" altLang="en-US" sz="2200" b="0" dirty="0">
                <a:solidFill>
                  <a:srgbClr val="CC0000"/>
                </a:solidFill>
                <a:latin typeface="Liberation Sans" panose="020B0604020202020204"/>
              </a:rPr>
              <a:t>48</a:t>
            </a:r>
          </a:p>
        </p:txBody>
      </p:sp>
      <p:sp>
        <p:nvSpPr>
          <p:cNvPr id="1783826" name="AutoShape 18"/>
          <p:cNvSpPr>
            <a:spLocks/>
          </p:cNvSpPr>
          <p:nvPr/>
        </p:nvSpPr>
        <p:spPr bwMode="auto">
          <a:xfrm rot="5400000">
            <a:off x="3657600" y="3886200"/>
            <a:ext cx="457200" cy="2895600"/>
          </a:xfrm>
          <a:prstGeom prst="rightBrace">
            <a:avLst>
              <a:gd name="adj1" fmla="val 52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3827" name="Text Box 19"/>
          <p:cNvSpPr txBox="1">
            <a:spLocks noChangeArrowheads="1"/>
          </p:cNvSpPr>
          <p:nvPr/>
        </p:nvSpPr>
        <p:spPr bwMode="auto">
          <a:xfrm>
            <a:off x="457200" y="55626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$2.25</a:t>
            </a:r>
            <a:endParaRPr lang="en-US" altLang="en-US" sz="2200" b="0" dirty="0">
              <a:solidFill>
                <a:srgbClr val="CC0000"/>
              </a:solidFill>
              <a:latin typeface="Liberation Sans" panose="020B0604020202020204"/>
            </a:endParaRPr>
          </a:p>
        </p:txBody>
      </p:sp>
      <p:sp>
        <p:nvSpPr>
          <p:cNvPr id="1783828" name="AutoShape 20"/>
          <p:cNvSpPr>
            <a:spLocks/>
          </p:cNvSpPr>
          <p:nvPr/>
        </p:nvSpPr>
        <p:spPr bwMode="auto">
          <a:xfrm rot="5400000">
            <a:off x="990600" y="4572000"/>
            <a:ext cx="457200" cy="1524000"/>
          </a:xfrm>
          <a:prstGeom prst="rightBrace">
            <a:avLst>
              <a:gd name="adj1" fmla="val 27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3829" name="Text Box 21"/>
          <p:cNvSpPr txBox="1">
            <a:spLocks noChangeArrowheads="1"/>
          </p:cNvSpPr>
          <p:nvPr/>
        </p:nvSpPr>
        <p:spPr bwMode="auto">
          <a:xfrm>
            <a:off x="1981200" y="35052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1783830" name="Text Box 22"/>
          <p:cNvSpPr txBox="1">
            <a:spLocks noChangeArrowheads="1"/>
          </p:cNvSpPr>
          <p:nvPr/>
        </p:nvSpPr>
        <p:spPr bwMode="auto">
          <a:xfrm>
            <a:off x="1981200" y="4238625"/>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682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6822" name="Rectangle 10"/>
          <p:cNvSpPr txBox="1">
            <a:spLocks noChangeArrowheads="1"/>
          </p:cNvSpPr>
          <p:nvPr/>
        </p:nvSpPr>
        <p:spPr bwMode="auto">
          <a:xfrm>
            <a:off x="622300" y="13716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(b) Assume bonds were issued on Sept. 1, </a:t>
            </a:r>
            <a:r>
              <a:rPr lang="en-US" altLang="en-US" sz="2300" b="0" dirty="0" smtClean="0">
                <a:solidFill>
                  <a:schemeClr val="tx1"/>
                </a:solidFill>
                <a:latin typeface="Liberation Sans" panose="020B0604020202020204"/>
              </a:rPr>
              <a:t>2017 </a:t>
            </a:r>
            <a:r>
              <a:rPr lang="en-US" altLang="en-US" sz="2300" b="0" dirty="0">
                <a:solidFill>
                  <a:schemeClr val="tx1"/>
                </a:solidFill>
                <a:latin typeface="Liberation Sans" panose="020B0604020202020204"/>
              </a:rPr>
              <a:t>.</a:t>
            </a:r>
          </a:p>
        </p:txBody>
      </p:sp>
      <p:sp>
        <p:nvSpPr>
          <p:cNvPr id="76823" name="Text Box 5"/>
          <p:cNvSpPr txBox="1">
            <a:spLocks noChangeArrowheads="1"/>
          </p:cNvSpPr>
          <p:nvPr/>
        </p:nvSpPr>
        <p:spPr bwMode="auto">
          <a:xfrm>
            <a:off x="6096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a:t>
            </a:r>
            <a:r>
              <a:rPr lang="en-US" altLang="en-US" sz="2300" dirty="0">
                <a:solidFill>
                  <a:schemeClr val="tx1"/>
                </a:solidFill>
                <a:latin typeface="Liberation Sans" panose="020B0604020202020204"/>
              </a:rPr>
              <a:t>begin with basic</a:t>
            </a:r>
            <a:r>
              <a:rPr lang="en-US" altLang="en-US" sz="2300" b="0" dirty="0">
                <a:solidFill>
                  <a:schemeClr val="tx1"/>
                </a:solidFill>
                <a:latin typeface="Liberation Sans" panose="020B0604020202020204"/>
              </a:rPr>
              <a:t> EPS.</a:t>
            </a:r>
          </a:p>
        </p:txBody>
      </p:sp>
      <p:sp>
        <p:nvSpPr>
          <p:cNvPr id="24"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3814"/>
                                        </p:tgtEl>
                                        <p:attrNameLst>
                                          <p:attrName>style.visibility</p:attrName>
                                        </p:attrNameLst>
                                      </p:cBhvr>
                                      <p:to>
                                        <p:strVal val="visible"/>
                                      </p:to>
                                    </p:set>
                                    <p:animEffect transition="in" filter="wipe(left)">
                                      <p:cBhvr>
                                        <p:cTn id="7" dur="500"/>
                                        <p:tgtEl>
                                          <p:spTgt spid="178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3815"/>
                                        </p:tgtEl>
                                        <p:attrNameLst>
                                          <p:attrName>style.visibility</p:attrName>
                                        </p:attrNameLst>
                                      </p:cBhvr>
                                      <p:to>
                                        <p:strVal val="visible"/>
                                      </p:to>
                                    </p:set>
                                    <p:animEffect transition="in" filter="wipe(left)">
                                      <p:cBhvr>
                                        <p:cTn id="12" dur="500"/>
                                        <p:tgtEl>
                                          <p:spTgt spid="1783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3827"/>
                                        </p:tgtEl>
                                        <p:attrNameLst>
                                          <p:attrName>style.visibility</p:attrName>
                                        </p:attrNameLst>
                                      </p:cBhvr>
                                      <p:to>
                                        <p:strVal val="visible"/>
                                      </p:to>
                                    </p:set>
                                    <p:animEffect transition="in" filter="wipe(left)">
                                      <p:cBhvr>
                                        <p:cTn id="17" dur="500"/>
                                        <p:tgtEl>
                                          <p:spTgt spid="17838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3820"/>
                                        </p:tgtEl>
                                        <p:attrNameLst>
                                          <p:attrName>style.visibility</p:attrName>
                                        </p:attrNameLst>
                                      </p:cBhvr>
                                      <p:to>
                                        <p:strVal val="visible"/>
                                      </p:to>
                                    </p:set>
                                    <p:animEffect transition="in" filter="wipe(left)">
                                      <p:cBhvr>
                                        <p:cTn id="22" dur="500"/>
                                        <p:tgtEl>
                                          <p:spTgt spid="17838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3821"/>
                                        </p:tgtEl>
                                        <p:attrNameLst>
                                          <p:attrName>style.visibility</p:attrName>
                                        </p:attrNameLst>
                                      </p:cBhvr>
                                      <p:to>
                                        <p:strVal val="visible"/>
                                      </p:to>
                                    </p:set>
                                    <p:animEffect transition="in" filter="wipe(left)">
                                      <p:cBhvr>
                                        <p:cTn id="27" dur="500"/>
                                        <p:tgtEl>
                                          <p:spTgt spid="17838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83825"/>
                                        </p:tgtEl>
                                        <p:attrNameLst>
                                          <p:attrName>style.visibility</p:attrName>
                                        </p:attrNameLst>
                                      </p:cBhvr>
                                      <p:to>
                                        <p:strVal val="visible"/>
                                      </p:to>
                                    </p:set>
                                    <p:animEffect transition="in" filter="wipe(left)">
                                      <p:cBhvr>
                                        <p:cTn id="32" dur="500"/>
                                        <p:tgtEl>
                                          <p:spTgt spid="17838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83822"/>
                                        </p:tgtEl>
                                        <p:attrNameLst>
                                          <p:attrName>style.visibility</p:attrName>
                                        </p:attrNameLst>
                                      </p:cBhvr>
                                      <p:to>
                                        <p:strVal val="visible"/>
                                      </p:to>
                                    </p:set>
                                    <p:animEffect transition="in" filter="wipe(left)">
                                      <p:cBhvr>
                                        <p:cTn id="37" dur="500"/>
                                        <p:tgtEl>
                                          <p:spTgt spid="17838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83823"/>
                                        </p:tgtEl>
                                        <p:attrNameLst>
                                          <p:attrName>style.visibility</p:attrName>
                                        </p:attrNameLst>
                                      </p:cBhvr>
                                      <p:to>
                                        <p:strVal val="visible"/>
                                      </p:to>
                                    </p:set>
                                    <p:animEffect transition="in" filter="wipe(left)">
                                      <p:cBhvr>
                                        <p:cTn id="42" dur="500"/>
                                        <p:tgtEl>
                                          <p:spTgt spid="17838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83818"/>
                                        </p:tgtEl>
                                        <p:attrNameLst>
                                          <p:attrName>style.visibility</p:attrName>
                                        </p:attrNameLst>
                                      </p:cBhvr>
                                      <p:to>
                                        <p:strVal val="visible"/>
                                      </p:to>
                                    </p:set>
                                    <p:animEffect transition="in" filter="wipe(left)">
                                      <p:cBhvr>
                                        <p:cTn id="47" dur="500"/>
                                        <p:tgtEl>
                                          <p:spTgt spid="178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814" grpId="0"/>
      <p:bldP spid="1783815" grpId="0"/>
      <p:bldP spid="1783818" grpId="0"/>
      <p:bldP spid="1783820" grpId="0"/>
      <p:bldP spid="1783821" grpId="0"/>
      <p:bldP spid="1783822" grpId="0"/>
      <p:bldP spid="1783823" grpId="0"/>
      <p:bldP spid="1783825" grpId="0"/>
      <p:bldP spid="178382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48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483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483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1447" name="Rectangle 8"/>
          <p:cNvSpPr>
            <a:spLocks noGrp="1" noChangeArrowheads="1"/>
          </p:cNvSpPr>
          <p:nvPr>
            <p:ph type="body" idx="1"/>
          </p:nvPr>
        </p:nvSpPr>
        <p:spPr bwMode="auto">
          <a:xfrm>
            <a:off x="622300" y="1371600"/>
            <a:ext cx="81407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5000"/>
              </a:lnSpc>
              <a:spcBef>
                <a:spcPts val="1200"/>
              </a:spcBef>
              <a:buFont typeface="Wingdings" panose="05000000000000000000" pitchFamily="2" charset="2"/>
              <a:buNone/>
              <a:defRPr/>
            </a:pPr>
            <a:r>
              <a:rPr lang="en-US" sz="2100" dirty="0">
                <a:solidFill>
                  <a:schemeClr val="tx1"/>
                </a:solidFill>
                <a:effectLst/>
              </a:rPr>
              <a:t>Illustration: </a:t>
            </a:r>
            <a:r>
              <a:rPr lang="en-US" sz="2100" b="0" dirty="0" smtClean="0">
                <a:solidFill>
                  <a:schemeClr val="tx1"/>
                </a:solidFill>
                <a:effectLst/>
              </a:rPr>
              <a:t>Prior </a:t>
            </a:r>
            <a:r>
              <a:rPr lang="en-US" sz="2100" b="0" dirty="0">
                <a:solidFill>
                  <a:schemeClr val="tx1"/>
                </a:solidFill>
                <a:effectLst/>
              </a:rPr>
              <a:t>to  </a:t>
            </a:r>
            <a:r>
              <a:rPr lang="en-US" sz="2100" b="0" dirty="0" smtClean="0">
                <a:solidFill>
                  <a:schemeClr val="tx1"/>
                </a:solidFill>
                <a:effectLst/>
              </a:rPr>
              <a:t>2017, </a:t>
            </a:r>
            <a:r>
              <a:rPr lang="en-US" sz="2100" b="0" dirty="0">
                <a:solidFill>
                  <a:schemeClr val="tx1"/>
                </a:solidFill>
                <a:effectLst/>
              </a:rPr>
              <a:t>Barkley Company issued 40,000 shares of 6% convertible, cumulative preferred stock, $100 par value.  Each share is convertible into 5 shares of common stock.  Net income for </a:t>
            </a:r>
            <a:r>
              <a:rPr lang="en-US" sz="2100" b="0" dirty="0" smtClean="0">
                <a:solidFill>
                  <a:schemeClr val="tx1"/>
                </a:solidFill>
                <a:effectLst/>
              </a:rPr>
              <a:t>2017 </a:t>
            </a:r>
            <a:r>
              <a:rPr lang="en-US" sz="2100" b="0" dirty="0">
                <a:solidFill>
                  <a:schemeClr val="tx1"/>
                </a:solidFill>
                <a:effectLst/>
              </a:rPr>
              <a:t>was $1,200,000. There were 600,000 common shares outstanding during </a:t>
            </a:r>
            <a:r>
              <a:rPr lang="en-US" sz="2100" b="0" dirty="0" smtClean="0">
                <a:solidFill>
                  <a:schemeClr val="tx1"/>
                </a:solidFill>
                <a:effectLst/>
              </a:rPr>
              <a:t>2017. </a:t>
            </a:r>
            <a:r>
              <a:rPr lang="en-US" sz="2100" b="0" dirty="0">
                <a:solidFill>
                  <a:schemeClr val="tx1"/>
                </a:solidFill>
                <a:effectLst/>
              </a:rPr>
              <a:t>There were no changes during </a:t>
            </a:r>
            <a:r>
              <a:rPr lang="en-US" sz="2100" b="0" dirty="0" smtClean="0">
                <a:solidFill>
                  <a:schemeClr val="tx1"/>
                </a:solidFill>
                <a:effectLst/>
              </a:rPr>
              <a:t>2017 </a:t>
            </a:r>
            <a:r>
              <a:rPr lang="en-US" sz="2100" b="0" dirty="0">
                <a:solidFill>
                  <a:schemeClr val="tx1"/>
                </a:solidFill>
                <a:effectLst/>
              </a:rPr>
              <a:t>in the number of common or preferred shares outstanding.</a:t>
            </a:r>
          </a:p>
          <a:p>
            <a:pPr marL="0" indent="0">
              <a:lnSpc>
                <a:spcPct val="125000"/>
              </a:lnSpc>
              <a:spcBef>
                <a:spcPts val="1200"/>
              </a:spcBef>
              <a:buFont typeface="Wingdings" panose="05000000000000000000" pitchFamily="2" charset="2"/>
              <a:buNone/>
              <a:defRPr/>
            </a:pPr>
            <a:r>
              <a:rPr lang="en-US" sz="2100" dirty="0">
                <a:solidFill>
                  <a:schemeClr val="tx1"/>
                </a:solidFill>
                <a:effectLst/>
              </a:rPr>
              <a:t>Instructions</a:t>
            </a:r>
          </a:p>
          <a:p>
            <a:pPr lvl="1" indent="-515938">
              <a:lnSpc>
                <a:spcPct val="125000"/>
              </a:lnSpc>
              <a:spcBef>
                <a:spcPts val="1200"/>
              </a:spcBef>
              <a:buFont typeface="Wingdings" panose="05000000000000000000" pitchFamily="2" charset="2"/>
              <a:buNone/>
              <a:defRPr/>
            </a:pPr>
            <a:r>
              <a:rPr lang="en-US" sz="2100" b="0" dirty="0">
                <a:solidFill>
                  <a:schemeClr val="tx1"/>
                </a:solidFill>
                <a:effectLst/>
              </a:rPr>
              <a:t>(a)  Compute diluted earnings per share for </a:t>
            </a:r>
            <a:r>
              <a:rPr lang="en-US" sz="2100" b="0" dirty="0" smtClean="0">
                <a:solidFill>
                  <a:schemeClr val="tx1"/>
                </a:solidFill>
                <a:effectLst/>
              </a:rPr>
              <a:t>2017.</a:t>
            </a:r>
            <a:endParaRPr lang="en-US" sz="2100" b="0" dirty="0">
              <a:solidFill>
                <a:schemeClr val="tx1"/>
              </a:solidFill>
              <a:effectLst/>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783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body" idx="1"/>
          </p:nvPr>
        </p:nvSpPr>
        <p:spPr bwMode="auto">
          <a:xfrm>
            <a:off x="546100" y="1447800"/>
            <a:ext cx="83693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0000"/>
              </a:lnSpc>
              <a:spcBef>
                <a:spcPct val="25000"/>
              </a:spcBef>
              <a:buFont typeface="Wingdings" panose="05000000000000000000" pitchFamily="2" charset="2"/>
              <a:buNone/>
            </a:pPr>
            <a:r>
              <a:rPr lang="en-US" altLang="en-US" sz="2300" b="0" dirty="0" smtClean="0">
                <a:effectLst/>
              </a:rPr>
              <a:t>(a) Compute diluted earnings per share for 2017.</a:t>
            </a:r>
          </a:p>
        </p:txBody>
      </p:sp>
      <p:sp>
        <p:nvSpPr>
          <p:cNvPr id="78851" name="Text Box 5"/>
          <p:cNvSpPr txBox="1">
            <a:spLocks noChangeArrowheads="1"/>
          </p:cNvSpPr>
          <p:nvPr/>
        </p:nvSpPr>
        <p:spPr bwMode="auto">
          <a:xfrm>
            <a:off x="5334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begin with </a:t>
            </a:r>
            <a:r>
              <a:rPr lang="en-US" altLang="en-US" sz="2300" dirty="0">
                <a:solidFill>
                  <a:schemeClr val="tx1"/>
                </a:solidFill>
                <a:latin typeface="Liberation Sans" panose="020B0604020202020204"/>
              </a:rPr>
              <a:t>basic</a:t>
            </a:r>
            <a:r>
              <a:rPr lang="en-US" altLang="en-US" sz="2300" b="0" dirty="0">
                <a:solidFill>
                  <a:schemeClr val="tx1"/>
                </a:solidFill>
                <a:latin typeface="Liberation Sans" panose="020B0604020202020204"/>
              </a:rPr>
              <a:t> EPS.</a:t>
            </a:r>
          </a:p>
        </p:txBody>
      </p:sp>
      <p:sp>
        <p:nvSpPr>
          <p:cNvPr id="1785862" name="Text Box 6"/>
          <p:cNvSpPr txBox="1">
            <a:spLocks noChangeArrowheads="1"/>
          </p:cNvSpPr>
          <p:nvPr/>
        </p:nvSpPr>
        <p:spPr bwMode="auto">
          <a:xfrm>
            <a:off x="381000" y="35814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Net income $1,200,000 – Pfd. Div. $</a:t>
            </a:r>
            <a:r>
              <a:rPr lang="en-US" altLang="en-US" sz="2300" dirty="0" smtClean="0">
                <a:solidFill>
                  <a:schemeClr val="tx1"/>
                </a:solidFill>
                <a:latin typeface="Liberation Sans" panose="020B0604020202020204"/>
              </a:rPr>
              <a:t>240,000 </a:t>
            </a:r>
            <a:r>
              <a:rPr lang="en-US" altLang="en-US" sz="2300" dirty="0" smtClean="0">
                <a:solidFill>
                  <a:srgbClr val="CC0000"/>
                </a:solidFill>
                <a:latin typeface="Liberation Sans" panose="020B0604020202020204"/>
              </a:rPr>
              <a:t>*</a:t>
            </a:r>
            <a:endParaRPr lang="en-US" altLang="en-US" sz="2300" dirty="0">
              <a:solidFill>
                <a:srgbClr val="CC0000"/>
              </a:solidFill>
              <a:latin typeface="Liberation Sans" panose="020B0604020202020204"/>
            </a:endParaRPr>
          </a:p>
        </p:txBody>
      </p:sp>
      <p:sp>
        <p:nvSpPr>
          <p:cNvPr id="1785863" name="Text Box 7"/>
          <p:cNvSpPr txBox="1">
            <a:spLocks noChangeArrowheads="1"/>
          </p:cNvSpPr>
          <p:nvPr/>
        </p:nvSpPr>
        <p:spPr bwMode="auto">
          <a:xfrm>
            <a:off x="914400" y="4311650"/>
            <a:ext cx="647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Weighted average shares = 600,000</a:t>
            </a:r>
          </a:p>
        </p:txBody>
      </p:sp>
      <p:sp>
        <p:nvSpPr>
          <p:cNvPr id="1785864" name="Line 8"/>
          <p:cNvSpPr>
            <a:spLocks noChangeShapeType="1"/>
          </p:cNvSpPr>
          <p:nvPr/>
        </p:nvSpPr>
        <p:spPr bwMode="auto">
          <a:xfrm>
            <a:off x="304800" y="4191000"/>
            <a:ext cx="71628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8855" name="Text Box 9"/>
          <p:cNvSpPr txBox="1">
            <a:spLocks noChangeArrowheads="1"/>
          </p:cNvSpPr>
          <p:nvPr/>
        </p:nvSpPr>
        <p:spPr bwMode="auto">
          <a:xfrm>
            <a:off x="7467600" y="3886200"/>
            <a:ext cx="304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5866" name="Text Box 10"/>
          <p:cNvSpPr txBox="1">
            <a:spLocks noChangeArrowheads="1"/>
          </p:cNvSpPr>
          <p:nvPr/>
        </p:nvSpPr>
        <p:spPr bwMode="auto">
          <a:xfrm>
            <a:off x="7696200" y="3925888"/>
            <a:ext cx="1371600" cy="4816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300" dirty="0">
                <a:solidFill>
                  <a:srgbClr val="CC0000"/>
                </a:solidFill>
                <a:latin typeface="Liberation Sans" panose="020B0604020202020204"/>
              </a:rPr>
              <a:t>$1.60</a:t>
            </a:r>
          </a:p>
        </p:txBody>
      </p:sp>
      <p:sp>
        <p:nvSpPr>
          <p:cNvPr id="78857" name="Text Box 11"/>
          <p:cNvSpPr txBox="1">
            <a:spLocks noChangeArrowheads="1"/>
          </p:cNvSpPr>
          <p:nvPr/>
        </p:nvSpPr>
        <p:spPr bwMode="auto">
          <a:xfrm>
            <a:off x="5334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Basic EPS</a:t>
            </a:r>
          </a:p>
        </p:txBody>
      </p:sp>
      <p:sp>
        <p:nvSpPr>
          <p:cNvPr id="1785868" name="Text Box 12"/>
          <p:cNvSpPr txBox="1">
            <a:spLocks noChangeArrowheads="1"/>
          </p:cNvSpPr>
          <p:nvPr/>
        </p:nvSpPr>
        <p:spPr bwMode="auto">
          <a:xfrm>
            <a:off x="457200" y="5546725"/>
            <a:ext cx="7391400" cy="430887"/>
          </a:xfrm>
          <a:prstGeom prst="rect">
            <a:avLst/>
          </a:prstGeom>
          <a:solidFill>
            <a:srgbClr val="FFFFCC"/>
          </a:solidFill>
          <a:ln w="28575" cap="sq">
            <a:solidFill>
              <a:schemeClr val="tx1"/>
            </a:solidFill>
            <a:miter lim="800000"/>
            <a:headEnd/>
            <a:tailEnd/>
          </a:ln>
          <a:effectLst/>
          <a:extLst/>
        </p:spPr>
        <p:txBody>
          <a:bodyPr>
            <a:spAutoFit/>
          </a:bodyPr>
          <a:lstStyle/>
          <a:p>
            <a:pPr algn="l">
              <a:spcBef>
                <a:spcPct val="50000"/>
              </a:spcBef>
              <a:defRPr/>
            </a:pPr>
            <a:r>
              <a:rPr lang="en-US" sz="2200" b="0" dirty="0">
                <a:solidFill>
                  <a:srgbClr val="CC0000"/>
                </a:solidFill>
                <a:effectLst>
                  <a:outerShdw blurRad="38100" dist="38100" dir="2700000" algn="tl">
                    <a:srgbClr val="000000"/>
                  </a:outerShdw>
                </a:effectLst>
                <a:latin typeface="Liberation Sans" panose="020B0604020202020204"/>
              </a:rPr>
              <a:t>*</a:t>
            </a:r>
            <a:r>
              <a:rPr lang="en-US" sz="2200" b="0" dirty="0">
                <a:effectLst>
                  <a:outerShdw blurRad="38100" dist="38100" dir="2700000" algn="tl">
                    <a:srgbClr val="FFFFFF"/>
                  </a:outerShdw>
                </a:effectLst>
                <a:latin typeface="Liberation Sans" panose="020B0604020202020204"/>
              </a:rPr>
              <a:t> 40,000 shares x $100 par x 6% = $240,000 dividend</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886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5"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5862"/>
                                        </p:tgtEl>
                                        <p:attrNameLst>
                                          <p:attrName>style.visibility</p:attrName>
                                        </p:attrNameLst>
                                      </p:cBhvr>
                                      <p:to>
                                        <p:strVal val="visible"/>
                                      </p:to>
                                    </p:set>
                                    <p:animEffect transition="in" filter="wipe(left)">
                                      <p:cBhvr>
                                        <p:cTn id="7" dur="500"/>
                                        <p:tgtEl>
                                          <p:spTgt spid="17858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5868"/>
                                        </p:tgtEl>
                                        <p:attrNameLst>
                                          <p:attrName>style.visibility</p:attrName>
                                        </p:attrNameLst>
                                      </p:cBhvr>
                                      <p:to>
                                        <p:strVal val="visible"/>
                                      </p:to>
                                    </p:set>
                                    <p:animEffect transition="in" filter="wipe(left)">
                                      <p:cBhvr>
                                        <p:cTn id="12" dur="500"/>
                                        <p:tgtEl>
                                          <p:spTgt spid="1785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5863"/>
                                        </p:tgtEl>
                                        <p:attrNameLst>
                                          <p:attrName>style.visibility</p:attrName>
                                        </p:attrNameLst>
                                      </p:cBhvr>
                                      <p:to>
                                        <p:strVal val="visible"/>
                                      </p:to>
                                    </p:set>
                                    <p:animEffect transition="in" filter="wipe(left)">
                                      <p:cBhvr>
                                        <p:cTn id="17" dur="500"/>
                                        <p:tgtEl>
                                          <p:spTgt spid="1785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5866"/>
                                        </p:tgtEl>
                                        <p:attrNameLst>
                                          <p:attrName>style.visibility</p:attrName>
                                        </p:attrNameLst>
                                      </p:cBhvr>
                                      <p:to>
                                        <p:strVal val="visible"/>
                                      </p:to>
                                    </p:set>
                                    <p:animEffect transition="in" filter="wipe(left)">
                                      <p:cBhvr>
                                        <p:cTn id="22" dur="500"/>
                                        <p:tgtEl>
                                          <p:spTgt spid="178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62" grpId="0"/>
      <p:bldP spid="1785863" grpId="0"/>
      <p:bldP spid="1785866" grpId="0"/>
      <p:bldP spid="178586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1447800" y="431165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600,000</a:t>
            </a:r>
          </a:p>
        </p:txBody>
      </p:sp>
      <p:sp>
        <p:nvSpPr>
          <p:cNvPr id="1786886" name="Line 6"/>
          <p:cNvSpPr>
            <a:spLocks noChangeShapeType="1"/>
          </p:cNvSpPr>
          <p:nvPr/>
        </p:nvSpPr>
        <p:spPr bwMode="auto">
          <a:xfrm>
            <a:off x="457200" y="4191000"/>
            <a:ext cx="78486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876" name="Text Box 7"/>
          <p:cNvSpPr txBox="1">
            <a:spLocks noChangeArrowheads="1"/>
          </p:cNvSpPr>
          <p:nvPr/>
        </p:nvSpPr>
        <p:spPr bwMode="auto">
          <a:xfrm>
            <a:off x="6096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6888" name="Text Box 8"/>
          <p:cNvSpPr txBox="1">
            <a:spLocks noChangeArrowheads="1"/>
          </p:cNvSpPr>
          <p:nvPr/>
        </p:nvSpPr>
        <p:spPr bwMode="auto">
          <a:xfrm>
            <a:off x="7239000" y="5029200"/>
            <a:ext cx="1371600" cy="49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600" dirty="0">
                <a:solidFill>
                  <a:srgbClr val="CC0000"/>
                </a:solidFill>
                <a:latin typeface="Liberation Sans" panose="020B0604020202020204"/>
              </a:rPr>
              <a:t>$1.50</a:t>
            </a:r>
          </a:p>
        </p:txBody>
      </p:sp>
      <p:sp>
        <p:nvSpPr>
          <p:cNvPr id="79878" name="Text Box 9"/>
          <p:cNvSpPr txBox="1">
            <a:spLocks noChangeArrowheads="1"/>
          </p:cNvSpPr>
          <p:nvPr/>
        </p:nvSpPr>
        <p:spPr bwMode="auto">
          <a:xfrm>
            <a:off x="533400" y="2819400"/>
            <a:ext cx="35814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6890" name="Rectangle 10"/>
          <p:cNvSpPr>
            <a:spLocks noChangeArrowheads="1"/>
          </p:cNvSpPr>
          <p:nvPr/>
        </p:nvSpPr>
        <p:spPr bwMode="auto">
          <a:xfrm>
            <a:off x="4343400" y="36576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$240,000</a:t>
            </a:r>
          </a:p>
        </p:txBody>
      </p:sp>
      <p:sp>
        <p:nvSpPr>
          <p:cNvPr id="79880" name="Text Box 11"/>
          <p:cNvSpPr txBox="1">
            <a:spLocks noChangeArrowheads="1"/>
          </p:cNvSpPr>
          <p:nvPr/>
        </p:nvSpPr>
        <p:spPr bwMode="auto">
          <a:xfrm>
            <a:off x="914400" y="5745163"/>
            <a:ext cx="2743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$1.60</a:t>
            </a:r>
            <a:endParaRPr lang="en-US" altLang="en-US" sz="2200" b="0" dirty="0">
              <a:solidFill>
                <a:srgbClr val="CC0000"/>
              </a:solidFill>
              <a:latin typeface="Liberation Sans" panose="020B0604020202020204"/>
            </a:endParaRPr>
          </a:p>
        </p:txBody>
      </p:sp>
      <p:sp>
        <p:nvSpPr>
          <p:cNvPr id="79881" name="Text Box 12"/>
          <p:cNvSpPr txBox="1">
            <a:spLocks noChangeArrowheads="1"/>
          </p:cNvSpPr>
          <p:nvPr/>
        </p:nvSpPr>
        <p:spPr bwMode="auto">
          <a:xfrm>
            <a:off x="830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6893" name="Text Box 13"/>
          <p:cNvSpPr txBox="1">
            <a:spLocks noChangeArrowheads="1"/>
          </p:cNvSpPr>
          <p:nvPr/>
        </p:nvSpPr>
        <p:spPr bwMode="auto">
          <a:xfrm>
            <a:off x="4343400" y="5562600"/>
            <a:ext cx="1905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$1.20</a:t>
            </a:r>
            <a:endParaRPr lang="en-US" altLang="en-US" sz="2200" b="0" dirty="0">
              <a:solidFill>
                <a:srgbClr val="CC0000"/>
              </a:solidFill>
              <a:latin typeface="Liberation Sans" panose="020B0604020202020204"/>
            </a:endParaRPr>
          </a:p>
        </p:txBody>
      </p:sp>
      <p:sp>
        <p:nvSpPr>
          <p:cNvPr id="1786894" name="AutoShape 14"/>
          <p:cNvSpPr>
            <a:spLocks/>
          </p:cNvSpPr>
          <p:nvPr/>
        </p:nvSpPr>
        <p:spPr bwMode="auto">
          <a:xfrm rot="5400000">
            <a:off x="5067300" y="4533900"/>
            <a:ext cx="457200" cy="1600200"/>
          </a:xfrm>
          <a:prstGeom prst="rightBrace">
            <a:avLst>
              <a:gd name="adj1" fmla="val 291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6895" name="AutoShape 15"/>
          <p:cNvSpPr>
            <a:spLocks/>
          </p:cNvSpPr>
          <p:nvPr/>
        </p:nvSpPr>
        <p:spPr bwMode="auto">
          <a:xfrm rot="5400000">
            <a:off x="2057400" y="3505200"/>
            <a:ext cx="457200" cy="3657600"/>
          </a:xfrm>
          <a:prstGeom prst="rightBrace">
            <a:avLst>
              <a:gd name="adj1" fmla="val 666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885" name="Text Box 17"/>
          <p:cNvSpPr txBox="1">
            <a:spLocks noChangeArrowheads="1"/>
          </p:cNvSpPr>
          <p:nvPr/>
        </p:nvSpPr>
        <p:spPr bwMode="auto">
          <a:xfrm>
            <a:off x="381000" y="36576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 – $240,000</a:t>
            </a:r>
          </a:p>
        </p:txBody>
      </p:sp>
      <p:sp>
        <p:nvSpPr>
          <p:cNvPr id="1786898" name="Text Box 18"/>
          <p:cNvSpPr txBox="1">
            <a:spLocks noChangeArrowheads="1"/>
          </p:cNvSpPr>
          <p:nvPr/>
        </p:nvSpPr>
        <p:spPr bwMode="auto">
          <a:xfrm>
            <a:off x="4495800" y="4267200"/>
            <a:ext cx="1676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200,000</a:t>
            </a:r>
            <a:r>
              <a:rPr lang="en-US" altLang="en-US" sz="2300" dirty="0">
                <a:solidFill>
                  <a:srgbClr val="CC0000"/>
                </a:solidFill>
                <a:latin typeface="Liberation Sans" panose="020B0604020202020204"/>
              </a:rPr>
              <a:t>*</a:t>
            </a:r>
          </a:p>
        </p:txBody>
      </p:sp>
      <p:sp>
        <p:nvSpPr>
          <p:cNvPr id="1786899" name="Rectangle 19"/>
          <p:cNvSpPr>
            <a:spLocks noChangeArrowheads="1"/>
          </p:cNvSpPr>
          <p:nvPr/>
        </p:nvSpPr>
        <p:spPr bwMode="auto">
          <a:xfrm>
            <a:off x="6324600" y="36576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a:t>
            </a:r>
          </a:p>
        </p:txBody>
      </p:sp>
      <p:sp>
        <p:nvSpPr>
          <p:cNvPr id="1786900" name="Text Box 20"/>
          <p:cNvSpPr txBox="1">
            <a:spLocks noChangeArrowheads="1"/>
          </p:cNvSpPr>
          <p:nvPr/>
        </p:nvSpPr>
        <p:spPr bwMode="auto">
          <a:xfrm>
            <a:off x="6629400" y="4267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800,000</a:t>
            </a:r>
          </a:p>
        </p:txBody>
      </p:sp>
      <p:cxnSp>
        <p:nvCxnSpPr>
          <p:cNvPr id="1786901" name="AutoShape 21"/>
          <p:cNvCxnSpPr>
            <a:cxnSpLocks noChangeShapeType="1"/>
            <a:stCxn id="79881" idx="3"/>
            <a:endCxn id="1786888" idx="3"/>
          </p:cNvCxnSpPr>
          <p:nvPr/>
        </p:nvCxnSpPr>
        <p:spPr bwMode="auto">
          <a:xfrm flipH="1">
            <a:off x="8610600" y="4151313"/>
            <a:ext cx="152400" cy="1127125"/>
          </a:xfrm>
          <a:prstGeom prst="bentConnector3">
            <a:avLst>
              <a:gd name="adj1" fmla="val -15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6902" name="Text Box 22"/>
          <p:cNvSpPr txBox="1">
            <a:spLocks noChangeArrowheads="1"/>
          </p:cNvSpPr>
          <p:nvPr/>
        </p:nvSpPr>
        <p:spPr bwMode="auto">
          <a:xfrm>
            <a:off x="6781800" y="5791200"/>
            <a:ext cx="1981200" cy="400110"/>
          </a:xfrm>
          <a:prstGeom prst="rect">
            <a:avLst/>
          </a:prstGeom>
          <a:solidFill>
            <a:srgbClr val="FFFFCC"/>
          </a:solidFill>
          <a:ln w="28575" cap="sq">
            <a:solidFill>
              <a:schemeClr val="tx1"/>
            </a:solidFill>
            <a:miter lim="800000"/>
            <a:headEnd/>
            <a:tailEnd/>
          </a:ln>
          <a:effectLst/>
          <a:extLst/>
        </p:spPr>
        <p:txBody>
          <a:bodyPr>
            <a:spAutoFit/>
          </a:bodyPr>
          <a:lstStyle/>
          <a:p>
            <a:pPr>
              <a:spcBef>
                <a:spcPct val="50000"/>
              </a:spcBef>
              <a:defRPr/>
            </a:pPr>
            <a:r>
              <a:rPr lang="en-US" sz="2000" b="0" dirty="0">
                <a:solidFill>
                  <a:srgbClr val="CC0000"/>
                </a:solidFill>
                <a:effectLst>
                  <a:outerShdw blurRad="38100" dist="38100" dir="2700000" algn="tl">
                    <a:srgbClr val="000000"/>
                  </a:outerShdw>
                </a:effectLst>
                <a:latin typeface="Liberation Sans" panose="020B0604020202020204"/>
              </a:rPr>
              <a:t>*</a:t>
            </a:r>
            <a:r>
              <a:rPr lang="en-US" sz="2000" b="0" dirty="0">
                <a:effectLst>
                  <a:outerShdw blurRad="38100" dist="38100" dir="2700000" algn="tl">
                    <a:srgbClr val="FFFFFF"/>
                  </a:outerShdw>
                </a:effectLst>
                <a:latin typeface="Liberation Sans" panose="020B0604020202020204"/>
              </a:rPr>
              <a:t>(40,000 x 5)</a:t>
            </a:r>
          </a:p>
        </p:txBody>
      </p:sp>
      <p:sp>
        <p:nvSpPr>
          <p:cNvPr id="1786903" name="Text Box 23"/>
          <p:cNvSpPr txBox="1">
            <a:spLocks noChangeArrowheads="1"/>
          </p:cNvSpPr>
          <p:nvPr/>
        </p:nvSpPr>
        <p:spPr bwMode="auto">
          <a:xfrm>
            <a:off x="4114800" y="35814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1786904" name="Text Box 24"/>
          <p:cNvSpPr txBox="1">
            <a:spLocks noChangeArrowheads="1"/>
          </p:cNvSpPr>
          <p:nvPr/>
        </p:nvSpPr>
        <p:spPr bwMode="auto">
          <a:xfrm>
            <a:off x="4114800" y="4333875"/>
            <a:ext cx="381000" cy="4056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defRPr/>
            </a:pPr>
            <a:r>
              <a:rPr lang="en-US" sz="2800" dirty="0">
                <a:latin typeface="Liberation Sans" panose="020B0604020202020204"/>
              </a:rPr>
              <a:t>+</a:t>
            </a:r>
          </a:p>
        </p:txBody>
      </p:sp>
      <p:sp>
        <p:nvSpPr>
          <p:cNvPr id="2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9895" name="Rectangle 4"/>
          <p:cNvSpPr txBox="1">
            <a:spLocks noChangeArrowheads="1"/>
          </p:cNvSpPr>
          <p:nvPr/>
        </p:nvSpPr>
        <p:spPr bwMode="auto">
          <a:xfrm>
            <a:off x="546100" y="14478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spcBef>
                <a:spcPct val="25000"/>
              </a:spcBef>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(a) Compute diluted earnings per share for </a:t>
            </a:r>
            <a:r>
              <a:rPr lang="en-US" altLang="en-US" sz="2300" b="0" dirty="0" smtClean="0">
                <a:solidFill>
                  <a:schemeClr val="bg2"/>
                </a:solidFill>
                <a:latin typeface="Liberation Sans" panose="020B0604020202020204"/>
              </a:rPr>
              <a:t>2017.</a:t>
            </a:r>
            <a:endParaRPr lang="en-US" altLang="en-US" sz="2300" b="0" dirty="0">
              <a:solidFill>
                <a:schemeClr val="bg2"/>
              </a:solidFill>
              <a:latin typeface="Liberation Sans" panose="020B0604020202020204"/>
            </a:endParaRPr>
          </a:p>
        </p:txBody>
      </p:sp>
      <p:sp>
        <p:nvSpPr>
          <p:cNvPr id="79896" name="Text Box 5"/>
          <p:cNvSpPr txBox="1">
            <a:spLocks noChangeArrowheads="1"/>
          </p:cNvSpPr>
          <p:nvPr/>
        </p:nvSpPr>
        <p:spPr bwMode="auto">
          <a:xfrm>
            <a:off x="5334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begin with </a:t>
            </a:r>
            <a:r>
              <a:rPr lang="en-US" altLang="en-US" sz="2300" dirty="0">
                <a:solidFill>
                  <a:schemeClr val="tx1"/>
                </a:solidFill>
                <a:latin typeface="Liberation Sans" panose="020B0604020202020204"/>
              </a:rPr>
              <a:t>basic</a:t>
            </a:r>
            <a:r>
              <a:rPr lang="en-US" altLang="en-US" sz="2300" b="0" dirty="0">
                <a:solidFill>
                  <a:schemeClr val="tx1"/>
                </a:solidFill>
                <a:latin typeface="Liberation Sans" panose="020B0604020202020204"/>
              </a:rPr>
              <a:t> EPS.</a:t>
            </a:r>
          </a:p>
        </p:txBody>
      </p:sp>
      <p:sp>
        <p:nvSpPr>
          <p:cNvPr id="7989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27"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6890"/>
                                        </p:tgtEl>
                                        <p:attrNameLst>
                                          <p:attrName>style.visibility</p:attrName>
                                        </p:attrNameLst>
                                      </p:cBhvr>
                                      <p:to>
                                        <p:strVal val="visible"/>
                                      </p:to>
                                    </p:set>
                                    <p:animEffect transition="in" filter="wipe(left)">
                                      <p:cBhvr>
                                        <p:cTn id="7" dur="500"/>
                                        <p:tgtEl>
                                          <p:spTgt spid="1786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6898"/>
                                        </p:tgtEl>
                                        <p:attrNameLst>
                                          <p:attrName>style.visibility</p:attrName>
                                        </p:attrNameLst>
                                      </p:cBhvr>
                                      <p:to>
                                        <p:strVal val="visible"/>
                                      </p:to>
                                    </p:set>
                                    <p:animEffect transition="in" filter="wipe(left)">
                                      <p:cBhvr>
                                        <p:cTn id="12" dur="500"/>
                                        <p:tgtEl>
                                          <p:spTgt spid="1786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6902"/>
                                        </p:tgtEl>
                                        <p:attrNameLst>
                                          <p:attrName>style.visibility</p:attrName>
                                        </p:attrNameLst>
                                      </p:cBhvr>
                                      <p:to>
                                        <p:strVal val="visible"/>
                                      </p:to>
                                    </p:set>
                                    <p:animEffect transition="in" filter="wipe(left)">
                                      <p:cBhvr>
                                        <p:cTn id="17" dur="500"/>
                                        <p:tgtEl>
                                          <p:spTgt spid="17869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6893"/>
                                        </p:tgtEl>
                                        <p:attrNameLst>
                                          <p:attrName>style.visibility</p:attrName>
                                        </p:attrNameLst>
                                      </p:cBhvr>
                                      <p:to>
                                        <p:strVal val="visible"/>
                                      </p:to>
                                    </p:set>
                                    <p:animEffect transition="in" filter="wipe(left)">
                                      <p:cBhvr>
                                        <p:cTn id="22" dur="500"/>
                                        <p:tgtEl>
                                          <p:spTgt spid="1786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6899"/>
                                        </p:tgtEl>
                                        <p:attrNameLst>
                                          <p:attrName>style.visibility</p:attrName>
                                        </p:attrNameLst>
                                      </p:cBhvr>
                                      <p:to>
                                        <p:strVal val="visible"/>
                                      </p:to>
                                    </p:set>
                                    <p:animEffect transition="in" filter="wipe(left)">
                                      <p:cBhvr>
                                        <p:cTn id="27" dur="500"/>
                                        <p:tgtEl>
                                          <p:spTgt spid="1786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86900"/>
                                        </p:tgtEl>
                                        <p:attrNameLst>
                                          <p:attrName>style.visibility</p:attrName>
                                        </p:attrNameLst>
                                      </p:cBhvr>
                                      <p:to>
                                        <p:strVal val="visible"/>
                                      </p:to>
                                    </p:set>
                                    <p:animEffect transition="in" filter="wipe(left)">
                                      <p:cBhvr>
                                        <p:cTn id="32" dur="500"/>
                                        <p:tgtEl>
                                          <p:spTgt spid="17869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86901"/>
                                        </p:tgtEl>
                                        <p:attrNameLst>
                                          <p:attrName>style.visibility</p:attrName>
                                        </p:attrNameLst>
                                      </p:cBhvr>
                                      <p:to>
                                        <p:strVal val="visible"/>
                                      </p:to>
                                    </p:set>
                                    <p:animEffect transition="in" filter="wipe(up)">
                                      <p:cBhvr>
                                        <p:cTn id="37" dur="500"/>
                                        <p:tgtEl>
                                          <p:spTgt spid="17869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786888"/>
                                        </p:tgtEl>
                                        <p:attrNameLst>
                                          <p:attrName>style.visibility</p:attrName>
                                        </p:attrNameLst>
                                      </p:cBhvr>
                                      <p:to>
                                        <p:strVal val="visible"/>
                                      </p:to>
                                    </p:set>
                                    <p:animEffect transition="in" filter="wipe(right)">
                                      <p:cBhvr>
                                        <p:cTn id="42" dur="500"/>
                                        <p:tgtEl>
                                          <p:spTgt spid="1786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6888" grpId="0"/>
      <p:bldP spid="1786890" grpId="0"/>
      <p:bldP spid="1786893" grpId="0"/>
      <p:bldP spid="1786898" grpId="0"/>
      <p:bldP spid="1786899" grpId="0"/>
      <p:bldP spid="1786900" grpId="0"/>
      <p:bldP spid="17869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9600" y="1371600"/>
            <a:ext cx="7962900" cy="1641475"/>
          </a:xfrm>
          <a:prstGeom prst="rect">
            <a:avLst/>
          </a:prstGeom>
          <a:noFill/>
          <a:ln>
            <a:noFill/>
          </a:ln>
          <a:effectLst/>
        </p:spPr>
        <p:txBody>
          <a:bodyPr lIns="90488" tIns="44450" rIns="90488" bIns="44450">
            <a:spAutoFit/>
          </a:bodyPr>
          <a:lstStyle/>
          <a:p>
            <a:pPr algn="l">
              <a:lnSpc>
                <a:spcPct val="120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a:solidFill>
                  <a:schemeClr val="tx1"/>
                </a:solidFill>
                <a:latin typeface="Liberation Sans" panose="020B0604020202020204"/>
              </a:rPr>
              <a:t>Miller Corporation issued $4,000,000 par value, 7% convertible bonds at 99 for cash.  If the bonds had not included the conversion feature, they would have sold for 95.  Record the entry at date of issuance.  </a:t>
            </a:r>
          </a:p>
        </p:txBody>
      </p:sp>
      <p:sp>
        <p:nvSpPr>
          <p:cNvPr id="1755143" name="Text Box 7"/>
          <p:cNvSpPr txBox="1">
            <a:spLocks noChangeArrowheads="1"/>
          </p:cNvSpPr>
          <p:nvPr/>
        </p:nvSpPr>
        <p:spPr bwMode="auto">
          <a:xfrm>
            <a:off x="2362200" y="3276600"/>
            <a:ext cx="5715000" cy="415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100" b="0" dirty="0">
                <a:latin typeface="Liberation Sans" panose="020B0604020202020204"/>
              </a:rPr>
              <a:t>($4,000,000 x 99% = $3,960,000)</a:t>
            </a:r>
          </a:p>
        </p:txBody>
      </p:sp>
      <p:sp>
        <p:nvSpPr>
          <p:cNvPr id="1755144"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922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223" name="Text Box 7"/>
          <p:cNvSpPr txBox="1">
            <a:spLocks noChangeArrowheads="1"/>
          </p:cNvSpPr>
          <p:nvPr/>
        </p:nvSpPr>
        <p:spPr bwMode="auto">
          <a:xfrm>
            <a:off x="609600" y="3276600"/>
            <a:ext cx="1905000" cy="415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100" dirty="0">
                <a:latin typeface="Liberation Sans" panose="020B0604020202020204"/>
              </a:rPr>
              <a:t>Issue Price </a:t>
            </a:r>
            <a:r>
              <a:rPr lang="en-US" altLang="en-US" sz="2100" dirty="0" smtClean="0">
                <a:latin typeface="Liberation Sans" panose="020B0604020202020204"/>
              </a:rPr>
              <a:t> =</a:t>
            </a:r>
            <a:endParaRPr lang="en-US" altLang="en-US" sz="2100" dirty="0">
              <a:latin typeface="Liberation Sans" panose="020B0604020202020204"/>
            </a:endParaRPr>
          </a:p>
        </p:txBody>
      </p:sp>
      <p:sp>
        <p:nvSpPr>
          <p:cNvPr id="14" name="Rectangle 3"/>
          <p:cNvSpPr>
            <a:spLocks noChangeArrowheads="1"/>
          </p:cNvSpPr>
          <p:nvPr/>
        </p:nvSpPr>
        <p:spPr bwMode="auto">
          <a:xfrm>
            <a:off x="914400" y="3886200"/>
            <a:ext cx="7696200" cy="1484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900"/>
              </a:spcBef>
              <a:buClr>
                <a:schemeClr val="accent2"/>
              </a:buClr>
              <a:buSzPct val="75000"/>
              <a:buFont typeface="Wingdings" panose="05000000000000000000" pitchFamily="2" charset="2"/>
              <a:buNone/>
              <a:tabLst>
                <a:tab pos="5711825" algn="r"/>
                <a:tab pos="7200900" algn="r"/>
              </a:tabLst>
            </a:pPr>
            <a:r>
              <a:rPr lang="en-US" altLang="en-US" sz="2100" b="0" dirty="0">
                <a:solidFill>
                  <a:schemeClr val="bg2"/>
                </a:solidFill>
                <a:latin typeface="Liberation Sans" panose="020B0604020202020204"/>
              </a:rPr>
              <a:t>Cash	3,960,000</a:t>
            </a:r>
          </a:p>
          <a:p>
            <a:pPr algn="l">
              <a:lnSpc>
                <a:spcPct val="120000"/>
              </a:lnSpc>
              <a:spcBef>
                <a:spcPts val="900"/>
              </a:spcBef>
              <a:buClr>
                <a:schemeClr val="accent2"/>
              </a:buClr>
              <a:buSzPct val="75000"/>
              <a:buFont typeface="Wingdings" panose="05000000000000000000" pitchFamily="2" charset="2"/>
              <a:buNone/>
              <a:tabLst>
                <a:tab pos="5711825" algn="r"/>
                <a:tab pos="7200900" algn="r"/>
              </a:tabLst>
            </a:pPr>
            <a:r>
              <a:rPr lang="en-US" altLang="en-US" sz="2100" b="0" dirty="0">
                <a:solidFill>
                  <a:schemeClr val="bg2"/>
                </a:solidFill>
                <a:latin typeface="Liberation Sans" panose="020B0604020202020204"/>
              </a:rPr>
              <a:t>Discount on Bonds Payable	40,000</a:t>
            </a:r>
          </a:p>
          <a:p>
            <a:pPr algn="l">
              <a:lnSpc>
                <a:spcPct val="120000"/>
              </a:lnSpc>
              <a:spcBef>
                <a:spcPts val="900"/>
              </a:spcBef>
              <a:buClr>
                <a:schemeClr val="accent2"/>
              </a:buClr>
              <a:buSzPct val="75000"/>
              <a:tabLst>
                <a:tab pos="5711825" algn="r"/>
                <a:tab pos="7200900" algn="r"/>
              </a:tabLst>
            </a:pPr>
            <a:r>
              <a:rPr lang="en-US" altLang="en-US" sz="2100" b="0" dirty="0">
                <a:solidFill>
                  <a:schemeClr val="bg2"/>
                </a:solidFill>
                <a:latin typeface="Liberation Sans" panose="020B0604020202020204"/>
              </a:rPr>
              <a:t>	Bonds Payable		4,000,000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5143"/>
                                        </p:tgtEl>
                                        <p:attrNameLst>
                                          <p:attrName>style.visibility</p:attrName>
                                        </p:attrNameLst>
                                      </p:cBhvr>
                                      <p:to>
                                        <p:strVal val="visible"/>
                                      </p:to>
                                    </p:set>
                                    <p:animEffect transition="in" filter="wipe(left)">
                                      <p:cBhvr>
                                        <p:cTn id="7" dur="500"/>
                                        <p:tgtEl>
                                          <p:spTgt spid="1755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143" grpId="0"/>
      <p:bldP spid="14" grpId="0" build="p" bldLvl="2"/>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1447800" y="431165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600,000</a:t>
            </a:r>
          </a:p>
        </p:txBody>
      </p:sp>
      <p:sp>
        <p:nvSpPr>
          <p:cNvPr id="1787909" name="Line 5"/>
          <p:cNvSpPr>
            <a:spLocks noChangeShapeType="1"/>
          </p:cNvSpPr>
          <p:nvPr/>
        </p:nvSpPr>
        <p:spPr bwMode="auto">
          <a:xfrm>
            <a:off x="457200" y="4191000"/>
            <a:ext cx="78486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0900" name="Text Box 6"/>
          <p:cNvSpPr txBox="1">
            <a:spLocks noChangeArrowheads="1"/>
          </p:cNvSpPr>
          <p:nvPr/>
        </p:nvSpPr>
        <p:spPr bwMode="auto">
          <a:xfrm>
            <a:off x="6096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7911" name="Text Box 7"/>
          <p:cNvSpPr txBox="1">
            <a:spLocks noChangeArrowheads="1"/>
          </p:cNvSpPr>
          <p:nvPr/>
        </p:nvSpPr>
        <p:spPr bwMode="auto">
          <a:xfrm>
            <a:off x="7239000" y="5029200"/>
            <a:ext cx="1371600" cy="4559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300" dirty="0">
                <a:solidFill>
                  <a:srgbClr val="CC0000"/>
                </a:solidFill>
                <a:latin typeface="Liberation Sans" panose="020B0604020202020204"/>
              </a:rPr>
              <a:t>$1.67</a:t>
            </a:r>
          </a:p>
        </p:txBody>
      </p:sp>
      <p:sp>
        <p:nvSpPr>
          <p:cNvPr id="80902" name="Text Box 8"/>
          <p:cNvSpPr txBox="1">
            <a:spLocks noChangeArrowheads="1"/>
          </p:cNvSpPr>
          <p:nvPr/>
        </p:nvSpPr>
        <p:spPr bwMode="auto">
          <a:xfrm>
            <a:off x="533400" y="2819400"/>
            <a:ext cx="35814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7913" name="Rectangle 9"/>
          <p:cNvSpPr>
            <a:spLocks noChangeArrowheads="1"/>
          </p:cNvSpPr>
          <p:nvPr/>
        </p:nvSpPr>
        <p:spPr bwMode="auto">
          <a:xfrm>
            <a:off x="4343400" y="36576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$240,000</a:t>
            </a:r>
          </a:p>
        </p:txBody>
      </p:sp>
      <p:sp>
        <p:nvSpPr>
          <p:cNvPr id="80904" name="Text Box 10"/>
          <p:cNvSpPr txBox="1">
            <a:spLocks noChangeArrowheads="1"/>
          </p:cNvSpPr>
          <p:nvPr/>
        </p:nvSpPr>
        <p:spPr bwMode="auto">
          <a:xfrm>
            <a:off x="914400" y="5745163"/>
            <a:ext cx="2743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$1.60</a:t>
            </a:r>
            <a:endParaRPr lang="en-US" altLang="en-US" sz="2200" b="0" dirty="0">
              <a:solidFill>
                <a:srgbClr val="CC0000"/>
              </a:solidFill>
              <a:latin typeface="Liberation Sans" panose="020B0604020202020204"/>
            </a:endParaRPr>
          </a:p>
        </p:txBody>
      </p:sp>
      <p:sp>
        <p:nvSpPr>
          <p:cNvPr id="80905" name="Text Box 11"/>
          <p:cNvSpPr txBox="1">
            <a:spLocks noChangeArrowheads="1"/>
          </p:cNvSpPr>
          <p:nvPr/>
        </p:nvSpPr>
        <p:spPr bwMode="auto">
          <a:xfrm>
            <a:off x="830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7917" name="AutoShape 13"/>
          <p:cNvSpPr>
            <a:spLocks/>
          </p:cNvSpPr>
          <p:nvPr/>
        </p:nvSpPr>
        <p:spPr bwMode="auto">
          <a:xfrm rot="5400000">
            <a:off x="5067300" y="4533900"/>
            <a:ext cx="457200" cy="1600200"/>
          </a:xfrm>
          <a:prstGeom prst="rightBrace">
            <a:avLst>
              <a:gd name="adj1" fmla="val 291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7918" name="AutoShape 14"/>
          <p:cNvSpPr>
            <a:spLocks/>
          </p:cNvSpPr>
          <p:nvPr/>
        </p:nvSpPr>
        <p:spPr bwMode="auto">
          <a:xfrm rot="5400000">
            <a:off x="2057400" y="3505200"/>
            <a:ext cx="457200" cy="3657600"/>
          </a:xfrm>
          <a:prstGeom prst="rightBrace">
            <a:avLst>
              <a:gd name="adj1" fmla="val 666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26" name="Rectangle 15"/>
          <p:cNvSpPr>
            <a:spLocks noGrp="1" noChangeArrowheads="1"/>
          </p:cNvSpPr>
          <p:nvPr>
            <p:ph type="body" idx="1"/>
          </p:nvPr>
        </p:nvSpPr>
        <p:spPr bwMode="auto">
          <a:xfrm>
            <a:off x="546100" y="1447800"/>
            <a:ext cx="79883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0000"/>
              </a:lnSpc>
              <a:spcBef>
                <a:spcPct val="25000"/>
              </a:spcBef>
              <a:buFont typeface="Wingdings" panose="05000000000000000000" pitchFamily="2" charset="2"/>
              <a:buNone/>
              <a:defRPr/>
            </a:pPr>
            <a:r>
              <a:rPr lang="en-US" sz="2300" b="0" kern="1200" dirty="0" smtClean="0">
                <a:effectLst/>
              </a:rPr>
              <a:t>(</a:t>
            </a:r>
            <a:r>
              <a:rPr lang="en-US" sz="2300" b="0" kern="1200" dirty="0">
                <a:effectLst/>
              </a:rPr>
              <a:t>a) Compute diluted earnings per share for </a:t>
            </a:r>
            <a:r>
              <a:rPr lang="en-US" sz="2300" b="0" kern="1200" dirty="0" smtClean="0">
                <a:effectLst/>
              </a:rPr>
              <a:t>2017 </a:t>
            </a:r>
            <a:r>
              <a:rPr lang="en-US" sz="2300" b="0" kern="1200" dirty="0">
                <a:effectLst/>
              </a:rPr>
              <a:t>assuming each share of preferred is convertible into 3 shares of common stock. </a:t>
            </a:r>
          </a:p>
        </p:txBody>
      </p:sp>
      <p:sp>
        <p:nvSpPr>
          <p:cNvPr id="80909" name="Text Box 16"/>
          <p:cNvSpPr txBox="1">
            <a:spLocks noChangeArrowheads="1"/>
          </p:cNvSpPr>
          <p:nvPr/>
        </p:nvSpPr>
        <p:spPr bwMode="auto">
          <a:xfrm>
            <a:off x="381000" y="36576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 – $240,000</a:t>
            </a:r>
          </a:p>
        </p:txBody>
      </p:sp>
      <p:sp>
        <p:nvSpPr>
          <p:cNvPr id="1787921" name="Text Box 17"/>
          <p:cNvSpPr txBox="1">
            <a:spLocks noChangeArrowheads="1"/>
          </p:cNvSpPr>
          <p:nvPr/>
        </p:nvSpPr>
        <p:spPr bwMode="auto">
          <a:xfrm>
            <a:off x="4648200" y="4267200"/>
            <a:ext cx="1676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dirty="0">
                <a:solidFill>
                  <a:schemeClr val="tx1"/>
                </a:solidFill>
                <a:latin typeface="Liberation Sans" panose="020B0604020202020204"/>
              </a:rPr>
              <a:t>120,000</a:t>
            </a:r>
            <a:r>
              <a:rPr lang="en-US" altLang="en-US" sz="2300" dirty="0">
                <a:solidFill>
                  <a:srgbClr val="800000"/>
                </a:solidFill>
                <a:latin typeface="Liberation Sans" panose="020B0604020202020204"/>
              </a:rPr>
              <a:t>*</a:t>
            </a:r>
          </a:p>
        </p:txBody>
      </p:sp>
      <p:sp>
        <p:nvSpPr>
          <p:cNvPr id="1787922" name="Rectangle 18"/>
          <p:cNvSpPr>
            <a:spLocks noChangeArrowheads="1"/>
          </p:cNvSpPr>
          <p:nvPr/>
        </p:nvSpPr>
        <p:spPr bwMode="auto">
          <a:xfrm>
            <a:off x="6324600" y="36576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a:t>
            </a:r>
          </a:p>
        </p:txBody>
      </p:sp>
      <p:sp>
        <p:nvSpPr>
          <p:cNvPr id="1787923" name="Text Box 19"/>
          <p:cNvSpPr txBox="1">
            <a:spLocks noChangeArrowheads="1"/>
          </p:cNvSpPr>
          <p:nvPr/>
        </p:nvSpPr>
        <p:spPr bwMode="auto">
          <a:xfrm>
            <a:off x="6629400" y="4267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720,000</a:t>
            </a:r>
          </a:p>
        </p:txBody>
      </p:sp>
      <p:cxnSp>
        <p:nvCxnSpPr>
          <p:cNvPr id="1787924" name="AutoShape 20"/>
          <p:cNvCxnSpPr>
            <a:cxnSpLocks noChangeShapeType="1"/>
            <a:stCxn id="80905" idx="3"/>
            <a:endCxn id="1787911" idx="3"/>
          </p:cNvCxnSpPr>
          <p:nvPr/>
        </p:nvCxnSpPr>
        <p:spPr bwMode="auto">
          <a:xfrm flipH="1">
            <a:off x="8610600" y="4151313"/>
            <a:ext cx="152400" cy="1105867"/>
          </a:xfrm>
          <a:prstGeom prst="bentConnector3">
            <a:avLst>
              <a:gd name="adj1" fmla="val -15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7925" name="Text Box 21"/>
          <p:cNvSpPr txBox="1">
            <a:spLocks noChangeArrowheads="1"/>
          </p:cNvSpPr>
          <p:nvPr/>
        </p:nvSpPr>
        <p:spPr bwMode="auto">
          <a:xfrm>
            <a:off x="6781800" y="5791200"/>
            <a:ext cx="1981200" cy="400110"/>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0" dirty="0">
                <a:solidFill>
                  <a:srgbClr val="800000"/>
                </a:solidFill>
                <a:effectLst>
                  <a:outerShdw blurRad="38100" dist="38100" dir="2700000" algn="tl">
                    <a:srgbClr val="000000"/>
                  </a:outerShdw>
                </a:effectLst>
                <a:latin typeface="Liberation Sans" panose="020B0604020202020204"/>
              </a:rPr>
              <a:t>*</a:t>
            </a:r>
            <a:r>
              <a:rPr lang="en-US" sz="2000" b="0" dirty="0">
                <a:effectLst>
                  <a:outerShdw blurRad="38100" dist="38100" dir="2700000" algn="tl">
                    <a:srgbClr val="FFFFFF"/>
                  </a:outerShdw>
                </a:effectLst>
                <a:latin typeface="Liberation Sans" panose="020B0604020202020204"/>
              </a:rPr>
              <a:t>(40,000 x 3)</a:t>
            </a:r>
          </a:p>
        </p:txBody>
      </p:sp>
      <p:sp>
        <p:nvSpPr>
          <p:cNvPr id="1787926" name="Text Box 22"/>
          <p:cNvSpPr txBox="1">
            <a:spLocks noChangeArrowheads="1"/>
          </p:cNvSpPr>
          <p:nvPr/>
        </p:nvSpPr>
        <p:spPr bwMode="auto">
          <a:xfrm>
            <a:off x="4114800" y="35814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effectLst>
                  <a:outerShdw blurRad="38100" dist="38100" dir="2700000" algn="tl">
                    <a:srgbClr val="C0C0C0"/>
                  </a:outerShdw>
                </a:effectLst>
                <a:latin typeface="Liberation Sans" panose="020B0604020202020204"/>
              </a:rPr>
              <a:t>+</a:t>
            </a:r>
          </a:p>
        </p:txBody>
      </p:sp>
      <p:sp>
        <p:nvSpPr>
          <p:cNvPr id="1787927" name="Text Box 23"/>
          <p:cNvSpPr txBox="1">
            <a:spLocks noChangeArrowheads="1"/>
          </p:cNvSpPr>
          <p:nvPr/>
        </p:nvSpPr>
        <p:spPr bwMode="auto">
          <a:xfrm>
            <a:off x="4114800" y="4333875"/>
            <a:ext cx="381000" cy="4056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defRPr/>
            </a:pPr>
            <a:r>
              <a:rPr lang="en-US" sz="2800" dirty="0">
                <a:effectLst>
                  <a:outerShdw blurRad="38100" dist="38100" dir="2700000" algn="tl">
                    <a:srgbClr val="C0C0C0"/>
                  </a:outerShdw>
                </a:effectLst>
                <a:latin typeface="Liberation Sans" panose="020B0604020202020204"/>
              </a:rPr>
              <a:t>+</a:t>
            </a: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091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0920" name="Text Box 12"/>
          <p:cNvSpPr txBox="1">
            <a:spLocks noChangeArrowheads="1"/>
          </p:cNvSpPr>
          <p:nvPr/>
        </p:nvSpPr>
        <p:spPr bwMode="auto">
          <a:xfrm>
            <a:off x="4343400" y="5562600"/>
            <a:ext cx="1828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$2.00</a:t>
            </a:r>
            <a:endParaRPr lang="en-US" altLang="en-US" sz="2200" b="0" dirty="0">
              <a:solidFill>
                <a:srgbClr val="CC0000"/>
              </a:solidFill>
              <a:latin typeface="Liberation Sans" panose="020B0604020202020204"/>
            </a:endParaRPr>
          </a:p>
        </p:txBody>
      </p:sp>
      <p:sp>
        <p:nvSpPr>
          <p:cNvPr id="26"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7913"/>
                                        </p:tgtEl>
                                        <p:attrNameLst>
                                          <p:attrName>style.visibility</p:attrName>
                                        </p:attrNameLst>
                                      </p:cBhvr>
                                      <p:to>
                                        <p:strVal val="visible"/>
                                      </p:to>
                                    </p:set>
                                    <p:animEffect transition="in" filter="wipe(left)">
                                      <p:cBhvr>
                                        <p:cTn id="7" dur="500"/>
                                        <p:tgtEl>
                                          <p:spTgt spid="1787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7921"/>
                                        </p:tgtEl>
                                        <p:attrNameLst>
                                          <p:attrName>style.visibility</p:attrName>
                                        </p:attrNameLst>
                                      </p:cBhvr>
                                      <p:to>
                                        <p:strVal val="visible"/>
                                      </p:to>
                                    </p:set>
                                    <p:animEffect transition="in" filter="wipe(left)">
                                      <p:cBhvr>
                                        <p:cTn id="12" dur="500"/>
                                        <p:tgtEl>
                                          <p:spTgt spid="17879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7925"/>
                                        </p:tgtEl>
                                        <p:attrNameLst>
                                          <p:attrName>style.visibility</p:attrName>
                                        </p:attrNameLst>
                                      </p:cBhvr>
                                      <p:to>
                                        <p:strVal val="visible"/>
                                      </p:to>
                                    </p:set>
                                    <p:animEffect transition="in" filter="wipe(left)">
                                      <p:cBhvr>
                                        <p:cTn id="17" dur="500"/>
                                        <p:tgtEl>
                                          <p:spTgt spid="17879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7922"/>
                                        </p:tgtEl>
                                        <p:attrNameLst>
                                          <p:attrName>style.visibility</p:attrName>
                                        </p:attrNameLst>
                                      </p:cBhvr>
                                      <p:to>
                                        <p:strVal val="visible"/>
                                      </p:to>
                                    </p:set>
                                    <p:animEffect transition="in" filter="wipe(left)">
                                      <p:cBhvr>
                                        <p:cTn id="22" dur="500"/>
                                        <p:tgtEl>
                                          <p:spTgt spid="17879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7923"/>
                                        </p:tgtEl>
                                        <p:attrNameLst>
                                          <p:attrName>style.visibility</p:attrName>
                                        </p:attrNameLst>
                                      </p:cBhvr>
                                      <p:to>
                                        <p:strVal val="visible"/>
                                      </p:to>
                                    </p:set>
                                    <p:animEffect transition="in" filter="wipe(left)">
                                      <p:cBhvr>
                                        <p:cTn id="27" dur="500"/>
                                        <p:tgtEl>
                                          <p:spTgt spid="17879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87924"/>
                                        </p:tgtEl>
                                        <p:attrNameLst>
                                          <p:attrName>style.visibility</p:attrName>
                                        </p:attrNameLst>
                                      </p:cBhvr>
                                      <p:to>
                                        <p:strVal val="visible"/>
                                      </p:to>
                                    </p:set>
                                    <p:animEffect transition="in" filter="wipe(up)">
                                      <p:cBhvr>
                                        <p:cTn id="32" dur="500"/>
                                        <p:tgtEl>
                                          <p:spTgt spid="17879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87911"/>
                                        </p:tgtEl>
                                        <p:attrNameLst>
                                          <p:attrName>style.visibility</p:attrName>
                                        </p:attrNameLst>
                                      </p:cBhvr>
                                      <p:to>
                                        <p:strVal val="visible"/>
                                      </p:to>
                                    </p:set>
                                    <p:animEffect transition="in" filter="wipe(right)">
                                      <p:cBhvr>
                                        <p:cTn id="37" dur="500"/>
                                        <p:tgtEl>
                                          <p:spTgt spid="1787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11" grpId="0"/>
      <p:bldP spid="1787913" grpId="0"/>
      <p:bldP spid="1787921" grpId="0"/>
      <p:bldP spid="1787922" grpId="0"/>
      <p:bldP spid="1787923" grpId="0"/>
      <p:bldP spid="178792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1447800" y="431165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600,000</a:t>
            </a:r>
          </a:p>
        </p:txBody>
      </p:sp>
      <p:sp>
        <p:nvSpPr>
          <p:cNvPr id="1788933" name="Line 5"/>
          <p:cNvSpPr>
            <a:spLocks noChangeShapeType="1"/>
          </p:cNvSpPr>
          <p:nvPr/>
        </p:nvSpPr>
        <p:spPr bwMode="auto">
          <a:xfrm>
            <a:off x="457200" y="4191000"/>
            <a:ext cx="78486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24" name="Text Box 6"/>
          <p:cNvSpPr txBox="1">
            <a:spLocks noChangeArrowheads="1"/>
          </p:cNvSpPr>
          <p:nvPr/>
        </p:nvSpPr>
        <p:spPr bwMode="auto">
          <a:xfrm>
            <a:off x="6096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81925" name="Text Box 7"/>
          <p:cNvSpPr txBox="1">
            <a:spLocks noChangeArrowheads="1"/>
          </p:cNvSpPr>
          <p:nvPr/>
        </p:nvSpPr>
        <p:spPr bwMode="auto">
          <a:xfrm>
            <a:off x="7239000" y="5029200"/>
            <a:ext cx="1371600" cy="4559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300" dirty="0">
                <a:solidFill>
                  <a:srgbClr val="CC0000"/>
                </a:solidFill>
                <a:latin typeface="Liberation Sans" panose="020B0604020202020204"/>
              </a:rPr>
              <a:t>$1.67</a:t>
            </a:r>
          </a:p>
        </p:txBody>
      </p:sp>
      <p:sp>
        <p:nvSpPr>
          <p:cNvPr id="81926" name="Text Box 8"/>
          <p:cNvSpPr txBox="1">
            <a:spLocks noChangeArrowheads="1"/>
          </p:cNvSpPr>
          <p:nvPr/>
        </p:nvSpPr>
        <p:spPr bwMode="auto">
          <a:xfrm>
            <a:off x="533400" y="2819400"/>
            <a:ext cx="35814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81927" name="Rectangle 9"/>
          <p:cNvSpPr>
            <a:spLocks noChangeArrowheads="1"/>
          </p:cNvSpPr>
          <p:nvPr/>
        </p:nvSpPr>
        <p:spPr bwMode="auto">
          <a:xfrm>
            <a:off x="4343400" y="36576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$240,000</a:t>
            </a:r>
          </a:p>
        </p:txBody>
      </p:sp>
      <p:sp>
        <p:nvSpPr>
          <p:cNvPr id="81928" name="Text Box 10"/>
          <p:cNvSpPr txBox="1">
            <a:spLocks noChangeArrowheads="1"/>
          </p:cNvSpPr>
          <p:nvPr/>
        </p:nvSpPr>
        <p:spPr bwMode="auto">
          <a:xfrm>
            <a:off x="914400" y="5745163"/>
            <a:ext cx="2743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$1.60</a:t>
            </a:r>
            <a:endParaRPr lang="en-US" altLang="en-US" sz="2200" b="0" dirty="0">
              <a:solidFill>
                <a:srgbClr val="CC0000"/>
              </a:solidFill>
              <a:latin typeface="Liberation Sans" panose="020B0604020202020204"/>
            </a:endParaRPr>
          </a:p>
        </p:txBody>
      </p:sp>
      <p:sp>
        <p:nvSpPr>
          <p:cNvPr id="81929" name="Text Box 11"/>
          <p:cNvSpPr txBox="1">
            <a:spLocks noChangeArrowheads="1"/>
          </p:cNvSpPr>
          <p:nvPr/>
        </p:nvSpPr>
        <p:spPr bwMode="auto">
          <a:xfrm>
            <a:off x="830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81930" name="Text Box 12"/>
          <p:cNvSpPr txBox="1">
            <a:spLocks noChangeArrowheads="1"/>
          </p:cNvSpPr>
          <p:nvPr/>
        </p:nvSpPr>
        <p:spPr bwMode="auto">
          <a:xfrm>
            <a:off x="4343400" y="5562600"/>
            <a:ext cx="1828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$2.00</a:t>
            </a:r>
            <a:endParaRPr lang="en-US" altLang="en-US" sz="2200" b="0" dirty="0">
              <a:solidFill>
                <a:srgbClr val="CC0000"/>
              </a:solidFill>
              <a:latin typeface="Liberation Sans" panose="020B0604020202020204"/>
            </a:endParaRPr>
          </a:p>
        </p:txBody>
      </p:sp>
      <p:sp>
        <p:nvSpPr>
          <p:cNvPr id="1788941" name="AutoShape 13"/>
          <p:cNvSpPr>
            <a:spLocks/>
          </p:cNvSpPr>
          <p:nvPr/>
        </p:nvSpPr>
        <p:spPr bwMode="auto">
          <a:xfrm rot="5400000">
            <a:off x="5067300" y="4533900"/>
            <a:ext cx="457200" cy="1600200"/>
          </a:xfrm>
          <a:prstGeom prst="rightBrace">
            <a:avLst>
              <a:gd name="adj1" fmla="val 291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8942" name="AutoShape 14"/>
          <p:cNvSpPr>
            <a:spLocks/>
          </p:cNvSpPr>
          <p:nvPr/>
        </p:nvSpPr>
        <p:spPr bwMode="auto">
          <a:xfrm rot="5400000">
            <a:off x="2057400" y="3505200"/>
            <a:ext cx="457200" cy="3657600"/>
          </a:xfrm>
          <a:prstGeom prst="rightBrace">
            <a:avLst>
              <a:gd name="adj1" fmla="val 666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33" name="Text Box 15"/>
          <p:cNvSpPr txBox="1">
            <a:spLocks noChangeArrowheads="1"/>
          </p:cNvSpPr>
          <p:nvPr/>
        </p:nvSpPr>
        <p:spPr bwMode="auto">
          <a:xfrm>
            <a:off x="381000" y="36576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 – $240,000</a:t>
            </a:r>
          </a:p>
        </p:txBody>
      </p:sp>
      <p:sp>
        <p:nvSpPr>
          <p:cNvPr id="81934" name="Text Box 16"/>
          <p:cNvSpPr txBox="1">
            <a:spLocks noChangeArrowheads="1"/>
          </p:cNvSpPr>
          <p:nvPr/>
        </p:nvSpPr>
        <p:spPr bwMode="auto">
          <a:xfrm>
            <a:off x="4648200" y="4267200"/>
            <a:ext cx="1676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dirty="0">
                <a:solidFill>
                  <a:schemeClr val="tx1"/>
                </a:solidFill>
                <a:latin typeface="Liberation Sans" panose="020B0604020202020204"/>
              </a:rPr>
              <a:t>120,000</a:t>
            </a:r>
            <a:r>
              <a:rPr lang="en-US" altLang="en-US" sz="2300" dirty="0">
                <a:solidFill>
                  <a:srgbClr val="CC0000"/>
                </a:solidFill>
                <a:latin typeface="Liberation Sans" panose="020B0604020202020204"/>
              </a:rPr>
              <a:t>*</a:t>
            </a:r>
          </a:p>
        </p:txBody>
      </p:sp>
      <p:sp>
        <p:nvSpPr>
          <p:cNvPr id="81935" name="Rectangle 17"/>
          <p:cNvSpPr>
            <a:spLocks noChangeArrowheads="1"/>
          </p:cNvSpPr>
          <p:nvPr/>
        </p:nvSpPr>
        <p:spPr bwMode="auto">
          <a:xfrm>
            <a:off x="6324600" y="36576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a:t>
            </a:r>
          </a:p>
        </p:txBody>
      </p:sp>
      <p:sp>
        <p:nvSpPr>
          <p:cNvPr id="81936" name="Text Box 18"/>
          <p:cNvSpPr txBox="1">
            <a:spLocks noChangeArrowheads="1"/>
          </p:cNvSpPr>
          <p:nvPr/>
        </p:nvSpPr>
        <p:spPr bwMode="auto">
          <a:xfrm>
            <a:off x="6629400" y="4267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720,000</a:t>
            </a:r>
          </a:p>
        </p:txBody>
      </p:sp>
      <p:cxnSp>
        <p:nvCxnSpPr>
          <p:cNvPr id="81937" name="AutoShape 19"/>
          <p:cNvCxnSpPr>
            <a:cxnSpLocks noChangeShapeType="1"/>
            <a:stCxn id="81929" idx="3"/>
            <a:endCxn id="81925" idx="3"/>
          </p:cNvCxnSpPr>
          <p:nvPr/>
        </p:nvCxnSpPr>
        <p:spPr bwMode="auto">
          <a:xfrm flipH="1">
            <a:off x="8610600" y="4151313"/>
            <a:ext cx="152400" cy="1105867"/>
          </a:xfrm>
          <a:prstGeom prst="bentConnector3">
            <a:avLst>
              <a:gd name="adj1" fmla="val -15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8948" name="Text Box 20"/>
          <p:cNvSpPr txBox="1">
            <a:spLocks noChangeArrowheads="1"/>
          </p:cNvSpPr>
          <p:nvPr/>
        </p:nvSpPr>
        <p:spPr bwMode="auto">
          <a:xfrm>
            <a:off x="6781800" y="5791200"/>
            <a:ext cx="1981200" cy="400110"/>
          </a:xfrm>
          <a:prstGeom prst="rect">
            <a:avLst/>
          </a:prstGeom>
          <a:solidFill>
            <a:srgbClr val="FFFFCC"/>
          </a:solidFill>
          <a:ln w="28575" cap="sq">
            <a:solidFill>
              <a:schemeClr val="tx1"/>
            </a:solidFill>
            <a:miter lim="800000"/>
            <a:headEnd/>
            <a:tailEnd/>
          </a:ln>
          <a:effectLst/>
          <a:extLst/>
        </p:spPr>
        <p:txBody>
          <a:bodyPr>
            <a:spAutoFit/>
          </a:bodyPr>
          <a:lstStyle/>
          <a:p>
            <a:pPr>
              <a:spcBef>
                <a:spcPct val="50000"/>
              </a:spcBef>
              <a:defRPr/>
            </a:pPr>
            <a:r>
              <a:rPr lang="en-US" sz="2000" b="0" dirty="0">
                <a:solidFill>
                  <a:srgbClr val="CC0000"/>
                </a:solidFill>
                <a:effectLst>
                  <a:outerShdw blurRad="38100" dist="38100" dir="2700000" algn="tl">
                    <a:srgbClr val="000000"/>
                  </a:outerShdw>
                </a:effectLst>
                <a:latin typeface="Liberation Sans" panose="020B0604020202020204"/>
              </a:rPr>
              <a:t>*</a:t>
            </a:r>
            <a:r>
              <a:rPr lang="en-US" sz="2000" b="0" dirty="0">
                <a:effectLst>
                  <a:outerShdw blurRad="38100" dist="38100" dir="2700000" algn="tl">
                    <a:srgbClr val="FFFFFF"/>
                  </a:outerShdw>
                </a:effectLst>
                <a:latin typeface="Liberation Sans" panose="020B0604020202020204"/>
              </a:rPr>
              <a:t>(40,000 x 3)</a:t>
            </a:r>
          </a:p>
        </p:txBody>
      </p:sp>
      <p:sp>
        <p:nvSpPr>
          <p:cNvPr id="1788949" name="Line 21"/>
          <p:cNvSpPr>
            <a:spLocks noChangeShapeType="1"/>
          </p:cNvSpPr>
          <p:nvPr/>
        </p:nvSpPr>
        <p:spPr bwMode="auto">
          <a:xfrm flipV="1">
            <a:off x="4572000" y="3581400"/>
            <a:ext cx="1371600" cy="1066800"/>
          </a:xfrm>
          <a:prstGeom prst="line">
            <a:avLst/>
          </a:prstGeom>
          <a:noFill/>
          <a:ln w="38100" cap="sq">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40" name="Text Box 22"/>
          <p:cNvSpPr txBox="1">
            <a:spLocks noChangeArrowheads="1"/>
          </p:cNvSpPr>
          <p:nvPr/>
        </p:nvSpPr>
        <p:spPr bwMode="auto">
          <a:xfrm>
            <a:off x="4343400" y="4662488"/>
            <a:ext cx="1905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rgbClr val="CC0000"/>
                </a:solidFill>
                <a:latin typeface="Liberation Sans" panose="020B0604020202020204"/>
              </a:rPr>
              <a:t>Antidilutive</a:t>
            </a:r>
          </a:p>
        </p:txBody>
      </p:sp>
      <p:sp>
        <p:nvSpPr>
          <p:cNvPr id="81941" name="Text Box 23"/>
          <p:cNvSpPr txBox="1">
            <a:spLocks noChangeArrowheads="1"/>
          </p:cNvSpPr>
          <p:nvPr/>
        </p:nvSpPr>
        <p:spPr bwMode="auto">
          <a:xfrm>
            <a:off x="4572000" y="2819400"/>
            <a:ext cx="38862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Basic = Diluted EPS</a:t>
            </a:r>
          </a:p>
        </p:txBody>
      </p:sp>
      <p:sp>
        <p:nvSpPr>
          <p:cNvPr id="1788953" name="Text Box 25"/>
          <p:cNvSpPr txBox="1">
            <a:spLocks noChangeArrowheads="1"/>
          </p:cNvSpPr>
          <p:nvPr/>
        </p:nvSpPr>
        <p:spPr bwMode="auto">
          <a:xfrm>
            <a:off x="4114800" y="35814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effectLst>
                  <a:outerShdw blurRad="38100" dist="38100" dir="2700000" algn="tl">
                    <a:srgbClr val="C0C0C0"/>
                  </a:outerShdw>
                </a:effectLst>
                <a:latin typeface="Liberation Sans" panose="020B0604020202020204"/>
              </a:rPr>
              <a:t>+</a:t>
            </a:r>
          </a:p>
        </p:txBody>
      </p:sp>
      <p:sp>
        <p:nvSpPr>
          <p:cNvPr id="1788954" name="Text Box 26"/>
          <p:cNvSpPr txBox="1">
            <a:spLocks noChangeArrowheads="1"/>
          </p:cNvSpPr>
          <p:nvPr/>
        </p:nvSpPr>
        <p:spPr bwMode="auto">
          <a:xfrm>
            <a:off x="4114800" y="4333875"/>
            <a:ext cx="381000" cy="4056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defRPr/>
            </a:pPr>
            <a:r>
              <a:rPr lang="en-US" sz="2800" dirty="0">
                <a:effectLst>
                  <a:outerShdw blurRad="38100" dist="38100" dir="2700000" algn="tl">
                    <a:srgbClr val="C0C0C0"/>
                  </a:outerShdw>
                </a:effectLst>
                <a:latin typeface="Liberation Sans" panose="020B0604020202020204"/>
              </a:rPr>
              <a:t>+</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1946" name="Rectangle 15"/>
          <p:cNvSpPr txBox="1">
            <a:spLocks noChangeArrowheads="1"/>
          </p:cNvSpPr>
          <p:nvPr/>
        </p:nvSpPr>
        <p:spPr bwMode="auto">
          <a:xfrm>
            <a:off x="546100" y="1447800"/>
            <a:ext cx="79883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spcBef>
                <a:spcPct val="25000"/>
              </a:spcBef>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(a) Compute diluted earnings per share for </a:t>
            </a:r>
            <a:r>
              <a:rPr lang="en-US" altLang="en-US" sz="2300" b="0" dirty="0" smtClean="0">
                <a:solidFill>
                  <a:schemeClr val="bg2"/>
                </a:solidFill>
                <a:latin typeface="Liberation Sans" panose="020B0604020202020204"/>
              </a:rPr>
              <a:t>2017 </a:t>
            </a:r>
            <a:r>
              <a:rPr lang="en-US" altLang="en-US" sz="2300" b="0" dirty="0">
                <a:solidFill>
                  <a:schemeClr val="bg2"/>
                </a:solidFill>
                <a:latin typeface="Liberation Sans" panose="020B0604020202020204"/>
              </a:rPr>
              <a:t>assuming each share of preferred is convertible into 3 shares of common stock. </a:t>
            </a:r>
          </a:p>
        </p:txBody>
      </p:sp>
      <p:sp>
        <p:nvSpPr>
          <p:cNvPr id="819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29"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9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99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99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2950" name="Text Box 6"/>
          <p:cNvSpPr txBox="1">
            <a:spLocks noChangeArrowheads="1"/>
          </p:cNvSpPr>
          <p:nvPr/>
        </p:nvSpPr>
        <p:spPr bwMode="auto">
          <a:xfrm>
            <a:off x="609600" y="1371600"/>
            <a:ext cx="78613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CC0000"/>
                </a:solidFill>
                <a:latin typeface="Liberation Sans" panose="020B0604020202020204"/>
              </a:rPr>
              <a:t>Diluted EPS – Options and Warrants</a:t>
            </a:r>
          </a:p>
        </p:txBody>
      </p:sp>
      <p:sp>
        <p:nvSpPr>
          <p:cNvPr id="66567" name="Rectangle 7"/>
          <p:cNvSpPr>
            <a:spLocks noGrp="1" noChangeArrowheads="1"/>
          </p:cNvSpPr>
          <p:nvPr>
            <p:ph type="body" idx="1"/>
          </p:nvPr>
        </p:nvSpPr>
        <p:spPr bwMode="auto">
          <a:xfrm>
            <a:off x="609600" y="1981200"/>
            <a:ext cx="79248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chemeClr val="tx1"/>
                </a:solidFill>
                <a:effectLst/>
              </a:rPr>
              <a:t>Measure the dilutive effects of potential conversion using the </a:t>
            </a:r>
            <a:r>
              <a:rPr lang="en-US" sz="2200" dirty="0" smtClean="0">
                <a:solidFill>
                  <a:schemeClr val="tx2">
                    <a:lumMod val="50000"/>
                  </a:schemeClr>
                </a:solidFill>
                <a:effectLst/>
              </a:rPr>
              <a:t>treasury-stock method</a:t>
            </a:r>
            <a:r>
              <a:rPr lang="en-US" sz="2200" b="0" dirty="0" smtClean="0">
                <a:solidFill>
                  <a:schemeClr val="tx1"/>
                </a:solidFill>
                <a:effectLst/>
              </a:rPr>
              <a:t>.</a:t>
            </a:r>
          </a:p>
        </p:txBody>
      </p:sp>
      <p:sp>
        <p:nvSpPr>
          <p:cNvPr id="82952" name="Rectangle 8"/>
          <p:cNvSpPr>
            <a:spLocks noChangeArrowheads="1"/>
          </p:cNvSpPr>
          <p:nvPr/>
        </p:nvSpPr>
        <p:spPr bwMode="auto">
          <a:xfrm>
            <a:off x="609600" y="2971800"/>
            <a:ext cx="8001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buClr>
                <a:srgbClr val="800000"/>
              </a:buClr>
              <a:buSzPct val="90000"/>
              <a:buFont typeface="Wingdings" panose="05000000000000000000" pitchFamily="2" charset="2"/>
              <a:buNone/>
            </a:pPr>
            <a:r>
              <a:rPr lang="en-US" altLang="en-US" sz="2200" b="0" dirty="0">
                <a:solidFill>
                  <a:srgbClr val="000000"/>
                </a:solidFill>
                <a:latin typeface="Liberation Sans" panose="020B0604020202020204"/>
              </a:rPr>
              <a:t>This method assumes: </a:t>
            </a:r>
          </a:p>
          <a:p>
            <a:pPr algn="l">
              <a:lnSpc>
                <a:spcPct val="125000"/>
              </a:lnSpc>
              <a:spcBef>
                <a:spcPts val="1200"/>
              </a:spcBef>
              <a:buSzPct val="100000"/>
              <a:buFont typeface="Wingdings" panose="05000000000000000000" pitchFamily="2" charset="2"/>
              <a:buAutoNum type="arabicParenBoth"/>
            </a:pPr>
            <a:r>
              <a:rPr lang="en-US" altLang="en-US" sz="2100" b="0" dirty="0">
                <a:solidFill>
                  <a:srgbClr val="000000"/>
                </a:solidFill>
                <a:latin typeface="Liberation Sans" panose="020B0604020202020204"/>
              </a:rPr>
              <a:t>the exercise the options or warrants at the beginning of the year (or date of issue if later), and </a:t>
            </a:r>
          </a:p>
          <a:p>
            <a:pPr algn="l">
              <a:lnSpc>
                <a:spcPct val="125000"/>
              </a:lnSpc>
              <a:spcBef>
                <a:spcPts val="1200"/>
              </a:spcBef>
              <a:buSzPct val="100000"/>
              <a:buFont typeface="Wingdings" panose="05000000000000000000" pitchFamily="2" charset="2"/>
              <a:buAutoNum type="arabicParenBoth"/>
            </a:pPr>
            <a:r>
              <a:rPr lang="en-US" altLang="en-US" sz="2100" b="0" dirty="0">
                <a:solidFill>
                  <a:srgbClr val="000000"/>
                </a:solidFill>
                <a:latin typeface="Liberation Sans" panose="020B0604020202020204"/>
              </a:rPr>
              <a:t>that the company uses those proceeds to purchase common stock for the treasury.</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295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2"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09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098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098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3974" name="Rectangle 8"/>
          <p:cNvSpPr>
            <a:spLocks noGrp="1" noChangeArrowheads="1"/>
          </p:cNvSpPr>
          <p:nvPr>
            <p:ph type="body" idx="1"/>
          </p:nvPr>
        </p:nvSpPr>
        <p:spPr bwMode="auto">
          <a:xfrm>
            <a:off x="609600" y="13716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ts val="1200"/>
              </a:spcBef>
              <a:buFont typeface="Wingdings" panose="05000000000000000000" pitchFamily="2" charset="2"/>
              <a:buNone/>
            </a:pPr>
            <a:r>
              <a:rPr lang="en-US" altLang="en-US" sz="2100" dirty="0" smtClean="0">
                <a:solidFill>
                  <a:schemeClr val="tx1"/>
                </a:solidFill>
                <a:effectLst/>
              </a:rPr>
              <a:t>Illustration: </a:t>
            </a:r>
            <a:r>
              <a:rPr lang="en-US" altLang="en-US" sz="2100" b="0" dirty="0" smtClean="0">
                <a:solidFill>
                  <a:schemeClr val="tx1"/>
                </a:solidFill>
                <a:effectLst/>
              </a:rPr>
              <a:t>Zambrano Company’s net income for 2017 is $40,000. The only potentially dilutive securities outstanding were 1,000 options issued during 2016, each exercisable for one share at $8. None has been exercised, and 10,000 shares of common were outstanding during 2017. The average market price of the stock during 2017 was $20.</a:t>
            </a:r>
          </a:p>
          <a:p>
            <a:pPr marL="0" indent="0">
              <a:lnSpc>
                <a:spcPct val="120000"/>
              </a:lnSpc>
              <a:spcBef>
                <a:spcPts val="1200"/>
              </a:spcBef>
              <a:buFont typeface="Wingdings" panose="05000000000000000000" pitchFamily="2" charset="2"/>
              <a:buNone/>
            </a:pPr>
            <a:r>
              <a:rPr lang="en-US" altLang="en-US" sz="2100" dirty="0" smtClean="0">
                <a:solidFill>
                  <a:schemeClr val="tx1"/>
                </a:solidFill>
                <a:effectLst/>
              </a:rPr>
              <a:t>Instructions</a:t>
            </a:r>
          </a:p>
          <a:p>
            <a:pPr lvl="1" indent="-515938">
              <a:lnSpc>
                <a:spcPct val="120000"/>
              </a:lnSpc>
              <a:spcBef>
                <a:spcPts val="1200"/>
              </a:spcBef>
              <a:buFont typeface="Wingdings" panose="05000000000000000000" pitchFamily="2" charset="2"/>
              <a:buNone/>
            </a:pPr>
            <a:r>
              <a:rPr lang="en-US" altLang="en-US" sz="2100" b="0" dirty="0" smtClean="0">
                <a:solidFill>
                  <a:schemeClr val="tx1"/>
                </a:solidFill>
                <a:effectLst/>
              </a:rPr>
              <a:t>(a) 	Compute diluted earnings per share. </a:t>
            </a:r>
          </a:p>
          <a:p>
            <a:pPr lvl="1" indent="-515938">
              <a:lnSpc>
                <a:spcPct val="120000"/>
              </a:lnSpc>
              <a:spcBef>
                <a:spcPts val="1200"/>
              </a:spcBef>
              <a:buFont typeface="Wingdings" panose="05000000000000000000" pitchFamily="2" charset="2"/>
              <a:buNone/>
            </a:pPr>
            <a:r>
              <a:rPr lang="en-US" altLang="en-US" sz="2100" b="0" dirty="0" smtClean="0">
                <a:solidFill>
                  <a:schemeClr val="tx1"/>
                </a:solidFill>
                <a:effectLst/>
              </a:rPr>
              <a:t>(b)</a:t>
            </a:r>
            <a:r>
              <a:rPr lang="en-US" altLang="en-US" sz="2100" dirty="0" smtClean="0">
                <a:solidFill>
                  <a:schemeClr val="tx1"/>
                </a:solidFill>
                <a:effectLst/>
              </a:rPr>
              <a:t> 	</a:t>
            </a:r>
            <a:r>
              <a:rPr lang="en-US" altLang="en-US" sz="2100" b="0" dirty="0" smtClean="0">
                <a:solidFill>
                  <a:schemeClr val="tx1"/>
                </a:solidFill>
                <a:effectLst/>
              </a:rPr>
              <a:t>Assume the 1,000 options were issued on October 1, 2017 (rather than in 2016). The average market price during the last 3 months of 2017 was $20.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397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Text Box 2"/>
          <p:cNvSpPr txBox="1">
            <a:spLocks noChangeArrowheads="1"/>
          </p:cNvSpPr>
          <p:nvPr/>
        </p:nvSpPr>
        <p:spPr bwMode="auto">
          <a:xfrm>
            <a:off x="609600" y="2667000"/>
            <a:ext cx="8077200" cy="2551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658100" algn="r"/>
              </a:tabLst>
              <a:defRPr b="1">
                <a:solidFill>
                  <a:schemeClr val="folHlink"/>
                </a:solidFill>
                <a:latin typeface="Comic Sans MS" panose="030F0702030302020204" pitchFamily="66" charset="0"/>
              </a:defRPr>
            </a:lvl1pPr>
            <a:lvl2pPr marL="742950" indent="-285750">
              <a:tabLst>
                <a:tab pos="7658100" algn="r"/>
              </a:tabLst>
              <a:defRPr b="1">
                <a:solidFill>
                  <a:schemeClr val="folHlink"/>
                </a:solidFill>
                <a:latin typeface="Comic Sans MS" panose="030F0702030302020204" pitchFamily="66" charset="0"/>
              </a:defRPr>
            </a:lvl2pPr>
            <a:lvl3pPr marL="1143000" indent="-228600">
              <a:tabLst>
                <a:tab pos="7658100" algn="r"/>
              </a:tabLst>
              <a:defRPr b="1">
                <a:solidFill>
                  <a:schemeClr val="folHlink"/>
                </a:solidFill>
                <a:latin typeface="Comic Sans MS" panose="030F0702030302020204" pitchFamily="66" charset="0"/>
              </a:defRPr>
            </a:lvl3pPr>
            <a:lvl4pPr marL="1600200" indent="-228600">
              <a:tabLst>
                <a:tab pos="7658100" algn="r"/>
              </a:tabLst>
              <a:defRPr b="1">
                <a:solidFill>
                  <a:schemeClr val="folHlink"/>
                </a:solidFill>
                <a:latin typeface="Comic Sans MS" panose="030F0702030302020204" pitchFamily="66" charset="0"/>
              </a:defRPr>
            </a:lvl4pPr>
            <a:lvl5pPr marL="2057400" indent="-228600">
              <a:tabLst>
                <a:tab pos="76581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9pPr>
          </a:lstStyle>
          <a:p>
            <a:pPr algn="l">
              <a:spcBef>
                <a:spcPct val="50000"/>
              </a:spcBef>
            </a:pPr>
            <a:r>
              <a:rPr lang="en-US" altLang="en-US" sz="2300" b="0" dirty="0">
                <a:latin typeface="Liberation Sans" panose="020B0604020202020204"/>
              </a:rPr>
              <a:t>Proceeds if shares issued </a:t>
            </a:r>
            <a:r>
              <a:rPr lang="en-US" altLang="en-US" sz="2100" b="0" dirty="0">
                <a:latin typeface="Liberation Sans" panose="020B0604020202020204"/>
              </a:rPr>
              <a:t>(1,000 x $8)</a:t>
            </a:r>
            <a:r>
              <a:rPr lang="en-US" altLang="en-US" sz="2300" b="0" dirty="0">
                <a:latin typeface="Liberation Sans" panose="020B0604020202020204"/>
              </a:rPr>
              <a:t>	$8,000</a:t>
            </a:r>
          </a:p>
          <a:p>
            <a:pPr algn="l">
              <a:spcBef>
                <a:spcPct val="50000"/>
              </a:spcBef>
            </a:pPr>
            <a:r>
              <a:rPr lang="en-US" altLang="en-US" sz="2300" b="0" dirty="0">
                <a:latin typeface="Liberation Sans" panose="020B0604020202020204"/>
              </a:rPr>
              <a:t>Purchase price for treasury shares	$20</a:t>
            </a:r>
          </a:p>
          <a:p>
            <a:pPr algn="l">
              <a:spcBef>
                <a:spcPct val="50000"/>
              </a:spcBef>
            </a:pPr>
            <a:r>
              <a:rPr lang="en-US" altLang="en-US" sz="2300" b="0" dirty="0">
                <a:latin typeface="Liberation Sans" panose="020B0604020202020204"/>
              </a:rPr>
              <a:t>Shares assumed purchased	400</a:t>
            </a:r>
          </a:p>
          <a:p>
            <a:pPr algn="l">
              <a:spcBef>
                <a:spcPct val="50000"/>
              </a:spcBef>
            </a:pPr>
            <a:r>
              <a:rPr lang="en-US" altLang="en-US" sz="2300" b="0" dirty="0">
                <a:latin typeface="Liberation Sans" panose="020B0604020202020204"/>
              </a:rPr>
              <a:t>Shares assumed issued	1,000</a:t>
            </a:r>
          </a:p>
          <a:p>
            <a:pPr algn="l">
              <a:spcBef>
                <a:spcPct val="50000"/>
              </a:spcBef>
            </a:pPr>
            <a:r>
              <a:rPr lang="en-US" altLang="en-US" sz="2300" b="0" dirty="0">
                <a:latin typeface="Liberation Sans" panose="020B0604020202020204"/>
              </a:rPr>
              <a:t>Incremental share increase	600</a:t>
            </a:r>
          </a:p>
        </p:txBody>
      </p:sp>
      <p:sp>
        <p:nvSpPr>
          <p:cNvPr id="179200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0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05" name="Rectangle 5"/>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06" name="Rectangle 6"/>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8616" name="Rectangle 9"/>
          <p:cNvSpPr>
            <a:spLocks noGrp="1" noChangeArrowheads="1"/>
          </p:cNvSpPr>
          <p:nvPr>
            <p:ph type="body" idx="1"/>
          </p:nvPr>
        </p:nvSpPr>
        <p:spPr bwMode="auto">
          <a:xfrm>
            <a:off x="622300" y="1447800"/>
            <a:ext cx="83693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spcBef>
                <a:spcPts val="0"/>
              </a:spcBef>
              <a:buFont typeface="Wingdings" panose="05000000000000000000" pitchFamily="2" charset="2"/>
              <a:buNone/>
              <a:defRPr/>
            </a:pPr>
            <a:r>
              <a:rPr lang="en-US" sz="2300" b="0" kern="1200" dirty="0" smtClean="0">
                <a:effectLst/>
              </a:rPr>
              <a:t>(</a:t>
            </a:r>
            <a:r>
              <a:rPr lang="en-US" sz="2300" b="0" kern="1200" dirty="0">
                <a:effectLst/>
              </a:rPr>
              <a:t>a) Compute diluted earnings per share for </a:t>
            </a:r>
            <a:r>
              <a:rPr lang="en-US" sz="2300" b="0" kern="1200" dirty="0" smtClean="0">
                <a:effectLst/>
              </a:rPr>
              <a:t>2017.</a:t>
            </a:r>
            <a:endParaRPr lang="en-US" sz="2300" b="0" kern="1200" dirty="0">
              <a:effectLst/>
            </a:endParaRPr>
          </a:p>
        </p:txBody>
      </p:sp>
      <p:sp>
        <p:nvSpPr>
          <p:cNvPr id="85000" name="Text Box 10"/>
          <p:cNvSpPr txBox="1">
            <a:spLocks noChangeArrowheads="1"/>
          </p:cNvSpPr>
          <p:nvPr/>
        </p:nvSpPr>
        <p:spPr bwMode="auto">
          <a:xfrm>
            <a:off x="609600" y="2087563"/>
            <a:ext cx="41148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dirty="0">
                <a:solidFill>
                  <a:schemeClr val="tx1"/>
                </a:solidFill>
                <a:latin typeface="Liberation Sans" panose="020B0604020202020204"/>
              </a:rPr>
              <a:t>Treasury-Stock Method</a:t>
            </a:r>
          </a:p>
        </p:txBody>
      </p:sp>
      <p:sp>
        <p:nvSpPr>
          <p:cNvPr id="85001" name="Rectangle 11"/>
          <p:cNvSpPr>
            <a:spLocks noChangeArrowheads="1"/>
          </p:cNvSpPr>
          <p:nvPr/>
        </p:nvSpPr>
        <p:spPr bwMode="auto">
          <a:xfrm>
            <a:off x="6962149" y="3114675"/>
            <a:ext cx="425116"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3200" dirty="0">
                <a:latin typeface="Liberation Sans" panose="020B0604020202020204"/>
              </a:rPr>
              <a:t>÷</a:t>
            </a:r>
          </a:p>
        </p:txBody>
      </p:sp>
      <p:sp>
        <p:nvSpPr>
          <p:cNvPr id="1792012" name="Line 12"/>
          <p:cNvSpPr>
            <a:spLocks noChangeShapeType="1"/>
          </p:cNvSpPr>
          <p:nvPr/>
        </p:nvSpPr>
        <p:spPr bwMode="auto">
          <a:xfrm>
            <a:off x="7010400" y="36576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13" name="Line 13"/>
          <p:cNvSpPr>
            <a:spLocks noChangeShapeType="1"/>
          </p:cNvSpPr>
          <p:nvPr/>
        </p:nvSpPr>
        <p:spPr bwMode="auto">
          <a:xfrm>
            <a:off x="7010400" y="47244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14" name="Line 14"/>
          <p:cNvSpPr>
            <a:spLocks noChangeShapeType="1"/>
          </p:cNvSpPr>
          <p:nvPr/>
        </p:nvSpPr>
        <p:spPr bwMode="auto">
          <a:xfrm>
            <a:off x="7010400" y="51816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15" name="Line 15"/>
          <p:cNvSpPr>
            <a:spLocks noChangeShapeType="1"/>
          </p:cNvSpPr>
          <p:nvPr/>
        </p:nvSpPr>
        <p:spPr bwMode="auto">
          <a:xfrm>
            <a:off x="7010400" y="52578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500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7"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2002">
                                            <p:txEl>
                                              <p:pRg st="0" end="0"/>
                                            </p:txEl>
                                          </p:spTgt>
                                        </p:tgtEl>
                                        <p:attrNameLst>
                                          <p:attrName>style.visibility</p:attrName>
                                        </p:attrNameLst>
                                      </p:cBhvr>
                                      <p:to>
                                        <p:strVal val="visible"/>
                                      </p:to>
                                    </p:set>
                                    <p:animEffect transition="in" filter="wipe(left)">
                                      <p:cBhvr>
                                        <p:cTn id="7" dur="500"/>
                                        <p:tgtEl>
                                          <p:spTgt spid="1792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02">
                                            <p:txEl>
                                              <p:pRg st="1" end="1"/>
                                            </p:txEl>
                                          </p:spTgt>
                                        </p:tgtEl>
                                        <p:attrNameLst>
                                          <p:attrName>style.visibility</p:attrName>
                                        </p:attrNameLst>
                                      </p:cBhvr>
                                      <p:to>
                                        <p:strVal val="visible"/>
                                      </p:to>
                                    </p:set>
                                    <p:animEffect transition="in" filter="wipe(left)">
                                      <p:cBhvr>
                                        <p:cTn id="12" dur="500"/>
                                        <p:tgtEl>
                                          <p:spTgt spid="17920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2002">
                                            <p:txEl>
                                              <p:pRg st="2" end="2"/>
                                            </p:txEl>
                                          </p:spTgt>
                                        </p:tgtEl>
                                        <p:attrNameLst>
                                          <p:attrName>style.visibility</p:attrName>
                                        </p:attrNameLst>
                                      </p:cBhvr>
                                      <p:to>
                                        <p:strVal val="visible"/>
                                      </p:to>
                                    </p:set>
                                    <p:animEffect transition="in" filter="wipe(left)">
                                      <p:cBhvr>
                                        <p:cTn id="17" dur="500"/>
                                        <p:tgtEl>
                                          <p:spTgt spid="17920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2002">
                                            <p:txEl>
                                              <p:pRg st="3" end="3"/>
                                            </p:txEl>
                                          </p:spTgt>
                                        </p:tgtEl>
                                        <p:attrNameLst>
                                          <p:attrName>style.visibility</p:attrName>
                                        </p:attrNameLst>
                                      </p:cBhvr>
                                      <p:to>
                                        <p:strVal val="visible"/>
                                      </p:to>
                                    </p:set>
                                    <p:animEffect transition="in" filter="wipe(left)">
                                      <p:cBhvr>
                                        <p:cTn id="22" dur="500"/>
                                        <p:tgtEl>
                                          <p:spTgt spid="17920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92002">
                                            <p:txEl>
                                              <p:pRg st="4" end="4"/>
                                            </p:txEl>
                                          </p:spTgt>
                                        </p:tgtEl>
                                        <p:attrNameLst>
                                          <p:attrName>style.visibility</p:attrName>
                                        </p:attrNameLst>
                                      </p:cBhvr>
                                      <p:to>
                                        <p:strVal val="visible"/>
                                      </p:to>
                                    </p:set>
                                    <p:animEffect transition="in" filter="wipe(left)">
                                      <p:cBhvr>
                                        <p:cTn id="27" dur="500"/>
                                        <p:tgtEl>
                                          <p:spTgt spid="17920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0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a:spLocks noChangeArrowheads="1"/>
          </p:cNvSpPr>
          <p:nvPr/>
        </p:nvSpPr>
        <p:spPr bwMode="auto">
          <a:xfrm>
            <a:off x="609600" y="2087563"/>
            <a:ext cx="8382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begin with </a:t>
            </a:r>
            <a:r>
              <a:rPr lang="en-US" altLang="en-US" sz="2300" dirty="0">
                <a:solidFill>
                  <a:schemeClr val="tx1"/>
                </a:solidFill>
                <a:latin typeface="Liberation Sans" panose="020B0604020202020204"/>
              </a:rPr>
              <a:t>basic</a:t>
            </a:r>
            <a:r>
              <a:rPr lang="en-US" altLang="en-US" sz="2300" b="0" dirty="0">
                <a:solidFill>
                  <a:schemeClr val="tx1"/>
                </a:solidFill>
                <a:latin typeface="Liberation Sans" panose="020B0604020202020204"/>
              </a:rPr>
              <a:t> EPS.</a:t>
            </a:r>
          </a:p>
        </p:txBody>
      </p:sp>
      <p:sp>
        <p:nvSpPr>
          <p:cNvPr id="1793030" name="Text Box 6"/>
          <p:cNvSpPr txBox="1">
            <a:spLocks noChangeArrowheads="1"/>
          </p:cNvSpPr>
          <p:nvPr/>
        </p:nvSpPr>
        <p:spPr bwMode="auto">
          <a:xfrm>
            <a:off x="53340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1793031" name="Text Box 7"/>
          <p:cNvSpPr txBox="1">
            <a:spLocks noChangeArrowheads="1"/>
          </p:cNvSpPr>
          <p:nvPr/>
        </p:nvSpPr>
        <p:spPr bwMode="auto">
          <a:xfrm>
            <a:off x="533400" y="43116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10,000</a:t>
            </a:r>
          </a:p>
        </p:txBody>
      </p:sp>
      <p:sp>
        <p:nvSpPr>
          <p:cNvPr id="1793032" name="Line 8"/>
          <p:cNvSpPr>
            <a:spLocks noChangeShapeType="1"/>
          </p:cNvSpPr>
          <p:nvPr/>
        </p:nvSpPr>
        <p:spPr bwMode="auto">
          <a:xfrm>
            <a:off x="457200" y="41910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6022" name="Text Box 9"/>
          <p:cNvSpPr txBox="1">
            <a:spLocks noChangeArrowheads="1"/>
          </p:cNvSpPr>
          <p:nvPr/>
        </p:nvSpPr>
        <p:spPr bwMode="auto">
          <a:xfrm>
            <a:off x="449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3034" name="Text Box 10"/>
          <p:cNvSpPr txBox="1">
            <a:spLocks noChangeArrowheads="1"/>
          </p:cNvSpPr>
          <p:nvPr/>
        </p:nvSpPr>
        <p:spPr bwMode="auto">
          <a:xfrm>
            <a:off x="7467600" y="3890963"/>
            <a:ext cx="1371600" cy="515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$3.77</a:t>
            </a:r>
          </a:p>
        </p:txBody>
      </p:sp>
      <p:sp>
        <p:nvSpPr>
          <p:cNvPr id="86024" name="Text Box 11"/>
          <p:cNvSpPr txBox="1">
            <a:spLocks noChangeArrowheads="1"/>
          </p:cNvSpPr>
          <p:nvPr/>
        </p:nvSpPr>
        <p:spPr bwMode="auto">
          <a:xfrm>
            <a:off x="6096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600" dirty="0">
                <a:solidFill>
                  <a:schemeClr val="tx1"/>
                </a:solidFill>
                <a:latin typeface="Liberation Sans" panose="020B0604020202020204"/>
              </a:rPr>
              <a:t>Diluted EPS</a:t>
            </a:r>
          </a:p>
        </p:txBody>
      </p:sp>
      <p:sp>
        <p:nvSpPr>
          <p:cNvPr id="86025" name="Text Box 12"/>
          <p:cNvSpPr txBox="1">
            <a:spLocks noChangeArrowheads="1"/>
          </p:cNvSpPr>
          <p:nvPr/>
        </p:nvSpPr>
        <p:spPr bwMode="auto">
          <a:xfrm>
            <a:off x="2438400" y="3505200"/>
            <a:ext cx="3810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3037" name="Rectangle 13"/>
          <p:cNvSpPr>
            <a:spLocks noChangeArrowheads="1"/>
          </p:cNvSpPr>
          <p:nvPr/>
        </p:nvSpPr>
        <p:spPr bwMode="auto">
          <a:xfrm>
            <a:off x="2632075" y="4311650"/>
            <a:ext cx="17875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600</a:t>
            </a:r>
          </a:p>
        </p:txBody>
      </p:sp>
      <p:sp>
        <p:nvSpPr>
          <p:cNvPr id="1793038" name="Text Box 14"/>
          <p:cNvSpPr txBox="1">
            <a:spLocks noChangeArrowheads="1"/>
          </p:cNvSpPr>
          <p:nvPr/>
        </p:nvSpPr>
        <p:spPr bwMode="auto">
          <a:xfrm>
            <a:off x="685800" y="55626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$4.00</a:t>
            </a:r>
            <a:endParaRPr lang="en-US" altLang="en-US" sz="2200" b="0" dirty="0">
              <a:solidFill>
                <a:srgbClr val="CC0000"/>
              </a:solidFill>
              <a:latin typeface="Liberation Sans" panose="020B0604020202020204"/>
            </a:endParaRPr>
          </a:p>
        </p:txBody>
      </p:sp>
      <p:sp>
        <p:nvSpPr>
          <p:cNvPr id="1793039" name="Text Box 15"/>
          <p:cNvSpPr txBox="1">
            <a:spLocks noChangeArrowheads="1"/>
          </p:cNvSpPr>
          <p:nvPr/>
        </p:nvSpPr>
        <p:spPr bwMode="auto">
          <a:xfrm>
            <a:off x="510540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1793040" name="Text Box 16"/>
          <p:cNvSpPr txBox="1">
            <a:spLocks noChangeArrowheads="1"/>
          </p:cNvSpPr>
          <p:nvPr/>
        </p:nvSpPr>
        <p:spPr bwMode="auto">
          <a:xfrm>
            <a:off x="5105400" y="4311650"/>
            <a:ext cx="1905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10,600</a:t>
            </a:r>
          </a:p>
        </p:txBody>
      </p:sp>
      <p:sp>
        <p:nvSpPr>
          <p:cNvPr id="86030" name="Text Box 17"/>
          <p:cNvSpPr txBox="1">
            <a:spLocks noChangeArrowheads="1"/>
          </p:cNvSpPr>
          <p:nvPr/>
        </p:nvSpPr>
        <p:spPr bwMode="auto">
          <a:xfrm>
            <a:off x="70866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3042" name="AutoShape 18"/>
          <p:cNvSpPr>
            <a:spLocks/>
          </p:cNvSpPr>
          <p:nvPr/>
        </p:nvSpPr>
        <p:spPr bwMode="auto">
          <a:xfrm rot="5400000">
            <a:off x="1181100" y="4381500"/>
            <a:ext cx="457200" cy="1905000"/>
          </a:xfrm>
          <a:prstGeom prst="rightBrace">
            <a:avLst>
              <a:gd name="adj1" fmla="val 34722"/>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3043" name="AutoShape 19"/>
          <p:cNvSpPr>
            <a:spLocks/>
          </p:cNvSpPr>
          <p:nvPr/>
        </p:nvSpPr>
        <p:spPr bwMode="auto">
          <a:xfrm rot="5400000">
            <a:off x="3429000" y="4495800"/>
            <a:ext cx="457200" cy="1676400"/>
          </a:xfrm>
          <a:prstGeom prst="rightBrace">
            <a:avLst>
              <a:gd name="adj1" fmla="val 30556"/>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3044" name="Text Box 20"/>
          <p:cNvSpPr txBox="1">
            <a:spLocks noChangeArrowheads="1"/>
          </p:cNvSpPr>
          <p:nvPr/>
        </p:nvSpPr>
        <p:spPr bwMode="auto">
          <a:xfrm>
            <a:off x="2819400" y="5592763"/>
            <a:ext cx="1600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Options</a:t>
            </a:r>
            <a:endParaRPr lang="en-US" altLang="en-US" sz="2200" b="0" dirty="0">
              <a:solidFill>
                <a:srgbClr val="800000"/>
              </a:solidFill>
              <a:latin typeface="Liberation Sans" panose="020B0604020202020204"/>
            </a:endParaRPr>
          </a:p>
        </p:txBody>
      </p:sp>
      <p:sp>
        <p:nvSpPr>
          <p:cNvPr id="86034" name="Text Box 21"/>
          <p:cNvSpPr txBox="1">
            <a:spLocks noChangeArrowheads="1"/>
          </p:cNvSpPr>
          <p:nvPr/>
        </p:nvSpPr>
        <p:spPr bwMode="auto">
          <a:xfrm>
            <a:off x="2438400" y="4238625"/>
            <a:ext cx="3810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603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6038" name="Rectangle 9"/>
          <p:cNvSpPr txBox="1">
            <a:spLocks noChangeArrowheads="1"/>
          </p:cNvSpPr>
          <p:nvPr/>
        </p:nvSpPr>
        <p:spPr bwMode="auto">
          <a:xfrm>
            <a:off x="622300" y="14478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spcBef>
                <a:spcPct val="25000"/>
              </a:spcBef>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(a) Compute diluted earnings per share for </a:t>
            </a:r>
            <a:r>
              <a:rPr lang="en-US" altLang="en-US" sz="2300" b="0" dirty="0" smtClean="0">
                <a:solidFill>
                  <a:schemeClr val="bg2"/>
                </a:solidFill>
                <a:latin typeface="Liberation Sans" panose="020B0604020202020204"/>
              </a:rPr>
              <a:t>2017.</a:t>
            </a:r>
            <a:endParaRPr lang="en-US" altLang="en-US" sz="2300" b="0" dirty="0">
              <a:solidFill>
                <a:schemeClr val="bg2"/>
              </a:solidFill>
              <a:latin typeface="Liberation Sans" panose="020B0604020202020204"/>
            </a:endParaRPr>
          </a:p>
        </p:txBody>
      </p:sp>
      <p:sp>
        <p:nvSpPr>
          <p:cNvPr id="23"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3030"/>
                                        </p:tgtEl>
                                        <p:attrNameLst>
                                          <p:attrName>style.visibility</p:attrName>
                                        </p:attrNameLst>
                                      </p:cBhvr>
                                      <p:to>
                                        <p:strVal val="visible"/>
                                      </p:to>
                                    </p:set>
                                    <p:animEffect transition="in" filter="wipe(left)">
                                      <p:cBhvr>
                                        <p:cTn id="7" dur="500"/>
                                        <p:tgtEl>
                                          <p:spTgt spid="1793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3031"/>
                                        </p:tgtEl>
                                        <p:attrNameLst>
                                          <p:attrName>style.visibility</p:attrName>
                                        </p:attrNameLst>
                                      </p:cBhvr>
                                      <p:to>
                                        <p:strVal val="visible"/>
                                      </p:to>
                                    </p:set>
                                    <p:animEffect transition="in" filter="wipe(left)">
                                      <p:cBhvr>
                                        <p:cTn id="12" dur="500"/>
                                        <p:tgtEl>
                                          <p:spTgt spid="17930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3038"/>
                                        </p:tgtEl>
                                        <p:attrNameLst>
                                          <p:attrName>style.visibility</p:attrName>
                                        </p:attrNameLst>
                                      </p:cBhvr>
                                      <p:to>
                                        <p:strVal val="visible"/>
                                      </p:to>
                                    </p:set>
                                    <p:animEffect transition="in" filter="wipe(left)">
                                      <p:cBhvr>
                                        <p:cTn id="17" dur="500"/>
                                        <p:tgtEl>
                                          <p:spTgt spid="1793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3037"/>
                                        </p:tgtEl>
                                        <p:attrNameLst>
                                          <p:attrName>style.visibility</p:attrName>
                                        </p:attrNameLst>
                                      </p:cBhvr>
                                      <p:to>
                                        <p:strVal val="visible"/>
                                      </p:to>
                                    </p:set>
                                    <p:animEffect transition="in" filter="wipe(left)">
                                      <p:cBhvr>
                                        <p:cTn id="22" dur="500"/>
                                        <p:tgtEl>
                                          <p:spTgt spid="1793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93044"/>
                                        </p:tgtEl>
                                        <p:attrNameLst>
                                          <p:attrName>style.visibility</p:attrName>
                                        </p:attrNameLst>
                                      </p:cBhvr>
                                      <p:to>
                                        <p:strVal val="visible"/>
                                      </p:to>
                                    </p:set>
                                    <p:animEffect transition="in" filter="wipe(left)">
                                      <p:cBhvr>
                                        <p:cTn id="27" dur="500"/>
                                        <p:tgtEl>
                                          <p:spTgt spid="17930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93039"/>
                                        </p:tgtEl>
                                        <p:attrNameLst>
                                          <p:attrName>style.visibility</p:attrName>
                                        </p:attrNameLst>
                                      </p:cBhvr>
                                      <p:to>
                                        <p:strVal val="visible"/>
                                      </p:to>
                                    </p:set>
                                    <p:animEffect transition="in" filter="wipe(left)">
                                      <p:cBhvr>
                                        <p:cTn id="32" dur="500"/>
                                        <p:tgtEl>
                                          <p:spTgt spid="17930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93040"/>
                                        </p:tgtEl>
                                        <p:attrNameLst>
                                          <p:attrName>style.visibility</p:attrName>
                                        </p:attrNameLst>
                                      </p:cBhvr>
                                      <p:to>
                                        <p:strVal val="visible"/>
                                      </p:to>
                                    </p:set>
                                    <p:animEffect transition="in" filter="wipe(left)">
                                      <p:cBhvr>
                                        <p:cTn id="37" dur="500"/>
                                        <p:tgtEl>
                                          <p:spTgt spid="17930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93034"/>
                                        </p:tgtEl>
                                        <p:attrNameLst>
                                          <p:attrName>style.visibility</p:attrName>
                                        </p:attrNameLst>
                                      </p:cBhvr>
                                      <p:to>
                                        <p:strVal val="visible"/>
                                      </p:to>
                                    </p:set>
                                    <p:animEffect transition="in" filter="wipe(left)">
                                      <p:cBhvr>
                                        <p:cTn id="42" dur="500"/>
                                        <p:tgtEl>
                                          <p:spTgt spid="179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30" grpId="0"/>
      <p:bldP spid="1793031" grpId="0"/>
      <p:bldP spid="1793034" grpId="0"/>
      <p:bldP spid="1793037" grpId="0"/>
      <p:bldP spid="1793038" grpId="0"/>
      <p:bldP spid="1793039" grpId="0"/>
      <p:bldP spid="1793040" grpId="0"/>
      <p:bldP spid="179304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4"/>
          <p:cNvGraphicFramePr>
            <a:graphicFrameLocks noChangeAspect="1"/>
          </p:cNvGraphicFramePr>
          <p:nvPr>
            <p:extLst>
              <p:ext uri="{D42A27DB-BD31-4B8C-83A1-F6EECF244321}">
                <p14:modId xmlns:p14="http://schemas.microsoft.com/office/powerpoint/2010/main" val="3085284256"/>
              </p:ext>
            </p:extLst>
          </p:nvPr>
        </p:nvGraphicFramePr>
        <p:xfrm>
          <a:off x="649944" y="2895601"/>
          <a:ext cx="8229600" cy="3276599"/>
        </p:xfrm>
        <a:graphic>
          <a:graphicData uri="http://schemas.openxmlformats.org/presentationml/2006/ole">
            <mc:AlternateContent xmlns:mc="http://schemas.openxmlformats.org/markup-compatibility/2006">
              <mc:Choice xmlns:v="urn:schemas-microsoft-com:vml" Requires="v">
                <p:oleObj spid="_x0000_s87132" name="Worksheet" r:id="rId4" imgW="3876531" imgH="1495425" progId="Excel.Sheet.8">
                  <p:embed/>
                </p:oleObj>
              </mc:Choice>
              <mc:Fallback>
                <p:oleObj name="Worksheet" r:id="rId4" imgW="3876531" imgH="1495425" progId="Excel.Sheet.8">
                  <p:embed/>
                  <p:pic>
                    <p:nvPicPr>
                      <p:cNvPr id="0" name="Object 4"/>
                      <p:cNvPicPr>
                        <a:picLocks noChangeAspect="1" noChangeArrowheads="1"/>
                      </p:cNvPicPr>
                      <p:nvPr/>
                    </p:nvPicPr>
                    <p:blipFill>
                      <a:blip r:embed="rId5"/>
                      <a:srcRect/>
                      <a:stretch>
                        <a:fillRect/>
                      </a:stretch>
                    </p:blipFill>
                    <p:spPr bwMode="auto">
                      <a:xfrm>
                        <a:off x="649944" y="2895601"/>
                        <a:ext cx="8229600" cy="3276599"/>
                      </a:xfrm>
                      <a:prstGeom prst="rect">
                        <a:avLst/>
                      </a:prstGeom>
                      <a:noFill/>
                      <a:ln>
                        <a:noFill/>
                      </a:ln>
                      <a:effectLst/>
                      <a:extLst/>
                    </p:spPr>
                  </p:pic>
                </p:oleObj>
              </mc:Fallback>
            </mc:AlternateContent>
          </a:graphicData>
        </a:graphic>
      </p:graphicFrame>
      <p:sp>
        <p:nvSpPr>
          <p:cNvPr id="87043" name="Text Box 5"/>
          <p:cNvSpPr txBox="1">
            <a:spLocks noChangeArrowheads="1"/>
          </p:cNvSpPr>
          <p:nvPr/>
        </p:nvSpPr>
        <p:spPr bwMode="auto">
          <a:xfrm>
            <a:off x="609600" y="2414588"/>
            <a:ext cx="4114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200" dirty="0">
                <a:solidFill>
                  <a:schemeClr val="tx1"/>
                </a:solidFill>
                <a:latin typeface="Liberation Sans" panose="020B0604020202020204"/>
              </a:rPr>
              <a:t>Treasury-Stock Method</a:t>
            </a:r>
          </a:p>
        </p:txBody>
      </p:sp>
      <p:sp>
        <p:nvSpPr>
          <p:cNvPr id="87044" name="Rectangle 6"/>
          <p:cNvSpPr>
            <a:spLocks noChangeArrowheads="1"/>
          </p:cNvSpPr>
          <p:nvPr/>
        </p:nvSpPr>
        <p:spPr bwMode="auto">
          <a:xfrm>
            <a:off x="6403349" y="3267075"/>
            <a:ext cx="425116"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3200" dirty="0">
                <a:latin typeface="Liberation Sans" panose="020B0604020202020204"/>
              </a:rPr>
              <a:t>÷</a:t>
            </a:r>
          </a:p>
        </p:txBody>
      </p:sp>
      <p:sp>
        <p:nvSpPr>
          <p:cNvPr id="70662" name="Rectangle 7"/>
          <p:cNvSpPr>
            <a:spLocks noGrp="1" noChangeArrowheads="1"/>
          </p:cNvSpPr>
          <p:nvPr>
            <p:ph type="body" idx="1"/>
          </p:nvPr>
        </p:nvSpPr>
        <p:spPr bwMode="auto">
          <a:xfrm>
            <a:off x="622300" y="1447800"/>
            <a:ext cx="83693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3550" indent="-463550">
              <a:lnSpc>
                <a:spcPct val="110000"/>
              </a:lnSpc>
              <a:spcBef>
                <a:spcPts val="0"/>
              </a:spcBef>
              <a:buFont typeface="Wingdings" panose="05000000000000000000" pitchFamily="2" charset="2"/>
              <a:buNone/>
              <a:defRPr/>
            </a:pPr>
            <a:r>
              <a:rPr lang="en-US" sz="2300" b="0" kern="1200" dirty="0" smtClean="0">
                <a:effectLst/>
              </a:rPr>
              <a:t>(</a:t>
            </a:r>
            <a:r>
              <a:rPr lang="en-US" sz="2300" b="0" kern="1200" dirty="0">
                <a:effectLst/>
              </a:rPr>
              <a:t>b) Compute diluted earnings per share assuming the 1,000 options were issued on October 1, </a:t>
            </a:r>
            <a:r>
              <a:rPr lang="en-US" sz="2300" b="0" kern="1200" dirty="0" smtClean="0">
                <a:effectLst/>
              </a:rPr>
              <a:t>2017.</a:t>
            </a:r>
            <a:endParaRPr lang="en-US" sz="2300" b="0" kern="1200" dirty="0">
              <a:effectLst/>
            </a:endParaRPr>
          </a:p>
        </p:txBody>
      </p:sp>
      <p:sp>
        <p:nvSpPr>
          <p:cNvPr id="87046" name="Rectangle 8"/>
          <p:cNvSpPr>
            <a:spLocks noChangeArrowheads="1"/>
          </p:cNvSpPr>
          <p:nvPr/>
        </p:nvSpPr>
        <p:spPr bwMode="auto">
          <a:xfrm>
            <a:off x="6457866" y="5070475"/>
            <a:ext cx="312906"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2000" dirty="0">
                <a:latin typeface="Liberation Sans" panose="020B0604020202020204"/>
              </a:rPr>
              <a:t>x</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704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p:cNvSpPr txBox="1">
            <a:spLocks noChangeArrowheads="1"/>
          </p:cNvSpPr>
          <p:nvPr/>
        </p:nvSpPr>
        <p:spPr bwMode="auto">
          <a:xfrm>
            <a:off x="533400" y="32766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88067" name="Text Box 6"/>
          <p:cNvSpPr txBox="1">
            <a:spLocks noChangeArrowheads="1"/>
          </p:cNvSpPr>
          <p:nvPr/>
        </p:nvSpPr>
        <p:spPr bwMode="auto">
          <a:xfrm>
            <a:off x="533400" y="40068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10,000</a:t>
            </a:r>
          </a:p>
        </p:txBody>
      </p:sp>
      <p:sp>
        <p:nvSpPr>
          <p:cNvPr id="1795079" name="Line 7"/>
          <p:cNvSpPr>
            <a:spLocks noChangeShapeType="1"/>
          </p:cNvSpPr>
          <p:nvPr/>
        </p:nvSpPr>
        <p:spPr bwMode="auto">
          <a:xfrm>
            <a:off x="457200" y="38862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8069" name="Text Box 8"/>
          <p:cNvSpPr txBox="1">
            <a:spLocks noChangeArrowheads="1"/>
          </p:cNvSpPr>
          <p:nvPr/>
        </p:nvSpPr>
        <p:spPr bwMode="auto">
          <a:xfrm>
            <a:off x="4495800" y="35814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88070" name="Text Box 9"/>
          <p:cNvSpPr txBox="1">
            <a:spLocks noChangeArrowheads="1"/>
          </p:cNvSpPr>
          <p:nvPr/>
        </p:nvSpPr>
        <p:spPr bwMode="auto">
          <a:xfrm>
            <a:off x="7467600" y="3586163"/>
            <a:ext cx="1371600" cy="487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$3.94</a:t>
            </a:r>
          </a:p>
        </p:txBody>
      </p:sp>
      <p:sp>
        <p:nvSpPr>
          <p:cNvPr id="88071" name="Text Box 10"/>
          <p:cNvSpPr txBox="1">
            <a:spLocks noChangeArrowheads="1"/>
          </p:cNvSpPr>
          <p:nvPr/>
        </p:nvSpPr>
        <p:spPr bwMode="auto">
          <a:xfrm>
            <a:off x="609600" y="25146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600" dirty="0">
                <a:solidFill>
                  <a:schemeClr val="tx1"/>
                </a:solidFill>
                <a:latin typeface="Liberation Sans" panose="020B0604020202020204"/>
              </a:rPr>
              <a:t>Diluted EPS</a:t>
            </a:r>
          </a:p>
        </p:txBody>
      </p:sp>
      <p:sp>
        <p:nvSpPr>
          <p:cNvPr id="88072" name="Rectangle 11"/>
          <p:cNvSpPr>
            <a:spLocks noChangeArrowheads="1"/>
          </p:cNvSpPr>
          <p:nvPr/>
        </p:nvSpPr>
        <p:spPr bwMode="auto">
          <a:xfrm>
            <a:off x="2632075" y="4006850"/>
            <a:ext cx="17875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150</a:t>
            </a:r>
          </a:p>
        </p:txBody>
      </p:sp>
      <p:sp>
        <p:nvSpPr>
          <p:cNvPr id="88073" name="Text Box 12"/>
          <p:cNvSpPr txBox="1">
            <a:spLocks noChangeArrowheads="1"/>
          </p:cNvSpPr>
          <p:nvPr/>
        </p:nvSpPr>
        <p:spPr bwMode="auto">
          <a:xfrm>
            <a:off x="685800" y="52578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$4.00</a:t>
            </a:r>
            <a:endParaRPr lang="en-US" altLang="en-US" sz="2200" b="0" dirty="0">
              <a:solidFill>
                <a:srgbClr val="CC0000"/>
              </a:solidFill>
              <a:latin typeface="Liberation Sans" panose="020B0604020202020204"/>
            </a:endParaRPr>
          </a:p>
        </p:txBody>
      </p:sp>
      <p:sp>
        <p:nvSpPr>
          <p:cNvPr id="88074" name="Text Box 13"/>
          <p:cNvSpPr txBox="1">
            <a:spLocks noChangeArrowheads="1"/>
          </p:cNvSpPr>
          <p:nvPr/>
        </p:nvSpPr>
        <p:spPr bwMode="auto">
          <a:xfrm>
            <a:off x="5105400" y="32766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88075" name="Text Box 14"/>
          <p:cNvSpPr txBox="1">
            <a:spLocks noChangeArrowheads="1"/>
          </p:cNvSpPr>
          <p:nvPr/>
        </p:nvSpPr>
        <p:spPr bwMode="auto">
          <a:xfrm>
            <a:off x="5105400" y="4006850"/>
            <a:ext cx="1905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10,150</a:t>
            </a:r>
          </a:p>
        </p:txBody>
      </p:sp>
      <p:sp>
        <p:nvSpPr>
          <p:cNvPr id="88076" name="Text Box 15"/>
          <p:cNvSpPr txBox="1">
            <a:spLocks noChangeArrowheads="1"/>
          </p:cNvSpPr>
          <p:nvPr/>
        </p:nvSpPr>
        <p:spPr bwMode="auto">
          <a:xfrm>
            <a:off x="7086600" y="35814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5088" name="AutoShape 16"/>
          <p:cNvSpPr>
            <a:spLocks/>
          </p:cNvSpPr>
          <p:nvPr/>
        </p:nvSpPr>
        <p:spPr bwMode="auto">
          <a:xfrm rot="5400000">
            <a:off x="1257300" y="4152900"/>
            <a:ext cx="457200" cy="1752600"/>
          </a:xfrm>
          <a:prstGeom prst="rightBrace">
            <a:avLst>
              <a:gd name="adj1" fmla="val 31944"/>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5089" name="AutoShape 17"/>
          <p:cNvSpPr>
            <a:spLocks/>
          </p:cNvSpPr>
          <p:nvPr/>
        </p:nvSpPr>
        <p:spPr bwMode="auto">
          <a:xfrm rot="5400000">
            <a:off x="3429000" y="4191000"/>
            <a:ext cx="457200" cy="1676400"/>
          </a:xfrm>
          <a:prstGeom prst="rightBrace">
            <a:avLst>
              <a:gd name="adj1" fmla="val 30556"/>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8079" name="Text Box 18"/>
          <p:cNvSpPr txBox="1">
            <a:spLocks noChangeArrowheads="1"/>
          </p:cNvSpPr>
          <p:nvPr/>
        </p:nvSpPr>
        <p:spPr bwMode="auto">
          <a:xfrm>
            <a:off x="2819400" y="5287963"/>
            <a:ext cx="1600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Options</a:t>
            </a:r>
            <a:endParaRPr lang="en-US" altLang="en-US" sz="2200" b="0" dirty="0">
              <a:solidFill>
                <a:srgbClr val="800000"/>
              </a:solidFill>
              <a:latin typeface="Liberation Sans" panose="020B0604020202020204"/>
            </a:endParaRPr>
          </a:p>
        </p:txBody>
      </p:sp>
      <p:sp>
        <p:nvSpPr>
          <p:cNvPr id="1795091" name="Text Box 19"/>
          <p:cNvSpPr txBox="1">
            <a:spLocks noChangeArrowheads="1"/>
          </p:cNvSpPr>
          <p:nvPr/>
        </p:nvSpPr>
        <p:spPr bwMode="auto">
          <a:xfrm>
            <a:off x="2438400" y="3933825"/>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effectLst>
                  <a:outerShdw blurRad="38100" dist="38100" dir="2700000" algn="tl">
                    <a:srgbClr val="C0C0C0"/>
                  </a:outerShdw>
                </a:effectLst>
                <a:latin typeface="Liberation Sans" panose="020B0604020202020204"/>
              </a:rPr>
              <a:t>+</a:t>
            </a: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808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8084" name="Rectangle 7"/>
          <p:cNvSpPr txBox="1">
            <a:spLocks noChangeArrowheads="1"/>
          </p:cNvSpPr>
          <p:nvPr/>
        </p:nvSpPr>
        <p:spPr bwMode="auto">
          <a:xfrm>
            <a:off x="622300" y="1447800"/>
            <a:ext cx="83693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(b) Compute diluted earnings per share assuming the 1,000 options were issued on October 1, </a:t>
            </a:r>
            <a:r>
              <a:rPr lang="en-US" altLang="en-US" sz="2300" b="0" dirty="0" smtClean="0">
                <a:solidFill>
                  <a:schemeClr val="bg2"/>
                </a:solidFill>
                <a:latin typeface="Liberation Sans" panose="020B0604020202020204"/>
              </a:rPr>
              <a:t>2017.</a:t>
            </a:r>
            <a:endParaRPr lang="en-US" altLang="en-US" sz="2300" b="0" dirty="0">
              <a:solidFill>
                <a:schemeClr val="bg2"/>
              </a:solidFill>
              <a:latin typeface="Liberation Sans" panose="020B0604020202020204"/>
            </a:endParaRPr>
          </a:p>
        </p:txBody>
      </p:sp>
      <p:sp>
        <p:nvSpPr>
          <p:cNvPr id="21"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97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979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979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9094"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Contingent Issue Agreement</a:t>
            </a:r>
          </a:p>
        </p:txBody>
      </p:sp>
      <p:sp>
        <p:nvSpPr>
          <p:cNvPr id="72711" name="Rectangle 7"/>
          <p:cNvSpPr>
            <a:spLocks noGrp="1" noChangeArrowheads="1"/>
          </p:cNvSpPr>
          <p:nvPr>
            <p:ph type="body" idx="1"/>
          </p:nvPr>
        </p:nvSpPr>
        <p:spPr bwMode="auto">
          <a:xfrm>
            <a:off x="609600" y="1981200"/>
            <a:ext cx="8001000" cy="1905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33400" indent="-533400">
              <a:lnSpc>
                <a:spcPct val="120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Contingent shares are issued as a result of the</a:t>
            </a:r>
          </a:p>
          <a:p>
            <a:pPr marL="682625" indent="-450850">
              <a:lnSpc>
                <a:spcPct val="120000"/>
              </a:lnSpc>
              <a:spcBef>
                <a:spcPts val="1200"/>
              </a:spcBef>
              <a:buClrTx/>
              <a:buSzTx/>
              <a:buFont typeface="Wingdings" panose="05000000000000000000" pitchFamily="2" charset="2"/>
              <a:buAutoNum type="arabicPeriod"/>
              <a:defRPr/>
            </a:pPr>
            <a:r>
              <a:rPr lang="en-US" sz="2100" b="0" dirty="0" smtClean="0">
                <a:solidFill>
                  <a:srgbClr val="000000"/>
                </a:solidFill>
                <a:effectLst/>
              </a:rPr>
              <a:t>passage of time condition or </a:t>
            </a:r>
          </a:p>
          <a:p>
            <a:pPr marL="682625" indent="-450850">
              <a:lnSpc>
                <a:spcPct val="120000"/>
              </a:lnSpc>
              <a:spcBef>
                <a:spcPts val="1200"/>
              </a:spcBef>
              <a:buClrTx/>
              <a:buSzTx/>
              <a:buFont typeface="Wingdings" panose="05000000000000000000" pitchFamily="2" charset="2"/>
              <a:buAutoNum type="arabicPeriod"/>
              <a:defRPr/>
            </a:pPr>
            <a:r>
              <a:rPr lang="en-US" sz="2100" b="0" dirty="0" smtClean="0">
                <a:solidFill>
                  <a:srgbClr val="000000"/>
                </a:solidFill>
                <a:effectLst/>
              </a:rPr>
              <a:t>upon attainment of a certain earnings or market price level.</a:t>
            </a:r>
          </a:p>
        </p:txBody>
      </p:sp>
      <p:sp>
        <p:nvSpPr>
          <p:cNvPr id="89096" name="Text Box 11"/>
          <p:cNvSpPr txBox="1">
            <a:spLocks noChangeArrowheads="1"/>
          </p:cNvSpPr>
          <p:nvPr/>
        </p:nvSpPr>
        <p:spPr bwMode="auto">
          <a:xfrm>
            <a:off x="609600" y="3775075"/>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Antidilution Revisited</a:t>
            </a:r>
          </a:p>
        </p:txBody>
      </p:sp>
      <p:sp>
        <p:nvSpPr>
          <p:cNvPr id="72714" name="Rectangle 12"/>
          <p:cNvSpPr>
            <a:spLocks noChangeArrowheads="1"/>
          </p:cNvSpPr>
          <p:nvPr/>
        </p:nvSpPr>
        <p:spPr bwMode="auto">
          <a:xfrm>
            <a:off x="609600" y="4343400"/>
            <a:ext cx="8153400" cy="1066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20000"/>
              </a:lnSpc>
              <a:spcBef>
                <a:spcPts val="1200"/>
              </a:spcBef>
              <a:buClr>
                <a:srgbClr val="800000"/>
              </a:buClr>
              <a:buSzPct val="90000"/>
              <a:buFont typeface="Wingdings" pitchFamily="2" charset="2"/>
              <a:buNone/>
              <a:defRPr/>
            </a:pPr>
            <a:r>
              <a:rPr lang="en-US" sz="2200" b="0" dirty="0">
                <a:solidFill>
                  <a:srgbClr val="000000"/>
                </a:solidFill>
                <a:latin typeface="Liberation Sans" panose="020B0604020202020204"/>
              </a:rPr>
              <a:t>Ignore antidilutive securities in all calculations and in computing diluted earnings per share.</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910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4"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0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08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08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0118"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EPS Presentation and Disclosure</a:t>
            </a:r>
          </a:p>
        </p:txBody>
      </p:sp>
      <p:sp>
        <p:nvSpPr>
          <p:cNvPr id="90119" name="Rectangle 7"/>
          <p:cNvSpPr>
            <a:spLocks noGrp="1" noChangeArrowheads="1"/>
          </p:cNvSpPr>
          <p:nvPr>
            <p:ph type="body" idx="1"/>
          </p:nvPr>
        </p:nvSpPr>
        <p:spPr bwMode="auto">
          <a:xfrm>
            <a:off x="609600" y="1981200"/>
            <a:ext cx="8001000" cy="396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ts val="1200"/>
              </a:spcBef>
              <a:buClr>
                <a:srgbClr val="800000"/>
              </a:buClr>
              <a:buSzPct val="90000"/>
              <a:buFont typeface="Wingdings" panose="05000000000000000000" pitchFamily="2" charset="2"/>
              <a:buNone/>
            </a:pPr>
            <a:r>
              <a:rPr lang="en-US" altLang="en-US" sz="2200" b="0" dirty="0" smtClean="0">
                <a:solidFill>
                  <a:srgbClr val="000000"/>
                </a:solidFill>
                <a:effectLst/>
              </a:rPr>
              <a:t>A company should show per share amounts for: </a:t>
            </a:r>
          </a:p>
          <a:p>
            <a:pPr marL="685800" lvl="1" indent="-458788">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Income from continuing operations, </a:t>
            </a:r>
          </a:p>
          <a:p>
            <a:pPr marL="685800" lvl="1" indent="-458788">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Income before extraordinary items, and </a:t>
            </a:r>
          </a:p>
          <a:p>
            <a:pPr marL="685800" lvl="1" indent="-458788">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Net income.</a:t>
            </a:r>
          </a:p>
          <a:p>
            <a:pPr marL="0" indent="0">
              <a:lnSpc>
                <a:spcPct val="120000"/>
              </a:lnSpc>
              <a:spcBef>
                <a:spcPts val="1200"/>
              </a:spcBef>
              <a:buClr>
                <a:srgbClr val="800000"/>
              </a:buClr>
              <a:buSzPct val="90000"/>
              <a:buFont typeface="Wingdings" panose="05000000000000000000" pitchFamily="2" charset="2"/>
              <a:buNone/>
            </a:pPr>
            <a:r>
              <a:rPr lang="en-US" altLang="en-US" sz="2100" b="0" dirty="0" smtClean="0">
                <a:solidFill>
                  <a:srgbClr val="000000"/>
                </a:solidFill>
                <a:effectLst/>
              </a:rPr>
              <a:t>Per share amounts for a discontinued operation or an extraordinary item should be presented on the face of the income statement or in the notes.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012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7"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0243" name="Text Box 5"/>
          <p:cNvSpPr txBox="1">
            <a:spLocks noChangeArrowheads="1"/>
          </p:cNvSpPr>
          <p:nvPr/>
        </p:nvSpPr>
        <p:spPr bwMode="auto">
          <a:xfrm>
            <a:off x="609600" y="1981200"/>
            <a:ext cx="7861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Companies use the </a:t>
            </a:r>
            <a:r>
              <a:rPr lang="en-US" altLang="en-US" sz="2200" dirty="0">
                <a:solidFill>
                  <a:schemeClr val="tx1"/>
                </a:solidFill>
                <a:latin typeface="Liberation Sans" panose="020B0604020202020204"/>
              </a:rPr>
              <a:t>book value method </a:t>
            </a:r>
            <a:r>
              <a:rPr lang="en-US" altLang="en-US" sz="2200" b="0" dirty="0">
                <a:solidFill>
                  <a:schemeClr val="tx1"/>
                </a:solidFill>
                <a:latin typeface="Liberation Sans" panose="020B0604020202020204"/>
              </a:rPr>
              <a:t>when converting bonds.</a:t>
            </a:r>
          </a:p>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When the debtholder converts the debt to equity, the issuing company recognizes no gain or loss upon conversion.</a:t>
            </a:r>
          </a:p>
        </p:txBody>
      </p:sp>
      <p:sp>
        <p:nvSpPr>
          <p:cNvPr id="102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246" name="Text Box 2"/>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At Time of Conversion</a:t>
            </a: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6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610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610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1142" name="Rectangle 8"/>
          <p:cNvSpPr>
            <a:spLocks noChangeArrowheads="1"/>
          </p:cNvSpPr>
          <p:nvPr/>
        </p:nvSpPr>
        <p:spPr bwMode="auto">
          <a:xfrm>
            <a:off x="609600" y="1381125"/>
            <a:ext cx="8153400" cy="4867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pPr>
            <a:r>
              <a:rPr lang="en-US" altLang="en-US" sz="2000" b="0" dirty="0">
                <a:latin typeface="Liberation Sans" panose="020B0604020202020204"/>
              </a:rPr>
              <a:t>Complex capital structures and dual presentation of EPS require the following additional disclosures in note form.</a:t>
            </a:r>
          </a:p>
          <a:p>
            <a:pPr lvl="1" algn="l">
              <a:lnSpc>
                <a:spcPct val="120000"/>
              </a:lnSpc>
              <a:spcBef>
                <a:spcPct val="30000"/>
              </a:spcBef>
              <a:buFontTx/>
              <a:buAutoNum type="arabicPeriod"/>
            </a:pPr>
            <a:r>
              <a:rPr lang="en-US" altLang="en-US" b="0" dirty="0">
                <a:latin typeface="Liberation Sans" panose="020B0604020202020204"/>
              </a:rPr>
              <a:t>Description of pertinent rights and privileges of the various securities outstanding.</a:t>
            </a:r>
          </a:p>
          <a:p>
            <a:pPr lvl="1" algn="l">
              <a:lnSpc>
                <a:spcPct val="120000"/>
              </a:lnSpc>
              <a:spcBef>
                <a:spcPct val="30000"/>
              </a:spcBef>
              <a:buFontTx/>
              <a:buAutoNum type="arabicPeriod"/>
            </a:pPr>
            <a:r>
              <a:rPr lang="en-US" altLang="en-US" b="0" dirty="0">
                <a:latin typeface="Liberation Sans" panose="020B0604020202020204"/>
              </a:rPr>
              <a:t>A reconciliation of the numerators and denominators of the basic and diluted per share computations, including individual income and share amount effects of all securities that affect EPS.</a:t>
            </a:r>
          </a:p>
          <a:p>
            <a:pPr lvl="1" algn="l">
              <a:lnSpc>
                <a:spcPct val="120000"/>
              </a:lnSpc>
              <a:spcBef>
                <a:spcPct val="30000"/>
              </a:spcBef>
              <a:buFontTx/>
              <a:buAutoNum type="arabicPeriod"/>
            </a:pPr>
            <a:r>
              <a:rPr lang="en-US" altLang="en-US" b="0" dirty="0">
                <a:latin typeface="Liberation Sans" panose="020B0604020202020204"/>
              </a:rPr>
              <a:t>The effect given preferred dividends in determining income available to common stockholders in computing basic EPS.</a:t>
            </a:r>
          </a:p>
          <a:p>
            <a:pPr lvl="1" algn="l">
              <a:lnSpc>
                <a:spcPct val="120000"/>
              </a:lnSpc>
              <a:spcBef>
                <a:spcPct val="30000"/>
              </a:spcBef>
              <a:buFontTx/>
              <a:buAutoNum type="arabicPeriod"/>
            </a:pPr>
            <a:r>
              <a:rPr lang="en-US" altLang="en-US" b="0" dirty="0">
                <a:latin typeface="Liberation Sans" panose="020B0604020202020204"/>
              </a:rPr>
              <a:t>Securities that could potentially dilute basic EPS in the future that were excluded in the computation because they would be antidilutive.</a:t>
            </a:r>
          </a:p>
          <a:p>
            <a:pPr lvl="1" algn="l">
              <a:lnSpc>
                <a:spcPct val="120000"/>
              </a:lnSpc>
              <a:spcBef>
                <a:spcPct val="30000"/>
              </a:spcBef>
              <a:buFontTx/>
              <a:buAutoNum type="arabicPeriod"/>
            </a:pPr>
            <a:r>
              <a:rPr lang="en-US" altLang="en-US" b="0" dirty="0">
                <a:latin typeface="Liberation Sans" panose="020B0604020202020204"/>
              </a:rPr>
              <a:t>Effect of conversions subsequent to year-end, but before issuing statements.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114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altLang="en-US" sz="3200" dirty="0">
                <a:solidFill>
                  <a:srgbClr val="CC0000"/>
                </a:solidFill>
                <a:latin typeface="Liberation Sans" panose="020B0604020202020204"/>
              </a:rPr>
              <a:t>EPS Presentation and Disclosure</a:t>
            </a:r>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24181"/>
          </a:xfrm>
          <a:prstGeom prst="rect">
            <a:avLst/>
          </a:prstGeom>
          <a:solidFill>
            <a:srgbClr val="F6F9E7"/>
          </a:solidFill>
        </p:spPr>
        <p:txBody>
          <a:bodyPr wrap="square" lIns="182880" tIns="137160" rIns="182880" bIns="91440">
            <a:noAutofit/>
          </a:bodyPr>
          <a:lstStyle/>
          <a:p>
            <a:pPr algn="just">
              <a:lnSpc>
                <a:spcPct val="114000"/>
              </a:lnSpc>
              <a:spcBef>
                <a:spcPts val="0"/>
              </a:spcBef>
            </a:pPr>
            <a:r>
              <a:rPr lang="en-US" sz="1700" b="0" dirty="0">
                <a:latin typeface="Liberation Sans" panose="020B0604020202020204"/>
              </a:rPr>
              <a:t>Many companies are reporting pro forma EPS numbers along with GAAP-based EPS numbers in the </a:t>
            </a:r>
            <a:r>
              <a:rPr lang="en-US" sz="1700" b="0" dirty="0" smtClean="0">
                <a:latin typeface="Liberation Sans" panose="020B0604020202020204"/>
              </a:rPr>
              <a:t>ﬁnancial </a:t>
            </a:r>
            <a:r>
              <a:rPr lang="en-US" sz="1700" b="0" dirty="0">
                <a:latin typeface="Liberation Sans" panose="020B0604020202020204"/>
              </a:rPr>
              <a:t>information provided to investors. Pro forma earnings generally exceed GAAP earnings because the pro forma numbers exclude such items as </a:t>
            </a:r>
            <a:r>
              <a:rPr lang="en-US" sz="1700" b="0" dirty="0" smtClean="0">
                <a:latin typeface="Liberation Sans" panose="020B0604020202020204"/>
              </a:rPr>
              <a:t>restructuring </a:t>
            </a:r>
            <a:r>
              <a:rPr lang="en-US" sz="1700" b="0" dirty="0">
                <a:latin typeface="Liberation Sans" panose="020B0604020202020204"/>
              </a:rPr>
              <a:t>charges, impairments of assets, R&amp;D expenditures, and stock compensation expense. In some industries such as high-tech, the major item excluded is stock compensation expense</a:t>
            </a:r>
            <a:r>
              <a:rPr lang="en-US" sz="1700" b="0" dirty="0" smtClean="0">
                <a:latin typeface="Liberation Sans" panose="020B0604020202020204"/>
              </a:rPr>
              <a:t>.</a:t>
            </a:r>
            <a:endParaRPr lang="en-US" sz="17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PRO FORMA EPS CONFUSION</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3" name="Text Box 14"/>
          <p:cNvSpPr txBox="1">
            <a:spLocks noChangeArrowheads="1"/>
          </p:cNvSpPr>
          <p:nvPr/>
        </p:nvSpPr>
        <p:spPr bwMode="auto">
          <a:xfrm>
            <a:off x="8153400" y="6443662"/>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pic>
        <p:nvPicPr>
          <p:cNvPr id="4" name="Picture 3"/>
          <p:cNvPicPr>
            <a:picLocks noChangeAspect="1"/>
          </p:cNvPicPr>
          <p:nvPr/>
        </p:nvPicPr>
        <p:blipFill>
          <a:blip r:embed="rId3"/>
          <a:stretch>
            <a:fillRect/>
          </a:stretch>
        </p:blipFill>
        <p:spPr>
          <a:xfrm>
            <a:off x="3954811" y="3048000"/>
            <a:ext cx="4655789" cy="2901434"/>
          </a:xfrm>
          <a:prstGeom prst="rect">
            <a:avLst/>
          </a:prstGeom>
          <a:ln>
            <a:solidFill>
              <a:schemeClr val="tx1"/>
            </a:solidFill>
          </a:ln>
        </p:spPr>
      </p:pic>
      <p:sp>
        <p:nvSpPr>
          <p:cNvPr id="5" name="Rectangle 4"/>
          <p:cNvSpPr/>
          <p:nvPr/>
        </p:nvSpPr>
        <p:spPr>
          <a:xfrm>
            <a:off x="381000" y="2782939"/>
            <a:ext cx="3555883" cy="3631841"/>
          </a:xfrm>
          <a:prstGeom prst="rect">
            <a:avLst/>
          </a:prstGeom>
          <a:noFill/>
        </p:spPr>
        <p:txBody>
          <a:bodyPr wrap="square" lIns="182880" tIns="137160" rIns="182880" bIns="91440">
            <a:noAutofit/>
          </a:bodyPr>
          <a:lstStyle/>
          <a:p>
            <a:pPr indent="341313" algn="just">
              <a:lnSpc>
                <a:spcPct val="114000"/>
              </a:lnSpc>
              <a:spcBef>
                <a:spcPts val="0"/>
              </a:spcBef>
            </a:pPr>
            <a:r>
              <a:rPr lang="en-US" sz="1700" dirty="0">
                <a:solidFill>
                  <a:srgbClr val="CC0000"/>
                </a:solidFill>
                <a:latin typeface="Liberation Sans" panose="020B0604020202020204"/>
              </a:rPr>
              <a:t>Google</a:t>
            </a:r>
            <a:r>
              <a:rPr lang="en-US" sz="1700" b="0" dirty="0">
                <a:latin typeface="Liberation Sans" panose="020B0604020202020204"/>
              </a:rPr>
              <a:t> is a classic example. As indicated by one analyst, Google paid out huge, share-laden compensation packages totaling more than $300 million recently to three key executives. Only a small amount of this compensation will be reported in the non-GAAP income measures</a:t>
            </a:r>
            <a:r>
              <a:rPr lang="en-US" sz="1700" b="0" dirty="0" smtClean="0">
                <a:latin typeface="Liberation Sans" panose="020B0604020202020204"/>
              </a:rPr>
              <a:t>.</a:t>
            </a:r>
            <a:endParaRPr lang="en-US" sz="1700" b="0" dirty="0">
              <a:latin typeface="Liberation Sans" panose="020B0604020202020204"/>
            </a:endParaRPr>
          </a:p>
        </p:txBody>
      </p:sp>
    </p:spTree>
    <p:extLst>
      <p:ext uri="{BB962C8B-B14F-4D97-AF65-F5344CB8AC3E}">
        <p14:creationId xmlns:p14="http://schemas.microsoft.com/office/powerpoint/2010/main" val="3438096717"/>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424181"/>
          </a:xfrm>
          <a:prstGeom prst="rect">
            <a:avLst/>
          </a:prstGeom>
          <a:solidFill>
            <a:srgbClr val="F6F9E7"/>
          </a:solidFill>
        </p:spPr>
        <p:txBody>
          <a:bodyPr wrap="square" lIns="182880" tIns="137160" rIns="182880" bIns="91440">
            <a:noAutofit/>
          </a:bodyPr>
          <a:lstStyle/>
          <a:p>
            <a:pPr algn="just">
              <a:lnSpc>
                <a:spcPct val="114000"/>
              </a:lnSpc>
              <a:spcBef>
                <a:spcPts val="0"/>
              </a:spcBef>
            </a:pPr>
            <a:r>
              <a:rPr lang="en-US" sz="1700" b="0" dirty="0">
                <a:latin typeface="Liberation Sans" panose="020B0604020202020204"/>
              </a:rPr>
              <a:t>Another case of possibly misleading pro forma reporting is social gaming company </a:t>
            </a:r>
            <a:r>
              <a:rPr lang="en-US" sz="1700" dirty="0">
                <a:solidFill>
                  <a:srgbClr val="CC0000"/>
                </a:solidFill>
                <a:latin typeface="Liberation Sans" panose="020B0604020202020204"/>
              </a:rPr>
              <a:t>Zynga</a:t>
            </a:r>
            <a:r>
              <a:rPr lang="en-US" sz="1700" b="0" dirty="0">
                <a:latin typeface="Liberation Sans" panose="020B0604020202020204"/>
              </a:rPr>
              <a:t>. It recently reported so much stock-compensation expense ($600 million) that it overwhelmed its operating </a:t>
            </a:r>
            <a:r>
              <a:rPr lang="en-US" sz="1700" b="0" dirty="0" smtClean="0">
                <a:latin typeface="Liberation Sans" panose="020B0604020202020204"/>
              </a:rPr>
              <a:t>proﬁt</a:t>
            </a:r>
            <a:r>
              <a:rPr lang="en-US" sz="1700" b="0" dirty="0">
                <a:latin typeface="Liberation Sans" panose="020B0604020202020204"/>
              </a:rPr>
              <a:t>; these expenses took operating </a:t>
            </a:r>
            <a:r>
              <a:rPr lang="en-US" sz="1700" b="0" dirty="0" smtClean="0">
                <a:latin typeface="Liberation Sans" panose="020B0604020202020204"/>
              </a:rPr>
              <a:t>proﬁt </a:t>
            </a:r>
            <a:r>
              <a:rPr lang="en-US" sz="1700" b="0" dirty="0">
                <a:latin typeface="Liberation Sans" panose="020B0604020202020204"/>
              </a:rPr>
              <a:t>negative to the tune of $406 million. The accounting? Zynga “window dressed” the expense by encouraging Wall Street analysts to use a non-GAAP pro forma accounting </a:t>
            </a:r>
            <a:r>
              <a:rPr lang="en-US" sz="1700" b="0" dirty="0" smtClean="0">
                <a:latin typeface="Liberation Sans" panose="020B0604020202020204"/>
              </a:rPr>
              <a:t>ﬁgure</a:t>
            </a:r>
            <a:r>
              <a:rPr lang="en-US" sz="1700" b="0" dirty="0">
                <a:latin typeface="Liberation Sans" panose="020B0604020202020204"/>
              </a:rPr>
              <a:t>—“adjusted earnings before interest, taxes,  depreciation and amortization”—that ignores the stock compensation. </a:t>
            </a:r>
            <a:r>
              <a:rPr lang="en-US" sz="1700" dirty="0">
                <a:solidFill>
                  <a:srgbClr val="CC0000"/>
                </a:solidFill>
                <a:latin typeface="Liberation Sans" panose="020B0604020202020204"/>
              </a:rPr>
              <a:t>LinkedIn</a:t>
            </a:r>
            <a:r>
              <a:rPr lang="en-US" sz="1700" b="0" dirty="0">
                <a:latin typeface="Liberation Sans" panose="020B0604020202020204"/>
              </a:rPr>
              <a:t> and </a:t>
            </a:r>
            <a:r>
              <a:rPr lang="en-US" sz="1700" dirty="0">
                <a:solidFill>
                  <a:srgbClr val="CC0000"/>
                </a:solidFill>
                <a:latin typeface="Liberation Sans" panose="020B0604020202020204"/>
              </a:rPr>
              <a:t>Groupon</a:t>
            </a:r>
            <a:r>
              <a:rPr lang="en-US" sz="1700" b="0" dirty="0">
                <a:latin typeface="Liberation Sans" panose="020B0604020202020204"/>
              </a:rPr>
              <a:t> also use non-GAAP metrics that exclude stock compensation. LinkedIn’s $30 million </a:t>
            </a:r>
            <a:r>
              <a:rPr lang="en-US" sz="1700" b="0" dirty="0" smtClean="0">
                <a:latin typeface="Liberation Sans" panose="020B0604020202020204"/>
              </a:rPr>
              <a:t>stock compensation </a:t>
            </a:r>
            <a:r>
              <a:rPr lang="en-US" sz="1700" b="0" dirty="0">
                <a:latin typeface="Liberation Sans" panose="020B0604020202020204"/>
              </a:rPr>
              <a:t>expense roughly halved its operating </a:t>
            </a:r>
            <a:r>
              <a:rPr lang="en-US" sz="1700" b="0" dirty="0" smtClean="0">
                <a:latin typeface="Liberation Sans" panose="020B0604020202020204"/>
              </a:rPr>
              <a:t>proﬁt</a:t>
            </a:r>
            <a:r>
              <a:rPr lang="en-US" sz="1700" b="0" dirty="0">
                <a:latin typeface="Liberation Sans" panose="020B0604020202020204"/>
              </a:rPr>
              <a:t>, while Groupon’s $94 million took operating </a:t>
            </a:r>
            <a:r>
              <a:rPr lang="en-US" sz="1700" b="0" dirty="0" smtClean="0">
                <a:latin typeface="Liberation Sans" panose="020B0604020202020204"/>
              </a:rPr>
              <a:t>proﬁt </a:t>
            </a:r>
            <a:r>
              <a:rPr lang="en-US" sz="1700" b="0" dirty="0">
                <a:latin typeface="Liberation Sans" panose="020B0604020202020204"/>
              </a:rPr>
              <a:t>$203 million into the red. Wall Street analysts tend to go along with the accounting hocus-pocus, as it allows them to justify higher valuations for stocks. Investors should remember, however, that employee equity awards are real costs. As discussed in Chapter 4, SEC Regulation G requires companies to provide a clear reconciliation between pro forma and GAAP information. And this applies to EPS measures as well. This reconciliation is especially important, given the spike in pro forma reporting by companies adding back employee stock-option expense.</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PRO FORMA EPS CONFUSION</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4"/>
          <p:cNvSpPr txBox="1">
            <a:spLocks noChangeArrowheads="1"/>
          </p:cNvSpPr>
          <p:nvPr/>
        </p:nvSpPr>
        <p:spPr bwMode="auto">
          <a:xfrm>
            <a:off x="8153400" y="6443662"/>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6" name="Rectangle 5"/>
          <p:cNvSpPr/>
          <p:nvPr/>
        </p:nvSpPr>
        <p:spPr>
          <a:xfrm>
            <a:off x="809808" y="6202080"/>
            <a:ext cx="7467600" cy="462178"/>
          </a:xfrm>
          <a:prstGeom prst="rect">
            <a:avLst/>
          </a:prstGeom>
          <a:solidFill>
            <a:srgbClr val="F6F9E7"/>
          </a:solidFill>
        </p:spPr>
        <p:txBody>
          <a:bodyPr wrap="square" lIns="91440" tIns="0" rIns="91440" bIns="0">
            <a:spAutoFit/>
          </a:bodyPr>
          <a:lstStyle/>
          <a:p>
            <a:pPr algn="just">
              <a:lnSpc>
                <a:spcPct val="114000"/>
              </a:lnSpc>
              <a:spcBef>
                <a:spcPts val="0"/>
              </a:spcBef>
            </a:pPr>
            <a:r>
              <a:rPr lang="en-US" sz="900" b="0" dirty="0">
                <a:latin typeface="Liberation Sans" panose="020B0604020202020204"/>
              </a:rPr>
              <a:t>Sources: M. Moran, A. J. Cohen, and K. Shaustyuk, “Stock Option Expensing: The Battle Has Been Won; Now Comes the Aftermath,” Portfolio  Strategy/Accounting, Goldman Sachs (March 17, 2005); R. Winkler, “Stock and Awe at Facebook and Zynga,” Wall Street Journal (February 16, 2012); and A. Bary, “How Much Do Silicon Valley Firms Really Earn?” Barrons (June 27, 2015</a:t>
            </a:r>
            <a:r>
              <a:rPr lang="en-US" sz="900" b="0" dirty="0" smtClean="0">
                <a:latin typeface="Liberation Sans" panose="020B0604020202020204"/>
              </a:rPr>
              <a:t>).</a:t>
            </a:r>
            <a:endParaRPr lang="en-US" sz="900" b="0" dirty="0">
              <a:latin typeface="Liberation Sans" panose="020B0604020202020204"/>
            </a:endParaRPr>
          </a:p>
        </p:txBody>
      </p:sp>
    </p:spTree>
    <p:extLst>
      <p:ext uri="{BB962C8B-B14F-4D97-AF65-F5344CB8AC3E}">
        <p14:creationId xmlns:p14="http://schemas.microsoft.com/office/powerpoint/2010/main" val="2771862725"/>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4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41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41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pic>
        <p:nvPicPr>
          <p:cNvPr id="931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43013"/>
            <a:ext cx="6477000" cy="5386387"/>
          </a:xfrm>
          <a:prstGeom prst="rect">
            <a:avLst/>
          </a:prstGeom>
          <a:noFill/>
          <a:ln w="28575" cap="sq" algn="ctr">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1" name="Text Box 9"/>
          <p:cNvSpPr txBox="1">
            <a:spLocks noChangeArrowheads="1"/>
          </p:cNvSpPr>
          <p:nvPr/>
        </p:nvSpPr>
        <p:spPr bwMode="auto">
          <a:xfrm>
            <a:off x="7010400" y="1447800"/>
            <a:ext cx="1828800" cy="646331"/>
          </a:xfrm>
          <a:prstGeom prst="rect">
            <a:avLst/>
          </a:prstGeom>
          <a:solidFill>
            <a:srgbClr val="FFFFFF"/>
          </a:solidFill>
          <a:ln w="28575" cap="sq"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16-28 </a:t>
            </a:r>
            <a:endParaRPr lang="en-US" altLang="en-US" sz="1200" dirty="0" smtClean="0">
              <a:solidFill>
                <a:srgbClr val="006600"/>
              </a:solidFill>
              <a:latin typeface="Liberation Sans" panose="020B0604020202020204"/>
            </a:endParaRPr>
          </a:p>
          <a:p>
            <a:pPr algn="l">
              <a:spcBef>
                <a:spcPts val="0"/>
              </a:spcBef>
            </a:pPr>
            <a:r>
              <a:rPr lang="en-US" altLang="en-US" sz="1200" b="0" dirty="0" smtClean="0">
                <a:solidFill>
                  <a:schemeClr val="tx1"/>
                </a:solidFill>
                <a:latin typeface="Liberation Sans" panose="020B0604020202020204"/>
              </a:rPr>
              <a:t>Calculating </a:t>
            </a:r>
            <a:r>
              <a:rPr lang="en-US" altLang="en-US" sz="1200" b="0" dirty="0">
                <a:solidFill>
                  <a:schemeClr val="tx1"/>
                </a:solidFill>
                <a:latin typeface="Liberation Sans" panose="020B0604020202020204"/>
              </a:rPr>
              <a:t>EPS, Simple Capital Structure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Summary of EPS Computation </a:t>
            </a:r>
          </a:p>
        </p:txBody>
      </p:sp>
      <p:sp>
        <p:nvSpPr>
          <p:cNvPr id="931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9736" y="217455"/>
            <a:ext cx="7084527" cy="6423091"/>
          </a:xfrm>
          <a:prstGeom prst="rect">
            <a:avLst/>
          </a:prstGeom>
          <a:noFill/>
          <a:ln w="28575" cap="sq" algn="ctr">
            <a:solidFill>
              <a:schemeClr val="hlink"/>
            </a:solidFill>
            <a:miter lim="800000"/>
            <a:headEnd/>
            <a:tailEnd/>
          </a:ln>
          <a:effectLst/>
        </p:spPr>
      </p:pic>
      <p:sp>
        <p:nvSpPr>
          <p:cNvPr id="179712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7125" name="Rectangle 5"/>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7126" name="Rectangle 6"/>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7129" name="Rectangle 9"/>
          <p:cNvSpPr>
            <a:spLocks noChangeArrowheads="1"/>
          </p:cNvSpPr>
          <p:nvPr/>
        </p:nvSpPr>
        <p:spPr bwMode="auto">
          <a:xfrm>
            <a:off x="1371600" y="3657600"/>
            <a:ext cx="3048000" cy="10668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Earnings per Share</a:t>
            </a:r>
          </a:p>
        </p:txBody>
      </p:sp>
      <p:sp>
        <p:nvSpPr>
          <p:cNvPr id="9421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Text Box 9"/>
          <p:cNvSpPr txBox="1">
            <a:spLocks noChangeArrowheads="1"/>
          </p:cNvSpPr>
          <p:nvPr/>
        </p:nvSpPr>
        <p:spPr bwMode="auto">
          <a:xfrm>
            <a:off x="1123432" y="5925234"/>
            <a:ext cx="2153168" cy="646331"/>
          </a:xfrm>
          <a:prstGeom prst="rect">
            <a:avLst/>
          </a:prstGeom>
          <a:solidFill>
            <a:srgbClr val="FFFFFF"/>
          </a:solidFill>
          <a:ln w="28575" cap="sq"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16-29 </a:t>
            </a:r>
          </a:p>
          <a:p>
            <a:pPr algn="l">
              <a:spcBef>
                <a:spcPts val="0"/>
              </a:spcBef>
            </a:pPr>
            <a:r>
              <a:rPr lang="en-US" altLang="en-US" sz="1200" b="0" dirty="0" smtClean="0">
                <a:solidFill>
                  <a:schemeClr val="tx1"/>
                </a:solidFill>
                <a:latin typeface="Liberation Sans" panose="020B0604020202020204"/>
              </a:rPr>
              <a:t>Calculating </a:t>
            </a:r>
            <a:r>
              <a:rPr lang="en-US" altLang="en-US" sz="1200" b="0" dirty="0">
                <a:solidFill>
                  <a:schemeClr val="tx1"/>
                </a:solidFill>
                <a:latin typeface="Liberation Sans" panose="020B0604020202020204"/>
              </a:rPr>
              <a:t>EPS, </a:t>
            </a:r>
            <a:r>
              <a:rPr lang="en-US" altLang="en-US" sz="1200" b="0" dirty="0" smtClean="0">
                <a:solidFill>
                  <a:schemeClr val="tx1"/>
                </a:solidFill>
                <a:latin typeface="Liberation Sans" panose="020B0604020202020204"/>
              </a:rPr>
              <a:t>Complex </a:t>
            </a:r>
            <a:r>
              <a:rPr lang="en-US" altLang="en-US" sz="1200" b="0" dirty="0">
                <a:solidFill>
                  <a:schemeClr val="tx1"/>
                </a:solidFill>
                <a:latin typeface="Liberation Sans" panose="020B0604020202020204"/>
              </a:rPr>
              <a:t>Capital Structure </a:t>
            </a:r>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ChangeArrowheads="1"/>
          </p:cNvSpPr>
          <p:nvPr/>
        </p:nvSpPr>
        <p:spPr bwMode="auto">
          <a:xfrm>
            <a:off x="609600" y="1371600"/>
            <a:ext cx="8077200" cy="43819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defRPr/>
            </a:pPr>
            <a:r>
              <a:rPr lang="en-US" sz="2500" dirty="0">
                <a:solidFill>
                  <a:schemeClr val="hlink"/>
                </a:solidFill>
                <a:latin typeface="Liberation Sans" panose="020B0604020202020204"/>
              </a:rPr>
              <a:t>Stock-Appreciation Rights (SARs)</a:t>
            </a:r>
            <a:r>
              <a:rPr lang="en-US" sz="2500" b="0" dirty="0">
                <a:solidFill>
                  <a:schemeClr val="hlink"/>
                </a:solidFill>
                <a:latin typeface="Liberation Sans" panose="020B0604020202020204"/>
              </a:rPr>
              <a:t>:</a:t>
            </a:r>
          </a:p>
          <a:p>
            <a:pPr marL="685800" lvl="1" indent="-457200" algn="l">
              <a:lnSpc>
                <a:spcPct val="125000"/>
              </a:lnSpc>
              <a:spcBef>
                <a:spcPts val="1200"/>
              </a:spcBef>
              <a:buClr>
                <a:srgbClr val="CC0000"/>
              </a:buClr>
              <a:buSzPct val="80000"/>
              <a:buFont typeface="Wingdings" pitchFamily="2" charset="2"/>
              <a:buChar char="u"/>
              <a:defRPr/>
            </a:pPr>
            <a:r>
              <a:rPr lang="en-US" sz="2100" b="0" dirty="0">
                <a:latin typeface="Liberation Sans" panose="020B0604020202020204"/>
              </a:rPr>
              <a:t>Company gives an executive the right to receive compensation equal to the share appreciation. </a:t>
            </a:r>
          </a:p>
          <a:p>
            <a:pPr marL="685800" lvl="1" indent="-457200" algn="l">
              <a:lnSpc>
                <a:spcPct val="125000"/>
              </a:lnSpc>
              <a:spcBef>
                <a:spcPts val="1200"/>
              </a:spcBef>
              <a:buClr>
                <a:srgbClr val="CC0000"/>
              </a:buClr>
              <a:buSzPct val="80000"/>
              <a:buFont typeface="Wingdings" pitchFamily="2" charset="2"/>
              <a:buChar char="u"/>
              <a:defRPr/>
            </a:pPr>
            <a:r>
              <a:rPr lang="en-US" sz="2100" dirty="0">
                <a:solidFill>
                  <a:schemeClr val="tx2">
                    <a:lumMod val="50000"/>
                  </a:schemeClr>
                </a:solidFill>
                <a:latin typeface="Liberation Sans" panose="020B0604020202020204"/>
              </a:rPr>
              <a:t>Share appreciation </a:t>
            </a:r>
            <a:r>
              <a:rPr lang="en-US" sz="2100" b="0" dirty="0">
                <a:latin typeface="Liberation Sans" panose="020B0604020202020204"/>
              </a:rPr>
              <a:t>is the excess of the market price of the stock at the date of exercise over a pre-established price. </a:t>
            </a:r>
          </a:p>
          <a:p>
            <a:pPr marL="685800" lvl="1" indent="-457200" algn="l">
              <a:lnSpc>
                <a:spcPct val="125000"/>
              </a:lnSpc>
              <a:spcBef>
                <a:spcPts val="1200"/>
              </a:spcBef>
              <a:buClr>
                <a:srgbClr val="CC0000"/>
              </a:buClr>
              <a:buSzPct val="80000"/>
              <a:buFont typeface="Wingdings" pitchFamily="2" charset="2"/>
              <a:buChar char="u"/>
              <a:defRPr/>
            </a:pPr>
            <a:r>
              <a:rPr lang="en-US" sz="2100" b="0" dirty="0">
                <a:latin typeface="Liberation Sans" panose="020B0604020202020204"/>
              </a:rPr>
              <a:t>Company may pay the share appreciation in cash, shares, or a combination of both.</a:t>
            </a:r>
          </a:p>
          <a:p>
            <a:pPr marL="685800" lvl="1" indent="-457200" algn="l">
              <a:lnSpc>
                <a:spcPct val="125000"/>
              </a:lnSpc>
              <a:spcBef>
                <a:spcPts val="1200"/>
              </a:spcBef>
              <a:buClr>
                <a:srgbClr val="CC0000"/>
              </a:buClr>
              <a:buSzPct val="80000"/>
              <a:buFont typeface="Wingdings" pitchFamily="2" charset="2"/>
              <a:buChar char="u"/>
              <a:defRPr/>
            </a:pPr>
            <a:r>
              <a:rPr lang="en-US" sz="2100" b="0" dirty="0">
                <a:latin typeface="Liberation Sans" panose="020B0604020202020204"/>
              </a:rPr>
              <a:t>Accounting for stock-appreciation rights depends on whether the company classifies the rights as equity or as a liability.</a:t>
            </a:r>
          </a:p>
        </p:txBody>
      </p:sp>
      <p:sp>
        <p:nvSpPr>
          <p:cNvPr id="95235" name="Text Box 9"/>
          <p:cNvSpPr txBox="1">
            <a:spLocks noChangeArrowheads="1"/>
          </p:cNvSpPr>
          <p:nvPr/>
        </p:nvSpPr>
        <p:spPr bwMode="auto">
          <a:xfrm>
            <a:off x="1143000" y="6369050"/>
            <a:ext cx="7924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  </a:t>
            </a:r>
            <a:r>
              <a:rPr lang="en-US" altLang="en-US" sz="1600" i="1" dirty="0">
                <a:solidFill>
                  <a:schemeClr val="bg2"/>
                </a:solidFill>
                <a:latin typeface="Liberation Sans" panose="020B0604020202020204"/>
              </a:rPr>
              <a:t>Explain the accounting for </a:t>
            </a:r>
            <a:r>
              <a:rPr lang="en-US" altLang="en-US" sz="1600" i="1" dirty="0" smtClean="0">
                <a:solidFill>
                  <a:schemeClr val="bg2"/>
                </a:solidFill>
                <a:latin typeface="Liberation Sans" panose="020B0604020202020204"/>
              </a:rPr>
              <a:t>stock-appreciation </a:t>
            </a:r>
            <a:r>
              <a:rPr lang="en-US" altLang="en-US" sz="1600" i="1" dirty="0">
                <a:solidFill>
                  <a:schemeClr val="bg2"/>
                </a:solidFill>
                <a:latin typeface="Liberation Sans" panose="020B0604020202020204"/>
              </a:rPr>
              <a:t>rights plans.</a:t>
            </a:r>
          </a:p>
        </p:txBody>
      </p:sp>
      <p:sp>
        <p:nvSpPr>
          <p:cNvPr id="95237" name="Rectangle 1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ACCOUNTING FOR STOCK-APPRECIATION RIGHTS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ChangeArrowheads="1"/>
          </p:cNvSpPr>
          <p:nvPr/>
        </p:nvSpPr>
        <p:spPr bwMode="auto">
          <a:xfrm>
            <a:off x="609600" y="1371600"/>
            <a:ext cx="80772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SARS — SHARE-BASED EQUITY AWARDS</a:t>
            </a:r>
            <a:endParaRPr lang="en-US" altLang="en-US" sz="2800" dirty="0">
              <a:solidFill>
                <a:schemeClr val="tx2">
                  <a:lumMod val="50000"/>
                </a:schemeClr>
              </a:solidFill>
              <a:latin typeface="Liberation Sans" panose="020B0604020202020204"/>
            </a:endParaRPr>
          </a:p>
        </p:txBody>
      </p:sp>
      <p:sp>
        <p:nvSpPr>
          <p:cNvPr id="96259" name="Rectangle 6"/>
          <p:cNvSpPr>
            <a:spLocks noChangeArrowheads="1"/>
          </p:cNvSpPr>
          <p:nvPr/>
        </p:nvSpPr>
        <p:spPr bwMode="auto">
          <a:xfrm>
            <a:off x="609600" y="1981200"/>
            <a:ext cx="8153400" cy="40934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chemeClr val="bg2"/>
                </a:solidFill>
                <a:latin typeface="Liberation Sans" panose="020B0604020202020204"/>
              </a:rPr>
              <a:t>Companies classify SARs as equity awards if at the date of exercise, the holder receives shares of stock from the company upon exercise.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bg2"/>
                </a:solidFill>
                <a:latin typeface="Liberation Sans" panose="020B0604020202020204"/>
              </a:rPr>
              <a:t>Holder receives shares in an amount equal to the </a:t>
            </a:r>
            <a:r>
              <a:rPr lang="en-US" altLang="en-US" sz="2100" dirty="0">
                <a:solidFill>
                  <a:schemeClr val="bg2"/>
                </a:solidFill>
                <a:latin typeface="Liberation Sans" panose="020B0604020202020204"/>
              </a:rPr>
              <a:t>share-price appreciation</a:t>
            </a:r>
            <a:r>
              <a:rPr lang="en-US" altLang="en-US" sz="2100" b="0" dirty="0">
                <a:solidFill>
                  <a:schemeClr val="bg2"/>
                </a:solidFill>
                <a:latin typeface="Liberation Sans" panose="020B0604020202020204"/>
              </a:rPr>
              <a:t> (the difference between the market price and the pre-established price).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bg2"/>
                </a:solidFill>
                <a:latin typeface="Liberation Sans" panose="020B0604020202020204"/>
              </a:rPr>
              <a:t>At the date of grant, the company determines a fair value for the SAR and then allocates this amount to compensation expense over the service period of the employees.</a:t>
            </a:r>
          </a:p>
        </p:txBody>
      </p:sp>
      <p:sp>
        <p:nvSpPr>
          <p:cNvPr id="96261"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ACCOUNTING FOR STOCK-APPRECIATION RIGHTS</a:t>
            </a:r>
          </a:p>
        </p:txBody>
      </p:sp>
      <p:sp>
        <p:nvSpPr>
          <p:cNvPr id="9626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1371600"/>
            <a:ext cx="80772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hlink"/>
                </a:solidFill>
                <a:latin typeface="Liberation Sans" panose="020B0604020202020204"/>
              </a:rPr>
              <a:t>SARS — SHARE-BASED LIABILITY AWARDS</a:t>
            </a:r>
            <a:endParaRPr lang="en-US" altLang="en-US" sz="2800" dirty="0">
              <a:solidFill>
                <a:schemeClr val="hlink"/>
              </a:solidFill>
              <a:latin typeface="Liberation Sans" panose="020B0604020202020204"/>
            </a:endParaRPr>
          </a:p>
        </p:txBody>
      </p:sp>
      <p:sp>
        <p:nvSpPr>
          <p:cNvPr id="97283" name="Rectangle 6"/>
          <p:cNvSpPr>
            <a:spLocks noChangeArrowheads="1"/>
          </p:cNvSpPr>
          <p:nvPr/>
        </p:nvSpPr>
        <p:spPr bwMode="auto">
          <a:xfrm>
            <a:off x="609600" y="1981200"/>
            <a:ext cx="8229600" cy="44412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solidFill>
                  <a:schemeClr val="bg2"/>
                </a:solidFill>
                <a:latin typeface="Liberation Sans" panose="020B0604020202020204"/>
              </a:rPr>
              <a:t>Companies classify SARs as liability awards if at the date of exercise, the holder receives a cash payment.  To record share-based liability:</a:t>
            </a:r>
          </a:p>
          <a:p>
            <a:pPr lvl="1" algn="l">
              <a:lnSpc>
                <a:spcPct val="120000"/>
              </a:lnSpc>
              <a:spcBef>
                <a:spcPts val="600"/>
              </a:spcBef>
              <a:buSzPct val="100000"/>
              <a:buFont typeface="Comic Sans MS" panose="030F0702030302020204" pitchFamily="66" charset="0"/>
              <a:buAutoNum type="arabicPeriod"/>
            </a:pPr>
            <a:r>
              <a:rPr lang="en-US" altLang="en-US" sz="2000" b="0" dirty="0">
                <a:solidFill>
                  <a:schemeClr val="bg2"/>
                </a:solidFill>
                <a:latin typeface="Liberation Sans" panose="020B0604020202020204"/>
              </a:rPr>
              <a:t>Measure the fair value of the award at the grant date and accrue compensation over the service period.</a:t>
            </a:r>
          </a:p>
          <a:p>
            <a:pPr lvl="1" algn="l">
              <a:lnSpc>
                <a:spcPct val="120000"/>
              </a:lnSpc>
              <a:spcBef>
                <a:spcPts val="600"/>
              </a:spcBef>
              <a:buSzPct val="100000"/>
              <a:buFont typeface="Comic Sans MS" panose="030F0702030302020204" pitchFamily="66" charset="0"/>
              <a:buAutoNum type="arabicPeriod"/>
            </a:pPr>
            <a:r>
              <a:rPr lang="en-US" altLang="en-US" sz="2000" b="0" dirty="0">
                <a:solidFill>
                  <a:schemeClr val="bg2"/>
                </a:solidFill>
                <a:latin typeface="Liberation Sans" panose="020B0604020202020204"/>
              </a:rPr>
              <a:t>Remeasure the fair value each reporting period, until the award is settled; adjust the compensation cost each period for changes in fair value prorated for the portion of the service period completed.</a:t>
            </a:r>
          </a:p>
          <a:p>
            <a:pPr lvl="1" algn="l">
              <a:lnSpc>
                <a:spcPct val="120000"/>
              </a:lnSpc>
              <a:spcBef>
                <a:spcPts val="600"/>
              </a:spcBef>
              <a:buSzPct val="100000"/>
              <a:buFont typeface="Comic Sans MS" panose="030F0702030302020204" pitchFamily="66" charset="0"/>
              <a:buAutoNum type="arabicPeriod"/>
            </a:pPr>
            <a:r>
              <a:rPr lang="en-US" altLang="en-US" sz="2000" b="0" dirty="0">
                <a:solidFill>
                  <a:schemeClr val="bg2"/>
                </a:solidFill>
                <a:latin typeface="Liberation Sans" panose="020B0604020202020204"/>
              </a:rPr>
              <a:t>Once the service period is completed, determine compensation expense each subsequent period by reporting the full change in market price as an adjustment to compensation expense.</a:t>
            </a:r>
          </a:p>
        </p:txBody>
      </p:sp>
      <p:sp>
        <p:nvSpPr>
          <p:cNvPr id="97285"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ACCOUNTING FOR STOCK-APPRECIATION RIGHTS</a:t>
            </a:r>
          </a:p>
        </p:txBody>
      </p:sp>
      <p:sp>
        <p:nvSpPr>
          <p:cNvPr id="9728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ChangeArrowheads="1"/>
          </p:cNvSpPr>
          <p:nvPr/>
        </p:nvSpPr>
        <p:spPr bwMode="auto">
          <a:xfrm>
            <a:off x="609600" y="1371600"/>
            <a:ext cx="7962900" cy="4035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chemeClr val="tx1"/>
                </a:solidFill>
                <a:latin typeface="Liberation Sans" panose="020B0604020202020204"/>
              </a:rPr>
              <a:t>Illustration</a:t>
            </a:r>
            <a:r>
              <a:rPr lang="en-US" altLang="en-US" sz="2100" dirty="0" smtClean="0">
                <a:solidFill>
                  <a:schemeClr val="tx1"/>
                </a:solidFill>
                <a:latin typeface="Liberation Sans" panose="020B0604020202020204"/>
              </a:rPr>
              <a:t>:</a:t>
            </a:r>
            <a:r>
              <a:rPr lang="en-US" altLang="en-US" sz="2100" b="0" dirty="0" smtClean="0">
                <a:solidFill>
                  <a:schemeClr val="tx1"/>
                </a:solidFill>
                <a:latin typeface="Liberation Sans" panose="020B0604020202020204"/>
              </a:rPr>
              <a:t> </a:t>
            </a:r>
            <a:r>
              <a:rPr lang="en-US" altLang="en-US" sz="2100" b="0" dirty="0">
                <a:solidFill>
                  <a:schemeClr val="tx1"/>
                </a:solidFill>
                <a:latin typeface="Liberation Sans" panose="020B0604020202020204"/>
              </a:rPr>
              <a:t>American Hotels, Inc. establishes a stock-appreciation rights plan on January 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The plan entitles executives to receive cash at the date of exercise for the difference between the market price of the stock and the pre-established price of $10 on 10,000 SARs. The fair value of the SARs on December 31,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is $3, and the service period runs for two years (</a:t>
            </a:r>
            <a:r>
              <a:rPr lang="en-US" altLang="en-US" sz="2100" b="0" dirty="0" smtClean="0">
                <a:solidFill>
                  <a:schemeClr val="tx1"/>
                </a:solidFill>
                <a:latin typeface="Liberation Sans" panose="020B0604020202020204"/>
              </a:rPr>
              <a:t>2017–2018).</a:t>
            </a:r>
            <a:endParaRPr lang="en-US" altLang="en-US" sz="2100" b="0" dirty="0">
              <a:solidFill>
                <a:schemeClr val="tx1"/>
              </a:solidFill>
              <a:latin typeface="Liberation Sans" panose="020B0604020202020204"/>
            </a:endParaRPr>
          </a:p>
          <a:p>
            <a:pPr algn="l">
              <a:lnSpc>
                <a:spcPct val="130000"/>
              </a:lnSpc>
              <a:spcBef>
                <a:spcPct val="50000"/>
              </a:spcBef>
            </a:pPr>
            <a:r>
              <a:rPr lang="en-US" altLang="en-US" sz="2100" b="0" dirty="0">
                <a:solidFill>
                  <a:schemeClr val="tx1"/>
                </a:solidFill>
                <a:latin typeface="Liberation Sans" panose="020B0604020202020204"/>
              </a:rPr>
              <a:t>Illustration 16A-1 indicates the amount of compensation expense to be recorded each period.</a:t>
            </a:r>
          </a:p>
        </p:txBody>
      </p:sp>
      <p:sp>
        <p:nvSpPr>
          <p:cNvPr id="98308"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ACCOUNTING FOR STOCK-APPRECIATION RIGHTS</a:t>
            </a:r>
          </a:p>
        </p:txBody>
      </p:sp>
      <p:sp>
        <p:nvSpPr>
          <p:cNvPr id="9830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7"/>
          <p:cNvSpPr>
            <a:spLocks noChangeArrowheads="1"/>
          </p:cNvSpPr>
          <p:nvPr/>
        </p:nvSpPr>
        <p:spPr bwMode="auto">
          <a:xfrm>
            <a:off x="609600" y="4403725"/>
            <a:ext cx="579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000" b="0" dirty="0">
                <a:latin typeface="Liberation Sans" panose="020B0604020202020204"/>
              </a:rPr>
              <a:t>American Hotels records compensation expense in the first year as follows.</a:t>
            </a:r>
          </a:p>
        </p:txBody>
      </p:sp>
      <p:sp>
        <p:nvSpPr>
          <p:cNvPr id="1595400" name="Rectangle 8"/>
          <p:cNvSpPr>
            <a:spLocks noChangeArrowheads="1"/>
          </p:cNvSpPr>
          <p:nvPr/>
        </p:nvSpPr>
        <p:spPr bwMode="auto">
          <a:xfrm>
            <a:off x="990600" y="5133975"/>
            <a:ext cx="7772400" cy="885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29350" algn="r"/>
                <a:tab pos="7486650" algn="r"/>
              </a:tabLst>
              <a:defRPr b="1">
                <a:solidFill>
                  <a:schemeClr val="folHlink"/>
                </a:solidFill>
                <a:latin typeface="Comic Sans MS" panose="030F0702030302020204" pitchFamily="66" charset="0"/>
              </a:defRPr>
            </a:lvl1pPr>
            <a:lvl2pPr marL="742950" indent="-285750">
              <a:tabLst>
                <a:tab pos="6229350" algn="r"/>
                <a:tab pos="7486650" algn="r"/>
              </a:tabLst>
              <a:defRPr b="1">
                <a:solidFill>
                  <a:schemeClr val="folHlink"/>
                </a:solidFill>
                <a:latin typeface="Comic Sans MS" panose="030F0702030302020204" pitchFamily="66" charset="0"/>
              </a:defRPr>
            </a:lvl2pPr>
            <a:lvl3pPr marL="1143000" indent="-228600">
              <a:tabLst>
                <a:tab pos="6229350" algn="r"/>
                <a:tab pos="7486650" algn="r"/>
              </a:tabLst>
              <a:defRPr b="1">
                <a:solidFill>
                  <a:schemeClr val="folHlink"/>
                </a:solidFill>
                <a:latin typeface="Comic Sans MS" panose="030F0702030302020204" pitchFamily="66" charset="0"/>
              </a:defRPr>
            </a:lvl3pPr>
            <a:lvl4pPr marL="1600200" indent="-228600">
              <a:tabLst>
                <a:tab pos="6229350" algn="r"/>
                <a:tab pos="7486650" algn="r"/>
              </a:tabLst>
              <a:defRPr b="1">
                <a:solidFill>
                  <a:schemeClr val="folHlink"/>
                </a:solidFill>
                <a:latin typeface="Comic Sans MS" panose="030F0702030302020204" pitchFamily="66" charset="0"/>
              </a:defRPr>
            </a:lvl4pPr>
            <a:lvl5pPr marL="2057400" indent="-228600">
              <a:tabLst>
                <a:tab pos="62293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29350" algn="r"/>
                <a:tab pos="7486650" algn="r"/>
              </a:tabLs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Compensation Expense 	15,000</a:t>
            </a:r>
          </a:p>
          <a:p>
            <a:pPr algn="l">
              <a:lnSpc>
                <a:spcPct val="130000"/>
              </a:lnSpc>
            </a:pPr>
            <a:r>
              <a:rPr lang="en-US" altLang="en-US" sz="2000" b="0" dirty="0">
                <a:latin typeface="Liberation Sans" panose="020B0604020202020204"/>
              </a:rPr>
              <a:t>	Liability under Stock-Appreciation Plan 		15,000</a:t>
            </a:r>
          </a:p>
        </p:txBody>
      </p:sp>
      <p:sp>
        <p:nvSpPr>
          <p:cNvPr id="99334"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ACCOUNTING FOR STOCK-APPRECIATION RIGHTS</a:t>
            </a:r>
          </a:p>
        </p:txBody>
      </p:sp>
      <p:sp>
        <p:nvSpPr>
          <p:cNvPr id="9933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16A</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437610" y="1345956"/>
            <a:ext cx="8268779" cy="2780796"/>
          </a:xfrm>
          <a:prstGeom prst="rect">
            <a:avLst/>
          </a:prstGeom>
        </p:spPr>
      </p:pic>
      <p:sp>
        <p:nvSpPr>
          <p:cNvPr id="11" name="Text Box 9"/>
          <p:cNvSpPr txBox="1">
            <a:spLocks noChangeArrowheads="1"/>
          </p:cNvSpPr>
          <p:nvPr/>
        </p:nvSpPr>
        <p:spPr bwMode="auto">
          <a:xfrm>
            <a:off x="6781800" y="4161303"/>
            <a:ext cx="2153168" cy="646331"/>
          </a:xfrm>
          <a:prstGeom prst="rect">
            <a:avLst/>
          </a:prstGeom>
          <a:solidFill>
            <a:srgbClr val="FFFFFF"/>
          </a:solidFill>
          <a:ln w="28575" cap="sq"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16A-1</a:t>
            </a:r>
          </a:p>
          <a:p>
            <a:pPr algn="l">
              <a:spcBef>
                <a:spcPts val="0"/>
              </a:spcBef>
            </a:pPr>
            <a:r>
              <a:rPr lang="en-US" altLang="en-US" sz="1200" b="0" dirty="0">
                <a:solidFill>
                  <a:schemeClr val="tx1"/>
                </a:solidFill>
                <a:latin typeface="Liberation Sans" panose="020B0604020202020204"/>
              </a:rPr>
              <a:t>Compensation Expense, Stock-Appreciation Rights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5400">
                                            <p:txEl>
                                              <p:pRg st="0" end="0"/>
                                            </p:txEl>
                                          </p:spTgt>
                                        </p:tgtEl>
                                        <p:attrNameLst>
                                          <p:attrName>style.visibility</p:attrName>
                                        </p:attrNameLst>
                                      </p:cBhvr>
                                      <p:to>
                                        <p:strVal val="visible"/>
                                      </p:to>
                                    </p:set>
                                    <p:animEffect transition="in" filter="wipe(left)">
                                      <p:cBhvr>
                                        <p:cTn id="7" dur="500"/>
                                        <p:tgtEl>
                                          <p:spTgt spid="15954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5400">
                                            <p:txEl>
                                              <p:pRg st="1" end="1"/>
                                            </p:txEl>
                                          </p:spTgt>
                                        </p:tgtEl>
                                        <p:attrNameLst>
                                          <p:attrName>style.visibility</p:attrName>
                                        </p:attrNameLst>
                                      </p:cBhvr>
                                      <p:to>
                                        <p:strVal val="visible"/>
                                      </p:to>
                                    </p:set>
                                    <p:animEffect transition="in" filter="wipe(left)">
                                      <p:cBhvr>
                                        <p:cTn id="12" dur="500"/>
                                        <p:tgtEl>
                                          <p:spTgt spid="15954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400" grpId="0" build="p"/>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22490</TotalTime>
  <Pages>43</Pages>
  <Words>8203</Words>
  <Application>Microsoft Office PowerPoint</Application>
  <PresentationFormat>On-screen Show (4:3)</PresentationFormat>
  <Paragraphs>893</Paragraphs>
  <Slides>123</Slides>
  <Notes>122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0" baseType="lpstr">
      <vt:lpstr>Arial</vt:lpstr>
      <vt:lpstr>Comic Sans MS</vt:lpstr>
      <vt:lpstr>Liberation Sans</vt:lpstr>
      <vt:lpstr>Times New Roman</vt:lpstr>
      <vt:lpstr>Wingdings</vt:lpstr>
      <vt:lpstr>movnglnc</vt:lpstr>
      <vt:lpstr>Worksheet</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Coby Harmon</cp:lastModifiedBy>
  <cp:revision>3744</cp:revision>
  <cp:lastPrinted>1999-09-16T17:08:20Z</cp:lastPrinted>
  <dcterms:created xsi:type="dcterms:W3CDTF">1997-03-28T18:03:02Z</dcterms:created>
  <dcterms:modified xsi:type="dcterms:W3CDTF">2016-03-17T19:50:13Z</dcterms:modified>
</cp:coreProperties>
</file>