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25"/>
  </p:notesMasterIdLst>
  <p:sldIdLst>
    <p:sldId id="257" r:id="rId2"/>
    <p:sldId id="323" r:id="rId3"/>
    <p:sldId id="325" r:id="rId4"/>
    <p:sldId id="324" r:id="rId5"/>
    <p:sldId id="281" r:id="rId6"/>
    <p:sldId id="326" r:id="rId7"/>
    <p:sldId id="316" r:id="rId8"/>
    <p:sldId id="318" r:id="rId9"/>
    <p:sldId id="319" r:id="rId10"/>
    <p:sldId id="320" r:id="rId11"/>
    <p:sldId id="317" r:id="rId12"/>
    <p:sldId id="297" r:id="rId13"/>
    <p:sldId id="301" r:id="rId14"/>
    <p:sldId id="321" r:id="rId15"/>
    <p:sldId id="271" r:id="rId16"/>
    <p:sldId id="322" r:id="rId17"/>
    <p:sldId id="274" r:id="rId18"/>
    <p:sldId id="311" r:id="rId19"/>
    <p:sldId id="310" r:id="rId20"/>
    <p:sldId id="309" r:id="rId21"/>
    <p:sldId id="294" r:id="rId22"/>
    <p:sldId id="308" r:id="rId23"/>
    <p:sldId id="279" r:id="rId24"/>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0431"/>
    <p:restoredTop sz="94643"/>
  </p:normalViewPr>
  <p:slideViewPr>
    <p:cSldViewPr>
      <p:cViewPr>
        <p:scale>
          <a:sx n="85" d="100"/>
          <a:sy n="85" d="100"/>
        </p:scale>
        <p:origin x="2168" y="288"/>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notesMaster" Target="notesMasters/notesMaster1.xml"/><Relationship Id="rId26" Type="http://schemas.openxmlformats.org/officeDocument/2006/relationships/presProps" Target="presProps.xml"/><Relationship Id="rId27" Type="http://schemas.openxmlformats.org/officeDocument/2006/relationships/viewProps" Target="viewProps.xml"/><Relationship Id="rId28" Type="http://schemas.openxmlformats.org/officeDocument/2006/relationships/theme" Target="theme/theme1.xml"/><Relationship Id="rId29"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en-US"/>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E77C7582-6EBE-4B88-83BC-D690FB7165E8}" type="datetimeFigureOut">
              <a:rPr lang="en-US" smtClean="0"/>
              <a:pPr/>
              <a:t>6/25/18</a:t>
            </a:fld>
            <a:endParaRPr lang="en-US"/>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en-US"/>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en-US"/>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059449F8-797A-448D-8908-796BA033F0BA}" type="slidenum">
              <a:rPr lang="en-US" smtClean="0"/>
              <a:pPr/>
              <a:t>‹#›</a:t>
            </a:fld>
            <a:endParaRPr lang="en-US"/>
          </a:p>
        </p:txBody>
      </p:sp>
    </p:spTree>
    <p:extLst>
      <p:ext uri="{BB962C8B-B14F-4D97-AF65-F5344CB8AC3E}">
        <p14:creationId xmlns:p14="http://schemas.microsoft.com/office/powerpoint/2010/main" val="2821041775"/>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p:spPr>
      </p:sp>
      <p:sp>
        <p:nvSpPr>
          <p:cNvPr id="4096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ar-SA" smtClean="0"/>
          </a:p>
        </p:txBody>
      </p:sp>
      <p:sp>
        <p:nvSpPr>
          <p:cNvPr id="40964" name="Footer Placeholder 4"/>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r>
              <a:rPr lang="en-US" smtClean="0">
                <a:latin typeface="Arial" pitchFamily="34" charset="0"/>
              </a:rPr>
              <a:t>CII Institute of Logistics    by Prof Anandhi</a:t>
            </a:r>
          </a:p>
        </p:txBody>
      </p:sp>
    </p:spTree>
    <p:extLst>
      <p:ext uri="{BB962C8B-B14F-4D97-AF65-F5344CB8AC3E}">
        <p14:creationId xmlns:p14="http://schemas.microsoft.com/office/powerpoint/2010/main" val="24198590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p:spPr>
        <p:txBody>
          <a:bodyPr/>
          <a:lstStyle/>
          <a:p>
            <a:fld id="{579F5B66-F65D-4AAE-9A9A-14B9DF9C7EA0}" type="slidenum">
              <a:rPr lang="ar-SA"/>
              <a:pPr/>
              <a:t>5</a:t>
            </a:fld>
            <a:endParaRPr lang="en-US"/>
          </a:p>
        </p:txBody>
      </p:sp>
      <p:sp>
        <p:nvSpPr>
          <p:cNvPr id="55299" name="Rectangle 2"/>
          <p:cNvSpPr>
            <a:spLocks noGrp="1" noRot="1" noChangeAspect="1" noChangeArrowheads="1" noTextEdit="1"/>
          </p:cNvSpPr>
          <p:nvPr>
            <p:ph type="sldImg"/>
          </p:nvPr>
        </p:nvSpPr>
        <p:spPr>
          <a:ln/>
        </p:spPr>
      </p:sp>
      <p:sp>
        <p:nvSpPr>
          <p:cNvPr id="55300" name="Rectangle 3"/>
          <p:cNvSpPr>
            <a:spLocks noGrp="1" noChangeArrowheads="1"/>
          </p:cNvSpPr>
          <p:nvPr>
            <p:ph type="body" idx="1"/>
          </p:nvPr>
        </p:nvSpPr>
        <p:spPr>
          <a:xfrm>
            <a:off x="914400" y="4343400"/>
            <a:ext cx="5029200" cy="4114800"/>
          </a:xfrm>
          <a:noFill/>
          <a:ln/>
        </p:spPr>
        <p:txBody>
          <a:bodyPr/>
          <a:lstStyle/>
          <a:p>
            <a:pPr eaLnBrk="1" hangingPunct="1"/>
            <a:endParaRPr lang="en-US" smtClean="0"/>
          </a:p>
        </p:txBody>
      </p:sp>
    </p:spTree>
    <p:extLst>
      <p:ext uri="{BB962C8B-B14F-4D97-AF65-F5344CB8AC3E}">
        <p14:creationId xmlns:p14="http://schemas.microsoft.com/office/powerpoint/2010/main" val="15422738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p:spPr>
        <p:txBody>
          <a:bodyPr/>
          <a:lstStyle/>
          <a:p>
            <a:fld id="{A0375A0C-C476-465E-B1D0-F77ACBC308A0}" type="slidenum">
              <a:rPr lang="ar-SA"/>
              <a:pPr/>
              <a:t>21</a:t>
            </a:fld>
            <a:endParaRPr lang="en-US"/>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xfrm>
            <a:off x="914400" y="4343400"/>
            <a:ext cx="5029200" cy="4114800"/>
          </a:xfrm>
          <a:noFill/>
          <a:ln/>
        </p:spPr>
        <p:txBody>
          <a:bodyPr/>
          <a:lstStyle/>
          <a:p>
            <a:pPr eaLnBrk="1" hangingPunct="1"/>
            <a:endParaRPr lang="en-US" smtClean="0"/>
          </a:p>
        </p:txBody>
      </p:sp>
    </p:spTree>
    <p:extLst>
      <p:ext uri="{BB962C8B-B14F-4D97-AF65-F5344CB8AC3E}">
        <p14:creationId xmlns:p14="http://schemas.microsoft.com/office/powerpoint/2010/main" val="7443940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en-US"/>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en-US"/>
          </a:p>
        </p:txBody>
      </p:sp>
      <p:sp>
        <p:nvSpPr>
          <p:cNvPr id="4" name="عنصر نائب للتاريخ 3"/>
          <p:cNvSpPr>
            <a:spLocks noGrp="1"/>
          </p:cNvSpPr>
          <p:nvPr>
            <p:ph type="dt" sz="half" idx="10"/>
          </p:nvPr>
        </p:nvSpPr>
        <p:spPr/>
        <p:txBody>
          <a:bodyPr/>
          <a:lstStyle/>
          <a:p>
            <a:fld id="{AD635439-F220-4DE2-8E53-0FB1AD9AE104}" type="datetimeFigureOut">
              <a:rPr lang="en-US" smtClean="0"/>
              <a:pPr/>
              <a:t>6/25/18</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828AC708-5FD7-4B25-A191-996DD911C78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10"/>
          </p:nvPr>
        </p:nvSpPr>
        <p:spPr/>
        <p:txBody>
          <a:bodyPr/>
          <a:lstStyle/>
          <a:p>
            <a:fld id="{AD635439-F220-4DE2-8E53-0FB1AD9AE104}" type="datetimeFigureOut">
              <a:rPr lang="en-US" smtClean="0"/>
              <a:pPr/>
              <a:t>6/25/18</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828AC708-5FD7-4B25-A191-996DD911C78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en-US"/>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10"/>
          </p:nvPr>
        </p:nvSpPr>
        <p:spPr/>
        <p:txBody>
          <a:bodyPr/>
          <a:lstStyle/>
          <a:p>
            <a:fld id="{AD635439-F220-4DE2-8E53-0FB1AD9AE104}" type="datetimeFigureOut">
              <a:rPr lang="en-US" smtClean="0"/>
              <a:pPr/>
              <a:t>6/25/18</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828AC708-5FD7-4B25-A191-996DD911C78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10"/>
          </p:nvPr>
        </p:nvSpPr>
        <p:spPr/>
        <p:txBody>
          <a:bodyPr/>
          <a:lstStyle/>
          <a:p>
            <a:fld id="{AD635439-F220-4DE2-8E53-0FB1AD9AE104}" type="datetimeFigureOut">
              <a:rPr lang="en-US" smtClean="0"/>
              <a:pPr/>
              <a:t>6/25/18</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828AC708-5FD7-4B25-A191-996DD911C78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en-US"/>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AD635439-F220-4DE2-8E53-0FB1AD9AE104}" type="datetimeFigureOut">
              <a:rPr lang="en-US" smtClean="0"/>
              <a:pPr/>
              <a:t>6/25/18</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828AC708-5FD7-4B25-A191-996DD911C78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5" name="عنصر نائب للتاريخ 4"/>
          <p:cNvSpPr>
            <a:spLocks noGrp="1"/>
          </p:cNvSpPr>
          <p:nvPr>
            <p:ph type="dt" sz="half" idx="10"/>
          </p:nvPr>
        </p:nvSpPr>
        <p:spPr/>
        <p:txBody>
          <a:bodyPr/>
          <a:lstStyle/>
          <a:p>
            <a:fld id="{AD635439-F220-4DE2-8E53-0FB1AD9AE104}" type="datetimeFigureOut">
              <a:rPr lang="en-US" smtClean="0"/>
              <a:pPr/>
              <a:t>6/25/18</a:t>
            </a:fld>
            <a:endParaRPr lang="en-US"/>
          </a:p>
        </p:txBody>
      </p:sp>
      <p:sp>
        <p:nvSpPr>
          <p:cNvPr id="6" name="عنصر نائب للتذييل 5"/>
          <p:cNvSpPr>
            <a:spLocks noGrp="1"/>
          </p:cNvSpPr>
          <p:nvPr>
            <p:ph type="ftr" sz="quarter" idx="11"/>
          </p:nvPr>
        </p:nvSpPr>
        <p:spPr/>
        <p:txBody>
          <a:bodyPr/>
          <a:lstStyle/>
          <a:p>
            <a:endParaRPr lang="en-US"/>
          </a:p>
        </p:txBody>
      </p:sp>
      <p:sp>
        <p:nvSpPr>
          <p:cNvPr id="7" name="عنصر نائب لرقم الشريحة 6"/>
          <p:cNvSpPr>
            <a:spLocks noGrp="1"/>
          </p:cNvSpPr>
          <p:nvPr>
            <p:ph type="sldNum" sz="quarter" idx="12"/>
          </p:nvPr>
        </p:nvSpPr>
        <p:spPr/>
        <p:txBody>
          <a:bodyPr/>
          <a:lstStyle/>
          <a:p>
            <a:fld id="{828AC708-5FD7-4B25-A191-996DD911C78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en-US"/>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7" name="عنصر نائب للتاريخ 6"/>
          <p:cNvSpPr>
            <a:spLocks noGrp="1"/>
          </p:cNvSpPr>
          <p:nvPr>
            <p:ph type="dt" sz="half" idx="10"/>
          </p:nvPr>
        </p:nvSpPr>
        <p:spPr/>
        <p:txBody>
          <a:bodyPr/>
          <a:lstStyle/>
          <a:p>
            <a:fld id="{AD635439-F220-4DE2-8E53-0FB1AD9AE104}" type="datetimeFigureOut">
              <a:rPr lang="en-US" smtClean="0"/>
              <a:pPr/>
              <a:t>6/25/18</a:t>
            </a:fld>
            <a:endParaRPr lang="en-US"/>
          </a:p>
        </p:txBody>
      </p:sp>
      <p:sp>
        <p:nvSpPr>
          <p:cNvPr id="8" name="عنصر نائب للتذييل 7"/>
          <p:cNvSpPr>
            <a:spLocks noGrp="1"/>
          </p:cNvSpPr>
          <p:nvPr>
            <p:ph type="ftr" sz="quarter" idx="11"/>
          </p:nvPr>
        </p:nvSpPr>
        <p:spPr/>
        <p:txBody>
          <a:bodyPr/>
          <a:lstStyle/>
          <a:p>
            <a:endParaRPr lang="en-US"/>
          </a:p>
        </p:txBody>
      </p:sp>
      <p:sp>
        <p:nvSpPr>
          <p:cNvPr id="9" name="عنصر نائب لرقم الشريحة 8"/>
          <p:cNvSpPr>
            <a:spLocks noGrp="1"/>
          </p:cNvSpPr>
          <p:nvPr>
            <p:ph type="sldNum" sz="quarter" idx="12"/>
          </p:nvPr>
        </p:nvSpPr>
        <p:spPr/>
        <p:txBody>
          <a:bodyPr/>
          <a:lstStyle/>
          <a:p>
            <a:fld id="{828AC708-5FD7-4B25-A191-996DD911C78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تاريخ 2"/>
          <p:cNvSpPr>
            <a:spLocks noGrp="1"/>
          </p:cNvSpPr>
          <p:nvPr>
            <p:ph type="dt" sz="half" idx="10"/>
          </p:nvPr>
        </p:nvSpPr>
        <p:spPr/>
        <p:txBody>
          <a:bodyPr/>
          <a:lstStyle/>
          <a:p>
            <a:fld id="{AD635439-F220-4DE2-8E53-0FB1AD9AE104}" type="datetimeFigureOut">
              <a:rPr lang="en-US" smtClean="0"/>
              <a:pPr/>
              <a:t>6/25/18</a:t>
            </a:fld>
            <a:endParaRPr lang="en-US"/>
          </a:p>
        </p:txBody>
      </p:sp>
      <p:sp>
        <p:nvSpPr>
          <p:cNvPr id="4" name="عنصر نائب للتذييل 3"/>
          <p:cNvSpPr>
            <a:spLocks noGrp="1"/>
          </p:cNvSpPr>
          <p:nvPr>
            <p:ph type="ftr" sz="quarter" idx="11"/>
          </p:nvPr>
        </p:nvSpPr>
        <p:spPr/>
        <p:txBody>
          <a:bodyPr/>
          <a:lstStyle/>
          <a:p>
            <a:endParaRPr lang="en-US"/>
          </a:p>
        </p:txBody>
      </p:sp>
      <p:sp>
        <p:nvSpPr>
          <p:cNvPr id="5" name="عنصر نائب لرقم الشريحة 4"/>
          <p:cNvSpPr>
            <a:spLocks noGrp="1"/>
          </p:cNvSpPr>
          <p:nvPr>
            <p:ph type="sldNum" sz="quarter" idx="12"/>
          </p:nvPr>
        </p:nvSpPr>
        <p:spPr/>
        <p:txBody>
          <a:bodyPr/>
          <a:lstStyle/>
          <a:p>
            <a:fld id="{828AC708-5FD7-4B25-A191-996DD911C78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AD635439-F220-4DE2-8E53-0FB1AD9AE104}" type="datetimeFigureOut">
              <a:rPr lang="en-US" smtClean="0"/>
              <a:pPr/>
              <a:t>6/25/18</a:t>
            </a:fld>
            <a:endParaRPr lang="en-US"/>
          </a:p>
        </p:txBody>
      </p:sp>
      <p:sp>
        <p:nvSpPr>
          <p:cNvPr id="3" name="عنصر نائب للتذييل 2"/>
          <p:cNvSpPr>
            <a:spLocks noGrp="1"/>
          </p:cNvSpPr>
          <p:nvPr>
            <p:ph type="ftr" sz="quarter" idx="11"/>
          </p:nvPr>
        </p:nvSpPr>
        <p:spPr/>
        <p:txBody>
          <a:bodyPr/>
          <a:lstStyle/>
          <a:p>
            <a:endParaRPr lang="en-US"/>
          </a:p>
        </p:txBody>
      </p:sp>
      <p:sp>
        <p:nvSpPr>
          <p:cNvPr id="4" name="عنصر نائب لرقم الشريحة 3"/>
          <p:cNvSpPr>
            <a:spLocks noGrp="1"/>
          </p:cNvSpPr>
          <p:nvPr>
            <p:ph type="sldNum" sz="quarter" idx="12"/>
          </p:nvPr>
        </p:nvSpPr>
        <p:spPr/>
        <p:txBody>
          <a:bodyPr/>
          <a:lstStyle/>
          <a:p>
            <a:fld id="{828AC708-5FD7-4B25-A191-996DD911C78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en-US"/>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AD635439-F220-4DE2-8E53-0FB1AD9AE104}" type="datetimeFigureOut">
              <a:rPr lang="en-US" smtClean="0"/>
              <a:pPr/>
              <a:t>6/25/18</a:t>
            </a:fld>
            <a:endParaRPr lang="en-US"/>
          </a:p>
        </p:txBody>
      </p:sp>
      <p:sp>
        <p:nvSpPr>
          <p:cNvPr id="6" name="عنصر نائب للتذييل 5"/>
          <p:cNvSpPr>
            <a:spLocks noGrp="1"/>
          </p:cNvSpPr>
          <p:nvPr>
            <p:ph type="ftr" sz="quarter" idx="11"/>
          </p:nvPr>
        </p:nvSpPr>
        <p:spPr/>
        <p:txBody>
          <a:bodyPr/>
          <a:lstStyle/>
          <a:p>
            <a:endParaRPr lang="en-US"/>
          </a:p>
        </p:txBody>
      </p:sp>
      <p:sp>
        <p:nvSpPr>
          <p:cNvPr id="7" name="عنصر نائب لرقم الشريحة 6"/>
          <p:cNvSpPr>
            <a:spLocks noGrp="1"/>
          </p:cNvSpPr>
          <p:nvPr>
            <p:ph type="sldNum" sz="quarter" idx="12"/>
          </p:nvPr>
        </p:nvSpPr>
        <p:spPr/>
        <p:txBody>
          <a:bodyPr/>
          <a:lstStyle/>
          <a:p>
            <a:fld id="{828AC708-5FD7-4B25-A191-996DD911C78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en-US"/>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AD635439-F220-4DE2-8E53-0FB1AD9AE104}" type="datetimeFigureOut">
              <a:rPr lang="en-US" smtClean="0"/>
              <a:pPr/>
              <a:t>6/25/18</a:t>
            </a:fld>
            <a:endParaRPr lang="en-US"/>
          </a:p>
        </p:txBody>
      </p:sp>
      <p:sp>
        <p:nvSpPr>
          <p:cNvPr id="6" name="عنصر نائب للتذييل 5"/>
          <p:cNvSpPr>
            <a:spLocks noGrp="1"/>
          </p:cNvSpPr>
          <p:nvPr>
            <p:ph type="ftr" sz="quarter" idx="11"/>
          </p:nvPr>
        </p:nvSpPr>
        <p:spPr/>
        <p:txBody>
          <a:bodyPr/>
          <a:lstStyle/>
          <a:p>
            <a:endParaRPr lang="en-US"/>
          </a:p>
        </p:txBody>
      </p:sp>
      <p:sp>
        <p:nvSpPr>
          <p:cNvPr id="7" name="عنصر نائب لرقم الشريحة 6"/>
          <p:cNvSpPr>
            <a:spLocks noGrp="1"/>
          </p:cNvSpPr>
          <p:nvPr>
            <p:ph type="sldNum" sz="quarter" idx="12"/>
          </p:nvPr>
        </p:nvSpPr>
        <p:spPr/>
        <p:txBody>
          <a:bodyPr/>
          <a:lstStyle/>
          <a:p>
            <a:fld id="{828AC708-5FD7-4B25-A191-996DD911C78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en-US"/>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AD635439-F220-4DE2-8E53-0FB1AD9AE104}" type="datetimeFigureOut">
              <a:rPr lang="en-US" smtClean="0"/>
              <a:pPr/>
              <a:t>6/25/18</a:t>
            </a:fld>
            <a:endParaRPr lang="en-US"/>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en-US"/>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828AC708-5FD7-4B25-A191-996DD911C78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p:nvPr>
        </p:nvSpPr>
        <p:spPr/>
        <p:txBody>
          <a:bodyPr/>
          <a:lstStyle/>
          <a:p>
            <a:pPr>
              <a:defRPr/>
            </a:pPr>
            <a:r>
              <a:rPr lang="en-US" dirty="0">
                <a:latin typeface="Times" charset="0"/>
                <a:ea typeface="Times" charset="0"/>
                <a:cs typeface="Times" charset="0"/>
              </a:rPr>
              <a:t>Introduction to Nursing </a:t>
            </a:r>
            <a:r>
              <a:rPr lang="en-US" dirty="0">
                <a:latin typeface="Times" charset="0"/>
                <a:ea typeface="Times" charset="0"/>
                <a:cs typeface="Times" charset="0"/>
              </a:rPr>
              <a:t>M</a:t>
            </a:r>
            <a:r>
              <a:rPr lang="en-US" dirty="0" smtClean="0">
                <a:latin typeface="Times" charset="0"/>
                <a:ea typeface="Times" charset="0"/>
                <a:cs typeface="Times" charset="0"/>
              </a:rPr>
              <a:t>anagement and Leadership </a:t>
            </a:r>
            <a:endParaRPr lang="en-US" dirty="0" smtClean="0">
              <a:latin typeface="Times" charset="0"/>
              <a:ea typeface="Times" charset="0"/>
              <a:cs typeface="Times" charset="0"/>
            </a:endParaRPr>
          </a:p>
        </p:txBody>
      </p:sp>
      <p:sp>
        <p:nvSpPr>
          <p:cNvPr id="2" name="Subtitle 1"/>
          <p:cNvSpPr>
            <a:spLocks noGrp="1"/>
          </p:cNvSpPr>
          <p:nvPr>
            <p:ph type="subTitle" idx="1"/>
          </p:nvPr>
        </p:nvSpPr>
        <p:spPr>
          <a:xfrm>
            <a:off x="5004048" y="5013176"/>
            <a:ext cx="2768352" cy="625624"/>
          </a:xfrm>
        </p:spPr>
        <p:txBody>
          <a:bodyPr>
            <a:normAutofit fontScale="92500"/>
          </a:bodyPr>
          <a:lstStyle/>
          <a:p>
            <a:pPr marL="0" indent="0" algn="ctr" defTabSz="914400" rtl="0" eaLnBrk="1" latinLnBrk="0" hangingPunct="1">
              <a:spcBef>
                <a:spcPct val="20000"/>
              </a:spcBef>
              <a:buFont typeface="Arial" pitchFamily="34" charset="0"/>
              <a:buNone/>
            </a:pPr>
            <a:r>
              <a:rPr lang="en-US" dirty="0" smtClean="0">
                <a:latin typeface="Times" charset="0"/>
                <a:ea typeface="Times" charset="0"/>
                <a:cs typeface="Times" charset="0"/>
              </a:rPr>
              <a:t>Maram Jaghama</a:t>
            </a:r>
          </a:p>
          <a:p>
            <a:pPr marL="0" indent="0" algn="ctr" defTabSz="914400" rtl="0" eaLnBrk="1" latinLnBrk="0" hangingPunct="1">
              <a:spcBef>
                <a:spcPct val="20000"/>
              </a:spcBef>
              <a:buFont typeface="Arial" pitchFamily="34" charset="0"/>
              <a:buNone/>
            </a:pPr>
            <a:endParaRPr lang="ar-SA"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2050"/>
                                        </p:tgtEl>
                                        <p:attrNameLst>
                                          <p:attrName>style.visibility</p:attrName>
                                        </p:attrNameLst>
                                      </p:cBhvr>
                                      <p:to>
                                        <p:strVal val="visible"/>
                                      </p:to>
                                    </p:set>
                                    <p:animEffect transition="in" filter="blinds(horizontal)">
                                      <p:cBhvr>
                                        <p:cTn id="7" dur="2000"/>
                                        <p:tgtEl>
                                          <p:spTgt spid="20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6632"/>
            <a:ext cx="8229600" cy="6480720"/>
          </a:xfrm>
        </p:spPr>
        <p:txBody>
          <a:bodyPr>
            <a:normAutofit fontScale="55000" lnSpcReduction="20000"/>
          </a:bodyPr>
          <a:lstStyle/>
          <a:p>
            <a:pPr marL="0" indent="0" algn="l">
              <a:buNone/>
            </a:pPr>
            <a:endParaRPr lang="en-US" i="1" dirty="0" smtClean="0">
              <a:latin typeface="Times" charset="0"/>
              <a:ea typeface="Times" charset="0"/>
              <a:cs typeface="Times" charset="0"/>
            </a:endParaRPr>
          </a:p>
          <a:p>
            <a:pPr marL="0" indent="0" algn="l">
              <a:buNone/>
            </a:pPr>
            <a:r>
              <a:rPr lang="en-US" i="1" dirty="0" smtClean="0">
                <a:latin typeface="Times" charset="0"/>
                <a:ea typeface="Times" charset="0"/>
                <a:cs typeface="Times" charset="0"/>
              </a:rPr>
              <a:t>1. </a:t>
            </a:r>
            <a:r>
              <a:rPr lang="en-US" i="1" u="sng" dirty="0" smtClean="0">
                <a:latin typeface="Times" charset="0"/>
                <a:ea typeface="Times" charset="0"/>
                <a:cs typeface="Times" charset="0"/>
              </a:rPr>
              <a:t>Planning:</a:t>
            </a:r>
            <a:r>
              <a:rPr lang="en-US" i="1" dirty="0" smtClean="0">
                <a:latin typeface="Times" charset="0"/>
                <a:ea typeface="Times" charset="0"/>
                <a:cs typeface="Times" charset="0"/>
              </a:rPr>
              <a:t/>
            </a:r>
            <a:br>
              <a:rPr lang="en-US" i="1" dirty="0" smtClean="0">
                <a:latin typeface="Times" charset="0"/>
                <a:ea typeface="Times" charset="0"/>
                <a:cs typeface="Times" charset="0"/>
              </a:rPr>
            </a:br>
            <a:r>
              <a:rPr lang="en-US" dirty="0" smtClean="0">
                <a:latin typeface="Times" charset="0"/>
                <a:ea typeface="Times" charset="0"/>
                <a:cs typeface="Times" charset="0"/>
              </a:rPr>
              <a:t>determining </a:t>
            </a:r>
            <a:r>
              <a:rPr lang="en-US" dirty="0">
                <a:latin typeface="Times" charset="0"/>
                <a:ea typeface="Times" charset="0"/>
                <a:cs typeface="Times" charset="0"/>
              </a:rPr>
              <a:t>philosophy, goals, objectives, policies, procedures, and rules; </a:t>
            </a:r>
            <a:r>
              <a:rPr lang="en-US" dirty="0" smtClean="0">
                <a:latin typeface="Times" charset="0"/>
                <a:ea typeface="Times" charset="0"/>
                <a:cs typeface="Times" charset="0"/>
              </a:rPr>
              <a:t>determining </a:t>
            </a:r>
            <a:r>
              <a:rPr lang="en-US" dirty="0">
                <a:latin typeface="Times" charset="0"/>
                <a:ea typeface="Times" charset="0"/>
                <a:cs typeface="Times" charset="0"/>
              </a:rPr>
              <a:t>a fiscal course of </a:t>
            </a:r>
            <a:r>
              <a:rPr lang="en-US" dirty="0" smtClean="0">
                <a:latin typeface="Times" charset="0"/>
                <a:ea typeface="Times" charset="0"/>
                <a:cs typeface="Times" charset="0"/>
              </a:rPr>
              <a:t>action. </a:t>
            </a:r>
            <a:br>
              <a:rPr lang="en-US" dirty="0" smtClean="0">
                <a:latin typeface="Times" charset="0"/>
                <a:ea typeface="Times" charset="0"/>
                <a:cs typeface="Times" charset="0"/>
              </a:rPr>
            </a:br>
            <a:endParaRPr lang="en-US" dirty="0">
              <a:latin typeface="Times" charset="0"/>
              <a:ea typeface="Times" charset="0"/>
              <a:cs typeface="Times" charset="0"/>
            </a:endParaRPr>
          </a:p>
          <a:p>
            <a:pPr marL="0" indent="0" algn="l">
              <a:buNone/>
            </a:pPr>
            <a:r>
              <a:rPr lang="en-US" i="1" dirty="0" smtClean="0">
                <a:latin typeface="Times" charset="0"/>
                <a:ea typeface="Times" charset="0"/>
                <a:cs typeface="Times" charset="0"/>
              </a:rPr>
              <a:t>2. </a:t>
            </a:r>
            <a:r>
              <a:rPr lang="en-US" i="1" u="sng" dirty="0" smtClean="0">
                <a:latin typeface="Times" charset="0"/>
                <a:ea typeface="Times" charset="0"/>
                <a:cs typeface="Times" charset="0"/>
              </a:rPr>
              <a:t>Organizing:</a:t>
            </a:r>
            <a:r>
              <a:rPr lang="en-US" i="1" dirty="0" smtClean="0">
                <a:latin typeface="Times" charset="0"/>
                <a:ea typeface="Times" charset="0"/>
                <a:cs typeface="Times" charset="0"/>
              </a:rPr>
              <a:t/>
            </a:r>
            <a:br>
              <a:rPr lang="en-US" i="1" dirty="0" smtClean="0">
                <a:latin typeface="Times" charset="0"/>
                <a:ea typeface="Times" charset="0"/>
                <a:cs typeface="Times" charset="0"/>
              </a:rPr>
            </a:br>
            <a:r>
              <a:rPr lang="en-US" i="1" dirty="0" smtClean="0">
                <a:latin typeface="Times" charset="0"/>
                <a:ea typeface="Times" charset="0"/>
                <a:cs typeface="Times" charset="0"/>
              </a:rPr>
              <a:t> </a:t>
            </a:r>
            <a:r>
              <a:rPr lang="en-US" dirty="0">
                <a:latin typeface="Times" charset="0"/>
                <a:ea typeface="Times" charset="0"/>
                <a:cs typeface="Times" charset="0"/>
              </a:rPr>
              <a:t>includes establishing the structure to carry out plans, determining the most appropriate type of patient care delivery, and grouping activities to meet unit goals. Other functions involve working within the structure of the organization and understanding and using power and authority appropriately</a:t>
            </a:r>
            <a:r>
              <a:rPr lang="en-US" dirty="0" smtClean="0">
                <a:latin typeface="Times" charset="0"/>
                <a:ea typeface="Times" charset="0"/>
                <a:cs typeface="Times" charset="0"/>
              </a:rPr>
              <a:t>.</a:t>
            </a:r>
            <a:br>
              <a:rPr lang="en-US" dirty="0" smtClean="0">
                <a:latin typeface="Times" charset="0"/>
                <a:ea typeface="Times" charset="0"/>
                <a:cs typeface="Times" charset="0"/>
              </a:rPr>
            </a:br>
            <a:r>
              <a:rPr lang="en-US" dirty="0" smtClean="0">
                <a:latin typeface="Times" charset="0"/>
                <a:ea typeface="Times" charset="0"/>
                <a:cs typeface="Times" charset="0"/>
              </a:rPr>
              <a:t> </a:t>
            </a:r>
          </a:p>
          <a:p>
            <a:pPr marL="0" indent="0" algn="l">
              <a:buNone/>
            </a:pPr>
            <a:r>
              <a:rPr lang="en-US" dirty="0" smtClean="0">
                <a:latin typeface="Times" charset="0"/>
                <a:ea typeface="Times" charset="0"/>
                <a:cs typeface="Times" charset="0"/>
              </a:rPr>
              <a:t> 3. </a:t>
            </a:r>
            <a:r>
              <a:rPr lang="en-US" i="1" u="sng" dirty="0" smtClean="0">
                <a:latin typeface="Times" charset="0"/>
                <a:ea typeface="Times" charset="0"/>
                <a:cs typeface="Times" charset="0"/>
              </a:rPr>
              <a:t>Staffing:</a:t>
            </a:r>
            <a:r>
              <a:rPr lang="en-US" i="1" dirty="0" smtClean="0">
                <a:latin typeface="Times" charset="0"/>
                <a:ea typeface="Times" charset="0"/>
                <a:cs typeface="Times" charset="0"/>
              </a:rPr>
              <a:t/>
            </a:r>
            <a:br>
              <a:rPr lang="en-US" i="1" dirty="0" smtClean="0">
                <a:latin typeface="Times" charset="0"/>
                <a:ea typeface="Times" charset="0"/>
                <a:cs typeface="Times" charset="0"/>
              </a:rPr>
            </a:br>
            <a:r>
              <a:rPr lang="en-US" i="1" dirty="0" smtClean="0">
                <a:latin typeface="Times" charset="0"/>
                <a:ea typeface="Times" charset="0"/>
                <a:cs typeface="Times" charset="0"/>
              </a:rPr>
              <a:t> </a:t>
            </a:r>
            <a:r>
              <a:rPr lang="en-US" dirty="0">
                <a:latin typeface="Times" charset="0"/>
                <a:ea typeface="Times" charset="0"/>
                <a:cs typeface="Times" charset="0"/>
              </a:rPr>
              <a:t>functions consist of recruiting, interviewing, hiring, and orienting staff. Scheduling, staff development, employee socialization, and team building are also often included as staffing functions. </a:t>
            </a:r>
            <a:r>
              <a:rPr lang="en-US" dirty="0" smtClean="0">
                <a:latin typeface="Times" charset="0"/>
                <a:ea typeface="Times" charset="0"/>
                <a:cs typeface="Times" charset="0"/>
              </a:rPr>
              <a:t/>
            </a:r>
            <a:br>
              <a:rPr lang="en-US" dirty="0" smtClean="0">
                <a:latin typeface="Times" charset="0"/>
                <a:ea typeface="Times" charset="0"/>
                <a:cs typeface="Times" charset="0"/>
              </a:rPr>
            </a:br>
            <a:endParaRPr lang="en-US" dirty="0">
              <a:latin typeface="Times" charset="0"/>
              <a:ea typeface="Times" charset="0"/>
              <a:cs typeface="Times" charset="0"/>
            </a:endParaRPr>
          </a:p>
          <a:p>
            <a:pPr marL="0" indent="0" algn="l">
              <a:buNone/>
            </a:pPr>
            <a:r>
              <a:rPr lang="en-US" i="1" dirty="0" smtClean="0">
                <a:latin typeface="Times" charset="0"/>
                <a:ea typeface="Times" charset="0"/>
                <a:cs typeface="Times" charset="0"/>
              </a:rPr>
              <a:t>4. </a:t>
            </a:r>
            <a:r>
              <a:rPr lang="en-US" i="1" u="sng" dirty="0" smtClean="0">
                <a:latin typeface="Times" charset="0"/>
                <a:ea typeface="Times" charset="0"/>
                <a:cs typeface="Times" charset="0"/>
              </a:rPr>
              <a:t>Directing:</a:t>
            </a:r>
            <a:r>
              <a:rPr lang="en-US" i="1" dirty="0" smtClean="0">
                <a:latin typeface="Times" charset="0"/>
                <a:ea typeface="Times" charset="0"/>
                <a:cs typeface="Times" charset="0"/>
              </a:rPr>
              <a:t/>
            </a:r>
            <a:br>
              <a:rPr lang="en-US" i="1" dirty="0" smtClean="0">
                <a:latin typeface="Times" charset="0"/>
                <a:ea typeface="Times" charset="0"/>
                <a:cs typeface="Times" charset="0"/>
              </a:rPr>
            </a:br>
            <a:r>
              <a:rPr lang="en-US" i="1" dirty="0" smtClean="0">
                <a:latin typeface="Times" charset="0"/>
                <a:ea typeface="Times" charset="0"/>
                <a:cs typeface="Times" charset="0"/>
              </a:rPr>
              <a:t> </a:t>
            </a:r>
            <a:r>
              <a:rPr lang="en-US" dirty="0">
                <a:latin typeface="Times" charset="0"/>
                <a:ea typeface="Times" charset="0"/>
                <a:cs typeface="Times" charset="0"/>
              </a:rPr>
              <a:t>sometimes includes several staffing functions. However, this phase’s functions usually entail human resource management responsibilities, such as motivating, managing conflict, delegating, communicating, and facilitating collaboration. </a:t>
            </a:r>
            <a:r>
              <a:rPr lang="en-US" dirty="0" smtClean="0">
                <a:latin typeface="Times" charset="0"/>
                <a:ea typeface="Times" charset="0"/>
                <a:cs typeface="Times" charset="0"/>
              </a:rPr>
              <a:t/>
            </a:r>
            <a:br>
              <a:rPr lang="en-US" dirty="0" smtClean="0">
                <a:latin typeface="Times" charset="0"/>
                <a:ea typeface="Times" charset="0"/>
                <a:cs typeface="Times" charset="0"/>
              </a:rPr>
            </a:br>
            <a:endParaRPr lang="en-US" dirty="0">
              <a:latin typeface="Times" charset="0"/>
              <a:ea typeface="Times" charset="0"/>
              <a:cs typeface="Times" charset="0"/>
            </a:endParaRPr>
          </a:p>
          <a:p>
            <a:pPr marL="0" indent="0" algn="l">
              <a:buNone/>
            </a:pPr>
            <a:r>
              <a:rPr lang="en-US" dirty="0" smtClean="0">
                <a:latin typeface="Times" charset="0"/>
                <a:ea typeface="Times" charset="0"/>
                <a:cs typeface="Times" charset="0"/>
              </a:rPr>
              <a:t> 5. </a:t>
            </a:r>
            <a:r>
              <a:rPr lang="en-US" i="1" u="sng" dirty="0" smtClean="0">
                <a:latin typeface="Times" charset="0"/>
                <a:ea typeface="Times" charset="0"/>
                <a:cs typeface="Times" charset="0"/>
              </a:rPr>
              <a:t>Controlling:</a:t>
            </a:r>
            <a:r>
              <a:rPr lang="en-US" i="1" dirty="0" smtClean="0">
                <a:latin typeface="Times" charset="0"/>
                <a:ea typeface="Times" charset="0"/>
                <a:cs typeface="Times" charset="0"/>
              </a:rPr>
              <a:t/>
            </a:r>
            <a:br>
              <a:rPr lang="en-US" i="1" dirty="0" smtClean="0">
                <a:latin typeface="Times" charset="0"/>
                <a:ea typeface="Times" charset="0"/>
                <a:cs typeface="Times" charset="0"/>
              </a:rPr>
            </a:br>
            <a:r>
              <a:rPr lang="en-US" i="1" dirty="0" smtClean="0">
                <a:latin typeface="Times" charset="0"/>
                <a:ea typeface="Times" charset="0"/>
                <a:cs typeface="Times" charset="0"/>
              </a:rPr>
              <a:t> </a:t>
            </a:r>
            <a:r>
              <a:rPr lang="en-US" dirty="0">
                <a:latin typeface="Times" charset="0"/>
                <a:ea typeface="Times" charset="0"/>
                <a:cs typeface="Times" charset="0"/>
              </a:rPr>
              <a:t>functions include performance appraisals, fiscal accountability, quality control, legal and ethical control, and professional and collegial control. </a:t>
            </a:r>
          </a:p>
        </p:txBody>
      </p:sp>
    </p:spTree>
    <p:extLst>
      <p:ext uri="{BB962C8B-B14F-4D97-AF65-F5344CB8AC3E}">
        <p14:creationId xmlns:p14="http://schemas.microsoft.com/office/powerpoint/2010/main" val="107845608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1412776"/>
            <a:ext cx="8229600" cy="2304256"/>
          </a:xfrm>
        </p:spPr>
        <p:txBody>
          <a:bodyPr/>
          <a:lstStyle/>
          <a:p>
            <a:pPr algn="l" rtl="0"/>
            <a:r>
              <a:rPr lang="en-US" altLang="ja-JP" dirty="0">
                <a:latin typeface="Times New Roman" pitchFamily="18" charset="0"/>
                <a:cs typeface="Times New Roman" pitchFamily="18" charset="0"/>
              </a:rPr>
              <a:t>The process of reaching organizational goals by working with and through people and other organizational resources, in an efficient and effective manner.</a:t>
            </a:r>
          </a:p>
          <a:p>
            <a:pPr marL="342900" indent="-342900" algn="l" defTabSz="914400" rtl="0" eaLnBrk="1" latinLnBrk="0" hangingPunct="1">
              <a:spcBef>
                <a:spcPct val="20000"/>
              </a:spcBef>
              <a:buFont typeface="Arial" pitchFamily="34" charset="0"/>
              <a:buChar char="•"/>
            </a:pPr>
            <a:endParaRPr lang="en-US" dirty="0" smtClean="0"/>
          </a:p>
          <a:p>
            <a:pPr marL="342900" indent="-342900" algn="l" defTabSz="914400" rtl="0" eaLnBrk="1" latinLnBrk="0" hangingPunct="1">
              <a:spcBef>
                <a:spcPct val="20000"/>
              </a:spcBef>
              <a:buFont typeface="Arial" pitchFamily="34" charset="0"/>
              <a:buChar char="•"/>
            </a:pPr>
            <a:endParaRPr lang="en-US" dirty="0"/>
          </a:p>
        </p:txBody>
      </p:sp>
    </p:spTree>
    <p:extLst>
      <p:ext uri="{BB962C8B-B14F-4D97-AF65-F5344CB8AC3E}">
        <p14:creationId xmlns:p14="http://schemas.microsoft.com/office/powerpoint/2010/main" val="7951390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467544" y="692696"/>
            <a:ext cx="8280920" cy="5832648"/>
          </a:xfrm>
        </p:spPr>
        <p:txBody>
          <a:bodyPr>
            <a:normAutofit/>
          </a:bodyPr>
          <a:lstStyle/>
          <a:p>
            <a:pPr lvl="0" algn="l" rtl="0"/>
            <a:r>
              <a:rPr lang="en-US" b="1" dirty="0" smtClean="0">
                <a:latin typeface="Times" charset="0"/>
                <a:ea typeface="Times" charset="0"/>
                <a:cs typeface="Times" charset="0"/>
              </a:rPr>
              <a:t>Efficiency:</a:t>
            </a:r>
            <a:r>
              <a:rPr lang="en-US" dirty="0" smtClean="0">
                <a:latin typeface="Times" charset="0"/>
                <a:ea typeface="Times" charset="0"/>
                <a:cs typeface="Times" charset="0"/>
              </a:rPr>
              <a:t> </a:t>
            </a:r>
          </a:p>
          <a:p>
            <a:pPr lvl="1" algn="l" rtl="0"/>
            <a:r>
              <a:rPr lang="en-US" dirty="0" smtClean="0">
                <a:latin typeface="Times" charset="0"/>
                <a:ea typeface="Times" charset="0"/>
                <a:cs typeface="Times" charset="0"/>
              </a:rPr>
              <a:t>is </a:t>
            </a:r>
            <a:r>
              <a:rPr lang="en-US" dirty="0">
                <a:latin typeface="Times" charset="0"/>
                <a:ea typeface="Times" charset="0"/>
                <a:cs typeface="Times" charset="0"/>
              </a:rPr>
              <a:t>getting the most output from the least amount of inputs in order to minimize resource costs.  Efficiency is often referred to as </a:t>
            </a:r>
            <a:endParaRPr lang="en-US" dirty="0" smtClean="0">
              <a:latin typeface="Times" charset="0"/>
              <a:ea typeface="Times" charset="0"/>
              <a:cs typeface="Times" charset="0"/>
            </a:endParaRPr>
          </a:p>
          <a:p>
            <a:pPr marL="457200" lvl="1" indent="0" algn="l" rtl="0">
              <a:buNone/>
            </a:pPr>
            <a:r>
              <a:rPr lang="en-US" dirty="0">
                <a:latin typeface="Times" charset="0"/>
                <a:ea typeface="Times" charset="0"/>
                <a:cs typeface="Times" charset="0"/>
              </a:rPr>
              <a:t> </a:t>
            </a:r>
            <a:r>
              <a:rPr lang="en-US" dirty="0" smtClean="0">
                <a:latin typeface="Times" charset="0"/>
                <a:ea typeface="Times" charset="0"/>
                <a:cs typeface="Times" charset="0"/>
              </a:rPr>
              <a:t>                     “</a:t>
            </a:r>
            <a:r>
              <a:rPr lang="en-US" dirty="0">
                <a:latin typeface="Times" charset="0"/>
                <a:ea typeface="Times" charset="0"/>
                <a:cs typeface="Times" charset="0"/>
              </a:rPr>
              <a:t>doing things right</a:t>
            </a:r>
            <a:r>
              <a:rPr lang="en-US" dirty="0" smtClean="0">
                <a:latin typeface="Times" charset="0"/>
                <a:ea typeface="Times" charset="0"/>
                <a:cs typeface="Times" charset="0"/>
              </a:rPr>
              <a:t>”</a:t>
            </a:r>
          </a:p>
          <a:p>
            <a:pPr marL="457200" lvl="1" indent="0" algn="l" rtl="0">
              <a:buNone/>
            </a:pPr>
            <a:endParaRPr lang="en-US" dirty="0" smtClean="0">
              <a:latin typeface="Times" charset="0"/>
              <a:ea typeface="Times" charset="0"/>
              <a:cs typeface="Times" charset="0"/>
            </a:endParaRPr>
          </a:p>
          <a:p>
            <a:pPr lvl="0" algn="l" rtl="0"/>
            <a:r>
              <a:rPr lang="en-US" dirty="0" smtClean="0">
                <a:latin typeface="Times" charset="0"/>
                <a:ea typeface="Times" charset="0"/>
                <a:cs typeface="Times" charset="0"/>
              </a:rPr>
              <a:t> </a:t>
            </a:r>
            <a:r>
              <a:rPr lang="en-US" b="1" dirty="0">
                <a:latin typeface="Times" charset="0"/>
                <a:ea typeface="Times" charset="0"/>
                <a:cs typeface="Times" charset="0"/>
              </a:rPr>
              <a:t>Effectiveness</a:t>
            </a:r>
            <a:r>
              <a:rPr lang="en-US" dirty="0">
                <a:latin typeface="Times" charset="0"/>
                <a:ea typeface="Times" charset="0"/>
                <a:cs typeface="Times" charset="0"/>
              </a:rPr>
              <a:t> </a:t>
            </a:r>
            <a:r>
              <a:rPr lang="en-US" dirty="0" smtClean="0">
                <a:latin typeface="Times" charset="0"/>
                <a:ea typeface="Times" charset="0"/>
                <a:cs typeface="Times" charset="0"/>
              </a:rPr>
              <a:t>:</a:t>
            </a:r>
          </a:p>
          <a:p>
            <a:pPr lvl="1" algn="l" rtl="0"/>
            <a:r>
              <a:rPr lang="en-US" dirty="0" smtClean="0">
                <a:latin typeface="Times" charset="0"/>
                <a:ea typeface="Times" charset="0"/>
                <a:cs typeface="Times" charset="0"/>
              </a:rPr>
              <a:t>is </a:t>
            </a:r>
            <a:r>
              <a:rPr lang="en-US" dirty="0">
                <a:latin typeface="Times" charset="0"/>
                <a:ea typeface="Times" charset="0"/>
                <a:cs typeface="Times" charset="0"/>
              </a:rPr>
              <a:t>completing activities so that organizational goals are attained and is often described </a:t>
            </a:r>
            <a:r>
              <a:rPr lang="en-US" dirty="0" smtClean="0">
                <a:latin typeface="Times" charset="0"/>
                <a:ea typeface="Times" charset="0"/>
                <a:cs typeface="Times" charset="0"/>
              </a:rPr>
              <a:t>as</a:t>
            </a:r>
          </a:p>
          <a:p>
            <a:pPr marL="457200" lvl="1" indent="0" algn="l" rtl="0">
              <a:buNone/>
            </a:pPr>
            <a:r>
              <a:rPr lang="en-US" dirty="0">
                <a:latin typeface="Times" charset="0"/>
                <a:ea typeface="Times" charset="0"/>
                <a:cs typeface="Times" charset="0"/>
              </a:rPr>
              <a:t> </a:t>
            </a:r>
            <a:r>
              <a:rPr lang="en-US" dirty="0" smtClean="0">
                <a:latin typeface="Times" charset="0"/>
                <a:ea typeface="Times" charset="0"/>
                <a:cs typeface="Times" charset="0"/>
              </a:rPr>
              <a:t>                  </a:t>
            </a:r>
            <a:r>
              <a:rPr lang="en-US" dirty="0">
                <a:latin typeface="Times" charset="0"/>
                <a:ea typeface="Times" charset="0"/>
                <a:cs typeface="Times" charset="0"/>
              </a:rPr>
              <a:t>“doing the right things”  </a:t>
            </a:r>
          </a:p>
          <a:p>
            <a:pPr algn="l" rtl="0"/>
            <a:endParaRPr lang="en-US" dirty="0"/>
          </a:p>
        </p:txBody>
      </p:sp>
    </p:spTree>
    <p:extLst>
      <p:ext uri="{BB962C8B-B14F-4D97-AF65-F5344CB8AC3E}">
        <p14:creationId xmlns:p14="http://schemas.microsoft.com/office/powerpoint/2010/main" val="241941231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0" y="548680"/>
            <a:ext cx="9108504" cy="6264696"/>
          </a:xfrm>
        </p:spPr>
        <p:txBody>
          <a:bodyPr>
            <a:normAutofit/>
          </a:bodyPr>
          <a:lstStyle/>
          <a:p>
            <a:pPr algn="l" rtl="0"/>
            <a:r>
              <a:rPr lang="en-US" dirty="0" smtClean="0">
                <a:latin typeface="Times" charset="0"/>
                <a:ea typeface="Times" charset="0"/>
                <a:cs typeface="Times" charset="0"/>
              </a:rPr>
              <a:t>Organization </a:t>
            </a:r>
          </a:p>
          <a:p>
            <a:pPr lvl="1" algn="l" rtl="0">
              <a:spcBef>
                <a:spcPct val="50000"/>
              </a:spcBef>
              <a:defRPr/>
            </a:pPr>
            <a:r>
              <a:rPr lang="en-US" dirty="0" smtClean="0">
                <a:latin typeface="Times" charset="0"/>
                <a:ea typeface="Times" charset="0"/>
                <a:cs typeface="Times" charset="0"/>
              </a:rPr>
              <a:t>A systematic arrangement of people brought together to accomplish some specific purpose ; applies to all organizations –for profit &amp; non-profit organization</a:t>
            </a:r>
          </a:p>
          <a:p>
            <a:pPr algn="l" rtl="0">
              <a:spcBef>
                <a:spcPct val="50000"/>
              </a:spcBef>
              <a:defRPr/>
            </a:pPr>
            <a:r>
              <a:rPr lang="en-US" altLang="ja-JP" dirty="0" smtClean="0">
                <a:latin typeface="Times" charset="0"/>
                <a:ea typeface="Times" charset="0"/>
                <a:cs typeface="Times" charset="0"/>
              </a:rPr>
              <a:t>Organizational </a:t>
            </a:r>
            <a:r>
              <a:rPr lang="en-US" altLang="ja-JP" dirty="0">
                <a:latin typeface="Times" charset="0"/>
                <a:ea typeface="Times" charset="0"/>
                <a:cs typeface="Times" charset="0"/>
              </a:rPr>
              <a:t>resources</a:t>
            </a:r>
          </a:p>
          <a:p>
            <a:pPr lvl="1" algn="l" rtl="0">
              <a:tabLst>
                <a:tab pos="2003425" algn="l"/>
                <a:tab pos="2919413" algn="l"/>
                <a:tab pos="3487738" algn="l"/>
                <a:tab pos="4799013" algn="l"/>
                <a:tab pos="5541963" algn="l"/>
              </a:tabLst>
              <a:defRPr/>
            </a:pPr>
            <a:r>
              <a:rPr lang="en-US" altLang="zh-TW" dirty="0">
                <a:latin typeface="Times" charset="0"/>
                <a:ea typeface="Times" charset="0"/>
                <a:cs typeface="Times" charset="0"/>
              </a:rPr>
              <a:t>People	</a:t>
            </a:r>
            <a:endParaRPr lang="en-US" altLang="zh-TW" dirty="0" smtClean="0">
              <a:latin typeface="Times" charset="0"/>
              <a:ea typeface="Times" charset="0"/>
              <a:cs typeface="Times" charset="0"/>
            </a:endParaRPr>
          </a:p>
          <a:p>
            <a:pPr marL="457200" lvl="1" indent="0" algn="l" rtl="0">
              <a:buNone/>
              <a:tabLst>
                <a:tab pos="2003425" algn="l"/>
                <a:tab pos="2919413" algn="l"/>
                <a:tab pos="3487738" algn="l"/>
                <a:tab pos="4799013" algn="l"/>
                <a:tab pos="5541963" algn="l"/>
              </a:tabLst>
              <a:defRPr/>
            </a:pPr>
            <a:r>
              <a:rPr lang="en-US" altLang="zh-TW" dirty="0" smtClean="0">
                <a:latin typeface="Times" charset="0"/>
                <a:ea typeface="Times" charset="0"/>
                <a:cs typeface="Times" charset="0"/>
                <a:sym typeface="Wingdings" panose="05000000000000000000" pitchFamily="2" charset="2"/>
              </a:rPr>
              <a:t>    </a:t>
            </a:r>
            <a:r>
              <a:rPr lang="en-US" altLang="zh-TW" dirty="0">
                <a:latin typeface="Times" charset="0"/>
                <a:ea typeface="Times" charset="0"/>
                <a:cs typeface="Times" charset="0"/>
                <a:sym typeface="Wingdings" panose="05000000000000000000" pitchFamily="2" charset="2"/>
              </a:rPr>
              <a:t>S</a:t>
            </a:r>
            <a:r>
              <a:rPr lang="en-US" altLang="zh-TW" dirty="0">
                <a:latin typeface="Times" charset="0"/>
                <a:ea typeface="Times" charset="0"/>
                <a:cs typeface="Times" charset="0"/>
              </a:rPr>
              <a:t>kills	</a:t>
            </a:r>
            <a:r>
              <a:rPr lang="en-US" altLang="zh-TW" dirty="0" smtClean="0">
                <a:latin typeface="Times" charset="0"/>
                <a:ea typeface="Times" charset="0"/>
                <a:cs typeface="Times" charset="0"/>
              </a:rPr>
              <a:t>   </a:t>
            </a:r>
            <a:r>
              <a:rPr lang="en-US" altLang="zh-TW" dirty="0" smtClean="0">
                <a:latin typeface="Times" charset="0"/>
                <a:ea typeface="Times" charset="0"/>
                <a:cs typeface="Times" charset="0"/>
                <a:sym typeface="Wingdings" panose="05000000000000000000" pitchFamily="2" charset="2"/>
              </a:rPr>
              <a:t></a:t>
            </a:r>
            <a:r>
              <a:rPr lang="en-US" altLang="zh-TW" dirty="0" smtClean="0">
                <a:latin typeface="Times" charset="0"/>
                <a:ea typeface="Times" charset="0"/>
                <a:cs typeface="Times" charset="0"/>
              </a:rPr>
              <a:t>Knowledge    </a:t>
            </a:r>
            <a:r>
              <a:rPr lang="en-US" altLang="zh-TW" dirty="0" smtClean="0">
                <a:latin typeface="Times" charset="0"/>
                <a:ea typeface="Times" charset="0"/>
                <a:cs typeface="Times" charset="0"/>
                <a:sym typeface="Wingdings" panose="05000000000000000000" pitchFamily="2" charset="2"/>
              </a:rPr>
              <a:t></a:t>
            </a:r>
            <a:r>
              <a:rPr lang="en-US" altLang="zh-TW" dirty="0">
                <a:latin typeface="Times" charset="0"/>
                <a:ea typeface="Times" charset="0"/>
                <a:cs typeface="Times" charset="0"/>
              </a:rPr>
              <a:t>Information</a:t>
            </a:r>
          </a:p>
          <a:p>
            <a:pPr lvl="1" algn="l" rtl="0">
              <a:tabLst>
                <a:tab pos="2003425" algn="l"/>
                <a:tab pos="2919413" algn="l"/>
                <a:tab pos="3487738" algn="l"/>
                <a:tab pos="4799013" algn="l"/>
                <a:tab pos="5541963" algn="l"/>
              </a:tabLst>
              <a:defRPr/>
            </a:pPr>
            <a:r>
              <a:rPr lang="en-US" altLang="zh-TW" dirty="0">
                <a:latin typeface="Times" charset="0"/>
                <a:ea typeface="Times" charset="0"/>
                <a:cs typeface="Times" charset="0"/>
              </a:rPr>
              <a:t>Raw </a:t>
            </a:r>
            <a:r>
              <a:rPr lang="en-US" altLang="zh-TW" dirty="0" smtClean="0">
                <a:latin typeface="Times" charset="0"/>
                <a:ea typeface="Times" charset="0"/>
                <a:cs typeface="Times" charset="0"/>
              </a:rPr>
              <a:t>materials</a:t>
            </a:r>
          </a:p>
          <a:p>
            <a:pPr marL="457200" lvl="1" indent="0" algn="l" rtl="0">
              <a:buNone/>
              <a:tabLst>
                <a:tab pos="2003425" algn="l"/>
                <a:tab pos="2919413" algn="l"/>
                <a:tab pos="3487738" algn="l"/>
                <a:tab pos="4799013" algn="l"/>
                <a:tab pos="5541963" algn="l"/>
              </a:tabLst>
              <a:defRPr/>
            </a:pPr>
            <a:r>
              <a:rPr lang="en-US" altLang="zh-TW" dirty="0">
                <a:latin typeface="Times" charset="0"/>
                <a:ea typeface="Times" charset="0"/>
                <a:cs typeface="Times" charset="0"/>
              </a:rPr>
              <a:t>	</a:t>
            </a:r>
            <a:r>
              <a:rPr lang="en-US" altLang="zh-TW" dirty="0" smtClean="0">
                <a:latin typeface="Times" charset="0"/>
                <a:ea typeface="Times" charset="0"/>
                <a:cs typeface="Times" charset="0"/>
              </a:rPr>
              <a:t>   </a:t>
            </a:r>
            <a:r>
              <a:rPr lang="en-US" altLang="zh-TW" dirty="0" smtClean="0">
                <a:latin typeface="Times" charset="0"/>
                <a:ea typeface="Times" charset="0"/>
                <a:cs typeface="Times" charset="0"/>
                <a:sym typeface="Wingdings" panose="05000000000000000000" pitchFamily="2" charset="2"/>
              </a:rPr>
              <a:t></a:t>
            </a:r>
            <a:r>
              <a:rPr lang="en-US" altLang="zh-TW" dirty="0" smtClean="0">
                <a:latin typeface="Times" charset="0"/>
                <a:ea typeface="Times" charset="0"/>
                <a:cs typeface="Times" charset="0"/>
              </a:rPr>
              <a:t>Machinery     </a:t>
            </a:r>
            <a:r>
              <a:rPr lang="en-US" altLang="zh-TW" dirty="0" smtClean="0">
                <a:latin typeface="Times" charset="0"/>
                <a:ea typeface="Times" charset="0"/>
                <a:cs typeface="Times" charset="0"/>
                <a:sym typeface="Wingdings" panose="05000000000000000000" pitchFamily="2" charset="2"/>
              </a:rPr>
              <a:t></a:t>
            </a:r>
            <a:r>
              <a:rPr lang="en-US" altLang="zh-TW" dirty="0">
                <a:latin typeface="Times" charset="0"/>
                <a:ea typeface="Times" charset="0"/>
                <a:cs typeface="Times" charset="0"/>
              </a:rPr>
              <a:t>Financial </a:t>
            </a:r>
            <a:endParaRPr lang="en-US" dirty="0">
              <a:latin typeface="Times" charset="0"/>
              <a:ea typeface="Times" charset="0"/>
              <a:cs typeface="Times" charset="0"/>
            </a:endParaRPr>
          </a:p>
          <a:p>
            <a:pPr lvl="1" algn="l" rtl="0"/>
            <a:endParaRPr lang="en-US" dirty="0"/>
          </a:p>
        </p:txBody>
      </p:sp>
    </p:spTree>
    <p:extLst>
      <p:ext uri="{BB962C8B-B14F-4D97-AF65-F5344CB8AC3E}">
        <p14:creationId xmlns:p14="http://schemas.microsoft.com/office/powerpoint/2010/main" val="43959778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0"/>
            <a:r>
              <a:rPr lang="en-US" dirty="0">
                <a:latin typeface="Times" charset="0"/>
                <a:ea typeface="Times" charset="0"/>
                <a:cs typeface="Times" charset="0"/>
              </a:rPr>
              <a:t>MANAGERIAL SKILLS</a:t>
            </a:r>
            <a:endParaRPr lang="en-US" dirty="0"/>
          </a:p>
        </p:txBody>
      </p:sp>
      <p:sp>
        <p:nvSpPr>
          <p:cNvPr id="3" name="Content Placeholder 2"/>
          <p:cNvSpPr>
            <a:spLocks noGrp="1"/>
          </p:cNvSpPr>
          <p:nvPr>
            <p:ph idx="1"/>
          </p:nvPr>
        </p:nvSpPr>
        <p:spPr>
          <a:xfrm>
            <a:off x="457200" y="1600201"/>
            <a:ext cx="8229600" cy="2692896"/>
          </a:xfrm>
        </p:spPr>
        <p:txBody>
          <a:bodyPr/>
          <a:lstStyle/>
          <a:p>
            <a:pPr marL="342900" indent="-342900" algn="l" defTabSz="914400" rtl="0" eaLnBrk="1" latinLnBrk="0" hangingPunct="1">
              <a:spcBef>
                <a:spcPct val="20000"/>
              </a:spcBef>
              <a:buFont typeface="Arial" pitchFamily="34" charset="0"/>
              <a:buChar char="•"/>
            </a:pPr>
            <a:r>
              <a:rPr lang="en-US" dirty="0" smtClean="0">
                <a:latin typeface="Times" charset="0"/>
                <a:ea typeface="Times" charset="0"/>
                <a:cs typeface="Times" charset="0"/>
              </a:rPr>
              <a:t>Technical skills </a:t>
            </a:r>
          </a:p>
          <a:p>
            <a:pPr marL="342900" indent="-342900" algn="l" defTabSz="914400" rtl="0" eaLnBrk="1" latinLnBrk="0" hangingPunct="1">
              <a:spcBef>
                <a:spcPct val="20000"/>
              </a:spcBef>
              <a:buFont typeface="Arial" pitchFamily="34" charset="0"/>
              <a:buChar char="•"/>
            </a:pPr>
            <a:r>
              <a:rPr lang="en-US" dirty="0" smtClean="0">
                <a:latin typeface="Times" charset="0"/>
                <a:ea typeface="Times" charset="0"/>
                <a:cs typeface="Times" charset="0"/>
              </a:rPr>
              <a:t>Human skills</a:t>
            </a:r>
          </a:p>
          <a:p>
            <a:pPr marL="342900" indent="-342900" algn="l" defTabSz="914400" rtl="0" eaLnBrk="1" latinLnBrk="0" hangingPunct="1">
              <a:spcBef>
                <a:spcPct val="20000"/>
              </a:spcBef>
              <a:buFont typeface="Arial" pitchFamily="34" charset="0"/>
              <a:buChar char="•"/>
            </a:pPr>
            <a:r>
              <a:rPr lang="en-US" dirty="0" smtClean="0">
                <a:latin typeface="Times" charset="0"/>
                <a:ea typeface="Times" charset="0"/>
                <a:cs typeface="Times" charset="0"/>
              </a:rPr>
              <a:t>Conceptual skills </a:t>
            </a:r>
            <a:endParaRPr lang="en-US" dirty="0">
              <a:latin typeface="Times" charset="0"/>
              <a:ea typeface="Times" charset="0"/>
              <a:cs typeface="Times" charset="0"/>
            </a:endParaRPr>
          </a:p>
        </p:txBody>
      </p:sp>
    </p:spTree>
    <p:extLst>
      <p:ext uri="{BB962C8B-B14F-4D97-AF65-F5344CB8AC3E}">
        <p14:creationId xmlns:p14="http://schemas.microsoft.com/office/powerpoint/2010/main" val="185482985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en-US" dirty="0" smtClean="0">
                <a:latin typeface="Times" charset="0"/>
                <a:ea typeface="Times" charset="0"/>
                <a:cs typeface="Times" charset="0"/>
              </a:rPr>
              <a:t>Managerial skills </a:t>
            </a:r>
          </a:p>
        </p:txBody>
      </p:sp>
      <p:sp>
        <p:nvSpPr>
          <p:cNvPr id="6147" name="Rectangle 3"/>
          <p:cNvSpPr>
            <a:spLocks noGrp="1" noChangeArrowheads="1"/>
          </p:cNvSpPr>
          <p:nvPr>
            <p:ph idx="1"/>
          </p:nvPr>
        </p:nvSpPr>
        <p:spPr>
          <a:xfrm>
            <a:off x="457200" y="1600200"/>
            <a:ext cx="8229600" cy="4781128"/>
          </a:xfrm>
        </p:spPr>
        <p:txBody>
          <a:bodyPr>
            <a:normAutofit/>
          </a:bodyPr>
          <a:lstStyle/>
          <a:p>
            <a:pPr algn="l" rtl="0">
              <a:buNone/>
            </a:pPr>
            <a:r>
              <a:rPr lang="en-US" sz="2400" dirty="0" smtClean="0">
                <a:solidFill>
                  <a:srgbClr val="FF0000"/>
                </a:solidFill>
                <a:latin typeface="Times" charset="0"/>
                <a:ea typeface="Times" charset="0"/>
                <a:cs typeface="Times" charset="0"/>
              </a:rPr>
              <a:t/>
            </a:r>
            <a:br>
              <a:rPr lang="en-US" sz="2400" dirty="0" smtClean="0">
                <a:solidFill>
                  <a:srgbClr val="FF0000"/>
                </a:solidFill>
                <a:latin typeface="Times" charset="0"/>
                <a:ea typeface="Times" charset="0"/>
                <a:cs typeface="Times" charset="0"/>
              </a:rPr>
            </a:br>
            <a:r>
              <a:rPr lang="en-US" sz="2400" dirty="0" smtClean="0">
                <a:solidFill>
                  <a:srgbClr val="FF0000"/>
                </a:solidFill>
                <a:latin typeface="Times" charset="0"/>
                <a:ea typeface="Times" charset="0"/>
                <a:cs typeface="Times" charset="0"/>
              </a:rPr>
              <a:t>TECHNICAL </a:t>
            </a:r>
            <a:r>
              <a:rPr lang="en-US" sz="2400" dirty="0">
                <a:solidFill>
                  <a:srgbClr val="FF0000"/>
                </a:solidFill>
                <a:latin typeface="Times" charset="0"/>
                <a:ea typeface="Times" charset="0"/>
                <a:cs typeface="Times" charset="0"/>
              </a:rPr>
              <a:t>SKILLS</a:t>
            </a:r>
            <a:endParaRPr lang="en-US" sz="2400" dirty="0" smtClean="0">
              <a:solidFill>
                <a:srgbClr val="FF0000"/>
              </a:solidFill>
              <a:latin typeface="Times" charset="0"/>
              <a:ea typeface="Times" charset="0"/>
              <a:cs typeface="Times" charset="0"/>
            </a:endParaRPr>
          </a:p>
          <a:p>
            <a:pPr algn="l" rtl="0"/>
            <a:r>
              <a:rPr lang="en-US" sz="2400" dirty="0" smtClean="0">
                <a:latin typeface="Times" charset="0"/>
                <a:ea typeface="Times" charset="0"/>
                <a:cs typeface="Times" charset="0"/>
              </a:rPr>
              <a:t> A persons’ knowledge and ability to make effective use of any process or technique constitutes his technical skills.</a:t>
            </a:r>
          </a:p>
          <a:p>
            <a:pPr lvl="1" algn="l" rtl="0"/>
            <a:r>
              <a:rPr lang="en-US" sz="2000" dirty="0" smtClean="0">
                <a:latin typeface="Times" charset="0"/>
                <a:ea typeface="Times" charset="0"/>
                <a:cs typeface="Times" charset="0"/>
              </a:rPr>
              <a:t>e.g.: Engineer, accountant, data entry operator, lawyer, doctor </a:t>
            </a:r>
            <a:r>
              <a:rPr lang="en-US" sz="2000" dirty="0" err="1" smtClean="0">
                <a:latin typeface="Times" charset="0"/>
                <a:ea typeface="Times" charset="0"/>
                <a:cs typeface="Times" charset="0"/>
              </a:rPr>
              <a:t>etc</a:t>
            </a:r>
            <a:r>
              <a:rPr lang="en-US" sz="2000" dirty="0">
                <a:latin typeface="Times" charset="0"/>
                <a:ea typeface="Times" charset="0"/>
                <a:cs typeface="Times" charset="0"/>
              </a:rPr>
              <a:t/>
            </a:r>
            <a:br>
              <a:rPr lang="en-US" sz="2000" dirty="0">
                <a:latin typeface="Times" charset="0"/>
                <a:ea typeface="Times" charset="0"/>
                <a:cs typeface="Times" charset="0"/>
              </a:rPr>
            </a:br>
            <a:r>
              <a:rPr lang="en-US" sz="2000" dirty="0" smtClean="0">
                <a:latin typeface="Times" charset="0"/>
                <a:ea typeface="Times" charset="0"/>
                <a:cs typeface="Times" charset="0"/>
              </a:rPr>
              <a:t/>
            </a:r>
            <a:br>
              <a:rPr lang="en-US" sz="2000" dirty="0" smtClean="0">
                <a:latin typeface="Times" charset="0"/>
                <a:ea typeface="Times" charset="0"/>
                <a:cs typeface="Times" charset="0"/>
              </a:rPr>
            </a:br>
            <a:r>
              <a:rPr lang="en-US" sz="2400" b="1" dirty="0" smtClean="0">
                <a:latin typeface="Times" charset="0"/>
                <a:ea typeface="Times" charset="0"/>
                <a:cs typeface="Times" charset="0"/>
              </a:rPr>
              <a:t>Management</a:t>
            </a:r>
            <a:r>
              <a:rPr lang="en-US" sz="2400" dirty="0">
                <a:latin typeface="Times" charset="0"/>
                <a:ea typeface="Times" charset="0"/>
                <a:cs typeface="Times" charset="0"/>
              </a:rPr>
              <a:t> often needs to have </a:t>
            </a:r>
            <a:r>
              <a:rPr lang="en-US" sz="2400" b="1" dirty="0">
                <a:latin typeface="Times" charset="0"/>
                <a:ea typeface="Times" charset="0"/>
                <a:cs typeface="Times" charset="0"/>
              </a:rPr>
              <a:t>technical skills</a:t>
            </a:r>
            <a:r>
              <a:rPr lang="en-US" sz="2400" dirty="0">
                <a:latin typeface="Times" charset="0"/>
                <a:ea typeface="Times" charset="0"/>
                <a:cs typeface="Times" charset="0"/>
              </a:rPr>
              <a:t> in order to communicate effectively with line workers and coordinate efforts. </a:t>
            </a:r>
            <a:r>
              <a:rPr lang="en-US" sz="2000" dirty="0" smtClean="0">
                <a:latin typeface="Times" charset="0"/>
                <a:ea typeface="Times" charset="0"/>
                <a:cs typeface="Times" charset="0"/>
              </a:rPr>
              <a:t/>
            </a:r>
            <a:br>
              <a:rPr lang="en-US" sz="2000" dirty="0" smtClean="0">
                <a:latin typeface="Times" charset="0"/>
                <a:ea typeface="Times" charset="0"/>
                <a:cs typeface="Times" charset="0"/>
              </a:rPr>
            </a:br>
            <a:endParaRPr lang="en-US" sz="2000" dirty="0" smtClean="0">
              <a:latin typeface="Times" charset="0"/>
              <a:ea typeface="Times" charset="0"/>
              <a:cs typeface="Times" charset="0"/>
            </a:endParaRPr>
          </a:p>
          <a:p>
            <a:pPr marL="457200" lvl="1" indent="0" algn="l" rtl="0">
              <a:buNone/>
            </a:pPr>
            <a:endParaRPr lang="en-US" sz="2000" dirty="0" smtClean="0"/>
          </a:p>
          <a:p>
            <a:pPr algn="l" rtl="0" eaLnBrk="1" hangingPunct="1">
              <a:buFontTx/>
              <a:buNone/>
            </a:pPr>
            <a:endParaRPr lang="en-US" sz="24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6" fill="hold" grpId="0" nodeType="click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barn(inHorizontal)">
                                      <p:cBhvr>
                                        <p:cTn id="7" dur="1000"/>
                                        <p:tgtEl>
                                          <p:spTgt spid="6146"/>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6" fill="hold" grpId="0" nodeType="clickEffect">
                                  <p:stCondLst>
                                    <p:cond delay="0"/>
                                  </p:stCondLst>
                                  <p:childTnLst>
                                    <p:set>
                                      <p:cBhvr>
                                        <p:cTn id="11" dur="1" fill="hold">
                                          <p:stCondLst>
                                            <p:cond delay="0"/>
                                          </p:stCondLst>
                                        </p:cTn>
                                        <p:tgtEl>
                                          <p:spTgt spid="6147">
                                            <p:txEl>
                                              <p:pRg st="0" end="0"/>
                                            </p:txEl>
                                          </p:spTgt>
                                        </p:tgtEl>
                                        <p:attrNameLst>
                                          <p:attrName>style.visibility</p:attrName>
                                        </p:attrNameLst>
                                      </p:cBhvr>
                                      <p:to>
                                        <p:strVal val="visible"/>
                                      </p:to>
                                    </p:set>
                                    <p:animEffect transition="in" filter="barn(inHorizontal)">
                                      <p:cBhvr>
                                        <p:cTn id="12" dur="1000"/>
                                        <p:tgtEl>
                                          <p:spTgt spid="614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6" fill="hold" grpId="0" nodeType="clickEffect">
                                  <p:stCondLst>
                                    <p:cond delay="0"/>
                                  </p:stCondLst>
                                  <p:childTnLst>
                                    <p:set>
                                      <p:cBhvr>
                                        <p:cTn id="16" dur="1" fill="hold">
                                          <p:stCondLst>
                                            <p:cond delay="0"/>
                                          </p:stCondLst>
                                        </p:cTn>
                                        <p:tgtEl>
                                          <p:spTgt spid="6147">
                                            <p:txEl>
                                              <p:pRg st="1" end="1"/>
                                            </p:txEl>
                                          </p:spTgt>
                                        </p:tgtEl>
                                        <p:attrNameLst>
                                          <p:attrName>style.visibility</p:attrName>
                                        </p:attrNameLst>
                                      </p:cBhvr>
                                      <p:to>
                                        <p:strVal val="visible"/>
                                      </p:to>
                                    </p:set>
                                    <p:animEffect transition="in" filter="barn(inHorizontal)">
                                      <p:cBhvr>
                                        <p:cTn id="17" dur="1000"/>
                                        <p:tgtEl>
                                          <p:spTgt spid="6147">
                                            <p:txEl>
                                              <p:pRg st="1" end="1"/>
                                            </p:txEl>
                                          </p:spTgt>
                                        </p:tgtEl>
                                      </p:cBhvr>
                                    </p:animEffect>
                                  </p:childTnLst>
                                </p:cTn>
                              </p:par>
                              <p:par>
                                <p:cTn id="18" presetID="16" presetClass="entr" presetSubtype="26" fill="hold" grpId="0" nodeType="withEffect">
                                  <p:stCondLst>
                                    <p:cond delay="0"/>
                                  </p:stCondLst>
                                  <p:childTnLst>
                                    <p:set>
                                      <p:cBhvr>
                                        <p:cTn id="19" dur="1" fill="hold">
                                          <p:stCondLst>
                                            <p:cond delay="0"/>
                                          </p:stCondLst>
                                        </p:cTn>
                                        <p:tgtEl>
                                          <p:spTgt spid="6147">
                                            <p:txEl>
                                              <p:pRg st="2" end="2"/>
                                            </p:txEl>
                                          </p:spTgt>
                                        </p:tgtEl>
                                        <p:attrNameLst>
                                          <p:attrName>style.visibility</p:attrName>
                                        </p:attrNameLst>
                                      </p:cBhvr>
                                      <p:to>
                                        <p:strVal val="visible"/>
                                      </p:to>
                                    </p:set>
                                    <p:animEffect transition="in" filter="barn(inHorizontal)">
                                      <p:cBhvr>
                                        <p:cTn id="20" dur="1000"/>
                                        <p:tgtEl>
                                          <p:spTgt spid="614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P spid="6147"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4704"/>
            <a:ext cx="8229600" cy="5361459"/>
          </a:xfrm>
        </p:spPr>
        <p:txBody>
          <a:bodyPr/>
          <a:lstStyle/>
          <a:p>
            <a:pPr algn="l" rtl="0">
              <a:buNone/>
            </a:pPr>
            <a:r>
              <a:rPr lang="en-US" sz="2400" dirty="0">
                <a:solidFill>
                  <a:srgbClr val="FF0000"/>
                </a:solidFill>
                <a:latin typeface="Times" charset="0"/>
                <a:ea typeface="Times" charset="0"/>
                <a:cs typeface="Times" charset="0"/>
              </a:rPr>
              <a:t>HUMAN SKILLS</a:t>
            </a:r>
            <a:endParaRPr lang="en-US" sz="2400" dirty="0">
              <a:latin typeface="Times" charset="0"/>
              <a:ea typeface="Times" charset="0"/>
              <a:cs typeface="Times" charset="0"/>
            </a:endParaRPr>
          </a:p>
          <a:p>
            <a:pPr marL="342900" lvl="1" indent="-342900" algn="l" rtl="0">
              <a:buFont typeface="Arial" pitchFamily="34" charset="0"/>
              <a:buChar char="•"/>
            </a:pPr>
            <a:r>
              <a:rPr lang="en-US" altLang="zh-TW" dirty="0">
                <a:latin typeface="Times" charset="0"/>
                <a:ea typeface="Times" charset="0"/>
                <a:cs typeface="Times" charset="0"/>
              </a:rPr>
              <a:t>The ability to understand, alter, lead, and control the behavior of other individuals and groups.</a:t>
            </a:r>
          </a:p>
          <a:p>
            <a:pPr lvl="1" algn="l" rtl="0"/>
            <a:r>
              <a:rPr lang="en-US" sz="2000" dirty="0">
                <a:latin typeface="Times" charset="0"/>
                <a:ea typeface="Times" charset="0"/>
                <a:cs typeface="Times" charset="0"/>
              </a:rPr>
              <a:t>e.g.: Interpersonal relationships, solving people’s problem and acceptance of other employees</a:t>
            </a:r>
            <a:r>
              <a:rPr lang="en-US" sz="2000" dirty="0" smtClean="0">
                <a:latin typeface="Times" charset="0"/>
                <a:ea typeface="Times" charset="0"/>
                <a:cs typeface="Times" charset="0"/>
              </a:rPr>
              <a:t>.</a:t>
            </a:r>
          </a:p>
          <a:p>
            <a:pPr lvl="1" algn="l" rtl="0"/>
            <a:endParaRPr lang="en-US" sz="2000" dirty="0" smtClean="0">
              <a:latin typeface="Times" charset="0"/>
              <a:ea typeface="Times" charset="0"/>
              <a:cs typeface="Times" charset="0"/>
            </a:endParaRPr>
          </a:p>
          <a:p>
            <a:pPr lvl="1" algn="l" rtl="0"/>
            <a:endParaRPr lang="en-US" sz="2000" dirty="0">
              <a:latin typeface="Times" charset="0"/>
              <a:ea typeface="Times" charset="0"/>
              <a:cs typeface="Times" charset="0"/>
            </a:endParaRPr>
          </a:p>
          <a:p>
            <a:pPr algn="l" rtl="0">
              <a:buNone/>
            </a:pPr>
            <a:r>
              <a:rPr lang="en-US" sz="2400" dirty="0">
                <a:solidFill>
                  <a:srgbClr val="FF0000"/>
                </a:solidFill>
                <a:latin typeface="Times" charset="0"/>
                <a:ea typeface="Times" charset="0"/>
                <a:cs typeface="Times" charset="0"/>
              </a:rPr>
              <a:t>CONCEPTUAL SKILLS</a:t>
            </a:r>
            <a:endParaRPr lang="en-US" sz="2400" dirty="0">
              <a:latin typeface="Times" charset="0"/>
              <a:ea typeface="Times" charset="0"/>
              <a:cs typeface="Times" charset="0"/>
            </a:endParaRPr>
          </a:p>
          <a:p>
            <a:pPr marL="342900" lvl="1" indent="-342900" algn="l" rtl="0">
              <a:buFont typeface="Arial" pitchFamily="34" charset="0"/>
              <a:buChar char="•"/>
            </a:pPr>
            <a:r>
              <a:rPr lang="en-US" altLang="zh-TW" dirty="0">
                <a:latin typeface="Times" charset="0"/>
                <a:ea typeface="Times" charset="0"/>
                <a:cs typeface="Times" charset="0"/>
              </a:rPr>
              <a:t>The ability to analyze and diagnose a situation and distinguish between cause and effect.</a:t>
            </a:r>
          </a:p>
          <a:p>
            <a:pPr lvl="1" algn="l" rtl="0"/>
            <a:r>
              <a:rPr lang="en-US" sz="2000" dirty="0">
                <a:latin typeface="Times" charset="0"/>
                <a:ea typeface="Times" charset="0"/>
                <a:cs typeface="Times" charset="0"/>
              </a:rPr>
              <a:t> e.g.: Idea generation and analytical process of </a:t>
            </a:r>
            <a:r>
              <a:rPr lang="en-US" sz="2000" dirty="0" smtClean="0">
                <a:latin typeface="Times" charset="0"/>
                <a:ea typeface="Times" charset="0"/>
                <a:cs typeface="Times" charset="0"/>
              </a:rPr>
              <a:t>information</a:t>
            </a:r>
            <a:endParaRPr lang="en-US" sz="2000" dirty="0">
              <a:latin typeface="Times" charset="0"/>
              <a:ea typeface="Times" charset="0"/>
              <a:cs typeface="Times" charset="0"/>
            </a:endParaRPr>
          </a:p>
        </p:txBody>
      </p:sp>
    </p:spTree>
    <p:extLst>
      <p:ext uri="{BB962C8B-B14F-4D97-AF65-F5344CB8AC3E}">
        <p14:creationId xmlns:p14="http://schemas.microsoft.com/office/powerpoint/2010/main" val="201583301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pPr eaLnBrk="1" hangingPunct="1"/>
            <a:r>
              <a:rPr lang="en-US" dirty="0" smtClean="0">
                <a:latin typeface="Times" charset="0"/>
                <a:ea typeface="Times" charset="0"/>
                <a:cs typeface="Times" charset="0"/>
              </a:rPr>
              <a:t>MANAGER’S ROLES</a:t>
            </a:r>
          </a:p>
        </p:txBody>
      </p:sp>
      <p:sp>
        <p:nvSpPr>
          <p:cNvPr id="9219" name="Content Placeholder 2"/>
          <p:cNvSpPr>
            <a:spLocks noGrp="1"/>
          </p:cNvSpPr>
          <p:nvPr>
            <p:ph idx="1"/>
          </p:nvPr>
        </p:nvSpPr>
        <p:spPr>
          <a:xfrm>
            <a:off x="457200" y="1417638"/>
            <a:ext cx="8229600" cy="4708525"/>
          </a:xfrm>
        </p:spPr>
        <p:txBody>
          <a:bodyPr/>
          <a:lstStyle/>
          <a:p>
            <a:pPr algn="l" rtl="0" eaLnBrk="1" hangingPunct="1"/>
            <a:r>
              <a:rPr lang="en-US" dirty="0" smtClean="0">
                <a:latin typeface="Times" charset="0"/>
                <a:ea typeface="Times" charset="0"/>
                <a:cs typeface="Times" charset="0"/>
              </a:rPr>
              <a:t>There are ten roles for management divided up into three categories as follows: </a:t>
            </a:r>
            <a:endParaRPr lang="en-US" dirty="0">
              <a:latin typeface="Times" charset="0"/>
              <a:ea typeface="Times" charset="0"/>
              <a:cs typeface="Times" charset="0"/>
            </a:endParaRPr>
          </a:p>
          <a:p>
            <a:pPr algn="l" rtl="0" eaLnBrk="1" hangingPunct="1"/>
            <a:endParaRPr lang="en-US" dirty="0" smtClean="0">
              <a:latin typeface="Times" charset="0"/>
              <a:ea typeface="Times" charset="0"/>
              <a:cs typeface="Times" charset="0"/>
            </a:endParaRPr>
          </a:p>
        </p:txBody>
      </p:sp>
      <p:graphicFrame>
        <p:nvGraphicFramePr>
          <p:cNvPr id="2" name="Table 1"/>
          <p:cNvGraphicFramePr>
            <a:graphicFrameLocks noGrp="1"/>
          </p:cNvGraphicFramePr>
          <p:nvPr>
            <p:extLst>
              <p:ext uri="{D42A27DB-BD31-4B8C-83A1-F6EECF244321}">
                <p14:modId xmlns:p14="http://schemas.microsoft.com/office/powerpoint/2010/main" val="580092790"/>
              </p:ext>
            </p:extLst>
          </p:nvPr>
        </p:nvGraphicFramePr>
        <p:xfrm>
          <a:off x="1115616" y="2560638"/>
          <a:ext cx="6840760" cy="4108721"/>
        </p:xfrm>
        <a:graphic>
          <a:graphicData uri="http://schemas.openxmlformats.org/drawingml/2006/table">
            <a:tbl>
              <a:tblPr/>
              <a:tblGrid>
                <a:gridCol w="3420380"/>
                <a:gridCol w="3420380"/>
              </a:tblGrid>
              <a:tr h="444186">
                <a:tc>
                  <a:txBody>
                    <a:bodyPr/>
                    <a:lstStyle/>
                    <a:p>
                      <a:pPr algn="ctr" fontAlgn="ctr"/>
                      <a:r>
                        <a:rPr lang="en-US" b="1" dirty="0">
                          <a:solidFill>
                            <a:srgbClr val="FFFFFF"/>
                          </a:solidFill>
                          <a:effectLst/>
                          <a:latin typeface="inherit" charset="0"/>
                        </a:rPr>
                        <a:t>Category</a:t>
                      </a:r>
                    </a:p>
                  </a:txBody>
                  <a:tcPr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861A2"/>
                    </a:solidFill>
                  </a:tcPr>
                </a:tc>
                <a:tc>
                  <a:txBody>
                    <a:bodyPr/>
                    <a:lstStyle/>
                    <a:p>
                      <a:pPr algn="ctr" fontAlgn="ctr"/>
                      <a:r>
                        <a:rPr lang="en-US" b="1" dirty="0">
                          <a:solidFill>
                            <a:srgbClr val="FFFFFF"/>
                          </a:solidFill>
                          <a:effectLst/>
                          <a:latin typeface="inherit" charset="0"/>
                        </a:rPr>
                        <a:t>Roles</a:t>
                      </a:r>
                    </a:p>
                  </a:txBody>
                  <a:tcPr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861A2"/>
                    </a:solidFill>
                  </a:tcPr>
                </a:tc>
              </a:tr>
              <a:tr h="1110465">
                <a:tc>
                  <a:txBody>
                    <a:bodyPr/>
                    <a:lstStyle/>
                    <a:p>
                      <a:pPr algn="l" fontAlgn="base"/>
                      <a:r>
                        <a:rPr lang="en-US" dirty="0">
                          <a:effectLst/>
                          <a:latin typeface="inherit" charset="0"/>
                        </a:rPr>
                        <a:t>Interpersonal</a:t>
                      </a:r>
                    </a:p>
                  </a:txBody>
                  <a:tcPr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2F2F2"/>
                    </a:solidFill>
                  </a:tcPr>
                </a:tc>
                <a:tc>
                  <a:txBody>
                    <a:bodyPr/>
                    <a:lstStyle/>
                    <a:p>
                      <a:pPr algn="l" fontAlgn="base"/>
                      <a:r>
                        <a:rPr lang="en-US" dirty="0">
                          <a:effectLst/>
                          <a:latin typeface="inherit" charset="0"/>
                        </a:rPr>
                        <a:t>Figurehead</a:t>
                      </a:r>
                      <a:br>
                        <a:rPr lang="en-US" dirty="0">
                          <a:effectLst/>
                          <a:latin typeface="inherit" charset="0"/>
                        </a:rPr>
                      </a:br>
                      <a:r>
                        <a:rPr lang="en-US" dirty="0">
                          <a:effectLst/>
                          <a:latin typeface="inherit" charset="0"/>
                        </a:rPr>
                        <a:t>Leader</a:t>
                      </a:r>
                      <a:br>
                        <a:rPr lang="en-US" dirty="0">
                          <a:effectLst/>
                          <a:latin typeface="inherit" charset="0"/>
                        </a:rPr>
                      </a:br>
                      <a:r>
                        <a:rPr lang="en-US" dirty="0">
                          <a:effectLst/>
                          <a:latin typeface="inherit" charset="0"/>
                        </a:rPr>
                        <a:t>Liaison</a:t>
                      </a:r>
                    </a:p>
                  </a:txBody>
                  <a:tcPr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2F2F2"/>
                    </a:solidFill>
                  </a:tcPr>
                </a:tc>
              </a:tr>
              <a:tr h="1110465">
                <a:tc>
                  <a:txBody>
                    <a:bodyPr/>
                    <a:lstStyle/>
                    <a:p>
                      <a:pPr algn="l" fontAlgn="base"/>
                      <a:r>
                        <a:rPr lang="en-US" dirty="0">
                          <a:effectLst/>
                          <a:latin typeface="inherit" charset="0"/>
                        </a:rPr>
                        <a:t>Informational</a:t>
                      </a:r>
                    </a:p>
                  </a:txBody>
                  <a:tcPr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l" fontAlgn="base"/>
                      <a:r>
                        <a:rPr lang="en-US" dirty="0">
                          <a:effectLst/>
                          <a:latin typeface="inherit" charset="0"/>
                        </a:rPr>
                        <a:t>Monitor</a:t>
                      </a:r>
                      <a:br>
                        <a:rPr lang="en-US" dirty="0">
                          <a:effectLst/>
                          <a:latin typeface="inherit" charset="0"/>
                        </a:rPr>
                      </a:br>
                      <a:r>
                        <a:rPr lang="en-US" dirty="0">
                          <a:effectLst/>
                          <a:latin typeface="inherit" charset="0"/>
                        </a:rPr>
                        <a:t>Disseminator</a:t>
                      </a:r>
                      <a:br>
                        <a:rPr lang="en-US" dirty="0">
                          <a:effectLst/>
                          <a:latin typeface="inherit" charset="0"/>
                        </a:rPr>
                      </a:br>
                      <a:r>
                        <a:rPr lang="en-US" dirty="0">
                          <a:effectLst/>
                          <a:latin typeface="inherit" charset="0"/>
                        </a:rPr>
                        <a:t>Spokesperson</a:t>
                      </a:r>
                    </a:p>
                  </a:txBody>
                  <a:tcPr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r>
              <a:tr h="1443605">
                <a:tc>
                  <a:txBody>
                    <a:bodyPr/>
                    <a:lstStyle/>
                    <a:p>
                      <a:pPr algn="l" fontAlgn="base"/>
                      <a:r>
                        <a:rPr lang="en-US" dirty="0">
                          <a:effectLst/>
                          <a:latin typeface="inherit" charset="0"/>
                        </a:rPr>
                        <a:t>Decisional</a:t>
                      </a:r>
                    </a:p>
                  </a:txBody>
                  <a:tcPr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2F2F2"/>
                    </a:solidFill>
                  </a:tcPr>
                </a:tc>
                <a:tc>
                  <a:txBody>
                    <a:bodyPr/>
                    <a:lstStyle/>
                    <a:p>
                      <a:pPr algn="l" fontAlgn="base"/>
                      <a:r>
                        <a:rPr lang="en-US" dirty="0">
                          <a:effectLst/>
                          <a:latin typeface="inherit" charset="0"/>
                        </a:rPr>
                        <a:t>Entrepreneur</a:t>
                      </a:r>
                      <a:br>
                        <a:rPr lang="en-US" dirty="0">
                          <a:effectLst/>
                          <a:latin typeface="inherit" charset="0"/>
                        </a:rPr>
                      </a:br>
                      <a:r>
                        <a:rPr lang="en-US" dirty="0">
                          <a:effectLst/>
                          <a:latin typeface="inherit" charset="0"/>
                        </a:rPr>
                        <a:t>Disturbance Handler</a:t>
                      </a:r>
                      <a:br>
                        <a:rPr lang="en-US" dirty="0">
                          <a:effectLst/>
                          <a:latin typeface="inherit" charset="0"/>
                        </a:rPr>
                      </a:br>
                      <a:r>
                        <a:rPr lang="en-US" dirty="0">
                          <a:effectLst/>
                          <a:latin typeface="inherit" charset="0"/>
                        </a:rPr>
                        <a:t>Resource Allocator</a:t>
                      </a:r>
                      <a:br>
                        <a:rPr lang="en-US" dirty="0">
                          <a:effectLst/>
                          <a:latin typeface="inherit" charset="0"/>
                        </a:rPr>
                      </a:br>
                      <a:r>
                        <a:rPr lang="en-US" dirty="0">
                          <a:effectLst/>
                          <a:latin typeface="inherit" charset="0"/>
                        </a:rPr>
                        <a:t>Negotiator</a:t>
                      </a:r>
                    </a:p>
                  </a:txBody>
                  <a:tcPr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2F2F2"/>
                    </a:solidFill>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iterate type="lt">
                                    <p:tmPct val="10000"/>
                                  </p:iterate>
                                  <p:childTnLst>
                                    <p:set>
                                      <p:cBhvr>
                                        <p:cTn id="6" dur="1" fill="hold">
                                          <p:stCondLst>
                                            <p:cond delay="0"/>
                                          </p:stCondLst>
                                        </p:cTn>
                                        <p:tgtEl>
                                          <p:spTgt spid="9218"/>
                                        </p:tgtEl>
                                        <p:attrNameLst>
                                          <p:attrName>style.visibility</p:attrName>
                                        </p:attrNameLst>
                                      </p:cBhvr>
                                      <p:to>
                                        <p:strVal val="visible"/>
                                      </p:to>
                                    </p:set>
                                    <p:animEffect transition="in" filter="fade">
                                      <p:cBhvr>
                                        <p:cTn id="7" dur="2000"/>
                                        <p:tgtEl>
                                          <p:spTgt spid="9218"/>
                                        </p:tgtEl>
                                      </p:cBhvr>
                                    </p:animEffect>
                                    <p:anim calcmode="lin" valueType="num">
                                      <p:cBhvr>
                                        <p:cTn id="8" dur="2000" fill="hold"/>
                                        <p:tgtEl>
                                          <p:spTgt spid="9218"/>
                                        </p:tgtEl>
                                        <p:attrNameLst>
                                          <p:attrName>ppt_w</p:attrName>
                                        </p:attrNameLst>
                                      </p:cBhvr>
                                      <p:tavLst>
                                        <p:tav tm="0" fmla="#ppt_w*sin(2.5*pi*$)">
                                          <p:val>
                                            <p:fltVal val="0"/>
                                          </p:val>
                                        </p:tav>
                                        <p:tav tm="100000">
                                          <p:val>
                                            <p:fltVal val="1"/>
                                          </p:val>
                                        </p:tav>
                                      </p:tavLst>
                                    </p:anim>
                                    <p:anim calcmode="lin" valueType="num">
                                      <p:cBhvr>
                                        <p:cTn id="9" dur="2000" fill="hold"/>
                                        <p:tgtEl>
                                          <p:spTgt spid="9218"/>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45" presetClass="entr" presetSubtype="0" fill="hold" grpId="0" nodeType="clickEffect">
                                  <p:stCondLst>
                                    <p:cond delay="0"/>
                                  </p:stCondLst>
                                  <p:iterate type="lt">
                                    <p:tmPct val="10000"/>
                                  </p:iterate>
                                  <p:childTnLst>
                                    <p:set>
                                      <p:cBhvr>
                                        <p:cTn id="13" dur="1" fill="hold">
                                          <p:stCondLst>
                                            <p:cond delay="0"/>
                                          </p:stCondLst>
                                        </p:cTn>
                                        <p:tgtEl>
                                          <p:spTgt spid="9219">
                                            <p:txEl>
                                              <p:pRg st="0" end="0"/>
                                            </p:txEl>
                                          </p:spTgt>
                                        </p:tgtEl>
                                        <p:attrNameLst>
                                          <p:attrName>style.visibility</p:attrName>
                                        </p:attrNameLst>
                                      </p:cBhvr>
                                      <p:to>
                                        <p:strVal val="visible"/>
                                      </p:to>
                                    </p:set>
                                    <p:animEffect transition="in" filter="fade">
                                      <p:cBhvr>
                                        <p:cTn id="14" dur="1000"/>
                                        <p:tgtEl>
                                          <p:spTgt spid="9219">
                                            <p:txEl>
                                              <p:pRg st="0" end="0"/>
                                            </p:txEl>
                                          </p:spTgt>
                                        </p:tgtEl>
                                      </p:cBhvr>
                                    </p:animEffect>
                                    <p:anim calcmode="lin" valueType="num">
                                      <p:cBhvr>
                                        <p:cTn id="15" dur="1000" fill="hold"/>
                                        <p:tgtEl>
                                          <p:spTgt spid="9219">
                                            <p:txEl>
                                              <p:pRg st="0" end="0"/>
                                            </p:txEl>
                                          </p:spTgt>
                                        </p:tgtEl>
                                        <p:attrNameLst>
                                          <p:attrName>ppt_w</p:attrName>
                                        </p:attrNameLst>
                                      </p:cBhvr>
                                      <p:tavLst>
                                        <p:tav tm="0" fmla="#ppt_w*sin(2.5*pi*$)">
                                          <p:val>
                                            <p:fltVal val="0"/>
                                          </p:val>
                                        </p:tav>
                                        <p:tav tm="100000">
                                          <p:val>
                                            <p:fltVal val="1"/>
                                          </p:val>
                                        </p:tav>
                                      </p:tavLst>
                                    </p:anim>
                                    <p:anim calcmode="lin" valueType="num">
                                      <p:cBhvr>
                                        <p:cTn id="16" dur="1000" fill="hold"/>
                                        <p:tgtEl>
                                          <p:spTgt spid="9219">
                                            <p:txEl>
                                              <p:pRg st="0" end="0"/>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8" grpId="0"/>
      <p:bldP spid="9219"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TW" dirty="0">
                <a:latin typeface="Times" charset="0"/>
                <a:ea typeface="Times" charset="0"/>
                <a:cs typeface="Times" charset="0"/>
              </a:rPr>
              <a:t>Interpersonal Roles</a:t>
            </a:r>
            <a:endParaRPr lang="en-US" dirty="0">
              <a:latin typeface="Times" charset="0"/>
              <a:ea typeface="Times" charset="0"/>
              <a:cs typeface="Times" charset="0"/>
            </a:endParaRPr>
          </a:p>
        </p:txBody>
      </p:sp>
      <p:sp>
        <p:nvSpPr>
          <p:cNvPr id="3" name="Content Placeholder 2"/>
          <p:cNvSpPr>
            <a:spLocks noGrp="1"/>
          </p:cNvSpPr>
          <p:nvPr>
            <p:ph idx="1"/>
          </p:nvPr>
        </p:nvSpPr>
        <p:spPr>
          <a:xfrm>
            <a:off x="457200" y="1600200"/>
            <a:ext cx="8229600" cy="5141168"/>
          </a:xfrm>
        </p:spPr>
        <p:txBody>
          <a:bodyPr>
            <a:normAutofit fontScale="92500" lnSpcReduction="10000"/>
          </a:bodyPr>
          <a:lstStyle/>
          <a:p>
            <a:pPr algn="l" rtl="0">
              <a:defRPr/>
            </a:pPr>
            <a:r>
              <a:rPr lang="en-US" altLang="zh-TW" dirty="0">
                <a:latin typeface="Times" charset="0"/>
                <a:ea typeface="Times" charset="0"/>
                <a:cs typeface="Times" charset="0"/>
              </a:rPr>
              <a:t>Roles that managers assume to provide direction and supervision to both employees and the organization as a whole:</a:t>
            </a:r>
          </a:p>
          <a:p>
            <a:pPr lvl="1" algn="l" rtl="0">
              <a:defRPr/>
            </a:pPr>
            <a:r>
              <a:rPr lang="en-US" altLang="zh-TW" b="1" dirty="0" smtClean="0">
                <a:solidFill>
                  <a:schemeClr val="accent6"/>
                </a:solidFill>
                <a:latin typeface="Times" charset="0"/>
                <a:ea typeface="Times" charset="0"/>
                <a:cs typeface="Times" charset="0"/>
              </a:rPr>
              <a:t>Figurehead</a:t>
            </a:r>
            <a:r>
              <a:rPr lang="en-US" altLang="zh-TW" dirty="0" smtClean="0">
                <a:latin typeface="Times" charset="0"/>
                <a:ea typeface="Times" charset="0"/>
                <a:cs typeface="Times" charset="0"/>
              </a:rPr>
              <a:t>: symbolizing </a:t>
            </a:r>
            <a:r>
              <a:rPr lang="en-US" altLang="zh-TW" dirty="0">
                <a:latin typeface="Times" charset="0"/>
                <a:ea typeface="Times" charset="0"/>
                <a:cs typeface="Times" charset="0"/>
              </a:rPr>
              <a:t>the organization’s mission and what it is seeking to achieve</a:t>
            </a:r>
            <a:r>
              <a:rPr lang="en-US" altLang="zh-TW" dirty="0" smtClean="0">
                <a:latin typeface="Times" charset="0"/>
                <a:ea typeface="Times" charset="0"/>
                <a:cs typeface="Times" charset="0"/>
              </a:rPr>
              <a:t>.</a:t>
            </a:r>
            <a:r>
              <a:rPr lang="en-US" dirty="0"/>
              <a:t> </a:t>
            </a:r>
            <a:r>
              <a:rPr lang="en-US" dirty="0" smtClean="0"/>
              <a:t/>
            </a:r>
            <a:br>
              <a:rPr lang="en-US" dirty="0" smtClean="0"/>
            </a:br>
            <a:r>
              <a:rPr lang="en-US" dirty="0" smtClean="0">
                <a:latin typeface="Times" charset="0"/>
                <a:ea typeface="Times" charset="0"/>
                <a:cs typeface="Times" charset="0"/>
              </a:rPr>
              <a:t>Manager is </a:t>
            </a:r>
            <a:r>
              <a:rPr lang="en-US" dirty="0">
                <a:latin typeface="Times" charset="0"/>
                <a:ea typeface="Times" charset="0"/>
                <a:cs typeface="Times" charset="0"/>
              </a:rPr>
              <a:t>expected to be a source of inspiration </a:t>
            </a:r>
            <a:r>
              <a:rPr lang="en-US" altLang="zh-TW" dirty="0" smtClean="0">
                <a:latin typeface="Times" charset="0"/>
                <a:ea typeface="Times" charset="0"/>
                <a:cs typeface="Times" charset="0"/>
              </a:rPr>
              <a:t/>
            </a:r>
            <a:br>
              <a:rPr lang="en-US" altLang="zh-TW" dirty="0" smtClean="0">
                <a:latin typeface="Times" charset="0"/>
                <a:ea typeface="Times" charset="0"/>
                <a:cs typeface="Times" charset="0"/>
              </a:rPr>
            </a:br>
            <a:endParaRPr lang="en-US" altLang="zh-TW" dirty="0">
              <a:latin typeface="Times" charset="0"/>
              <a:ea typeface="Times" charset="0"/>
              <a:cs typeface="Times" charset="0"/>
            </a:endParaRPr>
          </a:p>
          <a:p>
            <a:pPr lvl="1" algn="l" rtl="0">
              <a:defRPr/>
            </a:pPr>
            <a:r>
              <a:rPr lang="en-US" altLang="zh-TW" b="1" dirty="0" smtClean="0">
                <a:solidFill>
                  <a:schemeClr val="accent6"/>
                </a:solidFill>
                <a:latin typeface="Times" charset="0"/>
                <a:ea typeface="Times" charset="0"/>
                <a:cs typeface="Times" charset="0"/>
              </a:rPr>
              <a:t>Leader</a:t>
            </a:r>
            <a:r>
              <a:rPr lang="en-US" altLang="zh-TW" dirty="0" smtClean="0">
                <a:latin typeface="Times" charset="0"/>
                <a:ea typeface="Times" charset="0"/>
                <a:cs typeface="Times" charset="0"/>
              </a:rPr>
              <a:t>: training</a:t>
            </a:r>
            <a:r>
              <a:rPr lang="en-US" altLang="zh-TW" dirty="0">
                <a:latin typeface="Times" charset="0"/>
                <a:ea typeface="Times" charset="0"/>
                <a:cs typeface="Times" charset="0"/>
              </a:rPr>
              <a:t>, counseling, and mentoring high employee performance</a:t>
            </a:r>
            <a:r>
              <a:rPr lang="en-US" altLang="zh-TW" dirty="0" smtClean="0">
                <a:latin typeface="Times" charset="0"/>
                <a:ea typeface="Times" charset="0"/>
                <a:cs typeface="Times" charset="0"/>
              </a:rPr>
              <a:t>.</a:t>
            </a:r>
            <a:br>
              <a:rPr lang="en-US" altLang="zh-TW" dirty="0" smtClean="0">
                <a:latin typeface="Times" charset="0"/>
                <a:ea typeface="Times" charset="0"/>
                <a:cs typeface="Times" charset="0"/>
              </a:rPr>
            </a:br>
            <a:endParaRPr lang="en-US" altLang="zh-TW" dirty="0">
              <a:latin typeface="Times" charset="0"/>
              <a:ea typeface="Times" charset="0"/>
              <a:cs typeface="Times" charset="0"/>
            </a:endParaRPr>
          </a:p>
          <a:p>
            <a:pPr lvl="1" algn="l" rtl="0">
              <a:defRPr/>
            </a:pPr>
            <a:r>
              <a:rPr lang="en-US" altLang="zh-TW" b="1" dirty="0" smtClean="0">
                <a:solidFill>
                  <a:schemeClr val="accent6"/>
                </a:solidFill>
                <a:latin typeface="Times" charset="0"/>
                <a:ea typeface="Times" charset="0"/>
                <a:cs typeface="Times" charset="0"/>
              </a:rPr>
              <a:t>Liaison</a:t>
            </a:r>
            <a:r>
              <a:rPr lang="en-US" altLang="zh-TW" dirty="0" smtClean="0">
                <a:latin typeface="Times" charset="0"/>
                <a:ea typeface="Times" charset="0"/>
                <a:cs typeface="Times" charset="0"/>
              </a:rPr>
              <a:t>: </a:t>
            </a:r>
            <a:r>
              <a:rPr lang="en-US" dirty="0">
                <a:latin typeface="Times" charset="0"/>
                <a:ea typeface="Times" charset="0"/>
                <a:cs typeface="Times" charset="0"/>
              </a:rPr>
              <a:t>Managers must communicate with internal and external contacts. </a:t>
            </a:r>
            <a:r>
              <a:rPr lang="en-US" dirty="0" smtClean="0">
                <a:latin typeface="Times" charset="0"/>
                <a:ea typeface="Times" charset="0"/>
                <a:cs typeface="Times" charset="0"/>
              </a:rPr>
              <a:t>Manager </a:t>
            </a:r>
            <a:r>
              <a:rPr lang="en-US" dirty="0">
                <a:latin typeface="Times" charset="0"/>
                <a:ea typeface="Times" charset="0"/>
                <a:cs typeface="Times" charset="0"/>
              </a:rPr>
              <a:t>need to be able to network effectively on behalf </a:t>
            </a:r>
            <a:r>
              <a:rPr lang="en-US" dirty="0" smtClean="0">
                <a:latin typeface="Times" charset="0"/>
                <a:ea typeface="Times" charset="0"/>
                <a:cs typeface="Times" charset="0"/>
              </a:rPr>
              <a:t>of the organization.</a:t>
            </a:r>
            <a:endParaRPr lang="en-US" dirty="0">
              <a:latin typeface="Times" charset="0"/>
              <a:ea typeface="Times" charset="0"/>
              <a:cs typeface="Times" charset="0"/>
            </a:endParaRPr>
          </a:p>
        </p:txBody>
      </p:sp>
    </p:spTree>
    <p:extLst>
      <p:ext uri="{BB962C8B-B14F-4D97-AF65-F5344CB8AC3E}">
        <p14:creationId xmlns:p14="http://schemas.microsoft.com/office/powerpoint/2010/main" val="421520055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TW" dirty="0">
                <a:latin typeface="Times" charset="0"/>
                <a:ea typeface="Times" charset="0"/>
                <a:cs typeface="Times" charset="0"/>
              </a:rPr>
              <a:t>Informational Roles</a:t>
            </a:r>
            <a:endParaRPr lang="en-US" dirty="0">
              <a:latin typeface="Times" charset="0"/>
              <a:ea typeface="Times" charset="0"/>
              <a:cs typeface="Times" charset="0"/>
            </a:endParaRPr>
          </a:p>
        </p:txBody>
      </p:sp>
      <p:sp>
        <p:nvSpPr>
          <p:cNvPr id="3" name="Content Placeholder 2"/>
          <p:cNvSpPr>
            <a:spLocks noGrp="1"/>
          </p:cNvSpPr>
          <p:nvPr>
            <p:ph idx="1"/>
          </p:nvPr>
        </p:nvSpPr>
        <p:spPr>
          <a:xfrm>
            <a:off x="457200" y="1268760"/>
            <a:ext cx="8229600" cy="5328592"/>
          </a:xfrm>
        </p:spPr>
        <p:txBody>
          <a:bodyPr>
            <a:normAutofit fontScale="85000" lnSpcReduction="20000"/>
          </a:bodyPr>
          <a:lstStyle/>
          <a:p>
            <a:pPr algn="l" rtl="0">
              <a:defRPr/>
            </a:pPr>
            <a:r>
              <a:rPr lang="en-US" altLang="zh-TW" dirty="0">
                <a:latin typeface="Times" charset="0"/>
                <a:ea typeface="Times" charset="0"/>
                <a:cs typeface="Times" charset="0"/>
              </a:rPr>
              <a:t>Roles associated with the tasks needed to obtain and transmit information in the process of managing the organization</a:t>
            </a:r>
            <a:r>
              <a:rPr lang="en-US" altLang="zh-TW" dirty="0" smtClean="0">
                <a:latin typeface="Times" charset="0"/>
                <a:ea typeface="Times" charset="0"/>
                <a:cs typeface="Times" charset="0"/>
              </a:rPr>
              <a:t>:</a:t>
            </a:r>
            <a:br>
              <a:rPr lang="en-US" altLang="zh-TW" dirty="0" smtClean="0">
                <a:latin typeface="Times" charset="0"/>
                <a:ea typeface="Times" charset="0"/>
                <a:cs typeface="Times" charset="0"/>
              </a:rPr>
            </a:br>
            <a:endParaRPr lang="en-US" altLang="zh-TW" dirty="0">
              <a:latin typeface="Times" charset="0"/>
              <a:ea typeface="Times" charset="0"/>
              <a:cs typeface="Times" charset="0"/>
            </a:endParaRPr>
          </a:p>
          <a:p>
            <a:pPr lvl="1" algn="l" rtl="0">
              <a:defRPr/>
            </a:pPr>
            <a:r>
              <a:rPr lang="en-US" altLang="zh-TW" b="1" dirty="0" smtClean="0">
                <a:solidFill>
                  <a:schemeClr val="accent6"/>
                </a:solidFill>
                <a:latin typeface="Times" charset="0"/>
                <a:ea typeface="Times" charset="0"/>
                <a:cs typeface="Times" charset="0"/>
              </a:rPr>
              <a:t>Monitor</a:t>
            </a:r>
            <a:r>
              <a:rPr lang="en-US" altLang="zh-TW" dirty="0" smtClean="0">
                <a:solidFill>
                  <a:schemeClr val="accent6"/>
                </a:solidFill>
                <a:latin typeface="Times" charset="0"/>
                <a:ea typeface="Times" charset="0"/>
                <a:cs typeface="Times" charset="0"/>
              </a:rPr>
              <a:t>: </a:t>
            </a:r>
            <a:r>
              <a:rPr lang="en-US" dirty="0">
                <a:latin typeface="Times" charset="0"/>
                <a:ea typeface="Times" charset="0"/>
                <a:cs typeface="Times" charset="0"/>
              </a:rPr>
              <a:t>regularly seek out information related </a:t>
            </a:r>
            <a:r>
              <a:rPr lang="en-US" dirty="0" smtClean="0">
                <a:latin typeface="Times" charset="0"/>
                <a:ea typeface="Times" charset="0"/>
                <a:cs typeface="Times" charset="0"/>
              </a:rPr>
              <a:t>to the organization, looking </a:t>
            </a:r>
            <a:r>
              <a:rPr lang="en-US" dirty="0">
                <a:latin typeface="Times" charset="0"/>
                <a:ea typeface="Times" charset="0"/>
                <a:cs typeface="Times" charset="0"/>
              </a:rPr>
              <a:t>for relevant changes in the environment. </a:t>
            </a:r>
            <a:r>
              <a:rPr lang="en-US" dirty="0" smtClean="0">
                <a:latin typeface="Times" charset="0"/>
                <a:ea typeface="Times" charset="0"/>
                <a:cs typeface="Times" charset="0"/>
              </a:rPr>
              <a:t>Monitor the </a:t>
            </a:r>
            <a:r>
              <a:rPr lang="en-US" dirty="0">
                <a:latin typeface="Times" charset="0"/>
                <a:ea typeface="Times" charset="0"/>
                <a:cs typeface="Times" charset="0"/>
              </a:rPr>
              <a:t>team, in terms of both their productivity, and their well-being </a:t>
            </a:r>
            <a:r>
              <a:rPr lang="en-US" dirty="0" smtClean="0">
                <a:latin typeface="Times" charset="0"/>
                <a:ea typeface="Times" charset="0"/>
                <a:cs typeface="Times" charset="0"/>
              </a:rPr>
              <a:t/>
            </a:r>
            <a:br>
              <a:rPr lang="en-US" dirty="0" smtClean="0">
                <a:latin typeface="Times" charset="0"/>
                <a:ea typeface="Times" charset="0"/>
                <a:cs typeface="Times" charset="0"/>
              </a:rPr>
            </a:br>
            <a:endParaRPr lang="en-US" dirty="0" smtClean="0">
              <a:latin typeface="Times" charset="0"/>
              <a:ea typeface="Times" charset="0"/>
              <a:cs typeface="Times" charset="0"/>
            </a:endParaRPr>
          </a:p>
          <a:p>
            <a:pPr lvl="1" algn="l" rtl="0">
              <a:defRPr/>
            </a:pPr>
            <a:r>
              <a:rPr lang="en-US" altLang="zh-TW" b="1" dirty="0" smtClean="0">
                <a:solidFill>
                  <a:schemeClr val="accent6"/>
                </a:solidFill>
                <a:latin typeface="Times" charset="0"/>
                <a:ea typeface="Times" charset="0"/>
                <a:cs typeface="Times" charset="0"/>
              </a:rPr>
              <a:t>Disseminator</a:t>
            </a:r>
            <a:r>
              <a:rPr lang="en-US" altLang="zh-TW" dirty="0" smtClean="0">
                <a:solidFill>
                  <a:schemeClr val="accent6"/>
                </a:solidFill>
                <a:latin typeface="Times" charset="0"/>
                <a:ea typeface="Times" charset="0"/>
                <a:cs typeface="Times" charset="0"/>
              </a:rPr>
              <a:t>: </a:t>
            </a:r>
            <a:r>
              <a:rPr lang="en-US" altLang="zh-TW" dirty="0" smtClean="0">
                <a:latin typeface="Times" charset="0"/>
                <a:ea typeface="Times" charset="0"/>
                <a:cs typeface="Times" charset="0"/>
              </a:rPr>
              <a:t>transmitting </a:t>
            </a:r>
            <a:r>
              <a:rPr lang="en-US" altLang="zh-TW" dirty="0">
                <a:latin typeface="Times" charset="0"/>
                <a:ea typeface="Times" charset="0"/>
                <a:cs typeface="Times" charset="0"/>
              </a:rPr>
              <a:t>information to influence the attitudes and behavior of employees</a:t>
            </a:r>
            <a:r>
              <a:rPr lang="en-US" altLang="zh-TW" dirty="0" smtClean="0">
                <a:latin typeface="Times" charset="0"/>
                <a:ea typeface="Times" charset="0"/>
                <a:cs typeface="Times" charset="0"/>
              </a:rPr>
              <a:t>.</a:t>
            </a:r>
            <a:br>
              <a:rPr lang="en-US" altLang="zh-TW" dirty="0" smtClean="0">
                <a:latin typeface="Times" charset="0"/>
                <a:ea typeface="Times" charset="0"/>
                <a:cs typeface="Times" charset="0"/>
              </a:rPr>
            </a:br>
            <a:endParaRPr lang="en-US" altLang="zh-TW" dirty="0">
              <a:latin typeface="Times" charset="0"/>
              <a:ea typeface="Times" charset="0"/>
              <a:cs typeface="Times" charset="0"/>
            </a:endParaRPr>
          </a:p>
          <a:p>
            <a:pPr lvl="1" algn="l" rtl="0">
              <a:defRPr/>
            </a:pPr>
            <a:r>
              <a:rPr lang="en-US" altLang="zh-TW" b="1" dirty="0" smtClean="0">
                <a:solidFill>
                  <a:schemeClr val="accent6"/>
                </a:solidFill>
                <a:latin typeface="Times" charset="0"/>
                <a:ea typeface="Times" charset="0"/>
                <a:cs typeface="Times" charset="0"/>
              </a:rPr>
              <a:t>Spokesperson</a:t>
            </a:r>
            <a:r>
              <a:rPr lang="en-US" altLang="zh-TW" dirty="0" smtClean="0">
                <a:solidFill>
                  <a:schemeClr val="accent6"/>
                </a:solidFill>
                <a:latin typeface="Times" charset="0"/>
                <a:ea typeface="Times" charset="0"/>
                <a:cs typeface="Times" charset="0"/>
              </a:rPr>
              <a:t>: </a:t>
            </a:r>
            <a:r>
              <a:rPr lang="en-US" dirty="0">
                <a:latin typeface="Times" charset="0"/>
                <a:ea typeface="Times" charset="0"/>
                <a:cs typeface="Times" charset="0"/>
              </a:rPr>
              <a:t>Managers represent and speak for their organization. In this role </a:t>
            </a:r>
            <a:r>
              <a:rPr lang="en-US" dirty="0" smtClean="0">
                <a:latin typeface="Times" charset="0"/>
                <a:ea typeface="Times" charset="0"/>
                <a:cs typeface="Times" charset="0"/>
              </a:rPr>
              <a:t>manager is </a:t>
            </a:r>
            <a:r>
              <a:rPr lang="en-US" dirty="0">
                <a:latin typeface="Times" charset="0"/>
                <a:ea typeface="Times" charset="0"/>
                <a:cs typeface="Times" charset="0"/>
              </a:rPr>
              <a:t>responsible for transmitting information </a:t>
            </a:r>
            <a:r>
              <a:rPr lang="en-US" dirty="0" smtClean="0">
                <a:latin typeface="Times" charset="0"/>
                <a:ea typeface="Times" charset="0"/>
                <a:cs typeface="Times" charset="0"/>
              </a:rPr>
              <a:t>about the </a:t>
            </a:r>
            <a:r>
              <a:rPr lang="en-US" dirty="0">
                <a:latin typeface="Times" charset="0"/>
                <a:ea typeface="Times" charset="0"/>
                <a:cs typeface="Times" charset="0"/>
              </a:rPr>
              <a:t>organization and its goals to the people outside it</a:t>
            </a:r>
            <a:r>
              <a:rPr lang="en-US" dirty="0" smtClean="0">
                <a:latin typeface="Times" charset="0"/>
                <a:ea typeface="Times" charset="0"/>
                <a:cs typeface="Times" charset="0"/>
              </a:rPr>
              <a:t>.</a:t>
            </a:r>
            <a:endParaRPr lang="en-US" altLang="zh-TW" dirty="0">
              <a:latin typeface="Times" charset="0"/>
              <a:ea typeface="Times" charset="0"/>
              <a:cs typeface="Times" charset="0"/>
            </a:endParaRPr>
          </a:p>
          <a:p>
            <a:pPr algn="l" rtl="0"/>
            <a:endParaRPr lang="en-US" dirty="0"/>
          </a:p>
        </p:txBody>
      </p:sp>
    </p:spTree>
    <p:extLst>
      <p:ext uri="{BB962C8B-B14F-4D97-AF65-F5344CB8AC3E}">
        <p14:creationId xmlns:p14="http://schemas.microsoft.com/office/powerpoint/2010/main" val="295472321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defTabSz="914400" rtl="0" eaLnBrk="1" latinLnBrk="0" hangingPunct="1">
              <a:spcBef>
                <a:spcPct val="0"/>
              </a:spcBef>
              <a:buNone/>
            </a:pPr>
            <a:r>
              <a:rPr lang="en-US" dirty="0" smtClean="0">
                <a:latin typeface="Times" charset="0"/>
                <a:ea typeface="Times" charset="0"/>
                <a:cs typeface="Times" charset="0"/>
              </a:rPr>
              <a:t>Objectives </a:t>
            </a:r>
            <a:endParaRPr lang="en-US" dirty="0">
              <a:latin typeface="Times" charset="0"/>
              <a:ea typeface="Times" charset="0"/>
              <a:cs typeface="Times" charset="0"/>
            </a:endParaRPr>
          </a:p>
        </p:txBody>
      </p:sp>
      <p:sp>
        <p:nvSpPr>
          <p:cNvPr id="3" name="Content Placeholder 2"/>
          <p:cNvSpPr>
            <a:spLocks noGrp="1"/>
          </p:cNvSpPr>
          <p:nvPr>
            <p:ph idx="1"/>
          </p:nvPr>
        </p:nvSpPr>
        <p:spPr/>
        <p:txBody>
          <a:bodyPr/>
          <a:lstStyle/>
          <a:p>
            <a:pPr marL="342900" indent="-342900" algn="l" defTabSz="914400" rtl="0" eaLnBrk="1" latinLnBrk="0" hangingPunct="1">
              <a:spcBef>
                <a:spcPct val="20000"/>
              </a:spcBef>
              <a:buFont typeface="Arial" pitchFamily="34" charset="0"/>
              <a:buChar char="•"/>
            </a:pPr>
            <a:r>
              <a:rPr lang="en-US" dirty="0" smtClean="0">
                <a:latin typeface="Times" charset="0"/>
                <a:ea typeface="Times" charset="0"/>
                <a:cs typeface="Times" charset="0"/>
              </a:rPr>
              <a:t>Introduction to Leadership </a:t>
            </a:r>
            <a:r>
              <a:rPr lang="en-US" smtClean="0">
                <a:latin typeface="Times" charset="0"/>
                <a:ea typeface="Times" charset="0"/>
                <a:cs typeface="Times" charset="0"/>
              </a:rPr>
              <a:t>and management </a:t>
            </a:r>
            <a:endParaRPr lang="en-US" smtClean="0">
              <a:latin typeface="Times" charset="0"/>
              <a:ea typeface="Times" charset="0"/>
              <a:cs typeface="Times" charset="0"/>
            </a:endParaRPr>
          </a:p>
          <a:p>
            <a:pPr marL="342900" indent="-342900" algn="l" defTabSz="914400" rtl="0" eaLnBrk="1" latinLnBrk="0" hangingPunct="1">
              <a:spcBef>
                <a:spcPct val="20000"/>
              </a:spcBef>
              <a:buFont typeface="Arial" pitchFamily="34" charset="0"/>
              <a:buChar char="•"/>
            </a:pPr>
            <a:r>
              <a:rPr lang="en-US" dirty="0" smtClean="0">
                <a:latin typeface="Times" charset="0"/>
                <a:ea typeface="Times" charset="0"/>
                <a:cs typeface="Times" charset="0"/>
              </a:rPr>
              <a:t>Definitions </a:t>
            </a:r>
            <a:r>
              <a:rPr lang="en-US" dirty="0" smtClean="0">
                <a:latin typeface="Times" charset="0"/>
                <a:ea typeface="Times" charset="0"/>
                <a:cs typeface="Times" charset="0"/>
              </a:rPr>
              <a:t>of management </a:t>
            </a:r>
          </a:p>
          <a:p>
            <a:pPr marL="342900" indent="-342900" algn="l" defTabSz="914400" rtl="0" eaLnBrk="1" latinLnBrk="0" hangingPunct="1">
              <a:spcBef>
                <a:spcPct val="20000"/>
              </a:spcBef>
              <a:buFont typeface="Arial" pitchFamily="34" charset="0"/>
              <a:buChar char="•"/>
            </a:pPr>
            <a:r>
              <a:rPr lang="en-US" dirty="0" smtClean="0">
                <a:latin typeface="Times" charset="0"/>
                <a:ea typeface="Times" charset="0"/>
                <a:cs typeface="Times" charset="0"/>
              </a:rPr>
              <a:t>Management functions </a:t>
            </a:r>
          </a:p>
          <a:p>
            <a:pPr marL="342900" indent="-342900" algn="l" defTabSz="914400" rtl="0" eaLnBrk="1" latinLnBrk="0" hangingPunct="1">
              <a:spcBef>
                <a:spcPct val="20000"/>
              </a:spcBef>
              <a:buFont typeface="Arial" pitchFamily="34" charset="0"/>
              <a:buChar char="•"/>
            </a:pPr>
            <a:r>
              <a:rPr lang="en-US" dirty="0" smtClean="0">
                <a:latin typeface="Times" charset="0"/>
                <a:ea typeface="Times" charset="0"/>
                <a:cs typeface="Times" charset="0"/>
              </a:rPr>
              <a:t>Management process </a:t>
            </a:r>
          </a:p>
          <a:p>
            <a:pPr marL="342900" indent="-342900" algn="l" defTabSz="914400" rtl="0" eaLnBrk="1" latinLnBrk="0" hangingPunct="1">
              <a:spcBef>
                <a:spcPct val="20000"/>
              </a:spcBef>
              <a:buFont typeface="Arial" pitchFamily="34" charset="0"/>
              <a:buChar char="•"/>
            </a:pPr>
            <a:r>
              <a:rPr lang="en-US" dirty="0" smtClean="0">
                <a:latin typeface="Times" charset="0"/>
                <a:ea typeface="Times" charset="0"/>
                <a:cs typeface="Times" charset="0"/>
              </a:rPr>
              <a:t>Managerial skills </a:t>
            </a:r>
          </a:p>
          <a:p>
            <a:pPr marL="342900" indent="-342900" algn="l" defTabSz="914400" rtl="0" eaLnBrk="1" latinLnBrk="0" hangingPunct="1">
              <a:spcBef>
                <a:spcPct val="20000"/>
              </a:spcBef>
              <a:buFont typeface="Arial" pitchFamily="34" charset="0"/>
              <a:buChar char="•"/>
            </a:pPr>
            <a:r>
              <a:rPr lang="en-US" dirty="0" smtClean="0">
                <a:latin typeface="Times" charset="0"/>
                <a:ea typeface="Times" charset="0"/>
                <a:cs typeface="Times" charset="0"/>
              </a:rPr>
              <a:t>Managerial roles </a:t>
            </a:r>
          </a:p>
          <a:p>
            <a:pPr marL="342900" indent="-342900" algn="l" defTabSz="914400" rtl="0" eaLnBrk="1" latinLnBrk="0" hangingPunct="1">
              <a:spcBef>
                <a:spcPct val="20000"/>
              </a:spcBef>
              <a:buFont typeface="Arial" pitchFamily="34" charset="0"/>
              <a:buChar char="•"/>
            </a:pPr>
            <a:r>
              <a:rPr lang="en-US" dirty="0" smtClean="0">
                <a:latin typeface="Times" charset="0"/>
                <a:ea typeface="Times" charset="0"/>
                <a:cs typeface="Times" charset="0"/>
              </a:rPr>
              <a:t>Basic level of management </a:t>
            </a:r>
          </a:p>
          <a:p>
            <a:pPr marL="342900" indent="-342900" algn="l" defTabSz="914400" rtl="0" eaLnBrk="1" latinLnBrk="0" hangingPunct="1">
              <a:spcBef>
                <a:spcPct val="20000"/>
              </a:spcBef>
              <a:buFont typeface="Arial" pitchFamily="34" charset="0"/>
              <a:buChar char="•"/>
            </a:pPr>
            <a:endParaRPr lang="en-US" dirty="0"/>
          </a:p>
        </p:txBody>
      </p:sp>
    </p:spTree>
    <p:extLst>
      <p:ext uri="{BB962C8B-B14F-4D97-AF65-F5344CB8AC3E}">
        <p14:creationId xmlns:p14="http://schemas.microsoft.com/office/powerpoint/2010/main" val="115795925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TW" dirty="0">
                <a:latin typeface="Times" charset="0"/>
                <a:ea typeface="Times" charset="0"/>
                <a:cs typeface="Times" charset="0"/>
              </a:rPr>
              <a:t>Decisional Roles</a:t>
            </a:r>
            <a:endParaRPr lang="en-US" dirty="0">
              <a:latin typeface="Times" charset="0"/>
              <a:ea typeface="Times" charset="0"/>
              <a:cs typeface="Times" charset="0"/>
            </a:endParaRPr>
          </a:p>
        </p:txBody>
      </p:sp>
      <p:sp>
        <p:nvSpPr>
          <p:cNvPr id="3" name="Content Placeholder 2"/>
          <p:cNvSpPr>
            <a:spLocks noGrp="1"/>
          </p:cNvSpPr>
          <p:nvPr>
            <p:ph idx="1"/>
          </p:nvPr>
        </p:nvSpPr>
        <p:spPr>
          <a:xfrm>
            <a:off x="457200" y="1196752"/>
            <a:ext cx="8229600" cy="5544616"/>
          </a:xfrm>
        </p:spPr>
        <p:txBody>
          <a:bodyPr>
            <a:normAutofit fontScale="92500" lnSpcReduction="20000"/>
          </a:bodyPr>
          <a:lstStyle/>
          <a:p>
            <a:pPr algn="l" rtl="0">
              <a:defRPr/>
            </a:pPr>
            <a:r>
              <a:rPr lang="en-US" altLang="zh-TW" dirty="0">
                <a:latin typeface="Times" charset="0"/>
                <a:ea typeface="Times" charset="0"/>
                <a:cs typeface="Times" charset="0"/>
              </a:rPr>
              <a:t>Roles associated with methods managers use in planning strategy and utilizing resources</a:t>
            </a:r>
            <a:r>
              <a:rPr lang="en-US" altLang="zh-TW" dirty="0" smtClean="0">
                <a:latin typeface="Times" charset="0"/>
                <a:ea typeface="Times" charset="0"/>
                <a:cs typeface="Times" charset="0"/>
              </a:rPr>
              <a:t>:</a:t>
            </a:r>
            <a:br>
              <a:rPr lang="en-US" altLang="zh-TW" dirty="0" smtClean="0">
                <a:latin typeface="Times" charset="0"/>
                <a:ea typeface="Times" charset="0"/>
                <a:cs typeface="Times" charset="0"/>
              </a:rPr>
            </a:br>
            <a:endParaRPr lang="en-US" altLang="zh-TW" dirty="0">
              <a:latin typeface="Times" charset="0"/>
              <a:ea typeface="Times" charset="0"/>
              <a:cs typeface="Times" charset="0"/>
            </a:endParaRPr>
          </a:p>
          <a:p>
            <a:pPr lvl="1" algn="l" rtl="0">
              <a:defRPr/>
            </a:pPr>
            <a:r>
              <a:rPr lang="en-US" altLang="zh-TW" b="1" dirty="0" smtClean="0">
                <a:solidFill>
                  <a:schemeClr val="accent6"/>
                </a:solidFill>
                <a:latin typeface="Times" charset="0"/>
                <a:ea typeface="Times" charset="0"/>
                <a:cs typeface="Times" charset="0"/>
              </a:rPr>
              <a:t>Entrepreneur</a:t>
            </a:r>
            <a:r>
              <a:rPr lang="en-US" altLang="zh-TW" dirty="0" smtClean="0">
                <a:solidFill>
                  <a:schemeClr val="accent6"/>
                </a:solidFill>
                <a:latin typeface="Times" charset="0"/>
                <a:ea typeface="Times" charset="0"/>
                <a:cs typeface="Times" charset="0"/>
              </a:rPr>
              <a:t>: </a:t>
            </a:r>
            <a:r>
              <a:rPr lang="en-US" altLang="zh-TW" dirty="0" smtClean="0">
                <a:latin typeface="Times" charset="0"/>
                <a:ea typeface="Times" charset="0"/>
                <a:cs typeface="Times" charset="0"/>
              </a:rPr>
              <a:t>deciding </a:t>
            </a:r>
            <a:r>
              <a:rPr lang="en-US" altLang="zh-TW" dirty="0">
                <a:latin typeface="Times" charset="0"/>
                <a:ea typeface="Times" charset="0"/>
                <a:cs typeface="Times" charset="0"/>
              </a:rPr>
              <a:t>which new projects or programs to initiate and to invest resources in. </a:t>
            </a:r>
            <a:r>
              <a:rPr lang="en-US" altLang="zh-TW" dirty="0" smtClean="0">
                <a:latin typeface="Times" charset="0"/>
                <a:ea typeface="Times" charset="0"/>
                <a:cs typeface="Times" charset="0"/>
              </a:rPr>
              <a:t/>
            </a:r>
            <a:br>
              <a:rPr lang="en-US" altLang="zh-TW" dirty="0" smtClean="0">
                <a:latin typeface="Times" charset="0"/>
                <a:ea typeface="Times" charset="0"/>
                <a:cs typeface="Times" charset="0"/>
              </a:rPr>
            </a:br>
            <a:endParaRPr lang="en-US" altLang="zh-TW" dirty="0">
              <a:latin typeface="Times" charset="0"/>
              <a:ea typeface="Times" charset="0"/>
              <a:cs typeface="Times" charset="0"/>
            </a:endParaRPr>
          </a:p>
          <a:p>
            <a:pPr lvl="1" algn="l" rtl="0">
              <a:defRPr/>
            </a:pPr>
            <a:r>
              <a:rPr lang="en-US" altLang="zh-TW" b="1" dirty="0">
                <a:solidFill>
                  <a:schemeClr val="accent6"/>
                </a:solidFill>
                <a:latin typeface="Times" charset="0"/>
                <a:ea typeface="Times" charset="0"/>
                <a:cs typeface="Times" charset="0"/>
              </a:rPr>
              <a:t>Disturbance </a:t>
            </a:r>
            <a:r>
              <a:rPr lang="en-US" altLang="zh-TW" b="1" dirty="0" smtClean="0">
                <a:solidFill>
                  <a:schemeClr val="accent6"/>
                </a:solidFill>
                <a:latin typeface="Times" charset="0"/>
                <a:ea typeface="Times" charset="0"/>
                <a:cs typeface="Times" charset="0"/>
              </a:rPr>
              <a:t>handler</a:t>
            </a:r>
            <a:r>
              <a:rPr lang="en-US" altLang="zh-TW" dirty="0" smtClean="0">
                <a:solidFill>
                  <a:schemeClr val="accent6"/>
                </a:solidFill>
                <a:latin typeface="Times" charset="0"/>
                <a:ea typeface="Times" charset="0"/>
                <a:cs typeface="Times" charset="0"/>
              </a:rPr>
              <a:t>: </a:t>
            </a:r>
            <a:r>
              <a:rPr lang="en-US" altLang="zh-TW" dirty="0" smtClean="0">
                <a:latin typeface="Times" charset="0"/>
                <a:ea typeface="Times" charset="0"/>
                <a:cs typeface="Times" charset="0"/>
              </a:rPr>
              <a:t>managing </a:t>
            </a:r>
            <a:r>
              <a:rPr lang="en-US" altLang="zh-TW" dirty="0">
                <a:latin typeface="Times" charset="0"/>
                <a:ea typeface="Times" charset="0"/>
                <a:cs typeface="Times" charset="0"/>
              </a:rPr>
              <a:t>an unexpected event or crisis.</a:t>
            </a:r>
          </a:p>
          <a:p>
            <a:pPr lvl="1" algn="l" rtl="0">
              <a:defRPr/>
            </a:pPr>
            <a:r>
              <a:rPr lang="en-US" altLang="zh-TW" b="1" dirty="0">
                <a:solidFill>
                  <a:schemeClr val="accent6"/>
                </a:solidFill>
                <a:latin typeface="Times" charset="0"/>
                <a:ea typeface="Times" charset="0"/>
                <a:cs typeface="Times" charset="0"/>
              </a:rPr>
              <a:t>Resource </a:t>
            </a:r>
            <a:r>
              <a:rPr lang="en-US" altLang="zh-TW" b="1" dirty="0" smtClean="0">
                <a:solidFill>
                  <a:schemeClr val="accent6"/>
                </a:solidFill>
                <a:latin typeface="Times" charset="0"/>
                <a:ea typeface="Times" charset="0"/>
                <a:cs typeface="Times" charset="0"/>
              </a:rPr>
              <a:t>allocator</a:t>
            </a:r>
            <a:r>
              <a:rPr lang="en-US" altLang="zh-TW" dirty="0" smtClean="0">
                <a:latin typeface="Times" charset="0"/>
                <a:ea typeface="Times" charset="0"/>
                <a:cs typeface="Times" charset="0"/>
              </a:rPr>
              <a:t>: assigning </a:t>
            </a:r>
            <a:r>
              <a:rPr lang="en-US" altLang="zh-TW" dirty="0">
                <a:latin typeface="Times" charset="0"/>
                <a:ea typeface="Times" charset="0"/>
                <a:cs typeface="Times" charset="0"/>
              </a:rPr>
              <a:t>resources between </a:t>
            </a:r>
            <a:r>
              <a:rPr lang="en-US" altLang="zh-TW" dirty="0" smtClean="0">
                <a:latin typeface="Times" charset="0"/>
                <a:ea typeface="Times" charset="0"/>
                <a:cs typeface="Times" charset="0"/>
              </a:rPr>
              <a:t>functions. </a:t>
            </a:r>
            <a:r>
              <a:rPr lang="en-US" dirty="0" smtClean="0">
                <a:latin typeface="Times" charset="0"/>
                <a:ea typeface="Times" charset="0"/>
                <a:cs typeface="Times" charset="0"/>
              </a:rPr>
              <a:t>This </a:t>
            </a:r>
            <a:r>
              <a:rPr lang="en-US" dirty="0">
                <a:latin typeface="Times" charset="0"/>
                <a:ea typeface="Times" charset="0"/>
                <a:cs typeface="Times" charset="0"/>
              </a:rPr>
              <a:t>involves allocating funding, as well as assigning staff and other organizational resources</a:t>
            </a:r>
            <a:r>
              <a:rPr lang="en-US" dirty="0" smtClean="0">
                <a:latin typeface="Times" charset="0"/>
                <a:ea typeface="Times" charset="0"/>
                <a:cs typeface="Times" charset="0"/>
              </a:rPr>
              <a:t>.</a:t>
            </a:r>
            <a:br>
              <a:rPr lang="en-US" dirty="0" smtClean="0">
                <a:latin typeface="Times" charset="0"/>
                <a:ea typeface="Times" charset="0"/>
                <a:cs typeface="Times" charset="0"/>
              </a:rPr>
            </a:br>
            <a:endParaRPr lang="en-US" altLang="zh-TW" dirty="0">
              <a:latin typeface="Times" charset="0"/>
              <a:ea typeface="Times" charset="0"/>
              <a:cs typeface="Times" charset="0"/>
            </a:endParaRPr>
          </a:p>
          <a:p>
            <a:pPr lvl="1" algn="l" rtl="0">
              <a:defRPr/>
            </a:pPr>
            <a:r>
              <a:rPr lang="en-US" altLang="zh-TW" b="1" dirty="0" smtClean="0">
                <a:solidFill>
                  <a:schemeClr val="accent6"/>
                </a:solidFill>
                <a:latin typeface="Times" charset="0"/>
                <a:ea typeface="Times" charset="0"/>
                <a:cs typeface="Times" charset="0"/>
              </a:rPr>
              <a:t>Negotiator</a:t>
            </a:r>
            <a:r>
              <a:rPr lang="en-US" altLang="zh-TW" dirty="0" smtClean="0">
                <a:latin typeface="Times" charset="0"/>
                <a:ea typeface="Times" charset="0"/>
                <a:cs typeface="Times" charset="0"/>
              </a:rPr>
              <a:t>: reaching </a:t>
            </a:r>
            <a:r>
              <a:rPr lang="en-US" altLang="zh-TW" dirty="0">
                <a:latin typeface="Times" charset="0"/>
                <a:ea typeface="Times" charset="0"/>
                <a:cs typeface="Times" charset="0"/>
              </a:rPr>
              <a:t>agreements between other managers, unions, customers, or shareholders</a:t>
            </a:r>
            <a:endParaRPr lang="en-US" dirty="0">
              <a:latin typeface="Times" charset="0"/>
              <a:ea typeface="Times" charset="0"/>
              <a:cs typeface="Times" charset="0"/>
            </a:endParaRPr>
          </a:p>
        </p:txBody>
      </p:sp>
    </p:spTree>
    <p:extLst>
      <p:ext uri="{BB962C8B-B14F-4D97-AF65-F5344CB8AC3E}">
        <p14:creationId xmlns:p14="http://schemas.microsoft.com/office/powerpoint/2010/main" val="43944751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noChangeArrowheads="1"/>
          </p:cNvSpPr>
          <p:nvPr>
            <p:ph type="title"/>
          </p:nvPr>
        </p:nvSpPr>
        <p:spPr/>
        <p:txBody>
          <a:bodyPr/>
          <a:lstStyle/>
          <a:p>
            <a:pPr eaLnBrk="1" hangingPunct="1">
              <a:defRPr/>
            </a:pPr>
            <a:r>
              <a:rPr lang="en-US" dirty="0" smtClean="0">
                <a:latin typeface="Times" charset="0"/>
                <a:ea typeface="Times" charset="0"/>
                <a:cs typeface="Times" charset="0"/>
              </a:rPr>
              <a:t>Basic Levels of Management</a:t>
            </a:r>
            <a:endParaRPr lang="en-US" sz="2400" dirty="0" smtClean="0">
              <a:latin typeface="Times" charset="0"/>
              <a:ea typeface="Times" charset="0"/>
              <a:cs typeface="Times" charset="0"/>
            </a:endParaRPr>
          </a:p>
        </p:txBody>
      </p:sp>
      <p:sp>
        <p:nvSpPr>
          <p:cNvPr id="102403" name="AutoShape 3"/>
          <p:cNvSpPr>
            <a:spLocks noChangeArrowheads="1"/>
          </p:cNvSpPr>
          <p:nvPr/>
        </p:nvSpPr>
        <p:spPr bwMode="auto">
          <a:xfrm>
            <a:off x="2133600" y="1828800"/>
            <a:ext cx="4876800" cy="4336504"/>
          </a:xfrm>
          <a:prstGeom prst="triangle">
            <a:avLst>
              <a:gd name="adj" fmla="val 50000"/>
            </a:avLst>
          </a:prstGeom>
          <a:gradFill rotWithShape="0">
            <a:gsLst>
              <a:gs pos="0">
                <a:srgbClr val="33CCCC"/>
              </a:gs>
              <a:gs pos="100000">
                <a:srgbClr val="33CCCC">
                  <a:gamma/>
                  <a:shade val="46275"/>
                  <a:invGamma/>
                </a:srgbClr>
              </a:gs>
            </a:gsLst>
            <a:lin ang="5400000" scaled="1"/>
          </a:gradFill>
          <a:ln w="9525">
            <a:solidFill>
              <a:schemeClr val="tx1"/>
            </a:solidFill>
            <a:miter lim="800000"/>
            <a:headEnd/>
            <a:tailEnd/>
          </a:ln>
          <a:effectLst>
            <a:outerShdw dist="107763" dir="18900000" algn="ctr" rotWithShape="0">
              <a:schemeClr val="bg2"/>
            </a:outerShdw>
          </a:effectLst>
        </p:spPr>
        <p:txBody>
          <a:bodyPr wrap="none" anchor="ctr"/>
          <a:lstStyle/>
          <a:p>
            <a:pPr algn="ctr">
              <a:defRPr/>
            </a:pPr>
            <a:r>
              <a:rPr kumimoji="0" lang="en-US" sz="2400" b="1" dirty="0">
                <a:solidFill>
                  <a:srgbClr val="FFFF99"/>
                </a:solidFill>
                <a:latin typeface="Times New Roman" pitchFamily="18" charset="0"/>
              </a:rPr>
              <a:t>Top </a:t>
            </a:r>
          </a:p>
          <a:p>
            <a:pPr algn="ctr">
              <a:defRPr/>
            </a:pPr>
            <a:r>
              <a:rPr kumimoji="0" lang="en-US" sz="2400" b="1" dirty="0">
                <a:solidFill>
                  <a:srgbClr val="FFFF99"/>
                </a:solidFill>
                <a:latin typeface="Times New Roman" pitchFamily="18" charset="0"/>
              </a:rPr>
              <a:t>Managers</a:t>
            </a:r>
          </a:p>
          <a:p>
            <a:pPr algn="ctr">
              <a:defRPr/>
            </a:pPr>
            <a:endParaRPr kumimoji="0" lang="en-US" sz="2400" dirty="0">
              <a:latin typeface="Times New Roman" pitchFamily="18" charset="0"/>
            </a:endParaRPr>
          </a:p>
          <a:p>
            <a:pPr algn="ctr">
              <a:defRPr/>
            </a:pPr>
            <a:r>
              <a:rPr kumimoji="0" lang="en-US" sz="2400" dirty="0">
                <a:solidFill>
                  <a:srgbClr val="66FF66"/>
                </a:solidFill>
                <a:latin typeface="Times New Roman" pitchFamily="18" charset="0"/>
              </a:rPr>
              <a:t>Middle Managers</a:t>
            </a:r>
          </a:p>
          <a:p>
            <a:pPr algn="ctr">
              <a:defRPr/>
            </a:pPr>
            <a:endParaRPr kumimoji="0" lang="en-US" sz="2400" dirty="0">
              <a:latin typeface="Times New Roman" pitchFamily="18" charset="0"/>
            </a:endParaRPr>
          </a:p>
          <a:p>
            <a:pPr algn="ctr">
              <a:defRPr/>
            </a:pPr>
            <a:r>
              <a:rPr kumimoji="0" lang="en-US" sz="2400" dirty="0">
                <a:solidFill>
                  <a:srgbClr val="FF99CC"/>
                </a:solidFill>
                <a:latin typeface="Times New Roman" pitchFamily="18" charset="0"/>
              </a:rPr>
              <a:t>First-Line Managers</a:t>
            </a:r>
          </a:p>
          <a:p>
            <a:pPr algn="ctr">
              <a:defRPr/>
            </a:pPr>
            <a:endParaRPr kumimoji="0" lang="en-US" sz="2400" dirty="0">
              <a:solidFill>
                <a:srgbClr val="FF99CC"/>
              </a:solidFill>
              <a:latin typeface="Times New Roman" pitchFamily="18" charset="0"/>
            </a:endParaRPr>
          </a:p>
          <a:p>
            <a:pPr algn="ctr">
              <a:defRPr/>
            </a:pPr>
            <a:r>
              <a:rPr kumimoji="0" lang="en-US" sz="2400" dirty="0" smtClean="0">
                <a:solidFill>
                  <a:srgbClr val="FF9933"/>
                </a:solidFill>
                <a:latin typeface="Times New Roman" pitchFamily="18" charset="0"/>
              </a:rPr>
              <a:t>Non managers </a:t>
            </a:r>
            <a:endParaRPr kumimoji="0" lang="en-US" sz="2400" dirty="0">
              <a:solidFill>
                <a:srgbClr val="FF9933"/>
              </a:solidFill>
              <a:latin typeface="Times New Roman" pitchFamily="18" charset="0"/>
            </a:endParaRPr>
          </a:p>
          <a:p>
            <a:pPr algn="ctr">
              <a:defRPr/>
            </a:pPr>
            <a:endParaRPr kumimoji="0" lang="en-US" sz="2400" dirty="0">
              <a:solidFill>
                <a:srgbClr val="FF9933"/>
              </a:solidFill>
              <a:latin typeface="Times New Roman" pitchFamily="18" charset="0"/>
            </a:endParaRPr>
          </a:p>
          <a:p>
            <a:pPr algn="ctr">
              <a:defRPr/>
            </a:pPr>
            <a:endParaRPr kumimoji="0" lang="en-US" sz="2400" dirty="0">
              <a:latin typeface="Times New Roman" pitchFamily="18" charset="0"/>
            </a:endParaRPr>
          </a:p>
        </p:txBody>
      </p:sp>
      <p:sp>
        <p:nvSpPr>
          <p:cNvPr id="30724" name="Line 4"/>
          <p:cNvSpPr>
            <a:spLocks noChangeShapeType="1"/>
          </p:cNvSpPr>
          <p:nvPr/>
        </p:nvSpPr>
        <p:spPr bwMode="auto">
          <a:xfrm>
            <a:off x="2699792" y="5445224"/>
            <a:ext cx="3886200" cy="0"/>
          </a:xfrm>
          <a:prstGeom prst="line">
            <a:avLst/>
          </a:prstGeom>
          <a:noFill/>
          <a:ln w="76200" cmpd="tri">
            <a:solidFill>
              <a:schemeClr val="tx1"/>
            </a:solidFill>
            <a:round/>
            <a:headEnd/>
            <a:tailEnd/>
          </a:ln>
        </p:spPr>
        <p:txBody>
          <a:bodyPr wrap="none"/>
          <a:lstStyle/>
          <a:p>
            <a:endParaRPr lang="en-US"/>
          </a:p>
        </p:txBody>
      </p:sp>
      <p:sp>
        <p:nvSpPr>
          <p:cNvPr id="30725" name="Line 5"/>
          <p:cNvSpPr>
            <a:spLocks noChangeShapeType="1"/>
          </p:cNvSpPr>
          <p:nvPr/>
        </p:nvSpPr>
        <p:spPr bwMode="auto">
          <a:xfrm>
            <a:off x="3059832" y="4725144"/>
            <a:ext cx="3048000" cy="0"/>
          </a:xfrm>
          <a:prstGeom prst="line">
            <a:avLst/>
          </a:prstGeom>
          <a:noFill/>
          <a:ln w="76200" cmpd="tri">
            <a:solidFill>
              <a:schemeClr val="tx1"/>
            </a:solidFill>
            <a:round/>
            <a:headEnd/>
            <a:tailEnd/>
          </a:ln>
        </p:spPr>
        <p:txBody>
          <a:bodyPr wrap="none"/>
          <a:lstStyle/>
          <a:p>
            <a:endParaRPr lang="en-US"/>
          </a:p>
        </p:txBody>
      </p:sp>
      <p:sp>
        <p:nvSpPr>
          <p:cNvPr id="30726" name="Line 6"/>
          <p:cNvSpPr>
            <a:spLocks noChangeShapeType="1"/>
          </p:cNvSpPr>
          <p:nvPr/>
        </p:nvSpPr>
        <p:spPr bwMode="auto">
          <a:xfrm>
            <a:off x="3563888" y="4005064"/>
            <a:ext cx="2133600" cy="0"/>
          </a:xfrm>
          <a:prstGeom prst="line">
            <a:avLst/>
          </a:prstGeom>
          <a:noFill/>
          <a:ln w="76200" cmpd="tri">
            <a:solidFill>
              <a:schemeClr val="tx1"/>
            </a:solidFill>
            <a:round/>
            <a:headEnd/>
            <a:tailEnd/>
          </a:ln>
        </p:spPr>
        <p:txBody>
          <a:bodyPr wrap="none"/>
          <a:lstStyle/>
          <a:p>
            <a:endParaRPr lang="en-US"/>
          </a:p>
        </p:txBody>
      </p:sp>
    </p:spTree>
  </p:cSld>
  <p:clrMapOvr>
    <a:masterClrMapping/>
  </p:clrMapOvr>
  <p:transition>
    <p:pull/>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ltLang="zh-TW" dirty="0" smtClean="0">
                <a:latin typeface="Times" charset="0"/>
                <a:ea typeface="Times" charset="0"/>
                <a:cs typeface="Times" charset="0"/>
              </a:rPr>
              <a:t> Managers</a:t>
            </a:r>
            <a:endParaRPr lang="en-US" dirty="0">
              <a:latin typeface="Times" charset="0"/>
              <a:ea typeface="Times" charset="0"/>
              <a:cs typeface="Times" charset="0"/>
            </a:endParaRPr>
          </a:p>
        </p:txBody>
      </p:sp>
      <p:sp>
        <p:nvSpPr>
          <p:cNvPr id="7" name="Content Placeholder 6"/>
          <p:cNvSpPr>
            <a:spLocks noGrp="1"/>
          </p:cNvSpPr>
          <p:nvPr>
            <p:ph idx="1"/>
          </p:nvPr>
        </p:nvSpPr>
        <p:spPr/>
        <p:txBody>
          <a:bodyPr/>
          <a:lstStyle/>
          <a:p>
            <a:pPr algn="l" rtl="0">
              <a:defRPr/>
            </a:pPr>
            <a:r>
              <a:rPr lang="en-US" altLang="zh-TW" sz="2400" dirty="0">
                <a:latin typeface="Times" charset="0"/>
                <a:ea typeface="Times" charset="0"/>
                <a:cs typeface="Times" charset="0"/>
              </a:rPr>
              <a:t>Levels of Management</a:t>
            </a:r>
          </a:p>
          <a:p>
            <a:pPr lvl="1" algn="l" rtl="0">
              <a:defRPr/>
            </a:pPr>
            <a:r>
              <a:rPr lang="en-US" altLang="zh-TW" sz="2000" dirty="0">
                <a:solidFill>
                  <a:schemeClr val="accent6"/>
                </a:solidFill>
                <a:latin typeface="Times" charset="0"/>
                <a:ea typeface="Times" charset="0"/>
                <a:cs typeface="Times" charset="0"/>
              </a:rPr>
              <a:t>First-line managers</a:t>
            </a:r>
          </a:p>
          <a:p>
            <a:pPr lvl="2" algn="l" rtl="0">
              <a:defRPr/>
            </a:pPr>
            <a:r>
              <a:rPr lang="en-US" altLang="zh-TW" sz="2000" dirty="0">
                <a:latin typeface="Times" charset="0"/>
                <a:ea typeface="Times" charset="0"/>
                <a:cs typeface="Times" charset="0"/>
              </a:rPr>
              <a:t>Responsible for day-to-day operations. Supervise people performing activities required to make the good or service. </a:t>
            </a:r>
          </a:p>
          <a:p>
            <a:pPr lvl="1" algn="l" rtl="0">
              <a:defRPr/>
            </a:pPr>
            <a:r>
              <a:rPr lang="en-US" altLang="zh-TW" sz="2000" dirty="0">
                <a:solidFill>
                  <a:schemeClr val="accent6"/>
                </a:solidFill>
                <a:latin typeface="Times" charset="0"/>
                <a:ea typeface="Times" charset="0"/>
                <a:cs typeface="Times" charset="0"/>
              </a:rPr>
              <a:t>Middle managers</a:t>
            </a:r>
          </a:p>
          <a:p>
            <a:pPr lvl="2" algn="l" rtl="0">
              <a:defRPr/>
            </a:pPr>
            <a:r>
              <a:rPr lang="en-US" altLang="zh-TW" sz="2000" dirty="0">
                <a:latin typeface="Times" charset="0"/>
                <a:ea typeface="Times" charset="0"/>
                <a:cs typeface="Times" charset="0"/>
              </a:rPr>
              <a:t>Supervise first-line managers. Are responsible to find the best way to use departmental resources to achieve goals.</a:t>
            </a:r>
          </a:p>
          <a:p>
            <a:pPr lvl="1" algn="l" rtl="0">
              <a:defRPr/>
            </a:pPr>
            <a:r>
              <a:rPr lang="en-US" altLang="zh-TW" sz="2000" dirty="0">
                <a:solidFill>
                  <a:schemeClr val="accent6"/>
                </a:solidFill>
                <a:latin typeface="Times" charset="0"/>
                <a:ea typeface="Times" charset="0"/>
                <a:cs typeface="Times" charset="0"/>
              </a:rPr>
              <a:t>Top managers</a:t>
            </a:r>
          </a:p>
          <a:p>
            <a:pPr lvl="2" algn="l" rtl="0">
              <a:defRPr/>
            </a:pPr>
            <a:r>
              <a:rPr lang="en-US" altLang="zh-TW" sz="2000" dirty="0">
                <a:latin typeface="Times" charset="0"/>
                <a:ea typeface="Times" charset="0"/>
                <a:cs typeface="Times" charset="0"/>
              </a:rPr>
              <a:t>Responsible for the performance of all departments and have cross-departmental responsibility.</a:t>
            </a:r>
          </a:p>
          <a:p>
            <a:pPr lvl="2" algn="l" rtl="0">
              <a:defRPr/>
            </a:pPr>
            <a:r>
              <a:rPr lang="en-US" altLang="zh-TW" sz="2000" dirty="0">
                <a:latin typeface="Times" charset="0"/>
                <a:ea typeface="Times" charset="0"/>
                <a:cs typeface="Times" charset="0"/>
              </a:rPr>
              <a:t>Establish organizational goals and monitor middle managers. </a:t>
            </a:r>
          </a:p>
          <a:p>
            <a:pPr marL="914400" lvl="2" indent="0" algn="l" rtl="0">
              <a:buNone/>
              <a:defRPr/>
            </a:pPr>
            <a:endParaRPr lang="en-US" dirty="0"/>
          </a:p>
        </p:txBody>
      </p:sp>
    </p:spTree>
    <p:extLst>
      <p:ext uri="{BB962C8B-B14F-4D97-AF65-F5344CB8AC3E}">
        <p14:creationId xmlns:p14="http://schemas.microsoft.com/office/powerpoint/2010/main" val="264141565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fontAlgn="auto" hangingPunct="1">
              <a:spcAft>
                <a:spcPts val="0"/>
              </a:spcAft>
              <a:defRPr/>
            </a:pPr>
            <a:r>
              <a:rPr lang="en-US" dirty="0" smtClean="0">
                <a:latin typeface="Times" charset="0"/>
                <a:ea typeface="Times" charset="0"/>
                <a:cs typeface="Times" charset="0"/>
              </a:rPr>
              <a:t>WHAT MAKE MANAGERS SUCCESSFUL?</a:t>
            </a:r>
            <a:endParaRPr lang="en-US" dirty="0">
              <a:latin typeface="Times" charset="0"/>
              <a:ea typeface="Times" charset="0"/>
              <a:cs typeface="Times" charset="0"/>
            </a:endParaRPr>
          </a:p>
        </p:txBody>
      </p:sp>
      <p:sp>
        <p:nvSpPr>
          <p:cNvPr id="3" name="Content Placeholder 2"/>
          <p:cNvSpPr>
            <a:spLocks noGrp="1"/>
          </p:cNvSpPr>
          <p:nvPr>
            <p:ph idx="1"/>
          </p:nvPr>
        </p:nvSpPr>
        <p:spPr/>
        <p:txBody>
          <a:bodyPr>
            <a:normAutofit/>
          </a:bodyPr>
          <a:lstStyle/>
          <a:p>
            <a:pPr algn="l" rtl="0" eaLnBrk="1" hangingPunct="1"/>
            <a:r>
              <a:rPr lang="en-US" sz="2400" dirty="0" smtClean="0">
                <a:latin typeface="Times" charset="0"/>
                <a:ea typeface="Times" charset="0"/>
                <a:cs typeface="Times" charset="0"/>
              </a:rPr>
              <a:t>Delegate wisely</a:t>
            </a:r>
          </a:p>
          <a:p>
            <a:pPr algn="l" rtl="0" eaLnBrk="1" hangingPunct="1"/>
            <a:r>
              <a:rPr lang="en-US" sz="2400" dirty="0" smtClean="0">
                <a:latin typeface="Times" charset="0"/>
                <a:ea typeface="Times" charset="0"/>
                <a:cs typeface="Times" charset="0"/>
              </a:rPr>
              <a:t>Communicate</a:t>
            </a:r>
          </a:p>
          <a:p>
            <a:pPr algn="l" rtl="0" eaLnBrk="1" hangingPunct="1"/>
            <a:r>
              <a:rPr lang="en-US" sz="2400" dirty="0" smtClean="0">
                <a:latin typeface="Times" charset="0"/>
                <a:ea typeface="Times" charset="0"/>
                <a:cs typeface="Times" charset="0"/>
              </a:rPr>
              <a:t>Make time for employees</a:t>
            </a:r>
          </a:p>
          <a:p>
            <a:pPr algn="l" rtl="0" eaLnBrk="1" hangingPunct="1"/>
            <a:r>
              <a:rPr lang="en-US" sz="2400" dirty="0" smtClean="0">
                <a:latin typeface="Times" charset="0"/>
                <a:ea typeface="Times" charset="0"/>
                <a:cs typeface="Times" charset="0"/>
              </a:rPr>
              <a:t>Recognize achievements</a:t>
            </a:r>
            <a:endParaRPr lang="en-US" sz="2400" dirty="0">
              <a:latin typeface="Times" charset="0"/>
              <a:ea typeface="Times" charset="0"/>
              <a:cs typeface="Times" charset="0"/>
            </a:endParaRPr>
          </a:p>
          <a:p>
            <a:pPr algn="l" rtl="0" eaLnBrk="1" hangingPunct="1"/>
            <a:r>
              <a:rPr lang="en-US" sz="2400" dirty="0" smtClean="0">
                <a:latin typeface="Times" charset="0"/>
                <a:ea typeface="Times" charset="0"/>
                <a:cs typeface="Times" charset="0"/>
              </a:rPr>
              <a:t>Out of box thinking</a:t>
            </a:r>
          </a:p>
          <a:p>
            <a:pPr algn="l" rtl="0" eaLnBrk="1" hangingPunct="1"/>
            <a:r>
              <a:rPr lang="en-US" sz="2400" dirty="0" smtClean="0">
                <a:latin typeface="Times" charset="0"/>
                <a:ea typeface="Times" charset="0"/>
                <a:cs typeface="Times" charset="0"/>
              </a:rPr>
              <a:t>Reading and acquiring knowledge</a:t>
            </a:r>
          </a:p>
          <a:p>
            <a:pPr algn="l" rtl="0" eaLnBrk="1" hangingPunct="1"/>
            <a:r>
              <a:rPr lang="en-US" sz="2400" dirty="0" smtClean="0">
                <a:latin typeface="Times" charset="0"/>
                <a:ea typeface="Times" charset="0"/>
                <a:cs typeface="Times" charset="0"/>
              </a:rPr>
              <a:t>Ethical consciousness</a:t>
            </a:r>
          </a:p>
          <a:p>
            <a:pPr algn="l" rtl="0" eaLnBrk="1" hangingPunct="1"/>
            <a:r>
              <a:rPr lang="en-US" sz="2400" dirty="0" smtClean="0">
                <a:latin typeface="Times" charset="0"/>
                <a:ea typeface="Times" charset="0"/>
                <a:cs typeface="Times" charset="0"/>
              </a:rPr>
              <a:t>Collaborative relationship</a:t>
            </a:r>
          </a:p>
          <a:p>
            <a:pPr algn="l" rtl="0" eaLnBrk="1" hangingPunct="1"/>
            <a:r>
              <a:rPr lang="en-US" sz="2400" dirty="0" smtClean="0">
                <a:latin typeface="Times" charset="0"/>
                <a:ea typeface="Times" charset="0"/>
                <a:cs typeface="Times" charset="0"/>
              </a:rPr>
              <a:t>Do not take it all too seriously</a:t>
            </a:r>
          </a:p>
          <a:p>
            <a:pPr algn="l" rtl="0"/>
            <a:r>
              <a:rPr lang="en-US" sz="2400" dirty="0" smtClean="0">
                <a:latin typeface="Times" charset="0"/>
                <a:ea typeface="Times" charset="0"/>
                <a:cs typeface="Times" charset="0"/>
              </a:rPr>
              <a:t>Perseverance</a:t>
            </a:r>
            <a:r>
              <a:rPr lang="ar-SA" sz="2400" dirty="0" smtClean="0"/>
              <a:t>مثابرة  </a:t>
            </a:r>
            <a:endParaRPr lang="en-US" sz="2400" dirty="0" smtClean="0"/>
          </a:p>
          <a:p>
            <a:pPr marL="0" indent="0" algn="l" rtl="0">
              <a:buNone/>
            </a:pPr>
            <a:endParaRPr lang="en-US" sz="24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2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2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2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2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additive="base">
                                        <p:cTn id="24" dur="2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5" dur="2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 calcmode="lin" valueType="num">
                                      <p:cBhvr additive="base">
                                        <p:cTn id="30" dur="2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1" dur="2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3">
                                            <p:txEl>
                                              <p:pRg st="4" end="4"/>
                                            </p:txEl>
                                          </p:spTgt>
                                        </p:tgtEl>
                                        <p:attrNameLst>
                                          <p:attrName>style.visibility</p:attrName>
                                        </p:attrNameLst>
                                      </p:cBhvr>
                                      <p:to>
                                        <p:strVal val="visible"/>
                                      </p:to>
                                    </p:set>
                                    <p:anim calcmode="lin" valueType="num">
                                      <p:cBhvr additive="base">
                                        <p:cTn id="36" dur="20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7" dur="20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additive="base">
                                        <p:cTn id="42" dur="20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3" dur="20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2" presetClass="entr" presetSubtype="4" fill="hold" grpId="0" nodeType="clickEffect">
                                  <p:stCondLst>
                                    <p:cond delay="0"/>
                                  </p:stCondLst>
                                  <p:childTnLst>
                                    <p:set>
                                      <p:cBhvr>
                                        <p:cTn id="47" dur="1" fill="hold">
                                          <p:stCondLst>
                                            <p:cond delay="0"/>
                                          </p:stCondLst>
                                        </p:cTn>
                                        <p:tgtEl>
                                          <p:spTgt spid="3">
                                            <p:txEl>
                                              <p:pRg st="6" end="6"/>
                                            </p:txEl>
                                          </p:spTgt>
                                        </p:tgtEl>
                                        <p:attrNameLst>
                                          <p:attrName>style.visibility</p:attrName>
                                        </p:attrNameLst>
                                      </p:cBhvr>
                                      <p:to>
                                        <p:strVal val="visible"/>
                                      </p:to>
                                    </p:set>
                                    <p:anim calcmode="lin" valueType="num">
                                      <p:cBhvr additive="base">
                                        <p:cTn id="48" dur="20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9" dur="20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2" presetClass="entr" presetSubtype="4" fill="hold" grpId="0" nodeType="clickEffect">
                                  <p:stCondLst>
                                    <p:cond delay="0"/>
                                  </p:stCondLst>
                                  <p:childTnLst>
                                    <p:set>
                                      <p:cBhvr>
                                        <p:cTn id="53" dur="1" fill="hold">
                                          <p:stCondLst>
                                            <p:cond delay="0"/>
                                          </p:stCondLst>
                                        </p:cTn>
                                        <p:tgtEl>
                                          <p:spTgt spid="3">
                                            <p:txEl>
                                              <p:pRg st="7" end="7"/>
                                            </p:txEl>
                                          </p:spTgt>
                                        </p:tgtEl>
                                        <p:attrNameLst>
                                          <p:attrName>style.visibility</p:attrName>
                                        </p:attrNameLst>
                                      </p:cBhvr>
                                      <p:to>
                                        <p:strVal val="visible"/>
                                      </p:to>
                                    </p:set>
                                    <p:anim calcmode="lin" valueType="num">
                                      <p:cBhvr additive="base">
                                        <p:cTn id="54" dur="20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5" dur="20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2" presetClass="entr" presetSubtype="4" fill="hold" grpId="0" nodeType="clickEffect">
                                  <p:stCondLst>
                                    <p:cond delay="0"/>
                                  </p:stCondLst>
                                  <p:childTnLst>
                                    <p:set>
                                      <p:cBhvr>
                                        <p:cTn id="59" dur="1" fill="hold">
                                          <p:stCondLst>
                                            <p:cond delay="0"/>
                                          </p:stCondLst>
                                        </p:cTn>
                                        <p:tgtEl>
                                          <p:spTgt spid="3">
                                            <p:txEl>
                                              <p:pRg st="8" end="8"/>
                                            </p:txEl>
                                          </p:spTgt>
                                        </p:tgtEl>
                                        <p:attrNameLst>
                                          <p:attrName>style.visibility</p:attrName>
                                        </p:attrNameLst>
                                      </p:cBhvr>
                                      <p:to>
                                        <p:strVal val="visible"/>
                                      </p:to>
                                    </p:set>
                                    <p:anim calcmode="lin" valueType="num">
                                      <p:cBhvr additive="base">
                                        <p:cTn id="60" dur="20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1" dur="20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2" fill="hold">
                      <p:stCondLst>
                        <p:cond delay="indefinite"/>
                      </p:stCondLst>
                      <p:childTnLst>
                        <p:par>
                          <p:cTn id="63" fill="hold">
                            <p:stCondLst>
                              <p:cond delay="0"/>
                            </p:stCondLst>
                            <p:childTnLst>
                              <p:par>
                                <p:cTn id="64" presetID="2" presetClass="entr" presetSubtype="4" fill="hold" grpId="0" nodeType="clickEffect">
                                  <p:stCondLst>
                                    <p:cond delay="0"/>
                                  </p:stCondLst>
                                  <p:childTnLst>
                                    <p:set>
                                      <p:cBhvr>
                                        <p:cTn id="65" dur="1" fill="hold">
                                          <p:stCondLst>
                                            <p:cond delay="0"/>
                                          </p:stCondLst>
                                        </p:cTn>
                                        <p:tgtEl>
                                          <p:spTgt spid="3">
                                            <p:txEl>
                                              <p:pRg st="9" end="9"/>
                                            </p:txEl>
                                          </p:spTgt>
                                        </p:tgtEl>
                                        <p:attrNameLst>
                                          <p:attrName>style.visibility</p:attrName>
                                        </p:attrNameLst>
                                      </p:cBhvr>
                                      <p:to>
                                        <p:strVal val="visible"/>
                                      </p:to>
                                    </p:set>
                                    <p:anim calcmode="lin" valueType="num">
                                      <p:cBhvr additive="base">
                                        <p:cTn id="66" dur="20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7" dur="20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1"/>
            <a:ext cx="8229600" cy="1828800"/>
          </a:xfrm>
        </p:spPr>
        <p:txBody>
          <a:bodyPr/>
          <a:lstStyle/>
          <a:p>
            <a:pPr marL="0" indent="0" algn="ctr" defTabSz="914400" rtl="0" eaLnBrk="1" latinLnBrk="0" hangingPunct="1">
              <a:spcBef>
                <a:spcPct val="20000"/>
              </a:spcBef>
              <a:buNone/>
            </a:pPr>
            <a:r>
              <a:rPr lang="en-US" dirty="0" smtClean="0">
                <a:solidFill>
                  <a:schemeClr val="tx2"/>
                </a:solidFill>
              </a:rPr>
              <a:t>What is the difference between Management and Leadership? </a:t>
            </a:r>
            <a:endParaRPr lang="en-US" dirty="0">
              <a:solidFill>
                <a:schemeClr val="tx2"/>
              </a:solidFill>
            </a:endParaRPr>
          </a:p>
        </p:txBody>
      </p:sp>
    </p:spTree>
    <p:extLst>
      <p:ext uri="{BB962C8B-B14F-4D97-AF65-F5344CB8AC3E}">
        <p14:creationId xmlns:p14="http://schemas.microsoft.com/office/powerpoint/2010/main" val="6419216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defTabSz="914400" rtl="0" eaLnBrk="1" latinLnBrk="0" hangingPunct="1">
              <a:spcBef>
                <a:spcPct val="0"/>
              </a:spcBef>
              <a:buNone/>
            </a:pPr>
            <a:r>
              <a:rPr lang="en-US" dirty="0" smtClean="0"/>
              <a:t>Introduction </a:t>
            </a:r>
            <a:endParaRPr lang="en-US" dirty="0"/>
          </a:p>
        </p:txBody>
      </p:sp>
      <p:sp>
        <p:nvSpPr>
          <p:cNvPr id="3" name="Content Placeholder 2"/>
          <p:cNvSpPr>
            <a:spLocks noGrp="1"/>
          </p:cNvSpPr>
          <p:nvPr>
            <p:ph idx="1"/>
          </p:nvPr>
        </p:nvSpPr>
        <p:spPr>
          <a:xfrm>
            <a:off x="457200" y="1600200"/>
            <a:ext cx="8229600" cy="5141168"/>
          </a:xfrm>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Kerr (2015) suggests,</a:t>
            </a:r>
            <a:br>
              <a:rPr lang="en-US" dirty="0" smtClean="0"/>
            </a:br>
            <a:r>
              <a:rPr lang="en-US" dirty="0" smtClean="0">
                <a:solidFill>
                  <a:schemeClr val="accent1"/>
                </a:solidFill>
              </a:rPr>
              <a:t>there is a difference between leadership and management </a:t>
            </a:r>
            <a:br>
              <a:rPr lang="en-US" dirty="0" smtClean="0">
                <a:solidFill>
                  <a:schemeClr val="accent1"/>
                </a:solidFill>
              </a:rPr>
            </a:br>
            <a:endParaRPr lang="en-US" dirty="0" smtClean="0">
              <a:solidFill>
                <a:schemeClr val="accent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u="sng" dirty="0" smtClean="0">
                <a:solidFill>
                  <a:schemeClr val="tx2"/>
                </a:solidFill>
              </a:rPr>
              <a:t>Leaders</a:t>
            </a:r>
            <a:r>
              <a:rPr lang="en-US" dirty="0" smtClean="0"/>
              <a:t> look forward and imagine the possibilities that the future may bring in order to set direction. </a:t>
            </a:r>
            <a:r>
              <a:rPr lang="en-US" u="sng" dirty="0" smtClean="0">
                <a:solidFill>
                  <a:schemeClr val="tx2"/>
                </a:solidFill>
              </a:rPr>
              <a:t>While Managers </a:t>
            </a:r>
            <a:r>
              <a:rPr lang="en-US" dirty="0" smtClean="0"/>
              <a:t>monitor and adjust today’s work, regularly looking backward to ensure that current goals and objectives are being met. </a:t>
            </a:r>
          </a:p>
        </p:txBody>
      </p:sp>
    </p:spTree>
    <p:extLst>
      <p:ext uri="{BB962C8B-B14F-4D97-AF65-F5344CB8AC3E}">
        <p14:creationId xmlns:p14="http://schemas.microsoft.com/office/powerpoint/2010/main" val="50880823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0114" name="Rectangle 2"/>
          <p:cNvSpPr>
            <a:spLocks noGrp="1" noChangeArrowheads="1"/>
          </p:cNvSpPr>
          <p:nvPr>
            <p:ph type="title"/>
          </p:nvPr>
        </p:nvSpPr>
        <p:spPr>
          <a:xfrm>
            <a:off x="468313" y="0"/>
            <a:ext cx="8229600" cy="1052513"/>
          </a:xfrm>
        </p:spPr>
        <p:txBody>
          <a:bodyPr/>
          <a:lstStyle/>
          <a:p>
            <a:pPr eaLnBrk="1" hangingPunct="1">
              <a:defRPr/>
            </a:pPr>
            <a:r>
              <a:rPr lang="en-US" dirty="0" smtClean="0">
                <a:latin typeface="Times" charset="0"/>
                <a:ea typeface="Times" charset="0"/>
                <a:cs typeface="Times" charset="0"/>
              </a:rPr>
              <a:t>Management</a:t>
            </a:r>
          </a:p>
        </p:txBody>
      </p:sp>
      <p:sp>
        <p:nvSpPr>
          <p:cNvPr id="90115" name="Rectangle 3"/>
          <p:cNvSpPr>
            <a:spLocks noGrp="1" noChangeArrowheads="1"/>
          </p:cNvSpPr>
          <p:nvPr>
            <p:ph type="body" idx="1"/>
          </p:nvPr>
        </p:nvSpPr>
        <p:spPr>
          <a:xfrm>
            <a:off x="323850" y="1268413"/>
            <a:ext cx="8362950" cy="5400675"/>
          </a:xfrm>
        </p:spPr>
        <p:txBody>
          <a:bodyPr>
            <a:normAutofit/>
          </a:bodyPr>
          <a:lstStyle/>
          <a:p>
            <a:pPr algn="l" rtl="0">
              <a:buClr>
                <a:schemeClr val="tx1"/>
              </a:buClr>
              <a:defRPr/>
            </a:pPr>
            <a:r>
              <a:rPr lang="en-US" dirty="0" smtClean="0">
                <a:solidFill>
                  <a:srgbClr val="FF9933"/>
                </a:solidFill>
                <a:latin typeface="Times New Roman" pitchFamily="18" charset="0"/>
                <a:cs typeface="Times New Roman" pitchFamily="18" charset="0"/>
              </a:rPr>
              <a:t>Management </a:t>
            </a:r>
            <a:r>
              <a:rPr lang="en-US" dirty="0" smtClean="0">
                <a:latin typeface="Times New Roman" pitchFamily="18" charset="0"/>
                <a:cs typeface="Times New Roman" pitchFamily="18" charset="0"/>
              </a:rPr>
              <a:t>refers to the tasks and activities involved in directing all or part of an organization through the deployment and manipulation of resources. </a:t>
            </a:r>
            <a:br>
              <a:rPr lang="en-US" dirty="0" smtClean="0">
                <a:latin typeface="Times New Roman" pitchFamily="18" charset="0"/>
                <a:cs typeface="Times New Roman" pitchFamily="18" charset="0"/>
              </a:rPr>
            </a:br>
            <a:endParaRPr lang="en-US" dirty="0" smtClean="0">
              <a:latin typeface="Times New Roman" pitchFamily="18" charset="0"/>
              <a:cs typeface="Times New Roman" pitchFamily="18" charset="0"/>
            </a:endParaRPr>
          </a:p>
          <a:p>
            <a:pPr algn="l" rtl="0">
              <a:buClr>
                <a:schemeClr val="tx1"/>
              </a:buClr>
              <a:defRPr/>
            </a:pPr>
            <a:r>
              <a:rPr lang="en-US" dirty="0">
                <a:solidFill>
                  <a:schemeClr val="accent6"/>
                </a:solidFill>
                <a:latin typeface="Times" charset="0"/>
                <a:ea typeface="Times" charset="0"/>
                <a:cs typeface="Times" charset="0"/>
              </a:rPr>
              <a:t>M</a:t>
            </a:r>
            <a:r>
              <a:rPr lang="en-US" dirty="0" smtClean="0">
                <a:solidFill>
                  <a:schemeClr val="accent6"/>
                </a:solidFill>
                <a:latin typeface="Times" charset="0"/>
                <a:ea typeface="Times" charset="0"/>
                <a:cs typeface="Times" charset="0"/>
              </a:rPr>
              <a:t>anagement</a:t>
            </a:r>
            <a:r>
              <a:rPr lang="en-US" dirty="0" smtClean="0">
                <a:latin typeface="Times" charset="0"/>
                <a:ea typeface="Times" charset="0"/>
                <a:cs typeface="Times" charset="0"/>
              </a:rPr>
              <a:t> also defined as: the act, manner or practice of guiding, managing, handling, supervision or control. </a:t>
            </a:r>
            <a:br>
              <a:rPr lang="en-US" dirty="0" smtClean="0">
                <a:latin typeface="Times" charset="0"/>
                <a:ea typeface="Times" charset="0"/>
                <a:cs typeface="Times" charset="0"/>
              </a:rPr>
            </a:br>
            <a:endParaRPr lang="en-US" dirty="0" smtClean="0">
              <a:latin typeface="Times New Roman" pitchFamily="18" charset="0"/>
              <a:cs typeface="Times New Roman" pitchFamily="18" charset="0"/>
            </a:endParaRPr>
          </a:p>
        </p:txBody>
      </p:sp>
    </p:spTree>
  </p:cSld>
  <p:clrMapOvr>
    <a:masterClrMapping/>
  </p:clrMapOvr>
  <p:transition>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90115">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90115">
                                            <p:txEl>
                                              <p:pRg st="0" end="0"/>
                                            </p:txEl>
                                          </p:spTgt>
                                        </p:tgtEl>
                                        <p:attrNameLst>
                                          <p:attrName>ppt_c</p:attrName>
                                        </p:attrNameLst>
                                      </p:cBhvr>
                                      <p:to>
                                        <a:schemeClr val="folHlink"/>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90115">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90115">
                                            <p:txEl>
                                              <p:pRg st="1" end="1"/>
                                            </p:txEl>
                                          </p:spTgt>
                                        </p:tgtEl>
                                        <p:attrNameLst>
                                          <p:attrName>ppt_c</p:attrName>
                                        </p:attrNameLst>
                                      </p:cBhvr>
                                      <p:to>
                                        <a:schemeClr val="folHlink"/>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0115" grpId="0" build="p"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4082"/>
          </a:xfrm>
        </p:spPr>
        <p:txBody>
          <a:bodyPr>
            <a:normAutofit fontScale="90000"/>
          </a:bodyPr>
          <a:lstStyle/>
          <a:p>
            <a:pPr algn="ctr" defTabSz="914400" rtl="0" eaLnBrk="1" latinLnBrk="0" hangingPunct="1">
              <a:spcBef>
                <a:spcPct val="0"/>
              </a:spcBef>
              <a:buNone/>
            </a:pPr>
            <a:r>
              <a:rPr lang="en-US" dirty="0" smtClean="0"/>
              <a:t>Leadership</a:t>
            </a:r>
            <a:endParaRPr lang="en-US" dirty="0"/>
          </a:p>
        </p:txBody>
      </p:sp>
      <p:sp>
        <p:nvSpPr>
          <p:cNvPr id="3" name="Content Placeholder 2"/>
          <p:cNvSpPr>
            <a:spLocks noGrp="1"/>
          </p:cNvSpPr>
          <p:nvPr>
            <p:ph idx="1"/>
          </p:nvPr>
        </p:nvSpPr>
        <p:spPr>
          <a:xfrm>
            <a:off x="457200" y="1196752"/>
            <a:ext cx="8229600" cy="5040560"/>
          </a:xfrm>
        </p:spPr>
        <p:txBody>
          <a:bodyPr/>
          <a:lstStyle/>
          <a:p>
            <a:pPr marL="342900" indent="-342900" algn="l" defTabSz="914400" rtl="0" eaLnBrk="1" latinLnBrk="0" hangingPunct="1">
              <a:spcBef>
                <a:spcPct val="20000"/>
              </a:spcBef>
              <a:buFont typeface="Arial" pitchFamily="34" charset="0"/>
              <a:buChar char="•"/>
            </a:pPr>
            <a:r>
              <a:rPr lang="en-US" dirty="0" smtClean="0"/>
              <a:t>Leaders are in the front, moving forward, taking risks, and challenging the status quo.</a:t>
            </a:r>
            <a:r>
              <a:rPr lang="en-US" smtClean="0"/>
              <a:t/>
            </a:r>
            <a:br>
              <a:rPr lang="en-US" smtClean="0"/>
            </a:br>
            <a:endParaRPr lang="en-US" dirty="0" smtClean="0"/>
          </a:p>
          <a:p>
            <a:pPr marL="0" indent="0" algn="l" defTabSz="914400" rtl="0" eaLnBrk="1" latinLnBrk="0" hangingPunct="1">
              <a:spcBef>
                <a:spcPct val="20000"/>
              </a:spcBef>
              <a:buNone/>
            </a:pPr>
            <a:r>
              <a:rPr lang="en-US" u="sng" dirty="0" smtClean="0">
                <a:solidFill>
                  <a:schemeClr val="tx2"/>
                </a:solidFill>
              </a:rPr>
              <a:t>Other characteristics of leaders include: </a:t>
            </a:r>
            <a:r>
              <a:rPr lang="en-US" dirty="0" smtClean="0"/>
              <a:t/>
            </a:r>
            <a:br>
              <a:rPr lang="en-US" dirty="0" smtClean="0"/>
            </a:br>
            <a:r>
              <a:rPr lang="en-US" sz="2000" dirty="0" smtClean="0"/>
              <a:t>- leaders often do not have delegated authority but obtain their power through other means, such as influence. </a:t>
            </a:r>
          </a:p>
          <a:p>
            <a:pPr marL="0" indent="0" algn="l" defTabSz="914400" rtl="0" eaLnBrk="1" latinLnBrk="0" hangingPunct="1">
              <a:spcBef>
                <a:spcPct val="20000"/>
              </a:spcBef>
              <a:buNone/>
            </a:pPr>
            <a:r>
              <a:rPr lang="en-US" sz="2000" dirty="0" smtClean="0"/>
              <a:t>-leaders may or may not be part of the formal organization</a:t>
            </a:r>
            <a:br>
              <a:rPr lang="en-US" sz="2000" dirty="0" smtClean="0"/>
            </a:br>
            <a:r>
              <a:rPr lang="en-US" sz="2000" dirty="0" smtClean="0"/>
              <a:t>-Focus on group process, information gathering, feedback and empowering others.</a:t>
            </a:r>
          </a:p>
          <a:p>
            <a:pPr marL="0" indent="0" algn="l" defTabSz="914400" rtl="0" eaLnBrk="1" latinLnBrk="0" hangingPunct="1">
              <a:spcBef>
                <a:spcPct val="20000"/>
              </a:spcBef>
              <a:buNone/>
            </a:pPr>
            <a:r>
              <a:rPr lang="en-US" sz="2000" dirty="0" smtClean="0"/>
              <a:t>- Have goals that may or may not reflect those of the organization. </a:t>
            </a:r>
          </a:p>
          <a:p>
            <a:pPr marL="0" indent="0" algn="l" defTabSz="914400" rtl="0" eaLnBrk="1" latinLnBrk="0" hangingPunct="1">
              <a:spcBef>
                <a:spcPct val="20000"/>
              </a:spcBef>
              <a:buNone/>
            </a:pPr>
            <a:r>
              <a:rPr lang="en-US" sz="2000" dirty="0" smtClean="0"/>
              <a:t> </a:t>
            </a:r>
          </a:p>
          <a:p>
            <a:pPr algn="l" defTabSz="914400" rtl="0" eaLnBrk="1" latinLnBrk="0" hangingPunct="1">
              <a:spcBef>
                <a:spcPct val="20000"/>
              </a:spcBef>
              <a:buFontTx/>
              <a:buChar char="-"/>
            </a:pPr>
            <a:endParaRPr lang="en-US" sz="2000" dirty="0" smtClean="0"/>
          </a:p>
          <a:p>
            <a:pPr marL="0" indent="0" algn="l" defTabSz="914400" rtl="0" eaLnBrk="1" latinLnBrk="0" hangingPunct="1">
              <a:spcBef>
                <a:spcPct val="20000"/>
              </a:spcBef>
              <a:buNone/>
            </a:pPr>
            <a:endParaRPr lang="en-US" dirty="0" smtClean="0"/>
          </a:p>
        </p:txBody>
      </p:sp>
    </p:spTree>
    <p:extLst>
      <p:ext uri="{BB962C8B-B14F-4D97-AF65-F5344CB8AC3E}">
        <p14:creationId xmlns:p14="http://schemas.microsoft.com/office/powerpoint/2010/main" val="8871636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4664"/>
            <a:ext cx="8229600" cy="5721499"/>
          </a:xfrm>
        </p:spPr>
        <p:txBody>
          <a:bodyPr>
            <a:normAutofit fontScale="70000" lnSpcReduction="20000"/>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3400" b="1" u="sng" dirty="0" smtClean="0">
                <a:latin typeface="Times" charset="0"/>
                <a:ea typeface="Times" charset="0"/>
                <a:cs typeface="Times" charset="0"/>
              </a:rPr>
              <a:t>Managers then typically: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smtClean="0">
              <a:latin typeface="Times" charset="0"/>
              <a:ea typeface="Times" charset="0"/>
              <a:cs typeface="Times" charset="0"/>
            </a:endParaRPr>
          </a:p>
          <a:p>
            <a:pPr marL="0" indent="0" algn="l">
              <a:buNone/>
            </a:pPr>
            <a:r>
              <a:rPr lang="en-US" dirty="0" smtClean="0">
                <a:latin typeface="Times" charset="0"/>
                <a:ea typeface="Times" charset="0"/>
                <a:cs typeface="Times" charset="0"/>
              </a:rPr>
              <a:t>- Have </a:t>
            </a:r>
            <a:r>
              <a:rPr lang="en-US" dirty="0">
                <a:latin typeface="Times" charset="0"/>
                <a:ea typeface="Times" charset="0"/>
                <a:cs typeface="Times" charset="0"/>
              </a:rPr>
              <a:t>an assigned position within the formal organization. </a:t>
            </a:r>
            <a:r>
              <a:rPr lang="en-US" dirty="0" smtClean="0">
                <a:latin typeface="Times" charset="0"/>
                <a:ea typeface="Times" charset="0"/>
                <a:cs typeface="Times" charset="0"/>
              </a:rPr>
              <a:t/>
            </a:r>
            <a:br>
              <a:rPr lang="en-US" dirty="0" smtClean="0">
                <a:latin typeface="Times" charset="0"/>
                <a:ea typeface="Times" charset="0"/>
                <a:cs typeface="Times" charset="0"/>
              </a:rPr>
            </a:br>
            <a:endParaRPr lang="en-US" dirty="0">
              <a:latin typeface="Times" charset="0"/>
              <a:ea typeface="Times" charset="0"/>
              <a:cs typeface="Times" charset="0"/>
            </a:endParaRPr>
          </a:p>
          <a:p>
            <a:pPr marL="0" indent="0" algn="l">
              <a:buNone/>
            </a:pPr>
            <a:r>
              <a:rPr lang="en-US" dirty="0" smtClean="0">
                <a:latin typeface="Times" charset="0"/>
                <a:ea typeface="Times" charset="0"/>
                <a:cs typeface="Times" charset="0"/>
              </a:rPr>
              <a:t>- Have </a:t>
            </a:r>
            <a:r>
              <a:rPr lang="en-US" dirty="0">
                <a:latin typeface="Times" charset="0"/>
                <a:ea typeface="Times" charset="0"/>
                <a:cs typeface="Times" charset="0"/>
              </a:rPr>
              <a:t>a legitimate source of power due to the delegated authority that accompanies their </a:t>
            </a:r>
            <a:r>
              <a:rPr lang="en-US" dirty="0" smtClean="0">
                <a:latin typeface="Times" charset="0"/>
                <a:ea typeface="Times" charset="0"/>
                <a:cs typeface="Times" charset="0"/>
              </a:rPr>
              <a:t>position</a:t>
            </a:r>
            <a:r>
              <a:rPr lang="en-US" dirty="0">
                <a:latin typeface="Times" charset="0"/>
                <a:ea typeface="Times" charset="0"/>
                <a:cs typeface="Times" charset="0"/>
              </a:rPr>
              <a:t>. </a:t>
            </a:r>
            <a:r>
              <a:rPr lang="en-US" dirty="0" smtClean="0">
                <a:latin typeface="Times" charset="0"/>
                <a:ea typeface="Times" charset="0"/>
                <a:cs typeface="Times" charset="0"/>
              </a:rPr>
              <a:t/>
            </a:r>
            <a:br>
              <a:rPr lang="en-US" dirty="0" smtClean="0">
                <a:latin typeface="Times" charset="0"/>
                <a:ea typeface="Times" charset="0"/>
                <a:cs typeface="Times" charset="0"/>
              </a:rPr>
            </a:br>
            <a:endParaRPr lang="en-US" dirty="0">
              <a:latin typeface="Times" charset="0"/>
              <a:ea typeface="Times" charset="0"/>
              <a:cs typeface="Times" charset="0"/>
            </a:endParaRPr>
          </a:p>
          <a:p>
            <a:pPr marL="0" indent="0" algn="l">
              <a:buNone/>
            </a:pPr>
            <a:r>
              <a:rPr lang="en-US" dirty="0" smtClean="0">
                <a:latin typeface="Times" charset="0"/>
                <a:ea typeface="Times" charset="0"/>
                <a:cs typeface="Times" charset="0"/>
              </a:rPr>
              <a:t>- Are </a:t>
            </a:r>
            <a:r>
              <a:rPr lang="en-US" dirty="0">
                <a:latin typeface="Times" charset="0"/>
                <a:ea typeface="Times" charset="0"/>
                <a:cs typeface="Times" charset="0"/>
              </a:rPr>
              <a:t>expected to carry out specific functions, duties, and responsibilities. </a:t>
            </a:r>
            <a:br>
              <a:rPr lang="en-US" dirty="0">
                <a:latin typeface="Times" charset="0"/>
                <a:ea typeface="Times" charset="0"/>
                <a:cs typeface="Times" charset="0"/>
              </a:rPr>
            </a:br>
            <a:endParaRPr lang="en-US" dirty="0">
              <a:latin typeface="Times" charset="0"/>
              <a:ea typeface="Times" charset="0"/>
              <a:cs typeface="Times" charset="0"/>
            </a:endParaRPr>
          </a:p>
          <a:p>
            <a:pPr marL="0" indent="0" algn="l">
              <a:buNone/>
            </a:pPr>
            <a:r>
              <a:rPr lang="en-US" dirty="0" smtClean="0">
                <a:latin typeface="Times" charset="0"/>
                <a:ea typeface="Times" charset="0"/>
                <a:cs typeface="Times" charset="0"/>
              </a:rPr>
              <a:t>- Emphasize </a:t>
            </a:r>
            <a:r>
              <a:rPr lang="en-US" dirty="0">
                <a:latin typeface="Times" charset="0"/>
                <a:ea typeface="Times" charset="0"/>
                <a:cs typeface="Times" charset="0"/>
              </a:rPr>
              <a:t>control, decision making, decision analysis, and results. </a:t>
            </a:r>
            <a:r>
              <a:rPr lang="en-US" dirty="0" smtClean="0">
                <a:latin typeface="Times" charset="0"/>
                <a:ea typeface="Times" charset="0"/>
                <a:cs typeface="Times" charset="0"/>
              </a:rPr>
              <a:t/>
            </a:r>
            <a:br>
              <a:rPr lang="en-US" dirty="0" smtClean="0">
                <a:latin typeface="Times" charset="0"/>
                <a:ea typeface="Times" charset="0"/>
                <a:cs typeface="Times" charset="0"/>
              </a:rPr>
            </a:br>
            <a:endParaRPr lang="en-US" dirty="0">
              <a:latin typeface="Times" charset="0"/>
              <a:ea typeface="Times" charset="0"/>
              <a:cs typeface="Times" charset="0"/>
            </a:endParaRPr>
          </a:p>
          <a:p>
            <a:pPr marL="0" indent="0" algn="l">
              <a:buNone/>
            </a:pPr>
            <a:r>
              <a:rPr lang="en-US" dirty="0" smtClean="0">
                <a:latin typeface="Times" charset="0"/>
                <a:ea typeface="Times" charset="0"/>
                <a:cs typeface="Times" charset="0"/>
              </a:rPr>
              <a:t>- Manipulate </a:t>
            </a:r>
            <a:r>
              <a:rPr lang="en-US" dirty="0">
                <a:latin typeface="Times" charset="0"/>
                <a:ea typeface="Times" charset="0"/>
                <a:cs typeface="Times" charset="0"/>
              </a:rPr>
              <a:t>people, the environment, money, time, and other resources to achieve organizational goals. </a:t>
            </a:r>
            <a:r>
              <a:rPr lang="en-US" dirty="0" smtClean="0">
                <a:latin typeface="Times" charset="0"/>
                <a:ea typeface="Times" charset="0"/>
                <a:cs typeface="Times" charset="0"/>
              </a:rPr>
              <a:t/>
            </a:r>
            <a:br>
              <a:rPr lang="en-US" dirty="0" smtClean="0">
                <a:latin typeface="Times" charset="0"/>
                <a:ea typeface="Times" charset="0"/>
                <a:cs typeface="Times" charset="0"/>
              </a:rPr>
            </a:br>
            <a:endParaRPr lang="en-US" dirty="0">
              <a:latin typeface="Times" charset="0"/>
              <a:ea typeface="Times" charset="0"/>
              <a:cs typeface="Times" charset="0"/>
            </a:endParaRPr>
          </a:p>
          <a:p>
            <a:pPr marL="0" indent="0" algn="l">
              <a:buNone/>
            </a:pPr>
            <a:r>
              <a:rPr lang="en-US" dirty="0" smtClean="0">
                <a:latin typeface="Times" charset="0"/>
                <a:ea typeface="Times" charset="0"/>
                <a:cs typeface="Times" charset="0"/>
              </a:rPr>
              <a:t>- Have </a:t>
            </a:r>
            <a:r>
              <a:rPr lang="en-US" dirty="0">
                <a:latin typeface="Times" charset="0"/>
                <a:ea typeface="Times" charset="0"/>
                <a:cs typeface="Times" charset="0"/>
              </a:rPr>
              <a:t>a greater formal responsibility and accountability for rationality and control than leaders. </a:t>
            </a:r>
            <a:r>
              <a:rPr lang="en-US" dirty="0" smtClean="0">
                <a:latin typeface="Times" charset="0"/>
                <a:ea typeface="Times" charset="0"/>
                <a:cs typeface="Times" charset="0"/>
              </a:rPr>
              <a:t/>
            </a:r>
            <a:br>
              <a:rPr lang="en-US" dirty="0" smtClean="0">
                <a:latin typeface="Times" charset="0"/>
                <a:ea typeface="Times" charset="0"/>
                <a:cs typeface="Times" charset="0"/>
              </a:rPr>
            </a:br>
            <a:endParaRPr lang="en-US" dirty="0">
              <a:latin typeface="Times" charset="0"/>
              <a:ea typeface="Times" charset="0"/>
              <a:cs typeface="Times" charset="0"/>
            </a:endParaRPr>
          </a:p>
          <a:p>
            <a:pPr marL="0" indent="0" algn="l">
              <a:buNone/>
            </a:pPr>
            <a:endParaRPr lang="en-US" dirty="0">
              <a:latin typeface="Times" charset="0"/>
              <a:ea typeface="Times" charset="0"/>
              <a:cs typeface="Times"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Tree>
    <p:extLst>
      <p:ext uri="{BB962C8B-B14F-4D97-AF65-F5344CB8AC3E}">
        <p14:creationId xmlns:p14="http://schemas.microsoft.com/office/powerpoint/2010/main" val="28195027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defTabSz="914400" rtl="0" eaLnBrk="1" latinLnBrk="0" hangingPunct="1">
              <a:spcBef>
                <a:spcPct val="0"/>
              </a:spcBef>
              <a:buNone/>
            </a:pPr>
            <a:r>
              <a:rPr lang="en-US" dirty="0" smtClean="0">
                <a:latin typeface="Times" charset="0"/>
                <a:ea typeface="Times" charset="0"/>
                <a:cs typeface="Times" charset="0"/>
              </a:rPr>
              <a:t>Management Function </a:t>
            </a:r>
            <a:endParaRPr lang="en-US" dirty="0">
              <a:latin typeface="Times" charset="0"/>
              <a:ea typeface="Times" charset="0"/>
              <a:cs typeface="Times" charset="0"/>
            </a:endParaRPr>
          </a:p>
        </p:txBody>
      </p:sp>
      <p:sp>
        <p:nvSpPr>
          <p:cNvPr id="3" name="Content Placeholder 2"/>
          <p:cNvSpPr>
            <a:spLocks noGrp="1"/>
          </p:cNvSpPr>
          <p:nvPr>
            <p:ph idx="1"/>
          </p:nvPr>
        </p:nvSpPr>
        <p:spPr/>
        <p:txBody>
          <a:bodyPr>
            <a:normAutofit fontScale="92500" lnSpcReduction="20000"/>
          </a:bodyPr>
          <a:lstStyle/>
          <a:p>
            <a:pPr algn="l" rtl="0"/>
            <a:r>
              <a:rPr lang="en-US" dirty="0" smtClean="0">
                <a:latin typeface="Times" charset="0"/>
                <a:ea typeface="Times" charset="0"/>
                <a:cs typeface="Times" charset="0"/>
              </a:rPr>
              <a:t>Management functions first identified in 1925 by Henri Fayol: </a:t>
            </a:r>
            <a:r>
              <a:rPr lang="en-US" dirty="0">
                <a:latin typeface="Times" charset="0"/>
                <a:ea typeface="Times" charset="0"/>
                <a:cs typeface="Times" charset="0"/>
              </a:rPr>
              <a:t>planning, organization, command, coordination, and </a:t>
            </a:r>
            <a:r>
              <a:rPr lang="en-US" dirty="0" smtClean="0">
                <a:latin typeface="Times" charset="0"/>
                <a:ea typeface="Times" charset="0"/>
                <a:cs typeface="Times" charset="0"/>
              </a:rPr>
              <a:t>control. </a:t>
            </a:r>
            <a:br>
              <a:rPr lang="en-US" dirty="0" smtClean="0">
                <a:latin typeface="Times" charset="0"/>
                <a:ea typeface="Times" charset="0"/>
                <a:cs typeface="Times" charset="0"/>
              </a:rPr>
            </a:br>
            <a:r>
              <a:rPr lang="en-US" dirty="0" smtClean="0">
                <a:latin typeface="Times" charset="0"/>
                <a:ea typeface="Times" charset="0"/>
                <a:cs typeface="Times" charset="0"/>
              </a:rPr>
              <a:t/>
            </a:r>
            <a:br>
              <a:rPr lang="en-US" dirty="0" smtClean="0">
                <a:latin typeface="Times" charset="0"/>
                <a:ea typeface="Times" charset="0"/>
                <a:cs typeface="Times" charset="0"/>
              </a:rPr>
            </a:br>
            <a:endParaRPr lang="en-US" dirty="0" smtClean="0">
              <a:latin typeface="Times" charset="0"/>
              <a:ea typeface="Times" charset="0"/>
              <a:cs typeface="Times" charset="0"/>
            </a:endParaRPr>
          </a:p>
          <a:p>
            <a:pPr algn="l" rtl="0"/>
            <a:r>
              <a:rPr lang="en-US" dirty="0" smtClean="0">
                <a:latin typeface="Times" charset="0"/>
                <a:ea typeface="Times" charset="0"/>
                <a:cs typeface="Times" charset="0"/>
              </a:rPr>
              <a:t>In 1937, </a:t>
            </a:r>
            <a:r>
              <a:rPr lang="en-US" dirty="0">
                <a:latin typeface="Times" charset="0"/>
                <a:ea typeface="Times" charset="0"/>
                <a:cs typeface="Times" charset="0"/>
              </a:rPr>
              <a:t>Luther </a:t>
            </a:r>
            <a:r>
              <a:rPr lang="en-US" dirty="0" err="1">
                <a:latin typeface="Times" charset="0"/>
                <a:ea typeface="Times" charset="0"/>
                <a:cs typeface="Times" charset="0"/>
              </a:rPr>
              <a:t>Gulick</a:t>
            </a:r>
            <a:r>
              <a:rPr lang="en-US" dirty="0">
                <a:latin typeface="Times" charset="0"/>
                <a:ea typeface="Times" charset="0"/>
                <a:cs typeface="Times" charset="0"/>
              </a:rPr>
              <a:t> expanded on Fayol’s management functions </a:t>
            </a:r>
            <a:r>
              <a:rPr lang="en-US" dirty="0" smtClean="0">
                <a:latin typeface="Times" charset="0"/>
                <a:ea typeface="Times" charset="0"/>
                <a:cs typeface="Times" charset="0"/>
              </a:rPr>
              <a:t>in his introduction of the ‘’seven activities of management’’: (planning, organizing, staffing, directing, coordinating, reporting, and budgeting) as denoted </a:t>
            </a:r>
            <a:r>
              <a:rPr lang="en-US" dirty="0">
                <a:latin typeface="Times" charset="0"/>
                <a:ea typeface="Times" charset="0"/>
                <a:cs typeface="Times" charset="0"/>
              </a:rPr>
              <a:t>by the mnemonic </a:t>
            </a:r>
            <a:r>
              <a:rPr lang="en-US" dirty="0" smtClean="0">
                <a:latin typeface="Times" charset="0"/>
                <a:ea typeface="Times" charset="0"/>
                <a:cs typeface="Times" charset="0"/>
              </a:rPr>
              <a:t>POSDCORB.   </a:t>
            </a:r>
          </a:p>
        </p:txBody>
      </p:sp>
    </p:spTree>
    <p:extLst>
      <p:ext uri="{BB962C8B-B14F-4D97-AF65-F5344CB8AC3E}">
        <p14:creationId xmlns:p14="http://schemas.microsoft.com/office/powerpoint/2010/main" val="128159989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72012"/>
          </a:xfrm>
        </p:spPr>
        <p:txBody>
          <a:bodyPr>
            <a:normAutofit fontScale="90000"/>
          </a:bodyPr>
          <a:lstStyle/>
          <a:p>
            <a:pPr algn="ctr" defTabSz="914400" rtl="0" eaLnBrk="1" latinLnBrk="0" hangingPunct="1">
              <a:spcBef>
                <a:spcPct val="0"/>
              </a:spcBef>
              <a:buNone/>
            </a:pPr>
            <a:r>
              <a:rPr lang="en-US" dirty="0" smtClean="0">
                <a:latin typeface="Times" charset="0"/>
                <a:ea typeface="Times" charset="0"/>
                <a:cs typeface="Times" charset="0"/>
              </a:rPr>
              <a:t>The management Process </a:t>
            </a:r>
            <a:endParaRPr lang="en-US" dirty="0">
              <a:latin typeface="Times" charset="0"/>
              <a:ea typeface="Times" charset="0"/>
              <a:cs typeface="Times" charset="0"/>
            </a:endParaRPr>
          </a:p>
        </p:txBody>
      </p:sp>
      <p:sp>
        <p:nvSpPr>
          <p:cNvPr id="12" name="Oval 11"/>
          <p:cNvSpPr/>
          <p:nvPr/>
        </p:nvSpPr>
        <p:spPr>
          <a:xfrm>
            <a:off x="3940766" y="1126836"/>
            <a:ext cx="1455696" cy="115212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r>
              <a:rPr lang="en-US" smtClean="0"/>
              <a:t>Planning </a:t>
            </a:r>
            <a:endParaRPr lang="en-US"/>
          </a:p>
        </p:txBody>
      </p:sp>
      <p:sp>
        <p:nvSpPr>
          <p:cNvPr id="14" name="Oval 13"/>
          <p:cNvSpPr/>
          <p:nvPr/>
        </p:nvSpPr>
        <p:spPr>
          <a:xfrm>
            <a:off x="2425067" y="5177338"/>
            <a:ext cx="1472530" cy="115212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r>
              <a:rPr lang="en-US" smtClean="0"/>
              <a:t>Directing </a:t>
            </a:r>
            <a:endParaRPr lang="en-US"/>
          </a:p>
        </p:txBody>
      </p:sp>
      <p:sp>
        <p:nvSpPr>
          <p:cNvPr id="15" name="Oval 14"/>
          <p:cNvSpPr/>
          <p:nvPr/>
        </p:nvSpPr>
        <p:spPr>
          <a:xfrm>
            <a:off x="5396462" y="5177338"/>
            <a:ext cx="1335778" cy="115212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r>
              <a:rPr lang="en-US" smtClean="0"/>
              <a:t>Staffing</a:t>
            </a:r>
            <a:endParaRPr lang="en-US"/>
          </a:p>
        </p:txBody>
      </p:sp>
      <p:sp>
        <p:nvSpPr>
          <p:cNvPr id="16" name="Oval 15"/>
          <p:cNvSpPr/>
          <p:nvPr/>
        </p:nvSpPr>
        <p:spPr>
          <a:xfrm>
            <a:off x="5940152" y="2708920"/>
            <a:ext cx="1656184" cy="115212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r>
              <a:rPr lang="en-US" smtClean="0"/>
              <a:t>Organizing </a:t>
            </a:r>
            <a:endParaRPr lang="en-US"/>
          </a:p>
        </p:txBody>
      </p:sp>
      <p:sp>
        <p:nvSpPr>
          <p:cNvPr id="17" name="Oval 16"/>
          <p:cNvSpPr/>
          <p:nvPr/>
        </p:nvSpPr>
        <p:spPr>
          <a:xfrm>
            <a:off x="1979712" y="2708920"/>
            <a:ext cx="1728192" cy="115212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r>
              <a:rPr lang="en-US" smtClean="0"/>
              <a:t>Controlling </a:t>
            </a:r>
            <a:endParaRPr lang="en-US"/>
          </a:p>
        </p:txBody>
      </p:sp>
      <p:sp>
        <p:nvSpPr>
          <p:cNvPr id="10" name="Notched Right Arrow 9"/>
          <p:cNvSpPr/>
          <p:nvPr/>
        </p:nvSpPr>
        <p:spPr>
          <a:xfrm rot="19505483">
            <a:off x="3162097" y="2095699"/>
            <a:ext cx="576064" cy="432048"/>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Notched Right Arrow 23"/>
          <p:cNvSpPr/>
          <p:nvPr/>
        </p:nvSpPr>
        <p:spPr>
          <a:xfrm rot="2700787">
            <a:off x="5579907" y="2110146"/>
            <a:ext cx="576064" cy="432048"/>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Notched Right Arrow 24"/>
          <p:cNvSpPr/>
          <p:nvPr/>
        </p:nvSpPr>
        <p:spPr>
          <a:xfrm rot="7547784">
            <a:off x="6264189" y="4353655"/>
            <a:ext cx="576064" cy="432048"/>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Notched Right Arrow 25"/>
          <p:cNvSpPr/>
          <p:nvPr/>
        </p:nvSpPr>
        <p:spPr>
          <a:xfrm rot="10800000">
            <a:off x="4264802" y="5537378"/>
            <a:ext cx="576064" cy="432048"/>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Notched Right Arrow 26"/>
          <p:cNvSpPr/>
          <p:nvPr/>
        </p:nvSpPr>
        <p:spPr>
          <a:xfrm rot="15794848">
            <a:off x="2385428" y="4353655"/>
            <a:ext cx="576064" cy="432048"/>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531652647"/>
      </p:ext>
    </p:extLst>
  </p:cSld>
  <p:clrMapOvr>
    <a:masterClrMapping/>
  </p:clrMapOvr>
  <p:timing>
    <p:tnLst>
      <p:par>
        <p:cTn id="1" dur="indefinite" restart="never" nodeType="tmRoot"/>
      </p:par>
    </p:tnLst>
  </p:timing>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4341</TotalTime>
  <Words>535</Words>
  <Application>Microsoft Macintosh PowerPoint</Application>
  <PresentationFormat>On-screen Show (4:3)</PresentationFormat>
  <Paragraphs>135</Paragraphs>
  <Slides>23</Slides>
  <Notes>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23</vt:i4>
      </vt:variant>
    </vt:vector>
  </HeadingPairs>
  <TitlesOfParts>
    <vt:vector size="31" baseType="lpstr">
      <vt:lpstr>Calibri</vt:lpstr>
      <vt:lpstr>inherit</vt:lpstr>
      <vt:lpstr>ＭＳ Ｐゴシック</vt:lpstr>
      <vt:lpstr>Times</vt:lpstr>
      <vt:lpstr>Times New Roman</vt:lpstr>
      <vt:lpstr>Wingdings</vt:lpstr>
      <vt:lpstr>Arial</vt:lpstr>
      <vt:lpstr>سمة Office</vt:lpstr>
      <vt:lpstr>Introduction to Nursing Management and Leadership </vt:lpstr>
      <vt:lpstr>Objectives </vt:lpstr>
      <vt:lpstr>PowerPoint Presentation</vt:lpstr>
      <vt:lpstr>Introduction </vt:lpstr>
      <vt:lpstr>Management</vt:lpstr>
      <vt:lpstr>Leadership</vt:lpstr>
      <vt:lpstr>PowerPoint Presentation</vt:lpstr>
      <vt:lpstr>Management Function </vt:lpstr>
      <vt:lpstr>The management Process </vt:lpstr>
      <vt:lpstr>PowerPoint Presentation</vt:lpstr>
      <vt:lpstr>PowerPoint Presentation</vt:lpstr>
      <vt:lpstr>PowerPoint Presentation</vt:lpstr>
      <vt:lpstr>PowerPoint Presentation</vt:lpstr>
      <vt:lpstr>MANAGERIAL SKILLS</vt:lpstr>
      <vt:lpstr>Managerial skills </vt:lpstr>
      <vt:lpstr>PowerPoint Presentation</vt:lpstr>
      <vt:lpstr>MANAGER’S ROLES</vt:lpstr>
      <vt:lpstr>Interpersonal Roles</vt:lpstr>
      <vt:lpstr>Informational Roles</vt:lpstr>
      <vt:lpstr>Decisional Roles</vt:lpstr>
      <vt:lpstr>Basic Levels of Management</vt:lpstr>
      <vt:lpstr> Managers</vt:lpstr>
      <vt:lpstr>WHAT MAKE MANAGERS SUCCESSFUL?</vt:lpstr>
    </vt:vector>
  </TitlesOfParts>
  <LinksUpToDate>false</LinksUpToDate>
  <SharedDoc>false</SharedDoc>
  <HyperlinksChanged>false</HyperlinksChanged>
  <AppVersion>15.0037</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MANAGEMENT</dc:title>
  <dc:creator>cts</dc:creator>
  <cp:lastModifiedBy>Maram Jaghama</cp:lastModifiedBy>
  <cp:revision>96</cp:revision>
  <dcterms:created xsi:type="dcterms:W3CDTF">2015-06-01T20:17:50Z</dcterms:created>
  <dcterms:modified xsi:type="dcterms:W3CDTF">2018-06-25T20:44:52Z</dcterms:modified>
</cp:coreProperties>
</file>