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p:scale>
          <a:sx n="86" d="100"/>
          <a:sy n="86" d="100"/>
        </p:scale>
        <p:origin x="27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8927-81A3-A976-D468-9136FE4DD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A498A-20FC-7831-FA55-8909E2C78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B75831-63D4-BE78-1470-4554BD1F6D76}"/>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1C2B4899-2815-93D9-4860-F2E7B1435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BFCE0-0D56-B7F4-F5D4-76EE3FE4233B}"/>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129328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85DE-9253-69C8-0476-3132FE52ED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2EAF30-CEE9-E0AA-AAA7-0A3A1C4B4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B86D1-FD61-ADCA-657D-850D9B24E500}"/>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D3ABF759-725B-96DA-D4D8-E7EBCECAA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A5FE2-618F-8A89-49AC-43A0D752746E}"/>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107339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FAE0D-EE33-24F2-EDBF-F09530B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88123-95AE-6752-0ABC-E137CD952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D908A-ECD8-C721-8B66-DB90B943B8CE}"/>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3938AFD7-9BBD-7EEE-E59F-8A1797975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9A9A-37F9-BF9D-4736-9195121FF308}"/>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317811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24CA-2B1C-9270-3352-86CC823F6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69AE6-779A-26E4-43F9-F088056F8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6187F-B4F4-7743-C1BB-40E8FF73B73E}"/>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98DF5D19-68DC-F64D-C0AD-E91BA34F5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4895F-130E-FBA2-D838-195EE99C945D}"/>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34566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BB18-871A-B55D-B778-CA807D14FA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011BF-1CA2-49EA-4B10-E76CABD90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1775A-5CB4-D515-C88D-A1B3B376CC4E}"/>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9BD8B9C4-0FC3-AD11-F873-623B8C187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6EE73-AA85-EC3F-E85C-A2315093A1CF}"/>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149121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D80-E066-6F45-FD7A-581D828F0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3E970-BAA3-8C77-D7E1-2E711A2C0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6A6F2-D050-08EB-DEF8-59010631A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85D5F-9CF7-E57A-D898-B5E147E4930A}"/>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6" name="Footer Placeholder 5">
            <a:extLst>
              <a:ext uri="{FF2B5EF4-FFF2-40B4-BE49-F238E27FC236}">
                <a16:creationId xmlns:a16="http://schemas.microsoft.com/office/drawing/2014/main" id="{67E3E9E1-E6EE-7391-18A5-4D990EC2C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67050-073D-C4AC-EE91-134BA9741BBD}"/>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161203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0B2C-91AD-DB09-E262-C67B08FE4B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D54926-141C-D1C1-0A80-4736419C7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0DA1B-A5FE-521A-9CD8-29AEC4131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A6B0ED-79C2-5E50-A1B0-4B809CA93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D0209F-2B86-7503-8D4F-2453754D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A95AE1-3451-C201-6527-E8CFF1180B5B}"/>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8" name="Footer Placeholder 7">
            <a:extLst>
              <a:ext uri="{FF2B5EF4-FFF2-40B4-BE49-F238E27FC236}">
                <a16:creationId xmlns:a16="http://schemas.microsoft.com/office/drawing/2014/main" id="{40407689-4C8A-F69A-33B1-F25C3B298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B37911-DACC-D7BB-CBD9-A62BEA7B1B0B}"/>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266533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E33A-0ADC-52D6-EB6D-61032FC3AB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1A879E-C95F-3325-5989-C7D264969054}"/>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4" name="Footer Placeholder 3">
            <a:extLst>
              <a:ext uri="{FF2B5EF4-FFF2-40B4-BE49-F238E27FC236}">
                <a16:creationId xmlns:a16="http://schemas.microsoft.com/office/drawing/2014/main" id="{8A56F443-EE9A-3185-C0B1-A9BF29267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431C7-1B0F-DA9A-F726-EE5F3DA5BC7D}"/>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290957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F5713-AF7B-8037-1FED-9661261C7EA1}"/>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3" name="Footer Placeholder 2">
            <a:extLst>
              <a:ext uri="{FF2B5EF4-FFF2-40B4-BE49-F238E27FC236}">
                <a16:creationId xmlns:a16="http://schemas.microsoft.com/office/drawing/2014/main" id="{8253456D-FA52-09AB-D8A0-1D39E21BF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D54CB-1161-8672-A275-D99B63BB781C}"/>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423017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D771-62AE-2D7A-42DF-62D72FE32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0C3509-CF52-1093-CC83-C3984AC2D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9DAB4C-6C03-E9B7-910B-75E05CD0C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9F345-4249-F9C5-0BD1-8DE69303EF8D}"/>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6" name="Footer Placeholder 5">
            <a:extLst>
              <a:ext uri="{FF2B5EF4-FFF2-40B4-BE49-F238E27FC236}">
                <a16:creationId xmlns:a16="http://schemas.microsoft.com/office/drawing/2014/main" id="{E6DF82B5-6EC1-C5C8-042B-B703ABA57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ADA91-699A-79BB-D046-633ABB7B9FCA}"/>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209517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8B3-8665-BCF4-118B-DDAA8FC07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C115F-43AC-81E8-449F-7C28C2D8D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FCAE6E-0F7C-48B6-85F9-796022314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C01A2-40E9-0BAC-96B5-90022A65081D}"/>
              </a:ext>
            </a:extLst>
          </p:cNvPr>
          <p:cNvSpPr>
            <a:spLocks noGrp="1"/>
          </p:cNvSpPr>
          <p:nvPr>
            <p:ph type="dt" sz="half" idx="10"/>
          </p:nvPr>
        </p:nvSpPr>
        <p:spPr/>
        <p:txBody>
          <a:bodyPr/>
          <a:lstStyle/>
          <a:p>
            <a:fld id="{51B2F230-4CE7-47AB-B010-0E4E209CA435}" type="datetimeFigureOut">
              <a:rPr lang="en-US" smtClean="0"/>
              <a:t>11/30/2024</a:t>
            </a:fld>
            <a:endParaRPr lang="en-US"/>
          </a:p>
        </p:txBody>
      </p:sp>
      <p:sp>
        <p:nvSpPr>
          <p:cNvPr id="6" name="Footer Placeholder 5">
            <a:extLst>
              <a:ext uri="{FF2B5EF4-FFF2-40B4-BE49-F238E27FC236}">
                <a16:creationId xmlns:a16="http://schemas.microsoft.com/office/drawing/2014/main" id="{F2AB31A5-A7FE-72BC-BA4A-E2244AE71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E462E2-9712-0A9D-E7FE-31E8DB7F1257}"/>
              </a:ext>
            </a:extLst>
          </p:cNvPr>
          <p:cNvSpPr>
            <a:spLocks noGrp="1"/>
          </p:cNvSpPr>
          <p:nvPr>
            <p:ph type="sldNum" sz="quarter" idx="12"/>
          </p:nvPr>
        </p:nvSpPr>
        <p:spPr/>
        <p:txBody>
          <a:bodyPr/>
          <a:lstStyle/>
          <a:p>
            <a:fld id="{7E872868-5CCA-4C9B-8B58-0F5C09F9A6EB}" type="slidenum">
              <a:rPr lang="en-US" smtClean="0"/>
              <a:t>‹#›</a:t>
            </a:fld>
            <a:endParaRPr lang="en-US"/>
          </a:p>
        </p:txBody>
      </p:sp>
    </p:spTree>
    <p:extLst>
      <p:ext uri="{BB962C8B-B14F-4D97-AF65-F5344CB8AC3E}">
        <p14:creationId xmlns:p14="http://schemas.microsoft.com/office/powerpoint/2010/main" val="416981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0C96E-CEF8-B9D6-20F2-05181226C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C86D2-58B8-F3A4-75AA-E26DA740D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0B4C6-9FB6-05D1-05F1-8C3B09189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2F230-4CE7-47AB-B010-0E4E209CA435}" type="datetimeFigureOut">
              <a:rPr lang="en-US" smtClean="0"/>
              <a:t>11/30/2024</a:t>
            </a:fld>
            <a:endParaRPr lang="en-US"/>
          </a:p>
        </p:txBody>
      </p:sp>
      <p:sp>
        <p:nvSpPr>
          <p:cNvPr id="5" name="Footer Placeholder 4">
            <a:extLst>
              <a:ext uri="{FF2B5EF4-FFF2-40B4-BE49-F238E27FC236}">
                <a16:creationId xmlns:a16="http://schemas.microsoft.com/office/drawing/2014/main" id="{EDAF6AA6-ACBE-28BA-C593-7CEFA2ECE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7B411-F983-F5DC-03EA-13CB3A950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72868-5CCA-4C9B-8B58-0F5C09F9A6EB}" type="slidenum">
              <a:rPr lang="en-US" smtClean="0"/>
              <a:t>‹#›</a:t>
            </a:fld>
            <a:endParaRPr lang="en-US"/>
          </a:p>
        </p:txBody>
      </p:sp>
    </p:spTree>
    <p:extLst>
      <p:ext uri="{BB962C8B-B14F-4D97-AF65-F5344CB8AC3E}">
        <p14:creationId xmlns:p14="http://schemas.microsoft.com/office/powerpoint/2010/main" val="346594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A2B4-512B-6E26-5251-D0AC598C68E5}"/>
              </a:ext>
            </a:extLst>
          </p:cNvPr>
          <p:cNvSpPr>
            <a:spLocks noGrp="1"/>
          </p:cNvSpPr>
          <p:nvPr>
            <p:ph type="ctrTitle"/>
          </p:nvPr>
        </p:nvSpPr>
        <p:spPr>
          <a:xfrm>
            <a:off x="1623753" y="3690851"/>
            <a:ext cx="9144000" cy="1102242"/>
          </a:xfrm>
        </p:spPr>
        <p:txBody>
          <a:bodyPr/>
          <a:lstStyle/>
          <a:p>
            <a:r>
              <a:rPr lang="en-US" b="1" dirty="0"/>
              <a:t>Chapter 5</a:t>
            </a:r>
          </a:p>
        </p:txBody>
      </p:sp>
      <p:sp>
        <p:nvSpPr>
          <p:cNvPr id="3" name="Subtitle 2">
            <a:extLst>
              <a:ext uri="{FF2B5EF4-FFF2-40B4-BE49-F238E27FC236}">
                <a16:creationId xmlns:a16="http://schemas.microsoft.com/office/drawing/2014/main" id="{B9EF2446-1F95-5035-0F29-5DD33F85028B}"/>
              </a:ext>
            </a:extLst>
          </p:cNvPr>
          <p:cNvSpPr>
            <a:spLocks noGrp="1"/>
          </p:cNvSpPr>
          <p:nvPr>
            <p:ph type="subTitle" idx="1"/>
          </p:nvPr>
        </p:nvSpPr>
        <p:spPr>
          <a:xfrm>
            <a:off x="1623753" y="5075728"/>
            <a:ext cx="9144000" cy="1655762"/>
          </a:xfrm>
        </p:spPr>
        <p:txBody>
          <a:bodyPr>
            <a:normAutofit/>
          </a:bodyPr>
          <a:lstStyle/>
          <a:p>
            <a:r>
              <a:rPr lang="en-US" sz="2800" b="1" dirty="0">
                <a:solidFill>
                  <a:srgbClr val="65D6DC"/>
                </a:solidFill>
              </a:rPr>
              <a:t>Business Processes and Risks</a:t>
            </a:r>
          </a:p>
        </p:txBody>
      </p:sp>
      <p:pic>
        <p:nvPicPr>
          <p:cNvPr id="4" name="Picture 3">
            <a:extLst>
              <a:ext uri="{FF2B5EF4-FFF2-40B4-BE49-F238E27FC236}">
                <a16:creationId xmlns:a16="http://schemas.microsoft.com/office/drawing/2014/main" id="{261B9D57-08A0-0252-6DA9-1B4EBF58E98F}"/>
              </a:ext>
            </a:extLst>
          </p:cNvPr>
          <p:cNvPicPr>
            <a:picLocks noChangeAspect="1"/>
          </p:cNvPicPr>
          <p:nvPr/>
        </p:nvPicPr>
        <p:blipFill>
          <a:blip r:embed="rId2"/>
          <a:stretch>
            <a:fillRect/>
          </a:stretch>
        </p:blipFill>
        <p:spPr>
          <a:xfrm>
            <a:off x="3410421" y="334089"/>
            <a:ext cx="6053051" cy="3167763"/>
          </a:xfrm>
          <a:prstGeom prst="rect">
            <a:avLst/>
          </a:prstGeom>
        </p:spPr>
      </p:pic>
      <p:sp>
        <p:nvSpPr>
          <p:cNvPr id="5" name="TextBox 4">
            <a:extLst>
              <a:ext uri="{FF2B5EF4-FFF2-40B4-BE49-F238E27FC236}">
                <a16:creationId xmlns:a16="http://schemas.microsoft.com/office/drawing/2014/main" id="{669C4849-DE18-1CF9-C4D4-B38C3854420E}"/>
              </a:ext>
            </a:extLst>
          </p:cNvPr>
          <p:cNvSpPr txBox="1"/>
          <p:nvPr/>
        </p:nvSpPr>
        <p:spPr>
          <a:xfrm>
            <a:off x="3944204" y="6450588"/>
            <a:ext cx="4531056" cy="646331"/>
          </a:xfrm>
          <a:prstGeom prst="rect">
            <a:avLst/>
          </a:prstGeom>
          <a:noFill/>
        </p:spPr>
        <p:txBody>
          <a:bodyPr wrap="square">
            <a:spAutoFit/>
          </a:bodyPr>
          <a:lstStyle/>
          <a:p>
            <a:r>
              <a:rPr lang="en-US" sz="1800" b="1" dirty="0">
                <a:solidFill>
                  <a:schemeClr val="bg1">
                    <a:lumMod val="65000"/>
                  </a:schemeClr>
                </a:solidFill>
              </a:rPr>
              <a:t>ACCT 337: Internal Audit &amp; Risk Management </a:t>
            </a:r>
          </a:p>
          <a:p>
            <a:endParaRPr lang="en-US" sz="1800" dirty="0">
              <a:solidFill>
                <a:schemeClr val="bg1">
                  <a:lumMod val="65000"/>
                </a:schemeClr>
              </a:solidFill>
            </a:endParaRPr>
          </a:p>
        </p:txBody>
      </p:sp>
    </p:spTree>
    <p:extLst>
      <p:ext uri="{BB962C8B-B14F-4D97-AF65-F5344CB8AC3E}">
        <p14:creationId xmlns:p14="http://schemas.microsoft.com/office/powerpoint/2010/main" val="390415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0930-0EC5-611E-C3D8-65436CCF5F35}"/>
              </a:ext>
            </a:extLst>
          </p:cNvPr>
          <p:cNvSpPr>
            <a:spLocks noGrp="1"/>
          </p:cNvSpPr>
          <p:nvPr>
            <p:ph type="title"/>
          </p:nvPr>
        </p:nvSpPr>
        <p:spPr>
          <a:xfrm>
            <a:off x="156556" y="65866"/>
            <a:ext cx="10515600" cy="1325563"/>
          </a:xfrm>
        </p:spPr>
        <p:txBody>
          <a:bodyPr/>
          <a:lstStyle/>
          <a:p>
            <a:r>
              <a:rPr lang="en-US" b="1" dirty="0"/>
              <a:t>High-Level Process Map Example</a:t>
            </a:r>
            <a:endParaRPr lang="en-US" dirty="0"/>
          </a:p>
        </p:txBody>
      </p:sp>
      <p:pic>
        <p:nvPicPr>
          <p:cNvPr id="5" name="Content Placeholder 4">
            <a:extLst>
              <a:ext uri="{FF2B5EF4-FFF2-40B4-BE49-F238E27FC236}">
                <a16:creationId xmlns:a16="http://schemas.microsoft.com/office/drawing/2014/main" id="{467A472B-1BD1-3CF7-3565-6EDB414B9572}"/>
              </a:ext>
            </a:extLst>
          </p:cNvPr>
          <p:cNvPicPr>
            <a:picLocks noGrp="1" noChangeAspect="1"/>
          </p:cNvPicPr>
          <p:nvPr>
            <p:ph idx="1"/>
          </p:nvPr>
        </p:nvPicPr>
        <p:blipFill>
          <a:blip r:embed="rId2"/>
          <a:stretch>
            <a:fillRect/>
          </a:stretch>
        </p:blipFill>
        <p:spPr>
          <a:xfrm>
            <a:off x="1573904" y="1478022"/>
            <a:ext cx="8872423" cy="4557018"/>
          </a:xfrm>
        </p:spPr>
      </p:pic>
    </p:spTree>
    <p:extLst>
      <p:ext uri="{BB962C8B-B14F-4D97-AF65-F5344CB8AC3E}">
        <p14:creationId xmlns:p14="http://schemas.microsoft.com/office/powerpoint/2010/main" val="386044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DC2C-6E59-F2D9-F1A8-7EB88F921651}"/>
              </a:ext>
            </a:extLst>
          </p:cNvPr>
          <p:cNvSpPr>
            <a:spLocks noGrp="1"/>
          </p:cNvSpPr>
          <p:nvPr>
            <p:ph type="title"/>
          </p:nvPr>
        </p:nvSpPr>
        <p:spPr>
          <a:xfrm>
            <a:off x="6413268" y="2724554"/>
            <a:ext cx="5537955" cy="399646"/>
          </a:xfrm>
        </p:spPr>
        <p:txBody>
          <a:bodyPr>
            <a:normAutofit fontScale="90000"/>
          </a:bodyPr>
          <a:lstStyle/>
          <a:p>
            <a:r>
              <a:rPr lang="en-US" b="1" dirty="0"/>
              <a:t>Detailed-Level Process Map Example</a:t>
            </a:r>
            <a:endParaRPr lang="en-US" dirty="0"/>
          </a:p>
        </p:txBody>
      </p:sp>
      <p:pic>
        <p:nvPicPr>
          <p:cNvPr id="5" name="Content Placeholder 4">
            <a:extLst>
              <a:ext uri="{FF2B5EF4-FFF2-40B4-BE49-F238E27FC236}">
                <a16:creationId xmlns:a16="http://schemas.microsoft.com/office/drawing/2014/main" id="{D60A00A0-25C6-7779-E5B4-E955924FCFDB}"/>
              </a:ext>
            </a:extLst>
          </p:cNvPr>
          <p:cNvPicPr>
            <a:picLocks noGrp="1" noChangeAspect="1"/>
          </p:cNvPicPr>
          <p:nvPr>
            <p:ph idx="1"/>
          </p:nvPr>
        </p:nvPicPr>
        <p:blipFill>
          <a:blip r:embed="rId2"/>
          <a:stretch>
            <a:fillRect/>
          </a:stretch>
        </p:blipFill>
        <p:spPr>
          <a:xfrm>
            <a:off x="84512" y="20619"/>
            <a:ext cx="5943643" cy="657230"/>
          </a:xfrm>
        </p:spPr>
      </p:pic>
      <p:pic>
        <p:nvPicPr>
          <p:cNvPr id="7" name="Picture 6">
            <a:extLst>
              <a:ext uri="{FF2B5EF4-FFF2-40B4-BE49-F238E27FC236}">
                <a16:creationId xmlns:a16="http://schemas.microsoft.com/office/drawing/2014/main" id="{51CFBD0B-44A4-753C-D44E-37C7E9D143C8}"/>
              </a:ext>
            </a:extLst>
          </p:cNvPr>
          <p:cNvPicPr>
            <a:picLocks noChangeAspect="1"/>
          </p:cNvPicPr>
          <p:nvPr/>
        </p:nvPicPr>
        <p:blipFill>
          <a:blip r:embed="rId3"/>
          <a:stretch>
            <a:fillRect/>
          </a:stretch>
        </p:blipFill>
        <p:spPr>
          <a:xfrm>
            <a:off x="84514" y="543099"/>
            <a:ext cx="5943642" cy="6273338"/>
          </a:xfrm>
          <a:prstGeom prst="rect">
            <a:avLst/>
          </a:prstGeom>
        </p:spPr>
      </p:pic>
    </p:spTree>
    <p:extLst>
      <p:ext uri="{BB962C8B-B14F-4D97-AF65-F5344CB8AC3E}">
        <p14:creationId xmlns:p14="http://schemas.microsoft.com/office/powerpoint/2010/main" val="147014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49B1-34BE-3ACA-B57F-E0488C77F145}"/>
              </a:ext>
            </a:extLst>
          </p:cNvPr>
          <p:cNvSpPr>
            <a:spLocks noGrp="1"/>
          </p:cNvSpPr>
          <p:nvPr>
            <p:ph type="title"/>
          </p:nvPr>
        </p:nvSpPr>
        <p:spPr>
          <a:xfrm>
            <a:off x="838200" y="82493"/>
            <a:ext cx="10515600" cy="1325563"/>
          </a:xfrm>
        </p:spPr>
        <p:txBody>
          <a:bodyPr/>
          <a:lstStyle/>
          <a:p>
            <a:r>
              <a:rPr lang="en-US" b="1" dirty="0"/>
              <a:t>Business Risks</a:t>
            </a:r>
          </a:p>
        </p:txBody>
      </p:sp>
      <p:sp>
        <p:nvSpPr>
          <p:cNvPr id="3" name="Content Placeholder 2">
            <a:extLst>
              <a:ext uri="{FF2B5EF4-FFF2-40B4-BE49-F238E27FC236}">
                <a16:creationId xmlns:a16="http://schemas.microsoft.com/office/drawing/2014/main" id="{C969DCEA-9717-7732-7C0A-5FC10950ECCA}"/>
              </a:ext>
            </a:extLst>
          </p:cNvPr>
          <p:cNvSpPr>
            <a:spLocks noGrp="1"/>
          </p:cNvSpPr>
          <p:nvPr>
            <p:ph idx="1"/>
          </p:nvPr>
        </p:nvSpPr>
        <p:spPr>
          <a:xfrm>
            <a:off x="838200" y="1357745"/>
            <a:ext cx="10515600" cy="4819218"/>
          </a:xfrm>
        </p:spPr>
        <p:txBody>
          <a:bodyPr>
            <a:normAutofit fontScale="85000" lnSpcReduction="20000"/>
          </a:bodyPr>
          <a:lstStyle/>
          <a:p>
            <a:r>
              <a:rPr lang="en-US" dirty="0"/>
              <a:t>Once the internal auditor obtains an understanding of the organization’s objectives and the key processes used to achieve those objectives, the next step is to evaluate the business risks that could impede accomplishing the objectives. </a:t>
            </a:r>
          </a:p>
          <a:p>
            <a:r>
              <a:rPr lang="en-US" dirty="0"/>
              <a:t>The ability of the chief audit executive (CAE) and internal audit management to get a thorough understanding of the organization’s business risks will determine the extent to which the internal audit function will be able to fulfill its mission and add value to the organization.</a:t>
            </a:r>
          </a:p>
          <a:p>
            <a:r>
              <a:rPr lang="en-US" dirty="0"/>
              <a:t>It is helpful to develop an </a:t>
            </a:r>
            <a:r>
              <a:rPr lang="en-US" b="1" dirty="0"/>
              <a:t>overall risk profile of the organization </a:t>
            </a:r>
            <a:r>
              <a:rPr lang="en-US" dirty="0"/>
              <a:t>that identifies the critical risks to achieving each strategic objective. </a:t>
            </a:r>
          </a:p>
          <a:p>
            <a:r>
              <a:rPr lang="en-US" dirty="0"/>
              <a:t>For the increasing number of organizations that are implementing ERM, overall risk profiles may be developed by management. </a:t>
            </a:r>
          </a:p>
          <a:p>
            <a:r>
              <a:rPr lang="en-US" dirty="0"/>
              <a:t>In these cases, each </a:t>
            </a:r>
            <a:r>
              <a:rPr lang="en-US" b="1" dirty="0"/>
              <a:t>internal audit function </a:t>
            </a:r>
            <a:r>
              <a:rPr lang="en-US" dirty="0"/>
              <a:t>can build its </a:t>
            </a:r>
            <a:r>
              <a:rPr lang="en-US" b="1" dirty="0"/>
              <a:t>risk assessment </a:t>
            </a:r>
            <a:r>
              <a:rPr lang="en-US" dirty="0"/>
              <a:t>from the organization’s risk profile. </a:t>
            </a:r>
          </a:p>
          <a:p>
            <a:r>
              <a:rPr lang="en-US" dirty="0"/>
              <a:t>However, if such a profile does not exist, the internal audit function will need to create the profile as a starting point for its annual audit planning.</a:t>
            </a:r>
          </a:p>
        </p:txBody>
      </p:sp>
    </p:spTree>
    <p:extLst>
      <p:ext uri="{BB962C8B-B14F-4D97-AF65-F5344CB8AC3E}">
        <p14:creationId xmlns:p14="http://schemas.microsoft.com/office/powerpoint/2010/main" val="199283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9C29-8ED2-866C-0492-45E9C93A491B}"/>
              </a:ext>
            </a:extLst>
          </p:cNvPr>
          <p:cNvSpPr>
            <a:spLocks noGrp="1"/>
          </p:cNvSpPr>
          <p:nvPr>
            <p:ph type="title"/>
          </p:nvPr>
        </p:nvSpPr>
        <p:spPr/>
        <p:txBody>
          <a:bodyPr/>
          <a:lstStyle/>
          <a:p>
            <a:r>
              <a:rPr lang="en-US" b="1" dirty="0">
                <a:solidFill>
                  <a:srgbClr val="65D6DC"/>
                </a:solidFill>
              </a:rPr>
              <a:t>1</a:t>
            </a:r>
            <a:r>
              <a:rPr lang="en-US" b="1" baseline="30000" dirty="0">
                <a:solidFill>
                  <a:srgbClr val="65D6DC"/>
                </a:solidFill>
              </a:rPr>
              <a:t>st</a:t>
            </a:r>
            <a:r>
              <a:rPr lang="en-US" b="1" dirty="0">
                <a:solidFill>
                  <a:srgbClr val="65D6DC"/>
                </a:solidFill>
              </a:rPr>
              <a:t>: Developing the Risk Profile</a:t>
            </a:r>
          </a:p>
        </p:txBody>
      </p:sp>
      <p:sp>
        <p:nvSpPr>
          <p:cNvPr id="3" name="Content Placeholder 2">
            <a:extLst>
              <a:ext uri="{FF2B5EF4-FFF2-40B4-BE49-F238E27FC236}">
                <a16:creationId xmlns:a16="http://schemas.microsoft.com/office/drawing/2014/main" id="{4F83365A-4152-A486-5ED0-F2342EC58285}"/>
              </a:ext>
            </a:extLst>
          </p:cNvPr>
          <p:cNvSpPr>
            <a:spLocks noGrp="1"/>
          </p:cNvSpPr>
          <p:nvPr>
            <p:ph idx="1"/>
          </p:nvPr>
        </p:nvSpPr>
        <p:spPr/>
        <p:txBody>
          <a:bodyPr/>
          <a:lstStyle/>
          <a:p>
            <a:r>
              <a:rPr lang="en-US" dirty="0"/>
              <a:t>There are a number of different tools and methodologies to assist in developing the risk profile.</a:t>
            </a:r>
          </a:p>
          <a:p>
            <a:r>
              <a:rPr lang="en-US" dirty="0"/>
              <a:t>Despite the array of tools available, the assessment of organizational risk remains a very subjective process that requires experience and sound judgment.</a:t>
            </a:r>
          </a:p>
          <a:p>
            <a:r>
              <a:rPr lang="en-US" b="1" dirty="0"/>
              <a:t>A common approach might be to begin by conducting a brainstorming session with senior management </a:t>
            </a:r>
            <a:r>
              <a:rPr lang="en-US" dirty="0"/>
              <a:t>or, if they are not available, with members of the internal audit function. The group might start with a generic risk model that depicts the categories and types of risks an organization might encounter. </a:t>
            </a:r>
          </a:p>
        </p:txBody>
      </p:sp>
    </p:spTree>
    <p:extLst>
      <p:ext uri="{BB962C8B-B14F-4D97-AF65-F5344CB8AC3E}">
        <p14:creationId xmlns:p14="http://schemas.microsoft.com/office/powerpoint/2010/main" val="135849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5ABC93-2758-335B-FC5B-76AFB91F07C0}"/>
              </a:ext>
            </a:extLst>
          </p:cNvPr>
          <p:cNvPicPr>
            <a:picLocks noGrp="1" noChangeAspect="1"/>
          </p:cNvPicPr>
          <p:nvPr>
            <p:ph idx="1"/>
          </p:nvPr>
        </p:nvPicPr>
        <p:blipFill>
          <a:blip r:embed="rId2"/>
          <a:stretch>
            <a:fillRect/>
          </a:stretch>
        </p:blipFill>
        <p:spPr>
          <a:xfrm>
            <a:off x="838200" y="1924563"/>
            <a:ext cx="4772060" cy="352428"/>
          </a:xfrm>
        </p:spPr>
      </p:pic>
      <p:pic>
        <p:nvPicPr>
          <p:cNvPr id="7" name="Picture 6">
            <a:extLst>
              <a:ext uri="{FF2B5EF4-FFF2-40B4-BE49-F238E27FC236}">
                <a16:creationId xmlns:a16="http://schemas.microsoft.com/office/drawing/2014/main" id="{ABAF5AF5-FAAB-4D42-D128-0DC5C78E2FB5}"/>
              </a:ext>
            </a:extLst>
          </p:cNvPr>
          <p:cNvPicPr>
            <a:picLocks noChangeAspect="1"/>
          </p:cNvPicPr>
          <p:nvPr/>
        </p:nvPicPr>
        <p:blipFill>
          <a:blip r:embed="rId3"/>
          <a:stretch>
            <a:fillRect/>
          </a:stretch>
        </p:blipFill>
        <p:spPr>
          <a:xfrm>
            <a:off x="838200" y="2276991"/>
            <a:ext cx="4781585" cy="4524408"/>
          </a:xfrm>
          <a:prstGeom prst="rect">
            <a:avLst/>
          </a:prstGeom>
        </p:spPr>
      </p:pic>
      <p:sp>
        <p:nvSpPr>
          <p:cNvPr id="8" name="Title 1">
            <a:extLst>
              <a:ext uri="{FF2B5EF4-FFF2-40B4-BE49-F238E27FC236}">
                <a16:creationId xmlns:a16="http://schemas.microsoft.com/office/drawing/2014/main" id="{25818521-0992-68D5-9F8B-26691A6D5537}"/>
              </a:ext>
            </a:extLst>
          </p:cNvPr>
          <p:cNvSpPr>
            <a:spLocks noGrp="1"/>
          </p:cNvSpPr>
          <p:nvPr>
            <p:ph type="title"/>
          </p:nvPr>
        </p:nvSpPr>
        <p:spPr>
          <a:xfrm>
            <a:off x="838200" y="365125"/>
            <a:ext cx="10515600" cy="1325563"/>
          </a:xfrm>
        </p:spPr>
        <p:txBody>
          <a:bodyPr/>
          <a:lstStyle/>
          <a:p>
            <a:r>
              <a:rPr lang="en-US" b="1" dirty="0">
                <a:solidFill>
                  <a:srgbClr val="65D6DC"/>
                </a:solidFill>
              </a:rPr>
              <a:t>1</a:t>
            </a:r>
            <a:r>
              <a:rPr lang="en-US" b="1" baseline="30000" dirty="0">
                <a:solidFill>
                  <a:srgbClr val="65D6DC"/>
                </a:solidFill>
              </a:rPr>
              <a:t>st</a:t>
            </a:r>
            <a:r>
              <a:rPr lang="en-US" b="1" dirty="0">
                <a:solidFill>
                  <a:srgbClr val="65D6DC"/>
                </a:solidFill>
              </a:rPr>
              <a:t> Developing the Risk Profile- </a:t>
            </a:r>
            <a:r>
              <a:rPr lang="en-US" b="1" dirty="0"/>
              <a:t>Basic Business Risk Model</a:t>
            </a:r>
          </a:p>
        </p:txBody>
      </p:sp>
    </p:spTree>
    <p:extLst>
      <p:ext uri="{BB962C8B-B14F-4D97-AF65-F5344CB8AC3E}">
        <p14:creationId xmlns:p14="http://schemas.microsoft.com/office/powerpoint/2010/main" val="365052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4E05-71D5-4BAD-099C-B2A676FD6CA5}"/>
              </a:ext>
            </a:extLst>
          </p:cNvPr>
          <p:cNvSpPr>
            <a:spLocks noGrp="1"/>
          </p:cNvSpPr>
          <p:nvPr>
            <p:ph type="title"/>
          </p:nvPr>
        </p:nvSpPr>
        <p:spPr/>
        <p:txBody>
          <a:bodyPr/>
          <a:lstStyle/>
          <a:p>
            <a:r>
              <a:rPr lang="en-US" b="1" dirty="0">
                <a:solidFill>
                  <a:srgbClr val="65D6DC"/>
                </a:solidFill>
              </a:rPr>
              <a:t>2</a:t>
            </a:r>
            <a:r>
              <a:rPr lang="en-US" b="1" baseline="30000" dirty="0">
                <a:solidFill>
                  <a:srgbClr val="65D6DC"/>
                </a:solidFill>
              </a:rPr>
              <a:t>nd: </a:t>
            </a:r>
            <a:r>
              <a:rPr lang="en-US" b="1" dirty="0">
                <a:solidFill>
                  <a:srgbClr val="65D6DC"/>
                </a:solidFill>
              </a:rPr>
              <a:t>Assessing Business Risk</a:t>
            </a:r>
          </a:p>
        </p:txBody>
      </p:sp>
      <p:sp>
        <p:nvSpPr>
          <p:cNvPr id="3" name="Content Placeholder 2">
            <a:extLst>
              <a:ext uri="{FF2B5EF4-FFF2-40B4-BE49-F238E27FC236}">
                <a16:creationId xmlns:a16="http://schemas.microsoft.com/office/drawing/2014/main" id="{7D21190F-82DD-B3D6-8AC5-A704DF1D4B12}"/>
              </a:ext>
            </a:extLst>
          </p:cNvPr>
          <p:cNvSpPr>
            <a:spLocks noGrp="1"/>
          </p:cNvSpPr>
          <p:nvPr>
            <p:ph idx="1"/>
          </p:nvPr>
        </p:nvSpPr>
        <p:spPr/>
        <p:txBody>
          <a:bodyPr>
            <a:normAutofit fontScale="85000" lnSpcReduction="10000"/>
          </a:bodyPr>
          <a:lstStyle/>
          <a:p>
            <a:r>
              <a:rPr lang="en-US" dirty="0"/>
              <a:t>The various risks are then assessed in terms of impact and likelihood.</a:t>
            </a:r>
          </a:p>
          <a:p>
            <a:r>
              <a:rPr lang="en-US" dirty="0"/>
              <a:t>Impact, the adverse effect of a risk outcome, is usually assessed on a continuum from low to high. Typically, this is done in terms of categories using three (high, medium, low) or five categories.</a:t>
            </a:r>
          </a:p>
          <a:p>
            <a:r>
              <a:rPr lang="en-US" dirty="0"/>
              <a:t>Establishing boundaries for each category is useful for gathering input from multiple people. In this model, the boundaries for impact are set in terms of dollar values and impact on business objectives. </a:t>
            </a:r>
          </a:p>
          <a:p>
            <a:r>
              <a:rPr lang="en-US" dirty="0"/>
              <a:t>However, some organizations set boundaries for other measures as well. For instance, some organizations establish impact in terms of reputation, health and safety, legal, or damage to assets. For health and safety, the categories might be slight injury, minor injury, major injury, fatality, and multiple fatalities, with the scale going from negligible to extreme (the impact scale shown in exhibit 5-8), respectively. Each organization will determine the terms used to signify impact. </a:t>
            </a:r>
          </a:p>
        </p:txBody>
      </p:sp>
    </p:spTree>
    <p:extLst>
      <p:ext uri="{BB962C8B-B14F-4D97-AF65-F5344CB8AC3E}">
        <p14:creationId xmlns:p14="http://schemas.microsoft.com/office/powerpoint/2010/main" val="248960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D7421C-8747-1117-BC1A-1516C82BE76A}"/>
              </a:ext>
            </a:extLst>
          </p:cNvPr>
          <p:cNvSpPr txBox="1"/>
          <p:nvPr/>
        </p:nvSpPr>
        <p:spPr>
          <a:xfrm>
            <a:off x="720436" y="1478223"/>
            <a:ext cx="9991898" cy="4524315"/>
          </a:xfrm>
          <a:prstGeom prst="rect">
            <a:avLst/>
          </a:prstGeom>
          <a:noFill/>
        </p:spPr>
        <p:txBody>
          <a:bodyPr wrap="square">
            <a:spAutoFit/>
          </a:bodyPr>
          <a:lstStyle/>
          <a:p>
            <a:pPr marL="342900" indent="-342900">
              <a:buFont typeface="Arial" panose="020B0604020202020204" pitchFamily="34" charset="0"/>
              <a:buChar char="•"/>
            </a:pPr>
            <a:r>
              <a:rPr lang="en-US" sz="2400" dirty="0"/>
              <a:t>Likelihood can be evaluated by assessing the odds or probability of the risk occurring. </a:t>
            </a:r>
          </a:p>
          <a:p>
            <a:pPr marL="342900" indent="-342900">
              <a:buFont typeface="Arial" panose="020B0604020202020204" pitchFamily="34" charset="0"/>
              <a:buChar char="•"/>
            </a:pPr>
            <a:r>
              <a:rPr lang="en-US" sz="2400" dirty="0"/>
              <a:t>However, given the subjective nature of these assessments, most managers and internal auditors are more comfortable expressing likelihood in less precise categories.</a:t>
            </a:r>
          </a:p>
          <a:p>
            <a:pPr marL="342900" indent="-342900">
              <a:buFont typeface="Arial" panose="020B0604020202020204" pitchFamily="34" charset="0"/>
              <a:buChar char="•"/>
            </a:pPr>
            <a:r>
              <a:rPr lang="en-US" sz="2400" dirty="0"/>
              <a:t>Again, a three-category scale (high, medium, low) or a five-category scale (as shown in exhibit 5-8) is often used. As with impact, it does help to specify the category boundaries. </a:t>
            </a:r>
          </a:p>
          <a:p>
            <a:pPr marL="342900" indent="-342900">
              <a:buFont typeface="Arial" panose="020B0604020202020204" pitchFamily="34" charset="0"/>
              <a:buChar char="•"/>
            </a:pPr>
            <a:r>
              <a:rPr lang="en-US" sz="2400" dirty="0"/>
              <a:t>This is usually done in terms of specific or ranges of probabilities (as in the scale in exhibit 5-8). Using the risk assessment model in exhibit 5-8, the various risks from the basic business risk model (exhibit 5-7) can be placed on the matrix.</a:t>
            </a:r>
          </a:p>
        </p:txBody>
      </p:sp>
      <p:sp>
        <p:nvSpPr>
          <p:cNvPr id="12" name="Title 1">
            <a:extLst>
              <a:ext uri="{FF2B5EF4-FFF2-40B4-BE49-F238E27FC236}">
                <a16:creationId xmlns:a16="http://schemas.microsoft.com/office/drawing/2014/main" id="{6EB205DF-1A0F-FDD1-D547-8615735664BF}"/>
              </a:ext>
            </a:extLst>
          </p:cNvPr>
          <p:cNvSpPr>
            <a:spLocks noGrp="1"/>
          </p:cNvSpPr>
          <p:nvPr>
            <p:ph type="title"/>
          </p:nvPr>
        </p:nvSpPr>
        <p:spPr>
          <a:xfrm>
            <a:off x="838200" y="365125"/>
            <a:ext cx="10515600" cy="1325563"/>
          </a:xfrm>
        </p:spPr>
        <p:txBody>
          <a:bodyPr/>
          <a:lstStyle/>
          <a:p>
            <a:r>
              <a:rPr lang="en-US" b="1" dirty="0">
                <a:solidFill>
                  <a:srgbClr val="65D6DC"/>
                </a:solidFill>
              </a:rPr>
              <a:t>2</a:t>
            </a:r>
            <a:r>
              <a:rPr lang="en-US" b="1" baseline="30000" dirty="0">
                <a:solidFill>
                  <a:srgbClr val="65D6DC"/>
                </a:solidFill>
              </a:rPr>
              <a:t>nd</a:t>
            </a:r>
            <a:r>
              <a:rPr lang="en-US" b="1" dirty="0">
                <a:solidFill>
                  <a:srgbClr val="65D6DC"/>
                </a:solidFill>
              </a:rPr>
              <a:t>  Assessing Business Risk</a:t>
            </a:r>
          </a:p>
        </p:txBody>
      </p:sp>
    </p:spTree>
    <p:extLst>
      <p:ext uri="{BB962C8B-B14F-4D97-AF65-F5344CB8AC3E}">
        <p14:creationId xmlns:p14="http://schemas.microsoft.com/office/powerpoint/2010/main" val="331790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F6EF-299C-EE5D-81D2-E6EB451C8629}"/>
              </a:ext>
            </a:extLst>
          </p:cNvPr>
          <p:cNvSpPr>
            <a:spLocks noGrp="1"/>
          </p:cNvSpPr>
          <p:nvPr>
            <p:ph type="title"/>
          </p:nvPr>
        </p:nvSpPr>
        <p:spPr>
          <a:xfrm>
            <a:off x="155171" y="373706"/>
            <a:ext cx="10515600" cy="194599"/>
          </a:xfrm>
        </p:spPr>
        <p:txBody>
          <a:bodyPr>
            <a:normAutofit fontScale="90000"/>
          </a:bodyPr>
          <a:lstStyle/>
          <a:p>
            <a:r>
              <a:rPr lang="en-US" b="1" dirty="0"/>
              <a:t>Risk Assessment Model (Risk Matrix)</a:t>
            </a:r>
          </a:p>
        </p:txBody>
      </p:sp>
      <p:sp>
        <p:nvSpPr>
          <p:cNvPr id="3" name="Content Placeholder 2">
            <a:extLst>
              <a:ext uri="{FF2B5EF4-FFF2-40B4-BE49-F238E27FC236}">
                <a16:creationId xmlns:a16="http://schemas.microsoft.com/office/drawing/2014/main" id="{069B1D81-F083-C51A-CE10-F0ED6F2E004A}"/>
              </a:ext>
            </a:extLst>
          </p:cNvPr>
          <p:cNvSpPr>
            <a:spLocks noGrp="1"/>
          </p:cNvSpPr>
          <p:nvPr>
            <p:ph idx="1"/>
          </p:nvPr>
        </p:nvSpPr>
        <p:spPr>
          <a:xfrm>
            <a:off x="6395259" y="798391"/>
            <a:ext cx="5102628" cy="5805661"/>
          </a:xfrm>
        </p:spPr>
        <p:txBody>
          <a:bodyPr>
            <a:normAutofit fontScale="92500" lnSpcReduction="20000"/>
          </a:bodyPr>
          <a:lstStyle/>
          <a:p>
            <a:pPr marL="0" indent="0">
              <a:buNone/>
            </a:pPr>
            <a:r>
              <a:rPr lang="en-US" sz="2000" dirty="0"/>
              <a:t>Using the risk assessment model in exhibit 5-8, the various risks from the basic business risk model (exhibit 5-7) can be placed on the matrix.</a:t>
            </a:r>
          </a:p>
          <a:p>
            <a:pPr marL="0" indent="0">
              <a:buNone/>
            </a:pPr>
            <a:r>
              <a:rPr lang="en-US" sz="2000" dirty="0"/>
              <a:t>Frequently, this is done in a group session involving senior management or, if they are not available, other levels of management and more experienced individuals from the internal audit function. </a:t>
            </a:r>
          </a:p>
          <a:p>
            <a:pPr marL="0" indent="0">
              <a:buNone/>
            </a:pPr>
            <a:r>
              <a:rPr lang="en-US" sz="2000" dirty="0"/>
              <a:t>Using senior management and operations managers is preferable because they have the best understanding of the risks in their areas of responsibility. </a:t>
            </a:r>
          </a:p>
          <a:p>
            <a:pPr marL="0" indent="0">
              <a:buNone/>
            </a:pPr>
            <a:r>
              <a:rPr lang="en-US" sz="2000" dirty="0"/>
              <a:t>In this meeting, risks are discussed and consensus is obtained regarding impact, likelihood, and position of the respective risk on the matrix. </a:t>
            </a:r>
          </a:p>
          <a:p>
            <a:pPr marL="0" indent="0">
              <a:buNone/>
            </a:pPr>
            <a:r>
              <a:rPr lang="en-US" sz="2000" dirty="0"/>
              <a:t>The combination of impact and likelihood determines the relative importance of the risks.</a:t>
            </a:r>
          </a:p>
          <a:p>
            <a:pPr marL="0" indent="0">
              <a:buNone/>
            </a:pPr>
            <a:r>
              <a:rPr lang="en-US" sz="2000" dirty="0"/>
              <a:t>Exhibit 5-8 shows the matrix broken into 25 boxes. In this model, boxes 20 through 25 represent critical risks, and boxes 16 through 19 represent high risks. These risks present the most serious challenge to meeting the organization’s objectives. Boxes 7 through 15 are moderate risks and boxes 1 through 6 are low risks.</a:t>
            </a:r>
          </a:p>
        </p:txBody>
      </p:sp>
      <p:pic>
        <p:nvPicPr>
          <p:cNvPr id="7" name="Picture 6">
            <a:extLst>
              <a:ext uri="{FF2B5EF4-FFF2-40B4-BE49-F238E27FC236}">
                <a16:creationId xmlns:a16="http://schemas.microsoft.com/office/drawing/2014/main" id="{878DDA2E-E837-4C6E-4864-9E20E86EFFB7}"/>
              </a:ext>
            </a:extLst>
          </p:cNvPr>
          <p:cNvPicPr>
            <a:picLocks noChangeAspect="1"/>
          </p:cNvPicPr>
          <p:nvPr/>
        </p:nvPicPr>
        <p:blipFill>
          <a:blip r:embed="rId2"/>
          <a:stretch>
            <a:fillRect/>
          </a:stretch>
        </p:blipFill>
        <p:spPr>
          <a:xfrm>
            <a:off x="260873" y="1289063"/>
            <a:ext cx="4781585" cy="5314989"/>
          </a:xfrm>
          <a:prstGeom prst="rect">
            <a:avLst/>
          </a:prstGeom>
        </p:spPr>
      </p:pic>
      <p:pic>
        <p:nvPicPr>
          <p:cNvPr id="5" name="Content Placeholder 4">
            <a:extLst>
              <a:ext uri="{FF2B5EF4-FFF2-40B4-BE49-F238E27FC236}">
                <a16:creationId xmlns:a16="http://schemas.microsoft.com/office/drawing/2014/main" id="{B9937694-B26A-DB6A-3353-E784CDD86912}"/>
              </a:ext>
            </a:extLst>
          </p:cNvPr>
          <p:cNvPicPr>
            <a:picLocks noChangeAspect="1"/>
          </p:cNvPicPr>
          <p:nvPr/>
        </p:nvPicPr>
        <p:blipFill>
          <a:blip r:embed="rId3"/>
          <a:stretch>
            <a:fillRect/>
          </a:stretch>
        </p:blipFill>
        <p:spPr>
          <a:xfrm>
            <a:off x="260873" y="884508"/>
            <a:ext cx="4791110" cy="609604"/>
          </a:xfrm>
          <a:prstGeom prst="rect">
            <a:avLst/>
          </a:prstGeom>
        </p:spPr>
      </p:pic>
    </p:spTree>
    <p:extLst>
      <p:ext uri="{BB962C8B-B14F-4D97-AF65-F5344CB8AC3E}">
        <p14:creationId xmlns:p14="http://schemas.microsoft.com/office/powerpoint/2010/main" val="390777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B539-3AC9-9736-6208-0C824398034D}"/>
              </a:ext>
            </a:extLst>
          </p:cNvPr>
          <p:cNvSpPr>
            <a:spLocks noGrp="1"/>
          </p:cNvSpPr>
          <p:nvPr>
            <p:ph type="title"/>
          </p:nvPr>
        </p:nvSpPr>
        <p:spPr>
          <a:xfrm>
            <a:off x="6364778" y="633068"/>
            <a:ext cx="5655426" cy="615777"/>
          </a:xfrm>
        </p:spPr>
        <p:txBody>
          <a:bodyPr>
            <a:normAutofit fontScale="90000"/>
          </a:bodyPr>
          <a:lstStyle/>
          <a:p>
            <a:r>
              <a:rPr lang="en-US" b="1" dirty="0"/>
              <a:t>Mapping Risks to Risk Assessment Matrix</a:t>
            </a:r>
          </a:p>
        </p:txBody>
      </p:sp>
      <p:sp>
        <p:nvSpPr>
          <p:cNvPr id="3" name="Content Placeholder 2">
            <a:extLst>
              <a:ext uri="{FF2B5EF4-FFF2-40B4-BE49-F238E27FC236}">
                <a16:creationId xmlns:a16="http://schemas.microsoft.com/office/drawing/2014/main" id="{8EBBB303-EA16-9838-F505-20319175E6C8}"/>
              </a:ext>
            </a:extLst>
          </p:cNvPr>
          <p:cNvSpPr>
            <a:spLocks noGrp="1"/>
          </p:cNvSpPr>
          <p:nvPr>
            <p:ph idx="1"/>
          </p:nvPr>
        </p:nvSpPr>
        <p:spPr>
          <a:xfrm>
            <a:off x="6489470" y="1825625"/>
            <a:ext cx="4864330" cy="4351338"/>
          </a:xfrm>
        </p:spPr>
        <p:txBody>
          <a:bodyPr>
            <a:normAutofit lnSpcReduction="10000"/>
          </a:bodyPr>
          <a:lstStyle/>
          <a:p>
            <a:pPr marL="0" indent="0">
              <a:buNone/>
            </a:pPr>
            <a:r>
              <a:rPr lang="en-US" dirty="0"/>
              <a:t>Exhibit 5-9 presents a mapping of the risk model to the risk assessment matrix for an online financial services company. </a:t>
            </a:r>
          </a:p>
          <a:p>
            <a:pPr marL="0" indent="0">
              <a:buNone/>
            </a:pPr>
            <a:r>
              <a:rPr lang="en-US" dirty="0"/>
              <a:t>Four risks identified as critical appear in boxes 21 and 22. The risks in boxes 18 and 19 are considered high and, depending on how many objectives they impact, also may require extensive attention. </a:t>
            </a:r>
          </a:p>
        </p:txBody>
      </p:sp>
      <p:pic>
        <p:nvPicPr>
          <p:cNvPr id="5" name="Picture 4">
            <a:extLst>
              <a:ext uri="{FF2B5EF4-FFF2-40B4-BE49-F238E27FC236}">
                <a16:creationId xmlns:a16="http://schemas.microsoft.com/office/drawing/2014/main" id="{A8C104F8-63B0-0BAE-9BF4-42B232833AE1}"/>
              </a:ext>
            </a:extLst>
          </p:cNvPr>
          <p:cNvPicPr>
            <a:picLocks noChangeAspect="1"/>
          </p:cNvPicPr>
          <p:nvPr/>
        </p:nvPicPr>
        <p:blipFill>
          <a:blip r:embed="rId2"/>
          <a:stretch>
            <a:fillRect/>
          </a:stretch>
        </p:blipFill>
        <p:spPr>
          <a:xfrm>
            <a:off x="653934" y="466813"/>
            <a:ext cx="5442066" cy="615777"/>
          </a:xfrm>
          <a:prstGeom prst="rect">
            <a:avLst/>
          </a:prstGeom>
        </p:spPr>
      </p:pic>
      <p:pic>
        <p:nvPicPr>
          <p:cNvPr id="7" name="Picture 6">
            <a:extLst>
              <a:ext uri="{FF2B5EF4-FFF2-40B4-BE49-F238E27FC236}">
                <a16:creationId xmlns:a16="http://schemas.microsoft.com/office/drawing/2014/main" id="{E1BA67FC-94C7-7854-FE52-0C31D4DD135B}"/>
              </a:ext>
            </a:extLst>
          </p:cNvPr>
          <p:cNvPicPr>
            <a:picLocks noChangeAspect="1"/>
          </p:cNvPicPr>
          <p:nvPr/>
        </p:nvPicPr>
        <p:blipFill>
          <a:blip r:embed="rId3"/>
          <a:stretch>
            <a:fillRect/>
          </a:stretch>
        </p:blipFill>
        <p:spPr>
          <a:xfrm>
            <a:off x="653934" y="1163782"/>
            <a:ext cx="5419765" cy="5703613"/>
          </a:xfrm>
          <a:prstGeom prst="rect">
            <a:avLst/>
          </a:prstGeom>
        </p:spPr>
      </p:pic>
    </p:spTree>
    <p:extLst>
      <p:ext uri="{BB962C8B-B14F-4D97-AF65-F5344CB8AC3E}">
        <p14:creationId xmlns:p14="http://schemas.microsoft.com/office/powerpoint/2010/main" val="317181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0777-9F78-DB51-A604-747D55EA04E6}"/>
              </a:ext>
            </a:extLst>
          </p:cNvPr>
          <p:cNvSpPr>
            <a:spLocks noGrp="1"/>
          </p:cNvSpPr>
          <p:nvPr>
            <p:ph type="title"/>
          </p:nvPr>
        </p:nvSpPr>
        <p:spPr>
          <a:xfrm>
            <a:off x="0" y="0"/>
            <a:ext cx="10515600" cy="764771"/>
          </a:xfrm>
        </p:spPr>
        <p:txBody>
          <a:bodyPr/>
          <a:lstStyle/>
          <a:p>
            <a:r>
              <a:rPr lang="en-US" b="1" dirty="0">
                <a:solidFill>
                  <a:srgbClr val="65D6DC"/>
                </a:solidFill>
              </a:rPr>
              <a:t>3</a:t>
            </a:r>
            <a:r>
              <a:rPr lang="en-US" b="1" baseline="30000" dirty="0">
                <a:solidFill>
                  <a:srgbClr val="65D6DC"/>
                </a:solidFill>
              </a:rPr>
              <a:t>rd</a:t>
            </a:r>
            <a:r>
              <a:rPr lang="en-US" b="1" dirty="0">
                <a:solidFill>
                  <a:srgbClr val="65D6DC"/>
                </a:solidFill>
              </a:rPr>
              <a:t> Link Critical Risks to Specific Objectives</a:t>
            </a:r>
          </a:p>
        </p:txBody>
      </p:sp>
      <p:sp>
        <p:nvSpPr>
          <p:cNvPr id="3" name="Content Placeholder 2">
            <a:extLst>
              <a:ext uri="{FF2B5EF4-FFF2-40B4-BE49-F238E27FC236}">
                <a16:creationId xmlns:a16="http://schemas.microsoft.com/office/drawing/2014/main" id="{F0C1CA2B-D59A-D11F-A9C4-0BECCB577036}"/>
              </a:ext>
            </a:extLst>
          </p:cNvPr>
          <p:cNvSpPr>
            <a:spLocks noGrp="1"/>
          </p:cNvSpPr>
          <p:nvPr>
            <p:ph idx="1"/>
          </p:nvPr>
        </p:nvSpPr>
        <p:spPr>
          <a:xfrm>
            <a:off x="6960524" y="722801"/>
            <a:ext cx="4897582" cy="5938464"/>
          </a:xfrm>
        </p:spPr>
        <p:txBody>
          <a:bodyPr>
            <a:normAutofit fontScale="55000" lnSpcReduction="20000"/>
          </a:bodyPr>
          <a:lstStyle/>
          <a:p>
            <a:r>
              <a:rPr lang="en-US" dirty="0"/>
              <a:t>The next step is to formally link the identified risks to the specific objectives that each risk may impair. This helps to ensure that all key risks, and the resulting impact, have been identified. Returning to the example of getting to class on time, </a:t>
            </a:r>
            <a:r>
              <a:rPr lang="en-US" b="1" dirty="0"/>
              <a:t>assume the mission this semester is to gain the necessary knowledge and skills to be successful in an entry level internal audit position. Several specific strategic objectives could be developed to accomplish this mission: </a:t>
            </a:r>
          </a:p>
          <a:p>
            <a:pPr marL="514350" indent="-514350">
              <a:buAutoNum type="arabicPeriod"/>
            </a:pPr>
            <a:r>
              <a:rPr lang="en-US" dirty="0"/>
              <a:t>Attend all classes. </a:t>
            </a:r>
          </a:p>
          <a:p>
            <a:pPr marL="514350" indent="-514350">
              <a:buAutoNum type="arabicPeriod"/>
            </a:pPr>
            <a:r>
              <a:rPr lang="en-US" dirty="0"/>
              <a:t>Be on time for each class. </a:t>
            </a:r>
          </a:p>
          <a:p>
            <a:pPr marL="514350" indent="-514350">
              <a:buAutoNum type="arabicPeriod"/>
            </a:pPr>
            <a:r>
              <a:rPr lang="en-US" dirty="0"/>
              <a:t>Do assigned reading before the class in which it will be discussed. </a:t>
            </a:r>
          </a:p>
          <a:p>
            <a:pPr marL="514350" indent="-514350">
              <a:buAutoNum type="arabicPeriod"/>
            </a:pPr>
            <a:r>
              <a:rPr lang="en-US" dirty="0"/>
              <a:t>Complete all assignments on time. </a:t>
            </a:r>
          </a:p>
          <a:p>
            <a:pPr marL="514350" indent="-514350">
              <a:buAutoNum type="arabicPeriod"/>
            </a:pPr>
            <a:r>
              <a:rPr lang="en-US" dirty="0"/>
              <a:t>Obtain a B+ or better on all exams. </a:t>
            </a:r>
          </a:p>
          <a:p>
            <a:pPr marL="514350" indent="-514350">
              <a:buAutoNum type="arabicPeriod"/>
            </a:pPr>
            <a:endParaRPr lang="en-US" dirty="0"/>
          </a:p>
          <a:p>
            <a:r>
              <a:rPr lang="en-US" dirty="0"/>
              <a:t>The process depicted in exhibits 5-4 and 5-6 that outlines getting to an 8:00 a.m. class on time contributes to objective 2 and, to an extent, objective 1. </a:t>
            </a:r>
          </a:p>
          <a:p>
            <a:r>
              <a:rPr lang="en-US" dirty="0"/>
              <a:t>Other processes, such as study processes, would be critical to objectives 3, 4, and 5. </a:t>
            </a:r>
          </a:p>
          <a:p>
            <a:r>
              <a:rPr lang="en-US" dirty="0"/>
              <a:t>A number of risks can be identified that could impede the achievement of the five objectives. For instance, becoming sick could impact the achievement of objectives 1, 2, and 4. Exhibit 5-10 presents seven critical risks and their potential to impede these five strategic objectives</a:t>
            </a:r>
          </a:p>
        </p:txBody>
      </p:sp>
      <p:pic>
        <p:nvPicPr>
          <p:cNvPr id="5" name="Picture 4">
            <a:extLst>
              <a:ext uri="{FF2B5EF4-FFF2-40B4-BE49-F238E27FC236}">
                <a16:creationId xmlns:a16="http://schemas.microsoft.com/office/drawing/2014/main" id="{A309FF0D-C532-F9CA-704D-8DF7C51F899C}"/>
              </a:ext>
            </a:extLst>
          </p:cNvPr>
          <p:cNvPicPr>
            <a:picLocks noChangeAspect="1"/>
          </p:cNvPicPr>
          <p:nvPr/>
        </p:nvPicPr>
        <p:blipFill>
          <a:blip r:embed="rId2"/>
          <a:stretch>
            <a:fillRect/>
          </a:stretch>
        </p:blipFill>
        <p:spPr>
          <a:xfrm>
            <a:off x="179031" y="630103"/>
            <a:ext cx="6737158" cy="6153081"/>
          </a:xfrm>
          <a:prstGeom prst="rect">
            <a:avLst/>
          </a:prstGeom>
        </p:spPr>
      </p:pic>
    </p:spTree>
    <p:extLst>
      <p:ext uri="{BB962C8B-B14F-4D97-AF65-F5344CB8AC3E}">
        <p14:creationId xmlns:p14="http://schemas.microsoft.com/office/powerpoint/2010/main" val="149978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D651-5448-BC2B-B899-8C003091966A}"/>
              </a:ext>
            </a:extLst>
          </p:cNvPr>
          <p:cNvSpPr>
            <a:spLocks noGrp="1"/>
          </p:cNvSpPr>
          <p:nvPr>
            <p:ph type="title"/>
          </p:nvPr>
        </p:nvSpPr>
        <p:spPr/>
        <p:txBody>
          <a:bodyPr/>
          <a:lstStyle/>
          <a:p>
            <a:r>
              <a:rPr lang="en-US" b="1" dirty="0"/>
              <a:t>What is a business process?</a:t>
            </a:r>
          </a:p>
        </p:txBody>
      </p:sp>
      <p:sp>
        <p:nvSpPr>
          <p:cNvPr id="3" name="Content Placeholder 2">
            <a:extLst>
              <a:ext uri="{FF2B5EF4-FFF2-40B4-BE49-F238E27FC236}">
                <a16:creationId xmlns:a16="http://schemas.microsoft.com/office/drawing/2014/main" id="{A9BD2BCB-215B-AD02-1495-1E0C19559764}"/>
              </a:ext>
            </a:extLst>
          </p:cNvPr>
          <p:cNvSpPr>
            <a:spLocks noGrp="1"/>
          </p:cNvSpPr>
          <p:nvPr>
            <p:ph idx="1"/>
          </p:nvPr>
        </p:nvSpPr>
        <p:spPr/>
        <p:txBody>
          <a:bodyPr/>
          <a:lstStyle/>
          <a:p>
            <a:r>
              <a:rPr lang="en-US" dirty="0"/>
              <a:t>It is simply the set of connected activities linked with each other for the purpose of achieving an objective. There are three types of business activities: </a:t>
            </a:r>
            <a:r>
              <a:rPr lang="en-US" b="1" dirty="0"/>
              <a:t>operating processes, management and support processes, and projects. </a:t>
            </a:r>
          </a:p>
        </p:txBody>
      </p:sp>
    </p:spTree>
    <p:extLst>
      <p:ext uri="{BB962C8B-B14F-4D97-AF65-F5344CB8AC3E}">
        <p14:creationId xmlns:p14="http://schemas.microsoft.com/office/powerpoint/2010/main" val="204676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BAD1-AE82-9E47-306E-79ED46C9835E}"/>
              </a:ext>
            </a:extLst>
          </p:cNvPr>
          <p:cNvSpPr>
            <a:spLocks noGrp="1"/>
          </p:cNvSpPr>
          <p:nvPr>
            <p:ph type="title"/>
          </p:nvPr>
        </p:nvSpPr>
        <p:spPr>
          <a:xfrm>
            <a:off x="311726" y="487680"/>
            <a:ext cx="12074237" cy="814358"/>
          </a:xfrm>
        </p:spPr>
        <p:txBody>
          <a:bodyPr>
            <a:normAutofit fontScale="90000"/>
          </a:bodyPr>
          <a:lstStyle/>
          <a:p>
            <a:r>
              <a:rPr lang="en-US" b="1" dirty="0">
                <a:solidFill>
                  <a:srgbClr val="65D6DC"/>
                </a:solidFill>
              </a:rPr>
              <a:t>4</a:t>
            </a:r>
            <a:r>
              <a:rPr lang="en-US" b="1" baseline="30000" dirty="0">
                <a:solidFill>
                  <a:srgbClr val="65D6DC"/>
                </a:solidFill>
              </a:rPr>
              <a:t>th</a:t>
            </a:r>
            <a:r>
              <a:rPr lang="en-US" b="1" dirty="0">
                <a:solidFill>
                  <a:srgbClr val="65D6DC"/>
                </a:solidFill>
              </a:rPr>
              <a:t> Mapping Risks to the Business Processes- </a:t>
            </a:r>
            <a:r>
              <a:rPr lang="en-US" b="1" dirty="0"/>
              <a:t>Risk Responses (1/2)</a:t>
            </a:r>
          </a:p>
        </p:txBody>
      </p:sp>
      <p:sp>
        <p:nvSpPr>
          <p:cNvPr id="3" name="Content Placeholder 2">
            <a:extLst>
              <a:ext uri="{FF2B5EF4-FFF2-40B4-BE49-F238E27FC236}">
                <a16:creationId xmlns:a16="http://schemas.microsoft.com/office/drawing/2014/main" id="{07546743-4C28-4262-8483-6158086F5B95}"/>
              </a:ext>
            </a:extLst>
          </p:cNvPr>
          <p:cNvSpPr>
            <a:spLocks noGrp="1"/>
          </p:cNvSpPr>
          <p:nvPr>
            <p:ph idx="1"/>
          </p:nvPr>
        </p:nvSpPr>
        <p:spPr>
          <a:xfrm>
            <a:off x="234140" y="1473835"/>
            <a:ext cx="11025448" cy="5015634"/>
          </a:xfrm>
        </p:spPr>
        <p:txBody>
          <a:bodyPr>
            <a:noAutofit/>
          </a:bodyPr>
          <a:lstStyle/>
          <a:p>
            <a:pPr marL="0" indent="0">
              <a:buNone/>
            </a:pPr>
            <a:r>
              <a:rPr lang="en-US" sz="1800" dirty="0"/>
              <a:t>The next step would be to develop appropriate responses to each risk. To select appropriate response strategies effectively, an understanding of how risks relate to the organization’s business processes is necessary.</a:t>
            </a:r>
          </a:p>
          <a:p>
            <a:pPr marL="0" indent="0">
              <a:buNone/>
            </a:pPr>
            <a:r>
              <a:rPr lang="en-US" sz="1800" dirty="0"/>
              <a:t> </a:t>
            </a:r>
            <a:r>
              <a:rPr lang="en-US" sz="1800" b="1" dirty="0"/>
              <a:t>There are five responses an organization can take: </a:t>
            </a:r>
          </a:p>
          <a:p>
            <a:pPr marL="0" indent="0">
              <a:buNone/>
            </a:pPr>
            <a:r>
              <a:rPr lang="en-US" sz="1800" b="1" dirty="0"/>
              <a:t>1. Acceptance: </a:t>
            </a:r>
            <a:r>
              <a:rPr lang="en-US" sz="1800" dirty="0"/>
              <a:t>No action is taken to decrease risk impact or likelihood. The organization is willing to accept the risk at the current level rather than spend valuable resources deploying one of the other risk response options.</a:t>
            </a:r>
          </a:p>
          <a:p>
            <a:pPr marL="0" indent="0">
              <a:buNone/>
            </a:pPr>
            <a:r>
              <a:rPr lang="en-US" sz="1800" b="1" dirty="0"/>
              <a:t>Example</a:t>
            </a:r>
            <a:r>
              <a:rPr lang="en-US" sz="1800" dirty="0"/>
              <a:t>:</a:t>
            </a:r>
            <a:br>
              <a:rPr lang="en-US" sz="1800" dirty="0"/>
            </a:br>
            <a:r>
              <a:rPr lang="en-US" sz="1800" dirty="0"/>
              <a:t>A </a:t>
            </a:r>
            <a:r>
              <a:rPr lang="en-US" sz="1800" b="1" dirty="0"/>
              <a:t>small bookstore</a:t>
            </a:r>
            <a:r>
              <a:rPr lang="en-US" sz="1800" dirty="0"/>
              <a:t> is located in an area that occasionally experiences mild flooding, but the impact on operations is minimal. The store owner decides </a:t>
            </a:r>
            <a:r>
              <a:rPr lang="en-US" sz="1800" b="1" dirty="0"/>
              <a:t>not to invest in flood barriers or relocate</a:t>
            </a:r>
            <a:r>
              <a:rPr lang="en-US" sz="1800" dirty="0"/>
              <a:t>, as the potential damage is low and the cost of prevention is high. The risk of flooding is accepted.</a:t>
            </a:r>
          </a:p>
          <a:p>
            <a:pPr marL="514350" indent="-514350">
              <a:buFont typeface="+mj-lt"/>
              <a:buAutoNum type="arabicPeriod"/>
            </a:pPr>
            <a:endParaRPr lang="en-US" sz="1800" dirty="0"/>
          </a:p>
          <a:p>
            <a:pPr marL="0" indent="0">
              <a:buNone/>
            </a:pPr>
            <a:r>
              <a:rPr lang="en-US" sz="1800" b="1" dirty="0"/>
              <a:t>2. Avoidance: </a:t>
            </a:r>
            <a:r>
              <a:rPr lang="en-US" sz="1800" dirty="0"/>
              <a:t>A decision is made to exit or divest of the activities giving rise to the risk. Risk avoidance may involve, for example, exiting a product line, deciding not to expand to a new geographical market, or selling a division. </a:t>
            </a:r>
          </a:p>
          <a:p>
            <a:pPr marL="0" indent="0">
              <a:buNone/>
            </a:pPr>
            <a:r>
              <a:rPr lang="en-US" sz="1800" b="1" dirty="0"/>
              <a:t>Example</a:t>
            </a:r>
            <a:r>
              <a:rPr lang="en-US" sz="1800" dirty="0"/>
              <a:t>:</a:t>
            </a:r>
            <a:br>
              <a:rPr lang="en-US" sz="1800" dirty="0"/>
            </a:br>
            <a:r>
              <a:rPr lang="en-US" sz="1800" dirty="0"/>
              <a:t>A </a:t>
            </a:r>
            <a:r>
              <a:rPr lang="en-US" sz="1800" b="1" dirty="0"/>
              <a:t>company</a:t>
            </a:r>
            <a:r>
              <a:rPr lang="en-US" sz="1800" dirty="0"/>
              <a:t> was planning to expand its operations into a foreign market but </a:t>
            </a:r>
            <a:r>
              <a:rPr lang="en-US" sz="1800" b="1" dirty="0"/>
              <a:t>decided not to enter a country</a:t>
            </a:r>
            <a:r>
              <a:rPr lang="en-US" sz="1800" dirty="0"/>
              <a:t> due to high political instability and the associated risks (e.g., currency fluctuation, political turmoil). By avoiding the market, the company eliminates the risks associated with that expansion.</a:t>
            </a:r>
          </a:p>
        </p:txBody>
      </p:sp>
    </p:spTree>
    <p:extLst>
      <p:ext uri="{BB962C8B-B14F-4D97-AF65-F5344CB8AC3E}">
        <p14:creationId xmlns:p14="http://schemas.microsoft.com/office/powerpoint/2010/main" val="240696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E18B-9099-FD96-8DED-BB8C3443E3FF}"/>
              </a:ext>
            </a:extLst>
          </p:cNvPr>
          <p:cNvSpPr>
            <a:spLocks noGrp="1"/>
          </p:cNvSpPr>
          <p:nvPr>
            <p:ph type="title"/>
          </p:nvPr>
        </p:nvSpPr>
        <p:spPr/>
        <p:txBody>
          <a:bodyPr/>
          <a:lstStyle/>
          <a:p>
            <a:r>
              <a:rPr lang="en-US" b="1" dirty="0">
                <a:solidFill>
                  <a:srgbClr val="65D6DC"/>
                </a:solidFill>
              </a:rPr>
              <a:t>4</a:t>
            </a:r>
            <a:r>
              <a:rPr lang="en-US" b="1" baseline="30000" dirty="0">
                <a:solidFill>
                  <a:srgbClr val="65D6DC"/>
                </a:solidFill>
              </a:rPr>
              <a:t>th</a:t>
            </a:r>
            <a:r>
              <a:rPr lang="en-US" b="1" dirty="0">
                <a:solidFill>
                  <a:srgbClr val="65D6DC"/>
                </a:solidFill>
              </a:rPr>
              <a:t> Mapping Risks to the Business Processes- </a:t>
            </a:r>
            <a:r>
              <a:rPr lang="en-US" b="1" dirty="0"/>
              <a:t>Risk Responses (2/2)</a:t>
            </a:r>
            <a:endParaRPr lang="en-US" dirty="0"/>
          </a:p>
        </p:txBody>
      </p:sp>
      <p:sp>
        <p:nvSpPr>
          <p:cNvPr id="3" name="Content Placeholder 2">
            <a:extLst>
              <a:ext uri="{FF2B5EF4-FFF2-40B4-BE49-F238E27FC236}">
                <a16:creationId xmlns:a16="http://schemas.microsoft.com/office/drawing/2014/main" id="{A84265B5-0AF1-2D4C-6778-0474C225B53E}"/>
              </a:ext>
            </a:extLst>
          </p:cNvPr>
          <p:cNvSpPr>
            <a:spLocks noGrp="1"/>
          </p:cNvSpPr>
          <p:nvPr>
            <p:ph idx="1"/>
          </p:nvPr>
        </p:nvSpPr>
        <p:spPr>
          <a:xfrm>
            <a:off x="838200" y="1825624"/>
            <a:ext cx="10515600" cy="5032375"/>
          </a:xfrm>
        </p:spPr>
        <p:txBody>
          <a:bodyPr>
            <a:normAutofit fontScale="40000" lnSpcReduction="20000"/>
          </a:bodyPr>
          <a:lstStyle/>
          <a:p>
            <a:pPr marL="0" indent="0">
              <a:buNone/>
            </a:pPr>
            <a:r>
              <a:rPr lang="en-US" sz="4500" b="1" dirty="0"/>
              <a:t>3. Pursuit: </a:t>
            </a:r>
            <a:r>
              <a:rPr lang="en-US" sz="4500" dirty="0"/>
              <a:t>Exploit the risk if taking such a risk is advantageous to the organization or is necessary to achieve a particular business objective. </a:t>
            </a:r>
          </a:p>
          <a:p>
            <a:pPr marL="0" indent="0">
              <a:buNone/>
            </a:pPr>
            <a:r>
              <a:rPr lang="en-US" sz="4500" b="1" dirty="0"/>
              <a:t>Example</a:t>
            </a:r>
            <a:r>
              <a:rPr lang="en-US" sz="4500" dirty="0"/>
              <a:t>:</a:t>
            </a:r>
            <a:br>
              <a:rPr lang="en-US" sz="4500" dirty="0"/>
            </a:br>
            <a:r>
              <a:rPr lang="en-US" sz="4500" dirty="0"/>
              <a:t>A </a:t>
            </a:r>
            <a:r>
              <a:rPr lang="en-US" sz="4500" b="1" dirty="0"/>
              <a:t>start-up tech company</a:t>
            </a:r>
            <a:r>
              <a:rPr lang="en-US" sz="4500" dirty="0"/>
              <a:t> chooses to launch a new app in a </a:t>
            </a:r>
            <a:r>
              <a:rPr lang="en-US" sz="4500" b="1" dirty="0"/>
              <a:t>highly competitive market</a:t>
            </a:r>
            <a:r>
              <a:rPr lang="en-US" sz="4500" dirty="0"/>
              <a:t> with the knowledge that there is a significant risk of failure. However, the company believes that </a:t>
            </a:r>
            <a:r>
              <a:rPr lang="en-US" sz="4500" b="1" dirty="0"/>
              <a:t>the potential financial rewards</a:t>
            </a:r>
            <a:r>
              <a:rPr lang="en-US" sz="4500" dirty="0"/>
              <a:t> from dominating the market justify the risk, so they </a:t>
            </a:r>
            <a:r>
              <a:rPr lang="en-US" sz="4500" b="1" dirty="0"/>
              <a:t>pursue the opportunity</a:t>
            </a:r>
            <a:r>
              <a:rPr lang="en-US" sz="4500" dirty="0"/>
              <a:t> despite the competition.</a:t>
            </a:r>
          </a:p>
          <a:p>
            <a:pPr marL="0" indent="0">
              <a:buNone/>
            </a:pPr>
            <a:r>
              <a:rPr lang="en-US" sz="4500" b="1" dirty="0"/>
              <a:t>4. Reduction: </a:t>
            </a:r>
            <a:r>
              <a:rPr lang="en-US" sz="4500" dirty="0"/>
              <a:t>Action is taken to reduce the risk impact, likelihood, or both. This involves a myriad of everyday business decisions, such as implementing controls.</a:t>
            </a:r>
          </a:p>
          <a:p>
            <a:pPr marL="0" indent="0">
              <a:buNone/>
            </a:pPr>
            <a:r>
              <a:rPr lang="en-US" sz="4500" b="1" dirty="0"/>
              <a:t>Example</a:t>
            </a:r>
            <a:r>
              <a:rPr lang="en-US" sz="4500" dirty="0"/>
              <a:t>:</a:t>
            </a:r>
            <a:br>
              <a:rPr lang="en-US" sz="4500" dirty="0"/>
            </a:br>
            <a:r>
              <a:rPr lang="en-US" sz="4500" dirty="0"/>
              <a:t>A </a:t>
            </a:r>
            <a:r>
              <a:rPr lang="en-US" sz="4500" b="1" dirty="0"/>
              <a:t>construction company</a:t>
            </a:r>
            <a:r>
              <a:rPr lang="en-US" sz="4500" dirty="0"/>
              <a:t> regularly experiences accidents on the job site. To reduce the risk, the company introduces </a:t>
            </a:r>
            <a:r>
              <a:rPr lang="en-US" sz="4500" b="1" dirty="0"/>
              <a:t>safety training programs</a:t>
            </a:r>
            <a:r>
              <a:rPr lang="en-US" sz="4500" dirty="0"/>
              <a:t> for all workers, provides </a:t>
            </a:r>
            <a:r>
              <a:rPr lang="en-US" sz="4500" b="1" dirty="0"/>
              <a:t>personal protective equipment</a:t>
            </a:r>
            <a:r>
              <a:rPr lang="en-US" sz="4500" dirty="0"/>
              <a:t>, and installs </a:t>
            </a:r>
            <a:r>
              <a:rPr lang="en-US" sz="4500" b="1" dirty="0"/>
              <a:t>safety barriers</a:t>
            </a:r>
            <a:r>
              <a:rPr lang="en-US" sz="4500" dirty="0"/>
              <a:t> around dangerous areas. These actions help </a:t>
            </a:r>
            <a:r>
              <a:rPr lang="en-US" sz="4500" b="1" dirty="0"/>
              <a:t>reduce the likelihood of accidents</a:t>
            </a:r>
            <a:r>
              <a:rPr lang="en-US" sz="4500" dirty="0"/>
              <a:t> and their impact.</a:t>
            </a:r>
          </a:p>
          <a:p>
            <a:pPr marL="0" indent="0">
              <a:buNone/>
            </a:pPr>
            <a:r>
              <a:rPr lang="en-US" sz="4500" b="1" dirty="0"/>
              <a:t>5. Sharing: </a:t>
            </a:r>
            <a:r>
              <a:rPr lang="en-US" sz="4500" dirty="0"/>
              <a:t>The risk impact or likelihood is reduced by transferring or otherwise sharing a portion of the risk. Common techniques include purchasing insurance products, engaging in hedging transactions, or outsourcing an activity.</a:t>
            </a:r>
          </a:p>
          <a:p>
            <a:pPr marL="0" indent="0">
              <a:buNone/>
            </a:pPr>
            <a:r>
              <a:rPr lang="en-US" sz="4500" b="1" dirty="0"/>
              <a:t>Example</a:t>
            </a:r>
            <a:r>
              <a:rPr lang="en-US" sz="4500" dirty="0"/>
              <a:t>:</a:t>
            </a:r>
            <a:br>
              <a:rPr lang="en-US" sz="4500" dirty="0"/>
            </a:br>
            <a:r>
              <a:rPr lang="en-US" sz="4500" dirty="0"/>
              <a:t>A </a:t>
            </a:r>
            <a:r>
              <a:rPr lang="en-US" sz="4500" b="1" dirty="0"/>
              <a:t>small business</a:t>
            </a:r>
            <a:r>
              <a:rPr lang="en-US" sz="4500" dirty="0"/>
              <a:t> that manufactures products decides to </a:t>
            </a:r>
            <a:r>
              <a:rPr lang="en-US" sz="4500" b="1" dirty="0"/>
              <a:t>purchase insurance</a:t>
            </a:r>
            <a:r>
              <a:rPr lang="en-US" sz="4500" dirty="0"/>
              <a:t> to cover the risk of potential damage to their factory or inventory due to natural disasters. Additionally, the business </a:t>
            </a:r>
            <a:r>
              <a:rPr lang="en-US" sz="4500" b="1" dirty="0"/>
              <a:t>outsources its IT infrastructure</a:t>
            </a:r>
            <a:r>
              <a:rPr lang="en-US" sz="4500" dirty="0"/>
              <a:t> to a third-party vendor, thus transferring the risk of data breaches or cyberattacks to the vendor who has better resources for managing those risks.</a:t>
            </a:r>
          </a:p>
          <a:p>
            <a:endParaRPr lang="en-US" dirty="0"/>
          </a:p>
        </p:txBody>
      </p:sp>
    </p:spTree>
    <p:extLst>
      <p:ext uri="{BB962C8B-B14F-4D97-AF65-F5344CB8AC3E}">
        <p14:creationId xmlns:p14="http://schemas.microsoft.com/office/powerpoint/2010/main" val="322920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685B-5828-192C-215E-E03DF8E00845}"/>
              </a:ext>
            </a:extLst>
          </p:cNvPr>
          <p:cNvSpPr>
            <a:spLocks noGrp="1"/>
          </p:cNvSpPr>
          <p:nvPr>
            <p:ph type="title"/>
          </p:nvPr>
        </p:nvSpPr>
        <p:spPr>
          <a:xfrm>
            <a:off x="761961" y="254923"/>
            <a:ext cx="10832869" cy="735567"/>
          </a:xfrm>
        </p:spPr>
        <p:txBody>
          <a:bodyPr>
            <a:normAutofit fontScale="90000"/>
          </a:bodyPr>
          <a:lstStyle/>
          <a:p>
            <a:r>
              <a:rPr lang="en-US" b="1" dirty="0">
                <a:solidFill>
                  <a:srgbClr val="65D6DC"/>
                </a:solidFill>
              </a:rPr>
              <a:t>4</a:t>
            </a:r>
            <a:r>
              <a:rPr lang="en-US" b="1" baseline="30000" dirty="0">
                <a:solidFill>
                  <a:srgbClr val="65D6DC"/>
                </a:solidFill>
              </a:rPr>
              <a:t>th</a:t>
            </a:r>
            <a:r>
              <a:rPr lang="en-US" b="1" dirty="0">
                <a:solidFill>
                  <a:srgbClr val="65D6DC"/>
                </a:solidFill>
              </a:rPr>
              <a:t> Mapping Risks to the Business Processes- </a:t>
            </a:r>
            <a:r>
              <a:rPr lang="en-US" b="1" dirty="0"/>
              <a:t>Risk by Process Matrix</a:t>
            </a:r>
            <a:endParaRPr lang="en-US" dirty="0"/>
          </a:p>
        </p:txBody>
      </p:sp>
      <p:sp>
        <p:nvSpPr>
          <p:cNvPr id="3" name="Content Placeholder 2">
            <a:extLst>
              <a:ext uri="{FF2B5EF4-FFF2-40B4-BE49-F238E27FC236}">
                <a16:creationId xmlns:a16="http://schemas.microsoft.com/office/drawing/2014/main" id="{E45C6F90-A65D-B1BA-157B-D60175A963C0}"/>
              </a:ext>
            </a:extLst>
          </p:cNvPr>
          <p:cNvSpPr>
            <a:spLocks noGrp="1"/>
          </p:cNvSpPr>
          <p:nvPr>
            <p:ph idx="1"/>
          </p:nvPr>
        </p:nvSpPr>
        <p:spPr>
          <a:xfrm>
            <a:off x="6434052" y="831274"/>
            <a:ext cx="5214850" cy="5469774"/>
          </a:xfrm>
        </p:spPr>
        <p:txBody>
          <a:bodyPr>
            <a:normAutofit fontScale="92500" lnSpcReduction="10000"/>
          </a:bodyPr>
          <a:lstStyle/>
          <a:p>
            <a:r>
              <a:rPr lang="en-US" sz="1600" dirty="0"/>
              <a:t>An effective means of depicting how the processes link to the underlying risks is to create a risk by process matrix.</a:t>
            </a:r>
          </a:p>
          <a:p>
            <a:r>
              <a:rPr lang="en-US" sz="1600" dirty="0"/>
              <a:t>The next step is to analyze the processes to determine if there are any associations between the processes and the risks. </a:t>
            </a:r>
          </a:p>
          <a:p>
            <a:r>
              <a:rPr lang="en-US" sz="1600" dirty="0"/>
              <a:t>Returning to the initial process example of getting to an 8:00 a.m. class on time, links between that process (exhibit 5-6) and the seven critical risks listed in exhibit 5 10 can be assessed. </a:t>
            </a:r>
          </a:p>
          <a:p>
            <a:r>
              <a:rPr lang="en-US" sz="1600" dirty="0"/>
              <a:t>There is clearly a direct association between this process and critical risk 3 (oversleeps or is delayed). There also would be an association with critical risk 4 (does not have needed course materials) because part of getting to the 8:00 a.m. class on time involves gathering needed materials for classes and studying the rest of the day. Critical risk 5 (does not have time to complete all work) and critical risk 6 (unable to understand material) are clearly not related to this process. They would be related to other processes such as time management, scheduling, and study processes.</a:t>
            </a:r>
          </a:p>
          <a:p>
            <a:r>
              <a:rPr lang="en-US" sz="1600" dirty="0"/>
              <a:t>After identifying the risks with which a particular process is associated, the associations should be evaluated as to whether the links are key or secondary. Key links are those in which the process plays a direct and key role in managing the risk. Secondary links are ones in which the process helps to manage the risk indirectly. In the example above, critical risk 3 would be judged as a key link, while critical risk 4 may only be considered a secondary link. </a:t>
            </a:r>
          </a:p>
        </p:txBody>
      </p:sp>
      <p:pic>
        <p:nvPicPr>
          <p:cNvPr id="5" name="Picture 4">
            <a:extLst>
              <a:ext uri="{FF2B5EF4-FFF2-40B4-BE49-F238E27FC236}">
                <a16:creationId xmlns:a16="http://schemas.microsoft.com/office/drawing/2014/main" id="{6D1C6B93-7244-DAF9-7F55-E0D2B0104A29}"/>
              </a:ext>
            </a:extLst>
          </p:cNvPr>
          <p:cNvPicPr>
            <a:picLocks noChangeAspect="1"/>
          </p:cNvPicPr>
          <p:nvPr/>
        </p:nvPicPr>
        <p:blipFill>
          <a:blip r:embed="rId2"/>
          <a:stretch>
            <a:fillRect/>
          </a:stretch>
        </p:blipFill>
        <p:spPr>
          <a:xfrm>
            <a:off x="798175" y="1095376"/>
            <a:ext cx="5353089" cy="581029"/>
          </a:xfrm>
          <a:prstGeom prst="rect">
            <a:avLst/>
          </a:prstGeom>
        </p:spPr>
      </p:pic>
      <p:pic>
        <p:nvPicPr>
          <p:cNvPr id="7" name="Picture 6">
            <a:extLst>
              <a:ext uri="{FF2B5EF4-FFF2-40B4-BE49-F238E27FC236}">
                <a16:creationId xmlns:a16="http://schemas.microsoft.com/office/drawing/2014/main" id="{662E9BE8-C885-9703-6CF8-57D48D711D50}"/>
              </a:ext>
            </a:extLst>
          </p:cNvPr>
          <p:cNvPicPr>
            <a:picLocks noChangeAspect="1"/>
          </p:cNvPicPr>
          <p:nvPr/>
        </p:nvPicPr>
        <p:blipFill>
          <a:blip r:embed="rId3"/>
          <a:stretch>
            <a:fillRect/>
          </a:stretch>
        </p:blipFill>
        <p:spPr>
          <a:xfrm>
            <a:off x="761961" y="1874505"/>
            <a:ext cx="5389303" cy="4182702"/>
          </a:xfrm>
          <a:prstGeom prst="rect">
            <a:avLst/>
          </a:prstGeom>
        </p:spPr>
      </p:pic>
    </p:spTree>
    <p:extLst>
      <p:ext uri="{BB962C8B-B14F-4D97-AF65-F5344CB8AC3E}">
        <p14:creationId xmlns:p14="http://schemas.microsoft.com/office/powerpoint/2010/main" val="1137140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10A9-4664-0A6A-6379-568708EF8BD4}"/>
              </a:ext>
            </a:extLst>
          </p:cNvPr>
          <p:cNvSpPr>
            <a:spLocks noGrp="1"/>
          </p:cNvSpPr>
          <p:nvPr>
            <p:ph type="title"/>
          </p:nvPr>
        </p:nvSpPr>
        <p:spPr>
          <a:xfrm>
            <a:off x="322810" y="409461"/>
            <a:ext cx="8538557" cy="1325563"/>
          </a:xfrm>
        </p:spPr>
        <p:txBody>
          <a:bodyPr/>
          <a:lstStyle/>
          <a:p>
            <a:r>
              <a:rPr lang="en-US" b="1" dirty="0"/>
              <a:t>Risk-based Annual Internal Audit Plan</a:t>
            </a:r>
          </a:p>
        </p:txBody>
      </p:sp>
      <p:sp>
        <p:nvSpPr>
          <p:cNvPr id="3" name="Content Placeholder 2">
            <a:extLst>
              <a:ext uri="{FF2B5EF4-FFF2-40B4-BE49-F238E27FC236}">
                <a16:creationId xmlns:a16="http://schemas.microsoft.com/office/drawing/2014/main" id="{719DF3F2-F864-12C2-4DED-61A34951E074}"/>
              </a:ext>
            </a:extLst>
          </p:cNvPr>
          <p:cNvSpPr>
            <a:spLocks noGrp="1"/>
          </p:cNvSpPr>
          <p:nvPr>
            <p:ph idx="1"/>
          </p:nvPr>
        </p:nvSpPr>
        <p:spPr>
          <a:xfrm>
            <a:off x="156554" y="1862051"/>
            <a:ext cx="10600113" cy="5234247"/>
          </a:xfrm>
        </p:spPr>
        <p:txBody>
          <a:bodyPr>
            <a:normAutofit fontScale="77500" lnSpcReduction="20000"/>
          </a:bodyPr>
          <a:lstStyle/>
          <a:p>
            <a:r>
              <a:rPr lang="en-US" dirty="0"/>
              <a:t>Once the risk by process matrix is complete, it can be used by the internal audit function to determine which engagements should be included in the function’s annual audit plan.</a:t>
            </a:r>
          </a:p>
          <a:p>
            <a:r>
              <a:rPr lang="en-US" dirty="0"/>
              <a:t>A first step could be to count the number of key and secondary links for each process. The number and nature of links between risks and process will influence the type of internal audit that may be conducted. </a:t>
            </a:r>
          </a:p>
          <a:p>
            <a:r>
              <a:rPr lang="en-US" dirty="0"/>
              <a:t>For example, a process with key links to several risks may be a good candidate for a comprehensive audit of the entire process. Alternatively, if a risk has key links to several processes, it may be more appropriate to conduct an audit of all such processes to provide assurance regarding the risk as a whole. Considerable experience is necessary to make these judgments. Also, a cycle for auditing each process could be established based on the impact and likelihood of the related risks. For example, processes with a key link to one or more critical risks or to several high and moderate risks may be audited on a one- or two-year cycle, and those with only secondary links to critical and high risks on a three-, four-, or five-year cycle. </a:t>
            </a:r>
          </a:p>
          <a:p>
            <a:r>
              <a:rPr lang="en-US" dirty="0"/>
              <a:t>Consideration also should be given to past audit results. For instance, even a process on a three- or four-year cycle should be audited before its cycle ends if the prior audit identifies significant issues.</a:t>
            </a:r>
          </a:p>
        </p:txBody>
      </p:sp>
      <p:pic>
        <p:nvPicPr>
          <p:cNvPr id="7" name="Picture 6">
            <a:extLst>
              <a:ext uri="{FF2B5EF4-FFF2-40B4-BE49-F238E27FC236}">
                <a16:creationId xmlns:a16="http://schemas.microsoft.com/office/drawing/2014/main" id="{C2B5AFC9-E886-10AB-242C-DD3B1809EC02}"/>
              </a:ext>
            </a:extLst>
          </p:cNvPr>
          <p:cNvPicPr>
            <a:picLocks noChangeAspect="1"/>
          </p:cNvPicPr>
          <p:nvPr/>
        </p:nvPicPr>
        <p:blipFill>
          <a:blip r:embed="rId2"/>
          <a:stretch>
            <a:fillRect/>
          </a:stretch>
        </p:blipFill>
        <p:spPr>
          <a:xfrm>
            <a:off x="9497812" y="0"/>
            <a:ext cx="2694188" cy="1796125"/>
          </a:xfrm>
          <a:prstGeom prst="rect">
            <a:avLst/>
          </a:prstGeom>
        </p:spPr>
      </p:pic>
    </p:spTree>
    <p:extLst>
      <p:ext uri="{BB962C8B-B14F-4D97-AF65-F5344CB8AC3E}">
        <p14:creationId xmlns:p14="http://schemas.microsoft.com/office/powerpoint/2010/main" val="44610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64B-CE29-C44B-EC3C-E768946829D7}"/>
              </a:ext>
            </a:extLst>
          </p:cNvPr>
          <p:cNvSpPr>
            <a:spLocks noGrp="1"/>
          </p:cNvSpPr>
          <p:nvPr>
            <p:ph type="title"/>
          </p:nvPr>
        </p:nvSpPr>
        <p:spPr/>
        <p:txBody>
          <a:bodyPr/>
          <a:lstStyle/>
          <a:p>
            <a:r>
              <a:rPr lang="en-US" b="1" dirty="0"/>
              <a:t>What are operating processes?</a:t>
            </a:r>
          </a:p>
        </p:txBody>
      </p:sp>
      <p:sp>
        <p:nvSpPr>
          <p:cNvPr id="3" name="Content Placeholder 2">
            <a:extLst>
              <a:ext uri="{FF2B5EF4-FFF2-40B4-BE49-F238E27FC236}">
                <a16:creationId xmlns:a16="http://schemas.microsoft.com/office/drawing/2014/main" id="{1E249505-82E7-974C-D060-00FD41255CD3}"/>
              </a:ext>
            </a:extLst>
          </p:cNvPr>
          <p:cNvSpPr>
            <a:spLocks noGrp="1"/>
          </p:cNvSpPr>
          <p:nvPr>
            <p:ph idx="1"/>
          </p:nvPr>
        </p:nvSpPr>
        <p:spPr/>
        <p:txBody>
          <a:bodyPr>
            <a:normAutofit lnSpcReduction="10000"/>
          </a:bodyPr>
          <a:lstStyle/>
          <a:p>
            <a:r>
              <a:rPr lang="en-US" dirty="0"/>
              <a:t>Operating processes for most organizations include the </a:t>
            </a:r>
            <a:r>
              <a:rPr lang="en-US" b="1" dirty="0"/>
              <a:t>core processes</a:t>
            </a:r>
            <a:r>
              <a:rPr lang="en-US" dirty="0"/>
              <a:t> through which the organization achieves its primary objectives.</a:t>
            </a:r>
          </a:p>
          <a:p>
            <a:r>
              <a:rPr lang="en-US" dirty="0"/>
              <a:t>For a manufacturing company, this would be the processes through which it makes and sells products. </a:t>
            </a:r>
          </a:p>
          <a:p>
            <a:r>
              <a:rPr lang="en-US" dirty="0"/>
              <a:t>For service providers such as a consulting firm or financial institution, it would be the processes by which they market and deliver their services. </a:t>
            </a:r>
          </a:p>
          <a:p>
            <a:r>
              <a:rPr lang="en-US" dirty="0"/>
              <a:t>Government entities such as a city fire department or not-for-profit organizations also have operating processes through which they deliver services.</a:t>
            </a:r>
          </a:p>
        </p:txBody>
      </p:sp>
    </p:spTree>
    <p:extLst>
      <p:ext uri="{BB962C8B-B14F-4D97-AF65-F5344CB8AC3E}">
        <p14:creationId xmlns:p14="http://schemas.microsoft.com/office/powerpoint/2010/main" val="50576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1C41-0EDF-6E75-D65D-C9E6B2D8DB01}"/>
              </a:ext>
            </a:extLst>
          </p:cNvPr>
          <p:cNvSpPr>
            <a:spLocks noGrp="1"/>
          </p:cNvSpPr>
          <p:nvPr>
            <p:ph type="title"/>
          </p:nvPr>
        </p:nvSpPr>
        <p:spPr/>
        <p:txBody>
          <a:bodyPr/>
          <a:lstStyle/>
          <a:p>
            <a:r>
              <a:rPr lang="en-US" b="1" dirty="0"/>
              <a:t>What are projects?</a:t>
            </a:r>
          </a:p>
        </p:txBody>
      </p:sp>
      <p:sp>
        <p:nvSpPr>
          <p:cNvPr id="3" name="Content Placeholder 2">
            <a:extLst>
              <a:ext uri="{FF2B5EF4-FFF2-40B4-BE49-F238E27FC236}">
                <a16:creationId xmlns:a16="http://schemas.microsoft.com/office/drawing/2014/main" id="{AA20E0CB-F668-AF0E-2517-BB527C888C72}"/>
              </a:ext>
            </a:extLst>
          </p:cNvPr>
          <p:cNvSpPr>
            <a:spLocks noGrp="1"/>
          </p:cNvSpPr>
          <p:nvPr>
            <p:ph idx="1"/>
          </p:nvPr>
        </p:nvSpPr>
        <p:spPr/>
        <p:txBody>
          <a:bodyPr/>
          <a:lstStyle/>
          <a:p>
            <a:r>
              <a:rPr lang="en-US" dirty="0"/>
              <a:t>Some organizations may use a different method to organize value creating activities. </a:t>
            </a:r>
          </a:p>
          <a:p>
            <a:r>
              <a:rPr lang="en-US" dirty="0"/>
              <a:t>This structure, called projects, is used when activities happen over an extended period of time, require a complex sequencing, and are relatively unique in that a specific activity is not done continuously. </a:t>
            </a:r>
          </a:p>
          <a:p>
            <a:r>
              <a:rPr lang="en-US" dirty="0"/>
              <a:t>Examples of organizations that often set up their core activities in this manner are engineering and construction firms</a:t>
            </a:r>
          </a:p>
        </p:txBody>
      </p:sp>
    </p:spTree>
    <p:extLst>
      <p:ext uri="{BB962C8B-B14F-4D97-AF65-F5344CB8AC3E}">
        <p14:creationId xmlns:p14="http://schemas.microsoft.com/office/powerpoint/2010/main" val="422613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219B-EB51-B7C4-B559-9C9D965DDB18}"/>
              </a:ext>
            </a:extLst>
          </p:cNvPr>
          <p:cNvSpPr>
            <a:spLocks noGrp="1"/>
          </p:cNvSpPr>
          <p:nvPr>
            <p:ph type="title"/>
          </p:nvPr>
        </p:nvSpPr>
        <p:spPr/>
        <p:txBody>
          <a:bodyPr/>
          <a:lstStyle/>
          <a:p>
            <a:r>
              <a:rPr lang="en-US" b="1" dirty="0"/>
              <a:t>What are Management and support processes ?</a:t>
            </a:r>
          </a:p>
        </p:txBody>
      </p:sp>
      <p:sp>
        <p:nvSpPr>
          <p:cNvPr id="3" name="Content Placeholder 2">
            <a:extLst>
              <a:ext uri="{FF2B5EF4-FFF2-40B4-BE49-F238E27FC236}">
                <a16:creationId xmlns:a16="http://schemas.microsoft.com/office/drawing/2014/main" id="{C0E8FAEC-9DA5-6256-7683-09B41AFD8DFA}"/>
              </a:ext>
            </a:extLst>
          </p:cNvPr>
          <p:cNvSpPr>
            <a:spLocks noGrp="1"/>
          </p:cNvSpPr>
          <p:nvPr>
            <p:ph idx="1"/>
          </p:nvPr>
        </p:nvSpPr>
        <p:spPr/>
        <p:txBody>
          <a:bodyPr/>
          <a:lstStyle/>
          <a:p>
            <a:r>
              <a:rPr lang="en-US" dirty="0"/>
              <a:t>Management and support processes are the activities that oversee and support the organization’s core value-creation processes. </a:t>
            </a:r>
          </a:p>
          <a:p>
            <a:r>
              <a:rPr lang="en-US" dirty="0"/>
              <a:t>While these processes will vary between organizations, they generally are necessary across all industries and support, but do not directly create, the value embedded in the organization’s objectives.</a:t>
            </a:r>
          </a:p>
          <a:p>
            <a:r>
              <a:rPr lang="en-US" dirty="0"/>
              <a:t>Management and support processes include those used to administer the organization’s human, financial, information and technology, and physical resources. Such support processes include recruitment, accounting, cash management, payroll, purchasing, etc. </a:t>
            </a:r>
          </a:p>
        </p:txBody>
      </p:sp>
    </p:spTree>
    <p:extLst>
      <p:ext uri="{BB962C8B-B14F-4D97-AF65-F5344CB8AC3E}">
        <p14:creationId xmlns:p14="http://schemas.microsoft.com/office/powerpoint/2010/main" val="274078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4AB6-FF14-338B-7AC1-6BC5B5CDB10C}"/>
              </a:ext>
            </a:extLst>
          </p:cNvPr>
          <p:cNvSpPr>
            <a:spLocks noGrp="1"/>
          </p:cNvSpPr>
          <p:nvPr>
            <p:ph type="title"/>
          </p:nvPr>
        </p:nvSpPr>
        <p:spPr/>
        <p:txBody>
          <a:bodyPr/>
          <a:lstStyle/>
          <a:p>
            <a:r>
              <a:rPr lang="en-US" b="1" dirty="0"/>
              <a:t>Understanding Business Processes- IA</a:t>
            </a:r>
          </a:p>
        </p:txBody>
      </p:sp>
      <p:sp>
        <p:nvSpPr>
          <p:cNvPr id="3" name="Content Placeholder 2">
            <a:extLst>
              <a:ext uri="{FF2B5EF4-FFF2-40B4-BE49-F238E27FC236}">
                <a16:creationId xmlns:a16="http://schemas.microsoft.com/office/drawing/2014/main" id="{E4F80346-502F-505E-FF3F-DCB129DDBFA5}"/>
              </a:ext>
            </a:extLst>
          </p:cNvPr>
          <p:cNvSpPr>
            <a:spLocks noGrp="1"/>
          </p:cNvSpPr>
          <p:nvPr>
            <p:ph idx="1"/>
          </p:nvPr>
        </p:nvSpPr>
        <p:spPr/>
        <p:txBody>
          <a:bodyPr/>
          <a:lstStyle/>
          <a:p>
            <a:r>
              <a:rPr lang="en-US" dirty="0"/>
              <a:t>For internal auditors to add value and improve an organization’s operations, they must first understand the organization’s business model. </a:t>
            </a:r>
          </a:p>
          <a:p>
            <a:r>
              <a:rPr lang="en-US" dirty="0"/>
              <a:t>The business model includes the objectives of the organization and how its business processes are structured to achieve these objectives.</a:t>
            </a:r>
          </a:p>
          <a:p>
            <a:r>
              <a:rPr lang="en-US" dirty="0"/>
              <a:t>The model is defined by the organization’s vision, mission, and values, as well as sets of boundaries for the organization—what products or services it will deliver, what customers or markets it will target, and what supply and delivery channels it will use. </a:t>
            </a:r>
          </a:p>
        </p:txBody>
      </p:sp>
    </p:spTree>
    <p:extLst>
      <p:ext uri="{BB962C8B-B14F-4D97-AF65-F5344CB8AC3E}">
        <p14:creationId xmlns:p14="http://schemas.microsoft.com/office/powerpoint/2010/main" val="227414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01F5-C645-E8E3-C135-0F66FA3E023A}"/>
              </a:ext>
            </a:extLst>
          </p:cNvPr>
          <p:cNvSpPr>
            <a:spLocks noGrp="1"/>
          </p:cNvSpPr>
          <p:nvPr>
            <p:ph type="title"/>
          </p:nvPr>
        </p:nvSpPr>
        <p:spPr/>
        <p:txBody>
          <a:bodyPr>
            <a:normAutofit/>
          </a:bodyPr>
          <a:lstStyle/>
          <a:p>
            <a:r>
              <a:rPr lang="en-US" b="1" dirty="0"/>
              <a:t>Documenting Business Processes (1/2)</a:t>
            </a:r>
          </a:p>
        </p:txBody>
      </p:sp>
      <p:sp>
        <p:nvSpPr>
          <p:cNvPr id="3" name="Content Placeholder 2">
            <a:extLst>
              <a:ext uri="{FF2B5EF4-FFF2-40B4-BE49-F238E27FC236}">
                <a16:creationId xmlns:a16="http://schemas.microsoft.com/office/drawing/2014/main" id="{19073A93-1BC6-FDDB-461D-9F70FAD423C1}"/>
              </a:ext>
            </a:extLst>
          </p:cNvPr>
          <p:cNvSpPr>
            <a:spLocks noGrp="1"/>
          </p:cNvSpPr>
          <p:nvPr>
            <p:ph idx="1"/>
          </p:nvPr>
        </p:nvSpPr>
        <p:spPr>
          <a:xfrm>
            <a:off x="838200" y="1529542"/>
            <a:ext cx="10515600" cy="4647421"/>
          </a:xfrm>
        </p:spPr>
        <p:txBody>
          <a:bodyPr/>
          <a:lstStyle/>
          <a:p>
            <a:r>
              <a:rPr lang="en-US" b="1" dirty="0"/>
              <a:t>Business processes must be documented</a:t>
            </a:r>
            <a:r>
              <a:rPr lang="en-US" dirty="0"/>
              <a:t>. Typically, documentation is prepared by the process owner and people involved in the process. </a:t>
            </a:r>
          </a:p>
          <a:p>
            <a:r>
              <a:rPr lang="en-US" dirty="0"/>
              <a:t>Maintaining a set of up-to-date process documentation for all key processes is critical because it is used for 1) orienting new personnel, 2) defining areas of responsibility, 3) evaluating the efficiency of processes, 4) determining areas of primary concern, and 5) identifying key risks and controls.</a:t>
            </a:r>
          </a:p>
          <a:p>
            <a:r>
              <a:rPr lang="en-US" b="1" dirty="0"/>
              <a:t>Internal auditors also must document their understanding</a:t>
            </a:r>
            <a:r>
              <a:rPr lang="en-US" dirty="0"/>
              <a:t> to support their overall assessment of risk and control in the organization and in any specific assurance engagements they conduct on the process.</a:t>
            </a:r>
          </a:p>
        </p:txBody>
      </p:sp>
    </p:spTree>
    <p:extLst>
      <p:ext uri="{BB962C8B-B14F-4D97-AF65-F5344CB8AC3E}">
        <p14:creationId xmlns:p14="http://schemas.microsoft.com/office/powerpoint/2010/main" val="50511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03DA-EEBC-0093-8C2D-58C97DEDFAFF}"/>
              </a:ext>
            </a:extLst>
          </p:cNvPr>
          <p:cNvSpPr>
            <a:spLocks noGrp="1"/>
          </p:cNvSpPr>
          <p:nvPr>
            <p:ph type="title"/>
          </p:nvPr>
        </p:nvSpPr>
        <p:spPr/>
        <p:txBody>
          <a:bodyPr/>
          <a:lstStyle/>
          <a:p>
            <a:r>
              <a:rPr lang="en-US" b="1" dirty="0"/>
              <a:t>Documenting Business Processes (2/2)</a:t>
            </a:r>
          </a:p>
        </p:txBody>
      </p:sp>
      <p:sp>
        <p:nvSpPr>
          <p:cNvPr id="3" name="Content Placeholder 2">
            <a:extLst>
              <a:ext uri="{FF2B5EF4-FFF2-40B4-BE49-F238E27FC236}">
                <a16:creationId xmlns:a16="http://schemas.microsoft.com/office/drawing/2014/main" id="{C2FEC0CE-47D2-74AA-0027-4F21B9433AE3}"/>
              </a:ext>
            </a:extLst>
          </p:cNvPr>
          <p:cNvSpPr>
            <a:spLocks noGrp="1"/>
          </p:cNvSpPr>
          <p:nvPr>
            <p:ph idx="1"/>
          </p:nvPr>
        </p:nvSpPr>
        <p:spPr/>
        <p:txBody>
          <a:bodyPr/>
          <a:lstStyle/>
          <a:p>
            <a:r>
              <a:rPr lang="en-US" dirty="0"/>
              <a:t>Two commonly used methods for documenting processes are </a:t>
            </a:r>
            <a:r>
              <a:rPr lang="en-US" b="1" dirty="0"/>
              <a:t>process maps and process narratives</a:t>
            </a:r>
            <a:r>
              <a:rPr lang="en-US" dirty="0"/>
              <a:t>. </a:t>
            </a:r>
          </a:p>
          <a:p>
            <a:r>
              <a:rPr lang="en-US" dirty="0"/>
              <a:t>Process maps are pictorial representations of inputs, steps, workflows, and outputs. They can be prepared at a high level, providing an overview of the process, or at the detailed activity level. Process maps also may include some accompanying narrative.</a:t>
            </a:r>
          </a:p>
        </p:txBody>
      </p:sp>
    </p:spTree>
    <p:extLst>
      <p:ext uri="{BB962C8B-B14F-4D97-AF65-F5344CB8AC3E}">
        <p14:creationId xmlns:p14="http://schemas.microsoft.com/office/powerpoint/2010/main" val="409294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42F27D-F63D-53A1-7ABA-B9FCAF3C59EF}"/>
              </a:ext>
            </a:extLst>
          </p:cNvPr>
          <p:cNvPicPr>
            <a:picLocks noGrp="1" noChangeAspect="1"/>
          </p:cNvPicPr>
          <p:nvPr>
            <p:ph idx="1"/>
          </p:nvPr>
        </p:nvPicPr>
        <p:blipFill>
          <a:blip r:embed="rId2"/>
          <a:stretch>
            <a:fillRect/>
          </a:stretch>
        </p:blipFill>
        <p:spPr>
          <a:xfrm>
            <a:off x="2260044" y="1596043"/>
            <a:ext cx="7249716" cy="4594167"/>
          </a:xfrm>
        </p:spPr>
      </p:pic>
      <p:sp>
        <p:nvSpPr>
          <p:cNvPr id="4" name="Title 1">
            <a:extLst>
              <a:ext uri="{FF2B5EF4-FFF2-40B4-BE49-F238E27FC236}">
                <a16:creationId xmlns:a16="http://schemas.microsoft.com/office/drawing/2014/main" id="{F742F416-8E38-0225-FD02-952331D59682}"/>
              </a:ext>
            </a:extLst>
          </p:cNvPr>
          <p:cNvSpPr>
            <a:spLocks noGrp="1"/>
          </p:cNvSpPr>
          <p:nvPr>
            <p:ph type="title"/>
          </p:nvPr>
        </p:nvSpPr>
        <p:spPr>
          <a:xfrm>
            <a:off x="838200" y="365125"/>
            <a:ext cx="10515600" cy="1325563"/>
          </a:xfrm>
        </p:spPr>
        <p:txBody>
          <a:bodyPr/>
          <a:lstStyle/>
          <a:p>
            <a:r>
              <a:rPr lang="en-US" b="1" dirty="0"/>
              <a:t>Process Map Symbols</a:t>
            </a:r>
            <a:endParaRPr lang="en-US" dirty="0"/>
          </a:p>
        </p:txBody>
      </p:sp>
    </p:spTree>
    <p:extLst>
      <p:ext uri="{BB962C8B-B14F-4D97-AF65-F5344CB8AC3E}">
        <p14:creationId xmlns:p14="http://schemas.microsoft.com/office/powerpoint/2010/main" val="214971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10071</TotalTime>
  <Words>2808</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Chapter 5</vt:lpstr>
      <vt:lpstr>What is a business process?</vt:lpstr>
      <vt:lpstr>What are operating processes?</vt:lpstr>
      <vt:lpstr>What are projects?</vt:lpstr>
      <vt:lpstr>What are Management and support processes ?</vt:lpstr>
      <vt:lpstr>Understanding Business Processes- IA</vt:lpstr>
      <vt:lpstr>Documenting Business Processes (1/2)</vt:lpstr>
      <vt:lpstr>Documenting Business Processes (2/2)</vt:lpstr>
      <vt:lpstr>Process Map Symbols</vt:lpstr>
      <vt:lpstr>High-Level Process Map Example</vt:lpstr>
      <vt:lpstr>Detailed-Level Process Map Example</vt:lpstr>
      <vt:lpstr>Business Risks</vt:lpstr>
      <vt:lpstr>1st: Developing the Risk Profile</vt:lpstr>
      <vt:lpstr>1st Developing the Risk Profile- Basic Business Risk Model</vt:lpstr>
      <vt:lpstr>2nd: Assessing Business Risk</vt:lpstr>
      <vt:lpstr>2nd  Assessing Business Risk</vt:lpstr>
      <vt:lpstr>Risk Assessment Model (Risk Matrix)</vt:lpstr>
      <vt:lpstr>Mapping Risks to Risk Assessment Matrix</vt:lpstr>
      <vt:lpstr>3rd Link Critical Risks to Specific Objectives</vt:lpstr>
      <vt:lpstr>4th Mapping Risks to the Business Processes- Risk Responses (1/2)</vt:lpstr>
      <vt:lpstr>4th Mapping Risks to the Business Processes- Risk Responses (2/2)</vt:lpstr>
      <vt:lpstr>4th Mapping Risks to the Business Processes- Risk by Process Matrix</vt:lpstr>
      <vt:lpstr>Risk-based Annual Internal Audit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Leila Amer</dc:creator>
  <cp:lastModifiedBy>Leila Amer</cp:lastModifiedBy>
  <cp:revision>80</cp:revision>
  <dcterms:created xsi:type="dcterms:W3CDTF">2024-11-30T10:38:54Z</dcterms:created>
  <dcterms:modified xsi:type="dcterms:W3CDTF">2024-12-07T10:30:44Z</dcterms:modified>
</cp:coreProperties>
</file>