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7" r:id="rId2"/>
    <p:sldId id="258" r:id="rId3"/>
    <p:sldId id="259" r:id="rId4"/>
    <p:sldId id="260" r:id="rId5"/>
    <p:sldId id="337" r:id="rId6"/>
    <p:sldId id="265" r:id="rId7"/>
    <p:sldId id="261" r:id="rId8"/>
    <p:sldId id="262" r:id="rId9"/>
    <p:sldId id="263" r:id="rId10"/>
    <p:sldId id="264" r:id="rId11"/>
    <p:sldId id="338" r:id="rId12"/>
    <p:sldId id="267" r:id="rId13"/>
    <p:sldId id="268" r:id="rId14"/>
    <p:sldId id="269" r:id="rId15"/>
    <p:sldId id="340" r:id="rId16"/>
    <p:sldId id="341" r:id="rId17"/>
    <p:sldId id="342" r:id="rId18"/>
    <p:sldId id="301" r:id="rId19"/>
    <p:sldId id="302" r:id="rId20"/>
    <p:sldId id="303" r:id="rId21"/>
    <p:sldId id="304" r:id="rId22"/>
    <p:sldId id="305" r:id="rId23"/>
    <p:sldId id="315" r:id="rId24"/>
    <p:sldId id="306" r:id="rId25"/>
    <p:sldId id="307" r:id="rId26"/>
    <p:sldId id="310" r:id="rId27"/>
    <p:sldId id="332" r:id="rId28"/>
    <p:sldId id="333" r:id="rId29"/>
    <p:sldId id="334" r:id="rId30"/>
    <p:sldId id="335" r:id="rId31"/>
    <p:sldId id="339" r:id="rId32"/>
    <p:sldId id="343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9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427288385826773E-2"/>
          <c:y val="0.10320711717475903"/>
          <c:w val="0.92689689960629917"/>
          <c:h val="0.8295113909011201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Sheet1!$A$2:$A$4</c:f>
              <c:numCache>
                <c:formatCode>General</c:formatCode>
                <c:ptCount val="3"/>
                <c:pt idx="0">
                  <c:v>0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2676048"/>
        <c:axId val="1982670064"/>
      </c:scatterChart>
      <c:valAx>
        <c:axId val="198267604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82670064"/>
        <c:crosses val="autoZero"/>
        <c:crossBetween val="midCat"/>
      </c:valAx>
      <c:valAx>
        <c:axId val="1982670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982676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CDE19-73E8-405B-86A6-950EDB54DE04}" type="doc">
      <dgm:prSet loTypeId="urn:microsoft.com/office/officeart/2011/layout/CircleProcess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5D95E16-CBD7-4043-B058-D1134614F9A4}">
      <dgm:prSet phldrT="[Text]"/>
      <dgm:spPr/>
      <dgm:t>
        <a:bodyPr/>
        <a:lstStyle/>
        <a:p>
          <a:r>
            <a:rPr lang="ar-SA" dirty="0" smtClean="0"/>
            <a:t>بعد</a:t>
          </a:r>
          <a:endParaRPr lang="en-US" dirty="0"/>
        </a:p>
      </dgm:t>
    </dgm:pt>
    <dgm:pt modelId="{498EFBC5-1C97-4AFF-8B5B-0F0475C06740}" type="parTrans" cxnId="{99B634B2-551E-4A76-8339-82D45F5320BD}">
      <dgm:prSet/>
      <dgm:spPr/>
      <dgm:t>
        <a:bodyPr/>
        <a:lstStyle/>
        <a:p>
          <a:endParaRPr lang="en-US"/>
        </a:p>
      </dgm:t>
    </dgm:pt>
    <dgm:pt modelId="{2C190C0E-C578-410F-B5C7-6BBD94C1CA8B}" type="sibTrans" cxnId="{99B634B2-551E-4A76-8339-82D45F5320BD}">
      <dgm:prSet/>
      <dgm:spPr/>
      <dgm:t>
        <a:bodyPr/>
        <a:lstStyle/>
        <a:p>
          <a:endParaRPr lang="en-US"/>
        </a:p>
      </dgm:t>
    </dgm:pt>
    <dgm:pt modelId="{8046C858-8949-42D0-A251-15FAC3B6F96C}">
      <dgm:prSet phldrT="[Text]"/>
      <dgm:spPr/>
      <dgm:t>
        <a:bodyPr/>
        <a:lstStyle/>
        <a:p>
          <a:r>
            <a:rPr lang="ar-SA" dirty="0" smtClean="0"/>
            <a:t>اثناء 	</a:t>
          </a:r>
          <a:endParaRPr lang="en-US" dirty="0"/>
        </a:p>
      </dgm:t>
    </dgm:pt>
    <dgm:pt modelId="{D5A6ADA1-B7D5-464F-8F10-63E77BD9D084}" type="parTrans" cxnId="{42F9B8F3-683F-4199-93D6-E5176A19CF3E}">
      <dgm:prSet/>
      <dgm:spPr/>
      <dgm:t>
        <a:bodyPr/>
        <a:lstStyle/>
        <a:p>
          <a:endParaRPr lang="en-US"/>
        </a:p>
      </dgm:t>
    </dgm:pt>
    <dgm:pt modelId="{7B75DCD7-275C-4B7D-9A16-78626A213957}" type="sibTrans" cxnId="{42F9B8F3-683F-4199-93D6-E5176A19CF3E}">
      <dgm:prSet/>
      <dgm:spPr/>
      <dgm:t>
        <a:bodyPr/>
        <a:lstStyle/>
        <a:p>
          <a:endParaRPr lang="en-US"/>
        </a:p>
      </dgm:t>
    </dgm:pt>
    <dgm:pt modelId="{A8FBE55F-3B23-4B8D-8AB5-7479600183BF}">
      <dgm:prSet phldrT="[Text]"/>
      <dgm:spPr/>
      <dgm:t>
        <a:bodyPr/>
        <a:lstStyle/>
        <a:p>
          <a:r>
            <a:rPr lang="ar-SA" dirty="0" smtClean="0"/>
            <a:t>قبل</a:t>
          </a:r>
          <a:endParaRPr lang="en-US" dirty="0"/>
        </a:p>
      </dgm:t>
    </dgm:pt>
    <dgm:pt modelId="{D50F8CB2-0A3E-4D03-943E-B178FDE26841}" type="parTrans" cxnId="{A4A72BDE-4E8B-44F7-8C55-9CD253F41322}">
      <dgm:prSet/>
      <dgm:spPr/>
      <dgm:t>
        <a:bodyPr/>
        <a:lstStyle/>
        <a:p>
          <a:endParaRPr lang="en-US"/>
        </a:p>
      </dgm:t>
    </dgm:pt>
    <dgm:pt modelId="{134AFAE3-25DE-463B-8246-E5690578F346}" type="sibTrans" cxnId="{A4A72BDE-4E8B-44F7-8C55-9CD253F41322}">
      <dgm:prSet/>
      <dgm:spPr/>
      <dgm:t>
        <a:bodyPr/>
        <a:lstStyle/>
        <a:p>
          <a:endParaRPr lang="en-US"/>
        </a:p>
      </dgm:t>
    </dgm:pt>
    <dgm:pt modelId="{35EEB922-59DE-4E11-AEF0-A4324888D081}" type="pres">
      <dgm:prSet presAssocID="{FD7CDE19-73E8-405B-86A6-950EDB54DE04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1673E661-0959-4B48-9295-6B84438A8B02}" type="pres">
      <dgm:prSet presAssocID="{A8FBE55F-3B23-4B8D-8AB5-7479600183BF}" presName="Accent3" presStyleCnt="0"/>
      <dgm:spPr/>
    </dgm:pt>
    <dgm:pt modelId="{A055BC06-C055-48CA-8B9B-04784FE1B35E}" type="pres">
      <dgm:prSet presAssocID="{A8FBE55F-3B23-4B8D-8AB5-7479600183BF}" presName="Accent" presStyleLbl="node1" presStyleIdx="0" presStyleCnt="3" custLinFactNeighborX="-6454" custLinFactNeighborY="-461"/>
      <dgm:spPr/>
    </dgm:pt>
    <dgm:pt modelId="{4273F2AE-7036-4DC3-81A6-675175F6AA9D}" type="pres">
      <dgm:prSet presAssocID="{A8FBE55F-3B23-4B8D-8AB5-7479600183BF}" presName="ParentBackground3" presStyleCnt="0"/>
      <dgm:spPr/>
    </dgm:pt>
    <dgm:pt modelId="{FFD0A714-1EFE-402C-A76B-A3630C4D8B6A}" type="pres">
      <dgm:prSet presAssocID="{A8FBE55F-3B23-4B8D-8AB5-7479600183BF}" presName="ParentBackground" presStyleLbl="fgAcc1" presStyleIdx="0" presStyleCnt="3" custLinFactNeighborX="-19258"/>
      <dgm:spPr/>
      <dgm:t>
        <a:bodyPr/>
        <a:lstStyle/>
        <a:p>
          <a:endParaRPr lang="en-US"/>
        </a:p>
      </dgm:t>
    </dgm:pt>
    <dgm:pt modelId="{BE47F68E-F429-44CB-BC69-B74949E04CA7}" type="pres">
      <dgm:prSet presAssocID="{A8FBE55F-3B23-4B8D-8AB5-7479600183B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603B4-D3CB-4F51-87FC-23099D0EBE8D}" type="pres">
      <dgm:prSet presAssocID="{8046C858-8949-42D0-A251-15FAC3B6F96C}" presName="Accent2" presStyleCnt="0"/>
      <dgm:spPr/>
    </dgm:pt>
    <dgm:pt modelId="{5D544295-14B5-4462-94C5-DFEB21991666}" type="pres">
      <dgm:prSet presAssocID="{8046C858-8949-42D0-A251-15FAC3B6F96C}" presName="Accent" presStyleLbl="node1" presStyleIdx="1" presStyleCnt="3" custAng="10883491"/>
      <dgm:spPr/>
    </dgm:pt>
    <dgm:pt modelId="{7F900FEE-112F-413B-8253-5E9FEB542DCA}" type="pres">
      <dgm:prSet presAssocID="{8046C858-8949-42D0-A251-15FAC3B6F96C}" presName="ParentBackground2" presStyleCnt="0"/>
      <dgm:spPr/>
    </dgm:pt>
    <dgm:pt modelId="{66AC69C8-1FDA-46D7-9914-8AE0F56A1D06}" type="pres">
      <dgm:prSet presAssocID="{8046C858-8949-42D0-A251-15FAC3B6F96C}" presName="ParentBackground" presStyleLbl="fgAcc1" presStyleIdx="1" presStyleCnt="3" custLinFactNeighborX="1975" custLinFactNeighborY="-2469"/>
      <dgm:spPr/>
    </dgm:pt>
    <dgm:pt modelId="{AA958D69-F81E-4BC1-B126-F763404D73C0}" type="pres">
      <dgm:prSet presAssocID="{8046C858-8949-42D0-A251-15FAC3B6F96C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455EDBF-1DBF-401C-9B1E-6975A4E19015}" type="pres">
      <dgm:prSet presAssocID="{F5D95E16-CBD7-4043-B058-D1134614F9A4}" presName="Accent1" presStyleCnt="0"/>
      <dgm:spPr/>
    </dgm:pt>
    <dgm:pt modelId="{704B86C2-FDE4-45AB-9F06-A60013451192}" type="pres">
      <dgm:prSet presAssocID="{F5D95E16-CBD7-4043-B058-D1134614F9A4}" presName="Accent" presStyleLbl="node1" presStyleIdx="2" presStyleCnt="3" custAng="10773483"/>
      <dgm:spPr/>
    </dgm:pt>
    <dgm:pt modelId="{56917F5D-B593-4A27-99FB-AD0022816236}" type="pres">
      <dgm:prSet presAssocID="{F5D95E16-CBD7-4043-B058-D1134614F9A4}" presName="ParentBackground1" presStyleCnt="0"/>
      <dgm:spPr/>
    </dgm:pt>
    <dgm:pt modelId="{592A40DE-673E-42C8-AE05-E390E05622D5}" type="pres">
      <dgm:prSet presAssocID="{F5D95E16-CBD7-4043-B058-D1134614F9A4}" presName="ParentBackground" presStyleLbl="fgAcc1" presStyleIdx="2" presStyleCnt="3"/>
      <dgm:spPr/>
    </dgm:pt>
    <dgm:pt modelId="{E5AF2B5C-DCD8-4797-914B-019F3906F476}" type="pres">
      <dgm:prSet presAssocID="{F5D95E16-CBD7-4043-B058-D1134614F9A4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95629F56-B6AE-45BE-9172-D836D9591567}" type="presOf" srcId="{F5D95E16-CBD7-4043-B058-D1134614F9A4}" destId="{592A40DE-673E-42C8-AE05-E390E05622D5}" srcOrd="0" destOrd="0" presId="urn:microsoft.com/office/officeart/2011/layout/CircleProcess"/>
    <dgm:cxn modelId="{9E097688-E498-448D-89B1-9C84435B9ACF}" type="presOf" srcId="{FD7CDE19-73E8-405B-86A6-950EDB54DE04}" destId="{35EEB922-59DE-4E11-AEF0-A4324888D081}" srcOrd="0" destOrd="0" presId="urn:microsoft.com/office/officeart/2011/layout/CircleProcess"/>
    <dgm:cxn modelId="{A4A72BDE-4E8B-44F7-8C55-9CD253F41322}" srcId="{FD7CDE19-73E8-405B-86A6-950EDB54DE04}" destId="{A8FBE55F-3B23-4B8D-8AB5-7479600183BF}" srcOrd="2" destOrd="0" parTransId="{D50F8CB2-0A3E-4D03-943E-B178FDE26841}" sibTransId="{134AFAE3-25DE-463B-8246-E5690578F346}"/>
    <dgm:cxn modelId="{99B634B2-551E-4A76-8339-82D45F5320BD}" srcId="{FD7CDE19-73E8-405B-86A6-950EDB54DE04}" destId="{F5D95E16-CBD7-4043-B058-D1134614F9A4}" srcOrd="0" destOrd="0" parTransId="{498EFBC5-1C97-4AFF-8B5B-0F0475C06740}" sibTransId="{2C190C0E-C578-410F-B5C7-6BBD94C1CA8B}"/>
    <dgm:cxn modelId="{0242B072-1E5B-4E33-879C-19ACAFDC38B2}" type="presOf" srcId="{A8FBE55F-3B23-4B8D-8AB5-7479600183BF}" destId="{BE47F68E-F429-44CB-BC69-B74949E04CA7}" srcOrd="1" destOrd="0" presId="urn:microsoft.com/office/officeart/2011/layout/CircleProcess"/>
    <dgm:cxn modelId="{8D8348CA-3711-489E-8EE8-9F1BBF33B5D2}" type="presOf" srcId="{F5D95E16-CBD7-4043-B058-D1134614F9A4}" destId="{E5AF2B5C-DCD8-4797-914B-019F3906F476}" srcOrd="1" destOrd="0" presId="urn:microsoft.com/office/officeart/2011/layout/CircleProcess"/>
    <dgm:cxn modelId="{32B9D167-4446-4013-A40F-6D8667019354}" type="presOf" srcId="{8046C858-8949-42D0-A251-15FAC3B6F96C}" destId="{66AC69C8-1FDA-46D7-9914-8AE0F56A1D06}" srcOrd="0" destOrd="0" presId="urn:microsoft.com/office/officeart/2011/layout/CircleProcess"/>
    <dgm:cxn modelId="{0A2BE890-F331-4D96-94EC-56BD471861A8}" type="presOf" srcId="{A8FBE55F-3B23-4B8D-8AB5-7479600183BF}" destId="{FFD0A714-1EFE-402C-A76B-A3630C4D8B6A}" srcOrd="0" destOrd="0" presId="urn:microsoft.com/office/officeart/2011/layout/CircleProcess"/>
    <dgm:cxn modelId="{4690AE9F-0262-434A-A5A6-520DB50F991F}" type="presOf" srcId="{8046C858-8949-42D0-A251-15FAC3B6F96C}" destId="{AA958D69-F81E-4BC1-B126-F763404D73C0}" srcOrd="1" destOrd="0" presId="urn:microsoft.com/office/officeart/2011/layout/CircleProcess"/>
    <dgm:cxn modelId="{42F9B8F3-683F-4199-93D6-E5176A19CF3E}" srcId="{FD7CDE19-73E8-405B-86A6-950EDB54DE04}" destId="{8046C858-8949-42D0-A251-15FAC3B6F96C}" srcOrd="1" destOrd="0" parTransId="{D5A6ADA1-B7D5-464F-8F10-63E77BD9D084}" sibTransId="{7B75DCD7-275C-4B7D-9A16-78626A213957}"/>
    <dgm:cxn modelId="{D456A067-6BE9-4191-A908-437B9A162F14}" type="presParOf" srcId="{35EEB922-59DE-4E11-AEF0-A4324888D081}" destId="{1673E661-0959-4B48-9295-6B84438A8B02}" srcOrd="0" destOrd="0" presId="urn:microsoft.com/office/officeart/2011/layout/CircleProcess"/>
    <dgm:cxn modelId="{C67AB72C-02B2-46CE-93A1-7148560F31A3}" type="presParOf" srcId="{1673E661-0959-4B48-9295-6B84438A8B02}" destId="{A055BC06-C055-48CA-8B9B-04784FE1B35E}" srcOrd="0" destOrd="0" presId="urn:microsoft.com/office/officeart/2011/layout/CircleProcess"/>
    <dgm:cxn modelId="{F55F39B9-3BAB-4D8D-B6F9-1083594339E2}" type="presParOf" srcId="{35EEB922-59DE-4E11-AEF0-A4324888D081}" destId="{4273F2AE-7036-4DC3-81A6-675175F6AA9D}" srcOrd="1" destOrd="0" presId="urn:microsoft.com/office/officeart/2011/layout/CircleProcess"/>
    <dgm:cxn modelId="{B639727D-5FE6-412B-9131-86FFD2FC5E5F}" type="presParOf" srcId="{4273F2AE-7036-4DC3-81A6-675175F6AA9D}" destId="{FFD0A714-1EFE-402C-A76B-A3630C4D8B6A}" srcOrd="0" destOrd="0" presId="urn:microsoft.com/office/officeart/2011/layout/CircleProcess"/>
    <dgm:cxn modelId="{7202FA46-D8DB-42BB-9556-5CEC9260940B}" type="presParOf" srcId="{35EEB922-59DE-4E11-AEF0-A4324888D081}" destId="{BE47F68E-F429-44CB-BC69-B74949E04CA7}" srcOrd="2" destOrd="0" presId="urn:microsoft.com/office/officeart/2011/layout/CircleProcess"/>
    <dgm:cxn modelId="{11CC2A4E-F12E-43F1-A7D7-2F7AC85DCA56}" type="presParOf" srcId="{35EEB922-59DE-4E11-AEF0-A4324888D081}" destId="{FA3603B4-D3CB-4F51-87FC-23099D0EBE8D}" srcOrd="3" destOrd="0" presId="urn:microsoft.com/office/officeart/2011/layout/CircleProcess"/>
    <dgm:cxn modelId="{9E874DF2-2206-46A7-A711-67E3B7C23B0A}" type="presParOf" srcId="{FA3603B4-D3CB-4F51-87FC-23099D0EBE8D}" destId="{5D544295-14B5-4462-94C5-DFEB21991666}" srcOrd="0" destOrd="0" presId="urn:microsoft.com/office/officeart/2011/layout/CircleProcess"/>
    <dgm:cxn modelId="{01F470CE-838B-41E5-8C62-FBA4C2D52F43}" type="presParOf" srcId="{35EEB922-59DE-4E11-AEF0-A4324888D081}" destId="{7F900FEE-112F-413B-8253-5E9FEB542DCA}" srcOrd="4" destOrd="0" presId="urn:microsoft.com/office/officeart/2011/layout/CircleProcess"/>
    <dgm:cxn modelId="{312AF024-C609-4D2A-BBF7-ADBE1CD6F881}" type="presParOf" srcId="{7F900FEE-112F-413B-8253-5E9FEB542DCA}" destId="{66AC69C8-1FDA-46D7-9914-8AE0F56A1D06}" srcOrd="0" destOrd="0" presId="urn:microsoft.com/office/officeart/2011/layout/CircleProcess"/>
    <dgm:cxn modelId="{8D61582E-7B71-4AAC-A1B6-EB347A6DE3A4}" type="presParOf" srcId="{35EEB922-59DE-4E11-AEF0-A4324888D081}" destId="{AA958D69-F81E-4BC1-B126-F763404D73C0}" srcOrd="5" destOrd="0" presId="urn:microsoft.com/office/officeart/2011/layout/CircleProcess"/>
    <dgm:cxn modelId="{929352AD-C964-43A8-B225-84C85380D073}" type="presParOf" srcId="{35EEB922-59DE-4E11-AEF0-A4324888D081}" destId="{0455EDBF-1DBF-401C-9B1E-6975A4E19015}" srcOrd="6" destOrd="0" presId="urn:microsoft.com/office/officeart/2011/layout/CircleProcess"/>
    <dgm:cxn modelId="{803E5C70-0619-492D-A64D-8FDD3FE6B732}" type="presParOf" srcId="{0455EDBF-1DBF-401C-9B1E-6975A4E19015}" destId="{704B86C2-FDE4-45AB-9F06-A60013451192}" srcOrd="0" destOrd="0" presId="urn:microsoft.com/office/officeart/2011/layout/CircleProcess"/>
    <dgm:cxn modelId="{7B8454FF-07E1-44DB-AE81-6FB79913B32C}" type="presParOf" srcId="{35EEB922-59DE-4E11-AEF0-A4324888D081}" destId="{56917F5D-B593-4A27-99FB-AD0022816236}" srcOrd="7" destOrd="0" presId="urn:microsoft.com/office/officeart/2011/layout/CircleProcess"/>
    <dgm:cxn modelId="{72672648-D5C0-4C43-A2BC-818A8BCFA369}" type="presParOf" srcId="{56917F5D-B593-4A27-99FB-AD0022816236}" destId="{592A40DE-673E-42C8-AE05-E390E05622D5}" srcOrd="0" destOrd="0" presId="urn:microsoft.com/office/officeart/2011/layout/CircleProcess"/>
    <dgm:cxn modelId="{C5DBE9B5-65D1-4E09-B9E5-2C1F8FF6986C}" type="presParOf" srcId="{35EEB922-59DE-4E11-AEF0-A4324888D081}" destId="{E5AF2B5C-DCD8-4797-914B-019F3906F476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5BC06-C055-48CA-8B9B-04784FE1B35E}">
      <dsp:nvSpPr>
        <dsp:cNvPr id="0" name=""/>
        <dsp:cNvSpPr/>
      </dsp:nvSpPr>
      <dsp:spPr>
        <a:xfrm>
          <a:off x="6675231" y="924540"/>
          <a:ext cx="2479368" cy="247982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D0A714-1EFE-402C-A76B-A3630C4D8B6A}">
      <dsp:nvSpPr>
        <dsp:cNvPr id="0" name=""/>
        <dsp:cNvSpPr/>
      </dsp:nvSpPr>
      <dsp:spPr>
        <a:xfrm>
          <a:off x="6471803" y="1018648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قبل</a:t>
          </a:r>
          <a:endParaRPr lang="en-US" sz="3500" kern="1200" dirty="0"/>
        </a:p>
      </dsp:txBody>
      <dsp:txXfrm>
        <a:off x="6802708" y="1349349"/>
        <a:ext cx="1652912" cy="1653073"/>
      </dsp:txXfrm>
    </dsp:sp>
    <dsp:sp modelId="{5D544295-14B5-4462-94C5-DFEB21991666}">
      <dsp:nvSpPr>
        <dsp:cNvPr id="0" name=""/>
        <dsp:cNvSpPr/>
      </dsp:nvSpPr>
      <dsp:spPr>
        <a:xfrm rot="13583491">
          <a:off x="4275737" y="938970"/>
          <a:ext cx="2473396" cy="2473396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AC69C8-1FDA-46D7-9914-8AE0F56A1D06}">
      <dsp:nvSpPr>
        <dsp:cNvPr id="0" name=""/>
        <dsp:cNvSpPr/>
      </dsp:nvSpPr>
      <dsp:spPr>
        <a:xfrm>
          <a:off x="4400789" y="961503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اثناء 	</a:t>
          </a:r>
          <a:endParaRPr lang="en-US" sz="3500" kern="1200" dirty="0"/>
        </a:p>
      </dsp:txBody>
      <dsp:txXfrm>
        <a:off x="4731695" y="1292205"/>
        <a:ext cx="1652912" cy="1653073"/>
      </dsp:txXfrm>
    </dsp:sp>
    <dsp:sp modelId="{704B86C2-FDE4-45AB-9F06-A60013451192}">
      <dsp:nvSpPr>
        <dsp:cNvPr id="0" name=""/>
        <dsp:cNvSpPr/>
      </dsp:nvSpPr>
      <dsp:spPr>
        <a:xfrm rot="13473483">
          <a:off x="1713238" y="938970"/>
          <a:ext cx="2473396" cy="2473396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2A40DE-673E-42C8-AE05-E390E05622D5}">
      <dsp:nvSpPr>
        <dsp:cNvPr id="0" name=""/>
        <dsp:cNvSpPr/>
      </dsp:nvSpPr>
      <dsp:spPr>
        <a:xfrm>
          <a:off x="1792575" y="1018648"/>
          <a:ext cx="2314723" cy="231447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بعد</a:t>
          </a:r>
          <a:endParaRPr lang="en-US" sz="3500" kern="1200" dirty="0"/>
        </a:p>
      </dsp:txBody>
      <dsp:txXfrm>
        <a:off x="2123480" y="1349349"/>
        <a:ext cx="1652912" cy="1653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0.07348</cdr:x>
      <cdr:y>0.30582</cdr:y>
    </cdr:from>
    <cdr:to>
      <cdr:x>1</cdr:x>
      <cdr:y>1</cdr:y>
    </cdr:to>
    <cdr:sp macro="" textlink="">
      <cdr:nvSpPr>
        <cdr:cNvPr id="3" name="Freeform 2"/>
        <cdr:cNvSpPr/>
      </cdr:nvSpPr>
      <cdr:spPr>
        <a:xfrm xmlns:a="http://schemas.openxmlformats.org/drawingml/2006/main">
          <a:off x="597273" y="1657158"/>
          <a:ext cx="7530727" cy="3761509"/>
        </a:xfrm>
        <a:custGeom xmlns:a="http://schemas.openxmlformats.org/drawingml/2006/main">
          <a:avLst/>
          <a:gdLst>
            <a:gd name="connsiteX0" fmla="*/ 0 w 7530727"/>
            <a:gd name="connsiteY0" fmla="*/ 0 h 3603254"/>
            <a:gd name="connsiteX1" fmla="*/ 675409 w 7530727"/>
            <a:gd name="connsiteY1" fmla="*/ 1236518 h 3603254"/>
            <a:gd name="connsiteX2" fmla="*/ 945573 w 7530727"/>
            <a:gd name="connsiteY2" fmla="*/ 872836 h 3603254"/>
            <a:gd name="connsiteX3" fmla="*/ 1631373 w 7530727"/>
            <a:gd name="connsiteY3" fmla="*/ 1808018 h 3603254"/>
            <a:gd name="connsiteX4" fmla="*/ 1901536 w 7530727"/>
            <a:gd name="connsiteY4" fmla="*/ 1787236 h 3603254"/>
            <a:gd name="connsiteX5" fmla="*/ 2078182 w 7530727"/>
            <a:gd name="connsiteY5" fmla="*/ 1569027 h 3603254"/>
            <a:gd name="connsiteX6" fmla="*/ 3169227 w 7530727"/>
            <a:gd name="connsiteY6" fmla="*/ 2275609 h 3603254"/>
            <a:gd name="connsiteX7" fmla="*/ 4249882 w 7530727"/>
            <a:gd name="connsiteY7" fmla="*/ 2182091 h 3603254"/>
            <a:gd name="connsiteX8" fmla="*/ 4800600 w 7530727"/>
            <a:gd name="connsiteY8" fmla="*/ 779318 h 3603254"/>
            <a:gd name="connsiteX9" fmla="*/ 7086600 w 7530727"/>
            <a:gd name="connsiteY9" fmla="*/ 3241964 h 3603254"/>
            <a:gd name="connsiteX10" fmla="*/ 7502236 w 7530727"/>
            <a:gd name="connsiteY10" fmla="*/ 3574473 h 3603254"/>
            <a:gd name="connsiteX11" fmla="*/ 7460673 w 7530727"/>
            <a:gd name="connsiteY11" fmla="*/ 3564082 h 3603254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</a:cxnLst>
          <a:rect l="l" t="t" r="r" b="b"/>
          <a:pathLst>
            <a:path w="7530727" h="3603254">
              <a:moveTo>
                <a:pt x="0" y="0"/>
              </a:moveTo>
              <a:cubicBezTo>
                <a:pt x="258907" y="545522"/>
                <a:pt x="517814" y="1091045"/>
                <a:pt x="675409" y="1236518"/>
              </a:cubicBezTo>
              <a:cubicBezTo>
                <a:pt x="833004" y="1381991"/>
                <a:pt x="786246" y="777586"/>
                <a:pt x="945573" y="872836"/>
              </a:cubicBezTo>
              <a:cubicBezTo>
                <a:pt x="1104900" y="968086"/>
                <a:pt x="1472046" y="1655618"/>
                <a:pt x="1631373" y="1808018"/>
              </a:cubicBezTo>
              <a:cubicBezTo>
                <a:pt x="1790700" y="1960418"/>
                <a:pt x="1827068" y="1827068"/>
                <a:pt x="1901536" y="1787236"/>
              </a:cubicBezTo>
              <a:cubicBezTo>
                <a:pt x="1976004" y="1747404"/>
                <a:pt x="1866900" y="1487632"/>
                <a:pt x="2078182" y="1569027"/>
              </a:cubicBezTo>
              <a:cubicBezTo>
                <a:pt x="2289464" y="1650423"/>
                <a:pt x="2807277" y="2173432"/>
                <a:pt x="3169227" y="2275609"/>
              </a:cubicBezTo>
              <a:cubicBezTo>
                <a:pt x="3531177" y="2377786"/>
                <a:pt x="3977987" y="2431473"/>
                <a:pt x="4249882" y="2182091"/>
              </a:cubicBezTo>
              <a:cubicBezTo>
                <a:pt x="4521777" y="1932709"/>
                <a:pt x="4327814" y="602673"/>
                <a:pt x="4800600" y="779318"/>
              </a:cubicBezTo>
              <a:cubicBezTo>
                <a:pt x="5273386" y="955964"/>
                <a:pt x="6636327" y="2776105"/>
                <a:pt x="7086600" y="3241964"/>
              </a:cubicBezTo>
              <a:cubicBezTo>
                <a:pt x="7536873" y="3707823"/>
                <a:pt x="7439891" y="3520787"/>
                <a:pt x="7502236" y="3574473"/>
              </a:cubicBezTo>
              <a:cubicBezTo>
                <a:pt x="7564581" y="3628159"/>
                <a:pt x="7512627" y="3596120"/>
                <a:pt x="7460673" y="3564082"/>
              </a:cubicBezTo>
            </a:path>
          </a:pathLst>
        </a:cu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0.09031</cdr:x>
      <cdr:y>0.83125</cdr:y>
    </cdr:from>
    <cdr:to>
      <cdr:x>0.20281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34060" y="45042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</cdr:x>
      <cdr:y>0.23</cdr:y>
    </cdr:from>
    <cdr:to>
      <cdr:x>0.1125</cdr:x>
      <cdr:y>0.26805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-2032000" y="1246293"/>
          <a:ext cx="914400" cy="2061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100" b="1" dirty="0" smtClean="0"/>
            <a:t>مرحلة ما قبل الميلاد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0.21688</cdr:x>
      <cdr:y>0.83125</cdr:y>
    </cdr:from>
    <cdr:to>
      <cdr:x>0.32938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762760" y="45042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0.06765</cdr:x>
      <cdr:y>0.40247</cdr:y>
    </cdr:from>
    <cdr:to>
      <cdr:x>0.2139</cdr:x>
      <cdr:y>0.51898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49841" y="2180874"/>
          <a:ext cx="1188720" cy="631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rtl="1"/>
          <a:r>
            <a:rPr lang="ar-SA" sz="1100" b="1" dirty="0" smtClean="0"/>
            <a:t>الصديغ </a:t>
          </a:r>
          <a:r>
            <a:rPr lang="en-US" sz="1100" b="1" dirty="0" smtClean="0"/>
            <a:t>New born</a:t>
          </a:r>
          <a:endParaRPr lang="ar-SA" sz="1100" b="1" dirty="0" smtClean="0"/>
        </a:p>
        <a:p xmlns:a="http://schemas.openxmlformats.org/drawingml/2006/main">
          <a:pPr rtl="1"/>
          <a:r>
            <a:rPr lang="ar-SA" sz="1100" b="1" dirty="0" smtClean="0"/>
            <a:t> اول اسبوعين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0.15836</cdr:x>
      <cdr:y>0.55851</cdr:y>
    </cdr:from>
    <cdr:to>
      <cdr:x>0.27086</cdr:x>
      <cdr:y>0.66453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287145" y="3026391"/>
          <a:ext cx="914400" cy="574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rtl="1"/>
          <a:r>
            <a:rPr lang="ar-SA" sz="1100" b="1" dirty="0" smtClean="0"/>
            <a:t>الرضيع</a:t>
          </a:r>
        </a:p>
        <a:p xmlns:a="http://schemas.openxmlformats.org/drawingml/2006/main">
          <a:pPr rtl="1"/>
          <a:r>
            <a:rPr lang="ar-SA" b="1" dirty="0" smtClean="0"/>
            <a:t>أسبوعين الى عامين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0.28719</cdr:x>
      <cdr:y>0.94508</cdr:y>
    </cdr:from>
    <cdr:to>
      <cdr:x>0.36734</cdr:x>
      <cdr:y>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334260" y="5121063"/>
          <a:ext cx="651510" cy="297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100" b="1" dirty="0" smtClean="0"/>
            <a:t>االمبكرة2-6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0.3575</cdr:x>
      <cdr:y>0.94086</cdr:y>
    </cdr:from>
    <cdr:to>
      <cdr:x>0.47</cdr:x>
      <cdr:y>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905760" y="5098204"/>
          <a:ext cx="914400" cy="3204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100" b="1" dirty="0" smtClean="0"/>
            <a:t>  الوسطى 6-9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0.48828</cdr:x>
      <cdr:y>0.83125</cdr:y>
    </cdr:from>
    <cdr:to>
      <cdr:x>0.60078</cdr:x>
      <cdr:y>1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3968750" y="52582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0.43344</cdr:x>
      <cdr:y>0.94086</cdr:y>
    </cdr:from>
    <cdr:to>
      <cdr:x>0.54594</cdr:x>
      <cdr:y>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3522980" y="5098204"/>
          <a:ext cx="914400" cy="3204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100" b="1" dirty="0" smtClean="0"/>
            <a:t>المتأخرة 9-12</a:t>
          </a:r>
          <a:endParaRPr lang="en-US" sz="1100" b="1" dirty="0"/>
        </a:p>
      </cdr:txBody>
    </cdr:sp>
  </cdr:relSizeAnchor>
  <cdr:relSizeAnchor xmlns:cdr="http://schemas.openxmlformats.org/drawingml/2006/chartDrawing">
    <cdr:from>
      <cdr:x>0.35469</cdr:x>
      <cdr:y>0.87336</cdr:y>
    </cdr:from>
    <cdr:to>
      <cdr:x>0.46719</cdr:x>
      <cdr:y>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2882900" y="4732443"/>
          <a:ext cx="914400" cy="686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200" b="1" dirty="0" smtClean="0"/>
            <a:t>الطفولة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0.52531</cdr:x>
      <cdr:y>0.70969</cdr:y>
    </cdr:from>
    <cdr:to>
      <cdr:x>0.68938</cdr:x>
      <cdr:y>0.90586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4269740" y="3845550"/>
          <a:ext cx="1333500" cy="10629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200" b="1" dirty="0" smtClean="0"/>
            <a:t>المراهقة</a:t>
          </a:r>
        </a:p>
        <a:p xmlns:a="http://schemas.openxmlformats.org/drawingml/2006/main">
          <a:r>
            <a:rPr lang="ar-SA" sz="1200" dirty="0" smtClean="0"/>
            <a:t>12-18\20 </a:t>
          </a:r>
          <a:endParaRPr lang="ar-SA" sz="1200" dirty="0"/>
        </a:p>
        <a:p xmlns:a="http://schemas.openxmlformats.org/drawingml/2006/main">
          <a:endParaRPr lang="ar-SA" sz="1200" b="1" dirty="0" smtClean="0"/>
        </a:p>
        <a:p xmlns:a="http://schemas.openxmlformats.org/drawingml/2006/main">
          <a:r>
            <a:rPr lang="ar-SA" sz="1200" b="1" dirty="0" smtClean="0"/>
            <a:t>المتأخرة والوسطى والمبكرة</a:t>
          </a:r>
          <a:endParaRPr lang="en-US" sz="1200" b="1" dirty="0"/>
        </a:p>
      </cdr:txBody>
    </cdr:sp>
  </cdr:relSizeAnchor>
  <cdr:relSizeAnchor xmlns:cdr="http://schemas.openxmlformats.org/drawingml/2006/chartDrawing">
    <cdr:from>
      <cdr:x>0.56844</cdr:x>
      <cdr:y>0.83125</cdr:y>
    </cdr:from>
    <cdr:to>
      <cdr:x>0.68094</cdr:x>
      <cdr:y>1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4620260" y="52010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0.53047</cdr:x>
      <cdr:y>0.83125</cdr:y>
    </cdr:from>
    <cdr:to>
      <cdr:x>0.64297</cdr:x>
      <cdr:y>1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4311650" y="45042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ar-SA" sz="1100" dirty="0" smtClean="0"/>
        </a:p>
        <a:p xmlns:a="http://schemas.openxmlformats.org/drawingml/2006/main">
          <a:endParaRPr lang="ar-SA" dirty="0"/>
        </a:p>
        <a:p xmlns:a="http://schemas.openxmlformats.org/drawingml/2006/main">
          <a:endParaRPr lang="ar-SA" sz="1100" dirty="0" smtClean="0"/>
        </a:p>
        <a:p xmlns:a="http://schemas.openxmlformats.org/drawingml/2006/main">
          <a:endParaRPr lang="ar-SA" dirty="0"/>
        </a:p>
        <a:p xmlns:a="http://schemas.openxmlformats.org/drawingml/2006/main">
          <a:r>
            <a:rPr lang="ar-SA" sz="1100" dirty="0" smtClean="0"/>
            <a:t>المتأخرة والوسطى والمبكرة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0.61203</cdr:x>
      <cdr:y>0.83125</cdr:y>
    </cdr:from>
    <cdr:to>
      <cdr:x>0.72453</cdr:x>
      <cdr:y>1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4974590" y="472101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0.79063</cdr:x>
      <cdr:y>0.81641</cdr:y>
    </cdr:from>
    <cdr:to>
      <cdr:x>0.90313</cdr:x>
      <cdr:y>0.98516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6426200" y="442383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ar-SA" sz="1400" b="1" dirty="0" smtClean="0"/>
            <a:t>الشيخوخة 60 +</a:t>
          </a:r>
          <a:endParaRPr lang="en-U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FC4AD-B621-434F-956A-6DE2A7E8B8E3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F4C89-A03F-4042-92D3-A1376E16F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7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20552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0400" cy="31591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1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62943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79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1997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7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630385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163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59027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4211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911012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6259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0698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8307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295049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035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83271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083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6094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03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90155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7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243959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451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649382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059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921027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3575" cy="3162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5651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63179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64050" cy="31527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7699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48200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3575" cy="3162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9747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69765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3575" cy="3162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179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88854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59698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3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80905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3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89013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1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8286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39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1631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87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18380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1190625" y="877888"/>
            <a:ext cx="4476750" cy="3165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5" name="Rectangle 2"/>
          <p:cNvSpPr txBox="1">
            <a:spLocks noChangeArrowheads="1"/>
          </p:cNvSpPr>
          <p:nvPr>
            <p:ph type="body"/>
          </p:nvPr>
        </p:nvSpPr>
        <p:spPr>
          <a:xfrm>
            <a:off x="1060450" y="4349750"/>
            <a:ext cx="4724400" cy="34972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21720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3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00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1" y="431800"/>
            <a:ext cx="10386483" cy="1284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7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 rtl="1">
              <a:defRPr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r">
              <a:buNone/>
              <a:defRPr>
                <a:latin typeface="+mn-lt"/>
              </a:defRPr>
            </a:lvl1pPr>
            <a:lvl2pPr marL="457200" indent="0" algn="r">
              <a:buNone/>
              <a:defRPr>
                <a:latin typeface="+mn-lt"/>
              </a:defRPr>
            </a:lvl2pPr>
            <a:lvl3pPr marL="914400" indent="0" algn="r">
              <a:buNone/>
              <a:defRPr>
                <a:latin typeface="+mn-lt"/>
              </a:defRPr>
            </a:lvl3pPr>
            <a:lvl4pPr marL="1371600" indent="0" algn="r">
              <a:buNone/>
              <a:defRPr>
                <a:latin typeface="+mn-lt"/>
              </a:defRPr>
            </a:lvl4pPr>
            <a:lvl5pPr marL="1828800" indent="0" algn="r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0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7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5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9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8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0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E0667-5347-4DDF-A4D4-9C49078EC57D}" type="datetimeFigureOut">
              <a:rPr lang="en-US" smtClean="0"/>
              <a:t>17-Mar-21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E54F-9AD4-4375-9DFC-97B3B1415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2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l6kwroAjGk" TargetMode="External"/><Relationship Id="rId2" Type="http://schemas.openxmlformats.org/officeDocument/2006/relationships/hyperlink" Target="https://youtu.be/VkaBSiP2cFU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2324100" y="301338"/>
            <a:ext cx="7772400" cy="1470025"/>
          </a:xfrm>
        </p:spPr>
        <p:txBody>
          <a:bodyPr vert="horz" lIns="90000" tIns="46800" rIns="90000" bIns="46800" rtlCol="0" anchor="ctr">
            <a:norm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solidFill>
                  <a:srgbClr val="000000"/>
                </a:solidFill>
                <a:latin typeface="+mn-lt"/>
                <a:cs typeface="Simplified Arabic" pitchFamily="18" charset="-78"/>
              </a:rPr>
              <a:t>الأسس النمائية </a:t>
            </a:r>
            <a:r>
              <a:rPr lang="ar-SA" altLang="en-US" b="0" dirty="0" smtClean="0">
                <a:solidFill>
                  <a:srgbClr val="000000"/>
                </a:solidFill>
                <a:latin typeface="+mn-lt"/>
                <a:cs typeface="Simplified Arabic" pitchFamily="18" charset="-78"/>
              </a:rPr>
              <a:t>للسلوك الانساني</a:t>
            </a:r>
            <a:r>
              <a:rPr lang="en-GB" altLang="en-US" b="0" dirty="0" smtClean="0">
                <a:solidFill>
                  <a:srgbClr val="000000"/>
                </a:solidFill>
                <a:latin typeface="+mn-lt"/>
                <a:cs typeface="Simplified Arabic" pitchFamily="18" charset="-78"/>
              </a:rPr>
              <a:t> </a:t>
            </a:r>
            <a:endParaRPr lang="en-GB" altLang="en-US" b="0" dirty="0" smtClean="0">
              <a:solidFill>
                <a:srgbClr val="000000"/>
              </a:solidFill>
              <a:latin typeface="+mn-lt"/>
              <a:cs typeface="Simplified Arabic" pitchFamily="18" charset="-78"/>
            </a:endParaRP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86000"/>
            <a:ext cx="3429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40395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التغيرات السيكولوجية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412" name="Line 3"/>
          <p:cNvSpPr>
            <a:spLocks noChangeShapeType="1"/>
          </p:cNvSpPr>
          <p:nvPr/>
        </p:nvSpPr>
        <p:spPr bwMode="auto">
          <a:xfrm flipH="1">
            <a:off x="5848350" y="1981200"/>
            <a:ext cx="14097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4"/>
          <p:cNvSpPr>
            <a:spLocks noChangeShapeType="1"/>
          </p:cNvSpPr>
          <p:nvPr/>
        </p:nvSpPr>
        <p:spPr bwMode="auto">
          <a:xfrm>
            <a:off x="7239000" y="1981200"/>
            <a:ext cx="304800" cy="1295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>
            <a:off x="7239000" y="1981200"/>
            <a:ext cx="17526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8991600" y="3429000"/>
            <a:ext cx="8382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>
                <a:solidFill>
                  <a:srgbClr val="000000"/>
                </a:solidFill>
              </a:rPr>
              <a:t>التفكير</a:t>
            </a:r>
            <a:r>
              <a:rPr lang="en-GB" altLang="en-US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7162800" y="3429000"/>
            <a:ext cx="990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>
                <a:solidFill>
                  <a:srgbClr val="000000"/>
                </a:solidFill>
              </a:rPr>
              <a:t>الانفعالات</a:t>
            </a:r>
            <a:r>
              <a:rPr lang="en-GB" altLang="en-US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4724400" y="3048000"/>
            <a:ext cx="12192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>
                <a:solidFill>
                  <a:srgbClr val="000000"/>
                </a:solidFill>
              </a:rPr>
              <a:t>العلاقات</a:t>
            </a:r>
            <a:r>
              <a:rPr lang="ar-SA" altLang="en-US">
                <a:solidFill>
                  <a:srgbClr val="000000"/>
                </a:solidFill>
              </a:rPr>
              <a:t> </a:t>
            </a:r>
            <a:r>
              <a:rPr lang="ar-SA" altLang="en-US" b="1">
                <a:solidFill>
                  <a:srgbClr val="000000"/>
                </a:solidFill>
              </a:rPr>
              <a:t>الاجتماعية</a:t>
            </a:r>
            <a:r>
              <a:rPr lang="en-GB" altLang="en-US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7418" name="Line 9"/>
          <p:cNvSpPr>
            <a:spLocks noChangeShapeType="1"/>
          </p:cNvSpPr>
          <p:nvPr/>
        </p:nvSpPr>
        <p:spPr bwMode="auto">
          <a:xfrm flipH="1">
            <a:off x="6610350" y="1981200"/>
            <a:ext cx="647700" cy="1524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6019800" y="3810000"/>
            <a:ext cx="990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>
                <a:solidFill>
                  <a:srgbClr val="000000"/>
                </a:solidFill>
              </a:rPr>
              <a:t>الاتجاهات</a:t>
            </a:r>
            <a:r>
              <a:rPr lang="en-GB" altLang="en-US" b="1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02940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ما هي جوانب النمو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الاشكال التي يأخذها النمو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14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3" y="476250"/>
            <a:ext cx="7802562" cy="1195388"/>
          </a:xfrm>
        </p:spPr>
        <p:txBody>
          <a:bodyPr/>
          <a:lstStyle/>
          <a:p>
            <a:pPr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Features of Development 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5513" y="1906589"/>
            <a:ext cx="7802562" cy="42306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Physical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Cognitive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Emotional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Social Development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Linguistic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Physiological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Motor Development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Sensory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Sexual Development.</a:t>
            </a:r>
          </a:p>
          <a:p>
            <a:pPr>
              <a:lnSpc>
                <a:spcPct val="81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mtClean="0"/>
              <a:t>Moral Development </a:t>
            </a:r>
          </a:p>
        </p:txBody>
      </p:sp>
    </p:spTree>
    <p:extLst>
      <p:ext uri="{BB962C8B-B14F-4D97-AF65-F5344CB8AC3E}">
        <p14:creationId xmlns:p14="http://schemas.microsoft.com/office/powerpoint/2010/main" val="4074256807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6418" y="1417638"/>
            <a:ext cx="11107881" cy="4941598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 الميدان الرئيسي الذي تتناوله هذه  الوحدة هو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               </a:t>
            </a:r>
            <a:r>
              <a:rPr lang="ar-SA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علم النفس </a:t>
            </a:r>
            <a:r>
              <a:rPr lang="ar-SA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التطوري</a:t>
            </a:r>
            <a:r>
              <a:rPr lang="ar-SA" altLang="en-US" b="1" dirty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 </a:t>
            </a:r>
            <a:r>
              <a:rPr lang="ar-SA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 </a:t>
            </a:r>
            <a:r>
              <a:rPr lang="en-GB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Developmental </a:t>
            </a:r>
            <a:r>
              <a:rPr lang="en-GB" altLang="en-US" b="1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Psychology</a:t>
            </a:r>
          </a:p>
          <a:p>
            <a:pPr marL="323850" indent="-323850" rtl="1"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ما هي فائدة علم النفس التطوري؟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ما هي أهدافه؟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ما هي الأسئلة التي يطرحها؟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4450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1"/>
            <a:ext cx="9750136" cy="42973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النمو عبارة عن عملية تكامل في التغيرات البيولوجية و السيكولوجية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تهدف الى تحسين قدرة الفرد على التكيف و التحكم في البيئة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انها عملية منظمة و تسير وفق أسس معينة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20861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مراحل نمو الإنسان من الطفولة إلى الشيخوخة - موضو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93" y="290945"/>
            <a:ext cx="6000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370" y="3236768"/>
            <a:ext cx="60007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40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1576" y="3234652"/>
            <a:ext cx="304884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u="sng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https://youtu.be/VkaBSiP2cFU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5620" y="2444942"/>
            <a:ext cx="4880760" cy="7745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u="sng" dirty="0" smtClean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https://www.youtube.com/watch?v=Hl6kwroAjGk</a:t>
            </a:r>
            <a:endParaRPr lang="ar-SA" u="sng" dirty="0" smtClean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90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415751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Freeform 5"/>
          <p:cNvSpPr/>
          <p:nvPr/>
        </p:nvSpPr>
        <p:spPr>
          <a:xfrm>
            <a:off x="2503610" y="1199125"/>
            <a:ext cx="156463" cy="1221957"/>
          </a:xfrm>
          <a:custGeom>
            <a:avLst/>
            <a:gdLst>
              <a:gd name="connsiteX0" fmla="*/ 156463 w 156463"/>
              <a:gd name="connsiteY0" fmla="*/ 1221957 h 1221957"/>
              <a:gd name="connsiteX1" fmla="*/ 10990 w 156463"/>
              <a:gd name="connsiteY1" fmla="*/ 120520 h 1221957"/>
              <a:gd name="connsiteX2" fmla="*/ 21381 w 156463"/>
              <a:gd name="connsiteY2" fmla="*/ 78957 h 122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463" h="1221957">
                <a:moveTo>
                  <a:pt x="156463" y="1221957"/>
                </a:moveTo>
                <a:cubicBezTo>
                  <a:pt x="94983" y="766488"/>
                  <a:pt x="33504" y="311020"/>
                  <a:pt x="10990" y="120520"/>
                </a:cubicBezTo>
                <a:cubicBezTo>
                  <a:pt x="-11524" y="-69980"/>
                  <a:pt x="4928" y="4488"/>
                  <a:pt x="21381" y="78957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349490" y="3531870"/>
            <a:ext cx="777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 smtClean="0"/>
              <a:t>الرشد 21-60 </a:t>
            </a:r>
          </a:p>
        </p:txBody>
      </p:sp>
    </p:spTree>
    <p:extLst>
      <p:ext uri="{BB962C8B-B14F-4D97-AF65-F5344CB8AC3E}">
        <p14:creationId xmlns:p14="http://schemas.microsoft.com/office/powerpoint/2010/main" val="364780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r>
              <a:rPr lang="en-GB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5636" y="1600201"/>
            <a:ext cx="112014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البيئة و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algn="ctr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b="1" dirty="0" smtClean="0">
                <a:latin typeface="Ink Free" panose="03080402000500000000" pitchFamily="66" charset="0"/>
                <a:cs typeface="Calibri" panose="020F0502020204030204" pitchFamily="34" charset="0"/>
              </a:rPr>
              <a:t>Heredity &amp; Environment</a:t>
            </a:r>
          </a:p>
          <a:p>
            <a:pPr marL="323850" indent="-323850" algn="ctr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b="1" dirty="0" smtClean="0">
                <a:latin typeface="Ink Free" panose="03080402000500000000" pitchFamily="66" charset="0"/>
                <a:cs typeface="Calibri" panose="020F0502020204030204" pitchFamily="34" charset="0"/>
              </a:rPr>
              <a:t>(Interactive relationship)</a:t>
            </a:r>
            <a:r>
              <a:rPr lang="en-GB" altLang="en-US" dirty="0" smtClean="0">
                <a:latin typeface="Ink Free" panose="03080402000500000000" pitchFamily="66" charset="0"/>
                <a:cs typeface="Calibri" panose="020F0502020204030204" pitchFamily="34" charset="0"/>
              </a:rPr>
              <a:t> </a:t>
            </a:r>
          </a:p>
          <a:p>
            <a:pPr marL="323850" indent="-323850" algn="ctr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تتفاعل العوامل البيئية و الوراثية معا في تقرير شكل التغيرات التي تحدث لشخصية الانسان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921998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599" y="1600200"/>
            <a:ext cx="11648209" cy="4603750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للتأمل و النقاش</a:t>
            </a:r>
            <a:endParaRPr lang="en-GB" alt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 الانسان ليس لديه قدرة على التحكم في العوامل الوراثية التي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تحدد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استعداداته، و لكن يستطيع استثمار الظروف (البيئة)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لإظهار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امكاناتها (للوصول الى أقصى طاقة حددها الوراثة)‏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0847979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r>
              <a:rPr lang="en-GB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/>
              <a:t>سلسلة من التغيرات المتسلسلة والمتتابعة والمتلاحقة والتي تشمل</a:t>
            </a:r>
            <a:endParaRPr lang="en-GB" altLang="en-US" dirty="0" smtClean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979227" y="2829791"/>
            <a:ext cx="3124200" cy="1143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ar-SA" altLang="en-US" sz="28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الزيادة\كميا</a:t>
            </a:r>
            <a:endParaRPr lang="en-GB" altLang="en-US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438400" y="2826327"/>
            <a:ext cx="3048000" cy="1219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ar-SA" altLang="en-US" sz="28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التغير\نوعيا</a:t>
            </a:r>
            <a:endParaRPr lang="en-GB" altLang="en-US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34830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انتقال الخصائص الوراثية من الإباء والاجداد الى الابناء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69718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يتلقى الجنين عناصر الوراثة بالتساوي من الوالدين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الأم (23)    +    الأب (23)‏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 rtl="1"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الطفل/ة (46)‏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284" name="Line 3"/>
          <p:cNvSpPr>
            <a:spLocks noChangeShapeType="1"/>
          </p:cNvSpPr>
          <p:nvPr/>
        </p:nvSpPr>
        <p:spPr bwMode="auto">
          <a:xfrm flipH="1">
            <a:off x="6457950" y="4343400"/>
            <a:ext cx="800100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285" name="Line 4"/>
          <p:cNvSpPr>
            <a:spLocks noChangeShapeType="1"/>
          </p:cNvSpPr>
          <p:nvPr/>
        </p:nvSpPr>
        <p:spPr bwMode="auto">
          <a:xfrm>
            <a:off x="5105400" y="4267200"/>
            <a:ext cx="9144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72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7037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الكروموسوم 23 هو الذي يحدد جنس الطفل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الطفلة الانثى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XX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الطفل الذكر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Xy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0789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874838"/>
            <a:ext cx="8229600" cy="4525962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كيف ومن يُحدد جنس المولود؟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17596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كيف تنتقل الصفات الوراثية؟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عن طريق الجينات مادة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DNA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الموجودة في الكروموسومات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8715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3" y="1038225"/>
            <a:ext cx="7808912" cy="1073150"/>
          </a:xfrm>
        </p:spPr>
        <p:txBody>
          <a:bodyPr/>
          <a:lstStyle/>
          <a:p>
            <a:pPr eaLnBrk="1"/>
            <a:endParaRPr lang="en-US" altLang="en-US" smtClean="0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5513" y="1906588"/>
            <a:ext cx="7808912" cy="4248150"/>
          </a:xfrm>
        </p:spPr>
        <p:txBody>
          <a:bodyPr/>
          <a:lstStyle/>
          <a:p>
            <a:pPr eaLnBrk="1"/>
            <a:endParaRPr lang="en-US" altLang="en-US" smtClean="0"/>
          </a:p>
        </p:txBody>
      </p:sp>
      <p:pic>
        <p:nvPicPr>
          <p:cNvPr id="1034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371601"/>
            <a:ext cx="5715000" cy="526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62145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latin typeface="Calibri" panose="020F0502020204030204" pitchFamily="34" charset="0"/>
                <a:cs typeface="Calibri" panose="020F0502020204030204" pitchFamily="34" charset="0"/>
              </a:rPr>
              <a:t>العوامل المؤثرة في النمو</a:t>
            </a:r>
            <a:endParaRPr lang="en-GB" altLang="en-US" b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أولا: دور الوراثة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كيف تظهر الصفة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الوراثية؟</a:t>
            </a:r>
            <a:endParaRPr lang="ar-SA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الجينات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السائدة و الجينات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المتنحية</a:t>
            </a:r>
            <a:r>
              <a:rPr lang="en-GB" altLang="en-US" dirty="0" smtClean="0">
                <a:latin typeface="Ink Free" panose="03080402000500000000" pitchFamily="66" charset="0"/>
                <a:cs typeface="Calibri" panose="020F0502020204030204" pitchFamily="34" charset="0"/>
              </a:rPr>
              <a:t>Dominant </a:t>
            </a:r>
            <a:r>
              <a:rPr lang="en-GB" altLang="en-US" dirty="0" smtClean="0">
                <a:latin typeface="Ink Free" panose="03080402000500000000" pitchFamily="66" charset="0"/>
                <a:cs typeface="Calibri" panose="020F0502020204030204" pitchFamily="34" charset="0"/>
              </a:rPr>
              <a:t>and recessive genes </a:t>
            </a:r>
          </a:p>
        </p:txBody>
      </p:sp>
    </p:spTree>
    <p:extLst>
      <p:ext uri="{BB962C8B-B14F-4D97-AF65-F5344CB8AC3E}">
        <p14:creationId xmlns:p14="http://schemas.microsoft.com/office/powerpoint/2010/main" val="36845533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4" y="457201"/>
            <a:ext cx="7805737" cy="1236663"/>
          </a:xfrm>
        </p:spPr>
        <p:txBody>
          <a:bodyPr/>
          <a:lstStyle/>
          <a:p>
            <a:pPr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Temperament: Newborn babies </a:t>
            </a:r>
          </a:p>
        </p:txBody>
      </p:sp>
      <p:sp>
        <p:nvSpPr>
          <p:cNvPr id="154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9144000" cy="4114800"/>
          </a:xfrm>
        </p:spPr>
        <p:txBody>
          <a:bodyPr/>
          <a:lstStyle/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١</a:t>
            </a:r>
            <a:r>
              <a:rPr lang="en-GB" altLang="en-US" smtClean="0"/>
              <a:t>. </a:t>
            </a:r>
            <a:r>
              <a:rPr lang="ar-SA" altLang="en-US" smtClean="0"/>
              <a:t>الطبع السهل</a:t>
            </a:r>
            <a:r>
              <a:rPr lang="en-GB" altLang="en-US" smtClean="0"/>
              <a:t> </a:t>
            </a:r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٢</a:t>
            </a:r>
            <a:r>
              <a:rPr lang="en-GB" altLang="en-US" smtClean="0"/>
              <a:t>. </a:t>
            </a:r>
            <a:r>
              <a:rPr lang="ar-SA" altLang="en-US" smtClean="0"/>
              <a:t>الطبع البارد: بطئ الانفعال</a:t>
            </a:r>
            <a:endParaRPr lang="en-GB" altLang="en-US" smtClean="0"/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٣</a:t>
            </a:r>
            <a:r>
              <a:rPr lang="en-GB" altLang="en-US" smtClean="0"/>
              <a:t>. </a:t>
            </a:r>
            <a:r>
              <a:rPr lang="ar-SA" altLang="en-US" smtClean="0"/>
              <a:t>الطبع الصعب</a:t>
            </a:r>
            <a:r>
              <a:rPr lang="en-GB" altLang="en-US" smtClean="0"/>
              <a:t> </a:t>
            </a:r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أو قد يُظهر الطفل مزيجا من الأنماط الثلاثة</a:t>
            </a:r>
            <a:r>
              <a:rPr lang="en-GB" altLang="en-US" smtClean="0"/>
              <a:t>. </a:t>
            </a:r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algn="just"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37086342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3" y="476250"/>
            <a:ext cx="7796212" cy="1195388"/>
          </a:xfrm>
        </p:spPr>
        <p:txBody>
          <a:bodyPr/>
          <a:lstStyle/>
          <a:p>
            <a:pPr>
              <a:lnSpc>
                <a:spcPct val="6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Temperament: Newborn babies</a:t>
            </a:r>
          </a:p>
        </p:txBody>
      </p:sp>
      <p:sp>
        <p:nvSpPr>
          <p:cNvPr id="156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5513" y="1906589"/>
            <a:ext cx="7796212" cy="4230687"/>
          </a:xfrm>
        </p:spPr>
        <p:txBody>
          <a:bodyPr/>
          <a:lstStyle/>
          <a:p>
            <a:pPr>
              <a:lnSpc>
                <a:spcPct val="69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  <a:p>
            <a:pPr>
              <a:lnSpc>
                <a:spcPct val="69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  <a:p>
            <a:pPr algn="l">
              <a:lnSpc>
                <a:spcPct val="69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 smtClean="0"/>
              <a:t>Can environmental experiences change a baby's inborn temperament?</a:t>
            </a:r>
          </a:p>
          <a:p>
            <a:pPr>
              <a:lnSpc>
                <a:spcPct val="69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1910989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4" y="476251"/>
            <a:ext cx="7805737" cy="1196975"/>
          </a:xfrm>
        </p:spPr>
        <p:txBody>
          <a:bodyPr/>
          <a:lstStyle/>
          <a:p>
            <a:pPr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Maturation </a:t>
            </a:r>
          </a:p>
        </p:txBody>
      </p:sp>
      <p:sp>
        <p:nvSpPr>
          <p:cNvPr id="158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5514" y="1906589"/>
            <a:ext cx="7805737" cy="4230687"/>
          </a:xfrm>
        </p:spPr>
        <p:txBody>
          <a:bodyPr/>
          <a:lstStyle/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dirty="0" smtClean="0"/>
              <a:t>يتضمن النضج عمليات النمو الطبيعي التلقائي </a:t>
            </a:r>
            <a:r>
              <a:rPr lang="ar-SA" altLang="en-US" dirty="0" smtClean="0"/>
              <a:t>والتي </a:t>
            </a:r>
            <a:r>
              <a:rPr lang="ar-SA" altLang="en-US" dirty="0" smtClean="0"/>
              <a:t>تظهر على شكل تغيرات منتظمة في سلوك الأفراد بغض النظر عن أي تدريب</a:t>
            </a:r>
            <a:r>
              <a:rPr lang="en-GB" altLang="en-US" dirty="0" smtClean="0"/>
              <a:t>. </a:t>
            </a:r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dirty="0" smtClean="0"/>
              <a:t>أي أنه أمر تفرضه عوامل الوراثة</a:t>
            </a:r>
            <a:r>
              <a:rPr lang="en-GB" altLang="en-US" dirty="0" smtClean="0"/>
              <a:t>.</a:t>
            </a:r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dirty="0" smtClean="0"/>
              <a:t>هل النضج كاف من أجل التطور؟</a:t>
            </a:r>
            <a:endParaRPr lang="en-GB" altLang="en-US" dirty="0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158646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smtClean="0">
                <a:cs typeface="Tahoma" panose="020B0604030504040204" pitchFamily="34" charset="0"/>
              </a:rPr>
              <a:t>معنى النمو</a:t>
            </a:r>
            <a:endParaRPr lang="en-GB" altLang="en-US" b="0" smtClean="0">
              <a:cs typeface="Tahoma" panose="020B0604030504040204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smtClean="0">
                <a:cs typeface="Tahoma" panose="020B0604030504040204" pitchFamily="34" charset="0"/>
              </a:rPr>
              <a:t>يتخذ النمو الجوانب الاتية</a:t>
            </a:r>
            <a:r>
              <a:rPr lang="en-GB" altLang="en-US" smtClean="0"/>
              <a:t>: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smtClean="0"/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smtClean="0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5410200" y="2514600"/>
            <a:ext cx="2819400" cy="9906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ar-SA" altLang="en-US" sz="2000" b="1">
                <a:solidFill>
                  <a:srgbClr val="000000"/>
                </a:solidFill>
              </a:rPr>
              <a:t>الجسمي</a:t>
            </a:r>
            <a:r>
              <a:rPr lang="en-GB" altLang="en-US" sz="2000" b="1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5410200" y="4038600"/>
            <a:ext cx="3200400" cy="1981200"/>
          </a:xfrm>
          <a:prstGeom prst="rect">
            <a:avLst/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</a:pPr>
            <a:r>
              <a:rPr lang="en-GB" altLang="en-US">
                <a:solidFill>
                  <a:srgbClr val="000000"/>
                </a:solidFill>
              </a:rPr>
              <a:t>                    </a:t>
            </a:r>
          </a:p>
          <a:p>
            <a:pPr algn="r" eaLnBrk="1" hangingPunct="1">
              <a:lnSpc>
                <a:spcPct val="100000"/>
              </a:lnSpc>
            </a:pPr>
            <a:r>
              <a:rPr lang="ar-SA" altLang="en-US" sz="2000" b="1">
                <a:solidFill>
                  <a:srgbClr val="000000"/>
                </a:solidFill>
              </a:rPr>
              <a:t>النفسي:  عمليات نفسية</a:t>
            </a:r>
            <a:endParaRPr lang="en-GB" altLang="en-US" sz="2000" b="1">
              <a:solidFill>
                <a:srgbClr val="000000"/>
              </a:solidFill>
            </a:endParaRPr>
          </a:p>
          <a:p>
            <a:pPr algn="r" eaLnBrk="1" hangingPunct="1">
              <a:lnSpc>
                <a:spcPct val="100000"/>
              </a:lnSpc>
            </a:pPr>
            <a:endParaRPr lang="en-GB" altLang="en-US" sz="2000" b="1">
              <a:solidFill>
                <a:srgbClr val="000000"/>
              </a:solidFill>
            </a:endParaRPr>
          </a:p>
          <a:p>
            <a:pPr algn="r" rtl="1" eaLnBrk="1" hangingPunct="1">
              <a:lnSpc>
                <a:spcPct val="100000"/>
              </a:lnSpc>
              <a:buFont typeface="Arial" panose="020B0604020202020204" pitchFamily="34" charset="0"/>
              <a:buChar char="-"/>
            </a:pPr>
            <a:r>
              <a:rPr lang="en-GB" altLang="en-US">
                <a:solidFill>
                  <a:srgbClr val="000000"/>
                </a:solidFill>
              </a:rPr>
              <a:t> </a:t>
            </a:r>
            <a:r>
              <a:rPr lang="ar-SA" altLang="en-US" b="1">
                <a:solidFill>
                  <a:srgbClr val="000000"/>
                </a:solidFill>
              </a:rPr>
              <a:t>النمو الذهني المعرفي</a:t>
            </a:r>
            <a:endParaRPr lang="en-GB" altLang="en-US" b="1">
              <a:solidFill>
                <a:srgbClr val="000000"/>
              </a:solidFill>
            </a:endParaRPr>
          </a:p>
          <a:p>
            <a:pPr algn="r" rtl="1" eaLnBrk="1" hangingPunct="1">
              <a:lnSpc>
                <a:spcPct val="100000"/>
              </a:lnSpc>
              <a:buFont typeface="Arial" panose="020B0604020202020204" pitchFamily="34" charset="0"/>
              <a:buChar char="-"/>
            </a:pPr>
            <a:r>
              <a:rPr lang="ar-SA" altLang="en-US" b="1">
                <a:solidFill>
                  <a:srgbClr val="000000"/>
                </a:solidFill>
              </a:rPr>
              <a:t>النمو الانفعالي</a:t>
            </a:r>
            <a:endParaRPr lang="en-GB" altLang="en-US" b="1">
              <a:solidFill>
                <a:srgbClr val="000000"/>
              </a:solidFill>
            </a:endParaRPr>
          </a:p>
          <a:p>
            <a:pPr algn="r" rtl="1" eaLnBrk="1" hangingPunct="1">
              <a:lnSpc>
                <a:spcPct val="100000"/>
              </a:lnSpc>
              <a:buFont typeface="Arial" panose="020B0604020202020204" pitchFamily="34" charset="0"/>
              <a:buChar char="-"/>
            </a:pPr>
            <a:r>
              <a:rPr lang="ar-SA" altLang="en-US" b="1">
                <a:solidFill>
                  <a:srgbClr val="000000"/>
                </a:solidFill>
              </a:rPr>
              <a:t>النمو الاجتماعي</a:t>
            </a:r>
            <a:endParaRPr lang="en-GB" altLang="en-US" b="1">
              <a:solidFill>
                <a:srgbClr val="000000"/>
              </a:solidFill>
            </a:endParaRPr>
          </a:p>
          <a:p>
            <a:pPr algn="r" rtl="1" eaLnBrk="1" hangingPunct="1">
              <a:lnSpc>
                <a:spcPct val="100000"/>
              </a:lnSpc>
            </a:pPr>
            <a:endParaRPr lang="en-GB" altLang="en-US" b="1">
              <a:solidFill>
                <a:srgbClr val="000000"/>
              </a:solidFill>
            </a:endParaRPr>
          </a:p>
          <a:p>
            <a:pPr algn="r" eaLnBrk="1" hangingPunct="1">
              <a:lnSpc>
                <a:spcPct val="100000"/>
              </a:lnSpc>
            </a:pPr>
            <a:endParaRPr lang="en-GB" altLang="en-US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3985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"/>
          <p:cNvSpPr>
            <a:spLocks noGrp="1" noChangeArrowheads="1"/>
          </p:cNvSpPr>
          <p:nvPr>
            <p:ph type="title"/>
          </p:nvPr>
        </p:nvSpPr>
        <p:spPr>
          <a:xfrm>
            <a:off x="2195514" y="476251"/>
            <a:ext cx="7805737" cy="1196975"/>
          </a:xfrm>
        </p:spPr>
        <p:txBody>
          <a:bodyPr/>
          <a:lstStyle/>
          <a:p>
            <a:pPr>
              <a:lnSpc>
                <a:spcPct val="88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mtClean="0"/>
              <a:t>Maturation </a:t>
            </a:r>
          </a:p>
        </p:txBody>
      </p:sp>
      <p:sp>
        <p:nvSpPr>
          <p:cNvPr id="160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95514" y="1906589"/>
            <a:ext cx="7805737" cy="4230687"/>
          </a:xfrm>
        </p:spPr>
        <p:txBody>
          <a:bodyPr/>
          <a:lstStyle/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ان البيئة  (التدريب التعلم الخبرة) قد تدعم النضج أو قد تبطئه</a:t>
            </a:r>
            <a:r>
              <a:rPr lang="en-GB" altLang="en-US" smtClean="0"/>
              <a:t>. </a:t>
            </a:r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هل يمكن أن نُعلم الطفل مهارة معينة قبل حدوث مستوى النضج الخاص بها؟</a:t>
            </a:r>
            <a:endParaRPr lang="en-GB" altLang="en-US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smtClean="0"/>
          </a:p>
          <a:p>
            <a:pPr rtl="1">
              <a:lnSpc>
                <a:spcPct val="88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ar-SA" altLang="en-US" smtClean="0"/>
              <a:t>ان التعلم يصبح مستحيل الى أن يتوفر نضج الأبنية الأساسية اللازمة للاستفادة من التعلم</a:t>
            </a:r>
            <a:r>
              <a:rPr lang="en-GB" altLang="en-US" smtClean="0"/>
              <a:t>.    </a:t>
            </a:r>
          </a:p>
        </p:txBody>
      </p:sp>
    </p:spTree>
    <p:extLst>
      <p:ext uri="{BB962C8B-B14F-4D97-AF65-F5344CB8AC3E}">
        <p14:creationId xmlns:p14="http://schemas.microsoft.com/office/powerpoint/2010/main" val="3524844108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دور البيئة في النمو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متى تبدأ البيئة في التأثير في النمو؟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784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تأثير البيئة في النمو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8895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953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9906000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 النمو هو نتاج لعمليتي </a:t>
            </a: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النضج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التعلم</a:t>
            </a:r>
            <a:endParaRPr lang="en-GB" altLang="en-US" dirty="0" smtClean="0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l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Ink Free" panose="03080402000500000000" pitchFamily="66" charset="0"/>
                <a:cs typeface="Calibri" panose="020F0502020204030204" pitchFamily="34" charset="0"/>
              </a:rPr>
              <a:t>Growth and development are the result of both </a:t>
            </a:r>
            <a:r>
              <a:rPr lang="en-GB" altLang="en-US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maturation</a:t>
            </a:r>
            <a:r>
              <a:rPr lang="en-GB" altLang="en-US" dirty="0" smtClean="0">
                <a:latin typeface="Ink Free" panose="03080402000500000000" pitchFamily="66" charset="0"/>
                <a:cs typeface="Calibri" panose="020F0502020204030204" pitchFamily="34" charset="0"/>
              </a:rPr>
              <a:t> and </a:t>
            </a:r>
            <a:r>
              <a:rPr lang="en-GB" altLang="en-US" dirty="0" smtClean="0">
                <a:solidFill>
                  <a:srgbClr val="3333CC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learning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النضج محكوم بالوراثة و المخطط الجيني لكل فرد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أما التعلم فهو نتيجة مزيج من النضج و الخبرات البيئية معا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0427967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هل النضج يحتاج الى تعلم ام التعلم يحتاج الى نضج؟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08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8209" y="1417638"/>
            <a:ext cx="11679381" cy="45259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و بالنهاية ان شخصية الانسان هي عبارة عن كل متكامل فهي تشمل على الجوانب الجسمية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والمعرفية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والانفعالية و الاجتماعية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و ان الفهم الحقيقي للإنسان لا يتم إلا من خلال فهم هذه الجوانب مجتمعة مع بعضها البعض ذلك لأنها تعمل في انسجام وتوافق.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05652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7037" y="1984665"/>
            <a:ext cx="11710554" cy="3611563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ان </a:t>
            </a: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النمو الجسمي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هو زيادة في النسب العامة. و هذه الزيادة تعود الى عوامل النضج المحكومة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بالوراثة، دور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البيئة هنا محدود</a:t>
            </a: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07555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5473" y="2057400"/>
            <a:ext cx="11907981" cy="4502150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أما التنوع و التعقد و التغير في </a:t>
            </a: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العمليات النفسية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فإنها تعود الى التفاعل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ما بين </a:t>
            </a:r>
            <a:r>
              <a:rPr lang="ar-SA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الوراثة و عوامل الرعاية البيئية المحكومة بالتعلم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algn="ctr" rtl="1">
              <a:lnSpc>
                <a:spcPct val="100000"/>
              </a:lnSpc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en-GB" altLang="en-US" b="1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Interactive: nature x nurture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23850" indent="-323850" rtl="1">
              <a:lnSpc>
                <a:spcPct val="100000"/>
              </a:lnSpc>
              <a:spcBef>
                <a:spcPts val="800"/>
              </a:spcBef>
              <a:buClr>
                <a:srgbClr val="000000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endParaRPr lang="en-GB" alt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15967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ar-SA" altLang="en-US" b="0" dirty="0" smtClean="0">
                <a:latin typeface="Calibri" panose="020F0502020204030204" pitchFamily="34" charset="0"/>
                <a:cs typeface="Calibri" panose="020F0502020204030204" pitchFamily="34" charset="0"/>
              </a:rPr>
              <a:t>معنى النمو</a:t>
            </a:r>
            <a:endParaRPr lang="en-GB" altLang="en-US" b="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1435100"/>
            <a:ext cx="8229600" cy="4572000"/>
          </a:xfrm>
        </p:spPr>
        <p:txBody>
          <a:bodyPr vert="horz" lIns="90000" tIns="46800" rIns="90000" bIns="46800" rtlCol="0">
            <a:normAutofit/>
          </a:bodyPr>
          <a:lstStyle/>
          <a:p>
            <a:pPr marL="323850" indent="-323850">
              <a:lnSpc>
                <a:spcPct val="100000"/>
              </a:lnSpc>
              <a:spcBef>
                <a:spcPts val="800"/>
              </a:spcBef>
              <a:buClr>
                <a:srgbClr val="3333CC"/>
              </a:buClr>
              <a:buSzPct val="100000"/>
              <a:tabLst>
                <a:tab pos="363538" algn="l"/>
                <a:tab pos="820738" algn="l"/>
                <a:tab pos="1277938" algn="l"/>
                <a:tab pos="1735138" algn="l"/>
                <a:tab pos="2192338" algn="l"/>
                <a:tab pos="2649538" algn="l"/>
                <a:tab pos="3106738" algn="l"/>
                <a:tab pos="3563938" algn="l"/>
                <a:tab pos="4021138" algn="l"/>
                <a:tab pos="4478338" algn="l"/>
                <a:tab pos="4935538" algn="l"/>
                <a:tab pos="5392738" algn="l"/>
                <a:tab pos="5849938" algn="l"/>
                <a:tab pos="6307138" algn="l"/>
                <a:tab pos="6764338" algn="l"/>
                <a:tab pos="7221538" algn="l"/>
                <a:tab pos="7678738" algn="l"/>
                <a:tab pos="8135938" algn="l"/>
                <a:tab pos="8593138" algn="l"/>
                <a:tab pos="9050338" algn="l"/>
              </a:tabLst>
            </a:pPr>
            <a:r>
              <a:rPr lang="ar-SA" altLang="en-US" dirty="0" smtClean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التغيرات البيولوجية</a:t>
            </a:r>
            <a:r>
              <a:rPr lang="en-GB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5364" name="Line 3"/>
          <p:cNvSpPr>
            <a:spLocks noChangeShapeType="1"/>
          </p:cNvSpPr>
          <p:nvPr/>
        </p:nvSpPr>
        <p:spPr bwMode="auto">
          <a:xfrm flipH="1">
            <a:off x="6200775" y="1838325"/>
            <a:ext cx="13335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>
            <a:off x="7543800" y="1828800"/>
            <a:ext cx="152400" cy="1371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5"/>
          <p:cNvSpPr>
            <a:spLocks noChangeShapeType="1"/>
          </p:cNvSpPr>
          <p:nvPr/>
        </p:nvSpPr>
        <p:spPr bwMode="auto">
          <a:xfrm>
            <a:off x="7524750" y="1828800"/>
            <a:ext cx="1066800" cy="1295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 flipH="1" flipV="1">
            <a:off x="5924550" y="1581150"/>
            <a:ext cx="1562100" cy="2667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7162800" y="3352800"/>
            <a:ext cx="7620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الطول</a:t>
            </a:r>
            <a:endParaRPr lang="en-GB" alt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5029200" y="2514600"/>
            <a:ext cx="12954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الوزن</a:t>
            </a:r>
            <a:endParaRPr lang="en-GB" alt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71" name="Text Box 10"/>
          <p:cNvSpPr txBox="1">
            <a:spLocks noChangeArrowheads="1"/>
          </p:cNvSpPr>
          <p:nvPr/>
        </p:nvSpPr>
        <p:spPr bwMode="auto">
          <a:xfrm>
            <a:off x="8104909" y="3352800"/>
            <a:ext cx="1039091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6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ar-SA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الملمس</a:t>
            </a:r>
            <a:r>
              <a:rPr lang="en-GB" altLang="en-US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480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7347</TotalTime>
  <Words>687</Words>
  <Application>Microsoft Office PowerPoint</Application>
  <PresentationFormat>Widescreen</PresentationFormat>
  <Paragraphs>168</Paragraphs>
  <Slides>32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Ink Free</vt:lpstr>
      <vt:lpstr>Simplified Arabic</vt:lpstr>
      <vt:lpstr>Tahoma</vt:lpstr>
      <vt:lpstr>Times New Roman</vt:lpstr>
      <vt:lpstr>Office Theme</vt:lpstr>
      <vt:lpstr>الأسس النمائية للسلوك الانساني </vt:lpstr>
      <vt:lpstr>معنى النمو </vt:lpstr>
      <vt:lpstr>معنى النمو</vt:lpstr>
      <vt:lpstr>معنى النمو</vt:lpstr>
      <vt:lpstr>PowerPoint Presentation</vt:lpstr>
      <vt:lpstr>معنى النمو</vt:lpstr>
      <vt:lpstr>معنى النمو</vt:lpstr>
      <vt:lpstr>معنى النمو</vt:lpstr>
      <vt:lpstr>معنى النمو</vt:lpstr>
      <vt:lpstr>معنى النمو</vt:lpstr>
      <vt:lpstr>ما هي جوانب النمو</vt:lpstr>
      <vt:lpstr>Features of Development </vt:lpstr>
      <vt:lpstr>معنى النمو</vt:lpstr>
      <vt:lpstr>معنى النمو</vt:lpstr>
      <vt:lpstr>PowerPoint Presentation</vt:lpstr>
      <vt:lpstr>PowerPoint Presentation</vt:lpstr>
      <vt:lpstr>PowerPoint Presentation</vt:lpstr>
      <vt:lpstr>العوامل المؤثرة في النمو </vt:lpstr>
      <vt:lpstr>العوامل المؤثرة في النمو</vt:lpstr>
      <vt:lpstr>العوامل المؤثرة في النمو</vt:lpstr>
      <vt:lpstr>العوامل المؤثرة في النمو</vt:lpstr>
      <vt:lpstr>العوامل المؤثرة في النمو</vt:lpstr>
      <vt:lpstr>العوامل المؤثرة في النمو</vt:lpstr>
      <vt:lpstr>العوامل المؤثرة في النمو</vt:lpstr>
      <vt:lpstr>PowerPoint Presentation</vt:lpstr>
      <vt:lpstr>العوامل المؤثرة في النمو</vt:lpstr>
      <vt:lpstr>Temperament: Newborn babies </vt:lpstr>
      <vt:lpstr>Temperament: Newborn babies</vt:lpstr>
      <vt:lpstr>Maturation </vt:lpstr>
      <vt:lpstr>Maturation </vt:lpstr>
      <vt:lpstr>دور البيئة في النمو</vt:lpstr>
      <vt:lpstr>تأثير البيئة في النمو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الأسس النمائية للسلوك الانساني</dc:title>
  <dc:creator>morice</dc:creator>
  <cp:lastModifiedBy>morice</cp:lastModifiedBy>
  <cp:revision>17</cp:revision>
  <dcterms:created xsi:type="dcterms:W3CDTF">2021-03-17T17:12:51Z</dcterms:created>
  <dcterms:modified xsi:type="dcterms:W3CDTF">2021-03-22T19:40:12Z</dcterms:modified>
</cp:coreProperties>
</file>