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0" r:id="rId4"/>
    <p:sldId id="258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4" autoAdjust="0"/>
    <p:restoredTop sz="94660"/>
  </p:normalViewPr>
  <p:slideViewPr>
    <p:cSldViewPr snapToGrid="0">
      <p:cViewPr varScale="1">
        <p:scale>
          <a:sx n="69" d="100"/>
          <a:sy n="69" d="100"/>
        </p:scale>
        <p:origin x="56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AE098B-1B78-4168-A919-35D964429C0E}" type="datetimeFigureOut">
              <a:rPr lang="en-US" smtClean="0"/>
              <a:t>22-May-22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470CC7-7B5F-470F-A257-DE894D188D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03775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AE098B-1B78-4168-A919-35D964429C0E}" type="datetimeFigureOut">
              <a:rPr lang="en-US" smtClean="0"/>
              <a:t>22-May-22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470CC7-7B5F-470F-A257-DE894D188D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01406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AE098B-1B78-4168-A919-35D964429C0E}" type="datetimeFigureOut">
              <a:rPr lang="en-US" smtClean="0"/>
              <a:t>22-May-22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470CC7-7B5F-470F-A257-DE894D188D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85372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AE098B-1B78-4168-A919-35D964429C0E}" type="datetimeFigureOut">
              <a:rPr lang="en-US" smtClean="0"/>
              <a:t>22-May-22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470CC7-7B5F-470F-A257-DE894D188D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78673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AE098B-1B78-4168-A919-35D964429C0E}" type="datetimeFigureOut">
              <a:rPr lang="en-US" smtClean="0"/>
              <a:t>22-May-22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470CC7-7B5F-470F-A257-DE894D188D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67802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AE098B-1B78-4168-A919-35D964429C0E}" type="datetimeFigureOut">
              <a:rPr lang="en-US" smtClean="0"/>
              <a:t>22-May-22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470CC7-7B5F-470F-A257-DE894D188D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07146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AE098B-1B78-4168-A919-35D964429C0E}" type="datetimeFigureOut">
              <a:rPr lang="en-US" smtClean="0"/>
              <a:t>22-May-22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470CC7-7B5F-470F-A257-DE894D188D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48765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AE098B-1B78-4168-A919-35D964429C0E}" type="datetimeFigureOut">
              <a:rPr lang="en-US" smtClean="0"/>
              <a:t>22-May-22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470CC7-7B5F-470F-A257-DE894D188D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39623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AE098B-1B78-4168-A919-35D964429C0E}" type="datetimeFigureOut">
              <a:rPr lang="en-US" smtClean="0"/>
              <a:t>22-May-22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470CC7-7B5F-470F-A257-DE894D188D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11062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AE098B-1B78-4168-A919-35D964429C0E}" type="datetimeFigureOut">
              <a:rPr lang="en-US" smtClean="0"/>
              <a:t>22-May-22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470CC7-7B5F-470F-A257-DE894D188D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664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AE098B-1B78-4168-A919-35D964429C0E}" type="datetimeFigureOut">
              <a:rPr lang="en-US" smtClean="0"/>
              <a:t>22-May-22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470CC7-7B5F-470F-A257-DE894D188D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81302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AE098B-1B78-4168-A919-35D964429C0E}" type="datetimeFigureOut">
              <a:rPr lang="en-US" smtClean="0"/>
              <a:t>22-May-22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470CC7-7B5F-470F-A257-DE894D188D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14847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84433052"/>
              </p:ext>
            </p:extLst>
          </p:nvPr>
        </p:nvGraphicFramePr>
        <p:xfrm>
          <a:off x="2776451" y="2535388"/>
          <a:ext cx="1376220" cy="10058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376220">
                  <a:extLst>
                    <a:ext uri="{9D8B030D-6E8A-4147-A177-3AD203B41FA5}">
                      <a16:colId xmlns:a16="http://schemas.microsoft.com/office/drawing/2014/main" val="2795468680"/>
                    </a:ext>
                  </a:extLst>
                </a:gridCol>
              </a:tblGrid>
              <a:tr h="245020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Student</a:t>
                      </a:r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03088383"/>
                  </a:ext>
                </a:extLst>
              </a:tr>
              <a:tr h="24502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 </a:t>
                      </a:r>
                      <a:r>
                        <a:rPr lang="en-US" sz="1200" baseline="0" dirty="0" smtClean="0"/>
                        <a:t> - </a:t>
                      </a:r>
                      <a:r>
                        <a:rPr lang="en-US" sz="1200" baseline="0" dirty="0" err="1" smtClean="0"/>
                        <a:t>gpa</a:t>
                      </a:r>
                      <a:r>
                        <a:rPr lang="en-US" sz="1200" baseline="0" dirty="0" smtClean="0"/>
                        <a:t>: real</a:t>
                      </a:r>
                    </a:p>
                    <a:p>
                      <a:r>
                        <a:rPr lang="en-US" sz="1200" baseline="0" dirty="0" smtClean="0"/>
                        <a:t> - …</a:t>
                      </a:r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09593304"/>
                  </a:ext>
                </a:extLst>
              </a:tr>
              <a:tr h="24502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//getters &amp; setters</a:t>
                      </a:r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9598491"/>
                  </a:ext>
                </a:extLst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43081458"/>
              </p:ext>
            </p:extLst>
          </p:nvPr>
        </p:nvGraphicFramePr>
        <p:xfrm>
          <a:off x="239220" y="2535388"/>
          <a:ext cx="1376220" cy="10058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376220">
                  <a:extLst>
                    <a:ext uri="{9D8B030D-6E8A-4147-A177-3AD203B41FA5}">
                      <a16:colId xmlns:a16="http://schemas.microsoft.com/office/drawing/2014/main" val="2795468680"/>
                    </a:ext>
                  </a:extLst>
                </a:gridCol>
              </a:tblGrid>
              <a:tr h="245020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Teacher</a:t>
                      </a:r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03088383"/>
                  </a:ext>
                </a:extLst>
              </a:tr>
              <a:tr h="24502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 </a:t>
                      </a:r>
                      <a:r>
                        <a:rPr lang="en-US" sz="1200" baseline="0" dirty="0" smtClean="0"/>
                        <a:t> - salary: real</a:t>
                      </a:r>
                    </a:p>
                    <a:p>
                      <a:r>
                        <a:rPr lang="en-US" sz="1200" baseline="0" dirty="0" smtClean="0"/>
                        <a:t> - …</a:t>
                      </a:r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09593304"/>
                  </a:ext>
                </a:extLst>
              </a:tr>
              <a:tr h="24502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//getters &amp; setters</a:t>
                      </a:r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9598491"/>
                  </a:ext>
                </a:extLst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91378093"/>
              </p:ext>
            </p:extLst>
          </p:nvPr>
        </p:nvGraphicFramePr>
        <p:xfrm>
          <a:off x="1741053" y="711360"/>
          <a:ext cx="1376220" cy="13716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376220">
                  <a:extLst>
                    <a:ext uri="{9D8B030D-6E8A-4147-A177-3AD203B41FA5}">
                      <a16:colId xmlns:a16="http://schemas.microsoft.com/office/drawing/2014/main" val="2795468680"/>
                    </a:ext>
                  </a:extLst>
                </a:gridCol>
              </a:tblGrid>
              <a:tr h="245020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&lt;abstract&gt;</a:t>
                      </a:r>
                    </a:p>
                    <a:p>
                      <a:pPr algn="ctr"/>
                      <a:r>
                        <a:rPr lang="en-US" sz="1200" dirty="0" smtClean="0"/>
                        <a:t>Person</a:t>
                      </a:r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03088383"/>
                  </a:ext>
                </a:extLst>
              </a:tr>
              <a:tr h="24502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 </a:t>
                      </a:r>
                      <a:r>
                        <a:rPr lang="en-US" sz="1200" baseline="0" dirty="0" smtClean="0"/>
                        <a:t> - id: integer</a:t>
                      </a:r>
                    </a:p>
                    <a:p>
                      <a:r>
                        <a:rPr lang="en-US" sz="1200" baseline="0" dirty="0" smtClean="0"/>
                        <a:t> - name: String</a:t>
                      </a:r>
                    </a:p>
                    <a:p>
                      <a:r>
                        <a:rPr lang="en-US" sz="1200" baseline="0" dirty="0" smtClean="0"/>
                        <a:t> - gender: Char</a:t>
                      </a:r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09593304"/>
                  </a:ext>
                </a:extLst>
              </a:tr>
              <a:tr h="24502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//getters &amp; setters</a:t>
                      </a:r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9598491"/>
                  </a:ext>
                </a:extLst>
              </a:tr>
            </a:tbl>
          </a:graphicData>
        </a:graphic>
      </p:graphicFrame>
      <p:cxnSp>
        <p:nvCxnSpPr>
          <p:cNvPr id="8" name="Straight Arrow Connector 7"/>
          <p:cNvCxnSpPr>
            <a:stCxn id="4" idx="0"/>
          </p:cNvCxnSpPr>
          <p:nvPr/>
        </p:nvCxnSpPr>
        <p:spPr>
          <a:xfrm flipH="1" flipV="1">
            <a:off x="2429163" y="2232590"/>
            <a:ext cx="1035398" cy="302798"/>
          </a:xfrm>
          <a:prstGeom prst="straightConnector1">
            <a:avLst/>
          </a:prstGeom>
          <a:ln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Isosceles Triangle 8"/>
          <p:cNvSpPr/>
          <p:nvPr/>
        </p:nvSpPr>
        <p:spPr>
          <a:xfrm>
            <a:off x="2326178" y="2082960"/>
            <a:ext cx="205969" cy="149630"/>
          </a:xfrm>
          <a:prstGeom prst="triangl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" name="Straight Arrow Connector 10"/>
          <p:cNvCxnSpPr>
            <a:stCxn id="9" idx="3"/>
            <a:endCxn id="5" idx="0"/>
          </p:cNvCxnSpPr>
          <p:nvPr/>
        </p:nvCxnSpPr>
        <p:spPr>
          <a:xfrm flipH="1">
            <a:off x="927330" y="2232590"/>
            <a:ext cx="1501833" cy="302798"/>
          </a:xfrm>
          <a:prstGeom prst="straightConnector1">
            <a:avLst/>
          </a:prstGeom>
          <a:ln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5" name="Table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04778247"/>
              </p:ext>
            </p:extLst>
          </p:nvPr>
        </p:nvGraphicFramePr>
        <p:xfrm>
          <a:off x="10584872" y="894240"/>
          <a:ext cx="1376220" cy="10058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376220">
                  <a:extLst>
                    <a:ext uri="{9D8B030D-6E8A-4147-A177-3AD203B41FA5}">
                      <a16:colId xmlns:a16="http://schemas.microsoft.com/office/drawing/2014/main" val="2795468680"/>
                    </a:ext>
                  </a:extLst>
                </a:gridCol>
              </a:tblGrid>
              <a:tr h="245020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Faculty</a:t>
                      </a:r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03088383"/>
                  </a:ext>
                </a:extLst>
              </a:tr>
              <a:tr h="24502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 </a:t>
                      </a:r>
                      <a:r>
                        <a:rPr lang="en-US" sz="1200" baseline="0" dirty="0" smtClean="0"/>
                        <a:t> - name: string</a:t>
                      </a:r>
                    </a:p>
                    <a:p>
                      <a:r>
                        <a:rPr lang="en-US" sz="1200" baseline="0" dirty="0" smtClean="0"/>
                        <a:t> - …</a:t>
                      </a:r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09593304"/>
                  </a:ext>
                </a:extLst>
              </a:tr>
              <a:tr h="24502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//getters &amp; setters</a:t>
                      </a:r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9598491"/>
                  </a:ext>
                </a:extLst>
              </a:tr>
            </a:tbl>
          </a:graphicData>
        </a:graphic>
      </p:graphicFrame>
      <p:graphicFrame>
        <p:nvGraphicFramePr>
          <p:cNvPr id="16" name="Table 1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23638417"/>
              </p:ext>
            </p:extLst>
          </p:nvPr>
        </p:nvGraphicFramePr>
        <p:xfrm>
          <a:off x="8107680" y="894240"/>
          <a:ext cx="1376220" cy="11887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376220">
                  <a:extLst>
                    <a:ext uri="{9D8B030D-6E8A-4147-A177-3AD203B41FA5}">
                      <a16:colId xmlns:a16="http://schemas.microsoft.com/office/drawing/2014/main" val="2795468680"/>
                    </a:ext>
                  </a:extLst>
                </a:gridCol>
              </a:tblGrid>
              <a:tr h="245020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Department </a:t>
                      </a:r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03088383"/>
                  </a:ext>
                </a:extLst>
              </a:tr>
              <a:tr h="24502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 </a:t>
                      </a:r>
                      <a:r>
                        <a:rPr lang="en-US" sz="1200" baseline="0" dirty="0" smtClean="0"/>
                        <a:t> - name: </a:t>
                      </a:r>
                      <a:r>
                        <a:rPr lang="en-US" sz="1200" baseline="0" dirty="0" err="1" smtClean="0"/>
                        <a:t>stirng</a:t>
                      </a:r>
                      <a:endParaRPr lang="en-US" sz="1200" baseline="0" dirty="0" smtClean="0"/>
                    </a:p>
                    <a:p>
                      <a:r>
                        <a:rPr lang="en-US" sz="1200" baseline="0" dirty="0" smtClean="0"/>
                        <a:t> - </a:t>
                      </a:r>
                      <a:r>
                        <a:rPr lang="en-US" sz="1200" baseline="0" dirty="0" err="1" smtClean="0"/>
                        <a:t>tel</a:t>
                      </a:r>
                      <a:r>
                        <a:rPr lang="en-US" sz="1200" baseline="0" dirty="0" smtClean="0"/>
                        <a:t>: string</a:t>
                      </a:r>
                    </a:p>
                    <a:p>
                      <a:r>
                        <a:rPr lang="en-US" sz="1200" baseline="0" dirty="0" smtClean="0"/>
                        <a:t>…</a:t>
                      </a:r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09593304"/>
                  </a:ext>
                </a:extLst>
              </a:tr>
              <a:tr h="24502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//getters &amp; setters</a:t>
                      </a:r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9598491"/>
                  </a:ext>
                </a:extLst>
              </a:tr>
            </a:tbl>
          </a:graphicData>
        </a:graphic>
      </p:graphicFrame>
      <p:cxnSp>
        <p:nvCxnSpPr>
          <p:cNvPr id="19" name="Straight Connector 18"/>
          <p:cNvCxnSpPr>
            <a:stCxn id="15" idx="1"/>
            <a:endCxn id="16" idx="3"/>
          </p:cNvCxnSpPr>
          <p:nvPr/>
        </p:nvCxnSpPr>
        <p:spPr>
          <a:xfrm flipH="1">
            <a:off x="9483900" y="1397160"/>
            <a:ext cx="1100972" cy="9144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>
            <a:endCxn id="16" idx="1"/>
          </p:cNvCxnSpPr>
          <p:nvPr/>
        </p:nvCxnSpPr>
        <p:spPr>
          <a:xfrm>
            <a:off x="3117273" y="1292943"/>
            <a:ext cx="4990407" cy="19565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2" name="Table 2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42717545"/>
              </p:ext>
            </p:extLst>
          </p:nvPr>
        </p:nvGraphicFramePr>
        <p:xfrm>
          <a:off x="8107680" y="2870668"/>
          <a:ext cx="1376220" cy="13716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376220">
                  <a:extLst>
                    <a:ext uri="{9D8B030D-6E8A-4147-A177-3AD203B41FA5}">
                      <a16:colId xmlns:a16="http://schemas.microsoft.com/office/drawing/2014/main" val="2795468680"/>
                    </a:ext>
                  </a:extLst>
                </a:gridCol>
              </a:tblGrid>
              <a:tr h="245020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Course</a:t>
                      </a:r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03088383"/>
                  </a:ext>
                </a:extLst>
              </a:tr>
              <a:tr h="24502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 </a:t>
                      </a:r>
                      <a:r>
                        <a:rPr lang="en-US" sz="1200" baseline="0" dirty="0" smtClean="0"/>
                        <a:t> - id: string</a:t>
                      </a:r>
                    </a:p>
                    <a:p>
                      <a:r>
                        <a:rPr lang="en-US" sz="1200" baseline="0" dirty="0" smtClean="0"/>
                        <a:t> - name: string</a:t>
                      </a:r>
                    </a:p>
                    <a:p>
                      <a:r>
                        <a:rPr lang="en-US" sz="1200" baseline="0" dirty="0" smtClean="0"/>
                        <a:t> - credit: </a:t>
                      </a:r>
                      <a:r>
                        <a:rPr lang="en-US" sz="1200" baseline="0" dirty="0" err="1" smtClean="0"/>
                        <a:t>int</a:t>
                      </a:r>
                      <a:endParaRPr lang="en-US" sz="1200" baseline="0" dirty="0" smtClean="0"/>
                    </a:p>
                    <a:p>
                      <a:r>
                        <a:rPr lang="en-US" sz="1200" baseline="0" dirty="0" smtClean="0"/>
                        <a:t>…</a:t>
                      </a:r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09593304"/>
                  </a:ext>
                </a:extLst>
              </a:tr>
              <a:tr h="24502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//getters &amp; setters</a:t>
                      </a:r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9598491"/>
                  </a:ext>
                </a:extLst>
              </a:tr>
            </a:tbl>
          </a:graphicData>
        </a:graphic>
      </p:graphicFrame>
      <p:graphicFrame>
        <p:nvGraphicFramePr>
          <p:cNvPr id="23" name="Table 2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56399583"/>
              </p:ext>
            </p:extLst>
          </p:nvPr>
        </p:nvGraphicFramePr>
        <p:xfrm>
          <a:off x="6179127" y="4475025"/>
          <a:ext cx="1376220" cy="13716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376220">
                  <a:extLst>
                    <a:ext uri="{9D8B030D-6E8A-4147-A177-3AD203B41FA5}">
                      <a16:colId xmlns:a16="http://schemas.microsoft.com/office/drawing/2014/main" val="2795468680"/>
                    </a:ext>
                  </a:extLst>
                </a:gridCol>
              </a:tblGrid>
              <a:tr h="245020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Section </a:t>
                      </a:r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03088383"/>
                  </a:ext>
                </a:extLst>
              </a:tr>
              <a:tr h="24502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 </a:t>
                      </a:r>
                      <a:r>
                        <a:rPr lang="en-US" sz="1200" baseline="0" dirty="0" smtClean="0"/>
                        <a:t> - id</a:t>
                      </a:r>
                    </a:p>
                    <a:p>
                      <a:r>
                        <a:rPr lang="en-US" sz="1200" baseline="0" dirty="0" smtClean="0"/>
                        <a:t> - dates</a:t>
                      </a:r>
                    </a:p>
                    <a:p>
                      <a:r>
                        <a:rPr lang="en-US" sz="1200" baseline="0" dirty="0" smtClean="0"/>
                        <a:t> - time</a:t>
                      </a:r>
                    </a:p>
                    <a:p>
                      <a:r>
                        <a:rPr lang="en-US" sz="1200" baseline="0" dirty="0" smtClean="0"/>
                        <a:t> - room#</a:t>
                      </a:r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09593304"/>
                  </a:ext>
                </a:extLst>
              </a:tr>
              <a:tr h="24502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//getters &amp; setters</a:t>
                      </a:r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9598491"/>
                  </a:ext>
                </a:extLst>
              </a:tr>
            </a:tbl>
          </a:graphicData>
        </a:graphic>
      </p:graphicFrame>
      <p:graphicFrame>
        <p:nvGraphicFramePr>
          <p:cNvPr id="24" name="Table 2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72200205"/>
              </p:ext>
            </p:extLst>
          </p:nvPr>
        </p:nvGraphicFramePr>
        <p:xfrm>
          <a:off x="3228109" y="4849098"/>
          <a:ext cx="1376220" cy="10058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376220">
                  <a:extLst>
                    <a:ext uri="{9D8B030D-6E8A-4147-A177-3AD203B41FA5}">
                      <a16:colId xmlns:a16="http://schemas.microsoft.com/office/drawing/2014/main" val="2795468680"/>
                    </a:ext>
                  </a:extLst>
                </a:gridCol>
              </a:tblGrid>
              <a:tr h="245020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err="1" smtClean="0"/>
                        <a:t>TranscriptEntry</a:t>
                      </a:r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03088383"/>
                  </a:ext>
                </a:extLst>
              </a:tr>
              <a:tr h="24502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 </a:t>
                      </a:r>
                      <a:r>
                        <a:rPr lang="en-US" sz="1200" baseline="0" dirty="0" smtClean="0"/>
                        <a:t> - grade: real</a:t>
                      </a:r>
                    </a:p>
                    <a:p>
                      <a:r>
                        <a:rPr lang="en-US" sz="1200" baseline="0" dirty="0" smtClean="0"/>
                        <a:t> - …</a:t>
                      </a:r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09593304"/>
                  </a:ext>
                </a:extLst>
              </a:tr>
              <a:tr h="24502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//getters &amp; setters</a:t>
                      </a:r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9598491"/>
                  </a:ext>
                </a:extLst>
              </a:tr>
            </a:tbl>
          </a:graphicData>
        </a:graphic>
      </p:graphicFrame>
      <p:graphicFrame>
        <p:nvGraphicFramePr>
          <p:cNvPr id="25" name="Table 2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0579578"/>
              </p:ext>
            </p:extLst>
          </p:nvPr>
        </p:nvGraphicFramePr>
        <p:xfrm>
          <a:off x="302026" y="4849098"/>
          <a:ext cx="1376220" cy="8229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376220">
                  <a:extLst>
                    <a:ext uri="{9D8B030D-6E8A-4147-A177-3AD203B41FA5}">
                      <a16:colId xmlns:a16="http://schemas.microsoft.com/office/drawing/2014/main" val="2795468680"/>
                    </a:ext>
                  </a:extLst>
                </a:gridCol>
              </a:tblGrid>
              <a:tr h="245020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err="1" smtClean="0"/>
                        <a:t>StudentTranscript</a:t>
                      </a:r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03088383"/>
                  </a:ext>
                </a:extLst>
              </a:tr>
              <a:tr h="24502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 </a:t>
                      </a:r>
                      <a:r>
                        <a:rPr lang="en-US" sz="1200" baseline="0" dirty="0" smtClean="0"/>
                        <a:t> - …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09593304"/>
                  </a:ext>
                </a:extLst>
              </a:tr>
              <a:tr h="24502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//getters &amp; setters</a:t>
                      </a:r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9598491"/>
                  </a:ext>
                </a:extLst>
              </a:tr>
            </a:tbl>
          </a:graphicData>
        </a:graphic>
      </p:graphicFrame>
      <p:sp>
        <p:nvSpPr>
          <p:cNvPr id="26" name="Diamond 25"/>
          <p:cNvSpPr/>
          <p:nvPr/>
        </p:nvSpPr>
        <p:spPr>
          <a:xfrm>
            <a:off x="1678246" y="5215780"/>
            <a:ext cx="199506" cy="208433"/>
          </a:xfrm>
          <a:prstGeom prst="diamond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8" name="Elbow Connector 27"/>
          <p:cNvCxnSpPr>
            <a:endCxn id="23" idx="1"/>
          </p:cNvCxnSpPr>
          <p:nvPr/>
        </p:nvCxnSpPr>
        <p:spPr>
          <a:xfrm>
            <a:off x="3464561" y="3541228"/>
            <a:ext cx="2714566" cy="1619597"/>
          </a:xfrm>
          <a:prstGeom prst="bentConnector3">
            <a:avLst>
              <a:gd name="adj1" fmla="val 6378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>
            <a:endCxn id="24" idx="0"/>
          </p:cNvCxnSpPr>
          <p:nvPr/>
        </p:nvCxnSpPr>
        <p:spPr>
          <a:xfrm flipH="1">
            <a:off x="3916219" y="4351026"/>
            <a:ext cx="1279236" cy="498072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>
            <a:stCxn id="26" idx="3"/>
            <a:endCxn id="24" idx="1"/>
          </p:cNvCxnSpPr>
          <p:nvPr/>
        </p:nvCxnSpPr>
        <p:spPr>
          <a:xfrm>
            <a:off x="1877752" y="5319997"/>
            <a:ext cx="1350357" cy="3202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>
            <a:endCxn id="22" idx="0"/>
          </p:cNvCxnSpPr>
          <p:nvPr/>
        </p:nvCxnSpPr>
        <p:spPr>
          <a:xfrm>
            <a:off x="8795790" y="2082960"/>
            <a:ext cx="0" cy="78770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Elbow Connector 36"/>
          <p:cNvCxnSpPr>
            <a:endCxn id="23" idx="0"/>
          </p:cNvCxnSpPr>
          <p:nvPr/>
        </p:nvCxnSpPr>
        <p:spPr>
          <a:xfrm rot="10800000" flipV="1">
            <a:off x="6867238" y="3556467"/>
            <a:ext cx="1240443" cy="918557"/>
          </a:xfrm>
          <a:prstGeom prst="bentConnector2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TextBox 38"/>
          <p:cNvSpPr txBox="1"/>
          <p:nvPr/>
        </p:nvSpPr>
        <p:spPr>
          <a:xfrm>
            <a:off x="5487320" y="923611"/>
            <a:ext cx="67197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belongs</a:t>
            </a:r>
            <a:endParaRPr lang="en-US" sz="1200" dirty="0"/>
          </a:p>
        </p:txBody>
      </p:sp>
      <p:sp>
        <p:nvSpPr>
          <p:cNvPr id="40" name="Isosceles Triangle 39"/>
          <p:cNvSpPr/>
          <p:nvPr/>
        </p:nvSpPr>
        <p:spPr>
          <a:xfrm rot="5400000">
            <a:off x="5731626" y="808728"/>
            <a:ext cx="73044" cy="118148"/>
          </a:xfrm>
          <a:prstGeom prst="triangl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TextBox 40"/>
          <p:cNvSpPr txBox="1"/>
          <p:nvPr/>
        </p:nvSpPr>
        <p:spPr>
          <a:xfrm>
            <a:off x="5195455" y="3709607"/>
            <a:ext cx="60535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enrolls</a:t>
            </a:r>
            <a:endParaRPr lang="en-US" sz="1200" dirty="0"/>
          </a:p>
        </p:txBody>
      </p:sp>
      <p:sp>
        <p:nvSpPr>
          <p:cNvPr id="42" name="Isosceles Triangle 41"/>
          <p:cNvSpPr/>
          <p:nvPr/>
        </p:nvSpPr>
        <p:spPr>
          <a:xfrm rot="10800000">
            <a:off x="5740262" y="3770157"/>
            <a:ext cx="86960" cy="145143"/>
          </a:xfrm>
          <a:prstGeom prst="triangl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TextBox 42"/>
          <p:cNvSpPr txBox="1"/>
          <p:nvPr/>
        </p:nvSpPr>
        <p:spPr>
          <a:xfrm>
            <a:off x="8186598" y="2360913"/>
            <a:ext cx="54220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offers</a:t>
            </a:r>
            <a:endParaRPr lang="en-US" sz="1200" dirty="0"/>
          </a:p>
        </p:txBody>
      </p:sp>
      <p:sp>
        <p:nvSpPr>
          <p:cNvPr id="44" name="Isosceles Triangle 43"/>
          <p:cNvSpPr/>
          <p:nvPr/>
        </p:nvSpPr>
        <p:spPr>
          <a:xfrm rot="10800000">
            <a:off x="8144043" y="2426840"/>
            <a:ext cx="86960" cy="145143"/>
          </a:xfrm>
          <a:prstGeom prst="triangl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TextBox 44"/>
          <p:cNvSpPr txBox="1"/>
          <p:nvPr/>
        </p:nvSpPr>
        <p:spPr>
          <a:xfrm>
            <a:off x="6863404" y="3776800"/>
            <a:ext cx="80887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o</a:t>
            </a:r>
            <a:r>
              <a:rPr lang="en-US" sz="1200" dirty="0" smtClean="0"/>
              <a:t>ffered as</a:t>
            </a:r>
            <a:endParaRPr lang="en-US" sz="1200" dirty="0"/>
          </a:p>
        </p:txBody>
      </p:sp>
      <p:sp>
        <p:nvSpPr>
          <p:cNvPr id="46" name="Isosceles Triangle 45"/>
          <p:cNvSpPr/>
          <p:nvPr/>
        </p:nvSpPr>
        <p:spPr>
          <a:xfrm rot="10800000">
            <a:off x="7628800" y="3856054"/>
            <a:ext cx="86960" cy="145143"/>
          </a:xfrm>
          <a:prstGeom prst="triangl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8" name="Straight Connector 47"/>
          <p:cNvCxnSpPr>
            <a:endCxn id="25" idx="0"/>
          </p:cNvCxnSpPr>
          <p:nvPr/>
        </p:nvCxnSpPr>
        <p:spPr>
          <a:xfrm flipH="1">
            <a:off x="990136" y="3038308"/>
            <a:ext cx="1786315" cy="181079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TextBox 48"/>
          <p:cNvSpPr txBox="1"/>
          <p:nvPr/>
        </p:nvSpPr>
        <p:spPr>
          <a:xfrm>
            <a:off x="1954999" y="3805203"/>
            <a:ext cx="39946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has</a:t>
            </a:r>
            <a:endParaRPr lang="en-US" sz="1200" dirty="0"/>
          </a:p>
        </p:txBody>
      </p:sp>
      <p:sp>
        <p:nvSpPr>
          <p:cNvPr id="50" name="Isosceles Triangle 49"/>
          <p:cNvSpPr/>
          <p:nvPr/>
        </p:nvSpPr>
        <p:spPr>
          <a:xfrm rot="10800000">
            <a:off x="2310988" y="3892677"/>
            <a:ext cx="86960" cy="145143"/>
          </a:xfrm>
          <a:prstGeom prst="triangl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TextBox 50"/>
          <p:cNvSpPr txBox="1"/>
          <p:nvPr/>
        </p:nvSpPr>
        <p:spPr>
          <a:xfrm>
            <a:off x="7830589" y="1645927"/>
            <a:ext cx="26321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1</a:t>
            </a:r>
            <a:endParaRPr lang="en-US" sz="1200" dirty="0"/>
          </a:p>
        </p:txBody>
      </p:sp>
      <p:sp>
        <p:nvSpPr>
          <p:cNvPr id="52" name="TextBox 51"/>
          <p:cNvSpPr txBox="1"/>
          <p:nvPr/>
        </p:nvSpPr>
        <p:spPr>
          <a:xfrm>
            <a:off x="3304792" y="1364327"/>
            <a:ext cx="26321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*</a:t>
            </a:r>
            <a:endParaRPr lang="en-US" sz="1200" dirty="0"/>
          </a:p>
        </p:txBody>
      </p:sp>
      <p:sp>
        <p:nvSpPr>
          <p:cNvPr id="53" name="TextBox 52"/>
          <p:cNvSpPr txBox="1"/>
          <p:nvPr/>
        </p:nvSpPr>
        <p:spPr>
          <a:xfrm>
            <a:off x="9551799" y="1507427"/>
            <a:ext cx="26321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*</a:t>
            </a:r>
            <a:endParaRPr lang="en-US" sz="1200" dirty="0"/>
          </a:p>
        </p:txBody>
      </p:sp>
      <p:sp>
        <p:nvSpPr>
          <p:cNvPr id="54" name="TextBox 53"/>
          <p:cNvSpPr txBox="1"/>
          <p:nvPr/>
        </p:nvSpPr>
        <p:spPr>
          <a:xfrm>
            <a:off x="8786121" y="2593669"/>
            <a:ext cx="26321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*</a:t>
            </a:r>
            <a:endParaRPr lang="en-US" sz="1200" dirty="0"/>
          </a:p>
        </p:txBody>
      </p:sp>
      <p:sp>
        <p:nvSpPr>
          <p:cNvPr id="55" name="TextBox 54"/>
          <p:cNvSpPr txBox="1"/>
          <p:nvPr/>
        </p:nvSpPr>
        <p:spPr>
          <a:xfrm>
            <a:off x="8879864" y="2060839"/>
            <a:ext cx="26321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1</a:t>
            </a:r>
            <a:endParaRPr lang="en-US" sz="1200" dirty="0"/>
          </a:p>
        </p:txBody>
      </p:sp>
      <p:sp>
        <p:nvSpPr>
          <p:cNvPr id="56" name="TextBox 55"/>
          <p:cNvSpPr txBox="1"/>
          <p:nvPr/>
        </p:nvSpPr>
        <p:spPr>
          <a:xfrm>
            <a:off x="7830589" y="3186553"/>
            <a:ext cx="26321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1</a:t>
            </a:r>
            <a:endParaRPr lang="en-US" sz="1200" dirty="0"/>
          </a:p>
        </p:txBody>
      </p:sp>
      <p:sp>
        <p:nvSpPr>
          <p:cNvPr id="57" name="TextBox 56"/>
          <p:cNvSpPr txBox="1"/>
          <p:nvPr/>
        </p:nvSpPr>
        <p:spPr>
          <a:xfrm>
            <a:off x="6963983" y="4129375"/>
            <a:ext cx="17942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*</a:t>
            </a:r>
            <a:endParaRPr lang="en-US" sz="1200" dirty="0"/>
          </a:p>
        </p:txBody>
      </p:sp>
      <p:sp>
        <p:nvSpPr>
          <p:cNvPr id="58" name="TextBox 57"/>
          <p:cNvSpPr txBox="1"/>
          <p:nvPr/>
        </p:nvSpPr>
        <p:spPr>
          <a:xfrm>
            <a:off x="4257516" y="3279468"/>
            <a:ext cx="26321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*</a:t>
            </a:r>
            <a:endParaRPr lang="en-US" sz="1200" dirty="0"/>
          </a:p>
        </p:txBody>
      </p:sp>
      <p:sp>
        <p:nvSpPr>
          <p:cNvPr id="59" name="TextBox 58"/>
          <p:cNvSpPr txBox="1"/>
          <p:nvPr/>
        </p:nvSpPr>
        <p:spPr>
          <a:xfrm>
            <a:off x="5896517" y="4849098"/>
            <a:ext cx="26321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*</a:t>
            </a:r>
            <a:endParaRPr lang="en-US" sz="1200" dirty="0"/>
          </a:p>
        </p:txBody>
      </p:sp>
      <p:sp>
        <p:nvSpPr>
          <p:cNvPr id="60" name="TextBox 59"/>
          <p:cNvSpPr txBox="1"/>
          <p:nvPr/>
        </p:nvSpPr>
        <p:spPr>
          <a:xfrm>
            <a:off x="2471200" y="2911618"/>
            <a:ext cx="26321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1</a:t>
            </a:r>
            <a:endParaRPr lang="en-US" sz="1200" dirty="0"/>
          </a:p>
        </p:txBody>
      </p:sp>
      <p:sp>
        <p:nvSpPr>
          <p:cNvPr id="61" name="TextBox 60"/>
          <p:cNvSpPr txBox="1"/>
          <p:nvPr/>
        </p:nvSpPr>
        <p:spPr>
          <a:xfrm>
            <a:off x="858529" y="4482416"/>
            <a:ext cx="26321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1</a:t>
            </a:r>
            <a:endParaRPr lang="en-US" sz="1200" dirty="0"/>
          </a:p>
        </p:txBody>
      </p:sp>
      <p:sp>
        <p:nvSpPr>
          <p:cNvPr id="62" name="TextBox 61"/>
          <p:cNvSpPr txBox="1"/>
          <p:nvPr/>
        </p:nvSpPr>
        <p:spPr>
          <a:xfrm>
            <a:off x="2998104" y="5122078"/>
            <a:ext cx="26321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*</a:t>
            </a:r>
            <a:endParaRPr lang="en-US" sz="1200" dirty="0"/>
          </a:p>
        </p:txBody>
      </p:sp>
      <p:cxnSp>
        <p:nvCxnSpPr>
          <p:cNvPr id="64" name="Elbow Connector 63"/>
          <p:cNvCxnSpPr>
            <a:endCxn id="23" idx="2"/>
          </p:cNvCxnSpPr>
          <p:nvPr/>
        </p:nvCxnSpPr>
        <p:spPr>
          <a:xfrm>
            <a:off x="858529" y="3556467"/>
            <a:ext cx="6008708" cy="2290158"/>
          </a:xfrm>
          <a:prstGeom prst="bentConnector4">
            <a:avLst>
              <a:gd name="adj1" fmla="val -11202"/>
              <a:gd name="adj2" fmla="val 140109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8" name="TextBox 67"/>
          <p:cNvSpPr txBox="1"/>
          <p:nvPr/>
        </p:nvSpPr>
        <p:spPr>
          <a:xfrm>
            <a:off x="3433078" y="6451014"/>
            <a:ext cx="66870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teaches</a:t>
            </a:r>
            <a:endParaRPr lang="en-US" sz="1200" dirty="0"/>
          </a:p>
        </p:txBody>
      </p:sp>
      <p:sp>
        <p:nvSpPr>
          <p:cNvPr id="69" name="TextBox 68"/>
          <p:cNvSpPr txBox="1"/>
          <p:nvPr/>
        </p:nvSpPr>
        <p:spPr>
          <a:xfrm>
            <a:off x="6600190" y="5861864"/>
            <a:ext cx="26321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*</a:t>
            </a:r>
            <a:endParaRPr lang="en-US" sz="1200" dirty="0"/>
          </a:p>
        </p:txBody>
      </p:sp>
      <p:sp>
        <p:nvSpPr>
          <p:cNvPr id="70" name="TextBox 69"/>
          <p:cNvSpPr txBox="1"/>
          <p:nvPr/>
        </p:nvSpPr>
        <p:spPr>
          <a:xfrm>
            <a:off x="376098" y="3558900"/>
            <a:ext cx="26321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1</a:t>
            </a:r>
            <a:endParaRPr lang="en-US" sz="1200" dirty="0"/>
          </a:p>
        </p:txBody>
      </p:sp>
      <p:sp>
        <p:nvSpPr>
          <p:cNvPr id="71" name="TextBox 70"/>
          <p:cNvSpPr txBox="1"/>
          <p:nvPr/>
        </p:nvSpPr>
        <p:spPr>
          <a:xfrm>
            <a:off x="5361201" y="95000"/>
            <a:ext cx="15930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u="sng" dirty="0" smtClean="0"/>
              <a:t>College System</a:t>
            </a:r>
            <a:endParaRPr lang="en-US" u="sng" dirty="0"/>
          </a:p>
        </p:txBody>
      </p:sp>
      <p:sp>
        <p:nvSpPr>
          <p:cNvPr id="63" name="Isosceles Triangle 62"/>
          <p:cNvSpPr/>
          <p:nvPr/>
        </p:nvSpPr>
        <p:spPr>
          <a:xfrm rot="5400000">
            <a:off x="3730910" y="6359197"/>
            <a:ext cx="73044" cy="118148"/>
          </a:xfrm>
          <a:prstGeom prst="triangl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" name="TextBox 64"/>
          <p:cNvSpPr txBox="1"/>
          <p:nvPr/>
        </p:nvSpPr>
        <p:spPr>
          <a:xfrm>
            <a:off x="10321658" y="1457705"/>
            <a:ext cx="26321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1</a:t>
            </a:r>
            <a:endParaRPr lang="en-US" sz="1200" dirty="0"/>
          </a:p>
        </p:txBody>
      </p:sp>
      <p:sp>
        <p:nvSpPr>
          <p:cNvPr id="66" name="TextBox 65"/>
          <p:cNvSpPr txBox="1"/>
          <p:nvPr/>
        </p:nvSpPr>
        <p:spPr>
          <a:xfrm>
            <a:off x="9720071" y="1062110"/>
            <a:ext cx="67197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belongs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20029183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87248335"/>
              </p:ext>
            </p:extLst>
          </p:nvPr>
        </p:nvGraphicFramePr>
        <p:xfrm>
          <a:off x="2776451" y="2917767"/>
          <a:ext cx="1376220" cy="8229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376220">
                  <a:extLst>
                    <a:ext uri="{9D8B030D-6E8A-4147-A177-3AD203B41FA5}">
                      <a16:colId xmlns:a16="http://schemas.microsoft.com/office/drawing/2014/main" val="2795468680"/>
                    </a:ext>
                  </a:extLst>
                </a:gridCol>
              </a:tblGrid>
              <a:tr h="245020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Cashier </a:t>
                      </a:r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03088383"/>
                  </a:ext>
                </a:extLst>
              </a:tr>
              <a:tr h="24502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 </a:t>
                      </a:r>
                      <a:r>
                        <a:rPr lang="en-US" sz="1200" baseline="0" dirty="0" smtClean="0"/>
                        <a:t> - ….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09593304"/>
                  </a:ext>
                </a:extLst>
              </a:tr>
              <a:tr h="24502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//getters &amp; setters</a:t>
                      </a:r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9598491"/>
                  </a:ext>
                </a:extLst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12584465"/>
              </p:ext>
            </p:extLst>
          </p:nvPr>
        </p:nvGraphicFramePr>
        <p:xfrm>
          <a:off x="239220" y="2917767"/>
          <a:ext cx="1376220" cy="8229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376220">
                  <a:extLst>
                    <a:ext uri="{9D8B030D-6E8A-4147-A177-3AD203B41FA5}">
                      <a16:colId xmlns:a16="http://schemas.microsoft.com/office/drawing/2014/main" val="2795468680"/>
                    </a:ext>
                  </a:extLst>
                </a:gridCol>
              </a:tblGrid>
              <a:tr h="245020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err="1" smtClean="0"/>
                        <a:t>InventoryManager</a:t>
                      </a:r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03088383"/>
                  </a:ext>
                </a:extLst>
              </a:tr>
              <a:tr h="245020">
                <a:tc>
                  <a:txBody>
                    <a:bodyPr/>
                    <a:lstStyle/>
                    <a:p>
                      <a:r>
                        <a:rPr lang="en-US" sz="1200" baseline="0" dirty="0" smtClean="0"/>
                        <a:t>- …</a:t>
                      </a:r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09593304"/>
                  </a:ext>
                </a:extLst>
              </a:tr>
              <a:tr h="24502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//getters &amp; setters</a:t>
                      </a:r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9598491"/>
                  </a:ext>
                </a:extLst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47467520"/>
              </p:ext>
            </p:extLst>
          </p:nvPr>
        </p:nvGraphicFramePr>
        <p:xfrm>
          <a:off x="1741053" y="1093739"/>
          <a:ext cx="1376220" cy="15544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376220">
                  <a:extLst>
                    <a:ext uri="{9D8B030D-6E8A-4147-A177-3AD203B41FA5}">
                      <a16:colId xmlns:a16="http://schemas.microsoft.com/office/drawing/2014/main" val="2795468680"/>
                    </a:ext>
                  </a:extLst>
                </a:gridCol>
              </a:tblGrid>
              <a:tr h="245020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&lt;abstract&gt;</a:t>
                      </a:r>
                    </a:p>
                    <a:p>
                      <a:pPr algn="ctr"/>
                      <a:r>
                        <a:rPr lang="en-US" sz="1200" dirty="0" smtClean="0"/>
                        <a:t>Person</a:t>
                      </a:r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03088383"/>
                  </a:ext>
                </a:extLst>
              </a:tr>
              <a:tr h="24502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 </a:t>
                      </a:r>
                      <a:r>
                        <a:rPr lang="en-US" sz="1200" baseline="0" dirty="0" smtClean="0"/>
                        <a:t> - id: integer</a:t>
                      </a:r>
                    </a:p>
                    <a:p>
                      <a:r>
                        <a:rPr lang="en-US" sz="1200" baseline="0" dirty="0" smtClean="0"/>
                        <a:t> - name: String</a:t>
                      </a:r>
                    </a:p>
                    <a:p>
                      <a:r>
                        <a:rPr lang="en-US" sz="1200" baseline="0" dirty="0" smtClean="0"/>
                        <a:t> - gender: Char</a:t>
                      </a:r>
                    </a:p>
                    <a:p>
                      <a:r>
                        <a:rPr lang="en-US" sz="1200" baseline="0" dirty="0" smtClean="0"/>
                        <a:t> - salary: real</a:t>
                      </a:r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09593304"/>
                  </a:ext>
                </a:extLst>
              </a:tr>
              <a:tr h="24502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//getters &amp; setters</a:t>
                      </a:r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9598491"/>
                  </a:ext>
                </a:extLst>
              </a:tr>
            </a:tbl>
          </a:graphicData>
        </a:graphic>
      </p:graphicFrame>
      <p:cxnSp>
        <p:nvCxnSpPr>
          <p:cNvPr id="7" name="Straight Arrow Connector 6"/>
          <p:cNvCxnSpPr>
            <a:stCxn id="4" idx="0"/>
            <a:endCxn id="8" idx="4"/>
          </p:cNvCxnSpPr>
          <p:nvPr/>
        </p:nvCxnSpPr>
        <p:spPr>
          <a:xfrm flipH="1" flipV="1">
            <a:off x="2520105" y="2787994"/>
            <a:ext cx="944456" cy="129773"/>
          </a:xfrm>
          <a:prstGeom prst="straightConnector1">
            <a:avLst/>
          </a:prstGeom>
          <a:ln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Isosceles Triangle 7"/>
          <p:cNvSpPr/>
          <p:nvPr/>
        </p:nvSpPr>
        <p:spPr>
          <a:xfrm>
            <a:off x="2314136" y="2638364"/>
            <a:ext cx="205969" cy="149630"/>
          </a:xfrm>
          <a:prstGeom prst="triangl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" name="Straight Arrow Connector 8"/>
          <p:cNvCxnSpPr/>
          <p:nvPr/>
        </p:nvCxnSpPr>
        <p:spPr>
          <a:xfrm flipH="1">
            <a:off x="927330" y="2796307"/>
            <a:ext cx="1489791" cy="129773"/>
          </a:xfrm>
          <a:prstGeom prst="straightConnector1">
            <a:avLst/>
          </a:prstGeom>
          <a:ln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73353504"/>
              </p:ext>
            </p:extLst>
          </p:nvPr>
        </p:nvGraphicFramePr>
        <p:xfrm>
          <a:off x="10584872" y="1276619"/>
          <a:ext cx="1376220" cy="11887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376220">
                  <a:extLst>
                    <a:ext uri="{9D8B030D-6E8A-4147-A177-3AD203B41FA5}">
                      <a16:colId xmlns:a16="http://schemas.microsoft.com/office/drawing/2014/main" val="2795468680"/>
                    </a:ext>
                  </a:extLst>
                </a:gridCol>
              </a:tblGrid>
              <a:tr h="245020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Supplier</a:t>
                      </a:r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03088383"/>
                  </a:ext>
                </a:extLst>
              </a:tr>
              <a:tr h="24502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 </a:t>
                      </a:r>
                      <a:r>
                        <a:rPr lang="en-US" sz="1200" baseline="0" dirty="0" smtClean="0"/>
                        <a:t> - name: string</a:t>
                      </a:r>
                    </a:p>
                    <a:p>
                      <a:r>
                        <a:rPr lang="en-US" sz="1200" baseline="0" dirty="0" smtClean="0"/>
                        <a:t> - telephone</a:t>
                      </a:r>
                    </a:p>
                    <a:p>
                      <a:r>
                        <a:rPr lang="en-US" sz="1200" baseline="0" dirty="0" smtClean="0"/>
                        <a:t> - email</a:t>
                      </a:r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09593304"/>
                  </a:ext>
                </a:extLst>
              </a:tr>
              <a:tr h="24502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//getters &amp; setters</a:t>
                      </a:r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9598491"/>
                  </a:ext>
                </a:extLst>
              </a:tr>
            </a:tbl>
          </a:graphicData>
        </a:graphic>
      </p:graphicFrame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40933160"/>
              </p:ext>
            </p:extLst>
          </p:nvPr>
        </p:nvGraphicFramePr>
        <p:xfrm>
          <a:off x="8107680" y="1276619"/>
          <a:ext cx="1376220" cy="13716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376220">
                  <a:extLst>
                    <a:ext uri="{9D8B030D-6E8A-4147-A177-3AD203B41FA5}">
                      <a16:colId xmlns:a16="http://schemas.microsoft.com/office/drawing/2014/main" val="2795468680"/>
                    </a:ext>
                  </a:extLst>
                </a:gridCol>
              </a:tblGrid>
              <a:tr h="245020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Order </a:t>
                      </a:r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03088383"/>
                  </a:ext>
                </a:extLst>
              </a:tr>
              <a:tr h="24502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 </a:t>
                      </a:r>
                      <a:r>
                        <a:rPr lang="en-US" sz="1200" baseline="0" dirty="0" smtClean="0"/>
                        <a:t> - date</a:t>
                      </a:r>
                    </a:p>
                    <a:p>
                      <a:r>
                        <a:rPr lang="en-US" sz="1200" baseline="0" dirty="0" smtClean="0"/>
                        <a:t> - time</a:t>
                      </a:r>
                    </a:p>
                    <a:p>
                      <a:r>
                        <a:rPr lang="en-US" sz="1200" baseline="0" dirty="0" smtClean="0"/>
                        <a:t> - total</a:t>
                      </a:r>
                    </a:p>
                    <a:p>
                      <a:r>
                        <a:rPr lang="en-US" sz="1200" baseline="0" dirty="0" smtClean="0"/>
                        <a:t>…</a:t>
                      </a:r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09593304"/>
                  </a:ext>
                </a:extLst>
              </a:tr>
              <a:tr h="24502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//getters &amp; setters</a:t>
                      </a:r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9598491"/>
                  </a:ext>
                </a:extLst>
              </a:tr>
            </a:tbl>
          </a:graphicData>
        </a:graphic>
      </p:graphicFrame>
      <p:cxnSp>
        <p:nvCxnSpPr>
          <p:cNvPr id="13" name="Straight Connector 12"/>
          <p:cNvCxnSpPr>
            <a:stCxn id="10" idx="1"/>
            <a:endCxn id="11" idx="3"/>
          </p:cNvCxnSpPr>
          <p:nvPr/>
        </p:nvCxnSpPr>
        <p:spPr>
          <a:xfrm flipH="1">
            <a:off x="9483900" y="1870979"/>
            <a:ext cx="1100972" cy="9144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5" name="Table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97398164"/>
              </p:ext>
            </p:extLst>
          </p:nvPr>
        </p:nvGraphicFramePr>
        <p:xfrm>
          <a:off x="8107680" y="3253047"/>
          <a:ext cx="1376220" cy="11887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376220">
                  <a:extLst>
                    <a:ext uri="{9D8B030D-6E8A-4147-A177-3AD203B41FA5}">
                      <a16:colId xmlns:a16="http://schemas.microsoft.com/office/drawing/2014/main" val="2795468680"/>
                    </a:ext>
                  </a:extLst>
                </a:gridCol>
              </a:tblGrid>
              <a:tr h="245020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err="1" smtClean="0"/>
                        <a:t>OrderItem</a:t>
                      </a:r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03088383"/>
                  </a:ext>
                </a:extLst>
              </a:tr>
              <a:tr h="24502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 </a:t>
                      </a:r>
                      <a:r>
                        <a:rPr lang="en-US" sz="1200" baseline="0" dirty="0" smtClean="0"/>
                        <a:t> - </a:t>
                      </a:r>
                      <a:r>
                        <a:rPr lang="en-US" sz="1200" baseline="0" dirty="0" err="1" smtClean="0"/>
                        <a:t>barcodeID</a:t>
                      </a:r>
                      <a:endParaRPr lang="en-US" sz="1200" baseline="0" dirty="0" smtClean="0"/>
                    </a:p>
                    <a:p>
                      <a:r>
                        <a:rPr lang="en-US" sz="1200" baseline="0" dirty="0" smtClean="0"/>
                        <a:t> - quantity</a:t>
                      </a:r>
                    </a:p>
                    <a:p>
                      <a:r>
                        <a:rPr lang="en-US" sz="1200" baseline="0" dirty="0" smtClean="0"/>
                        <a:t>…</a:t>
                      </a:r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09593304"/>
                  </a:ext>
                </a:extLst>
              </a:tr>
              <a:tr h="24502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//getters &amp; setters</a:t>
                      </a:r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9598491"/>
                  </a:ext>
                </a:extLst>
              </a:tr>
            </a:tbl>
          </a:graphicData>
        </a:graphic>
      </p:graphicFrame>
      <p:graphicFrame>
        <p:nvGraphicFramePr>
          <p:cNvPr id="16" name="Table 1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61717739"/>
              </p:ext>
            </p:extLst>
          </p:nvPr>
        </p:nvGraphicFramePr>
        <p:xfrm>
          <a:off x="6179127" y="4857404"/>
          <a:ext cx="1376220" cy="19202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376220">
                  <a:extLst>
                    <a:ext uri="{9D8B030D-6E8A-4147-A177-3AD203B41FA5}">
                      <a16:colId xmlns:a16="http://schemas.microsoft.com/office/drawing/2014/main" val="2795468680"/>
                    </a:ext>
                  </a:extLst>
                </a:gridCol>
              </a:tblGrid>
              <a:tr h="245020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Inventory </a:t>
                      </a:r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03088383"/>
                  </a:ext>
                </a:extLst>
              </a:tr>
              <a:tr h="24502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 </a:t>
                      </a:r>
                      <a:r>
                        <a:rPr lang="en-US" sz="1200" baseline="0" dirty="0" smtClean="0"/>
                        <a:t> - </a:t>
                      </a:r>
                      <a:r>
                        <a:rPr lang="en-US" sz="1200" baseline="0" dirty="0" err="1" smtClean="0"/>
                        <a:t>bacrCodeID</a:t>
                      </a:r>
                      <a:endParaRPr lang="en-US" sz="1200" baseline="0" dirty="0" smtClean="0"/>
                    </a:p>
                    <a:p>
                      <a:r>
                        <a:rPr lang="en-US" sz="1200" baseline="0" dirty="0" smtClean="0"/>
                        <a:t> - name</a:t>
                      </a:r>
                    </a:p>
                    <a:p>
                      <a:r>
                        <a:rPr lang="en-US" sz="1200" baseline="0" dirty="0" smtClean="0"/>
                        <a:t> -</a:t>
                      </a:r>
                      <a:r>
                        <a:rPr lang="en-US" sz="1200" baseline="0" dirty="0" err="1" smtClean="0"/>
                        <a:t>desc</a:t>
                      </a:r>
                      <a:endParaRPr lang="en-US" sz="1200" baseline="0" dirty="0" smtClean="0"/>
                    </a:p>
                    <a:p>
                      <a:r>
                        <a:rPr lang="en-US" sz="1200" baseline="0" dirty="0" smtClean="0"/>
                        <a:t> - quantity</a:t>
                      </a:r>
                    </a:p>
                    <a:p>
                      <a:r>
                        <a:rPr lang="en-US" sz="1200" baseline="0" dirty="0" smtClean="0"/>
                        <a:t> - </a:t>
                      </a:r>
                      <a:r>
                        <a:rPr lang="en-US" sz="1200" baseline="0" dirty="0" err="1" smtClean="0"/>
                        <a:t>unitSellPrice</a:t>
                      </a:r>
                      <a:endParaRPr lang="en-US" sz="1200" baseline="0" dirty="0" smtClean="0"/>
                    </a:p>
                    <a:p>
                      <a:r>
                        <a:rPr lang="en-US" sz="1200" baseline="0" dirty="0" smtClean="0"/>
                        <a:t> - </a:t>
                      </a:r>
                      <a:r>
                        <a:rPr lang="en-US" sz="1200" baseline="0" dirty="0" err="1" smtClean="0"/>
                        <a:t>unitPrice</a:t>
                      </a:r>
                      <a:endParaRPr lang="en-US" sz="1200" baseline="0" dirty="0" smtClean="0"/>
                    </a:p>
                    <a:p>
                      <a:r>
                        <a:rPr lang="en-US" sz="1200" baseline="0" dirty="0" smtClean="0"/>
                        <a:t> - </a:t>
                      </a:r>
                      <a:r>
                        <a:rPr lang="en-US" sz="1200" baseline="0" dirty="0" err="1" smtClean="0"/>
                        <a:t>reorderLevel</a:t>
                      </a:r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09593304"/>
                  </a:ext>
                </a:extLst>
              </a:tr>
              <a:tr h="24502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//getters &amp; setters</a:t>
                      </a:r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9598491"/>
                  </a:ext>
                </a:extLst>
              </a:tr>
            </a:tbl>
          </a:graphicData>
        </a:graphic>
      </p:graphicFrame>
      <p:graphicFrame>
        <p:nvGraphicFramePr>
          <p:cNvPr id="17" name="Table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26454031"/>
              </p:ext>
            </p:extLst>
          </p:nvPr>
        </p:nvGraphicFramePr>
        <p:xfrm>
          <a:off x="3228109" y="5231477"/>
          <a:ext cx="1376220" cy="10058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376220">
                  <a:extLst>
                    <a:ext uri="{9D8B030D-6E8A-4147-A177-3AD203B41FA5}">
                      <a16:colId xmlns:a16="http://schemas.microsoft.com/office/drawing/2014/main" val="2795468680"/>
                    </a:ext>
                  </a:extLst>
                </a:gridCol>
              </a:tblGrid>
              <a:tr h="245020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err="1" smtClean="0"/>
                        <a:t>SoldItem</a:t>
                      </a:r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03088383"/>
                  </a:ext>
                </a:extLst>
              </a:tr>
              <a:tr h="24502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 </a:t>
                      </a:r>
                      <a:r>
                        <a:rPr lang="en-US" sz="1200" baseline="0" dirty="0" smtClean="0"/>
                        <a:t> - </a:t>
                      </a:r>
                      <a:r>
                        <a:rPr lang="en-US" sz="1200" baseline="0" dirty="0" err="1" smtClean="0"/>
                        <a:t>barCodeID</a:t>
                      </a:r>
                      <a:endParaRPr lang="en-US" sz="1200" baseline="0" dirty="0" smtClean="0"/>
                    </a:p>
                    <a:p>
                      <a:r>
                        <a:rPr lang="en-US" sz="1200" baseline="0" dirty="0" smtClean="0"/>
                        <a:t> - quantity</a:t>
                      </a:r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09593304"/>
                  </a:ext>
                </a:extLst>
              </a:tr>
              <a:tr h="24502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//getters &amp; setters</a:t>
                      </a:r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9598491"/>
                  </a:ext>
                </a:extLst>
              </a:tr>
            </a:tbl>
          </a:graphicData>
        </a:graphic>
      </p:graphicFrame>
      <p:graphicFrame>
        <p:nvGraphicFramePr>
          <p:cNvPr id="18" name="Table 1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73655503"/>
              </p:ext>
            </p:extLst>
          </p:nvPr>
        </p:nvGraphicFramePr>
        <p:xfrm>
          <a:off x="302026" y="5231477"/>
          <a:ext cx="1376220" cy="10058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376220">
                  <a:extLst>
                    <a:ext uri="{9D8B030D-6E8A-4147-A177-3AD203B41FA5}">
                      <a16:colId xmlns:a16="http://schemas.microsoft.com/office/drawing/2014/main" val="2795468680"/>
                    </a:ext>
                  </a:extLst>
                </a:gridCol>
              </a:tblGrid>
              <a:tr h="245020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err="1" smtClean="0"/>
                        <a:t>SaleOperation</a:t>
                      </a:r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03088383"/>
                  </a:ext>
                </a:extLst>
              </a:tr>
              <a:tr h="24502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 </a:t>
                      </a:r>
                      <a:r>
                        <a:rPr lang="en-US" sz="1200" baseline="0" dirty="0" smtClean="0"/>
                        <a:t> - date</a:t>
                      </a:r>
                    </a:p>
                    <a:p>
                      <a:r>
                        <a:rPr lang="en-US" sz="1200" baseline="0" dirty="0" smtClean="0"/>
                        <a:t> - time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09593304"/>
                  </a:ext>
                </a:extLst>
              </a:tr>
              <a:tr h="24502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//getters &amp; setters</a:t>
                      </a:r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9598491"/>
                  </a:ext>
                </a:extLst>
              </a:tr>
            </a:tbl>
          </a:graphicData>
        </a:graphic>
      </p:graphicFrame>
      <p:cxnSp>
        <p:nvCxnSpPr>
          <p:cNvPr id="22" name="Straight Connector 21"/>
          <p:cNvCxnSpPr>
            <a:stCxn id="18" idx="3"/>
            <a:endCxn id="17" idx="1"/>
          </p:cNvCxnSpPr>
          <p:nvPr/>
        </p:nvCxnSpPr>
        <p:spPr>
          <a:xfrm>
            <a:off x="1678246" y="5734397"/>
            <a:ext cx="1549863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>
            <a:stCxn id="11" idx="2"/>
            <a:endCxn id="15" idx="0"/>
          </p:cNvCxnSpPr>
          <p:nvPr/>
        </p:nvCxnSpPr>
        <p:spPr>
          <a:xfrm>
            <a:off x="8795790" y="2648219"/>
            <a:ext cx="0" cy="60482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Elbow Connector 23"/>
          <p:cNvCxnSpPr>
            <a:endCxn id="16" idx="0"/>
          </p:cNvCxnSpPr>
          <p:nvPr/>
        </p:nvCxnSpPr>
        <p:spPr>
          <a:xfrm rot="10800000" flipV="1">
            <a:off x="6867238" y="3938846"/>
            <a:ext cx="1240449" cy="918558"/>
          </a:xfrm>
          <a:prstGeom prst="bentConnector2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>
            <a:off x="8186598" y="2743292"/>
            <a:ext cx="39946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has</a:t>
            </a:r>
            <a:endParaRPr lang="en-US" sz="1200" dirty="0"/>
          </a:p>
        </p:txBody>
      </p:sp>
      <p:sp>
        <p:nvSpPr>
          <p:cNvPr id="30" name="Isosceles Triangle 29"/>
          <p:cNvSpPr/>
          <p:nvPr/>
        </p:nvSpPr>
        <p:spPr>
          <a:xfrm rot="10800000">
            <a:off x="8144043" y="2809219"/>
            <a:ext cx="86960" cy="145143"/>
          </a:xfrm>
          <a:prstGeom prst="triangl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TextBox 30"/>
          <p:cNvSpPr txBox="1"/>
          <p:nvPr/>
        </p:nvSpPr>
        <p:spPr>
          <a:xfrm>
            <a:off x="6863404" y="4159179"/>
            <a:ext cx="67197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belongs</a:t>
            </a:r>
            <a:endParaRPr lang="en-US" sz="1200" dirty="0"/>
          </a:p>
        </p:txBody>
      </p:sp>
      <p:sp>
        <p:nvSpPr>
          <p:cNvPr id="32" name="Isosceles Triangle 31"/>
          <p:cNvSpPr/>
          <p:nvPr/>
        </p:nvSpPr>
        <p:spPr>
          <a:xfrm rot="10800000">
            <a:off x="7628800" y="4238433"/>
            <a:ext cx="86960" cy="145143"/>
          </a:xfrm>
          <a:prstGeom prst="triangl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3" name="Straight Connector 32"/>
          <p:cNvCxnSpPr>
            <a:endCxn id="18" idx="0"/>
          </p:cNvCxnSpPr>
          <p:nvPr/>
        </p:nvCxnSpPr>
        <p:spPr>
          <a:xfrm flipH="1">
            <a:off x="990136" y="3420687"/>
            <a:ext cx="1786316" cy="181079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Box 33"/>
          <p:cNvSpPr txBox="1"/>
          <p:nvPr/>
        </p:nvSpPr>
        <p:spPr>
          <a:xfrm>
            <a:off x="1954999" y="4187582"/>
            <a:ext cx="114698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Responsible for</a:t>
            </a:r>
            <a:endParaRPr lang="en-US" sz="1200" dirty="0"/>
          </a:p>
        </p:txBody>
      </p:sp>
      <p:sp>
        <p:nvSpPr>
          <p:cNvPr id="35" name="Isosceles Triangle 34"/>
          <p:cNvSpPr/>
          <p:nvPr/>
        </p:nvSpPr>
        <p:spPr>
          <a:xfrm rot="10800000">
            <a:off x="3026792" y="4307702"/>
            <a:ext cx="86960" cy="145143"/>
          </a:xfrm>
          <a:prstGeom prst="triangl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TextBox 37"/>
          <p:cNvSpPr txBox="1"/>
          <p:nvPr/>
        </p:nvSpPr>
        <p:spPr>
          <a:xfrm>
            <a:off x="9594300" y="1924102"/>
            <a:ext cx="26321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*</a:t>
            </a:r>
            <a:endParaRPr lang="en-US" sz="1200" dirty="0"/>
          </a:p>
        </p:txBody>
      </p:sp>
      <p:sp>
        <p:nvSpPr>
          <p:cNvPr id="39" name="TextBox 38"/>
          <p:cNvSpPr txBox="1"/>
          <p:nvPr/>
        </p:nvSpPr>
        <p:spPr>
          <a:xfrm>
            <a:off x="8786121" y="2976048"/>
            <a:ext cx="26321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*</a:t>
            </a:r>
            <a:endParaRPr lang="en-US" sz="1200" dirty="0"/>
          </a:p>
        </p:txBody>
      </p:sp>
      <p:sp>
        <p:nvSpPr>
          <p:cNvPr id="40" name="TextBox 39"/>
          <p:cNvSpPr txBox="1"/>
          <p:nvPr/>
        </p:nvSpPr>
        <p:spPr>
          <a:xfrm>
            <a:off x="8805460" y="2604792"/>
            <a:ext cx="39431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1</a:t>
            </a:r>
            <a:endParaRPr lang="en-US" sz="1200" dirty="0"/>
          </a:p>
        </p:txBody>
      </p:sp>
      <p:sp>
        <p:nvSpPr>
          <p:cNvPr id="41" name="TextBox 40"/>
          <p:cNvSpPr txBox="1"/>
          <p:nvPr/>
        </p:nvSpPr>
        <p:spPr>
          <a:xfrm>
            <a:off x="7830589" y="3568932"/>
            <a:ext cx="26161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*</a:t>
            </a:r>
            <a:endParaRPr lang="en-US" sz="1200" dirty="0"/>
          </a:p>
        </p:txBody>
      </p:sp>
      <p:sp>
        <p:nvSpPr>
          <p:cNvPr id="42" name="TextBox 41"/>
          <p:cNvSpPr txBox="1"/>
          <p:nvPr/>
        </p:nvSpPr>
        <p:spPr>
          <a:xfrm>
            <a:off x="6963983" y="4511754"/>
            <a:ext cx="17942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1</a:t>
            </a:r>
            <a:endParaRPr lang="en-US" sz="1200" dirty="0"/>
          </a:p>
        </p:txBody>
      </p:sp>
      <p:sp>
        <p:nvSpPr>
          <p:cNvPr id="43" name="TextBox 42"/>
          <p:cNvSpPr txBox="1"/>
          <p:nvPr/>
        </p:nvSpPr>
        <p:spPr>
          <a:xfrm>
            <a:off x="4257516" y="3661847"/>
            <a:ext cx="26321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*</a:t>
            </a:r>
            <a:endParaRPr lang="en-US" sz="1200" dirty="0"/>
          </a:p>
        </p:txBody>
      </p:sp>
      <p:sp>
        <p:nvSpPr>
          <p:cNvPr id="44" name="TextBox 43"/>
          <p:cNvSpPr txBox="1"/>
          <p:nvPr/>
        </p:nvSpPr>
        <p:spPr>
          <a:xfrm>
            <a:off x="5845724" y="5457398"/>
            <a:ext cx="26321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1</a:t>
            </a:r>
            <a:endParaRPr lang="en-US" sz="1200" dirty="0"/>
          </a:p>
        </p:txBody>
      </p:sp>
      <p:sp>
        <p:nvSpPr>
          <p:cNvPr id="45" name="TextBox 44"/>
          <p:cNvSpPr txBox="1"/>
          <p:nvPr/>
        </p:nvSpPr>
        <p:spPr>
          <a:xfrm>
            <a:off x="2471200" y="3293997"/>
            <a:ext cx="26321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1</a:t>
            </a:r>
            <a:endParaRPr lang="en-US" sz="1200" dirty="0"/>
          </a:p>
        </p:txBody>
      </p:sp>
      <p:sp>
        <p:nvSpPr>
          <p:cNvPr id="46" name="TextBox 45"/>
          <p:cNvSpPr txBox="1"/>
          <p:nvPr/>
        </p:nvSpPr>
        <p:spPr>
          <a:xfrm>
            <a:off x="858529" y="4864795"/>
            <a:ext cx="26321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*</a:t>
            </a:r>
            <a:endParaRPr lang="en-US" sz="1200" dirty="0"/>
          </a:p>
        </p:txBody>
      </p:sp>
      <p:sp>
        <p:nvSpPr>
          <p:cNvPr id="47" name="TextBox 46"/>
          <p:cNvSpPr txBox="1"/>
          <p:nvPr/>
        </p:nvSpPr>
        <p:spPr>
          <a:xfrm>
            <a:off x="2998104" y="5504457"/>
            <a:ext cx="26321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*</a:t>
            </a:r>
            <a:endParaRPr lang="en-US" sz="1200" dirty="0"/>
          </a:p>
        </p:txBody>
      </p:sp>
      <p:cxnSp>
        <p:nvCxnSpPr>
          <p:cNvPr id="53" name="Straight Connector 52"/>
          <p:cNvCxnSpPr>
            <a:endCxn id="16" idx="1"/>
          </p:cNvCxnSpPr>
          <p:nvPr/>
        </p:nvCxnSpPr>
        <p:spPr>
          <a:xfrm>
            <a:off x="4604329" y="5702376"/>
            <a:ext cx="1574798" cy="11514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TextBox 56"/>
          <p:cNvSpPr txBox="1"/>
          <p:nvPr/>
        </p:nvSpPr>
        <p:spPr>
          <a:xfrm>
            <a:off x="9683406" y="1417288"/>
            <a:ext cx="56618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brings</a:t>
            </a:r>
            <a:endParaRPr lang="en-US" sz="1200" dirty="0"/>
          </a:p>
        </p:txBody>
      </p:sp>
      <p:sp>
        <p:nvSpPr>
          <p:cNvPr id="58" name="TextBox 57"/>
          <p:cNvSpPr txBox="1"/>
          <p:nvPr/>
        </p:nvSpPr>
        <p:spPr>
          <a:xfrm>
            <a:off x="10276393" y="1870979"/>
            <a:ext cx="26321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1</a:t>
            </a:r>
            <a:endParaRPr lang="en-US" sz="1200" dirty="0"/>
          </a:p>
        </p:txBody>
      </p:sp>
      <p:sp>
        <p:nvSpPr>
          <p:cNvPr id="59" name="TextBox 58"/>
          <p:cNvSpPr txBox="1"/>
          <p:nvPr/>
        </p:nvSpPr>
        <p:spPr>
          <a:xfrm>
            <a:off x="4671300" y="5441388"/>
            <a:ext cx="26321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*</a:t>
            </a:r>
            <a:endParaRPr lang="en-US" sz="1200" dirty="0"/>
          </a:p>
        </p:txBody>
      </p:sp>
      <p:sp>
        <p:nvSpPr>
          <p:cNvPr id="60" name="TextBox 59"/>
          <p:cNvSpPr txBox="1"/>
          <p:nvPr/>
        </p:nvSpPr>
        <p:spPr>
          <a:xfrm>
            <a:off x="2062435" y="5384615"/>
            <a:ext cx="39946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has</a:t>
            </a:r>
            <a:endParaRPr lang="en-US" sz="1200" dirty="0"/>
          </a:p>
        </p:txBody>
      </p:sp>
      <p:sp>
        <p:nvSpPr>
          <p:cNvPr id="61" name="TextBox 60"/>
          <p:cNvSpPr txBox="1"/>
          <p:nvPr/>
        </p:nvSpPr>
        <p:spPr>
          <a:xfrm>
            <a:off x="1658130" y="5417265"/>
            <a:ext cx="26321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1</a:t>
            </a:r>
            <a:endParaRPr lang="en-US" sz="1200" dirty="0"/>
          </a:p>
        </p:txBody>
      </p:sp>
      <p:sp>
        <p:nvSpPr>
          <p:cNvPr id="65" name="TextBox 64"/>
          <p:cNvSpPr txBox="1"/>
          <p:nvPr/>
        </p:nvSpPr>
        <p:spPr>
          <a:xfrm>
            <a:off x="5392786" y="91440"/>
            <a:ext cx="20946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u="sng" dirty="0" smtClean="0"/>
              <a:t>Supermarket system</a:t>
            </a:r>
            <a:endParaRPr lang="en-US" u="sng" dirty="0"/>
          </a:p>
        </p:txBody>
      </p:sp>
    </p:spTree>
    <p:extLst>
      <p:ext uri="{BB962C8B-B14F-4D97-AF65-F5344CB8AC3E}">
        <p14:creationId xmlns:p14="http://schemas.microsoft.com/office/powerpoint/2010/main" val="21428469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-46292"/>
            <a:ext cx="10515600" cy="711417"/>
          </a:xfrm>
        </p:spPr>
        <p:txBody>
          <a:bodyPr/>
          <a:lstStyle/>
          <a:p>
            <a:r>
              <a:rPr lang="en-US" dirty="0" smtClean="0"/>
              <a:t>Aggregation &amp; Composition</a:t>
            </a:r>
            <a:endParaRPr lang="en-US" dirty="0"/>
          </a:p>
        </p:txBody>
      </p:sp>
      <p:sp>
        <p:nvSpPr>
          <p:cNvPr id="4" name="Diamond 3"/>
          <p:cNvSpPr/>
          <p:nvPr/>
        </p:nvSpPr>
        <p:spPr>
          <a:xfrm>
            <a:off x="3999345" y="2553854"/>
            <a:ext cx="526473" cy="489528"/>
          </a:xfrm>
          <a:prstGeom prst="diamond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1542473" y="2327564"/>
            <a:ext cx="2456872" cy="942109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solidFill>
                  <a:schemeClr val="tx1"/>
                </a:solidFill>
              </a:rPr>
              <a:t>Faculty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7" name="Straight Connector 6"/>
          <p:cNvCxnSpPr>
            <a:stCxn id="4" idx="3"/>
          </p:cNvCxnSpPr>
          <p:nvPr/>
        </p:nvCxnSpPr>
        <p:spPr>
          <a:xfrm>
            <a:off x="4525818" y="2798618"/>
            <a:ext cx="2447637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6982690" y="2327563"/>
            <a:ext cx="2456872" cy="942109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solidFill>
                  <a:schemeClr val="tx1"/>
                </a:solidFill>
              </a:rPr>
              <a:t>Department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682608" y="2900340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*</a:t>
            </a:r>
            <a:endParaRPr lang="en-US" dirty="0"/>
          </a:p>
        </p:txBody>
      </p:sp>
      <p:sp>
        <p:nvSpPr>
          <p:cNvPr id="10" name="Diamond 9"/>
          <p:cNvSpPr/>
          <p:nvPr/>
        </p:nvSpPr>
        <p:spPr>
          <a:xfrm>
            <a:off x="3999345" y="5043054"/>
            <a:ext cx="526473" cy="489528"/>
          </a:xfrm>
          <a:prstGeom prst="diamond">
            <a:avLst/>
          </a:prstGeom>
          <a:solidFill>
            <a:schemeClr val="tx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1542473" y="4816764"/>
            <a:ext cx="2456872" cy="942109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solidFill>
                  <a:schemeClr val="tx1"/>
                </a:solidFill>
              </a:rPr>
              <a:t>Book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12" name="Straight Connector 11"/>
          <p:cNvCxnSpPr>
            <a:stCxn id="10" idx="3"/>
          </p:cNvCxnSpPr>
          <p:nvPr/>
        </p:nvCxnSpPr>
        <p:spPr>
          <a:xfrm>
            <a:off x="4525818" y="5287818"/>
            <a:ext cx="2447637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/>
        </p:nvSpPr>
        <p:spPr>
          <a:xfrm>
            <a:off x="6982690" y="4816763"/>
            <a:ext cx="2456872" cy="942109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solidFill>
                  <a:schemeClr val="tx1"/>
                </a:solidFill>
              </a:rPr>
              <a:t>Chapter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6682608" y="5389540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*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535710" y="1792191"/>
            <a:ext cx="13796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Aggregation: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281710" y="4346046"/>
            <a:ext cx="14366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Composition: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37986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iamond 5"/>
          <p:cNvSpPr/>
          <p:nvPr/>
        </p:nvSpPr>
        <p:spPr>
          <a:xfrm>
            <a:off x="3344082" y="2149234"/>
            <a:ext cx="443345" cy="378691"/>
          </a:xfrm>
          <a:prstGeom prst="diamond">
            <a:avLst/>
          </a:prstGeom>
          <a:solidFill>
            <a:schemeClr val="tx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Isosceles Triangle 19"/>
          <p:cNvSpPr/>
          <p:nvPr/>
        </p:nvSpPr>
        <p:spPr>
          <a:xfrm>
            <a:off x="7639163" y="2721889"/>
            <a:ext cx="429370" cy="36576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ounded Rectangle 41"/>
          <p:cNvSpPr/>
          <p:nvPr/>
        </p:nvSpPr>
        <p:spPr>
          <a:xfrm>
            <a:off x="1895004" y="1955271"/>
            <a:ext cx="1440872" cy="76661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Drive</a:t>
            </a:r>
            <a:endParaRPr lang="en-US" b="1" dirty="0"/>
          </a:p>
        </p:txBody>
      </p:sp>
      <p:cxnSp>
        <p:nvCxnSpPr>
          <p:cNvPr id="43" name="Straight Connector 42"/>
          <p:cNvCxnSpPr>
            <a:endCxn id="56" idx="1"/>
          </p:cNvCxnSpPr>
          <p:nvPr/>
        </p:nvCxnSpPr>
        <p:spPr>
          <a:xfrm>
            <a:off x="3787427" y="2331524"/>
            <a:ext cx="3299730" cy="7056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Box 44"/>
          <p:cNvSpPr txBox="1"/>
          <p:nvPr/>
        </p:nvSpPr>
        <p:spPr>
          <a:xfrm>
            <a:off x="8700662" y="2331524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*</a:t>
            </a:r>
            <a:endParaRPr lang="en-US" dirty="0"/>
          </a:p>
        </p:txBody>
      </p:sp>
      <p:sp>
        <p:nvSpPr>
          <p:cNvPr id="46" name="Rounded Rectangle 45"/>
          <p:cNvSpPr/>
          <p:nvPr/>
        </p:nvSpPr>
        <p:spPr>
          <a:xfrm>
            <a:off x="5570897" y="4258231"/>
            <a:ext cx="1533382" cy="76661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File</a:t>
            </a:r>
            <a:endParaRPr lang="en-US" b="1" dirty="0"/>
          </a:p>
        </p:txBody>
      </p:sp>
      <p:sp>
        <p:nvSpPr>
          <p:cNvPr id="47" name="TextBox 46"/>
          <p:cNvSpPr txBox="1"/>
          <p:nvPr/>
        </p:nvSpPr>
        <p:spPr>
          <a:xfrm>
            <a:off x="5029826" y="976276"/>
            <a:ext cx="26155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Composite Design Pattern</a:t>
            </a:r>
            <a:endParaRPr lang="en-US" dirty="0"/>
          </a:p>
        </p:txBody>
      </p:sp>
      <p:sp>
        <p:nvSpPr>
          <p:cNvPr id="55" name="Rounded Rectangle 54"/>
          <p:cNvSpPr/>
          <p:nvPr/>
        </p:nvSpPr>
        <p:spPr>
          <a:xfrm>
            <a:off x="8780785" y="4258231"/>
            <a:ext cx="1533382" cy="76661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Folder</a:t>
            </a:r>
            <a:endParaRPr lang="en-US" b="1" dirty="0"/>
          </a:p>
        </p:txBody>
      </p:sp>
      <p:sp>
        <p:nvSpPr>
          <p:cNvPr id="56" name="Rounded Rectangle 55"/>
          <p:cNvSpPr/>
          <p:nvPr/>
        </p:nvSpPr>
        <p:spPr>
          <a:xfrm>
            <a:off x="7087157" y="1955271"/>
            <a:ext cx="1533382" cy="76661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Item</a:t>
            </a:r>
            <a:endParaRPr lang="en-US" b="1" dirty="0"/>
          </a:p>
        </p:txBody>
      </p:sp>
      <p:sp>
        <p:nvSpPr>
          <p:cNvPr id="58" name="TextBox 57"/>
          <p:cNvSpPr txBox="1"/>
          <p:nvPr/>
        </p:nvSpPr>
        <p:spPr>
          <a:xfrm>
            <a:off x="6702537" y="2331524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*</a:t>
            </a:r>
            <a:endParaRPr lang="en-US" dirty="0"/>
          </a:p>
        </p:txBody>
      </p:sp>
      <p:cxnSp>
        <p:nvCxnSpPr>
          <p:cNvPr id="59" name="Straight Connector 58"/>
          <p:cNvCxnSpPr>
            <a:stCxn id="46" idx="0"/>
            <a:endCxn id="20" idx="3"/>
          </p:cNvCxnSpPr>
          <p:nvPr/>
        </p:nvCxnSpPr>
        <p:spPr>
          <a:xfrm flipV="1">
            <a:off x="6337588" y="3087649"/>
            <a:ext cx="1516260" cy="1170582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/>
          <p:cNvCxnSpPr>
            <a:stCxn id="55" idx="0"/>
            <a:endCxn id="20" idx="3"/>
          </p:cNvCxnSpPr>
          <p:nvPr/>
        </p:nvCxnSpPr>
        <p:spPr>
          <a:xfrm flipH="1" flipV="1">
            <a:off x="7853848" y="3087649"/>
            <a:ext cx="1693628" cy="1170582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Diamond 64"/>
          <p:cNvSpPr/>
          <p:nvPr/>
        </p:nvSpPr>
        <p:spPr>
          <a:xfrm>
            <a:off x="10314167" y="4452194"/>
            <a:ext cx="443345" cy="378691"/>
          </a:xfrm>
          <a:prstGeom prst="diamond">
            <a:avLst/>
          </a:prstGeom>
          <a:solidFill>
            <a:schemeClr val="tx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6" name="Straight Connector 65"/>
          <p:cNvCxnSpPr/>
          <p:nvPr/>
        </p:nvCxnSpPr>
        <p:spPr>
          <a:xfrm flipH="1" flipV="1">
            <a:off x="8620539" y="2308394"/>
            <a:ext cx="2368164" cy="207796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Connector 67"/>
          <p:cNvCxnSpPr>
            <a:endCxn id="65" idx="3"/>
          </p:cNvCxnSpPr>
          <p:nvPr/>
        </p:nvCxnSpPr>
        <p:spPr>
          <a:xfrm flipH="1">
            <a:off x="10757512" y="2527925"/>
            <a:ext cx="231191" cy="2113615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764970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1342</TotalTime>
  <Words>340</Words>
  <Application>Microsoft Office PowerPoint</Application>
  <PresentationFormat>Widescreen</PresentationFormat>
  <Paragraphs>146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Aggregation &amp; Composition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Samer M Al_Zain</dc:creator>
  <cp:lastModifiedBy>Samer Zain</cp:lastModifiedBy>
  <cp:revision>26</cp:revision>
  <dcterms:created xsi:type="dcterms:W3CDTF">2019-04-25T07:15:02Z</dcterms:created>
  <dcterms:modified xsi:type="dcterms:W3CDTF">2022-05-22T10:12:21Z</dcterms:modified>
</cp:coreProperties>
</file>