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302" r:id="rId11"/>
    <p:sldId id="266" r:id="rId12"/>
    <p:sldId id="284" r:id="rId13"/>
    <p:sldId id="285" r:id="rId14"/>
    <p:sldId id="267" r:id="rId15"/>
    <p:sldId id="286" r:id="rId16"/>
    <p:sldId id="269" r:id="rId17"/>
    <p:sldId id="268" r:id="rId18"/>
    <p:sldId id="303" r:id="rId19"/>
    <p:sldId id="270" r:id="rId20"/>
    <p:sldId id="271" r:id="rId21"/>
    <p:sldId id="272" r:id="rId22"/>
    <p:sldId id="287" r:id="rId23"/>
    <p:sldId id="273" r:id="rId24"/>
    <p:sldId id="274" r:id="rId25"/>
    <p:sldId id="290" r:id="rId26"/>
    <p:sldId id="305" r:id="rId27"/>
    <p:sldId id="275" r:id="rId28"/>
    <p:sldId id="276" r:id="rId29"/>
    <p:sldId id="306" r:id="rId30"/>
    <p:sldId id="307" r:id="rId31"/>
    <p:sldId id="277" r:id="rId32"/>
    <p:sldId id="308" r:id="rId33"/>
    <p:sldId id="309" r:id="rId34"/>
    <p:sldId id="310" r:id="rId35"/>
    <p:sldId id="279" r:id="rId36"/>
    <p:sldId id="280" r:id="rId37"/>
    <p:sldId id="281" r:id="rId38"/>
    <p:sldId id="311" r:id="rId39"/>
    <p:sldId id="282" r:id="rId40"/>
    <p:sldId id="296" r:id="rId41"/>
    <p:sldId id="297" r:id="rId42"/>
    <p:sldId id="298" r:id="rId43"/>
    <p:sldId id="299" r:id="rId44"/>
    <p:sldId id="312" r:id="rId45"/>
    <p:sldId id="283" r:id="rId46"/>
  </p:sldIdLst>
  <p:sldSz cx="12192000" cy="6858000"/>
  <p:notesSz cx="70104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71488"/>
          </a:xfrm>
          <a:prstGeom prst="rect">
            <a:avLst/>
          </a:prstGeom>
        </p:spPr>
        <p:txBody>
          <a:bodyPr vert="horz" lIns="91440" tIns="45720" rIns="91440" bIns="45720" rtlCol="0"/>
          <a:lstStyle>
            <a:lvl1pPr algn="r">
              <a:defRPr sz="1200"/>
            </a:lvl1pPr>
          </a:lstStyle>
          <a:p>
            <a:fld id="{C59B04D8-8531-4D95-B64B-652F08EB9967}" type="datetimeFigureOut">
              <a:rPr lang="en-US" smtClean="0"/>
              <a:t>12/12/2022</a:t>
            </a:fld>
            <a:endParaRPr lang="en-US"/>
          </a:p>
        </p:txBody>
      </p:sp>
      <p:sp>
        <p:nvSpPr>
          <p:cNvPr id="4" name="Slide Image Placeholder 3"/>
          <p:cNvSpPr>
            <a:spLocks noGrp="1" noRot="1" noChangeAspect="1"/>
          </p:cNvSpPr>
          <p:nvPr>
            <p:ph type="sldImg" idx="2"/>
          </p:nvPr>
        </p:nvSpPr>
        <p:spPr>
          <a:xfrm>
            <a:off x="685800" y="1174750"/>
            <a:ext cx="5638800" cy="3171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522788"/>
            <a:ext cx="5607050" cy="37004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513"/>
            <a:ext cx="3038475" cy="471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926513"/>
            <a:ext cx="3038475" cy="471487"/>
          </a:xfrm>
          <a:prstGeom prst="rect">
            <a:avLst/>
          </a:prstGeom>
        </p:spPr>
        <p:txBody>
          <a:bodyPr vert="horz" lIns="91440" tIns="45720" rIns="91440" bIns="45720" rtlCol="0" anchor="b"/>
          <a:lstStyle>
            <a:lvl1pPr algn="r">
              <a:defRPr sz="1200"/>
            </a:lvl1pPr>
          </a:lstStyle>
          <a:p>
            <a:fld id="{916F34FB-C74B-41BF-A3F0-AA093F387A23}" type="slidenum">
              <a:rPr lang="en-US" smtClean="0"/>
              <a:t>‹#›</a:t>
            </a:fld>
            <a:endParaRPr lang="en-US"/>
          </a:p>
        </p:txBody>
      </p:sp>
    </p:spTree>
    <p:extLst>
      <p:ext uri="{BB962C8B-B14F-4D97-AF65-F5344CB8AC3E}">
        <p14:creationId xmlns:p14="http://schemas.microsoft.com/office/powerpoint/2010/main" val="65216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6F34FB-C74B-41BF-A3F0-AA093F387A23}" type="slidenum">
              <a:rPr lang="en-US" smtClean="0"/>
              <a:t>45</a:t>
            </a:fld>
            <a:endParaRPr lang="en-US"/>
          </a:p>
        </p:txBody>
      </p:sp>
    </p:spTree>
    <p:extLst>
      <p:ext uri="{BB962C8B-B14F-4D97-AF65-F5344CB8AC3E}">
        <p14:creationId xmlns:p14="http://schemas.microsoft.com/office/powerpoint/2010/main" val="264483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06AEE-94AF-4340-8DC4-95009BB865F0}" type="datetime1">
              <a:rPr lang="en-US" smtClean="0"/>
              <a:t>12/12/2022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35439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6F6FA-0F4B-4A75-9487-B31D85E2ED6F}" type="datetime1">
              <a:rPr lang="en-US" smtClean="0"/>
              <a:t>12/12/2022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14387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44549-4496-4A7A-86A4-1CE1D1F32257}" type="datetime1">
              <a:rPr lang="en-US" smtClean="0"/>
              <a:t>12/12/2022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278229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780CD-20FD-4F70-9521-C331482B73C3}" type="datetime1">
              <a:rPr lang="en-US" smtClean="0"/>
              <a:t>12/12/2022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205312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7A9FD-BF6F-424B-8D7D-44C45EA96A54}" type="datetime1">
              <a:rPr lang="en-US" smtClean="0"/>
              <a:t>12/12/2022</a:t>
            </a:fld>
            <a:endParaRPr lang="en-US"/>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sp>
        <p:nvSpPr>
          <p:cNvPr id="6" name="Slide Number Placeholder 5"/>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296965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54BCB6-79A4-4C15-8C44-47D31BE5A4A4}" type="datetime1">
              <a:rPr lang="en-US" smtClean="0"/>
              <a:t>12/12/2022</a:t>
            </a:fld>
            <a:endParaRPr lang="en-US"/>
          </a:p>
        </p:txBody>
      </p:sp>
      <p:sp>
        <p:nvSpPr>
          <p:cNvPr id="6" name="Footer Placeholder 5"/>
          <p:cNvSpPr>
            <a:spLocks noGrp="1"/>
          </p:cNvSpPr>
          <p:nvPr>
            <p:ph type="ftr" sz="quarter" idx="11"/>
          </p:nvPr>
        </p:nvSpPr>
        <p:spPr/>
        <p:txBody>
          <a:bodyPr/>
          <a:lstStyle/>
          <a:p>
            <a:r>
              <a:rPr lang="en-US" smtClean="0"/>
              <a:t>Afif Hasan - Birzeit University</a:t>
            </a:r>
            <a:endParaRPr lang="en-US"/>
          </a:p>
        </p:txBody>
      </p:sp>
      <p:sp>
        <p:nvSpPr>
          <p:cNvPr id="7" name="Slide Number Placeholder 6"/>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137693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1D2974-EE08-4331-BA8A-491F912D1C7F}" type="datetime1">
              <a:rPr lang="en-US" smtClean="0"/>
              <a:t>12/12/2022</a:t>
            </a:fld>
            <a:endParaRPr lang="en-US"/>
          </a:p>
        </p:txBody>
      </p:sp>
      <p:sp>
        <p:nvSpPr>
          <p:cNvPr id="8" name="Footer Placeholder 7"/>
          <p:cNvSpPr>
            <a:spLocks noGrp="1"/>
          </p:cNvSpPr>
          <p:nvPr>
            <p:ph type="ftr" sz="quarter" idx="11"/>
          </p:nvPr>
        </p:nvSpPr>
        <p:spPr/>
        <p:txBody>
          <a:bodyPr/>
          <a:lstStyle/>
          <a:p>
            <a:r>
              <a:rPr lang="en-US" smtClean="0"/>
              <a:t>Afif Hasan - Birzeit University</a:t>
            </a:r>
            <a:endParaRPr lang="en-US"/>
          </a:p>
        </p:txBody>
      </p:sp>
      <p:sp>
        <p:nvSpPr>
          <p:cNvPr id="9" name="Slide Number Placeholder 8"/>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89505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78C42C-DEA0-48EC-9D70-862958619974}" type="datetime1">
              <a:rPr lang="en-US" smtClean="0"/>
              <a:t>12/12/2022</a:t>
            </a:fld>
            <a:endParaRPr lang="en-US"/>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
        <p:nvSpPr>
          <p:cNvPr id="5" name="Slide Number Placeholder 4"/>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121750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BBB2D-F469-47E7-A30F-718E48A46F8B}" type="datetime1">
              <a:rPr lang="en-US" smtClean="0"/>
              <a:t>12/12/2022</a:t>
            </a:fld>
            <a:endParaRPr lang="en-US"/>
          </a:p>
        </p:txBody>
      </p:sp>
      <p:sp>
        <p:nvSpPr>
          <p:cNvPr id="3" name="Footer Placeholder 2"/>
          <p:cNvSpPr>
            <a:spLocks noGrp="1"/>
          </p:cNvSpPr>
          <p:nvPr>
            <p:ph type="ftr" sz="quarter" idx="11"/>
          </p:nvPr>
        </p:nvSpPr>
        <p:spPr/>
        <p:txBody>
          <a:bodyPr/>
          <a:lstStyle/>
          <a:p>
            <a:r>
              <a:rPr lang="en-US" smtClean="0"/>
              <a:t>Afif Hasan - Birzeit University</a:t>
            </a:r>
            <a:endParaRPr lang="en-US"/>
          </a:p>
        </p:txBody>
      </p:sp>
      <p:sp>
        <p:nvSpPr>
          <p:cNvPr id="4" name="Slide Number Placeholder 3"/>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383195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61190-74C5-4966-8B38-0A89D7DF90A4}" type="datetime1">
              <a:rPr lang="en-US" smtClean="0"/>
              <a:t>12/12/2022</a:t>
            </a:fld>
            <a:endParaRPr lang="en-US"/>
          </a:p>
        </p:txBody>
      </p:sp>
      <p:sp>
        <p:nvSpPr>
          <p:cNvPr id="6" name="Footer Placeholder 5"/>
          <p:cNvSpPr>
            <a:spLocks noGrp="1"/>
          </p:cNvSpPr>
          <p:nvPr>
            <p:ph type="ftr" sz="quarter" idx="11"/>
          </p:nvPr>
        </p:nvSpPr>
        <p:spPr/>
        <p:txBody>
          <a:bodyPr/>
          <a:lstStyle/>
          <a:p>
            <a:r>
              <a:rPr lang="en-US" smtClean="0"/>
              <a:t>Afif Hasan - Birzeit University</a:t>
            </a:r>
            <a:endParaRPr lang="en-US"/>
          </a:p>
        </p:txBody>
      </p:sp>
      <p:sp>
        <p:nvSpPr>
          <p:cNvPr id="7" name="Slide Number Placeholder 6"/>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362211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1703-CE23-4547-B4FA-81A94CE174E3}" type="datetime1">
              <a:rPr lang="en-US" smtClean="0"/>
              <a:t>12/12/2022</a:t>
            </a:fld>
            <a:endParaRPr lang="en-US"/>
          </a:p>
        </p:txBody>
      </p:sp>
      <p:sp>
        <p:nvSpPr>
          <p:cNvPr id="6" name="Footer Placeholder 5"/>
          <p:cNvSpPr>
            <a:spLocks noGrp="1"/>
          </p:cNvSpPr>
          <p:nvPr>
            <p:ph type="ftr" sz="quarter" idx="11"/>
          </p:nvPr>
        </p:nvSpPr>
        <p:spPr/>
        <p:txBody>
          <a:bodyPr/>
          <a:lstStyle/>
          <a:p>
            <a:r>
              <a:rPr lang="en-US" smtClean="0"/>
              <a:t>Afif Hasan - Birzeit University</a:t>
            </a:r>
            <a:endParaRPr lang="en-US"/>
          </a:p>
        </p:txBody>
      </p:sp>
      <p:sp>
        <p:nvSpPr>
          <p:cNvPr id="7" name="Slide Number Placeholder 6"/>
          <p:cNvSpPr>
            <a:spLocks noGrp="1"/>
          </p:cNvSpPr>
          <p:nvPr>
            <p:ph type="sldNum" sz="quarter" idx="12"/>
          </p:nvPr>
        </p:nvSpPr>
        <p:spPr/>
        <p:txBody>
          <a:bodyPr/>
          <a:lstStyle/>
          <a:p>
            <a:fld id="{80CD2789-C66D-4F8C-BBB2-1968C133EC3E}" type="slidenum">
              <a:rPr lang="en-US" smtClean="0"/>
              <a:t>‹#›</a:t>
            </a:fld>
            <a:endParaRPr lang="en-US"/>
          </a:p>
        </p:txBody>
      </p:sp>
    </p:spTree>
    <p:extLst>
      <p:ext uri="{BB962C8B-B14F-4D97-AF65-F5344CB8AC3E}">
        <p14:creationId xmlns:p14="http://schemas.microsoft.com/office/powerpoint/2010/main" val="70095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3D1A5-9058-4658-89A0-045197E2D764}" type="datetime1">
              <a:rPr lang="en-US" smtClean="0"/>
              <a:t>12/12/2022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Afif Hasan - Birzeit University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D2789-C66D-4F8C-BBB2-1968C133EC3E}" type="slidenum">
              <a:rPr lang="en-US" smtClean="0"/>
              <a:t>‹#›</a:t>
            </a:fld>
            <a:endParaRPr lang="en-US"/>
          </a:p>
        </p:txBody>
      </p:sp>
    </p:spTree>
    <p:extLst>
      <p:ext uri="{BB962C8B-B14F-4D97-AF65-F5344CB8AC3E}">
        <p14:creationId xmlns:p14="http://schemas.microsoft.com/office/powerpoint/2010/main" val="415153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00.png"/><Relationship Id="rId10" Type="http://schemas.openxmlformats.org/officeDocument/2006/relationships/image" Target="../media/image460.pn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7"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7"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2137"/>
            <a:ext cx="9144000" cy="3127826"/>
          </a:xfrm>
        </p:spPr>
        <p:txBody>
          <a:bodyPr>
            <a:normAutofit/>
          </a:bodyPr>
          <a:lstStyle/>
          <a:p>
            <a:r>
              <a:rPr lang="en-US" sz="4800" b="1" dirty="0" smtClean="0">
                <a:solidFill>
                  <a:schemeClr val="accent6">
                    <a:lumMod val="50000"/>
                  </a:schemeClr>
                </a:solidFill>
              </a:rPr>
              <a:t>Thermodynamics ENME 333</a:t>
            </a:r>
            <a:br>
              <a:rPr lang="en-US" sz="4800" b="1" dirty="0" smtClean="0">
                <a:solidFill>
                  <a:schemeClr val="accent6">
                    <a:lumMod val="50000"/>
                  </a:schemeClr>
                </a:solidFill>
              </a:rPr>
            </a:br>
            <a:r>
              <a:rPr lang="en-US" sz="4800" b="1" smtClean="0">
                <a:solidFill>
                  <a:schemeClr val="accent6">
                    <a:lumMod val="50000"/>
                  </a:schemeClr>
                </a:solidFill>
              </a:rPr>
              <a:t>Chapter 4</a:t>
            </a:r>
            <a:r>
              <a:rPr lang="en-US" sz="4800" b="1" dirty="0" smtClean="0">
                <a:solidFill>
                  <a:schemeClr val="accent6">
                    <a:lumMod val="50000"/>
                  </a:schemeClr>
                </a:solidFill>
              </a:rPr>
              <a:t/>
            </a:r>
            <a:br>
              <a:rPr lang="en-US" sz="4800" b="1" dirty="0" smtClean="0">
                <a:solidFill>
                  <a:schemeClr val="accent6">
                    <a:lumMod val="50000"/>
                  </a:schemeClr>
                </a:solidFill>
              </a:rPr>
            </a:br>
            <a:r>
              <a:rPr lang="en-US" sz="4800" b="1" dirty="0" smtClean="0">
                <a:solidFill>
                  <a:schemeClr val="accent6">
                    <a:lumMod val="50000"/>
                  </a:schemeClr>
                </a:solidFill>
              </a:rPr>
              <a:t>First Law For  a Control Volume</a:t>
            </a:r>
            <a:br>
              <a:rPr lang="en-US" sz="4800" b="1" dirty="0" smtClean="0">
                <a:solidFill>
                  <a:schemeClr val="accent6">
                    <a:lumMod val="50000"/>
                  </a:schemeClr>
                </a:solidFill>
              </a:rPr>
            </a:br>
            <a:endParaRPr lang="en-US" sz="4800" b="1" dirty="0">
              <a:solidFill>
                <a:schemeClr val="accent6">
                  <a:lumMod val="50000"/>
                </a:schemeClr>
              </a:solidFill>
            </a:endParaRPr>
          </a:p>
        </p:txBody>
      </p:sp>
      <p:sp>
        <p:nvSpPr>
          <p:cNvPr id="3" name="Subtitle 2"/>
          <p:cNvSpPr>
            <a:spLocks noGrp="1"/>
          </p:cNvSpPr>
          <p:nvPr>
            <p:ph type="subTitle" idx="1"/>
          </p:nvPr>
        </p:nvSpPr>
        <p:spPr/>
        <p:txBody>
          <a:bodyPr/>
          <a:lstStyle/>
          <a:p>
            <a:r>
              <a:rPr lang="en-US" dirty="0" err="1" smtClean="0"/>
              <a:t>Afif</a:t>
            </a:r>
            <a:r>
              <a:rPr lang="en-US" dirty="0" smtClean="0"/>
              <a:t> </a:t>
            </a:r>
            <a:r>
              <a:rPr lang="en-US" dirty="0" err="1" smtClean="0"/>
              <a:t>Akel</a:t>
            </a:r>
            <a:r>
              <a:rPr lang="ar-SA" dirty="0" smtClean="0"/>
              <a:t> </a:t>
            </a:r>
            <a:r>
              <a:rPr lang="en-US" dirty="0" smtClean="0"/>
              <a:t>Hasan</a:t>
            </a:r>
          </a:p>
          <a:p>
            <a:r>
              <a:rPr lang="en-US" dirty="0" smtClean="0"/>
              <a:t>Mechanical &amp; Mechatronics Engineering Department</a:t>
            </a:r>
            <a:endParaRPr lang="en-US" dirty="0"/>
          </a:p>
        </p:txBody>
      </p:sp>
      <p:sp>
        <p:nvSpPr>
          <p:cNvPr id="4" name="Footer Placeholder 3"/>
          <p:cNvSpPr>
            <a:spLocks noGrp="1"/>
          </p:cNvSpPr>
          <p:nvPr>
            <p:ph type="ftr" sz="quarter" idx="11"/>
          </p:nvPr>
        </p:nvSpPr>
        <p:spPr>
          <a:xfrm>
            <a:off x="7955280" y="6356350"/>
            <a:ext cx="4114800" cy="365760"/>
          </a:xfrm>
          <a:ln>
            <a:noFill/>
          </a:ln>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3695059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08" y="202828"/>
            <a:ext cx="11640065" cy="654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60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83"/>
            <a:ext cx="10515600" cy="1000208"/>
          </a:xfrm>
        </p:spPr>
        <p:txBody>
          <a:bodyPr>
            <a:normAutofit/>
          </a:bodyPr>
          <a:lstStyle/>
          <a:p>
            <a:r>
              <a:rPr lang="en-US" sz="4000" b="1" dirty="0" smtClean="0">
                <a:solidFill>
                  <a:schemeClr val="accent6">
                    <a:lumMod val="50000"/>
                  </a:schemeClr>
                </a:solidFill>
              </a:rPr>
              <a:t>Heat exchanger</a:t>
            </a:r>
            <a:endParaRPr lang="en-US" sz="4000"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16193"/>
                <a:ext cx="5890525" cy="4351338"/>
              </a:xfrm>
            </p:spPr>
            <p:txBody>
              <a:bodyPr>
                <a:normAutofit fontScale="92500" lnSpcReduction="20000"/>
              </a:bodyPr>
              <a:lstStyle/>
              <a:p>
                <a:r>
                  <a:rPr lang="en-US" dirty="0"/>
                  <a:t>Involves the exchange of heat between two fluids, no work is involved in the </a:t>
                </a:r>
                <a:r>
                  <a:rPr lang="en-US" dirty="0" smtClean="0"/>
                  <a:t>device, potential and kinetic energy changes are neglected.</a:t>
                </a:r>
              </a:p>
              <a:p>
                <a:r>
                  <a:rPr lang="en-US" dirty="0" smtClean="0"/>
                  <a:t>Energy equation simplifies to </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r>
                      <a:rPr lang="en-US" b="0" i="1" baseline="-25000" smtClean="0">
                        <a:latin typeface="Cambria Math" panose="02040503050406030204" pitchFamily="18" charset="0"/>
                      </a:rPr>
                      <m:t>𝑐𝑣</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𝑛</m:t>
                        </m:r>
                      </m:sub>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𝑜</m:t>
                            </m:r>
                            <m:r>
                              <a:rPr lang="en-US" b="0" i="1" smtClean="0">
                                <a:latin typeface="Cambria Math" panose="02040503050406030204" pitchFamily="18" charset="0"/>
                              </a:rPr>
                              <m:t>𝑢𝑡</m:t>
                            </m:r>
                          </m:sub>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h𝑒</m:t>
                                </m:r>
                              </m:e>
                            </m:d>
                            <m:r>
                              <a:rPr lang="en-US" b="0" i="1" baseline="-25000" smtClean="0">
                                <a:latin typeface="Cambria Math" panose="02040503050406030204" pitchFamily="18" charset="0"/>
                              </a:rPr>
                              <m:t>𝑐𝑣</m:t>
                            </m:r>
                          </m:e>
                        </m:nary>
                      </m:e>
                    </m:nary>
                  </m:oMath>
                </a14:m>
                <a:endParaRPr lang="en-US" dirty="0" smtClean="0"/>
              </a:p>
              <a:p>
                <a:r>
                  <a:rPr lang="en-US" dirty="0" smtClean="0"/>
                  <a:t>May select for cv the entire exchanger 2 inlets and 2 exits, or hot fluid then cold fluid. It is assumed no heat is exchanged with surrounding, heat exchange only between the two fluids.</a:t>
                </a:r>
              </a:p>
              <a:p>
                <a:r>
                  <a:rPr lang="en-US" dirty="0" smtClean="0"/>
                  <a:t>Example 6.3 p.179</a:t>
                </a:r>
              </a:p>
              <a:p>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16193"/>
                <a:ext cx="5890525" cy="4351338"/>
              </a:xfrm>
              <a:blipFill rotWithShape="0">
                <a:blip r:embed="rId3"/>
                <a:stretch>
                  <a:fillRect l="-1656" t="-3501" r="-134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Afif Hasan - Birzeit University</a:t>
            </a:r>
            <a:endParaRPr lang="en-US"/>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327" y="3776735"/>
            <a:ext cx="4526112" cy="26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835" y="555471"/>
            <a:ext cx="4847604" cy="283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02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Heat exchanger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May select for cv the entire exchanger 2 inlets and 2 exits</a:t>
                </a:r>
              </a:p>
              <a:p>
                <a:r>
                  <a:rPr lang="en-US" dirty="0" smtClean="0"/>
                  <a:t>Mass balance;</a:t>
                </a:r>
              </a:p>
              <a:p>
                <a:pPr lvl="1"/>
                <a14:m>
                  <m:oMath xmlns:m="http://schemas.openxmlformats.org/officeDocument/2006/math">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panose="02040503050406030204" pitchFamily="18" charset="0"/>
                          </a:rPr>
                          <m:t>𝑖</m:t>
                        </m:r>
                        <m:r>
                          <a:rPr lang="en-US" b="0" i="1" smtClean="0">
                            <a:latin typeface="Cambria Math" panose="02040503050406030204" pitchFamily="18" charset="0"/>
                          </a:rPr>
                          <m:t>𝑛</m:t>
                        </m: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𝑚</m:t>
                            </m:r>
                          </m:e>
                        </m:acc>
                      </m:e>
                    </m:nary>
                    <m:r>
                      <a:rPr lang="en-US" b="0" i="1" smtClean="0">
                        <a:latin typeface="Cambria Math" panose="02040503050406030204" pitchFamily="18" charset="0"/>
                      </a:rPr>
                      <m:t>=</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𝑜</m:t>
                        </m:r>
                        <m:r>
                          <a:rPr lang="en-US" b="0" i="1" smtClean="0">
                            <a:latin typeface="Cambria Math" panose="02040503050406030204" pitchFamily="18" charset="0"/>
                          </a:rPr>
                          <m:t>𝑢𝑡</m:t>
                        </m:r>
                      </m:sub>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e>
                    </m:nary>
                  </m:oMath>
                </a14:m>
                <a:endParaRPr lang="en-US" dirty="0" smtClean="0"/>
              </a:p>
              <a:p>
                <a:pPr marL="457200" lvl="1" indent="0">
                  <a:buNone/>
                </a:pPr>
                <a:endParaRPr lang="en-US" dirty="0"/>
              </a:p>
              <a:p>
                <a:pPr marL="457200" lvl="1" indent="0">
                  <a:buNone/>
                </a:pPr>
                <a:r>
                  <a:rPr lang="en-US" dirty="0" smtClean="0"/>
                  <a:t>First law, Q=0;</a:t>
                </a:r>
              </a:p>
              <a:p>
                <a:pPr marL="457200" lvl="1" indent="0">
                  <a:buNone/>
                </a:pPr>
                <a14:m>
                  <m:oMathPara xmlns:m="http://schemas.openxmlformats.org/officeDocument/2006/math">
                    <m:oMathParaPr>
                      <m:jc m:val="left"/>
                    </m:oMathParaPr>
                    <m:oMath xmlns:m="http://schemas.openxmlformats.org/officeDocument/2006/math">
                      <m:nary>
                        <m:naryPr>
                          <m:chr m:val="∑"/>
                          <m:limLoc m:val="subSup"/>
                          <m:supHide m:val="on"/>
                          <m:ctrlPr>
                            <a:rPr lang="en-US" i="1" smtClean="0">
                              <a:latin typeface="Cambria Math" panose="02040503050406030204" pitchFamily="18" charset="0"/>
                            </a:rPr>
                          </m:ctrlPr>
                        </m:naryPr>
                        <m:sub>
                          <m:r>
                            <m:rPr>
                              <m:brk m:alnAt="9"/>
                            </m:rPr>
                            <a:rPr lang="en-US" b="0" i="1" smtClean="0">
                              <a:latin typeface="Cambria Math" panose="02040503050406030204" pitchFamily="18" charset="0"/>
                            </a:rPr>
                            <m:t>𝑖</m:t>
                          </m:r>
                          <m:r>
                            <a:rPr lang="en-US" b="0" i="1" smtClean="0">
                              <a:latin typeface="Cambria Math" panose="02040503050406030204" pitchFamily="18" charset="0"/>
                            </a:rPr>
                            <m:t>𝑛</m:t>
                          </m: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𝑚𝑖</m:t>
                              </m:r>
                            </m:e>
                          </m:acc>
                          <m:r>
                            <m:rPr>
                              <m:brk m:alnAt="9"/>
                            </m:rPr>
                            <a:rPr lang="en-US" b="0" i="1" smtClean="0">
                              <a:latin typeface="Cambria Math" panose="02040503050406030204" pitchFamily="18" charset="0"/>
                            </a:rPr>
                            <m:t>h</m:t>
                          </m:r>
                          <m:r>
                            <a:rPr lang="en-US" b="0" i="1" smtClean="0">
                              <a:latin typeface="Cambria Math" panose="02040503050406030204" pitchFamily="18" charset="0"/>
                            </a:rPr>
                            <m:t>𝑖</m:t>
                          </m:r>
                        </m:e>
                      </m:nary>
                      <m:r>
                        <a:rPr lang="en-US" b="0" i="1" smtClean="0">
                          <a:latin typeface="Cambria Math" panose="02040503050406030204" pitchFamily="18" charset="0"/>
                        </a:rPr>
                        <m:t>=</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𝑜</m:t>
                          </m:r>
                          <m:r>
                            <a:rPr lang="en-US" b="0" i="1" smtClean="0">
                              <a:latin typeface="Cambria Math" panose="02040503050406030204" pitchFamily="18" charset="0"/>
                            </a:rPr>
                            <m:t>𝑢𝑡</m:t>
                          </m:r>
                        </m:sub>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r>
                            <m:rPr>
                              <m:brk m:alnAt="9"/>
                            </m:rPr>
                            <a:rPr lang="en-US" b="0" i="1" smtClean="0">
                              <a:latin typeface="Cambria Math" panose="02040503050406030204" pitchFamily="18" charset="0"/>
                            </a:rPr>
                            <m:t>𝑒</m:t>
                          </m:r>
                          <m:r>
                            <a:rPr lang="en-US" b="0" i="1" smtClean="0">
                              <a:latin typeface="Cambria Math" panose="02040503050406030204" pitchFamily="18" charset="0"/>
                            </a:rPr>
                            <m:t>h</m:t>
                          </m:r>
                          <m:r>
                            <a:rPr lang="en-US" b="0" i="1" smtClean="0">
                              <a:latin typeface="Cambria Math" panose="02040503050406030204" pitchFamily="18" charset="0"/>
                            </a:rPr>
                            <m:t>𝑒</m:t>
                          </m:r>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Afif Hasan - Birzeit University</a:t>
            </a:r>
            <a:endParaRPr lang="en-US"/>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79" y="2533649"/>
            <a:ext cx="6286757" cy="367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88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50000"/>
                  </a:schemeClr>
                </a:solidFill>
              </a:rPr>
              <a:t>Heat exchanger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CV for hot fluid and CV for cold fluid</a:t>
                </a:r>
              </a:p>
              <a:p>
                <a:r>
                  <a:rPr lang="en-US" dirty="0" smtClean="0"/>
                  <a:t>Mass balance;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𝑚</m:t>
                        </m:r>
                        <m:r>
                          <a:rPr lang="en-US" b="0" i="1" baseline="-25000" smtClean="0">
                            <a:latin typeface="Cambria Math" panose="02040503050406030204" pitchFamily="18" charset="0"/>
                          </a:rPr>
                          <m:t>𝑖h</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r>
                          <a:rPr lang="en-US" b="0" i="1" baseline="-25000" smtClean="0">
                            <a:latin typeface="Cambria Math" panose="02040503050406030204" pitchFamily="18" charset="0"/>
                          </a:rPr>
                          <m:t>𝑒h</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r>
                          <a:rPr lang="en-US" b="0" i="1" baseline="-25000" smtClean="0">
                            <a:latin typeface="Cambria Math" panose="02040503050406030204" pitchFamily="18" charset="0"/>
                          </a:rPr>
                          <m:t>h</m:t>
                        </m:r>
                      </m:e>
                    </m:acc>
                  </m:oMath>
                </a14:m>
                <a:endParaRPr lang="en-US" dirty="0" smtClean="0"/>
              </a:p>
              <a:p>
                <a:r>
                  <a:rPr lang="en-US" dirty="0" smtClean="0"/>
                  <a:t>Similarly fro cold fluid</a:t>
                </a:r>
              </a:p>
              <a:p>
                <a:r>
                  <a:rPr lang="en-US" dirty="0" smtClean="0"/>
                  <a:t>First law</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𝑄</m:t>
                        </m:r>
                      </m:e>
                    </m:acc>
                    <m:r>
                      <a:rPr lang="en-US" b="0" i="1" baseline="-25000" smtClean="0">
                        <a:latin typeface="Cambria Math" panose="02040503050406030204" pitchFamily="18" charset="0"/>
                      </a:rPr>
                      <m:t>𝑐𝑣</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r>
                      <a:rPr lang="en-US" b="0" i="1" smtClean="0">
                        <a:latin typeface="Cambria Math" panose="02040503050406030204" pitchFamily="18" charset="0"/>
                      </a:rPr>
                      <m:t>(</m:t>
                    </m:r>
                    <m:r>
                      <a:rPr lang="en-US" b="0" i="1" smtClean="0">
                        <a:latin typeface="Cambria Math" panose="02040503050406030204" pitchFamily="18" charset="0"/>
                      </a:rPr>
                      <m:t>h𝑒</m:t>
                    </m:r>
                    <m:r>
                      <a:rPr lang="en-US" b="0" i="1" smtClean="0">
                        <a:latin typeface="Cambria Math" panose="02040503050406030204" pitchFamily="18" charset="0"/>
                      </a:rPr>
                      <m:t>−</m:t>
                    </m:r>
                    <m:r>
                      <a:rPr lang="en-US" b="0" i="1" smtClean="0">
                        <a:latin typeface="Cambria Math" panose="02040503050406030204" pitchFamily="18" charset="0"/>
                      </a:rPr>
                      <m:t>h𝑖</m:t>
                    </m:r>
                    <m:r>
                      <a:rPr lang="en-US" b="0" i="1" smtClean="0">
                        <a:latin typeface="Cambria Math" panose="02040503050406030204" pitchFamily="18" charset="0"/>
                      </a:rPr>
                      <m:t>)</m:t>
                    </m:r>
                  </m:oMath>
                </a14:m>
                <a:r>
                  <a:rPr lang="en-US" dirty="0" smtClean="0"/>
                  <a:t> for hot and cold fluids</a:t>
                </a:r>
              </a:p>
              <a:p>
                <a:r>
                  <a:rPr lang="en-US" dirty="0" smtClean="0"/>
                  <a:t>Note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𝑄</m:t>
                        </m:r>
                      </m:e>
                    </m:acc>
                    <m:r>
                      <a:rPr lang="en-US" b="0" i="1" baseline="-25000" smtClean="0">
                        <a:latin typeface="Cambria Math" panose="02040503050406030204" pitchFamily="18" charset="0"/>
                      </a:rPr>
                      <m:t>h𝑜𝑡</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r>
                      <a:rPr lang="en-US" b="0" i="1" baseline="-25000" smtClean="0">
                        <a:latin typeface="Cambria Math" panose="02040503050406030204" pitchFamily="18" charset="0"/>
                      </a:rPr>
                      <m:t>𝑐𝑜𝑙𝑑</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Afif Hasan - Birzeit University</a:t>
            </a:r>
            <a:endParaRPr lang="en-US"/>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632" y="1172219"/>
            <a:ext cx="4692384" cy="245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79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7639"/>
          </a:xfrm>
        </p:spPr>
        <p:txBody>
          <a:bodyPr>
            <a:normAutofit/>
          </a:bodyPr>
          <a:lstStyle/>
          <a:p>
            <a:r>
              <a:rPr lang="en-US" sz="4000" b="1" dirty="0">
                <a:solidFill>
                  <a:schemeClr val="accent6">
                    <a:lumMod val="50000"/>
                  </a:schemeClr>
                </a:solidFill>
              </a:rPr>
              <a:t>Nozzle</a:t>
            </a:r>
          </a:p>
        </p:txBody>
      </p:sp>
      <p:sp>
        <p:nvSpPr>
          <p:cNvPr id="3" name="Content Placeholder 2"/>
          <p:cNvSpPr>
            <a:spLocks noGrp="1"/>
          </p:cNvSpPr>
          <p:nvPr>
            <p:ph idx="1"/>
          </p:nvPr>
        </p:nvSpPr>
        <p:spPr>
          <a:xfrm>
            <a:off x="838200" y="1132764"/>
            <a:ext cx="6012318" cy="5227093"/>
          </a:xfrm>
        </p:spPr>
        <p:txBody>
          <a:bodyPr>
            <a:normAutofit/>
          </a:bodyPr>
          <a:lstStyle/>
          <a:p>
            <a:r>
              <a:rPr lang="en-US" dirty="0"/>
              <a:t>A SSSF device whose purpose is to increase the velocity of the fluid</a:t>
            </a:r>
            <a:r>
              <a:rPr lang="en-US" dirty="0" smtClean="0"/>
              <a:t>.</a:t>
            </a:r>
          </a:p>
          <a:p>
            <a:r>
              <a:rPr lang="en-US" dirty="0" smtClean="0"/>
              <a:t>Nozzle </a:t>
            </a:r>
            <a:r>
              <a:rPr lang="en-US" dirty="0"/>
              <a:t>has only one inlet and one outlet and hence first law per unit mass </a:t>
            </a:r>
            <a:r>
              <a:rPr lang="en-US" dirty="0" smtClean="0"/>
              <a:t>is </a:t>
            </a:r>
            <a:r>
              <a:rPr lang="en-US" dirty="0"/>
              <a:t>used. </a:t>
            </a:r>
            <a:endParaRPr lang="en-US" dirty="0" smtClean="0"/>
          </a:p>
          <a:p>
            <a:r>
              <a:rPr lang="en-US" dirty="0" smtClean="0"/>
              <a:t>Nozzle </a:t>
            </a:r>
            <a:r>
              <a:rPr lang="en-US" dirty="0"/>
              <a:t>involves no work, and often it is assumed adiabatic or no heat </a:t>
            </a:r>
            <a:r>
              <a:rPr lang="en-US" dirty="0" smtClean="0"/>
              <a:t>transfer, no change in PE</a:t>
            </a:r>
          </a:p>
          <a:p>
            <a:r>
              <a:rPr lang="en-US" dirty="0" smtClean="0"/>
              <a:t>Simplifies to;</a:t>
            </a:r>
          </a:p>
          <a:p>
            <a:endParaRPr lang="en-US" dirty="0" smtClean="0"/>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1064642" y="5180903"/>
                <a:ext cx="3419782" cy="791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baseline="-25000" smtClean="0">
                              <a:latin typeface="Cambria Math" panose="02040503050406030204" pitchFamily="18" charset="0"/>
                            </a:rPr>
                            <m:t>𝑖</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r>
                                <a:rPr lang="en-US" sz="2400" b="0" i="1" baseline="-25000" smtClean="0">
                                  <a:latin typeface="Cambria Math" panose="02040503050406030204" pitchFamily="18" charset="0"/>
                                </a:rPr>
                                <m:t>𝑖</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2</m:t>
                              </m:r>
                            </m:den>
                          </m:f>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h𝑒</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r>
                                <a:rPr lang="en-US" sz="2400" b="0" i="1" baseline="-25000" smtClean="0">
                                  <a:latin typeface="Cambria Math" panose="02040503050406030204" pitchFamily="18" charset="0"/>
                                </a:rPr>
                                <m:t>𝑒</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2</m:t>
                              </m:r>
                            </m:den>
                          </m:f>
                        </m:e>
                      </m:d>
                    </m:oMath>
                  </m:oMathPara>
                </a14:m>
                <a:endParaRPr lang="en-US" sz="2400" dirty="0" smtClean="0"/>
              </a:p>
            </p:txBody>
          </p:sp>
        </mc:Choice>
        <mc:Fallback xmlns="">
          <p:sp>
            <p:nvSpPr>
              <p:cNvPr id="4" name="Rectangle 3"/>
              <p:cNvSpPr>
                <a:spLocks noRot="1" noChangeAspect="1" noMove="1" noResize="1" noEditPoints="1" noAdjustHandles="1" noChangeArrowheads="1" noChangeShapeType="1" noTextEdit="1"/>
              </p:cNvSpPr>
              <p:nvPr/>
            </p:nvSpPr>
            <p:spPr>
              <a:xfrm>
                <a:off x="1064642" y="5180903"/>
                <a:ext cx="3419782" cy="791627"/>
              </a:xfrm>
              <a:prstGeom prst="rect">
                <a:avLst/>
              </a:prstGeom>
              <a:blipFill rotWithShape="0">
                <a:blip r:embed="rId3"/>
                <a:stretch>
                  <a:fillRect/>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Afif Hasan - Birzeit University</a:t>
            </a:r>
            <a:endParaRPr lang="en-US"/>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874" y="1458097"/>
            <a:ext cx="4599472" cy="213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197" y="4127676"/>
            <a:ext cx="6079150" cy="210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43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67848"/>
            <a:ext cx="10515600" cy="955410"/>
          </a:xfrm>
        </p:spPr>
        <p:txBody>
          <a:bodyPr/>
          <a:lstStyle/>
          <a:p>
            <a:r>
              <a:rPr lang="en-US" b="1" dirty="0" smtClean="0">
                <a:solidFill>
                  <a:schemeClr val="accent6">
                    <a:lumMod val="50000"/>
                  </a:schemeClr>
                </a:solidFill>
              </a:rPr>
              <a:t>Example 6.4 ( 4.4) </a:t>
            </a:r>
            <a:endParaRPr lang="en-US" b="1" dirty="0">
              <a:solidFill>
                <a:schemeClr val="accent6">
                  <a:lumMod val="50000"/>
                </a:schemeClr>
              </a:solidFill>
            </a:endParaRPr>
          </a:p>
        </p:txBody>
      </p:sp>
      <p:sp>
        <p:nvSpPr>
          <p:cNvPr id="3" name="Content Placeholder 2"/>
          <p:cNvSpPr>
            <a:spLocks noGrp="1"/>
          </p:cNvSpPr>
          <p:nvPr>
            <p:ph idx="1"/>
          </p:nvPr>
        </p:nvSpPr>
        <p:spPr>
          <a:xfrm>
            <a:off x="576943" y="1138958"/>
            <a:ext cx="10515600" cy="5281612"/>
          </a:xfrm>
        </p:spPr>
        <p:txBody>
          <a:bodyPr>
            <a:normAutofit/>
          </a:bodyPr>
          <a:lstStyle/>
          <a:p>
            <a:r>
              <a:rPr lang="en-US" dirty="0" smtClean="0"/>
              <a:t>Steam at 0.6 MPa , 200</a:t>
            </a:r>
            <a:r>
              <a:rPr lang="en-US" baseline="30000" dirty="0" smtClean="0"/>
              <a:t>o</a:t>
            </a:r>
            <a:r>
              <a:rPr lang="en-US" dirty="0" smtClean="0"/>
              <a:t>C enters an insulated nozzle with velocity of 50 m/s. It leaves at 0.15 MPa and velocity of 600m/s. Determine the final temperature if the steam is superheated and quality if saturated.</a:t>
            </a:r>
          </a:p>
          <a:p>
            <a:r>
              <a:rPr lang="en-US" dirty="0" smtClean="0"/>
              <a:t>CV: nozzle , SSSF, steam tables.</a:t>
            </a:r>
          </a:p>
          <a:p>
            <a:r>
              <a:rPr lang="en-US" dirty="0" err="1" smtClean="0"/>
              <a:t>Wcv</a:t>
            </a:r>
            <a:r>
              <a:rPr lang="en-US" dirty="0" smtClean="0"/>
              <a:t>=0,  </a:t>
            </a:r>
            <a:r>
              <a:rPr lang="en-US" dirty="0" err="1" smtClean="0"/>
              <a:t>Qcv</a:t>
            </a:r>
            <a:r>
              <a:rPr lang="en-US" dirty="0" smtClean="0"/>
              <a:t>=0 insulated</a:t>
            </a:r>
          </a:p>
          <a:p>
            <a:r>
              <a:rPr lang="en-US" dirty="0" smtClean="0"/>
              <a:t>Neglect PE, first law;</a:t>
            </a:r>
          </a:p>
          <a:p>
            <a:endParaRPr lang="en-US" dirty="0"/>
          </a:p>
          <a:p>
            <a:endParaRPr lang="en-US" dirty="0" smtClean="0"/>
          </a:p>
          <a:p>
            <a:r>
              <a:rPr lang="en-US" dirty="0" smtClean="0"/>
              <a:t>Given  Vi=50 , </a:t>
            </a:r>
            <a:r>
              <a:rPr lang="en-US" dirty="0" err="1" smtClean="0"/>
              <a:t>Ve</a:t>
            </a:r>
            <a:r>
              <a:rPr lang="en-US" dirty="0" smtClean="0"/>
              <a:t>=600 , hi=2850.1, solve for he</a:t>
            </a:r>
          </a:p>
          <a:p>
            <a:r>
              <a:rPr lang="en-US" dirty="0" smtClean="0"/>
              <a:t>he= 2671.4 kJ/kg</a:t>
            </a:r>
            <a:r>
              <a:rPr lang="ar-SA" dirty="0" smtClean="0"/>
              <a:t>  </a:t>
            </a:r>
            <a:r>
              <a:rPr lang="en-US" dirty="0"/>
              <a:t>The two properties </a:t>
            </a:r>
            <a:r>
              <a:rPr lang="en-US" dirty="0" smtClean="0"/>
              <a:t>(he, </a:t>
            </a:r>
            <a:r>
              <a:rPr lang="en-US" dirty="0" err="1" smtClean="0"/>
              <a:t>Pe</a:t>
            </a:r>
            <a:r>
              <a:rPr lang="en-US" dirty="0" smtClean="0"/>
              <a:t>.) Since </a:t>
            </a:r>
            <a:r>
              <a:rPr lang="en-US" dirty="0"/>
              <a:t>he is less than hg at 0.15 MPa, </a:t>
            </a:r>
            <a:r>
              <a:rPr lang="en-US" dirty="0" smtClean="0"/>
              <a:t>In saturation region , solve for quality x=0.99</a:t>
            </a:r>
            <a:endParaRPr lang="en-US"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mc:AlternateContent xmlns:mc="http://schemas.openxmlformats.org/markup-compatibility/2006" xmlns:a14="http://schemas.microsoft.com/office/drawing/2010/main">
        <mc:Choice Requires="a14">
          <p:sp>
            <p:nvSpPr>
              <p:cNvPr id="6" name="Rectangle 5"/>
              <p:cNvSpPr/>
              <p:nvPr/>
            </p:nvSpPr>
            <p:spPr>
              <a:xfrm>
                <a:off x="842880" y="4041816"/>
                <a:ext cx="3419782" cy="791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baseline="-25000" smtClean="0">
                              <a:latin typeface="Cambria Math" panose="02040503050406030204" pitchFamily="18" charset="0"/>
                            </a:rPr>
                            <m:t>𝑖</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r>
                                <a:rPr lang="en-US" sz="2400" b="0" i="1" baseline="-25000" smtClean="0">
                                  <a:latin typeface="Cambria Math" panose="02040503050406030204" pitchFamily="18" charset="0"/>
                                </a:rPr>
                                <m:t>𝑖</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2</m:t>
                              </m:r>
                            </m:den>
                          </m:f>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h𝑒</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r>
                                <a:rPr lang="en-US" sz="2400" b="0" i="1" baseline="-25000" smtClean="0">
                                  <a:latin typeface="Cambria Math" panose="02040503050406030204" pitchFamily="18" charset="0"/>
                                </a:rPr>
                                <m:t>𝑒</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2</m:t>
                              </m:r>
                            </m:den>
                          </m:f>
                        </m:e>
                      </m:d>
                    </m:oMath>
                  </m:oMathPara>
                </a14:m>
                <a:endParaRPr lang="en-US" sz="2400" dirty="0" smtClean="0"/>
              </a:p>
            </p:txBody>
          </p:sp>
        </mc:Choice>
        <mc:Fallback xmlns="">
          <p:sp>
            <p:nvSpPr>
              <p:cNvPr id="6" name="Rectangle 5"/>
              <p:cNvSpPr>
                <a:spLocks noRot="1" noChangeAspect="1" noMove="1" noResize="1" noEditPoints="1" noAdjustHandles="1" noChangeArrowheads="1" noChangeShapeType="1" noTextEdit="1"/>
              </p:cNvSpPr>
              <p:nvPr/>
            </p:nvSpPr>
            <p:spPr>
              <a:xfrm>
                <a:off x="842880" y="4041816"/>
                <a:ext cx="3419782" cy="791627"/>
              </a:xfrm>
              <a:prstGeom prst="rect">
                <a:avLst/>
              </a:prstGeom>
              <a:blipFill rotWithShape="1">
                <a:blip r:embed="rId4"/>
                <a:stretch>
                  <a:fillRect/>
                </a:stretch>
              </a:blipFill>
            </p:spPr>
            <p:txBody>
              <a:bodyPr/>
              <a:lstStyle/>
              <a:p>
                <a:r>
                  <a:rPr lang="en-US">
                    <a:noFill/>
                  </a:rPr>
                  <a:t> </a:t>
                </a:r>
              </a:p>
            </p:txBody>
          </p:sp>
        </mc:Fallback>
      </mc:AlternateContent>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113" y="2520779"/>
            <a:ext cx="5878756" cy="231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6821"/>
          </a:xfrm>
        </p:spPr>
        <p:txBody>
          <a:bodyPr/>
          <a:lstStyle/>
          <a:p>
            <a:r>
              <a:rPr lang="en-US" b="1" dirty="0" smtClean="0">
                <a:solidFill>
                  <a:schemeClr val="accent6">
                    <a:lumMod val="50000"/>
                  </a:schemeClr>
                </a:solidFill>
              </a:rPr>
              <a:t>Diffuser</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8078"/>
                <a:ext cx="10515600" cy="4351338"/>
              </a:xfrm>
            </p:spPr>
            <p:txBody>
              <a:bodyPr/>
              <a:lstStyle/>
              <a:p>
                <a:r>
                  <a:rPr lang="en-US" dirty="0" smtClean="0"/>
                  <a:t>Diffuser has the opposite function of a nozzle, it slows  down the fluid.</a:t>
                </a:r>
              </a:p>
              <a:p>
                <a:r>
                  <a:rPr lang="en-US" dirty="0" smtClean="0"/>
                  <a:t>Same assumptions for nozzle no work , no heat transfer, no change in PE, hence simplifies to same equation of the nozzle.</a:t>
                </a:r>
              </a:p>
              <a:p>
                <a:endParaRPr lang="en-US" dirty="0" smtClean="0"/>
              </a:p>
              <a:p>
                <a:pPr marL="0" indent="0">
                  <a:buNone/>
                </a:pPr>
                <a:r>
                  <a:rPr lang="en-US" b="0" dirty="0" smtClean="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𝑖</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𝑒</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8078"/>
                <a:ext cx="10515600" cy="4351338"/>
              </a:xfrm>
              <a:blipFill rotWithShape="1">
                <a:blip r:embed="rId2"/>
                <a:stretch>
                  <a:fillRect l="-1043" t="-2241" r="-754"/>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Afif Hasan - Birzeit University</a:t>
            </a:r>
            <a:endParaRPr lang="en-US"/>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794" y="3562931"/>
            <a:ext cx="4917989" cy="247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72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056"/>
            <a:ext cx="10515600" cy="931413"/>
          </a:xfrm>
        </p:spPr>
        <p:txBody>
          <a:bodyPr>
            <a:normAutofit/>
          </a:bodyPr>
          <a:lstStyle/>
          <a:p>
            <a:r>
              <a:rPr lang="en-US" sz="4000" b="1" dirty="0" smtClean="0">
                <a:solidFill>
                  <a:schemeClr val="accent6">
                    <a:lumMod val="50000"/>
                  </a:schemeClr>
                </a:solidFill>
              </a:rPr>
              <a:t>Throttle</a:t>
            </a:r>
            <a:endParaRPr lang="en-US" sz="4000" b="1" dirty="0">
              <a:solidFill>
                <a:schemeClr val="accent6">
                  <a:lumMod val="50000"/>
                </a:schemeClr>
              </a:solidFill>
            </a:endParaRPr>
          </a:p>
        </p:txBody>
      </p:sp>
      <p:sp>
        <p:nvSpPr>
          <p:cNvPr id="3" name="Content Placeholder 2"/>
          <p:cNvSpPr>
            <a:spLocks noGrp="1"/>
          </p:cNvSpPr>
          <p:nvPr>
            <p:ph idx="1"/>
          </p:nvPr>
        </p:nvSpPr>
        <p:spPr>
          <a:xfrm>
            <a:off x="598714" y="1010660"/>
            <a:ext cx="10515600" cy="4351338"/>
          </a:xfrm>
        </p:spPr>
        <p:txBody>
          <a:bodyPr>
            <a:normAutofit/>
          </a:bodyPr>
          <a:lstStyle/>
          <a:p>
            <a:r>
              <a:rPr lang="en-US" dirty="0"/>
              <a:t>A throttling process occurs when a fluid flowing in a line encounters a restriction in the flow </a:t>
            </a:r>
            <a:r>
              <a:rPr lang="en-US" dirty="0" smtClean="0"/>
              <a:t>passage, an </a:t>
            </a:r>
            <a:r>
              <a:rPr lang="en-US" dirty="0"/>
              <a:t>example is the throttling in the refrigeration cycle or the flow across a valve. </a:t>
            </a:r>
            <a:endParaRPr lang="en-US" dirty="0" smtClean="0"/>
          </a:p>
          <a:p>
            <a:r>
              <a:rPr lang="en-US" dirty="0" smtClean="0"/>
              <a:t>No </a:t>
            </a:r>
            <a:r>
              <a:rPr lang="en-US" dirty="0"/>
              <a:t>work is involved in the throttling process, only one inlet and exit, process is assumed adiabatic and no change in potential and kinetic energies this leads to simplifying first law </a:t>
            </a:r>
            <a:r>
              <a:rPr lang="en-US" dirty="0" smtClean="0"/>
              <a:t>to </a:t>
            </a:r>
            <a:r>
              <a:rPr lang="en-US" dirty="0"/>
              <a:t>one of constant enthalpy. </a:t>
            </a:r>
            <a:endParaRPr lang="en-US" dirty="0" smtClean="0"/>
          </a:p>
          <a:p>
            <a:endParaRPr lang="en-US" dirty="0"/>
          </a:p>
          <a:p>
            <a:endParaRPr lang="en-US" dirty="0" smtClean="0"/>
          </a:p>
          <a:p>
            <a:r>
              <a:rPr lang="en-US" dirty="0" smtClean="0"/>
              <a:t>Throttling </a:t>
            </a:r>
            <a:r>
              <a:rPr lang="en-US" dirty="0"/>
              <a:t>is a constant enthalpy process</a:t>
            </a:r>
            <a:r>
              <a:rPr lang="en-US" dirty="0" smtClean="0"/>
              <a:t>.</a:t>
            </a:r>
          </a:p>
          <a:p>
            <a:endParaRPr lang="en-US" dirty="0"/>
          </a:p>
          <a:p>
            <a:endParaRPr lang="en-US" dirty="0"/>
          </a:p>
        </p:txBody>
      </p:sp>
      <mc:AlternateContent xmlns:mc="http://schemas.openxmlformats.org/markup-compatibility/2006" xmlns:a14="http://schemas.microsoft.com/office/drawing/2010/main">
        <mc:Choice Requires="a14">
          <p:sp>
            <p:nvSpPr>
              <p:cNvPr id="5" name="Rectangle 4"/>
              <p:cNvSpPr/>
              <p:nvPr/>
            </p:nvSpPr>
            <p:spPr>
              <a:xfrm>
                <a:off x="8287148" y="3901264"/>
                <a:ext cx="1809534" cy="461665"/>
              </a:xfrm>
              <a:prstGeom prst="rect">
                <a:avLst/>
              </a:prstGeom>
              <a:solidFill>
                <a:schemeClr val="accent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baseline="-25000" smtClean="0">
                              <a:latin typeface="Cambria Math" panose="02040503050406030204" pitchFamily="18" charset="0"/>
                            </a:rPr>
                            <m:t>𝑖</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 </m:t>
                          </m:r>
                          <m:r>
                            <a:rPr lang="en-US" sz="2400" b="0" i="1" smtClean="0">
                              <a:latin typeface="Cambria Math" panose="02040503050406030204" pitchFamily="18" charset="0"/>
                            </a:rPr>
                            <m:t>h𝑒</m:t>
                          </m:r>
                        </m:e>
                      </m:d>
                    </m:oMath>
                  </m:oMathPara>
                </a14:m>
                <a:endParaRPr lang="en-US" sz="2400" dirty="0" smtClean="0"/>
              </a:p>
            </p:txBody>
          </p:sp>
        </mc:Choice>
        <mc:Fallback xmlns="">
          <p:sp>
            <p:nvSpPr>
              <p:cNvPr id="5" name="Rectangle 4"/>
              <p:cNvSpPr>
                <a:spLocks noRot="1" noChangeAspect="1" noMove="1" noResize="1" noEditPoints="1" noAdjustHandles="1" noChangeArrowheads="1" noChangeShapeType="1" noTextEdit="1"/>
              </p:cNvSpPr>
              <p:nvPr/>
            </p:nvSpPr>
            <p:spPr>
              <a:xfrm>
                <a:off x="8287148" y="3901264"/>
                <a:ext cx="1809534" cy="461665"/>
              </a:xfrm>
              <a:prstGeom prst="rect">
                <a:avLst/>
              </a:prstGeom>
              <a:blipFill rotWithShape="1">
                <a:blip r:embed="rId4"/>
                <a:stretch>
                  <a:fillRect b="-2632"/>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Afif Hasan - Birzeit University</a:t>
            </a:r>
            <a:endParaRPr lang="en-US"/>
          </a:p>
        </p:txBody>
      </p:sp>
      <mc:AlternateContent xmlns:mc="http://schemas.openxmlformats.org/markup-compatibility/2006" xmlns:a14="http://schemas.microsoft.com/office/drawing/2010/main">
        <mc:Choice Requires="a14">
          <p:sp>
            <p:nvSpPr>
              <p:cNvPr id="7" name="Rectangle 6"/>
              <p:cNvSpPr/>
              <p:nvPr/>
            </p:nvSpPr>
            <p:spPr>
              <a:xfrm>
                <a:off x="1027820" y="3736284"/>
                <a:ext cx="6302238" cy="791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𝑞</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baseline="-25000">
                              <a:latin typeface="Cambria Math" panose="02040503050406030204" pitchFamily="18" charset="0"/>
                            </a:rPr>
                            <m:t>𝑖</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𝑖</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𝑔𝑍𝑖</m:t>
                          </m:r>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 </m:t>
                          </m:r>
                          <m:r>
                            <a:rPr lang="en-US" sz="2400" i="1">
                              <a:latin typeface="Cambria Math" panose="02040503050406030204" pitchFamily="18" charset="0"/>
                            </a:rPr>
                            <m:t>h𝑒</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𝑒</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𝑔𝑍𝑒</m:t>
                          </m:r>
                        </m:e>
                      </m:d>
                      <m:r>
                        <a:rPr lang="en-US" sz="2400" i="1">
                          <a:latin typeface="Cambria Math" panose="02040503050406030204" pitchFamily="18" charset="0"/>
                        </a:rPr>
                        <m:t>+</m:t>
                      </m:r>
                      <m:r>
                        <a:rPr lang="en-US" sz="2400" i="1">
                          <a:latin typeface="Cambria Math" panose="02040503050406030204" pitchFamily="18" charset="0"/>
                        </a:rPr>
                        <m:t>𝑤</m:t>
                      </m:r>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1027820" y="3736284"/>
                <a:ext cx="6302238" cy="791627"/>
              </a:xfrm>
              <a:prstGeom prst="rect">
                <a:avLst/>
              </a:prstGeom>
              <a:blipFill rotWithShape="1">
                <a:blip r:embed="rId5"/>
                <a:stretch>
                  <a:fillRect/>
                </a:stretch>
              </a:blipFill>
            </p:spPr>
            <p:txBody>
              <a:bodyPr/>
              <a:lstStyle/>
              <a:p>
                <a:r>
                  <a:rPr lang="en-US">
                    <a:noFill/>
                  </a:rPr>
                  <a:t> </a:t>
                </a:r>
              </a:p>
            </p:txBody>
          </p:sp>
        </mc:Fallback>
      </mc:AlternateContent>
      <p:pic>
        <p:nvPicPr>
          <p:cNvPr id="2355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0760" y="4898886"/>
            <a:ext cx="5268300" cy="145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80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19" y="494270"/>
            <a:ext cx="10940203" cy="593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38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113"/>
            <a:ext cx="10515600" cy="904117"/>
          </a:xfrm>
        </p:spPr>
        <p:txBody>
          <a:bodyPr>
            <a:normAutofit/>
          </a:bodyPr>
          <a:lstStyle/>
          <a:p>
            <a:r>
              <a:rPr lang="en-US" sz="4000" b="1" dirty="0" smtClean="0">
                <a:solidFill>
                  <a:schemeClr val="accent6">
                    <a:lumMod val="50000"/>
                  </a:schemeClr>
                </a:solidFill>
              </a:rPr>
              <a:t>Turbine</a:t>
            </a:r>
            <a:endParaRPr lang="en-US" sz="4000"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5081" y="995666"/>
                <a:ext cx="10531890" cy="5361591"/>
              </a:xfrm>
            </p:spPr>
            <p:txBody>
              <a:bodyPr>
                <a:normAutofit/>
              </a:bodyPr>
              <a:lstStyle/>
              <a:p>
                <a:r>
                  <a:rPr lang="en-US" dirty="0"/>
                  <a:t>A turbine is a rotary SSSF device whose purpose is to </a:t>
                </a:r>
                <a:r>
                  <a:rPr lang="en-US" dirty="0">
                    <a:solidFill>
                      <a:schemeClr val="accent2">
                        <a:lumMod val="75000"/>
                      </a:schemeClr>
                    </a:solidFill>
                  </a:rPr>
                  <a:t>produce shaft </a:t>
                </a:r>
                <a:r>
                  <a:rPr lang="en-US" dirty="0"/>
                  <a:t>work at expense </a:t>
                </a:r>
                <a:r>
                  <a:rPr lang="en-US" dirty="0" smtClean="0"/>
                  <a:t>of pressure </a:t>
                </a:r>
                <a:r>
                  <a:rPr lang="en-US" dirty="0"/>
                  <a:t>of the working fluid. </a:t>
                </a:r>
                <a:endParaRPr lang="en-US" dirty="0" smtClean="0"/>
              </a:p>
              <a:p>
                <a:r>
                  <a:rPr lang="en-US" dirty="0" smtClean="0"/>
                  <a:t>Two </a:t>
                </a:r>
                <a:r>
                  <a:rPr lang="en-US" dirty="0"/>
                  <a:t>types of turbines are known depending on the working fluid; </a:t>
                </a:r>
                <a:r>
                  <a:rPr lang="en-US" dirty="0">
                    <a:solidFill>
                      <a:schemeClr val="accent2">
                        <a:lumMod val="75000"/>
                      </a:schemeClr>
                    </a:solidFill>
                  </a:rPr>
                  <a:t>steam turbine </a:t>
                </a:r>
                <a:r>
                  <a:rPr lang="en-US" dirty="0"/>
                  <a:t>when steam expands and work is produced as part of the stem power cycle, </a:t>
                </a:r>
                <a:r>
                  <a:rPr lang="en-US" dirty="0">
                    <a:solidFill>
                      <a:schemeClr val="accent2">
                        <a:lumMod val="75000"/>
                      </a:schemeClr>
                    </a:solidFill>
                  </a:rPr>
                  <a:t>gas turbine </a:t>
                </a:r>
                <a:r>
                  <a:rPr lang="en-US" dirty="0"/>
                  <a:t>where exhaust gases at high temperature and pressure expand producing work as part of a gas turbine cycle</a:t>
                </a:r>
                <a:r>
                  <a:rPr lang="en-US" dirty="0" smtClean="0"/>
                  <a:t>.</a:t>
                </a:r>
              </a:p>
              <a:p>
                <a:endParaRPr lang="en-US" dirty="0"/>
              </a:p>
              <a:p>
                <a:endParaRPr lang="en-US" dirty="0" smtClean="0"/>
              </a:p>
              <a:p>
                <a:endParaRPr lang="en-US" dirty="0" smtClean="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baseline="-25000" smtClean="0">
                        <a:latin typeface="Cambria Math" panose="02040503050406030204" pitchFamily="18" charset="0"/>
                      </a:rPr>
                      <m:t>𝑐𝑣</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r>
                      <a:rPr lang="en-US" b="0" i="1" baseline="-25000" smtClean="0">
                        <a:latin typeface="Cambria Math" panose="02040503050406030204" pitchFamily="18" charset="0"/>
                      </a:rPr>
                      <m:t>𝑐𝑣</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𝑛</m:t>
                        </m:r>
                      </m:sub>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𝑖</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𝑔𝑍𝑖</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𝑜</m:t>
                            </m:r>
                            <m:r>
                              <a:rPr lang="en-US" b="0" i="1" smtClean="0">
                                <a:latin typeface="Cambria Math" panose="02040503050406030204" pitchFamily="18" charset="0"/>
                              </a:rPr>
                              <m:t>𝑢𝑡</m:t>
                            </m:r>
                          </m:sub>
                          <m:sup/>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r>
                              <a:rPr lang="en-US" b="0" i="1" smtClean="0">
                                <a:latin typeface="Cambria Math" panose="02040503050406030204" pitchFamily="18" charset="0"/>
                              </a:rPr>
                              <m:t>( </m:t>
                            </m:r>
                            <m:r>
                              <a:rPr lang="en-US" b="0" i="1" smtClean="0">
                                <a:latin typeface="Cambria Math" panose="02040503050406030204" pitchFamily="18" charset="0"/>
                              </a:rPr>
                              <m:t>h𝑒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𝑒</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𝑔𝑍𝑒</m:t>
                            </m:r>
                            <m:r>
                              <a:rPr lang="en-US" b="0" i="1" smtClean="0">
                                <a:latin typeface="Cambria Math" panose="02040503050406030204" pitchFamily="18" charset="0"/>
                              </a:rPr>
                              <m:t>)</m:t>
                            </m:r>
                          </m:e>
                        </m:nary>
                      </m:e>
                    </m:nary>
                  </m:oMath>
                </a14:m>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5081" y="995666"/>
                <a:ext cx="10531890" cy="5361591"/>
              </a:xfrm>
              <a:blipFill rotWithShape="1">
                <a:blip r:embed="rId3"/>
                <a:stretch>
                  <a:fillRect l="-1042" t="-1818"/>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Afif Hasan - Birzeit University</a:t>
            </a:r>
            <a:endParaRPr lang="en-US"/>
          </a:p>
        </p:txBody>
      </p:sp>
      <p:pic>
        <p:nvPicPr>
          <p:cNvPr id="6282" name="Picture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609" y="3487025"/>
            <a:ext cx="3069753" cy="198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83"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548" y="4459431"/>
            <a:ext cx="2511191" cy="76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01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Outline</a:t>
            </a:r>
            <a:endParaRPr lang="en-US" dirty="0">
              <a:solidFill>
                <a:schemeClr val="accent6">
                  <a:lumMod val="50000"/>
                </a:schemeClr>
              </a:solidFill>
            </a:endParaRPr>
          </a:p>
        </p:txBody>
      </p:sp>
      <p:sp>
        <p:nvSpPr>
          <p:cNvPr id="3" name="Content Placeholder 2"/>
          <p:cNvSpPr>
            <a:spLocks noGrp="1"/>
          </p:cNvSpPr>
          <p:nvPr>
            <p:ph idx="1"/>
          </p:nvPr>
        </p:nvSpPr>
        <p:spPr>
          <a:xfrm>
            <a:off x="838200" y="1948454"/>
            <a:ext cx="10515600" cy="4351338"/>
          </a:xfrm>
        </p:spPr>
        <p:txBody>
          <a:bodyPr/>
          <a:lstStyle/>
          <a:p>
            <a:r>
              <a:rPr lang="en-US" dirty="0" smtClean="0"/>
              <a:t>Mass conservation</a:t>
            </a:r>
          </a:p>
          <a:p>
            <a:r>
              <a:rPr lang="en-US" dirty="0" smtClean="0"/>
              <a:t>First law for  a C.V.</a:t>
            </a:r>
          </a:p>
          <a:p>
            <a:r>
              <a:rPr lang="en-US" dirty="0" smtClean="0"/>
              <a:t>SSSF process</a:t>
            </a:r>
          </a:p>
          <a:p>
            <a:r>
              <a:rPr lang="en-US" dirty="0" smtClean="0"/>
              <a:t>USUF process</a:t>
            </a:r>
            <a:endParaRPr lang="en-US"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2820475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6821"/>
          </a:xfrm>
        </p:spPr>
        <p:txBody>
          <a:bodyPr/>
          <a:lstStyle/>
          <a:p>
            <a:r>
              <a:rPr lang="en-US" b="1" dirty="0" smtClean="0">
                <a:solidFill>
                  <a:schemeClr val="accent6">
                    <a:lumMod val="50000"/>
                  </a:schemeClr>
                </a:solidFill>
              </a:rPr>
              <a:t>Turbine</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88897"/>
                <a:ext cx="10515600" cy="4351338"/>
              </a:xfrm>
            </p:spPr>
            <p:txBody>
              <a:bodyPr/>
              <a:lstStyle/>
              <a:p>
                <a:r>
                  <a:rPr lang="en-US" dirty="0" smtClean="0"/>
                  <a:t>Though turbines have one inlet and one outlet some times they might have more than one inlet or outlet, hence it is recommended to start with the general mass and energy equations then simplify as needed by the problem.</a:t>
                </a:r>
              </a:p>
              <a:p>
                <a:r>
                  <a:rPr lang="en-US" dirty="0" smtClean="0"/>
                  <a:t>For case of one inlet and one outlet, it simplifies to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r>
                      <a:rPr lang="en-US" b="0" i="1" baseline="-25000" smtClean="0">
                        <a:latin typeface="Cambria Math" panose="02040503050406030204" pitchFamily="18" charset="0"/>
                      </a:rPr>
                      <m:t>𝑐𝑣</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𝑖</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𝑔𝑍𝑖</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𝑒</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𝑔𝑍𝑒</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baseline="-25000" smtClean="0">
                        <a:latin typeface="Cambria Math" panose="02040503050406030204" pitchFamily="18" charset="0"/>
                      </a:rPr>
                      <m:t>𝑐𝑣</m:t>
                    </m:r>
                  </m:oMath>
                </a14:m>
                <a:endParaRPr lang="en-US" dirty="0" smtClean="0"/>
              </a:p>
              <a:p>
                <a:r>
                  <a:rPr lang="en-US" dirty="0" smtClean="0"/>
                  <a:t>If mass flow rate is not given may use per unit mass form,</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𝑖</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𝑔𝑍𝑖</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𝑒</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𝑔𝑍𝑒</m:t>
                          </m:r>
                        </m:e>
                      </m:d>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88897"/>
                <a:ext cx="10515600" cy="4351338"/>
              </a:xfrm>
              <a:blipFill rotWithShape="1">
                <a:blip r:embed="rId2"/>
                <a:stretch>
                  <a:fillRect l="-1043" t="-2241" r="-1797"/>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106408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p:spPr>
        <p:txBody>
          <a:bodyPr/>
          <a:lstStyle/>
          <a:p>
            <a:r>
              <a:rPr lang="en-US" b="1" dirty="0" smtClean="0">
                <a:solidFill>
                  <a:schemeClr val="accent6">
                    <a:lumMod val="50000"/>
                  </a:schemeClr>
                </a:solidFill>
              </a:rPr>
              <a:t>Turbine</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1723" y="1146412"/>
                <a:ext cx="5903794" cy="5271211"/>
              </a:xfrm>
            </p:spPr>
            <p:txBody>
              <a:bodyPr>
                <a:normAutofit fontScale="92500" lnSpcReduction="20000"/>
              </a:bodyPr>
              <a:lstStyle/>
              <a:p>
                <a:r>
                  <a:rPr lang="en-US" dirty="0" smtClean="0"/>
                  <a:t>Usually changes in potential energy are negligible as is the inlet kinetic energy, sometimes also exit kinetic energy is neglected. Normally turbines are assumed adiabatic, unless it is given or required in the problem. Hence first law is written as,</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h𝑒</m:t>
                          </m:r>
                        </m:e>
                      </m:d>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smtClean="0"/>
              </a:p>
              <a:p>
                <a:pPr marL="0" indent="0">
                  <a:buNone/>
                </a:pPr>
                <a:r>
                  <a:rPr lang="en-US" dirty="0" smtClean="0"/>
                  <a:t>Or the power form</a:t>
                </a: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h𝑒</m:t>
                          </m:r>
                          <m:r>
                            <a:rPr lang="en-US" b="0" i="1" smtClean="0">
                              <a:latin typeface="Cambria Math" panose="02040503050406030204" pitchFamily="18" charset="0"/>
                            </a:rPr>
                            <m:t>)</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baseline="-25000" smtClean="0">
                          <a:latin typeface="Cambria Math" panose="02040503050406030204" pitchFamily="18" charset="0"/>
                        </a:rPr>
                        <m:t>𝑐𝑣</m:t>
                      </m:r>
                    </m:oMath>
                  </m:oMathPara>
                </a14:m>
                <a:endParaRPr lang="en-US" dirty="0" smtClean="0"/>
              </a:p>
              <a:p>
                <a:pPr marL="0" indent="0">
                  <a:buNone/>
                </a:pPr>
                <a:endParaRPr lang="en-US" dirty="0"/>
              </a:p>
              <a:p>
                <a:r>
                  <a:rPr lang="en-US" dirty="0" smtClean="0"/>
                  <a:t>Work </a:t>
                </a:r>
                <a:r>
                  <a:rPr lang="en-US" dirty="0" err="1" smtClean="0"/>
                  <a:t>e.g</a:t>
                </a:r>
                <a:r>
                  <a:rPr lang="en-US" dirty="0" smtClean="0"/>
                  <a:t> 6.6</a:t>
                </a:r>
              </a:p>
              <a:p>
                <a:pPr marL="0" indent="0">
                  <a:buNone/>
                </a:pPr>
                <a:r>
                  <a:rPr lang="en-US" dirty="0" smtClean="0"/>
                  <a:t>In this example PE, KE and Q are given so you can understand why mostly they are neglected.</a:t>
                </a: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1723" y="1146412"/>
                <a:ext cx="5903794" cy="5271211"/>
              </a:xfrm>
              <a:blipFill rotWithShape="0">
                <a:blip r:embed="rId3"/>
                <a:stretch>
                  <a:fillRect l="-1858" t="-2890" r="-619"/>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Afif Hasan - Birzeit University</a:t>
            </a:r>
            <a:endParaRPr lang="en-US"/>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053" y="3098227"/>
            <a:ext cx="4667250" cy="294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3301" y="769998"/>
            <a:ext cx="2828925" cy="208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23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162079"/>
            <a:ext cx="10515600" cy="766610"/>
          </a:xfrm>
        </p:spPr>
        <p:txBody>
          <a:bodyPr>
            <a:normAutofit/>
          </a:bodyPr>
          <a:lstStyle/>
          <a:p>
            <a:r>
              <a:rPr lang="en-US" sz="4000" b="1" dirty="0" smtClean="0">
                <a:solidFill>
                  <a:schemeClr val="accent6">
                    <a:lumMod val="50000"/>
                  </a:schemeClr>
                </a:solidFill>
              </a:rPr>
              <a:t>Example 6.6</a:t>
            </a:r>
            <a:endParaRPr lang="en-US" sz="4000" b="1" dirty="0">
              <a:solidFill>
                <a:schemeClr val="accent6">
                  <a:lumMod val="50000"/>
                </a:schemeClr>
              </a:solidFill>
            </a:endParaRPr>
          </a:p>
        </p:txBody>
      </p:sp>
      <p:sp>
        <p:nvSpPr>
          <p:cNvPr id="3" name="Content Placeholder 2"/>
          <p:cNvSpPr>
            <a:spLocks noGrp="1"/>
          </p:cNvSpPr>
          <p:nvPr>
            <p:ph idx="1"/>
          </p:nvPr>
        </p:nvSpPr>
        <p:spPr>
          <a:xfrm>
            <a:off x="138112" y="827090"/>
            <a:ext cx="10515600" cy="5572124"/>
          </a:xfrm>
        </p:spPr>
        <p:txBody>
          <a:bodyPr>
            <a:normAutofit/>
          </a:bodyPr>
          <a:lstStyle/>
          <a:p>
            <a:r>
              <a:rPr lang="en-US" dirty="0" smtClean="0"/>
              <a:t>Mass flow rate into steam turbine 1.5kg/s , heat transfer from turbine 8.5kW.given inlet and exit conditions calculate turbine output power.</a:t>
            </a:r>
          </a:p>
          <a:p>
            <a:r>
              <a:rPr lang="en-US" dirty="0" smtClean="0"/>
              <a:t>CV; turbine, SSSF, steam tables.</a:t>
            </a:r>
          </a:p>
          <a:p>
            <a:endParaRPr lang="en-US" dirty="0"/>
          </a:p>
          <a:p>
            <a:endParaRPr lang="en-US" dirty="0" smtClean="0"/>
          </a:p>
          <a:p>
            <a:r>
              <a:rPr lang="en-US" dirty="0" smtClean="0"/>
              <a:t>KE in = 1.25 kJ/kg, KE out =5.0</a:t>
            </a:r>
          </a:p>
          <a:p>
            <a:r>
              <a:rPr lang="en-US" dirty="0" smtClean="0"/>
              <a:t>PE in =0.059 kJ/kg, PE out = 0.029kJ/kg</a:t>
            </a:r>
          </a:p>
          <a:p>
            <a:r>
              <a:rPr lang="en-US" dirty="0" smtClean="0"/>
              <a:t>Compare with hi=3137kJ/kg and </a:t>
            </a:r>
          </a:p>
          <a:p>
            <a:pPr marL="457200" lvl="1" indent="0">
              <a:buNone/>
            </a:pPr>
            <a:r>
              <a:rPr lang="en-US" dirty="0" smtClean="0"/>
              <a:t>he =2675.5 kJ.kg then changes in PE and </a:t>
            </a:r>
          </a:p>
          <a:p>
            <a:pPr marL="457200" lvl="1" indent="0">
              <a:buNone/>
            </a:pPr>
            <a:r>
              <a:rPr lang="en-US" dirty="0" smtClean="0"/>
              <a:t>KE are negligible. </a:t>
            </a:r>
          </a:p>
          <a:p>
            <a:pPr marL="457200" lvl="1" indent="0">
              <a:buNone/>
            </a:pPr>
            <a:r>
              <a:rPr lang="en-US" dirty="0" smtClean="0"/>
              <a:t>In general if velocity is below 20 m/s , K.E is ignored.</a:t>
            </a:r>
            <a:endParaRPr lang="en-US" dirty="0"/>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mc:AlternateContent xmlns:mc="http://schemas.openxmlformats.org/markup-compatibility/2006" xmlns:a14="http://schemas.microsoft.com/office/drawing/2010/main">
        <mc:Choice Requires="a14">
          <p:sp>
            <p:nvSpPr>
              <p:cNvPr id="6" name="Rectangle 5"/>
              <p:cNvSpPr/>
              <p:nvPr/>
            </p:nvSpPr>
            <p:spPr>
              <a:xfrm>
                <a:off x="652463" y="2429364"/>
                <a:ext cx="7473328" cy="791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𝑄</m:t>
                          </m:r>
                        </m:e>
                      </m:acc>
                      <m:r>
                        <a:rPr lang="en-US" sz="2400" i="1" baseline="-25000">
                          <a:latin typeface="Cambria Math" panose="02040503050406030204" pitchFamily="18" charset="0"/>
                        </a:rPr>
                        <m:t>𝑐𝑣</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baseline="-25000">
                              <a:latin typeface="Cambria Math" panose="02040503050406030204" pitchFamily="18" charset="0"/>
                            </a:rPr>
                            <m:t>𝑖</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𝑖</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𝑔𝑍𝑖</m:t>
                          </m:r>
                        </m:e>
                      </m:d>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r>
                            <a:rPr lang="en-US" sz="2400" i="1">
                              <a:latin typeface="Cambria Math" panose="02040503050406030204" pitchFamily="18" charset="0"/>
                            </a:rPr>
                            <m:t> </m:t>
                          </m:r>
                          <m:r>
                            <a:rPr lang="en-US" sz="2400" i="1">
                              <a:latin typeface="Cambria Math" panose="02040503050406030204" pitchFamily="18" charset="0"/>
                            </a:rPr>
                            <m:t>h𝑒</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𝑒</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𝑔𝑍𝑒</m:t>
                          </m:r>
                        </m:e>
                      </m:d>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𝑊</m:t>
                          </m:r>
                        </m:e>
                      </m:acc>
                      <m:r>
                        <a:rPr lang="en-US" sz="2400" i="1" baseline="-25000">
                          <a:latin typeface="Cambria Math" panose="02040503050406030204" pitchFamily="18" charset="0"/>
                        </a:rPr>
                        <m:t>𝑐𝑣</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652463" y="2429364"/>
                <a:ext cx="7473328" cy="791627"/>
              </a:xfrm>
              <a:prstGeom prst="rect">
                <a:avLst/>
              </a:prstGeom>
              <a:blipFill rotWithShape="0">
                <a:blip r:embed="rId4"/>
                <a:stretch>
                  <a:fillRect/>
                </a:stretch>
              </a:blipFill>
            </p:spPr>
            <p:txBody>
              <a:bodyPr/>
              <a:lstStyle/>
              <a:p>
                <a:r>
                  <a:rPr lang="en-US">
                    <a:noFill/>
                  </a:rPr>
                  <a:t> </a:t>
                </a:r>
              </a:p>
            </p:txBody>
          </p:sp>
        </mc:Fallback>
      </mc:AlternateContent>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7882" y="3362322"/>
            <a:ext cx="4944118" cy="296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272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a:normAutofit/>
          </a:bodyPr>
          <a:lstStyle/>
          <a:p>
            <a:r>
              <a:rPr lang="en-US" sz="4000" b="1" dirty="0" smtClean="0">
                <a:solidFill>
                  <a:schemeClr val="accent6">
                    <a:lumMod val="50000"/>
                  </a:schemeClr>
                </a:solidFill>
              </a:rPr>
              <a:t>Compressor &amp; pump</a:t>
            </a:r>
            <a:endParaRPr lang="en-US" sz="4000" b="1" dirty="0">
              <a:solidFill>
                <a:schemeClr val="accent6">
                  <a:lumMod val="50000"/>
                </a:schemeClr>
              </a:solidFill>
            </a:endParaRPr>
          </a:p>
        </p:txBody>
      </p:sp>
      <p:sp>
        <p:nvSpPr>
          <p:cNvPr id="3" name="Content Placeholder 2"/>
          <p:cNvSpPr>
            <a:spLocks noGrp="1"/>
          </p:cNvSpPr>
          <p:nvPr>
            <p:ph idx="1"/>
          </p:nvPr>
        </p:nvSpPr>
        <p:spPr>
          <a:xfrm>
            <a:off x="838201" y="1416193"/>
            <a:ext cx="7759890" cy="4351338"/>
          </a:xfrm>
        </p:spPr>
        <p:txBody>
          <a:bodyPr>
            <a:normAutofit lnSpcReduction="10000"/>
          </a:bodyPr>
          <a:lstStyle/>
          <a:p>
            <a:r>
              <a:rPr lang="en-US" dirty="0"/>
              <a:t>The purpose of a compress is to </a:t>
            </a:r>
            <a:r>
              <a:rPr lang="en-US" dirty="0">
                <a:solidFill>
                  <a:schemeClr val="accent2">
                    <a:lumMod val="75000"/>
                  </a:schemeClr>
                </a:solidFill>
              </a:rPr>
              <a:t>increase the pressure of a gas</a:t>
            </a:r>
            <a:r>
              <a:rPr lang="en-US" dirty="0"/>
              <a:t>, while for the pump is to increase the pressure of a liquid.</a:t>
            </a:r>
          </a:p>
          <a:p>
            <a:r>
              <a:rPr lang="en-US" dirty="0" smtClean="0"/>
              <a:t>First </a:t>
            </a:r>
            <a:r>
              <a:rPr lang="en-US" dirty="0"/>
              <a:t>law can be applied per unit mass </a:t>
            </a:r>
            <a:r>
              <a:rPr lang="en-US" dirty="0" smtClean="0"/>
              <a:t>when </a:t>
            </a:r>
            <a:r>
              <a:rPr lang="en-US" dirty="0"/>
              <a:t>mass flow rate is not known other wise use </a:t>
            </a:r>
            <a:r>
              <a:rPr lang="en-US" dirty="0" smtClean="0"/>
              <a:t>power form of equation. </a:t>
            </a:r>
          </a:p>
          <a:p>
            <a:r>
              <a:rPr lang="en-US" dirty="0" smtClean="0"/>
              <a:t>Usually </a:t>
            </a:r>
            <a:r>
              <a:rPr lang="en-US" dirty="0"/>
              <a:t>changes in </a:t>
            </a:r>
            <a:r>
              <a:rPr lang="en-US" dirty="0">
                <a:solidFill>
                  <a:schemeClr val="accent2">
                    <a:lumMod val="75000"/>
                  </a:schemeClr>
                </a:solidFill>
              </a:rPr>
              <a:t>potential and kinetic energies </a:t>
            </a:r>
            <a:r>
              <a:rPr lang="en-US" dirty="0"/>
              <a:t>are neglected. Compressors and pumps are assumed </a:t>
            </a:r>
            <a:r>
              <a:rPr lang="en-US" dirty="0">
                <a:solidFill>
                  <a:schemeClr val="accent2">
                    <a:lumMod val="75000"/>
                  </a:schemeClr>
                </a:solidFill>
              </a:rPr>
              <a:t>adiabatic unless otherwise </a:t>
            </a:r>
            <a:r>
              <a:rPr lang="en-US" dirty="0" smtClean="0"/>
              <a:t>noted, such cooled compressors or when heat exchange is given or required to be calculated.</a:t>
            </a:r>
            <a:endParaRPr lang="en-US" dirty="0"/>
          </a:p>
        </p:txBody>
      </p:sp>
      <p:sp>
        <p:nvSpPr>
          <p:cNvPr id="6" name="Footer Placeholder 5"/>
          <p:cNvSpPr>
            <a:spLocks noGrp="1"/>
          </p:cNvSpPr>
          <p:nvPr>
            <p:ph type="ftr" sz="quarter" idx="11"/>
          </p:nvPr>
        </p:nvSpPr>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185" y="570591"/>
            <a:ext cx="2548452" cy="192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523" y="3294664"/>
            <a:ext cx="3281104" cy="210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53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117"/>
          </a:xfrm>
        </p:spPr>
        <p:txBody>
          <a:bodyPr/>
          <a:lstStyle/>
          <a:p>
            <a:r>
              <a:rPr lang="en-US" b="1" dirty="0" smtClean="0">
                <a:solidFill>
                  <a:schemeClr val="accent6">
                    <a:lumMod val="50000"/>
                  </a:schemeClr>
                </a:solidFill>
              </a:rPr>
              <a:t>Compressor</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69242"/>
                <a:ext cx="8510516" cy="4351338"/>
              </a:xfrm>
            </p:spPr>
            <p:txBody>
              <a:bodyPr>
                <a:normAutofit/>
              </a:bodyPr>
              <a:lstStyle/>
              <a:p>
                <a:r>
                  <a:rPr lang="en-US" dirty="0" smtClean="0"/>
                  <a:t>Power form</a:t>
                </a:r>
              </a:p>
              <a:p>
                <a:pPr marL="0" indent="0">
                  <a:buNone/>
                </a:pPr>
                <a14:m>
                  <m:oMathPara xmlns:m="http://schemas.openxmlformats.org/officeDocument/2006/math">
                    <m:oMathParaPr>
                      <m:jc m:val="left"/>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h𝑒</m:t>
                          </m:r>
                          <m:r>
                            <a:rPr lang="en-US" b="0" i="1" smtClean="0">
                              <a:latin typeface="Cambria Math" panose="02040503050406030204" pitchFamily="18" charset="0"/>
                            </a:rPr>
                            <m:t>)</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baseline="-25000" smtClean="0">
                          <a:latin typeface="Cambria Math" panose="02040503050406030204" pitchFamily="18" charset="0"/>
                        </a:rPr>
                        <m:t>𝑐𝑣</m:t>
                      </m:r>
                    </m:oMath>
                  </m:oMathPara>
                </a14:m>
                <a:endParaRPr lang="en-US" dirty="0" smtClean="0"/>
              </a:p>
              <a:p>
                <a:r>
                  <a:rPr lang="en-US" dirty="0" smtClean="0"/>
                  <a:t>Some times as </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baseline="-25000" smtClean="0">
                          <a:latin typeface="Cambria Math" panose="02040503050406030204" pitchFamily="18" charset="0"/>
                        </a:rPr>
                        <m:t>𝑐𝑣</m:t>
                      </m:r>
                      <m:r>
                        <a:rPr lang="en-US" b="0" i="0"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r>
                        <a:rPr lang="en-US" b="0" i="1" smtClean="0">
                          <a:latin typeface="Cambria Math" panose="02040503050406030204" pitchFamily="18" charset="0"/>
                        </a:rPr>
                        <m:t>(</m:t>
                      </m:r>
                      <m:r>
                        <m:rPr>
                          <m:sty m:val="p"/>
                        </m:rPr>
                        <a:rPr lang="en-US" b="0" i="0" smtClean="0">
                          <a:latin typeface="Cambria Math" panose="02040503050406030204" pitchFamily="18" charset="0"/>
                        </a:rPr>
                        <m:t>he</m:t>
                      </m:r>
                      <m:r>
                        <a:rPr lang="en-US" b="0" i="0" smtClean="0">
                          <a:latin typeface="Cambria Math" panose="02040503050406030204" pitchFamily="18" charset="0"/>
                        </a:rPr>
                        <m:t>−</m:t>
                      </m:r>
                      <m:r>
                        <m:rPr>
                          <m:sty m:val="p"/>
                        </m:rPr>
                        <a:rPr lang="en-US" b="0" i="0" smtClean="0">
                          <a:latin typeface="Cambria Math" panose="02040503050406030204" pitchFamily="18" charset="0"/>
                        </a:rPr>
                        <m:t>hi</m:t>
                      </m:r>
                      <m:r>
                        <a:rPr lang="en-US" b="0" i="0" smtClean="0">
                          <a:latin typeface="Cambria Math" panose="02040503050406030204" pitchFamily="18" charset="0"/>
                        </a:rPr>
                        <m:t>)</m:t>
                      </m:r>
                    </m:oMath>
                  </m:oMathPara>
                </a14:m>
                <a:endParaRPr lang="en-US" dirty="0" smtClean="0"/>
              </a:p>
              <a:p>
                <a:r>
                  <a:rPr lang="en-US" dirty="0" smtClean="0"/>
                  <a:t>Per unit mass</a:t>
                </a:r>
              </a:p>
              <a:p>
                <a:pPr marL="0" indent="0">
                  <a:buNone/>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h𝑒</m:t>
                          </m:r>
                        </m:e>
                      </m:d>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smtClean="0"/>
              </a:p>
              <a:p>
                <a:endParaRPr lang="en-US" dirty="0" smtClean="0"/>
              </a:p>
              <a:p>
                <a:r>
                  <a:rPr lang="en-US" dirty="0" smtClean="0"/>
                  <a:t>Fans treated as compressors, however they produce less pressure rise.</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69242"/>
                <a:ext cx="8510516" cy="4351338"/>
              </a:xfrm>
              <a:blipFill rotWithShape="1">
                <a:blip r:embed="rId4"/>
                <a:stretch>
                  <a:fillRect l="-1289" t="-2241"/>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302" y="338145"/>
            <a:ext cx="2594146" cy="550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995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53036" y="283029"/>
            <a:ext cx="11394677" cy="219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 descr="06-10.jpg"/>
          <p:cNvPicPr>
            <a:picLocks noChangeAspect="1"/>
          </p:cNvPicPr>
          <p:nvPr>
            <p:custDataLst>
              <p:tags r:id="rId1"/>
            </p:custDataLst>
          </p:nvPr>
        </p:nvPicPr>
        <p:blipFill>
          <a:blip>
            <a:extLst>
              <a:ext uri="{28A0092B-C50C-407E-A947-70E740481C1C}">
                <a14:useLocalDpi xmlns:a14="http://schemas.microsoft.com/office/drawing/2010/main" val="0"/>
              </a:ext>
            </a:extLst>
          </a:blip>
          <a:srcRect/>
          <a:stretch>
            <a:fillRect/>
          </a:stretch>
        </p:blipFill>
        <p:spPr bwMode="auto">
          <a:xfrm>
            <a:off x="7315200" y="4382742"/>
            <a:ext cx="4876800" cy="226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1492781" y="2316642"/>
                <a:ext cx="7491147" cy="6749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𝑞</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h</m:t>
                          </m:r>
                          <m:r>
                            <a:rPr lang="en-US" sz="2000" i="1" baseline="-25000">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𝑉</m:t>
                              </m:r>
                              <m:r>
                                <a:rPr lang="en-US" sz="2000" i="1" baseline="-25000">
                                  <a:latin typeface="Cambria Math" panose="02040503050406030204" pitchFamily="18" charset="0"/>
                                </a:rPr>
                                <m:t>𝑖</m:t>
                              </m:r>
                              <m:r>
                                <a:rPr lang="en-US" sz="2000" i="1" baseline="30000">
                                  <a:latin typeface="Cambria Math" panose="02040503050406030204" pitchFamily="18" charset="0"/>
                                </a:rPr>
                                <m:t>2</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𝑔𝑍𝑖</m:t>
                          </m:r>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 </m:t>
                          </m:r>
                          <m:r>
                            <a:rPr lang="en-US" sz="2000" i="1">
                              <a:latin typeface="Cambria Math" panose="02040503050406030204" pitchFamily="18" charset="0"/>
                            </a:rPr>
                            <m:t>h</m:t>
                          </m:r>
                          <m:r>
                            <a:rPr lang="en-US" sz="2000" i="1">
                              <a:latin typeface="Cambria Math" panose="02040503050406030204" pitchFamily="18" charset="0"/>
                            </a:rPr>
                            <m:t>𝑒</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𝑉</m:t>
                              </m:r>
                              <m:r>
                                <a:rPr lang="en-US" sz="2000" i="1" baseline="-25000">
                                  <a:latin typeface="Cambria Math" panose="02040503050406030204" pitchFamily="18" charset="0"/>
                                </a:rPr>
                                <m:t>𝑒</m:t>
                              </m:r>
                              <m:r>
                                <a:rPr lang="en-US" sz="2000" i="1" baseline="30000">
                                  <a:latin typeface="Cambria Math" panose="02040503050406030204" pitchFamily="18" charset="0"/>
                                </a:rPr>
                                <m:t>2</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𝑔𝑍𝑒</m:t>
                          </m:r>
                        </m:e>
                      </m:d>
                      <m:r>
                        <a:rPr lang="en-US" sz="2000" i="1">
                          <a:latin typeface="Cambria Math" panose="02040503050406030204" pitchFamily="18" charset="0"/>
                        </a:rPr>
                        <m:t>+</m:t>
                      </m:r>
                      <m:r>
                        <a:rPr lang="en-US" sz="2000" i="1">
                          <a:latin typeface="Cambria Math" panose="02040503050406030204" pitchFamily="18" charset="0"/>
                        </a:rPr>
                        <m:t>𝑤</m:t>
                      </m:r>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1492781" y="2316642"/>
                <a:ext cx="7491147" cy="674993"/>
              </a:xfrm>
              <a:prstGeom prst="rect">
                <a:avLst/>
              </a:prstGeom>
              <a:blipFill rotWithShape="1">
                <a:blip r:embed="rId5"/>
                <a:stretch>
                  <a:fillRect/>
                </a:stretch>
              </a:blipFill>
            </p:spPr>
            <p:txBody>
              <a:bodyPr/>
              <a:lstStyle/>
              <a:p>
                <a:r>
                  <a:rPr lang="en-US">
                    <a:noFill/>
                  </a:rPr>
                  <a:t> </a:t>
                </a:r>
              </a:p>
            </p:txBody>
          </p:sp>
        </mc:Fallback>
      </mc:AlternateContent>
      <p:pic>
        <p:nvPicPr>
          <p:cNvPr id="12291"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48979" y="3301726"/>
            <a:ext cx="10648004" cy="108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1977" y="4382742"/>
            <a:ext cx="4966378" cy="85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56164" y="5094345"/>
            <a:ext cx="4049487" cy="103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1977" y="6133358"/>
            <a:ext cx="6019696" cy="75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Rectangle 8"/>
              <p:cNvSpPr/>
              <p:nvPr/>
            </p:nvSpPr>
            <p:spPr>
              <a:xfrm>
                <a:off x="668987" y="2905912"/>
                <a:ext cx="7473328" cy="791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𝑄</m:t>
                          </m:r>
                        </m:e>
                      </m:acc>
                      <m:r>
                        <a:rPr lang="en-US" sz="2400" i="1" baseline="-25000">
                          <a:latin typeface="Cambria Math" panose="02040503050406030204" pitchFamily="18" charset="0"/>
                        </a:rPr>
                        <m:t>𝑐𝑣</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baseline="-25000">
                              <a:latin typeface="Cambria Math" panose="02040503050406030204" pitchFamily="18" charset="0"/>
                            </a:rPr>
                            <m:t>𝑖</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𝑖</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𝑔𝑍𝑖</m:t>
                          </m:r>
                        </m:e>
                      </m:d>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r>
                            <a:rPr lang="en-US" sz="2400" i="1">
                              <a:latin typeface="Cambria Math" panose="02040503050406030204" pitchFamily="18" charset="0"/>
                            </a:rPr>
                            <m:t> </m:t>
                          </m:r>
                          <m:r>
                            <a:rPr lang="en-US" sz="2400" i="1">
                              <a:latin typeface="Cambria Math" panose="02040503050406030204" pitchFamily="18" charset="0"/>
                            </a:rPr>
                            <m:t>h</m:t>
                          </m:r>
                          <m:r>
                            <a:rPr lang="en-US" sz="2400" i="1">
                              <a:latin typeface="Cambria Math" panose="02040503050406030204" pitchFamily="18" charset="0"/>
                            </a:rPr>
                            <m:t>𝑒</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𝑒</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𝑔𝑍𝑒</m:t>
                          </m:r>
                        </m:e>
                      </m:d>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𝑊</m:t>
                          </m:r>
                        </m:e>
                      </m:acc>
                      <m:r>
                        <a:rPr lang="en-US" sz="2400" i="1" baseline="-25000">
                          <a:latin typeface="Cambria Math" panose="02040503050406030204" pitchFamily="18" charset="0"/>
                        </a:rPr>
                        <m:t>𝑐𝑣</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668987" y="2905912"/>
                <a:ext cx="7473328" cy="791627"/>
              </a:xfrm>
              <a:prstGeom prst="rec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0903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59" y="390107"/>
            <a:ext cx="10710911" cy="606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7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2356"/>
          </a:xfrm>
        </p:spPr>
        <p:txBody>
          <a:bodyPr/>
          <a:lstStyle/>
          <a:p>
            <a:r>
              <a:rPr lang="en-US" b="1" dirty="0" smtClean="0">
                <a:solidFill>
                  <a:schemeClr val="accent6">
                    <a:lumMod val="50000"/>
                  </a:schemeClr>
                </a:solidFill>
              </a:rPr>
              <a:t>Pumps</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7132" y="1337482"/>
                <a:ext cx="5780964" cy="4869354"/>
              </a:xfrm>
            </p:spPr>
            <p:txBody>
              <a:bodyPr>
                <a:normAutofit lnSpcReduction="10000"/>
              </a:bodyPr>
              <a:lstStyle/>
              <a:p>
                <a:r>
                  <a:rPr lang="en-US" dirty="0" smtClean="0"/>
                  <a:t>Pumps deal with </a:t>
                </a:r>
                <a:r>
                  <a:rPr lang="en-US" dirty="0" smtClean="0">
                    <a:solidFill>
                      <a:schemeClr val="accent2">
                        <a:lumMod val="75000"/>
                      </a:schemeClr>
                    </a:solidFill>
                  </a:rPr>
                  <a:t>liquids</a:t>
                </a:r>
                <a:r>
                  <a:rPr lang="en-US" dirty="0" smtClean="0"/>
                  <a:t> for circulation , raising to higher level of increasing pressure ( boosting).</a:t>
                </a:r>
              </a:p>
              <a:p>
                <a:r>
                  <a:rPr lang="en-US" dirty="0" smtClean="0"/>
                  <a:t>One inlet and outlet hence could apply power form or per unit mass especially if mass flowrate is not given.</a:t>
                </a:r>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baseline="-25000" smtClean="0">
                          <a:latin typeface="Cambria Math" panose="02040503050406030204" pitchFamily="18" charset="0"/>
                        </a:rPr>
                        <m:t>𝑐𝑣</m:t>
                      </m:r>
                      <m:r>
                        <a:rPr lang="en-US" b="0" i="0"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r>
                        <a:rPr lang="en-US" b="0" i="1" smtClean="0">
                          <a:latin typeface="Cambria Math" panose="02040503050406030204" pitchFamily="18" charset="0"/>
                        </a:rPr>
                        <m:t>(</m:t>
                      </m:r>
                      <m:r>
                        <m:rPr>
                          <m:sty m:val="p"/>
                        </m:rPr>
                        <a:rPr lang="en-US" b="0" i="0" smtClean="0">
                          <a:latin typeface="Cambria Math" panose="02040503050406030204" pitchFamily="18" charset="0"/>
                        </a:rPr>
                        <m:t>he</m:t>
                      </m:r>
                      <m:r>
                        <a:rPr lang="en-US" b="0" i="0" smtClean="0">
                          <a:latin typeface="Cambria Math" panose="02040503050406030204" pitchFamily="18" charset="0"/>
                        </a:rPr>
                        <m:t>−</m:t>
                      </m:r>
                      <m:r>
                        <m:rPr>
                          <m:sty m:val="p"/>
                        </m:rPr>
                        <a:rPr lang="en-US" b="0" i="0" smtClean="0">
                          <a:latin typeface="Cambria Math" panose="02040503050406030204" pitchFamily="18" charset="0"/>
                        </a:rPr>
                        <m:t>hi</m:t>
                      </m:r>
                      <m:r>
                        <a:rPr lang="en-US" b="0" i="0" smtClean="0">
                          <a:latin typeface="Cambria Math" panose="02040503050406030204" pitchFamily="18" charset="0"/>
                        </a:rPr>
                        <m:t>)</m:t>
                      </m:r>
                    </m:oMath>
                  </m:oMathPara>
                </a14:m>
                <a:endParaRPr lang="en-US" dirty="0" smtClean="0"/>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𝑒</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h𝑖</m:t>
                          </m:r>
                        </m:e>
                      </m:d>
                    </m:oMath>
                  </m:oMathPara>
                </a14:m>
                <a:endParaRPr lang="en-US" dirty="0" smtClean="0"/>
              </a:p>
              <a:p>
                <a:pPr marL="0" indent="0">
                  <a:buNone/>
                </a:pPr>
                <a:endParaRPr lang="en-US" dirty="0"/>
              </a:p>
              <a:p>
                <a:r>
                  <a:rPr lang="en-US" dirty="0" smtClean="0"/>
                  <a:t>Specific volume may be assumed fixed at inlet value.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7132" y="1337482"/>
                <a:ext cx="5780964" cy="4869354"/>
              </a:xfrm>
              <a:blipFill rotWithShape="1">
                <a:blip r:embed="rId4"/>
                <a:stretch>
                  <a:fillRect l="-1793" t="-2753" r="-1055"/>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Afif Hasan - Birzeit University</a:t>
            </a:r>
            <a:endParaRPr lang="en-US"/>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540" y="503170"/>
            <a:ext cx="4737915" cy="313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796" y="3871427"/>
            <a:ext cx="5313404" cy="234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320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0"/>
            <a:ext cx="10515600" cy="1325563"/>
          </a:xfrm>
        </p:spPr>
        <p:txBody>
          <a:bodyPr/>
          <a:lstStyle/>
          <a:p>
            <a:r>
              <a:rPr lang="en-US" b="1" dirty="0" smtClean="0">
                <a:solidFill>
                  <a:schemeClr val="accent6">
                    <a:lumMod val="50000"/>
                  </a:schemeClr>
                </a:solidFill>
              </a:rPr>
              <a:t>Power plant</a:t>
            </a:r>
            <a:endParaRPr lang="en-US" b="1" dirty="0">
              <a:solidFill>
                <a:schemeClr val="accent6">
                  <a:lumMod val="50000"/>
                </a:schemeClr>
              </a:solidFill>
            </a:endParaRPr>
          </a:p>
        </p:txBody>
      </p:sp>
      <p:sp>
        <p:nvSpPr>
          <p:cNvPr id="3" name="Content Placeholder 2"/>
          <p:cNvSpPr>
            <a:spLocks noGrp="1"/>
          </p:cNvSpPr>
          <p:nvPr>
            <p:ph idx="1"/>
          </p:nvPr>
        </p:nvSpPr>
        <p:spPr>
          <a:xfrm>
            <a:off x="838200" y="1498078"/>
            <a:ext cx="6122158" cy="3988322"/>
          </a:xfrm>
        </p:spPr>
        <p:txBody>
          <a:bodyPr/>
          <a:lstStyle/>
          <a:p>
            <a:r>
              <a:rPr lang="en-US" dirty="0" smtClean="0"/>
              <a:t>SSSF system</a:t>
            </a:r>
          </a:p>
          <a:p>
            <a:r>
              <a:rPr lang="en-US" dirty="0" smtClean="0"/>
              <a:t>One inlet /outlet CV</a:t>
            </a:r>
          </a:p>
          <a:p>
            <a:r>
              <a:rPr lang="en-US" dirty="0" smtClean="0"/>
              <a:t>May analyze per unit mass then calculate as power by multiplying by mass flow rate.</a:t>
            </a:r>
          </a:p>
          <a:p>
            <a:r>
              <a:rPr lang="en-US" dirty="0" smtClean="0"/>
              <a:t>Analyze each component in the cycle</a:t>
            </a:r>
          </a:p>
          <a:p>
            <a:r>
              <a:rPr lang="en-US" dirty="0" smtClean="0"/>
              <a:t>If required net power is calculate and efficiency.</a:t>
            </a:r>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492" y="842311"/>
            <a:ext cx="5580508" cy="499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782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14" y="336246"/>
            <a:ext cx="11381345" cy="635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16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3026"/>
          </a:xfrm>
        </p:spPr>
        <p:txBody>
          <a:bodyPr/>
          <a:lstStyle/>
          <a:p>
            <a:r>
              <a:rPr lang="en-US" b="1" dirty="0" smtClean="0">
                <a:solidFill>
                  <a:schemeClr val="accent6">
                    <a:lumMod val="50000"/>
                  </a:schemeClr>
                </a:solidFill>
              </a:rPr>
              <a:t>Mass conservation</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5370" y="1267619"/>
                <a:ext cx="7718946" cy="4351338"/>
              </a:xfrm>
            </p:spPr>
            <p:txBody>
              <a:bodyPr>
                <a:normAutofit fontScale="85000" lnSpcReduction="20000"/>
              </a:bodyPr>
              <a:lstStyle/>
              <a:p>
                <a:r>
                  <a:rPr lang="en-US" dirty="0" smtClean="0"/>
                  <a:t>For a control volume the mass balance equation can be given as,</a:t>
                </a:r>
              </a:p>
              <a:p>
                <a:pPr marL="0" indent="0">
                  <a:buNone/>
                </a:pPr>
                <a:r>
                  <a:rPr lang="en-US" dirty="0" smtClean="0"/>
                  <a:t>   Rate </a:t>
                </a:r>
                <a:r>
                  <a:rPr lang="en-US" dirty="0"/>
                  <a:t>of mass change in c.v. = mass flow in – mass flow out</a:t>
                </a:r>
              </a:p>
              <a:p>
                <a:r>
                  <a:rPr lang="en-US" dirty="0"/>
                  <a:t> </a:t>
                </a:r>
                <a:r>
                  <a:rPr lang="en-US" dirty="0" smtClean="0"/>
                  <a:t>With </a:t>
                </a:r>
                <a:r>
                  <a:rPr lang="en-US" dirty="0"/>
                  <a:t>several possible flows in and out of c.v. the mass conservation is given by eqn. </a:t>
                </a:r>
                <a:endParaRPr lang="en-US" dirty="0" smtClean="0"/>
              </a:p>
              <a:p>
                <a:endParaRPr lang="en-US" dirty="0"/>
              </a:p>
              <a:p>
                <a:endParaRPr lang="en-US" dirty="0" smtClean="0"/>
              </a:p>
              <a:p>
                <a:r>
                  <a:rPr lang="en-US" dirty="0"/>
                  <a:t>Mass flow can be calculated assuming constant properties across the flow section and an average flow velocity as </a:t>
                </a:r>
                <a:endParaRPr lang="en-US" dirty="0" smtClean="0"/>
              </a:p>
              <a:p>
                <a:pPr marL="0" indent="0">
                  <a:buNone/>
                </a:pP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𝑚</m:t>
                        </m:r>
                      </m:e>
                    </m:acc>
                    <m:r>
                      <a:rPr lang="en-US" b="0" i="1" smtClean="0">
                        <a:latin typeface="Cambria Math" panose="02040503050406030204" pitchFamily="18" charset="0"/>
                      </a:rPr>
                      <m:t>=</m:t>
                    </m:r>
                    <m:r>
                      <a:rPr lang="en-US" b="0" i="1" smtClean="0">
                        <a:latin typeface="Cambria Math" panose="02040503050406030204" pitchFamily="18" charset="0"/>
                      </a:rPr>
                      <m:t>𝑉𝐴</m:t>
                    </m:r>
                    <m:r>
                      <a:rPr lang="en-US" b="0" i="1" smtClean="0">
                        <a:latin typeface="Cambria Math" panose="02040503050406030204" pitchFamily="18" charset="0"/>
                      </a:rPr>
                      <m:t>/</m:t>
                    </m:r>
                    <m:r>
                      <a:rPr lang="en-US" b="0" i="1" smtClean="0">
                        <a:latin typeface="Cambria Math" panose="02040503050406030204" pitchFamily="18" charset="0"/>
                      </a:rPr>
                      <m:t>𝑣</m:t>
                    </m:r>
                  </m:oMath>
                </a14:m>
                <a:endParaRPr lang="en-US" dirty="0"/>
              </a:p>
              <a:p>
                <a:pPr marL="0" indent="0">
                  <a:buNone/>
                </a:pPr>
                <a:r>
                  <a:rPr lang="en-US" dirty="0" smtClean="0"/>
                  <a:t>  Where V = velocity, A cross sectional area, v is the specific volume.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5370" y="1267619"/>
                <a:ext cx="7718946" cy="4351338"/>
              </a:xfrm>
              <a:blipFill rotWithShape="0">
                <a:blip r:embed="rId5"/>
                <a:stretch>
                  <a:fillRect l="-1184" t="-3221" r="-395"/>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Footer Placeholder 8"/>
          <p:cNvSpPr>
            <a:spLocks noGrp="1"/>
          </p:cNvSpPr>
          <p:nvPr>
            <p:ph type="ftr" sz="quarter" idx="11"/>
          </p:nvPr>
        </p:nvSpPr>
        <p:spPr/>
        <p:txBody>
          <a:bodyPr/>
          <a:lstStyle/>
          <a:p>
            <a:r>
              <a:rPr lang="en-US" smtClean="0"/>
              <a:t>Afif Hasan - Birzeit University</a:t>
            </a:r>
            <a:endParaRPr lang="en-US"/>
          </a:p>
        </p:txBody>
      </p:sp>
      <p:pic>
        <p:nvPicPr>
          <p:cNvPr id="1184" name="Picture 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829" y="2981325"/>
            <a:ext cx="2377832" cy="72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6" name="Picture 1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2840" y="5301144"/>
            <a:ext cx="4033657" cy="75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7" name="Picture 1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7797" y="1082040"/>
            <a:ext cx="3901230" cy="292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772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49" y="0"/>
            <a:ext cx="11534069" cy="648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41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rPr>
              <a:t>Refrigeration cycle</a:t>
            </a:r>
            <a:endParaRPr lang="en-US" b="1" dirty="0">
              <a:solidFill>
                <a:schemeClr val="accent6">
                  <a:lumMod val="50000"/>
                </a:schemeClr>
              </a:solidFill>
            </a:endParaRPr>
          </a:p>
        </p:txBody>
      </p:sp>
      <p:sp>
        <p:nvSpPr>
          <p:cNvPr id="3" name="Content Placeholder 2"/>
          <p:cNvSpPr>
            <a:spLocks noGrp="1"/>
          </p:cNvSpPr>
          <p:nvPr>
            <p:ph idx="1"/>
          </p:nvPr>
        </p:nvSpPr>
        <p:spPr>
          <a:xfrm>
            <a:off x="576943" y="1665853"/>
            <a:ext cx="6777251" cy="3379113"/>
          </a:xfrm>
        </p:spPr>
        <p:txBody>
          <a:bodyPr/>
          <a:lstStyle/>
          <a:p>
            <a:r>
              <a:rPr lang="en-US" dirty="0" smtClean="0"/>
              <a:t>SSSF system</a:t>
            </a:r>
          </a:p>
          <a:p>
            <a:r>
              <a:rPr lang="en-US" dirty="0" smtClean="0"/>
              <a:t>One inlet /outlet CV</a:t>
            </a:r>
          </a:p>
          <a:p>
            <a:r>
              <a:rPr lang="en-US" dirty="0" smtClean="0"/>
              <a:t>May analyze per unit mass then calculate as power by multiplying by mass flow rate.</a:t>
            </a:r>
          </a:p>
          <a:p>
            <a:r>
              <a:rPr lang="en-US" dirty="0" smtClean="0"/>
              <a:t>Analyze each component in the cycle</a:t>
            </a:r>
          </a:p>
          <a:p>
            <a:r>
              <a:rPr lang="en-US" dirty="0" smtClean="0"/>
              <a:t>If required net power is calculate and COP.</a:t>
            </a:r>
          </a:p>
          <a:p>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45" y="1047365"/>
            <a:ext cx="5065755" cy="474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751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609"/>
            <a:ext cx="11936627" cy="671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972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11" y="253855"/>
            <a:ext cx="11170508" cy="628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048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50" y="365126"/>
            <a:ext cx="11294074" cy="635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107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20" y="0"/>
            <a:ext cx="3745180" cy="1061357"/>
          </a:xfrm>
        </p:spPr>
        <p:txBody>
          <a:bodyPr/>
          <a:lstStyle/>
          <a:p>
            <a:r>
              <a:rPr lang="en-US" b="1" dirty="0">
                <a:solidFill>
                  <a:schemeClr val="accent6">
                    <a:lumMod val="50000"/>
                  </a:schemeClr>
                </a:solidFill>
              </a:rPr>
              <a:t>USUF</a:t>
            </a:r>
          </a:p>
        </p:txBody>
      </p:sp>
      <p:sp>
        <p:nvSpPr>
          <p:cNvPr id="3" name="Content Placeholder 2"/>
          <p:cNvSpPr>
            <a:spLocks noGrp="1"/>
          </p:cNvSpPr>
          <p:nvPr>
            <p:ph idx="1"/>
          </p:nvPr>
        </p:nvSpPr>
        <p:spPr>
          <a:xfrm>
            <a:off x="329539" y="1004249"/>
            <a:ext cx="10515600" cy="4351338"/>
          </a:xfrm>
        </p:spPr>
        <p:txBody>
          <a:bodyPr>
            <a:normAutofit/>
          </a:bodyPr>
          <a:lstStyle/>
          <a:p>
            <a:r>
              <a:rPr lang="en-US" dirty="0"/>
              <a:t>Main assumptions of USUF are</a:t>
            </a:r>
          </a:p>
          <a:p>
            <a:pPr lvl="1"/>
            <a:r>
              <a:rPr lang="en-US" sz="2800" dirty="0" smtClean="0"/>
              <a:t>State </a:t>
            </a:r>
            <a:r>
              <a:rPr lang="en-US" sz="2800" dirty="0"/>
              <a:t>of the mass within the c.v. may change with time, but at any instant of time the state is </a:t>
            </a:r>
            <a:r>
              <a:rPr lang="en-US" sz="2800" dirty="0">
                <a:solidFill>
                  <a:schemeClr val="accent4">
                    <a:lumMod val="50000"/>
                  </a:schemeClr>
                </a:solidFill>
              </a:rPr>
              <a:t>uniform throughout the entire c.v.</a:t>
            </a:r>
          </a:p>
          <a:p>
            <a:pPr lvl="1"/>
            <a:r>
              <a:rPr lang="en-US" sz="2800" dirty="0" smtClean="0">
                <a:solidFill>
                  <a:schemeClr val="accent4">
                    <a:lumMod val="50000"/>
                  </a:schemeClr>
                </a:solidFill>
              </a:rPr>
              <a:t>State </a:t>
            </a:r>
            <a:r>
              <a:rPr lang="en-US" sz="2800" dirty="0">
                <a:solidFill>
                  <a:schemeClr val="accent4">
                    <a:lumMod val="50000"/>
                  </a:schemeClr>
                </a:solidFill>
              </a:rPr>
              <a:t>of the mass crossing </a:t>
            </a:r>
            <a:r>
              <a:rPr lang="en-US" sz="2800" dirty="0"/>
              <a:t>the areas of flow on the control surface is constant with time although the mass flow rates may change with time.</a:t>
            </a:r>
          </a:p>
          <a:p>
            <a:r>
              <a:rPr lang="en-US" dirty="0"/>
              <a:t>Since changes are taking place with time the total change in the c.v. from some initial </a:t>
            </a:r>
            <a:r>
              <a:rPr lang="en-US" dirty="0">
                <a:solidFill>
                  <a:schemeClr val="accent2">
                    <a:lumMod val="75000"/>
                  </a:schemeClr>
                </a:solidFill>
              </a:rPr>
              <a:t>state 1 to some final state 2 </a:t>
            </a:r>
            <a:r>
              <a:rPr lang="en-US" dirty="0"/>
              <a:t>is obtained by integrating the relevant rate equation. Conditions at inlet are donated by subscript i and at the outlet by subscript e. </a:t>
            </a:r>
          </a:p>
          <a:p>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7881" y="4912242"/>
            <a:ext cx="3212757" cy="185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829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USUF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90600" y="1396135"/>
                <a:ext cx="10515600" cy="4351338"/>
              </a:xfrm>
            </p:spPr>
            <p:txBody>
              <a:bodyPr/>
              <a:lstStyle/>
              <a:p>
                <a:endParaRPr lang="en-US" dirty="0" smtClean="0"/>
              </a:p>
              <a:p>
                <a:endParaRPr lang="en-US" dirty="0" smtClean="0"/>
              </a:p>
              <a:p>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a:rPr>
                          <m:t>1</m:t>
                        </m:r>
                      </m:sub>
                      <m:sup>
                        <m:r>
                          <a:rPr lang="en-US" b="0" i="1" smtClean="0">
                            <a:latin typeface="Cambria Math"/>
                          </a:rPr>
                          <m:t>2</m:t>
                        </m:r>
                      </m:sup>
                      <m:e>
                        <m:r>
                          <a:rPr lang="en-US" b="0" i="1" smtClean="0">
                            <a:latin typeface="Cambria Math"/>
                          </a:rPr>
                          <m:t>𝑑𝑚</m:t>
                        </m:r>
                        <m:r>
                          <a:rPr lang="en-US" b="0" i="1" baseline="-25000" smtClean="0">
                            <a:latin typeface="Cambria Math"/>
                          </a:rPr>
                          <m:t>𝑐𝑣</m:t>
                        </m:r>
                        <m:r>
                          <a:rPr lang="en-US" b="0" i="1" smtClean="0">
                            <a:latin typeface="Cambria Math"/>
                          </a:rPr>
                          <m:t>=</m:t>
                        </m:r>
                        <m:r>
                          <a:rPr lang="en-US" b="0" i="1" smtClean="0">
                            <a:latin typeface="Cambria Math"/>
                          </a:rPr>
                          <m:t>𝑚𝑐𝑣</m:t>
                        </m:r>
                        <m:r>
                          <a:rPr lang="en-US" b="0" i="1" baseline="-25000" smtClean="0">
                            <a:latin typeface="Cambria Math"/>
                          </a:rPr>
                          <m:t>2−</m:t>
                        </m:r>
                        <m:r>
                          <a:rPr lang="en-US" b="0" i="1" smtClean="0">
                            <a:latin typeface="Cambria Math"/>
                          </a:rPr>
                          <m:t>𝑚𝑐</m:t>
                        </m:r>
                        <m:r>
                          <a:rPr lang="en-US" b="0" i="1" baseline="-25000" smtClean="0">
                            <a:latin typeface="Cambria Math"/>
                          </a:rPr>
                          <m:t>𝑣</m:t>
                        </m:r>
                        <m:r>
                          <a:rPr lang="en-US" b="0" i="1" baseline="-25000" smtClean="0">
                            <a:latin typeface="Cambria Math"/>
                          </a:rPr>
                          <m:t>1</m:t>
                        </m:r>
                      </m:e>
                    </m:nary>
                  </m:oMath>
                </a14:m>
                <a:endParaRPr lang="en-US" dirty="0" smtClean="0"/>
              </a:p>
              <a:p>
                <a14:m>
                  <m:oMath xmlns:m="http://schemas.openxmlformats.org/officeDocument/2006/math">
                    <m:nary>
                      <m:naryPr>
                        <m:limLoc m:val="undOvr"/>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a:rPr>
                              <m:t>𝑚</m:t>
                            </m:r>
                          </m:e>
                        </m:acc>
                        <m:r>
                          <m:rPr>
                            <m:brk/>
                          </m:rPr>
                          <a:rPr lang="en-US" b="0" i="1" smtClean="0">
                            <a:latin typeface="Cambria Math"/>
                          </a:rPr>
                          <m:t>𝑑</m:t>
                        </m:r>
                        <m:r>
                          <a:rPr lang="en-US" b="0" i="1" smtClean="0">
                            <a:latin typeface="Cambria Math"/>
                          </a:rPr>
                          <m:t>𝑡</m:t>
                        </m:r>
                        <m:r>
                          <a:rPr lang="en-US" b="0" i="1" smtClean="0">
                            <a:latin typeface="Cambria Math"/>
                          </a:rPr>
                          <m:t>=</m:t>
                        </m:r>
                        <m:r>
                          <a:rPr lang="en-US" b="0" i="1" smtClean="0">
                            <a:latin typeface="Cambria Math"/>
                          </a:rPr>
                          <m:t>𝑚</m:t>
                        </m:r>
                      </m:e>
                    </m:nary>
                  </m:oMath>
                </a14:m>
                <a:endParaRPr lang="en-US" dirty="0" smtClean="0"/>
              </a:p>
              <a:p>
                <a:r>
                  <a:rPr lang="en-US" dirty="0" smtClean="0"/>
                  <a:t>Carrying </a:t>
                </a:r>
                <a:r>
                  <a:rPr lang="en-US" dirty="0"/>
                  <a:t>out the integration over the mass conservation results in the mass conservation equation for the USUF model as </a:t>
                </a:r>
                <a:endParaRPr lang="en-US" dirty="0" smtClean="0"/>
              </a:p>
              <a:p>
                <a:pPr marL="0" indent="0">
                  <a:buNone/>
                </a:pPr>
                <a14:m>
                  <m:oMathPara xmlns:m="http://schemas.openxmlformats.org/officeDocument/2006/math">
                    <m:oMathParaPr>
                      <m:jc m:val="left"/>
                    </m:oMathParaPr>
                    <m:oMath xmlns:m="http://schemas.openxmlformats.org/officeDocument/2006/math">
                      <m:r>
                        <a:rPr lang="en-US" sz="2400" i="1">
                          <a:latin typeface="Cambria Math"/>
                        </a:rPr>
                        <m:t>𝑚</m:t>
                      </m:r>
                      <m:r>
                        <a:rPr lang="en-US" sz="2400" i="1" baseline="-25000">
                          <a:latin typeface="Cambria Math"/>
                        </a:rPr>
                        <m:t>𝑐𝑣</m:t>
                      </m:r>
                      <m:r>
                        <a:rPr lang="en-US" sz="2400" i="1" baseline="-25000">
                          <a:latin typeface="Cambria Math"/>
                        </a:rPr>
                        <m:t>2−</m:t>
                      </m:r>
                      <m:r>
                        <a:rPr lang="en-US" sz="2400" i="1">
                          <a:latin typeface="Cambria Math"/>
                        </a:rPr>
                        <m:t>𝑚</m:t>
                      </m:r>
                      <m:r>
                        <a:rPr lang="en-US" sz="2400" i="1" baseline="-25000">
                          <a:latin typeface="Cambria Math"/>
                        </a:rPr>
                        <m:t>𝑐𝑣</m:t>
                      </m:r>
                      <m:r>
                        <a:rPr lang="en-US" sz="2400" i="1" baseline="-25000">
                          <a:latin typeface="Cambria Math"/>
                        </a:rPr>
                        <m:t>1</m:t>
                      </m:r>
                      <m:r>
                        <a:rPr lang="en-US" sz="2400" b="0" i="0" smtClean="0">
                          <a:latin typeface="Cambria Math"/>
                        </a:rPr>
                        <m:t>=</m:t>
                      </m:r>
                      <m:nary>
                        <m:naryPr>
                          <m:chr m:val="∑"/>
                          <m:subHide m:val="on"/>
                          <m:supHide m:val="on"/>
                          <m:ctrlPr>
                            <a:rPr lang="en-US" sz="2400" b="0" i="1" smtClean="0">
                              <a:latin typeface="Cambria Math" panose="02040503050406030204" pitchFamily="18" charset="0"/>
                            </a:rPr>
                          </m:ctrlPr>
                        </m:naryPr>
                        <m:sub/>
                        <m:sup/>
                        <m:e>
                          <m:r>
                            <a:rPr lang="en-US" sz="2400" b="0" i="1" smtClean="0">
                              <a:latin typeface="Cambria Math"/>
                            </a:rPr>
                            <m:t>𝑚</m:t>
                          </m:r>
                          <m:r>
                            <a:rPr lang="en-US" sz="2400" b="0" i="1" baseline="-25000" smtClean="0">
                              <a:latin typeface="Cambria Math"/>
                            </a:rPr>
                            <m:t>𝑖</m:t>
                          </m:r>
                          <m:r>
                            <a:rPr lang="en-US" sz="2400" b="0" i="1" smtClean="0">
                              <a:latin typeface="Cambria Math"/>
                            </a:rPr>
                            <m:t>−</m:t>
                          </m:r>
                          <m:nary>
                            <m:naryPr>
                              <m:chr m:val="∑"/>
                              <m:subHide m:val="on"/>
                              <m:supHide m:val="on"/>
                              <m:ctrlPr>
                                <a:rPr lang="en-US" sz="2400" b="0" i="1" smtClean="0">
                                  <a:latin typeface="Cambria Math" panose="02040503050406030204" pitchFamily="18" charset="0"/>
                                </a:rPr>
                              </m:ctrlPr>
                            </m:naryPr>
                            <m:sub/>
                            <m:sup/>
                            <m:e>
                              <m:r>
                                <a:rPr lang="en-US" sz="2400" b="0" i="1" smtClean="0">
                                  <a:latin typeface="Cambria Math"/>
                                </a:rPr>
                                <m:t>𝑚</m:t>
                              </m:r>
                              <m:r>
                                <a:rPr lang="en-US" sz="2400" b="0" i="1" baseline="-25000" smtClean="0">
                                  <a:latin typeface="Cambria Math"/>
                                </a:rPr>
                                <m:t>𝑒</m:t>
                              </m:r>
                            </m:e>
                          </m:nary>
                        </m:e>
                      </m:nary>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90600" y="1396135"/>
                <a:ext cx="10515600" cy="4351338"/>
              </a:xfrm>
              <a:blipFill rotWithShape="1">
                <a:blip r:embed="rId4"/>
                <a:stretch>
                  <a:fillRect l="-1043" r="-986"/>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200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389" name="Picture 2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221" y="309434"/>
            <a:ext cx="3555271" cy="213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90" name="Picture 2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259" y="1296208"/>
            <a:ext cx="2514471" cy="83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91" name="Picture 2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0806" y="5535827"/>
            <a:ext cx="4151693" cy="5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8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normAutofit/>
          </a:bodyPr>
          <a:lstStyle/>
          <a:p>
            <a:r>
              <a:rPr lang="en-US" sz="4000" dirty="0"/>
              <a:t>USUF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6082" y="1142796"/>
                <a:ext cx="11159836" cy="4351338"/>
              </a:xfrm>
            </p:spPr>
            <p:txBody>
              <a:bodyPr>
                <a:noAutofit/>
              </a:bodyPr>
              <a:lstStyle/>
              <a:p>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𝑑𝐸</m:t>
                        </m:r>
                        <m:r>
                          <a:rPr lang="en-US" sz="2400" i="1" baseline="-25000">
                            <a:latin typeface="Cambria Math" panose="02040503050406030204" pitchFamily="18" charset="0"/>
                          </a:rPr>
                          <m:t>𝑐𝑣</m:t>
                        </m:r>
                      </m:num>
                      <m:den>
                        <m:r>
                          <a:rPr lang="en-US" sz="2400" i="1">
                            <a:latin typeface="Cambria Math" panose="02040503050406030204" pitchFamily="18" charset="0"/>
                          </a:rPr>
                          <m:t>𝑑𝑡</m:t>
                        </m:r>
                      </m:den>
                    </m:f>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𝑄</m:t>
                        </m:r>
                      </m:e>
                    </m:acc>
                    <m:r>
                      <a:rPr lang="en-US" sz="2400" i="1" baseline="-25000">
                        <a:latin typeface="Cambria Math" panose="02040503050406030204" pitchFamily="18" charset="0"/>
                      </a:rPr>
                      <m:t>𝑐𝑣</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𝑊</m:t>
                        </m:r>
                      </m:e>
                    </m:acc>
                    <m:r>
                      <a:rPr lang="en-US" sz="2400" i="1" baseline="-25000">
                        <a:latin typeface="Cambria Math" panose="02040503050406030204" pitchFamily="18" charset="0"/>
                      </a:rPr>
                      <m:t>𝑐𝑣</m:t>
                    </m:r>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r>
                          <a:rPr lang="en-US" sz="2400" i="1">
                            <a:latin typeface="Cambria Math" panose="02040503050406030204" pitchFamily="18" charset="0"/>
                          </a:rPr>
                          <m:t>𝑛</m:t>
                        </m:r>
                      </m:sub>
                      <m:sup/>
                      <m:e>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baseline="-25000">
                                <a:latin typeface="Cambria Math" panose="02040503050406030204" pitchFamily="18" charset="0"/>
                              </a:rPr>
                              <m:t>𝑖</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𝑖</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𝑔𝑍𝑖</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𝑜</m:t>
                            </m:r>
                            <m:r>
                              <a:rPr lang="en-US" sz="2400" i="1">
                                <a:latin typeface="Cambria Math" panose="02040503050406030204" pitchFamily="18" charset="0"/>
                              </a:rPr>
                              <m:t>𝑢𝑡</m:t>
                            </m:r>
                          </m:sub>
                          <m:sup/>
                          <m:e>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r>
                              <a:rPr lang="en-US" sz="2400" i="1">
                                <a:latin typeface="Cambria Math" panose="02040503050406030204" pitchFamily="18" charset="0"/>
                              </a:rPr>
                              <m:t>( </m:t>
                            </m:r>
                            <m:r>
                              <a:rPr lang="en-US" sz="2400" i="1">
                                <a:latin typeface="Cambria Math" panose="02040503050406030204" pitchFamily="18" charset="0"/>
                              </a:rPr>
                              <m:t>h</m:t>
                            </m:r>
                            <m:r>
                              <a:rPr lang="en-US" sz="2400" i="1">
                                <a:latin typeface="Cambria Math" panose="02040503050406030204" pitchFamily="18" charset="0"/>
                              </a:rPr>
                              <m:t>𝑒</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𝑒</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𝑔𝑍𝑒</m:t>
                            </m:r>
                            <m:r>
                              <a:rPr lang="en-US" sz="2400" i="1">
                                <a:latin typeface="Cambria Math" panose="02040503050406030204" pitchFamily="18" charset="0"/>
                              </a:rPr>
                              <m:t>)</m:t>
                            </m:r>
                          </m:e>
                        </m:nary>
                      </m:e>
                    </m:nary>
                  </m:oMath>
                </a14:m>
                <a:endParaRPr lang="en-US" sz="2400" dirty="0"/>
              </a:p>
              <a:p>
                <a14:m>
                  <m:oMath xmlns:m="http://schemas.openxmlformats.org/officeDocument/2006/math">
                    <m:nary>
                      <m:naryPr>
                        <m:ctrlPr>
                          <a:rPr lang="en-US" sz="2400" i="1" smtClean="0">
                            <a:latin typeface="Cambria Math" panose="02040503050406030204" pitchFamily="18" charset="0"/>
                          </a:rPr>
                        </m:ctrlPr>
                      </m:naryPr>
                      <m:sub>
                        <m:r>
                          <m:rPr>
                            <m:brk m:alnAt="23"/>
                          </m:rPr>
                          <a:rPr lang="en-US" sz="2400" b="0" i="1" smtClean="0">
                            <a:latin typeface="Cambria Math"/>
                          </a:rPr>
                          <m:t>1</m:t>
                        </m:r>
                      </m:sub>
                      <m:sup>
                        <m:r>
                          <a:rPr lang="en-US" sz="2400" b="0" i="1" smtClean="0">
                            <a:latin typeface="Cambria Math"/>
                          </a:rPr>
                          <m:t>2</m:t>
                        </m:r>
                      </m:sup>
                      <m:e>
                        <m:r>
                          <a:rPr lang="en-US" sz="2400" i="1">
                            <a:latin typeface="Cambria Math" panose="02040503050406030204" pitchFamily="18" charset="0"/>
                          </a:rPr>
                          <m:t>𝑑𝐸</m:t>
                        </m:r>
                        <m:r>
                          <a:rPr lang="en-US" sz="2400" i="1" baseline="-25000">
                            <a:latin typeface="Cambria Math" panose="02040503050406030204" pitchFamily="18" charset="0"/>
                          </a:rPr>
                          <m:t>𝑐𝑣</m:t>
                        </m:r>
                        <m:r>
                          <a:rPr lang="en-US" sz="2400" b="0" i="1" smtClean="0">
                            <a:latin typeface="Cambria Math"/>
                          </a:rPr>
                          <m:t>=</m:t>
                        </m:r>
                        <m:r>
                          <a:rPr lang="en-US" sz="2400" b="0" i="1" smtClean="0">
                            <a:latin typeface="Cambria Math"/>
                          </a:rPr>
                          <m:t>𝐸𝑐𝑣</m:t>
                        </m:r>
                        <m:r>
                          <a:rPr lang="en-US" sz="2400" b="0" i="1" baseline="-25000" smtClean="0">
                            <a:latin typeface="Cambria Math"/>
                          </a:rPr>
                          <m:t>2</m:t>
                        </m:r>
                        <m:r>
                          <a:rPr lang="en-US" sz="2400" b="0" i="1" smtClean="0">
                            <a:latin typeface="Cambria Math"/>
                          </a:rPr>
                          <m:t>−</m:t>
                        </m:r>
                        <m:r>
                          <a:rPr lang="en-US" sz="2400" b="0" i="1" smtClean="0">
                            <a:latin typeface="Cambria Math"/>
                          </a:rPr>
                          <m:t>𝐸𝑐𝑣</m:t>
                        </m:r>
                        <m:r>
                          <a:rPr lang="en-US" sz="2400" b="0" i="1" baseline="-25000" smtClean="0">
                            <a:latin typeface="Cambria Math"/>
                          </a:rPr>
                          <m:t>1</m:t>
                        </m:r>
                        <m:r>
                          <a:rPr lang="en-US" sz="2400" b="0" i="1" smtClean="0">
                            <a:latin typeface="Cambria Math"/>
                          </a:rPr>
                          <m:t>=</m:t>
                        </m:r>
                        <m:d>
                          <m:dPr>
                            <m:ctrlPr>
                              <a:rPr lang="en-US" sz="2400" b="0" i="1" baseline="-25000" smtClean="0">
                                <a:latin typeface="Cambria Math" panose="02040503050406030204" pitchFamily="18" charset="0"/>
                              </a:rPr>
                            </m:ctrlPr>
                          </m:dPr>
                          <m:e>
                            <m:r>
                              <a:rPr lang="en-US" sz="2400" b="0" i="1" smtClean="0">
                                <a:latin typeface="Cambria Math"/>
                              </a:rPr>
                              <m:t>𝐸</m:t>
                            </m:r>
                            <m:r>
                              <a:rPr lang="en-US" sz="2400" b="0" i="1" baseline="-25000" smtClean="0">
                                <a:latin typeface="Cambria Math"/>
                              </a:rPr>
                              <m:t>2</m:t>
                            </m:r>
                            <m:r>
                              <a:rPr lang="en-US" sz="2400" b="0" i="1" smtClean="0">
                                <a:latin typeface="Cambria Math"/>
                              </a:rPr>
                              <m:t>−</m:t>
                            </m:r>
                            <m:r>
                              <a:rPr lang="en-US" sz="2400" b="0" i="1" smtClean="0">
                                <a:latin typeface="Cambria Math"/>
                              </a:rPr>
                              <m:t>𝐸</m:t>
                            </m:r>
                            <m:r>
                              <a:rPr lang="en-US" sz="2400" b="0" i="1" baseline="-25000" smtClean="0">
                                <a:latin typeface="Cambria Math"/>
                              </a:rPr>
                              <m:t>1</m:t>
                            </m:r>
                          </m:e>
                        </m:d>
                        <m:r>
                          <a:rPr lang="en-US" sz="2400" b="0" i="1" baseline="-25000" smtClean="0">
                            <a:latin typeface="Cambria Math"/>
                          </a:rPr>
                          <m:t>𝑐𝑣</m:t>
                        </m:r>
                      </m:e>
                    </m:nary>
                  </m:oMath>
                </a14:m>
                <a:endParaRPr lang="en-US" sz="2400" dirty="0"/>
              </a:p>
              <a:p>
                <a14:m>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en-US" sz="2400" b="0" i="1" smtClean="0">
                                <a:latin typeface="Cambria Math"/>
                              </a:rPr>
                              <m:t>(</m:t>
                            </m:r>
                            <m:r>
                              <a:rPr lang="en-US" sz="2400" i="1">
                                <a:latin typeface="Cambria Math" panose="02040503050406030204" pitchFamily="18" charset="0"/>
                              </a:rPr>
                              <m:t>𝑄</m:t>
                            </m:r>
                          </m:e>
                        </m:acc>
                        <m:r>
                          <a:rPr lang="en-US" sz="2400" i="1" baseline="-25000">
                            <a:latin typeface="Cambria Math" panose="02040503050406030204" pitchFamily="18" charset="0"/>
                          </a:rPr>
                          <m:t>𝑐𝑣</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𝑊</m:t>
                            </m:r>
                          </m:e>
                        </m:acc>
                        <m:r>
                          <a:rPr lang="en-US" sz="2400" i="1" baseline="-25000">
                            <a:latin typeface="Cambria Math" panose="02040503050406030204" pitchFamily="18" charset="0"/>
                          </a:rPr>
                          <m:t>𝑐𝑣</m:t>
                        </m:r>
                      </m:e>
                    </m:nary>
                    <m:r>
                      <a:rPr lang="en-US" sz="2400" b="0" i="1" smtClean="0">
                        <a:latin typeface="Cambria Math"/>
                      </a:rPr>
                      <m:t>)</m:t>
                    </m:r>
                    <m:r>
                      <a:rPr lang="en-US" sz="2400" b="0" i="1" smtClean="0">
                        <a:latin typeface="Cambria Math"/>
                      </a:rPr>
                      <m:t>𝑑𝑡</m:t>
                    </m:r>
                    <m:r>
                      <a:rPr lang="en-US" sz="2400" b="0" i="1" smtClean="0">
                        <a:latin typeface="Cambria Math"/>
                      </a:rPr>
                      <m:t>=</m:t>
                    </m:r>
                    <m:r>
                      <a:rPr lang="en-US" sz="2400" b="0" i="1" smtClean="0">
                        <a:latin typeface="Cambria Math"/>
                      </a:rPr>
                      <m:t>𝑄𝑐𝑣</m:t>
                    </m:r>
                    <m:r>
                      <a:rPr lang="en-US" sz="2400" i="1">
                        <a:latin typeface="Cambria Math" panose="02040503050406030204" pitchFamily="18" charset="0"/>
                      </a:rPr>
                      <m:t>−</m:t>
                    </m:r>
                    <m:r>
                      <a:rPr lang="en-US" sz="2400" b="0" i="1" smtClean="0">
                        <a:latin typeface="Cambria Math"/>
                      </a:rPr>
                      <m:t>𝑊</m:t>
                    </m:r>
                    <m:r>
                      <a:rPr lang="en-US" sz="2400" i="1" baseline="-25000">
                        <a:latin typeface="Cambria Math" panose="02040503050406030204" pitchFamily="18" charset="0"/>
                      </a:rPr>
                      <m:t>𝑐𝑣</m:t>
                    </m:r>
                  </m:oMath>
                </a14:m>
                <a:endParaRPr lang="en-US" sz="2400" dirty="0" smtClean="0"/>
              </a:p>
              <a:p>
                <a14:m>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acc>
                          <m:accPr>
                            <m:chr m:val="̇"/>
                            <m:ctrlPr>
                              <a:rPr lang="en-US" sz="2400" i="1" smtClean="0">
                                <a:latin typeface="Cambria Math" panose="02040503050406030204" pitchFamily="18" charset="0"/>
                              </a:rPr>
                            </m:ctrlPr>
                          </m:accPr>
                          <m:e>
                            <m:r>
                              <a:rPr lang="en-US" sz="2400" b="0" i="1" smtClean="0">
                                <a:latin typeface="Cambria Math"/>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r>
                                  <a:rPr lang="en-US" sz="2400" i="1">
                                    <a:latin typeface="Cambria Math" panose="02040503050406030204" pitchFamily="18" charset="0"/>
                                  </a:rPr>
                                  <m:t>𝑛</m:t>
                                </m:r>
                              </m:sub>
                              <m:sup/>
                              <m:e>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baseline="-25000">
                                        <a:latin typeface="Cambria Math" panose="02040503050406030204" pitchFamily="18" charset="0"/>
                                      </a:rPr>
                                      <m:t>𝑖</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𝑖</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𝑔𝑍𝑖</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𝑜</m:t>
                                    </m:r>
                                    <m:r>
                                      <a:rPr lang="en-US" sz="2400" i="1">
                                        <a:latin typeface="Cambria Math" panose="02040503050406030204" pitchFamily="18" charset="0"/>
                                      </a:rPr>
                                      <m:t>𝑢𝑡</m:t>
                                    </m:r>
                                  </m:sub>
                                  <m:sup/>
                                  <m:e>
                                    <m:acc>
                                      <m:accPr>
                                        <m:chr m:val="̇"/>
                                        <m:ctrlPr>
                                          <a:rPr lang="en-US" sz="2400" i="1">
                                            <a:latin typeface="Cambria Math" panose="02040503050406030204" pitchFamily="18" charset="0"/>
                                          </a:rPr>
                                        </m:ctrlPr>
                                      </m:accPr>
                                      <m:e>
                                        <m:r>
                                          <a:rPr lang="en-US" sz="2400" i="1">
                                            <a:latin typeface="Cambria Math" panose="02040503050406030204" pitchFamily="18" charset="0"/>
                                          </a:rPr>
                                          <m:t>𝑚</m:t>
                                        </m:r>
                                      </m:e>
                                    </m:acc>
                                    <m:d>
                                      <m:dPr>
                                        <m:ctrlPr>
                                          <a:rPr lang="en-US" sz="2400" i="1">
                                            <a:latin typeface="Cambria Math" panose="02040503050406030204" pitchFamily="18" charset="0"/>
                                          </a:rPr>
                                        </m:ctrlPr>
                                      </m:dPr>
                                      <m:e>
                                        <m:r>
                                          <a:rPr lang="en-US" sz="2400" i="1">
                                            <a:latin typeface="Cambria Math" panose="02040503050406030204" pitchFamily="18" charset="0"/>
                                          </a:rPr>
                                          <m:t> </m:t>
                                        </m:r>
                                        <m:r>
                                          <a:rPr lang="en-US" sz="2400" i="1">
                                            <a:latin typeface="Cambria Math" panose="02040503050406030204" pitchFamily="18" charset="0"/>
                                          </a:rPr>
                                          <m:t>h</m:t>
                                        </m:r>
                                        <m:r>
                                          <a:rPr lang="en-US" sz="2400" i="1">
                                            <a:latin typeface="Cambria Math" panose="02040503050406030204" pitchFamily="18" charset="0"/>
                                          </a:rPr>
                                          <m:t>𝑒</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𝑒</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𝑔𝑍𝑒</m:t>
                                        </m:r>
                                      </m:e>
                                    </m:d>
                                  </m:e>
                                </m:nary>
                                <m:r>
                                  <a:rPr lang="en-US" sz="2400" b="0" i="1" smtClean="0">
                                    <a:latin typeface="Cambria Math"/>
                                  </a:rPr>
                                  <m:t>)</m:t>
                                </m:r>
                                <m:r>
                                  <a:rPr lang="en-US" sz="2400" b="0" i="1" smtClean="0">
                                    <a:latin typeface="Cambria Math"/>
                                  </a:rPr>
                                  <m:t>𝑑𝑡</m:t>
                                </m:r>
                              </m:e>
                            </m:nary>
                          </m:e>
                        </m:acc>
                      </m:e>
                    </m:nary>
                  </m:oMath>
                </a14:m>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r>
                            <a:rPr lang="en-US" sz="2400" i="1">
                              <a:latin typeface="Cambria Math" panose="02040503050406030204" pitchFamily="18" charset="0"/>
                            </a:rPr>
                            <m:t>𝑛</m:t>
                          </m:r>
                        </m:sub>
                        <m:sup/>
                        <m:e>
                          <m:r>
                            <a:rPr lang="en-US" sz="2400" i="1">
                              <a:latin typeface="Cambria Math"/>
                            </a:rPr>
                            <m:t>𝑚𝑖</m:t>
                          </m:r>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baseline="-25000">
                                  <a:latin typeface="Cambria Math" panose="02040503050406030204" pitchFamily="18" charset="0"/>
                                </a:rPr>
                                <m:t>𝑖</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𝑖</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𝑔𝑍𝑖</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𝑜</m:t>
                              </m:r>
                              <m:r>
                                <a:rPr lang="en-US" sz="2400" i="1">
                                  <a:latin typeface="Cambria Math" panose="02040503050406030204" pitchFamily="18" charset="0"/>
                                </a:rPr>
                                <m:t>𝑢𝑡</m:t>
                              </m:r>
                            </m:sub>
                            <m:sup/>
                            <m:e>
                              <m:r>
                                <a:rPr lang="en-US" sz="2400" i="1">
                                  <a:latin typeface="Cambria Math"/>
                                </a:rPr>
                                <m:t>𝑚𝑒</m:t>
                              </m:r>
                              <m:r>
                                <a:rPr lang="en-US" sz="2400" i="1">
                                  <a:latin typeface="Cambria Math"/>
                                </a:rPr>
                                <m:t> ( </m:t>
                              </m:r>
                              <m:r>
                                <a:rPr lang="en-US" sz="2400" i="1">
                                  <a:latin typeface="Cambria Math" panose="02040503050406030204" pitchFamily="18" charset="0"/>
                                </a:rPr>
                                <m:t>h</m:t>
                              </m:r>
                              <m:r>
                                <a:rPr lang="en-US" sz="2400" i="1">
                                  <a:latin typeface="Cambria Math" panose="02040503050406030204" pitchFamily="18" charset="0"/>
                                </a:rPr>
                                <m:t>𝑒</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𝑒</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𝑔𝑍𝑒</m:t>
                              </m:r>
                              <m:r>
                                <a:rPr lang="en-US" sz="2400" i="1">
                                  <a:latin typeface="Cambria Math" panose="02040503050406030204" pitchFamily="18" charset="0"/>
                                </a:rPr>
                                <m:t>)</m:t>
                              </m:r>
                            </m:e>
                          </m:nary>
                        </m:e>
                      </m:nary>
                    </m:oMath>
                  </m:oMathPara>
                </a14:m>
                <a:endParaRPr lang="en-US" sz="2400" dirty="0"/>
              </a:p>
              <a:p>
                <a:r>
                  <a:rPr lang="en-US" sz="2400" dirty="0" smtClean="0"/>
                  <a:t>for </a:t>
                </a:r>
                <a:r>
                  <a:rPr lang="en-US" sz="2400" dirty="0"/>
                  <a:t>the first law of </a:t>
                </a:r>
                <a:r>
                  <a:rPr lang="en-US" sz="2400" dirty="0" smtClean="0"/>
                  <a:t>thermodynamics</a:t>
                </a:r>
              </a:p>
              <a:p>
                <a:pPr marL="0" indent="0">
                  <a:buNone/>
                </a:pPr>
                <a:r>
                  <a:rPr lang="en-US" sz="2400" baseline="-25000" dirty="0" smtClean="0"/>
                  <a:t>	</a:t>
                </a:r>
                <a14:m>
                  <m:oMath xmlns:m="http://schemas.openxmlformats.org/officeDocument/2006/math">
                    <m:d>
                      <m:dPr>
                        <m:ctrlPr>
                          <a:rPr lang="en-US" sz="2400" i="1" baseline="-25000">
                            <a:latin typeface="Cambria Math" panose="02040503050406030204" pitchFamily="18" charset="0"/>
                          </a:rPr>
                        </m:ctrlPr>
                      </m:dPr>
                      <m:e>
                        <m:r>
                          <a:rPr lang="en-US" sz="2400" i="1">
                            <a:latin typeface="Cambria Math"/>
                          </a:rPr>
                          <m:t>𝐸</m:t>
                        </m:r>
                        <m:r>
                          <a:rPr lang="en-US" sz="2400" i="1" baseline="-25000">
                            <a:latin typeface="Cambria Math"/>
                          </a:rPr>
                          <m:t>2</m:t>
                        </m:r>
                        <m:r>
                          <a:rPr lang="en-US" sz="2400" i="1">
                            <a:latin typeface="Cambria Math"/>
                          </a:rPr>
                          <m:t>−</m:t>
                        </m:r>
                        <m:r>
                          <a:rPr lang="en-US" sz="2400" i="1">
                            <a:latin typeface="Cambria Math"/>
                          </a:rPr>
                          <m:t>𝐸</m:t>
                        </m:r>
                        <m:r>
                          <a:rPr lang="en-US" sz="2400" i="1" baseline="-25000">
                            <a:latin typeface="Cambria Math"/>
                          </a:rPr>
                          <m:t>1</m:t>
                        </m:r>
                      </m:e>
                    </m:d>
                    <m:r>
                      <a:rPr lang="en-US" sz="2400" i="1" baseline="-25000">
                        <a:latin typeface="Cambria Math"/>
                      </a:rPr>
                      <m:t>𝑐𝑣</m:t>
                    </m:r>
                  </m:oMath>
                </a14:m>
                <a:r>
                  <a:rPr lang="en-US" sz="2400" dirty="0" smtClean="0"/>
                  <a:t>=</a:t>
                </a:r>
                <a:r>
                  <a:rPr lang="en-US" sz="2400" dirty="0"/>
                  <a:t> </a:t>
                </a:r>
                <a14:m>
                  <m:oMath xmlns:m="http://schemas.openxmlformats.org/officeDocument/2006/math">
                    <m:r>
                      <a:rPr lang="en-US" sz="2400" i="1">
                        <a:latin typeface="Cambria Math"/>
                      </a:rPr>
                      <m:t>𝑄</m:t>
                    </m:r>
                    <m:r>
                      <a:rPr lang="en-US" sz="2400" i="1" baseline="-25000">
                        <a:latin typeface="Cambria Math" panose="02040503050406030204" pitchFamily="18" charset="0"/>
                      </a:rPr>
                      <m:t>𝑐𝑣</m:t>
                    </m:r>
                    <m:r>
                      <a:rPr lang="en-US" sz="2400" i="1">
                        <a:latin typeface="Cambria Math" panose="02040503050406030204" pitchFamily="18" charset="0"/>
                      </a:rPr>
                      <m:t>−</m:t>
                    </m:r>
                    <m:r>
                      <a:rPr lang="en-US" sz="2400" i="1">
                        <a:latin typeface="Cambria Math"/>
                      </a:rPr>
                      <m:t>𝑊</m:t>
                    </m:r>
                    <m:r>
                      <a:rPr lang="en-US" sz="2400" i="1" baseline="-25000">
                        <a:latin typeface="Cambria Math" panose="02040503050406030204" pitchFamily="18" charset="0"/>
                      </a:rPr>
                      <m:t>𝑐𝑣</m:t>
                    </m:r>
                  </m:oMath>
                </a14:m>
                <a:r>
                  <a:rPr lang="en-US" sz="2400" dirty="0" smtClean="0"/>
                  <a:t> +</a:t>
                </a:r>
                <a14:m>
                  <m:oMath xmlns:m="http://schemas.openxmlformats.org/officeDocument/2006/math">
                    <m:r>
                      <a:rPr lang="en-US" sz="2400" b="0" i="0" smtClean="0">
                        <a:latin typeface="Cambria Math"/>
                      </a:rPr>
                      <m:t> </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r>
                          <a:rPr lang="en-US" sz="2400" i="1">
                            <a:latin typeface="Cambria Math" panose="02040503050406030204" pitchFamily="18" charset="0"/>
                          </a:rPr>
                          <m:t>𝑛</m:t>
                        </m:r>
                      </m:sub>
                      <m:sup/>
                      <m:e>
                        <m:r>
                          <a:rPr lang="en-US" sz="2400" i="1">
                            <a:latin typeface="Cambria Math"/>
                          </a:rPr>
                          <m:t>𝑚𝑖</m:t>
                        </m:r>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baseline="-25000">
                                <a:latin typeface="Cambria Math" panose="02040503050406030204" pitchFamily="18" charset="0"/>
                              </a:rPr>
                              <m:t>𝑖</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𝑖</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𝑔𝑍𝑖</m:t>
                            </m:r>
                          </m:e>
                        </m:d>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𝑜</m:t>
                            </m:r>
                            <m:r>
                              <a:rPr lang="en-US" sz="2400" i="1">
                                <a:latin typeface="Cambria Math" panose="02040503050406030204" pitchFamily="18" charset="0"/>
                              </a:rPr>
                              <m:t>𝑢𝑡</m:t>
                            </m:r>
                          </m:sub>
                          <m:sup/>
                          <m:e>
                            <m:r>
                              <a:rPr lang="en-US" sz="2400" i="1">
                                <a:latin typeface="Cambria Math"/>
                              </a:rPr>
                              <m:t>𝑚𝑒</m:t>
                            </m:r>
                            <m:r>
                              <a:rPr lang="en-US" sz="2400" i="1">
                                <a:latin typeface="Cambria Math"/>
                              </a:rPr>
                              <m:t> ( </m:t>
                            </m:r>
                            <m:r>
                              <a:rPr lang="en-US" sz="2400" i="1">
                                <a:latin typeface="Cambria Math" panose="02040503050406030204" pitchFamily="18" charset="0"/>
                              </a:rPr>
                              <m:t>h</m:t>
                            </m:r>
                            <m:r>
                              <a:rPr lang="en-US" sz="2400" i="1">
                                <a:latin typeface="Cambria Math" panose="02040503050406030204" pitchFamily="18" charset="0"/>
                              </a:rPr>
                              <m:t>𝑒</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r>
                                  <a:rPr lang="en-US" sz="2400" i="1" baseline="-25000">
                                    <a:latin typeface="Cambria Math" panose="02040503050406030204" pitchFamily="18" charset="0"/>
                                  </a:rPr>
                                  <m:t>𝑒</m:t>
                                </m:r>
                                <m:r>
                                  <a:rPr lang="en-US" sz="2400" i="1" baseline="30000">
                                    <a:latin typeface="Cambria Math" panose="02040503050406030204" pitchFamily="18" charset="0"/>
                                  </a:rPr>
                                  <m:t>2</m:t>
                                </m:r>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𝑔𝑍𝑒</m:t>
                            </m:r>
                            <m:r>
                              <a:rPr lang="en-US" sz="2400" i="1">
                                <a:latin typeface="Cambria Math" panose="02040503050406030204" pitchFamily="18" charset="0"/>
                              </a:rPr>
                              <m:t>)</m:t>
                            </m:r>
                          </m:e>
                        </m:nary>
                      </m:e>
                    </m:nary>
                  </m:oMath>
                </a14:m>
                <a:endParaRPr lang="en-US" sz="2400" dirty="0" smtClean="0"/>
              </a:p>
              <a:p>
                <a:pPr marL="0" indent="0">
                  <a:buNone/>
                </a:pPr>
                <a:endParaRPr lang="en-US" sz="2400" dirty="0"/>
              </a:p>
              <a:p>
                <a:endParaRPr lang="en-US" sz="2400" dirty="0" smtClean="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6082" y="1142796"/>
                <a:ext cx="11159836" cy="4351338"/>
              </a:xfrm>
              <a:blipFill rotWithShape="1">
                <a:blip r:embed="rId3"/>
                <a:stretch>
                  <a:fillRect l="-765"/>
                </a:stretch>
              </a:blipFill>
            </p:spPr>
            <p:txBody>
              <a:bodyPr/>
              <a:lstStyle/>
              <a:p>
                <a:r>
                  <a:rPr lang="en-US">
                    <a:noFill/>
                  </a:rPr>
                  <a:t> </a:t>
                </a:r>
              </a:p>
            </p:txBody>
          </p:sp>
        </mc:Fallback>
      </mc:AlternateContent>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49"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00" y="5981971"/>
            <a:ext cx="11700800" cy="528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377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63" y="307442"/>
            <a:ext cx="11625508" cy="6266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ectangle 3"/>
              <p:cNvSpPr/>
              <p:nvPr/>
            </p:nvSpPr>
            <p:spPr>
              <a:xfrm>
                <a:off x="5502875" y="2620025"/>
                <a:ext cx="3112519" cy="76309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a:latin typeface="Cambria Math"/>
                        </a:rPr>
                        <m:t>𝑚</m:t>
                      </m:r>
                      <m:r>
                        <a:rPr lang="en-US" i="1" baseline="-25000">
                          <a:latin typeface="Cambria Math"/>
                        </a:rPr>
                        <m:t>𝑐𝑣</m:t>
                      </m:r>
                      <m:r>
                        <a:rPr lang="en-US" i="1" baseline="-25000">
                          <a:latin typeface="Cambria Math"/>
                        </a:rPr>
                        <m:t>2−</m:t>
                      </m:r>
                      <m:r>
                        <a:rPr lang="en-US" i="1">
                          <a:latin typeface="Cambria Math"/>
                        </a:rPr>
                        <m:t>𝑚</m:t>
                      </m:r>
                      <m:r>
                        <a:rPr lang="en-US" i="1" baseline="-25000">
                          <a:latin typeface="Cambria Math"/>
                        </a:rPr>
                        <m:t>𝑐𝑣</m:t>
                      </m:r>
                      <m:r>
                        <a:rPr lang="en-US" i="1" baseline="-25000">
                          <a:latin typeface="Cambria Math"/>
                        </a:rPr>
                        <m:t>1</m:t>
                      </m:r>
                      <m:r>
                        <a:rPr lang="en-US">
                          <a:latin typeface="Cambria Math"/>
                        </a:rPr>
                        <m:t>=</m:t>
                      </m:r>
                      <m:nary>
                        <m:naryPr>
                          <m:chr m:val="∑"/>
                          <m:subHide m:val="on"/>
                          <m:supHide m:val="on"/>
                          <m:ctrlPr>
                            <a:rPr lang="en-US" i="1">
                              <a:latin typeface="Cambria Math" panose="02040503050406030204" pitchFamily="18" charset="0"/>
                            </a:rPr>
                          </m:ctrlPr>
                        </m:naryPr>
                        <m:sub/>
                        <m:sup/>
                        <m:e>
                          <m:r>
                            <a:rPr lang="en-US" i="1">
                              <a:latin typeface="Cambria Math"/>
                            </a:rPr>
                            <m:t>𝑚</m:t>
                          </m:r>
                          <m:r>
                            <a:rPr lang="en-US" i="1" baseline="-25000">
                              <a:latin typeface="Cambria Math"/>
                            </a:rPr>
                            <m:t>𝑖</m:t>
                          </m:r>
                          <m:r>
                            <a:rPr lang="en-US" i="1">
                              <a:latin typeface="Cambria Math"/>
                            </a:rPr>
                            <m:t>−</m:t>
                          </m:r>
                          <m:nary>
                            <m:naryPr>
                              <m:chr m:val="∑"/>
                              <m:subHide m:val="on"/>
                              <m:supHide m:val="on"/>
                              <m:ctrlPr>
                                <a:rPr lang="en-US" i="1">
                                  <a:latin typeface="Cambria Math" panose="02040503050406030204" pitchFamily="18" charset="0"/>
                                </a:rPr>
                              </m:ctrlPr>
                            </m:naryPr>
                            <m:sub/>
                            <m:sup/>
                            <m:e>
                              <m:r>
                                <a:rPr lang="en-US" i="1">
                                  <a:latin typeface="Cambria Math"/>
                                </a:rPr>
                                <m:t>𝑚</m:t>
                              </m:r>
                              <m:r>
                                <a:rPr lang="en-US" i="1" baseline="-25000">
                                  <a:latin typeface="Cambria Math"/>
                                </a:rPr>
                                <m:t>𝑒</m:t>
                              </m:r>
                            </m:e>
                          </m:nary>
                        </m:e>
                      </m:nary>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5502875" y="2620025"/>
                <a:ext cx="3112519" cy="763094"/>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98550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USUF</a:t>
            </a:r>
          </a:p>
        </p:txBody>
      </p:sp>
      <p:sp>
        <p:nvSpPr>
          <p:cNvPr id="3" name="Content Placeholder 2"/>
          <p:cNvSpPr>
            <a:spLocks noGrp="1"/>
          </p:cNvSpPr>
          <p:nvPr>
            <p:ph idx="1"/>
          </p:nvPr>
        </p:nvSpPr>
        <p:spPr>
          <a:xfrm>
            <a:off x="616527" y="1584037"/>
            <a:ext cx="6449291" cy="4351338"/>
          </a:xfrm>
        </p:spPr>
        <p:txBody>
          <a:bodyPr/>
          <a:lstStyle/>
          <a:p>
            <a:endParaRPr lang="en-US" dirty="0" smtClean="0"/>
          </a:p>
          <a:p>
            <a:r>
              <a:rPr lang="en-US" dirty="0" smtClean="0"/>
              <a:t>Example </a:t>
            </a:r>
            <a:r>
              <a:rPr lang="en-US" dirty="0"/>
              <a:t>6.12 p.167 note the trial and </a:t>
            </a:r>
            <a:r>
              <a:rPr lang="en-US" dirty="0" smtClean="0"/>
              <a:t>error </a:t>
            </a:r>
            <a:r>
              <a:rPr lang="en-US" dirty="0"/>
              <a:t>solution required for the last example.</a:t>
            </a:r>
          </a:p>
        </p:txBody>
      </p:sp>
      <p:sp>
        <p:nvSpPr>
          <p:cNvPr id="5" name="Footer Placeholder 4"/>
          <p:cNvSpPr>
            <a:spLocks noGrp="1"/>
          </p:cNvSpPr>
          <p:nvPr>
            <p:ph type="ftr" sz="quarter" idx="11"/>
          </p:nvPr>
        </p:nvSpPr>
        <p:spPr/>
        <p:txBody>
          <a:bodyPr/>
          <a:lstStyle/>
          <a:p>
            <a:r>
              <a:rPr lang="en-US" smtClean="0"/>
              <a:t>Afif Hasan - Birzeit University</a:t>
            </a:r>
            <a:endParaRPr lang="en-US"/>
          </a:p>
        </p:txBody>
      </p:sp>
      <p:pic>
        <p:nvPicPr>
          <p:cNvPr id="1232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380" y="593124"/>
            <a:ext cx="4461924" cy="2545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58" y="3954162"/>
            <a:ext cx="4717485" cy="165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1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p:spPr>
        <p:txBody>
          <a:bodyPr>
            <a:normAutofit/>
          </a:bodyPr>
          <a:lstStyle/>
          <a:p>
            <a:r>
              <a:rPr lang="en-US" sz="4000" b="1" dirty="0">
                <a:solidFill>
                  <a:schemeClr val="accent6">
                    <a:lumMod val="50000"/>
                  </a:schemeClr>
                </a:solidFill>
              </a:rPr>
              <a:t>The first law for a control volume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9836" y="1279715"/>
                <a:ext cx="10515600" cy="4351338"/>
              </a:xfrm>
            </p:spPr>
            <p:txBody>
              <a:bodyPr/>
              <a:lstStyle/>
              <a:p>
                <a:r>
                  <a:rPr lang="en-US" dirty="0" smtClean="0"/>
                  <a:t>Development of first law for control volume explained in pp.165-167 </a:t>
                </a:r>
                <a:r>
                  <a:rPr lang="en-US" dirty="0"/>
                  <a:t>are not required, you should know the end result as given in eqn. </a:t>
                </a:r>
                <a:r>
                  <a:rPr lang="en-US" dirty="0" smtClean="0"/>
                  <a:t>6.7</a:t>
                </a:r>
              </a:p>
              <a:p>
                <a:r>
                  <a:rPr lang="en-US" sz="2400" dirty="0" smtClean="0"/>
                  <a:t>Starting from first law as a rate equation is given</a:t>
                </a:r>
              </a:p>
              <a:p>
                <a:pPr marL="0" indent="0">
                  <a:buNone/>
                </a:pPr>
                <a:r>
                  <a:rPr lang="en-US" sz="2400" b="0" dirty="0"/>
                  <a:t> </a:t>
                </a:r>
                <a:r>
                  <a:rPr lang="en-US" sz="2400" b="0" dirty="0" smtClean="0"/>
                  <a: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𝑑𝐸</m:t>
                        </m:r>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𝑄</m:t>
                        </m:r>
                        <m:r>
                          <a:rPr lang="en-US" sz="2400" b="0" i="1" smtClean="0">
                            <a:latin typeface="Cambria Math" panose="02040503050406030204" pitchFamily="18" charset="0"/>
                          </a:rPr>
                          <m:t> </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𝑊</m:t>
                        </m:r>
                      </m:e>
                    </m:acc>
                  </m:oMath>
                </a14:m>
                <a:endParaRPr lang="en-US" sz="2400" dirty="0" smtClean="0"/>
              </a:p>
              <a:p>
                <a:pPr marL="0" indent="0">
                  <a:buNone/>
                </a:pPr>
                <a:r>
                  <a:rPr lang="en-US" sz="2400" dirty="0" smtClean="0"/>
                  <a:t>Work = shaft work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𝑊</m:t>
                        </m:r>
                      </m:e>
                    </m:acc>
                  </m:oMath>
                </a14:m>
                <a:r>
                  <a:rPr lang="en-US" sz="2400" dirty="0" smtClean="0"/>
                  <a:t>cv) + flow work PAV=</a:t>
                </a:r>
                <a14:m>
                  <m:oMath xmlns:m="http://schemas.openxmlformats.org/officeDocument/2006/math">
                    <m:r>
                      <m:rPr>
                        <m:sty m:val="p"/>
                      </m:rPr>
                      <a:rPr lang="en-US" sz="2400" b="0" i="0" smtClean="0">
                        <a:latin typeface="Cambria Math" panose="02040503050406030204" pitchFamily="18" charset="0"/>
                      </a:rPr>
                      <m:t>P</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𝑉</m:t>
                        </m:r>
                      </m:e>
                    </m:acc>
                    <m:r>
                      <a:rPr lang="en-US" sz="2400" b="0" i="1" smtClean="0">
                        <a:latin typeface="Cambria Math" panose="02040503050406030204" pitchFamily="18" charset="0"/>
                      </a:rPr>
                      <m:t>=</m:t>
                    </m:r>
                    <m:r>
                      <a:rPr lang="en-US" sz="2400" b="0" i="1" smtClean="0">
                        <a:latin typeface="Cambria Math" panose="02040503050406030204" pitchFamily="18" charset="0"/>
                      </a:rPr>
                      <m:t>𝑃𝑣</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𝑚</m:t>
                        </m:r>
                      </m:e>
                    </m:acc>
                  </m:oMath>
                </a14:m>
                <a:endParaRPr lang="en-US" sz="2400" dirty="0" smtClean="0"/>
              </a:p>
              <a:p>
                <a:pPr marL="0" indent="0">
                  <a:buNone/>
                </a:pPr>
                <a:r>
                  <a:rPr lang="en-US" sz="2400" dirty="0" smtClean="0"/>
                  <a:t>And    </a:t>
                </a:r>
                <a14:m>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𝑔𝑍</m:t>
                    </m:r>
                  </m:oMath>
                </a14:m>
                <a:endParaRPr lang="en-US" sz="2400" dirty="0" smtClean="0"/>
              </a:p>
              <a:p>
                <a:pPr marL="0" indent="0">
                  <a:buNone/>
                </a:pPr>
                <a:r>
                  <a:rPr lang="en-US" sz="2400" dirty="0" smtClean="0"/>
                  <a:t>Adding mass flow and its energy content as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𝑚</m:t>
                        </m:r>
                      </m:e>
                    </m:acc>
                    <m:r>
                      <a:rPr lang="en-US" sz="2400" b="0" i="1" smtClean="0">
                        <a:latin typeface="Cambria Math" panose="02040503050406030204" pitchFamily="18" charset="0"/>
                      </a:rPr>
                      <m:t>𝑒</m:t>
                    </m:r>
                  </m:oMath>
                </a14:m>
                <a:endParaRPr lang="en-US" sz="2400" b="0" dirty="0" smtClean="0"/>
              </a:p>
              <a:p>
                <a:pPr marL="0" indent="0">
                  <a:buNone/>
                </a:pPr>
                <a:r>
                  <a:rPr lang="en-US" sz="2400" dirty="0" smtClean="0"/>
                  <a:t>For inlet ( positive ) and outlet ( negative)</a:t>
                </a:r>
              </a:p>
              <a:p>
                <a:pPr marL="0" indent="0">
                  <a:buNone/>
                </a:pPr>
                <a:r>
                  <a:rPr lang="en-US" sz="2400" dirty="0" smtClean="0"/>
                  <a:t>Note that </a:t>
                </a:r>
                <a14:m>
                  <m:oMath xmlns:m="http://schemas.openxmlformats.org/officeDocument/2006/math">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𝑃𝑣</m:t>
                    </m:r>
                    <m:r>
                      <a:rPr lang="en-US" sz="2400" b="0" i="1" smtClean="0">
                        <a:latin typeface="Cambria Math" panose="02040503050406030204" pitchFamily="18" charset="0"/>
                      </a:rPr>
                      <m:t>=</m:t>
                    </m:r>
                    <m:r>
                      <a:rPr lang="en-US" sz="2400" b="0" i="1" smtClean="0">
                        <a:latin typeface="Cambria Math" panose="02040503050406030204" pitchFamily="18" charset="0"/>
                      </a:rPr>
                      <m:t>h</m:t>
                    </m:r>
                  </m:oMath>
                </a14:m>
                <a:endParaRPr lang="en-US" sz="2400" b="0" dirty="0" smtClean="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9836" y="1279715"/>
                <a:ext cx="10515600" cy="4351338"/>
              </a:xfrm>
              <a:blipFill rotWithShape="0">
                <a:blip r:embed="rId3"/>
                <a:stretch>
                  <a:fillRect l="-1043" t="-2381" b="-308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5742" y="2559050"/>
            <a:ext cx="4496258" cy="352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829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76" y="172996"/>
            <a:ext cx="11561346" cy="650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355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02" y="-1085"/>
            <a:ext cx="11728897" cy="659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33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11" y="230653"/>
            <a:ext cx="11360968" cy="639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221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16" y="469557"/>
            <a:ext cx="10960151" cy="61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784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Afif Hasan - Birzeit University</a:t>
            </a:r>
            <a:endParaRPr 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50" y="392910"/>
            <a:ext cx="10721233" cy="603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474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644620"/>
          </a:xfrm>
        </p:spPr>
        <p:txBody>
          <a:bodyPr>
            <a:normAutofit/>
          </a:bodyPr>
          <a:lstStyle/>
          <a:p>
            <a:pPr marL="0" indent="0" algn="ctr">
              <a:buNone/>
            </a:pPr>
            <a:r>
              <a:rPr lang="en-US" sz="3200" dirty="0" smtClean="0"/>
              <a:t>End of chapter 6 First law for CV</a:t>
            </a:r>
            <a:endParaRPr lang="en-US" sz="3200" dirty="0"/>
          </a:p>
        </p:txBody>
      </p:sp>
      <p:sp>
        <p:nvSpPr>
          <p:cNvPr id="4" name="Footer Placeholder 3"/>
          <p:cNvSpPr>
            <a:spLocks noGrp="1"/>
          </p:cNvSpPr>
          <p:nvPr>
            <p:ph type="ftr" sz="quarter" idx="11"/>
          </p:nvPr>
        </p:nvSpPr>
        <p:spPr>
          <a:xfrm>
            <a:off x="8046720" y="6356350"/>
            <a:ext cx="4114800" cy="457200"/>
          </a:xfrm>
        </p:spPr>
        <p:txBody>
          <a:bodyPr bIns="91440"/>
          <a:lstStyle/>
          <a:p>
            <a:r>
              <a:rPr lang="en-US" sz="1800" dirty="0" err="1" smtClean="0">
                <a:solidFill>
                  <a:srgbClr val="7030A0"/>
                </a:solidFill>
              </a:rPr>
              <a:t>Afif</a:t>
            </a:r>
            <a:r>
              <a:rPr lang="en-US" sz="1800" dirty="0" smtClean="0">
                <a:solidFill>
                  <a:srgbClr val="7030A0"/>
                </a:solidFill>
              </a:rPr>
              <a:t> Hasan - </a:t>
            </a:r>
            <a:r>
              <a:rPr lang="en-US" sz="1800" dirty="0" err="1" smtClean="0">
                <a:solidFill>
                  <a:srgbClr val="7030A0"/>
                </a:solidFill>
              </a:rPr>
              <a:t>Birzeit</a:t>
            </a:r>
            <a:r>
              <a:rPr lang="en-US" sz="1800" dirty="0" smtClean="0">
                <a:solidFill>
                  <a:srgbClr val="7030A0"/>
                </a:solidFill>
              </a:rPr>
              <a:t> University</a:t>
            </a:r>
            <a:endParaRPr lang="en-US" sz="1800" dirty="0">
              <a:solidFill>
                <a:srgbClr val="7030A0"/>
              </a:solidFill>
            </a:endParaRPr>
          </a:p>
        </p:txBody>
      </p:sp>
    </p:spTree>
    <p:extLst>
      <p:ext uri="{BB962C8B-B14F-4D97-AF65-F5344CB8AC3E}">
        <p14:creationId xmlns:p14="http://schemas.microsoft.com/office/powerpoint/2010/main" val="415194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4000" b="1" dirty="0" smtClean="0">
                <a:solidFill>
                  <a:schemeClr val="accent6">
                    <a:lumMod val="50000"/>
                  </a:schemeClr>
                </a:solidFill>
              </a:rPr>
              <a:t>The first law for a control volume</a:t>
            </a:r>
            <a:endParaRPr lang="en-US" sz="4000"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23834"/>
                <a:ext cx="10515600" cy="4351338"/>
              </a:xfrm>
            </p:spPr>
            <p:txBody>
              <a:bodyPr/>
              <a:lstStyle/>
              <a:p>
                <a:r>
                  <a:rPr lang="en-US" sz="2400" b="0" dirty="0" smtClean="0">
                    <a:latin typeface="Cambria Math" panose="02040503050406030204" pitchFamily="18" charset="0"/>
                  </a:rPr>
                  <a:t>First law becomes as ;</a:t>
                </a:r>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𝑑𝐸</m:t>
                          </m:r>
                          <m:r>
                            <a:rPr lang="en-US" sz="2400" b="0" i="1" baseline="-25000" smtClean="0">
                              <a:latin typeface="Cambria Math" panose="02040503050406030204" pitchFamily="18" charset="0"/>
                            </a:rPr>
                            <m:t>𝑐𝑣</m:t>
                          </m:r>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𝑄</m:t>
                          </m:r>
                        </m:e>
                      </m:acc>
                      <m:r>
                        <a:rPr lang="en-US" sz="2400" b="0" i="1" baseline="-25000" smtClean="0">
                          <a:latin typeface="Cambria Math" panose="02040503050406030204" pitchFamily="18" charset="0"/>
                        </a:rPr>
                        <m:t>𝑐𝑣</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𝑊</m:t>
                          </m:r>
                        </m:e>
                      </m:acc>
                      <m:r>
                        <a:rPr lang="en-US" sz="2400" b="0" i="1" baseline="-25000" smtClean="0">
                          <a:latin typeface="Cambria Math" panose="02040503050406030204" pitchFamily="18" charset="0"/>
                        </a:rPr>
                        <m:t>𝑐𝑣</m:t>
                      </m:r>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𝑖</m:t>
                          </m:r>
                          <m:r>
                            <a:rPr lang="en-US" sz="2400" b="0" i="1" smtClean="0">
                              <a:latin typeface="Cambria Math" panose="02040503050406030204" pitchFamily="18" charset="0"/>
                            </a:rPr>
                            <m:t>𝑛</m:t>
                          </m:r>
                        </m:sub>
                        <m:sup/>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𝑚</m:t>
                              </m:r>
                            </m:e>
                          </m:acc>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baseline="-25000" smtClean="0">
                                  <a:latin typeface="Cambria Math" panose="02040503050406030204" pitchFamily="18" charset="0"/>
                                </a:rPr>
                                <m:t>𝑖</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r>
                                    <a:rPr lang="en-US" sz="2400" b="0" i="1" baseline="-25000" smtClean="0">
                                      <a:latin typeface="Cambria Math" panose="02040503050406030204" pitchFamily="18" charset="0"/>
                                    </a:rPr>
                                    <m:t>𝑖</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𝑔𝑍𝑖</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𝑜</m:t>
                              </m:r>
                              <m:r>
                                <a:rPr lang="en-US" sz="2400" b="0" i="1" smtClean="0">
                                  <a:latin typeface="Cambria Math" panose="02040503050406030204" pitchFamily="18" charset="0"/>
                                </a:rPr>
                                <m:t>𝑢𝑡</m:t>
                              </m:r>
                            </m:sub>
                            <m:sup/>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𝑚</m:t>
                                  </m:r>
                                </m:e>
                              </m:acc>
                              <m:r>
                                <a:rPr lang="en-US" sz="2400" b="0" i="1" smtClean="0">
                                  <a:latin typeface="Cambria Math" panose="02040503050406030204" pitchFamily="18" charset="0"/>
                                </a:rPr>
                                <m:t>( </m:t>
                              </m:r>
                              <m:r>
                                <a:rPr lang="en-US" sz="2400" b="0" i="1" smtClean="0">
                                  <a:latin typeface="Cambria Math" panose="02040503050406030204" pitchFamily="18" charset="0"/>
                                </a:rPr>
                                <m:t>h</m:t>
                              </m:r>
                              <m:r>
                                <a:rPr lang="en-US" sz="2400" b="0" i="1" smtClean="0">
                                  <a:latin typeface="Cambria Math" panose="02040503050406030204" pitchFamily="18" charset="0"/>
                                </a:rPr>
                                <m:t>𝑒</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r>
                                    <a:rPr lang="en-US" sz="2400" b="0" i="1" baseline="-25000" smtClean="0">
                                      <a:latin typeface="Cambria Math" panose="02040503050406030204" pitchFamily="18" charset="0"/>
                                    </a:rPr>
                                    <m:t>𝑒</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𝑔𝑍𝑒</m:t>
                              </m:r>
                              <m:r>
                                <a:rPr lang="en-US" sz="2400" b="0" i="1" smtClean="0">
                                  <a:latin typeface="Cambria Math" panose="02040503050406030204" pitchFamily="18" charset="0"/>
                                </a:rPr>
                                <m:t>)</m:t>
                              </m:r>
                            </m:e>
                          </m:nary>
                        </m:e>
                      </m:nary>
                    </m:oMath>
                  </m:oMathPara>
                </a14:m>
                <a:endParaRPr lang="en-US" sz="2400" dirty="0" smtClean="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23834"/>
                <a:ext cx="10515600" cy="4351338"/>
              </a:xfrm>
              <a:blipFill rotWithShape="0">
                <a:blip r:embed="rId5"/>
                <a:stretch>
                  <a:fillRect l="-812" t="-1961"/>
                </a:stretch>
              </a:blipFill>
            </p:spPr>
            <p:txBody>
              <a:bodyPr/>
              <a:lstStyle/>
              <a:p>
                <a:r>
                  <a:rPr lang="en-US">
                    <a:noFill/>
                  </a:rPr>
                  <a:t> </a:t>
                </a:r>
              </a:p>
            </p:txBody>
          </p:sp>
        </mc:Fallback>
      </mc:AlternateContent>
      <p:sp>
        <p:nvSpPr>
          <p:cNvPr id="7" name="Footer Placeholder 6"/>
          <p:cNvSpPr>
            <a:spLocks noGrp="1"/>
          </p:cNvSpPr>
          <p:nvPr>
            <p:ph type="ftr" sz="quarter" idx="11"/>
          </p:nvPr>
        </p:nvSpPr>
        <p:spPr>
          <a:xfrm>
            <a:off x="8229600" y="6451317"/>
            <a:ext cx="4114800" cy="365125"/>
          </a:xfrm>
        </p:spPr>
        <p:txBody>
          <a:bodyPr/>
          <a:lstStyle/>
          <a:p>
            <a:r>
              <a:rPr lang="en-US" smtClean="0"/>
              <a:t>Afif Hasan - Birzeit University</a:t>
            </a:r>
            <a:endParaRPr lang="en-US"/>
          </a:p>
        </p:txBody>
      </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8638" y="2940908"/>
            <a:ext cx="4942702" cy="390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108" y="2438530"/>
            <a:ext cx="4675170" cy="215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9572" y="4897202"/>
            <a:ext cx="2455293" cy="197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52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4184"/>
          </a:xfrm>
        </p:spPr>
        <p:txBody>
          <a:bodyPr/>
          <a:lstStyle/>
          <a:p>
            <a:r>
              <a:rPr lang="en-US" b="1" dirty="0" smtClean="0">
                <a:solidFill>
                  <a:schemeClr val="accent6">
                    <a:lumMod val="50000"/>
                  </a:schemeClr>
                </a:solidFill>
              </a:rPr>
              <a:t>Examples of CV</a:t>
            </a:r>
            <a:endParaRPr lang="en-US" b="1" dirty="0">
              <a:solidFill>
                <a:schemeClr val="accent6">
                  <a:lumMod val="50000"/>
                </a:schemeClr>
              </a:solidFill>
            </a:endParaRPr>
          </a:p>
        </p:txBody>
      </p:sp>
      <p:sp>
        <p:nvSpPr>
          <p:cNvPr id="3" name="Footer Placeholder 2"/>
          <p:cNvSpPr>
            <a:spLocks noGrp="1"/>
          </p:cNvSpPr>
          <p:nvPr>
            <p:ph type="ftr" sz="quarter" idx="11"/>
          </p:nvPr>
        </p:nvSpPr>
        <p:spPr/>
        <p:txBody>
          <a:bodyPr/>
          <a:lstStyle/>
          <a:p>
            <a:r>
              <a:rPr lang="en-US" smtClean="0"/>
              <a:t>Afif Hasan - Birzeit University</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21" y="1600148"/>
            <a:ext cx="11697730" cy="473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8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32" y="242296"/>
            <a:ext cx="10515600" cy="1040594"/>
          </a:xfrm>
        </p:spPr>
        <p:txBody>
          <a:bodyPr>
            <a:normAutofit/>
          </a:bodyPr>
          <a:lstStyle/>
          <a:p>
            <a:r>
              <a:rPr lang="en-US" sz="4000" b="1" dirty="0">
                <a:solidFill>
                  <a:schemeClr val="accent6">
                    <a:lumMod val="50000"/>
                  </a:schemeClr>
                </a:solidFill>
              </a:rPr>
              <a:t>The </a:t>
            </a:r>
            <a:r>
              <a:rPr lang="en-US" sz="4000" b="1" dirty="0" smtClean="0">
                <a:solidFill>
                  <a:schemeClr val="accent6">
                    <a:lumMod val="50000"/>
                  </a:schemeClr>
                </a:solidFill>
              </a:rPr>
              <a:t>Steady </a:t>
            </a:r>
            <a:r>
              <a:rPr lang="en-US" sz="4000" b="1" dirty="0">
                <a:solidFill>
                  <a:schemeClr val="accent6">
                    <a:lumMod val="50000"/>
                  </a:schemeClr>
                </a:solidFill>
              </a:rPr>
              <a:t>– </a:t>
            </a:r>
            <a:r>
              <a:rPr lang="en-US" sz="4000" b="1" dirty="0" smtClean="0">
                <a:solidFill>
                  <a:schemeClr val="accent6">
                    <a:lumMod val="50000"/>
                  </a:schemeClr>
                </a:solidFill>
              </a:rPr>
              <a:t>State</a:t>
            </a:r>
            <a:r>
              <a:rPr lang="en-US" sz="4000" b="1" dirty="0">
                <a:solidFill>
                  <a:schemeClr val="accent6">
                    <a:lumMod val="50000"/>
                  </a:schemeClr>
                </a:solidFill>
              </a:rPr>
              <a:t>, </a:t>
            </a:r>
            <a:r>
              <a:rPr lang="en-US" sz="4000" b="1" dirty="0" smtClean="0">
                <a:solidFill>
                  <a:schemeClr val="accent6">
                    <a:lumMod val="50000"/>
                  </a:schemeClr>
                </a:solidFill>
              </a:rPr>
              <a:t>Steady </a:t>
            </a:r>
            <a:r>
              <a:rPr lang="en-US" sz="4000" b="1" dirty="0">
                <a:solidFill>
                  <a:schemeClr val="accent6">
                    <a:lumMod val="50000"/>
                  </a:schemeClr>
                </a:solidFill>
              </a:rPr>
              <a:t>– </a:t>
            </a:r>
            <a:r>
              <a:rPr lang="en-US" sz="4000" b="1" dirty="0" smtClean="0">
                <a:solidFill>
                  <a:schemeClr val="accent6">
                    <a:lumMod val="50000"/>
                  </a:schemeClr>
                </a:solidFill>
              </a:rPr>
              <a:t>Flow </a:t>
            </a:r>
            <a:r>
              <a:rPr lang="en-US" sz="4000" b="1" dirty="0">
                <a:solidFill>
                  <a:schemeClr val="accent6">
                    <a:lumMod val="50000"/>
                  </a:schemeClr>
                </a:solidFill>
              </a:rPr>
              <a:t>process SSSF </a:t>
            </a:r>
          </a:p>
        </p:txBody>
      </p:sp>
      <p:sp>
        <p:nvSpPr>
          <p:cNvPr id="3" name="Content Placeholder 2"/>
          <p:cNvSpPr>
            <a:spLocks noGrp="1"/>
          </p:cNvSpPr>
          <p:nvPr>
            <p:ph idx="1"/>
          </p:nvPr>
        </p:nvSpPr>
        <p:spPr>
          <a:xfrm>
            <a:off x="647132" y="1282890"/>
            <a:ext cx="10515600" cy="4351338"/>
          </a:xfrm>
        </p:spPr>
        <p:txBody>
          <a:bodyPr>
            <a:normAutofit/>
          </a:bodyPr>
          <a:lstStyle/>
          <a:p>
            <a:r>
              <a:rPr lang="en-US" dirty="0"/>
              <a:t>The SSSF model is suitable for the long-term operation of devices such as turbines, compressors, nozzles, boilers etc.. , </a:t>
            </a:r>
            <a:endParaRPr lang="en-US" dirty="0" smtClean="0"/>
          </a:p>
          <a:p>
            <a:r>
              <a:rPr lang="en-US" dirty="0" smtClean="0"/>
              <a:t>This </a:t>
            </a:r>
            <a:r>
              <a:rPr lang="en-US" dirty="0"/>
              <a:t>model excludes the transient start-up and shut down periods of such devices. </a:t>
            </a:r>
            <a:endParaRPr lang="en-US" dirty="0" smtClean="0"/>
          </a:p>
          <a:p>
            <a:r>
              <a:rPr lang="en-US" dirty="0" smtClean="0"/>
              <a:t>Main </a:t>
            </a:r>
            <a:r>
              <a:rPr lang="en-US" dirty="0">
                <a:solidFill>
                  <a:schemeClr val="accent2">
                    <a:lumMod val="75000"/>
                  </a:schemeClr>
                </a:solidFill>
              </a:rPr>
              <a:t>assumptions in simplifying SSSF </a:t>
            </a:r>
            <a:r>
              <a:rPr lang="en-US" dirty="0"/>
              <a:t>model are:</a:t>
            </a:r>
          </a:p>
          <a:p>
            <a:pPr lvl="1"/>
            <a:r>
              <a:rPr lang="en-US" sz="2800" dirty="0" smtClean="0">
                <a:solidFill>
                  <a:schemeClr val="accent2">
                    <a:lumMod val="75000"/>
                  </a:schemeClr>
                </a:solidFill>
              </a:rPr>
              <a:t>State</a:t>
            </a:r>
            <a:r>
              <a:rPr lang="en-US" sz="2800" dirty="0" smtClean="0"/>
              <a:t> </a:t>
            </a:r>
            <a:r>
              <a:rPr lang="en-US" sz="2800" dirty="0"/>
              <a:t>of mass at each point in the </a:t>
            </a:r>
            <a:r>
              <a:rPr lang="en-US" sz="2800" dirty="0">
                <a:solidFill>
                  <a:schemeClr val="accent2">
                    <a:lumMod val="75000"/>
                  </a:schemeClr>
                </a:solidFill>
              </a:rPr>
              <a:t>control volume does not vary </a:t>
            </a:r>
            <a:r>
              <a:rPr lang="en-US" sz="2800" dirty="0"/>
              <a:t>with time.</a:t>
            </a:r>
          </a:p>
          <a:p>
            <a:pPr lvl="1"/>
            <a:r>
              <a:rPr lang="en-US" sz="2800" dirty="0" smtClean="0"/>
              <a:t>Mass </a:t>
            </a:r>
            <a:r>
              <a:rPr lang="en-US" sz="2800" dirty="0"/>
              <a:t>flux and the </a:t>
            </a:r>
            <a:r>
              <a:rPr lang="en-US" sz="2800" dirty="0">
                <a:solidFill>
                  <a:schemeClr val="accent2">
                    <a:lumMod val="75000"/>
                  </a:schemeClr>
                </a:solidFill>
              </a:rPr>
              <a:t>state of this mass at each </a:t>
            </a:r>
            <a:r>
              <a:rPr lang="en-US" sz="2800" dirty="0"/>
              <a:t>area of flow does not vary with time.</a:t>
            </a:r>
          </a:p>
          <a:p>
            <a:endParaRPr lang="en-US" dirty="0"/>
          </a:p>
        </p:txBody>
      </p:sp>
      <p:sp>
        <p:nvSpPr>
          <p:cNvPr id="4" name="Footer Placeholder 3"/>
          <p:cNvSpPr>
            <a:spLocks noGrp="1"/>
          </p:cNvSpPr>
          <p:nvPr>
            <p:ph type="ftr" sz="quarter" idx="11"/>
          </p:nvPr>
        </p:nvSpPr>
        <p:spPr/>
        <p:txBody>
          <a:bodyPr/>
          <a:lstStyle/>
          <a:p>
            <a:r>
              <a:rPr lang="en-US" dirty="0" err="1" smtClean="0"/>
              <a:t>Afif</a:t>
            </a:r>
            <a:r>
              <a:rPr lang="en-US" dirty="0" smtClean="0"/>
              <a:t> Hasan - </a:t>
            </a:r>
            <a:r>
              <a:rPr lang="en-US" dirty="0" err="1" smtClean="0"/>
              <a:t>Birzeit</a:t>
            </a:r>
            <a:r>
              <a:rPr lang="en-US" dirty="0" smtClean="0"/>
              <a:t> University</a:t>
            </a:r>
            <a:endParaRPr lang="en-US" dirty="0"/>
          </a:p>
        </p:txBody>
      </p:sp>
    </p:spTree>
    <p:extLst>
      <p:ext uri="{BB962C8B-B14F-4D97-AF65-F5344CB8AC3E}">
        <p14:creationId xmlns:p14="http://schemas.microsoft.com/office/powerpoint/2010/main" val="43699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935"/>
          </a:xfrm>
        </p:spPr>
        <p:txBody>
          <a:bodyPr/>
          <a:lstStyle/>
          <a:p>
            <a:r>
              <a:rPr lang="en-US" b="1" dirty="0" smtClean="0">
                <a:solidFill>
                  <a:schemeClr val="accent6">
                    <a:lumMod val="50000"/>
                  </a:schemeClr>
                </a:solidFill>
              </a:rPr>
              <a:t>SSSF </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63807"/>
                <a:ext cx="10515600" cy="5545540"/>
              </a:xfrm>
            </p:spPr>
            <p:txBody>
              <a:bodyPr>
                <a:noAutofit/>
              </a:bodyPr>
              <a:lstStyle/>
              <a:p>
                <a:r>
                  <a:rPr lang="en-US" sz="2400" dirty="0" smtClean="0"/>
                  <a:t>The assumption of constant state of mass in the c.v., results that time derivative of mass and energy in c.v. is zero, </a:t>
                </a:r>
              </a:p>
              <a:p>
                <a:endParaRPr lang="en-US" sz="2400" dirty="0" smtClean="0"/>
              </a:p>
              <a:p>
                <a:endParaRPr lang="en-US" sz="2400" dirty="0"/>
              </a:p>
              <a:p>
                <a:r>
                  <a:rPr lang="en-US" sz="2400" dirty="0" smtClean="0"/>
                  <a:t>the </a:t>
                </a:r>
                <a:r>
                  <a:rPr lang="en-US" sz="2400" dirty="0"/>
                  <a:t>mass conservation is given by eqn. 6.9 and first law by eqn. </a:t>
                </a:r>
                <a:r>
                  <a:rPr lang="en-US" sz="2400" dirty="0" smtClean="0"/>
                  <a:t>6.10</a:t>
                </a:r>
              </a:p>
              <a:p>
                <a:endParaRPr lang="en-US" sz="2400" dirty="0"/>
              </a:p>
              <a:p>
                <a:r>
                  <a:rPr lang="en-US" sz="2400" dirty="0" smtClean="0"/>
                  <a:t>Energy simplifies to;</a:t>
                </a:r>
              </a:p>
              <a:p>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𝑄</m:t>
                          </m:r>
                        </m:e>
                      </m:acc>
                      <m:r>
                        <a:rPr lang="en-US" sz="2400" b="0" i="1" baseline="-25000" smtClean="0">
                          <a:latin typeface="Cambria Math" panose="02040503050406030204" pitchFamily="18" charset="0"/>
                        </a:rPr>
                        <m:t>𝑐𝑣</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𝑊</m:t>
                          </m:r>
                        </m:e>
                      </m:acc>
                      <m:r>
                        <a:rPr lang="en-US" sz="2400" b="0" i="1" baseline="-25000" smtClean="0">
                          <a:latin typeface="Cambria Math" panose="02040503050406030204" pitchFamily="18" charset="0"/>
                        </a:rPr>
                        <m:t>𝑐𝑣</m:t>
                      </m:r>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𝑖</m:t>
                          </m:r>
                          <m:r>
                            <a:rPr lang="en-US" sz="2400" b="0" i="1" smtClean="0">
                              <a:latin typeface="Cambria Math" panose="02040503050406030204" pitchFamily="18" charset="0"/>
                            </a:rPr>
                            <m:t>𝑛</m:t>
                          </m:r>
                        </m:sub>
                        <m:sup/>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𝑚</m:t>
                              </m:r>
                            </m:e>
                          </m:acc>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baseline="-25000" smtClean="0">
                                  <a:latin typeface="Cambria Math" panose="02040503050406030204" pitchFamily="18" charset="0"/>
                                </a:rPr>
                                <m:t>𝑖</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r>
                                    <a:rPr lang="en-US" sz="2400" b="0" i="1" baseline="-25000" smtClean="0">
                                      <a:latin typeface="Cambria Math" panose="02040503050406030204" pitchFamily="18" charset="0"/>
                                    </a:rPr>
                                    <m:t>𝑖</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𝑔𝑍𝑖</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𝑜</m:t>
                              </m:r>
                              <m:r>
                                <a:rPr lang="en-US" sz="2400" b="0" i="1" smtClean="0">
                                  <a:latin typeface="Cambria Math" panose="02040503050406030204" pitchFamily="18" charset="0"/>
                                </a:rPr>
                                <m:t>𝑢𝑡</m:t>
                              </m:r>
                            </m:sub>
                            <m:sup/>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𝑚</m:t>
                                  </m:r>
                                </m:e>
                              </m:acc>
                              <m:r>
                                <a:rPr lang="en-US" sz="2400" b="0" i="1" smtClean="0">
                                  <a:latin typeface="Cambria Math" panose="02040503050406030204" pitchFamily="18" charset="0"/>
                                </a:rPr>
                                <m:t>( </m:t>
                              </m:r>
                              <m:r>
                                <a:rPr lang="en-US" sz="2400" b="0" i="1" smtClean="0">
                                  <a:latin typeface="Cambria Math" panose="02040503050406030204" pitchFamily="18" charset="0"/>
                                </a:rPr>
                                <m:t>h</m:t>
                              </m:r>
                              <m:r>
                                <a:rPr lang="en-US" sz="2400" b="0" i="1" smtClean="0">
                                  <a:latin typeface="Cambria Math" panose="02040503050406030204" pitchFamily="18" charset="0"/>
                                </a:rPr>
                                <m:t>𝑒</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r>
                                    <a:rPr lang="en-US" sz="2400" b="0" i="1" baseline="-25000" smtClean="0">
                                      <a:latin typeface="Cambria Math" panose="02040503050406030204" pitchFamily="18" charset="0"/>
                                    </a:rPr>
                                    <m:t>𝑒</m:t>
                                  </m:r>
                                  <m:r>
                                    <a:rPr lang="en-US" sz="2400" b="0" i="1" baseline="30000" smtClean="0">
                                      <a:latin typeface="Cambria Math" panose="02040503050406030204" pitchFamily="18" charset="0"/>
                                    </a:rPr>
                                    <m:t>2</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𝑔𝑍𝑒</m:t>
                              </m:r>
                              <m:r>
                                <a:rPr lang="en-US" sz="2400" b="0" i="1" smtClean="0">
                                  <a:latin typeface="Cambria Math" panose="02040503050406030204" pitchFamily="18" charset="0"/>
                                </a:rPr>
                                <m:t>)</m:t>
                              </m:r>
                            </m:e>
                          </m:nary>
                        </m:e>
                      </m:nary>
                    </m:oMath>
                  </m:oMathPara>
                </a14:m>
                <a:endParaRPr lang="en-US" sz="2400" dirty="0" smtClean="0"/>
              </a:p>
              <a:p>
                <a:endParaRPr lang="en-US" sz="2400" dirty="0"/>
              </a:p>
              <a:p>
                <a:pPr marL="0" indent="0">
                  <a:buNone/>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accent2">
                                  <a:lumMod val="75000"/>
                                </a:schemeClr>
                              </a:solidFill>
                              <a:latin typeface="Cambria Math" panose="02040503050406030204" pitchFamily="18" charset="0"/>
                            </a:rPr>
                          </m:ctrlPr>
                        </m:accPr>
                        <m:e>
                          <m:r>
                            <a:rPr lang="en-US" sz="2400" b="0" i="1" smtClean="0">
                              <a:solidFill>
                                <a:schemeClr val="accent2">
                                  <a:lumMod val="75000"/>
                                </a:schemeClr>
                              </a:solidFill>
                              <a:latin typeface="Cambria Math" panose="02040503050406030204" pitchFamily="18" charset="0"/>
                            </a:rPr>
                            <m:t>𝑄</m:t>
                          </m:r>
                        </m:e>
                      </m:acc>
                      <m:r>
                        <a:rPr lang="en-US" sz="2400" b="0" i="1" baseline="-25000" smtClean="0">
                          <a:solidFill>
                            <a:schemeClr val="accent2">
                              <a:lumMod val="75000"/>
                            </a:schemeClr>
                          </a:solidFill>
                          <a:latin typeface="Cambria Math" panose="02040503050406030204" pitchFamily="18" charset="0"/>
                        </a:rPr>
                        <m:t>𝑐𝑣</m:t>
                      </m:r>
                      <m:r>
                        <a:rPr lang="en-US" sz="2400" b="0" i="1" smtClean="0">
                          <a:solidFill>
                            <a:schemeClr val="accent2">
                              <a:lumMod val="75000"/>
                            </a:schemeClr>
                          </a:solidFill>
                          <a:latin typeface="Cambria Math" panose="02040503050406030204" pitchFamily="18" charset="0"/>
                        </a:rPr>
                        <m:t>+</m:t>
                      </m:r>
                      <m:nary>
                        <m:naryPr>
                          <m:chr m:val="∑"/>
                          <m:supHide m:val="on"/>
                          <m:ctrlPr>
                            <a:rPr lang="en-US" sz="2400" b="0" i="1" smtClean="0">
                              <a:solidFill>
                                <a:schemeClr val="accent2">
                                  <a:lumMod val="75000"/>
                                </a:schemeClr>
                              </a:solidFill>
                              <a:latin typeface="Cambria Math" panose="02040503050406030204" pitchFamily="18" charset="0"/>
                            </a:rPr>
                          </m:ctrlPr>
                        </m:naryPr>
                        <m:sub>
                          <m:r>
                            <m:rPr>
                              <m:brk m:alnAt="7"/>
                            </m:rPr>
                            <a:rPr lang="en-US" sz="2400" b="0" i="1" smtClean="0">
                              <a:solidFill>
                                <a:schemeClr val="accent2">
                                  <a:lumMod val="75000"/>
                                </a:schemeClr>
                              </a:solidFill>
                              <a:latin typeface="Cambria Math" panose="02040503050406030204" pitchFamily="18" charset="0"/>
                            </a:rPr>
                            <m:t>𝑖</m:t>
                          </m:r>
                          <m:r>
                            <a:rPr lang="en-US" sz="2400" b="0" i="1" smtClean="0">
                              <a:solidFill>
                                <a:schemeClr val="accent2">
                                  <a:lumMod val="75000"/>
                                </a:schemeClr>
                              </a:solidFill>
                              <a:latin typeface="Cambria Math" panose="02040503050406030204" pitchFamily="18" charset="0"/>
                            </a:rPr>
                            <m:t>𝑛</m:t>
                          </m:r>
                        </m:sub>
                        <m:sup/>
                        <m:e>
                          <m:acc>
                            <m:accPr>
                              <m:chr m:val="̇"/>
                              <m:ctrlPr>
                                <a:rPr lang="en-US" sz="2400" b="0" i="1" smtClean="0">
                                  <a:solidFill>
                                    <a:schemeClr val="accent2">
                                      <a:lumMod val="75000"/>
                                    </a:schemeClr>
                                  </a:solidFill>
                                  <a:latin typeface="Cambria Math" panose="02040503050406030204" pitchFamily="18" charset="0"/>
                                </a:rPr>
                              </m:ctrlPr>
                            </m:accPr>
                            <m:e>
                              <m:r>
                                <a:rPr lang="en-US" sz="2400" b="0" i="1" smtClean="0">
                                  <a:solidFill>
                                    <a:schemeClr val="accent2">
                                      <a:lumMod val="75000"/>
                                    </a:schemeClr>
                                  </a:solidFill>
                                  <a:latin typeface="Cambria Math" panose="02040503050406030204" pitchFamily="18" charset="0"/>
                                </a:rPr>
                                <m:t>𝑚</m:t>
                              </m:r>
                            </m:e>
                          </m:acc>
                          <m:d>
                            <m:dPr>
                              <m:ctrlPr>
                                <a:rPr lang="en-US" sz="2400" b="0" i="1" smtClean="0">
                                  <a:solidFill>
                                    <a:schemeClr val="accent2">
                                      <a:lumMod val="75000"/>
                                    </a:schemeClr>
                                  </a:solidFill>
                                  <a:latin typeface="Cambria Math" panose="02040503050406030204" pitchFamily="18" charset="0"/>
                                </a:rPr>
                              </m:ctrlPr>
                            </m:dPr>
                            <m:e>
                              <m:r>
                                <a:rPr lang="en-US" sz="2400" b="0" i="1" smtClean="0">
                                  <a:solidFill>
                                    <a:schemeClr val="accent2">
                                      <a:lumMod val="75000"/>
                                    </a:schemeClr>
                                  </a:solidFill>
                                  <a:latin typeface="Cambria Math" panose="02040503050406030204" pitchFamily="18" charset="0"/>
                                </a:rPr>
                                <m:t>h</m:t>
                              </m:r>
                              <m:r>
                                <a:rPr lang="en-US" sz="2400" b="0" i="1" baseline="-25000" smtClean="0">
                                  <a:solidFill>
                                    <a:schemeClr val="accent2">
                                      <a:lumMod val="75000"/>
                                    </a:schemeClr>
                                  </a:solidFill>
                                  <a:latin typeface="Cambria Math" panose="02040503050406030204" pitchFamily="18" charset="0"/>
                                </a:rPr>
                                <m:t>𝑖</m:t>
                              </m:r>
                              <m:r>
                                <a:rPr lang="en-US" sz="2400" b="0" i="1" smtClean="0">
                                  <a:solidFill>
                                    <a:schemeClr val="accent2">
                                      <a:lumMod val="75000"/>
                                    </a:schemeClr>
                                  </a:solidFill>
                                  <a:latin typeface="Cambria Math" panose="02040503050406030204" pitchFamily="18" charset="0"/>
                                </a:rPr>
                                <m:t>+</m:t>
                              </m:r>
                              <m:f>
                                <m:fPr>
                                  <m:ctrlPr>
                                    <a:rPr lang="en-US" sz="2400" b="0" i="1" smtClean="0">
                                      <a:solidFill>
                                        <a:schemeClr val="accent2">
                                          <a:lumMod val="75000"/>
                                        </a:schemeClr>
                                      </a:solidFill>
                                      <a:latin typeface="Cambria Math" panose="02040503050406030204" pitchFamily="18" charset="0"/>
                                    </a:rPr>
                                  </m:ctrlPr>
                                </m:fPr>
                                <m:num>
                                  <m:r>
                                    <a:rPr lang="en-US" sz="2400" b="0" i="1" smtClean="0">
                                      <a:solidFill>
                                        <a:schemeClr val="accent2">
                                          <a:lumMod val="75000"/>
                                        </a:schemeClr>
                                      </a:solidFill>
                                      <a:latin typeface="Cambria Math" panose="02040503050406030204" pitchFamily="18" charset="0"/>
                                    </a:rPr>
                                    <m:t>𝑉</m:t>
                                  </m:r>
                                  <m:r>
                                    <a:rPr lang="en-US" sz="2400" b="0" i="1" baseline="-25000" smtClean="0">
                                      <a:solidFill>
                                        <a:schemeClr val="accent2">
                                          <a:lumMod val="75000"/>
                                        </a:schemeClr>
                                      </a:solidFill>
                                      <a:latin typeface="Cambria Math" panose="02040503050406030204" pitchFamily="18" charset="0"/>
                                    </a:rPr>
                                    <m:t>𝑖</m:t>
                                  </m:r>
                                  <m:r>
                                    <a:rPr lang="en-US" sz="2400" b="0" i="1" baseline="30000" smtClean="0">
                                      <a:solidFill>
                                        <a:schemeClr val="accent2">
                                          <a:lumMod val="75000"/>
                                        </a:schemeClr>
                                      </a:solidFill>
                                      <a:latin typeface="Cambria Math" panose="02040503050406030204" pitchFamily="18" charset="0"/>
                                    </a:rPr>
                                    <m:t>2</m:t>
                                  </m:r>
                                </m:num>
                                <m:den>
                                  <m:r>
                                    <a:rPr lang="en-US" sz="2400" b="0" i="1" smtClean="0">
                                      <a:solidFill>
                                        <a:schemeClr val="accent2">
                                          <a:lumMod val="75000"/>
                                        </a:schemeClr>
                                      </a:solidFill>
                                      <a:latin typeface="Cambria Math" panose="02040503050406030204" pitchFamily="18" charset="0"/>
                                    </a:rPr>
                                    <m:t>2</m:t>
                                  </m:r>
                                </m:den>
                              </m:f>
                              <m:r>
                                <a:rPr lang="en-US" sz="2400" b="0" i="1" smtClean="0">
                                  <a:solidFill>
                                    <a:schemeClr val="accent2">
                                      <a:lumMod val="75000"/>
                                    </a:schemeClr>
                                  </a:solidFill>
                                  <a:latin typeface="Cambria Math" panose="02040503050406030204" pitchFamily="18" charset="0"/>
                                </a:rPr>
                                <m:t>+</m:t>
                              </m:r>
                              <m:r>
                                <a:rPr lang="en-US" sz="2400" b="0" i="1" smtClean="0">
                                  <a:solidFill>
                                    <a:schemeClr val="accent2">
                                      <a:lumMod val="75000"/>
                                    </a:schemeClr>
                                  </a:solidFill>
                                  <a:latin typeface="Cambria Math" panose="02040503050406030204" pitchFamily="18" charset="0"/>
                                </a:rPr>
                                <m:t>𝑔𝑍𝑖</m:t>
                              </m:r>
                            </m:e>
                          </m:d>
                          <m:r>
                            <a:rPr lang="en-US" sz="2400" b="0" i="1" smtClean="0">
                              <a:solidFill>
                                <a:schemeClr val="accent2">
                                  <a:lumMod val="75000"/>
                                </a:schemeClr>
                              </a:solidFill>
                              <a:latin typeface="Cambria Math" panose="02040503050406030204" pitchFamily="18" charset="0"/>
                            </a:rPr>
                            <m:t>=</m:t>
                          </m:r>
                          <m:nary>
                            <m:naryPr>
                              <m:chr m:val="∑"/>
                              <m:supHide m:val="on"/>
                              <m:ctrlPr>
                                <a:rPr lang="en-US" sz="2400" b="0" i="1" smtClean="0">
                                  <a:solidFill>
                                    <a:schemeClr val="accent2">
                                      <a:lumMod val="75000"/>
                                    </a:schemeClr>
                                  </a:solidFill>
                                  <a:latin typeface="Cambria Math" panose="02040503050406030204" pitchFamily="18" charset="0"/>
                                </a:rPr>
                              </m:ctrlPr>
                            </m:naryPr>
                            <m:sub>
                              <m:r>
                                <m:rPr>
                                  <m:brk m:alnAt="7"/>
                                </m:rPr>
                                <a:rPr lang="en-US" sz="2400" b="0" i="1" smtClean="0">
                                  <a:solidFill>
                                    <a:schemeClr val="accent2">
                                      <a:lumMod val="75000"/>
                                    </a:schemeClr>
                                  </a:solidFill>
                                  <a:latin typeface="Cambria Math" panose="02040503050406030204" pitchFamily="18" charset="0"/>
                                </a:rPr>
                                <m:t>𝑜</m:t>
                              </m:r>
                              <m:r>
                                <a:rPr lang="en-US" sz="2400" b="0" i="1" smtClean="0">
                                  <a:solidFill>
                                    <a:schemeClr val="accent2">
                                      <a:lumMod val="75000"/>
                                    </a:schemeClr>
                                  </a:solidFill>
                                  <a:latin typeface="Cambria Math" panose="02040503050406030204" pitchFamily="18" charset="0"/>
                                </a:rPr>
                                <m:t>𝑢𝑡</m:t>
                              </m:r>
                            </m:sub>
                            <m:sup/>
                            <m:e>
                              <m:acc>
                                <m:accPr>
                                  <m:chr m:val="̇"/>
                                  <m:ctrlPr>
                                    <a:rPr lang="en-US" sz="2400" b="0" i="1" smtClean="0">
                                      <a:solidFill>
                                        <a:schemeClr val="accent2">
                                          <a:lumMod val="75000"/>
                                        </a:schemeClr>
                                      </a:solidFill>
                                      <a:latin typeface="Cambria Math" panose="02040503050406030204" pitchFamily="18" charset="0"/>
                                    </a:rPr>
                                  </m:ctrlPr>
                                </m:accPr>
                                <m:e>
                                  <m:r>
                                    <a:rPr lang="en-US" sz="2400" b="0" i="1" smtClean="0">
                                      <a:solidFill>
                                        <a:schemeClr val="accent2">
                                          <a:lumMod val="75000"/>
                                        </a:schemeClr>
                                      </a:solidFill>
                                      <a:latin typeface="Cambria Math" panose="02040503050406030204" pitchFamily="18" charset="0"/>
                                    </a:rPr>
                                    <m:t>𝑚</m:t>
                                  </m:r>
                                </m:e>
                              </m:acc>
                              <m:d>
                                <m:dPr>
                                  <m:ctrlPr>
                                    <a:rPr lang="en-US" sz="2400" b="0" i="1" smtClean="0">
                                      <a:solidFill>
                                        <a:schemeClr val="accent2">
                                          <a:lumMod val="75000"/>
                                        </a:schemeClr>
                                      </a:solidFill>
                                      <a:latin typeface="Cambria Math" panose="02040503050406030204" pitchFamily="18" charset="0"/>
                                    </a:rPr>
                                  </m:ctrlPr>
                                </m:dPr>
                                <m:e>
                                  <m:r>
                                    <a:rPr lang="en-US" sz="2400" b="0" i="1" smtClean="0">
                                      <a:solidFill>
                                        <a:schemeClr val="accent2">
                                          <a:lumMod val="75000"/>
                                        </a:schemeClr>
                                      </a:solidFill>
                                      <a:latin typeface="Cambria Math" panose="02040503050406030204" pitchFamily="18" charset="0"/>
                                    </a:rPr>
                                    <m:t> </m:t>
                                  </m:r>
                                  <m:r>
                                    <a:rPr lang="en-US" sz="2400" b="0" i="1" smtClean="0">
                                      <a:solidFill>
                                        <a:schemeClr val="accent2">
                                          <a:lumMod val="75000"/>
                                        </a:schemeClr>
                                      </a:solidFill>
                                      <a:latin typeface="Cambria Math" panose="02040503050406030204" pitchFamily="18" charset="0"/>
                                    </a:rPr>
                                    <m:t>h</m:t>
                                  </m:r>
                                  <m:r>
                                    <a:rPr lang="en-US" sz="2400" b="0" i="1" smtClean="0">
                                      <a:solidFill>
                                        <a:schemeClr val="accent2">
                                          <a:lumMod val="75000"/>
                                        </a:schemeClr>
                                      </a:solidFill>
                                      <a:latin typeface="Cambria Math" panose="02040503050406030204" pitchFamily="18" charset="0"/>
                                    </a:rPr>
                                    <m:t>𝑒</m:t>
                                  </m:r>
                                  <m:r>
                                    <a:rPr lang="en-US" sz="2400" b="0" i="1" smtClean="0">
                                      <a:solidFill>
                                        <a:schemeClr val="accent2">
                                          <a:lumMod val="75000"/>
                                        </a:schemeClr>
                                      </a:solidFill>
                                      <a:latin typeface="Cambria Math" panose="02040503050406030204" pitchFamily="18" charset="0"/>
                                    </a:rPr>
                                    <m:t>+</m:t>
                                  </m:r>
                                  <m:f>
                                    <m:fPr>
                                      <m:ctrlPr>
                                        <a:rPr lang="en-US" sz="2400" b="0" i="1" smtClean="0">
                                          <a:solidFill>
                                            <a:schemeClr val="accent2">
                                              <a:lumMod val="75000"/>
                                            </a:schemeClr>
                                          </a:solidFill>
                                          <a:latin typeface="Cambria Math" panose="02040503050406030204" pitchFamily="18" charset="0"/>
                                        </a:rPr>
                                      </m:ctrlPr>
                                    </m:fPr>
                                    <m:num>
                                      <m:r>
                                        <a:rPr lang="en-US" sz="2400" b="0" i="1" smtClean="0">
                                          <a:solidFill>
                                            <a:schemeClr val="accent2">
                                              <a:lumMod val="75000"/>
                                            </a:schemeClr>
                                          </a:solidFill>
                                          <a:latin typeface="Cambria Math" panose="02040503050406030204" pitchFamily="18" charset="0"/>
                                        </a:rPr>
                                        <m:t>𝑉</m:t>
                                      </m:r>
                                      <m:r>
                                        <a:rPr lang="en-US" sz="2400" b="0" i="1" baseline="-25000" smtClean="0">
                                          <a:solidFill>
                                            <a:schemeClr val="accent2">
                                              <a:lumMod val="75000"/>
                                            </a:schemeClr>
                                          </a:solidFill>
                                          <a:latin typeface="Cambria Math" panose="02040503050406030204" pitchFamily="18" charset="0"/>
                                        </a:rPr>
                                        <m:t>𝑒</m:t>
                                      </m:r>
                                      <m:r>
                                        <a:rPr lang="en-US" sz="2400" b="0" i="1" baseline="30000" smtClean="0">
                                          <a:solidFill>
                                            <a:schemeClr val="accent2">
                                              <a:lumMod val="75000"/>
                                            </a:schemeClr>
                                          </a:solidFill>
                                          <a:latin typeface="Cambria Math" panose="02040503050406030204" pitchFamily="18" charset="0"/>
                                        </a:rPr>
                                        <m:t>2</m:t>
                                      </m:r>
                                    </m:num>
                                    <m:den>
                                      <m:r>
                                        <a:rPr lang="en-US" sz="2400" b="0" i="1" smtClean="0">
                                          <a:solidFill>
                                            <a:schemeClr val="accent2">
                                              <a:lumMod val="75000"/>
                                            </a:schemeClr>
                                          </a:solidFill>
                                          <a:latin typeface="Cambria Math" panose="02040503050406030204" pitchFamily="18" charset="0"/>
                                        </a:rPr>
                                        <m:t>2</m:t>
                                      </m:r>
                                    </m:den>
                                  </m:f>
                                  <m:r>
                                    <a:rPr lang="en-US" sz="2400" b="0" i="1" smtClean="0">
                                      <a:solidFill>
                                        <a:schemeClr val="accent2">
                                          <a:lumMod val="75000"/>
                                        </a:schemeClr>
                                      </a:solidFill>
                                      <a:latin typeface="Cambria Math" panose="02040503050406030204" pitchFamily="18" charset="0"/>
                                    </a:rPr>
                                    <m:t>+</m:t>
                                  </m:r>
                                  <m:r>
                                    <a:rPr lang="en-US" sz="2400" b="0" i="1" smtClean="0">
                                      <a:solidFill>
                                        <a:schemeClr val="accent2">
                                          <a:lumMod val="75000"/>
                                        </a:schemeClr>
                                      </a:solidFill>
                                      <a:latin typeface="Cambria Math" panose="02040503050406030204" pitchFamily="18" charset="0"/>
                                    </a:rPr>
                                    <m:t>𝑔𝑍𝑒</m:t>
                                  </m:r>
                                </m:e>
                              </m:d>
                              <m:r>
                                <a:rPr lang="en-US" sz="2400" b="0" i="1" smtClean="0">
                                  <a:solidFill>
                                    <a:schemeClr val="accent2">
                                      <a:lumMod val="75000"/>
                                    </a:schemeClr>
                                  </a:solidFill>
                                  <a:latin typeface="Cambria Math" panose="02040503050406030204" pitchFamily="18" charset="0"/>
                                </a:rPr>
                                <m:t>+</m:t>
                              </m:r>
                              <m:acc>
                                <m:accPr>
                                  <m:chr m:val="̇"/>
                                  <m:ctrlPr>
                                    <a:rPr lang="en-US" sz="2400" b="0" i="1" smtClean="0">
                                      <a:solidFill>
                                        <a:schemeClr val="accent2">
                                          <a:lumMod val="75000"/>
                                        </a:schemeClr>
                                      </a:solidFill>
                                      <a:latin typeface="Cambria Math" panose="02040503050406030204" pitchFamily="18" charset="0"/>
                                    </a:rPr>
                                  </m:ctrlPr>
                                </m:accPr>
                                <m:e>
                                  <m:r>
                                    <a:rPr lang="en-US" sz="2400" b="0" i="1" smtClean="0">
                                      <a:solidFill>
                                        <a:schemeClr val="accent2">
                                          <a:lumMod val="75000"/>
                                        </a:schemeClr>
                                      </a:solidFill>
                                      <a:latin typeface="Cambria Math" panose="02040503050406030204" pitchFamily="18" charset="0"/>
                                    </a:rPr>
                                    <m:t>𝑊</m:t>
                                  </m:r>
                                </m:e>
                              </m:acc>
                              <m:r>
                                <a:rPr lang="en-US" sz="2400" b="0" i="1" baseline="-25000" smtClean="0">
                                  <a:solidFill>
                                    <a:schemeClr val="accent2">
                                      <a:lumMod val="75000"/>
                                    </a:schemeClr>
                                  </a:solidFill>
                                  <a:latin typeface="Cambria Math" panose="02040503050406030204" pitchFamily="18" charset="0"/>
                                </a:rPr>
                                <m:t>𝑐𝑣</m:t>
                              </m:r>
                            </m:e>
                          </m:nary>
                        </m:e>
                      </m:nary>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63807"/>
                <a:ext cx="10515600" cy="5545540"/>
              </a:xfrm>
              <a:blipFill rotWithShape="1">
                <a:blip r:embed="rId3"/>
                <a:stretch>
                  <a:fillRect l="-812" t="-1540"/>
                </a:stretch>
              </a:blipFill>
            </p:spPr>
            <p:txBody>
              <a:bodyPr/>
              <a:lstStyle/>
              <a:p>
                <a:r>
                  <a:rPr lang="en-US">
                    <a:noFill/>
                  </a:rPr>
                  <a:t> </a:t>
                </a:r>
              </a:p>
            </p:txBody>
          </p:sp>
        </mc:Fallback>
      </mc:AlternateContent>
      <p:sp>
        <p:nvSpPr>
          <p:cNvPr id="6"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Footer Placeholder 3"/>
          <p:cNvSpPr>
            <a:spLocks noGrp="1"/>
          </p:cNvSpPr>
          <p:nvPr>
            <p:ph type="ftr" sz="quarter" idx="11"/>
          </p:nvPr>
        </p:nvSpPr>
        <p:spPr/>
        <p:txBody>
          <a:bodyPr/>
          <a:lstStyle/>
          <a:p>
            <a:r>
              <a:rPr lang="en-US" smtClean="0"/>
              <a:t>Afif Hasan - Birzeit University</a:t>
            </a:r>
            <a:endParaRPr lang="en-US"/>
          </a:p>
        </p:txBody>
      </p:sp>
      <p:pic>
        <p:nvPicPr>
          <p:cNvPr id="2517" name="Picture 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664" y="1767918"/>
            <a:ext cx="2619422" cy="85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18" name="Picture 4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991" y="3052891"/>
            <a:ext cx="2306211" cy="48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4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2356"/>
          </a:xfrm>
        </p:spPr>
        <p:txBody>
          <a:bodyPr/>
          <a:lstStyle/>
          <a:p>
            <a:r>
              <a:rPr lang="en-US" b="1" dirty="0" smtClean="0">
                <a:solidFill>
                  <a:schemeClr val="accent6">
                    <a:lumMod val="50000"/>
                  </a:schemeClr>
                </a:solidFill>
              </a:rPr>
              <a:t>Per unit mass</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1109" y="1548534"/>
                <a:ext cx="10515600" cy="4351338"/>
              </a:xfrm>
            </p:spPr>
            <p:txBody>
              <a:bodyPr/>
              <a:lstStyle/>
              <a:p>
                <a:r>
                  <a:rPr lang="en-US" dirty="0" smtClean="0"/>
                  <a:t>For CV with </a:t>
                </a:r>
                <a:r>
                  <a:rPr lang="en-US" dirty="0" smtClean="0">
                    <a:solidFill>
                      <a:schemeClr val="accent2">
                        <a:lumMod val="75000"/>
                      </a:schemeClr>
                    </a:solidFill>
                  </a:rPr>
                  <a:t>one inlet and one outlet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𝑚</m:t>
                        </m:r>
                        <m:r>
                          <a:rPr lang="en-US" b="0" i="1" baseline="-25000" smtClean="0">
                            <a:latin typeface="Cambria Math" panose="02040503050406030204" pitchFamily="18" charset="0"/>
                          </a:rPr>
                          <m:t>𝑖</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r>
                      <a:rPr lang="en-US" b="0" i="1" baseline="-25000" smtClean="0">
                        <a:latin typeface="Cambria Math" panose="02040503050406030204" pitchFamily="18" charset="0"/>
                      </a:rPr>
                      <m:t>𝑒</m:t>
                    </m:r>
                  </m:oMath>
                </a14:m>
                <a:endParaRPr lang="en-US" baseline="-25000" dirty="0" smtClean="0"/>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r>
                        <a:rPr lang="en-US" b="0" i="1" baseline="-25000" smtClean="0">
                          <a:latin typeface="Cambria Math" panose="02040503050406030204" pitchFamily="18" charset="0"/>
                        </a:rPr>
                        <m:t>𝑐𝑣</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𝑖</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𝑔𝑍𝑖</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𝑒</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𝑔𝑍𝑒</m:t>
                          </m:r>
                        </m:e>
                      </m:d>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baseline="-25000" smtClean="0">
                          <a:latin typeface="Cambria Math" panose="02040503050406030204" pitchFamily="18" charset="0"/>
                        </a:rPr>
                        <m:t>𝑐𝑣</m:t>
                      </m:r>
                    </m:oMath>
                  </m:oMathPara>
                </a14:m>
                <a:endParaRPr lang="en-US" dirty="0" smtClean="0"/>
              </a:p>
              <a:p>
                <a:endParaRPr lang="en-US" baseline="-25000" dirty="0" smtClean="0"/>
              </a:p>
              <a:p>
                <a:r>
                  <a:rPr lang="en-US" dirty="0" smtClean="0"/>
                  <a:t>Dividing by mass flow rate to get per unit mass, kJ/kg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baseline="-25000"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𝑖</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𝑔𝑍𝑖</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h𝑒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r>
                                <a:rPr lang="en-US" b="0" i="1" baseline="-25000" smtClean="0">
                                  <a:latin typeface="Cambria Math" panose="02040503050406030204" pitchFamily="18" charset="0"/>
                                </a:rPr>
                                <m:t>𝑒</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𝑔𝑍𝑒</m:t>
                          </m:r>
                        </m:e>
                      </m:d>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smtClean="0"/>
              </a:p>
              <a:p>
                <a:pPr marL="0" indent="0">
                  <a:buNone/>
                </a:pPr>
                <a:r>
                  <a:rPr lang="en-US" b="0" dirty="0" smtClean="0"/>
                  <a:t>Where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r>
                      <a:rPr lang="en-US" b="0" i="1" baseline="-25000" smtClean="0">
                        <a:latin typeface="Cambria Math" panose="02040503050406030204" pitchFamily="18" charset="0"/>
                      </a:rPr>
                      <m:t>𝑐𝑣</m:t>
                    </m:r>
                  </m:oMath>
                </a14:m>
                <a:r>
                  <a:rPr lang="en-US" dirty="0" smtClean="0"/>
                  <a:t>/</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𝑚</m:t>
                        </m:r>
                      </m:e>
                    </m:acc>
                  </m:oMath>
                </a14:m>
                <a:endParaRPr lang="en-US" dirty="0" smtClean="0"/>
              </a:p>
              <a:p>
                <a:pPr marL="0" indent="0">
                  <a:buNone/>
                </a:pPr>
                <a:r>
                  <a:rPr lang="en-US" b="0" dirty="0" smtClean="0"/>
                  <a:t>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𝑊</m:t>
                        </m:r>
                      </m:e>
                    </m:acc>
                    <m:r>
                      <a:rPr lang="en-US" b="0" i="1" baseline="-25000" smtClean="0">
                        <a:latin typeface="Cambria Math" panose="02040503050406030204" pitchFamily="18" charset="0"/>
                      </a:rPr>
                      <m:t>𝑐𝑣</m:t>
                    </m:r>
                  </m:oMath>
                </a14:m>
                <a:r>
                  <a:rPr lang="en-US" dirty="0" smtClean="0"/>
                  <a:t>/</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𝑚</m:t>
                        </m:r>
                      </m:e>
                    </m:acc>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1109" y="1548534"/>
                <a:ext cx="10515600" cy="4351338"/>
              </a:xfrm>
              <a:blipFill rotWithShape="0">
                <a:blip r:embed="rId2"/>
                <a:stretch>
                  <a:fillRect l="-1159" t="-22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Afif Hasan - Birzeit University</a:t>
            </a:r>
            <a:endParaRPr lang="en-US"/>
          </a:p>
        </p:txBody>
      </p:sp>
    </p:spTree>
    <p:extLst>
      <p:ext uri="{BB962C8B-B14F-4D97-AF65-F5344CB8AC3E}">
        <p14:creationId xmlns:p14="http://schemas.microsoft.com/office/powerpoint/2010/main" val="2573798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1441</Words>
  <Application>Microsoft Office PowerPoint</Application>
  <PresentationFormat>Widescreen</PresentationFormat>
  <Paragraphs>238</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Cambria Math</vt:lpstr>
      <vt:lpstr>Office Theme</vt:lpstr>
      <vt:lpstr>Thermodynamics ENME 333 Chapter 4 First Law For  a Control Volume </vt:lpstr>
      <vt:lpstr>Outline</vt:lpstr>
      <vt:lpstr>Mass conservation</vt:lpstr>
      <vt:lpstr>The first law for a control volume</vt:lpstr>
      <vt:lpstr>The first law for a control volume</vt:lpstr>
      <vt:lpstr>Examples of CV</vt:lpstr>
      <vt:lpstr>The Steady – State, Steady – Flow process SSSF </vt:lpstr>
      <vt:lpstr>SSSF </vt:lpstr>
      <vt:lpstr>Per unit mass</vt:lpstr>
      <vt:lpstr>PowerPoint Presentation</vt:lpstr>
      <vt:lpstr>Heat exchanger</vt:lpstr>
      <vt:lpstr>Heat exchanger</vt:lpstr>
      <vt:lpstr>Heat exchanger</vt:lpstr>
      <vt:lpstr>Nozzle</vt:lpstr>
      <vt:lpstr>Example 6.4 ( 4.4) </vt:lpstr>
      <vt:lpstr>Diffuser</vt:lpstr>
      <vt:lpstr>Throttle</vt:lpstr>
      <vt:lpstr>PowerPoint Presentation</vt:lpstr>
      <vt:lpstr>Turbine</vt:lpstr>
      <vt:lpstr>Turbine</vt:lpstr>
      <vt:lpstr>Turbine</vt:lpstr>
      <vt:lpstr>Example 6.6</vt:lpstr>
      <vt:lpstr>Compressor &amp; pump</vt:lpstr>
      <vt:lpstr>Compressor</vt:lpstr>
      <vt:lpstr>PowerPoint Presentation</vt:lpstr>
      <vt:lpstr>PowerPoint Presentation</vt:lpstr>
      <vt:lpstr>Pumps</vt:lpstr>
      <vt:lpstr>Power plant</vt:lpstr>
      <vt:lpstr>PowerPoint Presentation</vt:lpstr>
      <vt:lpstr>PowerPoint Presentation</vt:lpstr>
      <vt:lpstr>Refrigeration cycle</vt:lpstr>
      <vt:lpstr>PowerPoint Presentation</vt:lpstr>
      <vt:lpstr>PowerPoint Presentation</vt:lpstr>
      <vt:lpstr>PowerPoint Presentation</vt:lpstr>
      <vt:lpstr>USUF</vt:lpstr>
      <vt:lpstr>USUF</vt:lpstr>
      <vt:lpstr>USUF</vt:lpstr>
      <vt:lpstr>PowerPoint Presentation</vt:lpstr>
      <vt:lpstr>USUF</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Thermodynamics ENME 333 Chapter 6 First Law For  a Control VOlume</dc:title>
  <dc:creator>AFIF A. HASAN</dc:creator>
  <cp:lastModifiedBy>MOHAMMAD M AL KARAEEN</cp:lastModifiedBy>
  <cp:revision>171</cp:revision>
  <cp:lastPrinted>2016-07-02T11:10:04Z</cp:lastPrinted>
  <dcterms:created xsi:type="dcterms:W3CDTF">2016-07-02T09:12:38Z</dcterms:created>
  <dcterms:modified xsi:type="dcterms:W3CDTF">2022-12-12T11:56:00Z</dcterms:modified>
</cp:coreProperties>
</file>