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11/7/2024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11/7/2024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11/7/2024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11/7/2024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6AEA6-07E4-0814-A3A3-48F29FFECB33}"/>
              </a:ext>
            </a:extLst>
          </p:cNvPr>
          <p:cNvSpPr>
            <a:spLocks noGrp="1"/>
          </p:cNvSpPr>
          <p:nvPr>
            <p:ph type="ctrTitle"/>
          </p:nvPr>
        </p:nvSpPr>
        <p:spPr/>
        <p:txBody>
          <a:bodyPr/>
          <a:lstStyle/>
          <a:p>
            <a:r>
              <a:rPr lang="en-GB" dirty="0"/>
              <a:t>Lecture 10</a:t>
            </a:r>
          </a:p>
        </p:txBody>
      </p:sp>
      <p:sp>
        <p:nvSpPr>
          <p:cNvPr id="3" name="Subtitle 2">
            <a:extLst>
              <a:ext uri="{FF2B5EF4-FFF2-40B4-BE49-F238E27FC236}">
                <a16:creationId xmlns:a16="http://schemas.microsoft.com/office/drawing/2014/main" id="{494A8B01-389A-E85D-7E73-504D2E799DAA}"/>
              </a:ext>
            </a:extLst>
          </p:cNvPr>
          <p:cNvSpPr>
            <a:spLocks noGrp="1"/>
          </p:cNvSpPr>
          <p:nvPr>
            <p:ph type="subTitle" idx="1"/>
          </p:nvPr>
        </p:nvSpPr>
        <p:spPr/>
        <p:txBody>
          <a:bodyPr/>
          <a:lstStyle/>
          <a:p>
            <a:r>
              <a:rPr lang="en-GB" dirty="0"/>
              <a:t>NUTD 343</a:t>
            </a:r>
          </a:p>
          <a:p>
            <a:r>
              <a:rPr lang="en-GB" dirty="0" err="1"/>
              <a:t>Dr.</a:t>
            </a:r>
            <a:r>
              <a:rPr lang="en-GB" dirty="0"/>
              <a:t> Emilia Rappocciolo</a:t>
            </a:r>
          </a:p>
        </p:txBody>
      </p:sp>
    </p:spTree>
    <p:extLst>
      <p:ext uri="{BB962C8B-B14F-4D97-AF65-F5344CB8AC3E}">
        <p14:creationId xmlns:p14="http://schemas.microsoft.com/office/powerpoint/2010/main" val="298664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DEF9F-2470-B78E-96C1-7E566E19F914}"/>
              </a:ext>
            </a:extLst>
          </p:cNvPr>
          <p:cNvSpPr>
            <a:spLocks noGrp="1"/>
          </p:cNvSpPr>
          <p:nvPr>
            <p:ph type="title"/>
          </p:nvPr>
        </p:nvSpPr>
        <p:spPr>
          <a:xfrm>
            <a:off x="2231136" y="155067"/>
            <a:ext cx="7729728" cy="587883"/>
          </a:xfrm>
        </p:spPr>
        <p:txBody>
          <a:bodyPr>
            <a:normAutofit fontScale="90000"/>
          </a:bodyPr>
          <a:lstStyle/>
          <a:p>
            <a:r>
              <a:rPr lang="en-GB" dirty="0"/>
              <a:t>Growth and toxins</a:t>
            </a:r>
          </a:p>
        </p:txBody>
      </p:sp>
      <p:sp>
        <p:nvSpPr>
          <p:cNvPr id="3" name="Content Placeholder 2">
            <a:extLst>
              <a:ext uri="{FF2B5EF4-FFF2-40B4-BE49-F238E27FC236}">
                <a16:creationId xmlns:a16="http://schemas.microsoft.com/office/drawing/2014/main" id="{60117520-3563-3EC6-1AF5-ED60C0B11786}"/>
              </a:ext>
            </a:extLst>
          </p:cNvPr>
          <p:cNvSpPr>
            <a:spLocks noGrp="1"/>
          </p:cNvSpPr>
          <p:nvPr>
            <p:ph idx="1"/>
          </p:nvPr>
        </p:nvSpPr>
        <p:spPr>
          <a:xfrm>
            <a:off x="1181100" y="1304926"/>
            <a:ext cx="9791700" cy="4981574"/>
          </a:xfrm>
        </p:spPr>
        <p:txBody>
          <a:bodyPr>
            <a:normAutofit/>
          </a:bodyPr>
          <a:lstStyle/>
          <a:p>
            <a:r>
              <a:rPr lang="en-GB" sz="2400" i="1" dirty="0"/>
              <a:t>C. botulinum</a:t>
            </a:r>
            <a:r>
              <a:rPr lang="en-GB" sz="2400" dirty="0"/>
              <a:t> strains are divided into 7 types, on the basis of the type of toxin produced: </a:t>
            </a:r>
          </a:p>
          <a:p>
            <a:r>
              <a:rPr lang="en-GB" sz="2400" dirty="0"/>
              <a:t>Toxin types: A, B, C, D, E, F, G </a:t>
            </a:r>
          </a:p>
          <a:p>
            <a:r>
              <a:rPr lang="en-GB" sz="2400" dirty="0"/>
              <a:t>A, B, E, and F are associated with human foodborne intoxications</a:t>
            </a:r>
          </a:p>
          <a:p>
            <a:r>
              <a:rPr lang="en-GB" sz="2400" dirty="0"/>
              <a:t>Type A strains are proteolytic (optimum growth 35°C), Range: 10 -48°C</a:t>
            </a:r>
          </a:p>
          <a:p>
            <a:r>
              <a:rPr lang="en-GB" sz="2400" dirty="0"/>
              <a:t>Type E strains are nonproteolytic (optimal growth 30°C), Range 3-45°C</a:t>
            </a:r>
          </a:p>
          <a:p>
            <a:r>
              <a:rPr lang="en-GB" sz="2400" dirty="0"/>
              <a:t>Optimum growth facilitates optimum toxin production</a:t>
            </a:r>
          </a:p>
          <a:p>
            <a:r>
              <a:rPr lang="en-GB" sz="2400" dirty="0"/>
              <a:t>conditions that prevent cell growth adversely affect spore germination</a:t>
            </a:r>
          </a:p>
          <a:p>
            <a:r>
              <a:rPr lang="en-GB" sz="2400" dirty="0"/>
              <a:t>Growth is inhibited at: pH 4.6, Aw 0.93, 5.5% NaCl </a:t>
            </a:r>
          </a:p>
          <a:p>
            <a:endParaRPr lang="en-GB" sz="2400" dirty="0"/>
          </a:p>
        </p:txBody>
      </p:sp>
    </p:spTree>
    <p:extLst>
      <p:ext uri="{BB962C8B-B14F-4D97-AF65-F5344CB8AC3E}">
        <p14:creationId xmlns:p14="http://schemas.microsoft.com/office/powerpoint/2010/main" val="243704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FB23-A8B4-F0E9-151D-7BC9E95E81E8}"/>
              </a:ext>
            </a:extLst>
          </p:cNvPr>
          <p:cNvSpPr>
            <a:spLocks noGrp="1"/>
          </p:cNvSpPr>
          <p:nvPr>
            <p:ph type="title"/>
          </p:nvPr>
        </p:nvSpPr>
        <p:spPr>
          <a:xfrm>
            <a:off x="2231136" y="193167"/>
            <a:ext cx="7729728" cy="549783"/>
          </a:xfrm>
        </p:spPr>
        <p:txBody>
          <a:bodyPr>
            <a:normAutofit fontScale="90000"/>
          </a:bodyPr>
          <a:lstStyle/>
          <a:p>
            <a:r>
              <a:rPr lang="en-GB" dirty="0"/>
              <a:t>habitat</a:t>
            </a:r>
          </a:p>
        </p:txBody>
      </p:sp>
      <p:sp>
        <p:nvSpPr>
          <p:cNvPr id="3" name="Content Placeholder 2">
            <a:extLst>
              <a:ext uri="{FF2B5EF4-FFF2-40B4-BE49-F238E27FC236}">
                <a16:creationId xmlns:a16="http://schemas.microsoft.com/office/drawing/2014/main" id="{65610E13-2BD7-A7C8-F62E-75BF59098F3A}"/>
              </a:ext>
            </a:extLst>
          </p:cNvPr>
          <p:cNvSpPr>
            <a:spLocks noGrp="1"/>
          </p:cNvSpPr>
          <p:nvPr>
            <p:ph idx="1"/>
          </p:nvPr>
        </p:nvSpPr>
        <p:spPr>
          <a:xfrm>
            <a:off x="1628775" y="1047750"/>
            <a:ext cx="9086850" cy="5410200"/>
          </a:xfrm>
        </p:spPr>
        <p:txBody>
          <a:bodyPr>
            <a:normAutofit/>
          </a:bodyPr>
          <a:lstStyle/>
          <a:p>
            <a:r>
              <a:rPr lang="en-GB" sz="2400" dirty="0"/>
              <a:t>Spores of </a:t>
            </a:r>
            <a:r>
              <a:rPr lang="en-GB" sz="2400" i="1" dirty="0"/>
              <a:t>C. botulinum</a:t>
            </a:r>
            <a:r>
              <a:rPr lang="en-GB" sz="2400" dirty="0"/>
              <a:t> are widely distributed in  soil, sewage, mud sediments of marshes, and lakes</a:t>
            </a:r>
          </a:p>
          <a:p>
            <a:r>
              <a:rPr lang="en-GB" sz="2400" dirty="0"/>
              <a:t>Intestinal contents of animals and fish</a:t>
            </a:r>
          </a:p>
          <a:p>
            <a:r>
              <a:rPr lang="en-GB" sz="2400" dirty="0"/>
              <a:t>Fruits and vegetables can be contaminated with spores from soil </a:t>
            </a:r>
          </a:p>
          <a:p>
            <a:r>
              <a:rPr lang="en-GB" sz="2400" dirty="0"/>
              <a:t>Fish from water and sediments</a:t>
            </a:r>
          </a:p>
          <a:p>
            <a:r>
              <a:rPr lang="en-GB" sz="2400" dirty="0"/>
              <a:t>Types A and B spores are more prevalent in soil, sewage, and </a:t>
            </a:r>
            <a:r>
              <a:rPr lang="en-GB" sz="2400" dirty="0" err="1"/>
              <a:t>fecal</a:t>
            </a:r>
            <a:r>
              <a:rPr lang="en-GB" sz="2400" dirty="0"/>
              <a:t> matters of animals</a:t>
            </a:r>
          </a:p>
          <a:p>
            <a:r>
              <a:rPr lang="en-GB" sz="2400" dirty="0"/>
              <a:t>Type E spores are generally found in marine environments</a:t>
            </a:r>
          </a:p>
          <a:p>
            <a:r>
              <a:rPr lang="en-GB" sz="2400" dirty="0"/>
              <a:t>Type A spores are predominant in the western US</a:t>
            </a:r>
          </a:p>
          <a:p>
            <a:r>
              <a:rPr lang="en-GB" sz="2400" dirty="0"/>
              <a:t> Type B spores are predominant in the eastern US and different parts of the world</a:t>
            </a:r>
          </a:p>
          <a:p>
            <a:endParaRPr lang="en-GB" sz="2400" dirty="0"/>
          </a:p>
        </p:txBody>
      </p:sp>
    </p:spTree>
    <p:extLst>
      <p:ext uri="{BB962C8B-B14F-4D97-AF65-F5344CB8AC3E}">
        <p14:creationId xmlns:p14="http://schemas.microsoft.com/office/powerpoint/2010/main" val="3394713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019E8-EC2E-A734-C399-B28D03571297}"/>
              </a:ext>
            </a:extLst>
          </p:cNvPr>
          <p:cNvSpPr>
            <a:spLocks noGrp="1"/>
          </p:cNvSpPr>
          <p:nvPr>
            <p:ph type="title"/>
          </p:nvPr>
        </p:nvSpPr>
        <p:spPr>
          <a:xfrm>
            <a:off x="2231136" y="364617"/>
            <a:ext cx="7729728" cy="787908"/>
          </a:xfrm>
        </p:spPr>
        <p:txBody>
          <a:bodyPr/>
          <a:lstStyle/>
          <a:p>
            <a:r>
              <a:rPr lang="en-GB" dirty="0"/>
              <a:t>Botulism incidence</a:t>
            </a:r>
          </a:p>
        </p:txBody>
      </p:sp>
      <p:pic>
        <p:nvPicPr>
          <p:cNvPr id="4" name="Picture 3">
            <a:extLst>
              <a:ext uri="{FF2B5EF4-FFF2-40B4-BE49-F238E27FC236}">
                <a16:creationId xmlns:a16="http://schemas.microsoft.com/office/drawing/2014/main" id="{B451BDFC-D059-6C56-D1C8-F5CA0EFAA2BF}"/>
              </a:ext>
            </a:extLst>
          </p:cNvPr>
          <p:cNvPicPr>
            <a:picLocks noChangeAspect="1"/>
          </p:cNvPicPr>
          <p:nvPr/>
        </p:nvPicPr>
        <p:blipFill>
          <a:blip r:embed="rId2"/>
          <a:stretch>
            <a:fillRect/>
          </a:stretch>
        </p:blipFill>
        <p:spPr>
          <a:xfrm>
            <a:off x="1004553" y="1838325"/>
            <a:ext cx="10127180" cy="4603821"/>
          </a:xfrm>
          <a:prstGeom prst="rect">
            <a:avLst/>
          </a:prstGeom>
        </p:spPr>
      </p:pic>
    </p:spTree>
    <p:extLst>
      <p:ext uri="{BB962C8B-B14F-4D97-AF65-F5344CB8AC3E}">
        <p14:creationId xmlns:p14="http://schemas.microsoft.com/office/powerpoint/2010/main" val="3517339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B39-AB10-2EF7-85F8-E9C53479863E}"/>
              </a:ext>
            </a:extLst>
          </p:cNvPr>
          <p:cNvSpPr>
            <a:spLocks noGrp="1"/>
          </p:cNvSpPr>
          <p:nvPr>
            <p:ph type="title"/>
          </p:nvPr>
        </p:nvSpPr>
        <p:spPr>
          <a:xfrm>
            <a:off x="2231136" y="288417"/>
            <a:ext cx="7729728" cy="664083"/>
          </a:xfrm>
        </p:spPr>
        <p:txBody>
          <a:bodyPr>
            <a:normAutofit fontScale="90000"/>
          </a:bodyPr>
          <a:lstStyle/>
          <a:p>
            <a:r>
              <a:rPr lang="en-GB" dirty="0"/>
              <a:t>Toxins and toxin production</a:t>
            </a:r>
          </a:p>
        </p:txBody>
      </p:sp>
      <p:sp>
        <p:nvSpPr>
          <p:cNvPr id="3" name="Content Placeholder 2">
            <a:extLst>
              <a:ext uri="{FF2B5EF4-FFF2-40B4-BE49-F238E27FC236}">
                <a16:creationId xmlns:a16="http://schemas.microsoft.com/office/drawing/2014/main" id="{C9E66879-E975-9440-6084-D264BC24D119}"/>
              </a:ext>
            </a:extLst>
          </p:cNvPr>
          <p:cNvSpPr>
            <a:spLocks noGrp="1"/>
          </p:cNvSpPr>
          <p:nvPr>
            <p:ph idx="1"/>
          </p:nvPr>
        </p:nvSpPr>
        <p:spPr>
          <a:xfrm>
            <a:off x="1647825" y="1247775"/>
            <a:ext cx="9096375" cy="5162549"/>
          </a:xfrm>
        </p:spPr>
        <p:txBody>
          <a:bodyPr>
            <a:normAutofit/>
          </a:bodyPr>
          <a:lstStyle/>
          <a:p>
            <a:r>
              <a:rPr lang="en-GB" sz="2400" dirty="0"/>
              <a:t>The botulinum neurotoxin consists of subunits A and B</a:t>
            </a:r>
          </a:p>
          <a:p>
            <a:r>
              <a:rPr lang="en-GB" sz="2400" dirty="0"/>
              <a:t>The toxin is inactive. </a:t>
            </a:r>
          </a:p>
          <a:p>
            <a:r>
              <a:rPr lang="en-GB" sz="2400" dirty="0"/>
              <a:t>Bacterial or stomach protease converts inactive toxin to the active form</a:t>
            </a:r>
          </a:p>
          <a:p>
            <a:r>
              <a:rPr lang="en-GB" sz="2400" dirty="0"/>
              <a:t>Botulinum neurotoxin produced by nonproteolytic strains is activated by host protease trypsin in the intestine</a:t>
            </a:r>
          </a:p>
          <a:p>
            <a:r>
              <a:rPr lang="en-GB" sz="2400" dirty="0"/>
              <a:t>Botulinum neurotoxin produced by proteolytic strain is activated by bacterial protease   </a:t>
            </a:r>
          </a:p>
          <a:p>
            <a:r>
              <a:rPr lang="en-GB" sz="2400" dirty="0"/>
              <a:t>Toxins associated with food intoxication in humans (types A, B, E, and F) are extremely potent, small amount of toxin produce symptoms and death.</a:t>
            </a:r>
          </a:p>
          <a:p>
            <a:pPr marL="0" indent="0">
              <a:buNone/>
            </a:pPr>
            <a:endParaRPr lang="en-GB" sz="2400" dirty="0"/>
          </a:p>
          <a:p>
            <a:endParaRPr lang="en-GB" sz="2400" dirty="0"/>
          </a:p>
        </p:txBody>
      </p:sp>
    </p:spTree>
    <p:extLst>
      <p:ext uri="{BB962C8B-B14F-4D97-AF65-F5344CB8AC3E}">
        <p14:creationId xmlns:p14="http://schemas.microsoft.com/office/powerpoint/2010/main" val="909563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4FB39-AB10-2EF7-85F8-E9C53479863E}"/>
              </a:ext>
            </a:extLst>
          </p:cNvPr>
          <p:cNvSpPr>
            <a:spLocks noGrp="1"/>
          </p:cNvSpPr>
          <p:nvPr>
            <p:ph type="title"/>
          </p:nvPr>
        </p:nvSpPr>
        <p:spPr>
          <a:xfrm>
            <a:off x="2231136" y="288417"/>
            <a:ext cx="7729728" cy="664083"/>
          </a:xfrm>
        </p:spPr>
        <p:txBody>
          <a:bodyPr>
            <a:normAutofit fontScale="90000"/>
          </a:bodyPr>
          <a:lstStyle/>
          <a:p>
            <a:r>
              <a:rPr lang="en-GB" dirty="0"/>
              <a:t>Toxins and toxin production</a:t>
            </a:r>
          </a:p>
        </p:txBody>
      </p:sp>
      <p:sp>
        <p:nvSpPr>
          <p:cNvPr id="3" name="Content Placeholder 2">
            <a:extLst>
              <a:ext uri="{FF2B5EF4-FFF2-40B4-BE49-F238E27FC236}">
                <a16:creationId xmlns:a16="http://schemas.microsoft.com/office/drawing/2014/main" id="{C9E66879-E975-9440-6084-D264BC24D119}"/>
              </a:ext>
            </a:extLst>
          </p:cNvPr>
          <p:cNvSpPr>
            <a:spLocks noGrp="1"/>
          </p:cNvSpPr>
          <p:nvPr>
            <p:ph idx="1"/>
          </p:nvPr>
        </p:nvSpPr>
        <p:spPr>
          <a:xfrm>
            <a:off x="1647825" y="1247775"/>
            <a:ext cx="9096375" cy="5162549"/>
          </a:xfrm>
        </p:spPr>
        <p:txBody>
          <a:bodyPr>
            <a:normAutofit fontScale="92500" lnSpcReduction="10000"/>
          </a:bodyPr>
          <a:lstStyle/>
          <a:p>
            <a:r>
              <a:rPr lang="en-GB" sz="2400" dirty="0"/>
              <a:t>After ingestion: toxin is absorbed in the upper intestine and spreads via blood to the peripheral nerves</a:t>
            </a:r>
          </a:p>
          <a:p>
            <a:r>
              <a:rPr lang="en-GB" sz="2400" dirty="0"/>
              <a:t>B subunit (heavy chain) binds to receptor (sialic acid glycoprotein) on nerve cells </a:t>
            </a:r>
          </a:p>
          <a:p>
            <a:r>
              <a:rPr lang="en-GB" sz="2400" dirty="0"/>
              <a:t>It facilitates entrance of subunit A (light chain) into the nerve cells</a:t>
            </a:r>
          </a:p>
          <a:p>
            <a:r>
              <a:rPr lang="en-GB" sz="2400" dirty="0"/>
              <a:t>The A subunit cleaves </a:t>
            </a:r>
            <a:r>
              <a:rPr lang="en-GB" sz="2400" dirty="0" err="1"/>
              <a:t>synaptobrevin</a:t>
            </a:r>
            <a:r>
              <a:rPr lang="en-GB" sz="2400" dirty="0"/>
              <a:t> protein which controls the release of neurotransmitter acetylcholine in the neuromuscular junction</a:t>
            </a:r>
          </a:p>
          <a:p>
            <a:r>
              <a:rPr lang="en-GB" sz="2400" dirty="0"/>
              <a:t>Interfere with the flow of nerve impulses causing irreversible paralysis of all involuntary muscles</a:t>
            </a:r>
          </a:p>
          <a:p>
            <a:r>
              <a:rPr lang="en-GB" sz="2400" dirty="0"/>
              <a:t>Toxin is  heat labile- destroyed in contaminated food by high uniform heat, 90°C for 15 min or boiling for 5 min, radiation can also destroy the toxin.</a:t>
            </a:r>
          </a:p>
          <a:p>
            <a:r>
              <a:rPr lang="en-GB" sz="2400" dirty="0"/>
              <a:t>Cell growth is necessary for toxin production. </a:t>
            </a:r>
          </a:p>
          <a:p>
            <a:r>
              <a:rPr lang="en-GB" sz="2400" dirty="0"/>
              <a:t>At optimum growth temp., toxins are produced in large amounts</a:t>
            </a:r>
          </a:p>
          <a:p>
            <a:endParaRPr lang="en-GB" sz="2400" dirty="0"/>
          </a:p>
        </p:txBody>
      </p:sp>
    </p:spTree>
    <p:extLst>
      <p:ext uri="{BB962C8B-B14F-4D97-AF65-F5344CB8AC3E}">
        <p14:creationId xmlns:p14="http://schemas.microsoft.com/office/powerpoint/2010/main" val="1815198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9B09F-58AD-604E-360A-C0B955F15513}"/>
              </a:ext>
            </a:extLst>
          </p:cNvPr>
          <p:cNvSpPr>
            <a:spLocks noGrp="1"/>
          </p:cNvSpPr>
          <p:nvPr>
            <p:ph type="title"/>
          </p:nvPr>
        </p:nvSpPr>
        <p:spPr>
          <a:xfrm>
            <a:off x="2231136" y="412242"/>
            <a:ext cx="7729728" cy="549783"/>
          </a:xfrm>
        </p:spPr>
        <p:txBody>
          <a:bodyPr>
            <a:normAutofit fontScale="90000"/>
          </a:bodyPr>
          <a:lstStyle/>
          <a:p>
            <a:r>
              <a:rPr lang="en-GB" dirty="0"/>
              <a:t>disease</a:t>
            </a:r>
          </a:p>
        </p:txBody>
      </p:sp>
      <p:sp>
        <p:nvSpPr>
          <p:cNvPr id="3" name="Content Placeholder 2">
            <a:extLst>
              <a:ext uri="{FF2B5EF4-FFF2-40B4-BE49-F238E27FC236}">
                <a16:creationId xmlns:a16="http://schemas.microsoft.com/office/drawing/2014/main" id="{8B57B3A1-1143-DA33-A28E-809F32693475}"/>
              </a:ext>
            </a:extLst>
          </p:cNvPr>
          <p:cNvSpPr>
            <a:spLocks noGrp="1"/>
          </p:cNvSpPr>
          <p:nvPr>
            <p:ph idx="1"/>
          </p:nvPr>
        </p:nvSpPr>
        <p:spPr>
          <a:xfrm>
            <a:off x="1152525" y="1285875"/>
            <a:ext cx="9801225" cy="4952999"/>
          </a:xfrm>
        </p:spPr>
        <p:txBody>
          <a:bodyPr>
            <a:normAutofit/>
          </a:bodyPr>
          <a:lstStyle/>
          <a:p>
            <a:r>
              <a:rPr lang="en-GB" sz="2400" dirty="0"/>
              <a:t>Botulism: Rare but sometimes a deadly disease</a:t>
            </a:r>
          </a:p>
          <a:p>
            <a:r>
              <a:rPr lang="en-GB" sz="2400" dirty="0"/>
              <a:t>Victims require years to recover</a:t>
            </a:r>
          </a:p>
          <a:p>
            <a:r>
              <a:rPr lang="en-GB" sz="2400" dirty="0"/>
              <a:t>There are 3 types of botulism: </a:t>
            </a:r>
          </a:p>
          <a:p>
            <a:r>
              <a:rPr lang="en-GB" sz="2400" dirty="0"/>
              <a:t>Foodborne botulism</a:t>
            </a:r>
          </a:p>
          <a:p>
            <a:r>
              <a:rPr lang="en-GB" sz="2400" dirty="0"/>
              <a:t>Infant botulism</a:t>
            </a:r>
          </a:p>
          <a:p>
            <a:r>
              <a:rPr lang="en-GB" sz="2400" dirty="0"/>
              <a:t>Wound botulism</a:t>
            </a:r>
          </a:p>
          <a:p>
            <a:endParaRPr lang="en-GB" sz="2400" dirty="0"/>
          </a:p>
        </p:txBody>
      </p:sp>
    </p:spTree>
    <p:extLst>
      <p:ext uri="{BB962C8B-B14F-4D97-AF65-F5344CB8AC3E}">
        <p14:creationId xmlns:p14="http://schemas.microsoft.com/office/powerpoint/2010/main" val="498767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070DA-BE9F-B69C-85A3-F2243A34B776}"/>
              </a:ext>
            </a:extLst>
          </p:cNvPr>
          <p:cNvSpPr>
            <a:spLocks noGrp="1"/>
          </p:cNvSpPr>
          <p:nvPr>
            <p:ph type="title"/>
          </p:nvPr>
        </p:nvSpPr>
        <p:spPr>
          <a:xfrm>
            <a:off x="2231136" y="355092"/>
            <a:ext cx="7729728" cy="549783"/>
          </a:xfrm>
        </p:spPr>
        <p:txBody>
          <a:bodyPr>
            <a:normAutofit fontScale="90000"/>
          </a:bodyPr>
          <a:lstStyle/>
          <a:p>
            <a:r>
              <a:rPr lang="en-GB" dirty="0"/>
              <a:t>Foodborne botulism</a:t>
            </a:r>
          </a:p>
        </p:txBody>
      </p:sp>
      <p:sp>
        <p:nvSpPr>
          <p:cNvPr id="3" name="Content Placeholder 2">
            <a:extLst>
              <a:ext uri="{FF2B5EF4-FFF2-40B4-BE49-F238E27FC236}">
                <a16:creationId xmlns:a16="http://schemas.microsoft.com/office/drawing/2014/main" id="{237E14FD-91C0-E91F-5E02-1C2BA5BA4A56}"/>
              </a:ext>
            </a:extLst>
          </p:cNvPr>
          <p:cNvSpPr>
            <a:spLocks noGrp="1"/>
          </p:cNvSpPr>
          <p:nvPr>
            <p:ph idx="1"/>
          </p:nvPr>
        </p:nvSpPr>
        <p:spPr>
          <a:xfrm>
            <a:off x="1304925" y="1200150"/>
            <a:ext cx="9751314" cy="5035178"/>
          </a:xfrm>
        </p:spPr>
        <p:txBody>
          <a:bodyPr>
            <a:normAutofit/>
          </a:bodyPr>
          <a:lstStyle/>
          <a:p>
            <a:r>
              <a:rPr lang="en-GB" sz="2400" dirty="0"/>
              <a:t>Caused by ingestion of toxin formed in food</a:t>
            </a:r>
          </a:p>
          <a:p>
            <a:r>
              <a:rPr lang="en-GB" sz="2400" dirty="0"/>
              <a:t>The toxin is absorbed in the intestine, spreads to peripheral nerves, and blocks transmission of nerve impulse</a:t>
            </a:r>
          </a:p>
          <a:p>
            <a:r>
              <a:rPr lang="en-GB" sz="2400" dirty="0"/>
              <a:t>Toxins are highly potent, very small amount (1 ng/kg) result in severe symptoms and death</a:t>
            </a:r>
          </a:p>
          <a:p>
            <a:r>
              <a:rPr lang="en-GB" sz="2400" dirty="0"/>
              <a:t>Neurological symptoms develop in a relative short time and include:</a:t>
            </a:r>
          </a:p>
          <a:p>
            <a:pPr lvl="1"/>
            <a:r>
              <a:rPr lang="en-GB" sz="2200" dirty="0"/>
              <a:t>blurred or double vision, difficulty in swallowing, breathing, speaking, dryness of the mouth</a:t>
            </a:r>
          </a:p>
          <a:p>
            <a:pPr lvl="1"/>
            <a:r>
              <a:rPr lang="en-GB" sz="2200" dirty="0"/>
              <a:t>paralysis of different involuntary muscles which spreads to the diaphragm, lungs, and heart</a:t>
            </a:r>
          </a:p>
          <a:p>
            <a:r>
              <a:rPr lang="en-GB" sz="2400" dirty="0"/>
              <a:t>Death results from respiratory failure</a:t>
            </a:r>
          </a:p>
          <a:p>
            <a:endParaRPr lang="en-GB" sz="2400" dirty="0"/>
          </a:p>
        </p:txBody>
      </p:sp>
    </p:spTree>
    <p:extLst>
      <p:ext uri="{BB962C8B-B14F-4D97-AF65-F5344CB8AC3E}">
        <p14:creationId xmlns:p14="http://schemas.microsoft.com/office/powerpoint/2010/main" val="1389144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59FD1-DC20-B590-E4FD-5183CE270514}"/>
              </a:ext>
            </a:extLst>
          </p:cNvPr>
          <p:cNvSpPr>
            <a:spLocks noGrp="1"/>
          </p:cNvSpPr>
          <p:nvPr>
            <p:ph type="title"/>
          </p:nvPr>
        </p:nvSpPr>
        <p:spPr>
          <a:xfrm>
            <a:off x="2231136" y="412242"/>
            <a:ext cx="7729728" cy="711708"/>
          </a:xfrm>
        </p:spPr>
        <p:txBody>
          <a:bodyPr>
            <a:normAutofit fontScale="90000"/>
          </a:bodyPr>
          <a:lstStyle/>
          <a:p>
            <a:r>
              <a:rPr lang="en-GB" dirty="0"/>
              <a:t>Foodborne botulism</a:t>
            </a:r>
          </a:p>
        </p:txBody>
      </p:sp>
      <p:sp>
        <p:nvSpPr>
          <p:cNvPr id="3" name="Content Placeholder 2">
            <a:extLst>
              <a:ext uri="{FF2B5EF4-FFF2-40B4-BE49-F238E27FC236}">
                <a16:creationId xmlns:a16="http://schemas.microsoft.com/office/drawing/2014/main" id="{98E2590E-81B5-3C58-2DDD-89ABA9CC5A4F}"/>
              </a:ext>
            </a:extLst>
          </p:cNvPr>
          <p:cNvSpPr>
            <a:spLocks noGrp="1"/>
          </p:cNvSpPr>
          <p:nvPr>
            <p:ph idx="1"/>
          </p:nvPr>
        </p:nvSpPr>
        <p:spPr>
          <a:xfrm>
            <a:off x="1371600" y="1562100"/>
            <a:ext cx="9791700" cy="4648200"/>
          </a:xfrm>
        </p:spPr>
        <p:txBody>
          <a:bodyPr>
            <a:normAutofit/>
          </a:bodyPr>
          <a:lstStyle/>
          <a:p>
            <a:r>
              <a:rPr lang="en-GB" sz="2400" dirty="0"/>
              <a:t>Associated with temperature abuse.</a:t>
            </a:r>
          </a:p>
          <a:p>
            <a:r>
              <a:rPr lang="en-GB" sz="2400" dirty="0"/>
              <a:t>Outbreaks of botulism have been linked to garlic conserved in oil (refrigeration and acidification made it safe to eat) and carrot juice kept at room temperature.</a:t>
            </a:r>
          </a:p>
          <a:p>
            <a:r>
              <a:rPr lang="en-GB" sz="2400" dirty="0"/>
              <a:t>Treatment: antitoxin (heptavalent antibodies obtained by </a:t>
            </a:r>
            <a:r>
              <a:rPr lang="en-GB" sz="2400"/>
              <a:t>horse serum)</a:t>
            </a:r>
            <a:endParaRPr lang="en-GB" sz="2400" dirty="0"/>
          </a:p>
        </p:txBody>
      </p:sp>
    </p:spTree>
    <p:extLst>
      <p:ext uri="{BB962C8B-B14F-4D97-AF65-F5344CB8AC3E}">
        <p14:creationId xmlns:p14="http://schemas.microsoft.com/office/powerpoint/2010/main" val="3230891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6F1EA-6908-1F48-DD21-F6AAF72C2792}"/>
              </a:ext>
            </a:extLst>
          </p:cNvPr>
          <p:cNvSpPr>
            <a:spLocks noGrp="1"/>
          </p:cNvSpPr>
          <p:nvPr>
            <p:ph type="title"/>
          </p:nvPr>
        </p:nvSpPr>
        <p:spPr>
          <a:xfrm>
            <a:off x="2231136" y="288417"/>
            <a:ext cx="7729728" cy="645033"/>
          </a:xfrm>
        </p:spPr>
        <p:txBody>
          <a:bodyPr>
            <a:normAutofit fontScale="90000"/>
          </a:bodyPr>
          <a:lstStyle/>
          <a:p>
            <a:r>
              <a:rPr lang="en-GB" dirty="0"/>
              <a:t>Wound and infant botulism</a:t>
            </a:r>
          </a:p>
        </p:txBody>
      </p:sp>
      <p:sp>
        <p:nvSpPr>
          <p:cNvPr id="3" name="Content Placeholder 2">
            <a:extLst>
              <a:ext uri="{FF2B5EF4-FFF2-40B4-BE49-F238E27FC236}">
                <a16:creationId xmlns:a16="http://schemas.microsoft.com/office/drawing/2014/main" id="{D3A19E6C-0C6A-95AC-B24E-D903BA7F267A}"/>
              </a:ext>
            </a:extLst>
          </p:cNvPr>
          <p:cNvSpPr>
            <a:spLocks noGrp="1"/>
          </p:cNvSpPr>
          <p:nvPr>
            <p:ph idx="1"/>
          </p:nvPr>
        </p:nvSpPr>
        <p:spPr>
          <a:xfrm>
            <a:off x="1419225" y="1533526"/>
            <a:ext cx="9277350" cy="4829174"/>
          </a:xfrm>
        </p:spPr>
        <p:txBody>
          <a:bodyPr>
            <a:normAutofit lnSpcReduction="10000"/>
          </a:bodyPr>
          <a:lstStyle/>
          <a:p>
            <a:r>
              <a:rPr lang="en-GB" sz="2400" dirty="0"/>
              <a:t>Wound botulism: dust carrying spores can deposit in wound</a:t>
            </a:r>
          </a:p>
          <a:p>
            <a:r>
              <a:rPr lang="en-GB" sz="2400" dirty="0"/>
              <a:t>Infant botulism: Spores ingested by infants, germinate in the intestine and produce toxin. Generally affects infants less than 1 year old.</a:t>
            </a:r>
          </a:p>
          <a:p>
            <a:r>
              <a:rPr lang="en-GB" sz="2400" dirty="0"/>
              <a:t>Both types A and B have been identified in infant botulism cases</a:t>
            </a:r>
          </a:p>
          <a:p>
            <a:r>
              <a:rPr lang="en-GB" sz="2400" dirty="0"/>
              <a:t>Symptoms</a:t>
            </a:r>
          </a:p>
          <a:p>
            <a:pPr lvl="1"/>
            <a:r>
              <a:rPr lang="en-GB" sz="2200" dirty="0"/>
              <a:t>general weakness</a:t>
            </a:r>
          </a:p>
          <a:p>
            <a:pPr lvl="1"/>
            <a:r>
              <a:rPr lang="en-GB" sz="2200" dirty="0"/>
              <a:t>inability to suck and control the head</a:t>
            </a:r>
          </a:p>
          <a:p>
            <a:pPr lvl="1"/>
            <a:r>
              <a:rPr lang="en-GB" sz="2200" dirty="0"/>
              <a:t>loss of reflexes, and constipation.</a:t>
            </a:r>
          </a:p>
          <a:p>
            <a:r>
              <a:rPr lang="en-GB" sz="2400" dirty="0"/>
              <a:t>Honey , corn syrup and dirt have been linked as sources of </a:t>
            </a:r>
            <a:r>
              <a:rPr lang="en-GB" sz="2400" i="1" dirty="0"/>
              <a:t>C. botulinum</a:t>
            </a:r>
            <a:r>
              <a:rPr lang="en-GB" sz="2400" dirty="0"/>
              <a:t> spores in infant botulism. Older individuals are protected by the intestinal flora.</a:t>
            </a:r>
          </a:p>
          <a:p>
            <a:endParaRPr lang="en-GB" sz="2400" dirty="0"/>
          </a:p>
        </p:txBody>
      </p:sp>
    </p:spTree>
    <p:extLst>
      <p:ext uri="{BB962C8B-B14F-4D97-AF65-F5344CB8AC3E}">
        <p14:creationId xmlns:p14="http://schemas.microsoft.com/office/powerpoint/2010/main" val="900566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929860E-8EDA-19FC-882F-4971FAC49A55}"/>
              </a:ext>
            </a:extLst>
          </p:cNvPr>
          <p:cNvSpPr>
            <a:spLocks noGrp="1"/>
          </p:cNvSpPr>
          <p:nvPr>
            <p:ph type="title"/>
          </p:nvPr>
        </p:nvSpPr>
        <p:spPr>
          <a:xfrm>
            <a:off x="2231136" y="221742"/>
            <a:ext cx="7729728" cy="654558"/>
          </a:xfrm>
        </p:spPr>
        <p:txBody>
          <a:bodyPr>
            <a:normAutofit fontScale="90000"/>
          </a:bodyPr>
          <a:lstStyle/>
          <a:p>
            <a:r>
              <a:rPr lang="en-GB" dirty="0"/>
              <a:t>Food association</a:t>
            </a:r>
          </a:p>
        </p:txBody>
      </p:sp>
      <p:sp>
        <p:nvSpPr>
          <p:cNvPr id="7" name="Content Placeholder 6">
            <a:extLst>
              <a:ext uri="{FF2B5EF4-FFF2-40B4-BE49-F238E27FC236}">
                <a16:creationId xmlns:a16="http://schemas.microsoft.com/office/drawing/2014/main" id="{6BD75FA4-4B98-7BC8-41F4-27A4F6AEE54E}"/>
              </a:ext>
            </a:extLst>
          </p:cNvPr>
          <p:cNvSpPr>
            <a:spLocks noGrp="1"/>
          </p:cNvSpPr>
          <p:nvPr>
            <p:ph idx="1"/>
          </p:nvPr>
        </p:nvSpPr>
        <p:spPr>
          <a:xfrm>
            <a:off x="1457325" y="1390650"/>
            <a:ext cx="9353550" cy="4791075"/>
          </a:xfrm>
        </p:spPr>
        <p:txBody>
          <a:bodyPr>
            <a:normAutofit fontScale="92500"/>
          </a:bodyPr>
          <a:lstStyle/>
          <a:p>
            <a:r>
              <a:rPr lang="en-GB" sz="2400" dirty="0"/>
              <a:t>Spores are found in contaminated food and survive during processing, germinate and outgrow when product is abused (temperature and time).</a:t>
            </a:r>
          </a:p>
          <a:p>
            <a:r>
              <a:rPr lang="en-GB" sz="2400" dirty="0"/>
              <a:t>Largest number of outbreaks are associated with low acid fruits and vegetables (green beans, corn, spinach, asparagus, pepper, and mushrooms) and fruits (figs and peaches). Types A and B were associated with vegetables.</a:t>
            </a:r>
          </a:p>
          <a:p>
            <a:r>
              <a:rPr lang="en-GB" sz="2400" dirty="0"/>
              <a:t>High incidence with improperly cooked and smoked fish and fish eggs. Type E associated with fish</a:t>
            </a:r>
          </a:p>
          <a:p>
            <a:r>
              <a:rPr lang="en-GB" sz="2400" dirty="0"/>
              <a:t>The most common cause of outbreaks is improper home canning of contaminated products.</a:t>
            </a:r>
          </a:p>
          <a:p>
            <a:r>
              <a:rPr lang="en-GB" sz="2400" dirty="0"/>
              <a:t>The occurrence of botulism from meat, poultry, and dairy products is low because they are heated and eaten quickly</a:t>
            </a:r>
          </a:p>
          <a:p>
            <a:endParaRPr lang="en-GB" sz="2400" dirty="0"/>
          </a:p>
        </p:txBody>
      </p:sp>
    </p:spTree>
    <p:extLst>
      <p:ext uri="{BB962C8B-B14F-4D97-AF65-F5344CB8AC3E}">
        <p14:creationId xmlns:p14="http://schemas.microsoft.com/office/powerpoint/2010/main" val="2114102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A73B4-E643-2267-5ACC-08E1F2FE98E2}"/>
              </a:ext>
            </a:extLst>
          </p:cNvPr>
          <p:cNvSpPr>
            <a:spLocks noGrp="1"/>
          </p:cNvSpPr>
          <p:nvPr>
            <p:ph type="title"/>
          </p:nvPr>
        </p:nvSpPr>
        <p:spPr>
          <a:xfrm>
            <a:off x="2231136" y="297942"/>
            <a:ext cx="7729728" cy="511683"/>
          </a:xfrm>
        </p:spPr>
        <p:txBody>
          <a:bodyPr>
            <a:normAutofit fontScale="90000"/>
          </a:bodyPr>
          <a:lstStyle/>
          <a:p>
            <a:r>
              <a:rPr lang="en-GB" dirty="0"/>
              <a:t>Staphylococcal gastroenteritis</a:t>
            </a:r>
          </a:p>
        </p:txBody>
      </p:sp>
      <p:sp>
        <p:nvSpPr>
          <p:cNvPr id="3" name="Content Placeholder 2">
            <a:extLst>
              <a:ext uri="{FF2B5EF4-FFF2-40B4-BE49-F238E27FC236}">
                <a16:creationId xmlns:a16="http://schemas.microsoft.com/office/drawing/2014/main" id="{756D46C9-E4FC-5CFC-50D5-4EDC4229D41B}"/>
              </a:ext>
            </a:extLst>
          </p:cNvPr>
          <p:cNvSpPr>
            <a:spLocks noGrp="1"/>
          </p:cNvSpPr>
          <p:nvPr>
            <p:ph idx="1"/>
          </p:nvPr>
        </p:nvSpPr>
        <p:spPr>
          <a:xfrm>
            <a:off x="1676399" y="1143000"/>
            <a:ext cx="8924925" cy="5417058"/>
          </a:xfrm>
        </p:spPr>
        <p:txBody>
          <a:bodyPr>
            <a:normAutofit lnSpcReduction="10000"/>
          </a:bodyPr>
          <a:lstStyle/>
          <a:p>
            <a:r>
              <a:rPr lang="en-GB" sz="2400" dirty="0"/>
              <a:t>Can be caused by the toxin alone and therefore it is difficult to diagnose either intoxication or illness. Gastroenteritis does not require to be specific.</a:t>
            </a:r>
          </a:p>
          <a:p>
            <a:r>
              <a:rPr lang="en-GB" sz="2400" i="1" dirty="0"/>
              <a:t>Staphylococcus aureus</a:t>
            </a:r>
            <a:r>
              <a:rPr lang="en-GB" sz="2400" dirty="0"/>
              <a:t> can be associated with both animals and humans.</a:t>
            </a:r>
          </a:p>
          <a:p>
            <a:r>
              <a:rPr lang="en-GB" sz="2400" dirty="0"/>
              <a:t>The two most important sources to foods are nasal carriers and individuals whose hands and arms are inflicted with boils and carbuncles, who are permitted to handle foods.</a:t>
            </a:r>
          </a:p>
          <a:p>
            <a:r>
              <a:rPr lang="en-GB" sz="2400" dirty="0"/>
              <a:t>Can cause mastitis in cows and milk or cheese produced from contaminated animals is likely to contain the toxin and cause disease.</a:t>
            </a:r>
          </a:p>
          <a:p>
            <a:r>
              <a:rPr lang="en-GB" sz="2400" dirty="0"/>
              <a:t>Staphylococci may be expected to exist, at least in low numbers, in any or all food products that are of animal origin or in those that are handled directly by humans, unless heat-processing steps are applied to effect their destruction</a:t>
            </a:r>
          </a:p>
        </p:txBody>
      </p:sp>
    </p:spTree>
    <p:extLst>
      <p:ext uri="{BB962C8B-B14F-4D97-AF65-F5344CB8AC3E}">
        <p14:creationId xmlns:p14="http://schemas.microsoft.com/office/powerpoint/2010/main" val="274425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929860E-8EDA-19FC-882F-4971FAC49A55}"/>
              </a:ext>
            </a:extLst>
          </p:cNvPr>
          <p:cNvSpPr>
            <a:spLocks noGrp="1"/>
          </p:cNvSpPr>
          <p:nvPr>
            <p:ph type="title"/>
          </p:nvPr>
        </p:nvSpPr>
        <p:spPr>
          <a:xfrm>
            <a:off x="2231136" y="221742"/>
            <a:ext cx="7729728" cy="654558"/>
          </a:xfrm>
        </p:spPr>
        <p:txBody>
          <a:bodyPr>
            <a:normAutofit fontScale="90000"/>
          </a:bodyPr>
          <a:lstStyle/>
          <a:p>
            <a:r>
              <a:rPr lang="en-GB" dirty="0"/>
              <a:t>Food association</a:t>
            </a:r>
          </a:p>
        </p:txBody>
      </p:sp>
      <p:sp>
        <p:nvSpPr>
          <p:cNvPr id="7" name="Content Placeholder 6">
            <a:extLst>
              <a:ext uri="{FF2B5EF4-FFF2-40B4-BE49-F238E27FC236}">
                <a16:creationId xmlns:a16="http://schemas.microsoft.com/office/drawing/2014/main" id="{6BD75FA4-4B98-7BC8-41F4-27A4F6AEE54E}"/>
              </a:ext>
            </a:extLst>
          </p:cNvPr>
          <p:cNvSpPr>
            <a:spLocks noGrp="1"/>
          </p:cNvSpPr>
          <p:nvPr>
            <p:ph idx="1"/>
          </p:nvPr>
        </p:nvSpPr>
        <p:spPr>
          <a:xfrm>
            <a:off x="1457325" y="1390650"/>
            <a:ext cx="9353550" cy="4791075"/>
          </a:xfrm>
        </p:spPr>
        <p:txBody>
          <a:bodyPr>
            <a:normAutofit/>
          </a:bodyPr>
          <a:lstStyle/>
          <a:p>
            <a:r>
              <a:rPr lang="en-GB" sz="2400" dirty="0"/>
              <a:t>Growth of proteolytic strains in meats, and low-acid, high-protein vegetables produce strong </a:t>
            </a:r>
            <a:r>
              <a:rPr lang="en-GB" sz="2400" dirty="0" err="1"/>
              <a:t>odors</a:t>
            </a:r>
            <a:r>
              <a:rPr lang="en-GB" sz="2400" dirty="0"/>
              <a:t> and gas </a:t>
            </a:r>
          </a:p>
          <a:p>
            <a:r>
              <a:rPr lang="en-GB" sz="2400" dirty="0"/>
              <a:t>Growth of non-proteolytic strains in meat, fish, and other high-protein foods, do not produce spoilage</a:t>
            </a:r>
          </a:p>
          <a:p>
            <a:r>
              <a:rPr lang="en-GB" sz="2400" dirty="0"/>
              <a:t>Because a small amount of toxin is enough to cause disease, it is better not to consume a suspected food</a:t>
            </a:r>
          </a:p>
          <a:p>
            <a:endParaRPr lang="en-GB" sz="2400" dirty="0"/>
          </a:p>
        </p:txBody>
      </p:sp>
    </p:spTree>
    <p:extLst>
      <p:ext uri="{BB962C8B-B14F-4D97-AF65-F5344CB8AC3E}">
        <p14:creationId xmlns:p14="http://schemas.microsoft.com/office/powerpoint/2010/main" val="2910923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F5D8C36-0C3C-0D8C-27A5-F78428F7317B}"/>
              </a:ext>
            </a:extLst>
          </p:cNvPr>
          <p:cNvPicPr>
            <a:picLocks noChangeAspect="1"/>
          </p:cNvPicPr>
          <p:nvPr/>
        </p:nvPicPr>
        <p:blipFill>
          <a:blip r:embed="rId2"/>
          <a:stretch>
            <a:fillRect/>
          </a:stretch>
        </p:blipFill>
        <p:spPr>
          <a:xfrm>
            <a:off x="3684823" y="706900"/>
            <a:ext cx="4822354" cy="5444200"/>
          </a:xfrm>
          <a:prstGeom prst="rect">
            <a:avLst/>
          </a:prstGeom>
        </p:spPr>
      </p:pic>
    </p:spTree>
    <p:extLst>
      <p:ext uri="{BB962C8B-B14F-4D97-AF65-F5344CB8AC3E}">
        <p14:creationId xmlns:p14="http://schemas.microsoft.com/office/powerpoint/2010/main" val="3648871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2E401-8553-5208-7219-617C83C19958}"/>
              </a:ext>
            </a:extLst>
          </p:cNvPr>
          <p:cNvSpPr>
            <a:spLocks noGrp="1"/>
          </p:cNvSpPr>
          <p:nvPr>
            <p:ph type="title"/>
          </p:nvPr>
        </p:nvSpPr>
        <p:spPr>
          <a:xfrm>
            <a:off x="2231136" y="355092"/>
            <a:ext cx="7729728" cy="511683"/>
          </a:xfrm>
        </p:spPr>
        <p:txBody>
          <a:bodyPr>
            <a:normAutofit fontScale="90000"/>
          </a:bodyPr>
          <a:lstStyle/>
          <a:p>
            <a:r>
              <a:rPr lang="en-GB" dirty="0"/>
              <a:t>prevention</a:t>
            </a:r>
          </a:p>
        </p:txBody>
      </p:sp>
      <p:sp>
        <p:nvSpPr>
          <p:cNvPr id="3" name="Content Placeholder 2">
            <a:extLst>
              <a:ext uri="{FF2B5EF4-FFF2-40B4-BE49-F238E27FC236}">
                <a16:creationId xmlns:a16="http://schemas.microsoft.com/office/drawing/2014/main" id="{D8B5D38C-7636-D098-6996-F1C7A3AFB277}"/>
              </a:ext>
            </a:extLst>
          </p:cNvPr>
          <p:cNvSpPr>
            <a:spLocks noGrp="1"/>
          </p:cNvSpPr>
          <p:nvPr>
            <p:ph idx="1"/>
          </p:nvPr>
        </p:nvSpPr>
        <p:spPr>
          <a:xfrm>
            <a:off x="1323975" y="1476376"/>
            <a:ext cx="9705975" cy="5026532"/>
          </a:xfrm>
        </p:spPr>
        <p:txBody>
          <a:bodyPr>
            <a:normAutofit fontScale="92500"/>
          </a:bodyPr>
          <a:lstStyle/>
          <a:p>
            <a:r>
              <a:rPr lang="en-GB" sz="2400" dirty="0"/>
              <a:t>Use proper temperature and time in home canning of low-acid products </a:t>
            </a:r>
          </a:p>
          <a:p>
            <a:r>
              <a:rPr lang="en-GB" sz="2400" dirty="0"/>
              <a:t>Commercial processors use the 13 D concept Directions:</a:t>
            </a:r>
          </a:p>
          <a:p>
            <a:pPr lvl="1"/>
            <a:r>
              <a:rPr lang="en-GB" sz="2200" dirty="0"/>
              <a:t>D value: time required to inactivate 90% of the population at a given temperature</a:t>
            </a:r>
          </a:p>
          <a:p>
            <a:r>
              <a:rPr lang="en-GB" sz="2400" dirty="0"/>
              <a:t>Proper and uniform cooking of foods (fish) at high temperatures </a:t>
            </a:r>
          </a:p>
          <a:p>
            <a:r>
              <a:rPr lang="en-GB" sz="2400" dirty="0"/>
              <a:t>Foods cooked at temperatures where spores survive should be stored at low temperatures (at 3°C or below)</a:t>
            </a:r>
          </a:p>
          <a:p>
            <a:r>
              <a:rPr lang="en-GB" sz="2400" dirty="0"/>
              <a:t>Storage of food refrigerated (4-5°C), should not be prolonged unless storage is accompanied with nitrites, low pH, low Aw, NaCl</a:t>
            </a:r>
          </a:p>
          <a:p>
            <a:r>
              <a:rPr lang="en-GB" sz="2400" dirty="0"/>
              <a:t>Suspected foods should be properly heated prior to consumption but it is better not to eat them</a:t>
            </a:r>
          </a:p>
          <a:p>
            <a:r>
              <a:rPr lang="en-GB" sz="2400" dirty="0"/>
              <a:t>Even tasting a small amount of a suspected food without giving high and uniform heat treatment can be dangerous</a:t>
            </a:r>
          </a:p>
          <a:p>
            <a:endParaRPr lang="en-GB" sz="2400" dirty="0"/>
          </a:p>
        </p:txBody>
      </p:sp>
    </p:spTree>
    <p:extLst>
      <p:ext uri="{BB962C8B-B14F-4D97-AF65-F5344CB8AC3E}">
        <p14:creationId xmlns:p14="http://schemas.microsoft.com/office/powerpoint/2010/main" val="3072904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C63E4-EF6E-FA3E-E569-CDA5B1751C3E}"/>
              </a:ext>
            </a:extLst>
          </p:cNvPr>
          <p:cNvSpPr>
            <a:spLocks noGrp="1"/>
          </p:cNvSpPr>
          <p:nvPr>
            <p:ph type="title"/>
          </p:nvPr>
        </p:nvSpPr>
        <p:spPr>
          <a:xfrm>
            <a:off x="2231136" y="155067"/>
            <a:ext cx="7729728" cy="511683"/>
          </a:xfrm>
        </p:spPr>
        <p:txBody>
          <a:bodyPr>
            <a:normAutofit fontScale="90000"/>
          </a:bodyPr>
          <a:lstStyle/>
          <a:p>
            <a:r>
              <a:rPr lang="en-GB" dirty="0"/>
              <a:t>characteristics</a:t>
            </a:r>
          </a:p>
        </p:txBody>
      </p:sp>
      <p:sp>
        <p:nvSpPr>
          <p:cNvPr id="3" name="Content Placeholder 2">
            <a:extLst>
              <a:ext uri="{FF2B5EF4-FFF2-40B4-BE49-F238E27FC236}">
                <a16:creationId xmlns:a16="http://schemas.microsoft.com/office/drawing/2014/main" id="{B167C931-32DE-F901-B8A4-07C85A652A53}"/>
              </a:ext>
            </a:extLst>
          </p:cNvPr>
          <p:cNvSpPr>
            <a:spLocks noGrp="1"/>
          </p:cNvSpPr>
          <p:nvPr>
            <p:ph idx="1"/>
          </p:nvPr>
        </p:nvSpPr>
        <p:spPr>
          <a:xfrm>
            <a:off x="1266825" y="1000125"/>
            <a:ext cx="9963150" cy="5257799"/>
          </a:xfrm>
        </p:spPr>
        <p:txBody>
          <a:bodyPr>
            <a:normAutofit/>
          </a:bodyPr>
          <a:lstStyle/>
          <a:p>
            <a:r>
              <a:rPr lang="en-GB" sz="2400" dirty="0"/>
              <a:t>Gram positive cocci, mesophiles. Can grow at temperatures as low as 6.7 °C. Range: between 7 and 45 °C. </a:t>
            </a:r>
          </a:p>
          <a:p>
            <a:r>
              <a:rPr lang="en-GB" sz="2400" dirty="0"/>
              <a:t>Produce enterotoxins (SEs) between 10 and 45 °C.</a:t>
            </a:r>
          </a:p>
          <a:p>
            <a:r>
              <a:rPr lang="en-GB" sz="2400" dirty="0"/>
              <a:t>Grows well in NaCl 7-10%. Some strains can grow in 20% NaCl (pH and aw affect salt tolerance).</a:t>
            </a:r>
          </a:p>
          <a:p>
            <a:r>
              <a:rPr lang="en-GB" sz="2400" dirty="0"/>
              <a:t>Optimum pH 6-7, but can grow at pH 4 or 9.8.</a:t>
            </a:r>
          </a:p>
          <a:p>
            <a:r>
              <a:rPr lang="en-GB" sz="2400" dirty="0"/>
              <a:t>Unique in its ability to grow at low aw. As low as 0.83</a:t>
            </a:r>
          </a:p>
          <a:p>
            <a:pPr marL="0" indent="0">
              <a:buNone/>
            </a:pPr>
            <a:r>
              <a:rPr lang="en-GB" sz="2400" dirty="0"/>
              <a:t> </a:t>
            </a:r>
          </a:p>
        </p:txBody>
      </p:sp>
    </p:spTree>
    <p:extLst>
      <p:ext uri="{BB962C8B-B14F-4D97-AF65-F5344CB8AC3E}">
        <p14:creationId xmlns:p14="http://schemas.microsoft.com/office/powerpoint/2010/main" val="767948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9A952-EF08-DA74-90D1-A2D9C39375E6}"/>
              </a:ext>
            </a:extLst>
          </p:cNvPr>
          <p:cNvSpPr>
            <a:spLocks noGrp="1"/>
          </p:cNvSpPr>
          <p:nvPr>
            <p:ph type="title"/>
          </p:nvPr>
        </p:nvSpPr>
        <p:spPr>
          <a:xfrm>
            <a:off x="2231136" y="174117"/>
            <a:ext cx="7729728" cy="711708"/>
          </a:xfrm>
        </p:spPr>
        <p:txBody>
          <a:bodyPr>
            <a:normAutofit fontScale="90000"/>
          </a:bodyPr>
          <a:lstStyle/>
          <a:p>
            <a:r>
              <a:rPr lang="en-GB" dirty="0"/>
              <a:t>Enterotoxins and virulence factors</a:t>
            </a:r>
          </a:p>
        </p:txBody>
      </p:sp>
      <p:sp>
        <p:nvSpPr>
          <p:cNvPr id="3" name="Content Placeholder 2">
            <a:extLst>
              <a:ext uri="{FF2B5EF4-FFF2-40B4-BE49-F238E27FC236}">
                <a16:creationId xmlns:a16="http://schemas.microsoft.com/office/drawing/2014/main" id="{402AA667-0C06-B364-6FC5-2696A14C3AF2}"/>
              </a:ext>
            </a:extLst>
          </p:cNvPr>
          <p:cNvSpPr>
            <a:spLocks noGrp="1"/>
          </p:cNvSpPr>
          <p:nvPr>
            <p:ph idx="1"/>
          </p:nvPr>
        </p:nvSpPr>
        <p:spPr>
          <a:xfrm>
            <a:off x="1142999" y="1209676"/>
            <a:ext cx="9820275" cy="5229224"/>
          </a:xfrm>
        </p:spPr>
        <p:txBody>
          <a:bodyPr>
            <a:normAutofit/>
          </a:bodyPr>
          <a:lstStyle/>
          <a:p>
            <a:r>
              <a:rPr lang="en-GB" sz="2400" dirty="0"/>
              <a:t>More than 20 different SE identified. µg range is enough to cause vomiting and </a:t>
            </a:r>
            <a:r>
              <a:rPr lang="en-GB" sz="2400" dirty="0" err="1"/>
              <a:t>diarrhea</a:t>
            </a:r>
            <a:r>
              <a:rPr lang="en-GB" sz="2400" dirty="0"/>
              <a:t> within 4 hors of ingestion.</a:t>
            </a:r>
          </a:p>
          <a:p>
            <a:r>
              <a:rPr lang="en-GB" sz="2400" dirty="0"/>
              <a:t>The toxins are very powerful and can cause death. In particular TSST (toxic shock syndrome toxin) can cause toxic shock and death within a very short time. </a:t>
            </a:r>
          </a:p>
          <a:p>
            <a:r>
              <a:rPr lang="en-GB" sz="2400" dirty="0"/>
              <a:t>SEA, SEB, SEC, SED most commonly associated with food poisoning. Heat resistant. Superantigens</a:t>
            </a:r>
          </a:p>
          <a:p>
            <a:r>
              <a:rPr lang="en-GB" sz="2400" dirty="0"/>
              <a:t>Other virulence factors: adhesins, collagenases, protein A, coagulases, </a:t>
            </a:r>
            <a:r>
              <a:rPr lang="en-GB" sz="2400" dirty="0" err="1"/>
              <a:t>hemolysins</a:t>
            </a:r>
            <a:r>
              <a:rPr lang="en-GB" sz="2400" dirty="0"/>
              <a:t>, </a:t>
            </a:r>
            <a:r>
              <a:rPr lang="en-GB" sz="2400" dirty="0" err="1"/>
              <a:t>leukocidins</a:t>
            </a:r>
            <a:r>
              <a:rPr lang="en-GB" sz="2400" dirty="0"/>
              <a:t>.</a:t>
            </a:r>
          </a:p>
          <a:p>
            <a:r>
              <a:rPr lang="en-GB" sz="2400" dirty="0"/>
              <a:t>Lactobacilli in fermented food can outcompete </a:t>
            </a:r>
            <a:r>
              <a:rPr lang="en-GB" sz="2400" i="1" dirty="0"/>
              <a:t>S. aureus</a:t>
            </a:r>
            <a:r>
              <a:rPr lang="en-GB" sz="2400" dirty="0"/>
              <a:t> and it is possible that metabolic products of lactobacilli might deactivate toxins (at least in part)</a:t>
            </a:r>
          </a:p>
        </p:txBody>
      </p:sp>
    </p:spTree>
    <p:extLst>
      <p:ext uri="{BB962C8B-B14F-4D97-AF65-F5344CB8AC3E}">
        <p14:creationId xmlns:p14="http://schemas.microsoft.com/office/powerpoint/2010/main" val="3918206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E01BA-CA1F-BCC1-462F-6F61C7ADF1A0}"/>
              </a:ext>
            </a:extLst>
          </p:cNvPr>
          <p:cNvSpPr>
            <a:spLocks noGrp="1"/>
          </p:cNvSpPr>
          <p:nvPr>
            <p:ph type="title"/>
          </p:nvPr>
        </p:nvSpPr>
        <p:spPr>
          <a:xfrm>
            <a:off x="2231136" y="288417"/>
            <a:ext cx="7729728" cy="492633"/>
          </a:xfrm>
        </p:spPr>
        <p:txBody>
          <a:bodyPr>
            <a:normAutofit fontScale="90000"/>
          </a:bodyPr>
          <a:lstStyle/>
          <a:p>
            <a:r>
              <a:rPr lang="en-GB" dirty="0"/>
              <a:t>disease</a:t>
            </a:r>
          </a:p>
        </p:txBody>
      </p:sp>
      <p:sp>
        <p:nvSpPr>
          <p:cNvPr id="3" name="Content Placeholder 2">
            <a:extLst>
              <a:ext uri="{FF2B5EF4-FFF2-40B4-BE49-F238E27FC236}">
                <a16:creationId xmlns:a16="http://schemas.microsoft.com/office/drawing/2014/main" id="{2FCA51AC-AC35-2696-1B69-FBDCF86C34B0}"/>
              </a:ext>
            </a:extLst>
          </p:cNvPr>
          <p:cNvSpPr>
            <a:spLocks noGrp="1"/>
          </p:cNvSpPr>
          <p:nvPr>
            <p:ph idx="1"/>
          </p:nvPr>
        </p:nvSpPr>
        <p:spPr>
          <a:xfrm>
            <a:off x="647700" y="962025"/>
            <a:ext cx="10991850" cy="5607557"/>
          </a:xfrm>
        </p:spPr>
        <p:txBody>
          <a:bodyPr>
            <a:normAutofit lnSpcReduction="10000"/>
          </a:bodyPr>
          <a:lstStyle/>
          <a:p>
            <a:r>
              <a:rPr lang="en-GB" sz="2400" dirty="0"/>
              <a:t>The symptoms of staphylococcal food poisoning usually develop within 4 hours of the ingestion of contaminated food. </a:t>
            </a:r>
          </a:p>
          <a:p>
            <a:r>
              <a:rPr lang="en-GB" sz="2400" dirty="0"/>
              <a:t>Symptoms—nausea, vomiting, abdominal cramps (which are usually quite severe), </a:t>
            </a:r>
            <a:r>
              <a:rPr lang="en-GB" sz="2400" dirty="0" err="1"/>
              <a:t>diarrhea</a:t>
            </a:r>
            <a:r>
              <a:rPr lang="en-GB" sz="2400" dirty="0"/>
              <a:t>, sweating, headache, prostration, and sometimes a fall in body temperature—generally lasting from 24 to 48 hours, and the mortality rate is very low or nil. </a:t>
            </a:r>
          </a:p>
          <a:p>
            <a:r>
              <a:rPr lang="en-GB" sz="2400" dirty="0"/>
              <a:t>The usual treatment for healthy persons consists of bed rest and maintenance of fluid balance. </a:t>
            </a:r>
          </a:p>
          <a:p>
            <a:r>
              <a:rPr lang="en-GB" sz="2400" dirty="0"/>
              <a:t>Proof of staphylococcal food poisoning is established by recovering enterotoxigenic staphylococci from leftover food and from the stool cultures of victims. </a:t>
            </a:r>
          </a:p>
          <a:p>
            <a:r>
              <a:rPr lang="en-GB" sz="2400" dirty="0"/>
              <a:t>The minimum quantity of enterotoxin needed to cause illness in humans is about 20 ng .This value is derived from an outbreak of staphylococcal gastroenteritis traced to 2% chocolate milk. From 12 cartons of milk, SEA was found at levels from 94 to 184 ng per carton, with a mean of 144 ng. The attack rate was associated with the quantity of milk consumed and somewhat with age; those aged 5–9 years were more sensitive than those aged 10–19 years. </a:t>
            </a:r>
          </a:p>
        </p:txBody>
      </p:sp>
    </p:spTree>
    <p:extLst>
      <p:ext uri="{BB962C8B-B14F-4D97-AF65-F5344CB8AC3E}">
        <p14:creationId xmlns:p14="http://schemas.microsoft.com/office/powerpoint/2010/main" val="2038889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E01BA-CA1F-BCC1-462F-6F61C7ADF1A0}"/>
              </a:ext>
            </a:extLst>
          </p:cNvPr>
          <p:cNvSpPr>
            <a:spLocks noGrp="1"/>
          </p:cNvSpPr>
          <p:nvPr>
            <p:ph type="title"/>
          </p:nvPr>
        </p:nvSpPr>
        <p:spPr>
          <a:xfrm>
            <a:off x="2231136" y="288417"/>
            <a:ext cx="7729728" cy="492633"/>
          </a:xfrm>
        </p:spPr>
        <p:txBody>
          <a:bodyPr>
            <a:normAutofit fontScale="90000"/>
          </a:bodyPr>
          <a:lstStyle/>
          <a:p>
            <a:r>
              <a:rPr lang="en-GB" dirty="0"/>
              <a:t>disease</a:t>
            </a:r>
          </a:p>
        </p:txBody>
      </p:sp>
      <p:pic>
        <p:nvPicPr>
          <p:cNvPr id="9" name="Picture 8">
            <a:extLst>
              <a:ext uri="{FF2B5EF4-FFF2-40B4-BE49-F238E27FC236}">
                <a16:creationId xmlns:a16="http://schemas.microsoft.com/office/drawing/2014/main" id="{5E000C6C-BA7C-0FCD-5747-1DFDB4EF46CE}"/>
              </a:ext>
            </a:extLst>
          </p:cNvPr>
          <p:cNvPicPr>
            <a:picLocks noChangeAspect="1"/>
          </p:cNvPicPr>
          <p:nvPr/>
        </p:nvPicPr>
        <p:blipFill>
          <a:blip r:embed="rId2"/>
          <a:stretch>
            <a:fillRect/>
          </a:stretch>
        </p:blipFill>
        <p:spPr>
          <a:xfrm>
            <a:off x="1502047" y="1257300"/>
            <a:ext cx="8899253" cy="4793904"/>
          </a:xfrm>
          <a:prstGeom prst="rect">
            <a:avLst/>
          </a:prstGeom>
        </p:spPr>
      </p:pic>
    </p:spTree>
    <p:extLst>
      <p:ext uri="{BB962C8B-B14F-4D97-AF65-F5344CB8AC3E}">
        <p14:creationId xmlns:p14="http://schemas.microsoft.com/office/powerpoint/2010/main" val="2817593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26EF-AE47-22DF-B583-7F3E9DBAB929}"/>
              </a:ext>
            </a:extLst>
          </p:cNvPr>
          <p:cNvSpPr>
            <a:spLocks noGrp="1"/>
          </p:cNvSpPr>
          <p:nvPr>
            <p:ph type="title"/>
          </p:nvPr>
        </p:nvSpPr>
        <p:spPr>
          <a:xfrm>
            <a:off x="2231136" y="259842"/>
            <a:ext cx="7729728" cy="530733"/>
          </a:xfrm>
        </p:spPr>
        <p:txBody>
          <a:bodyPr>
            <a:normAutofit fontScale="90000"/>
          </a:bodyPr>
          <a:lstStyle/>
          <a:p>
            <a:r>
              <a:rPr lang="en-GB" dirty="0"/>
              <a:t>prevention</a:t>
            </a:r>
          </a:p>
        </p:txBody>
      </p:sp>
      <p:sp>
        <p:nvSpPr>
          <p:cNvPr id="3" name="Content Placeholder 2">
            <a:extLst>
              <a:ext uri="{FF2B5EF4-FFF2-40B4-BE49-F238E27FC236}">
                <a16:creationId xmlns:a16="http://schemas.microsoft.com/office/drawing/2014/main" id="{ADB9644E-3788-C7E9-713E-6D5F631EC35B}"/>
              </a:ext>
            </a:extLst>
          </p:cNvPr>
          <p:cNvSpPr>
            <a:spLocks noGrp="1"/>
          </p:cNvSpPr>
          <p:nvPr>
            <p:ph idx="1"/>
          </p:nvPr>
        </p:nvSpPr>
        <p:spPr>
          <a:xfrm>
            <a:off x="1123949" y="1238250"/>
            <a:ext cx="10239375" cy="5067300"/>
          </a:xfrm>
        </p:spPr>
        <p:txBody>
          <a:bodyPr>
            <a:normAutofit/>
          </a:bodyPr>
          <a:lstStyle/>
          <a:p>
            <a:r>
              <a:rPr lang="en-GB" sz="2400" dirty="0"/>
              <a:t>When susceptible foods are produced with low numbers of staphylococci, they will remain free of enterotoxins and other food-poisoning hazards if kept either at or below 4.4◦C or above 60◦C until consumed. </a:t>
            </a:r>
          </a:p>
          <a:p>
            <a:r>
              <a:rPr lang="en-GB" sz="2400" dirty="0"/>
              <a:t>For the years 1961–1972, over 700 foodborne-disease outbreaks were investigated and out of 16  factors that contributed to the outbreaks, the 5 most frequently involved were the following:</a:t>
            </a:r>
          </a:p>
          <a:p>
            <a:r>
              <a:rPr lang="en-GB" sz="2400" dirty="0"/>
              <a:t>1. inadequate refrigeration;</a:t>
            </a:r>
          </a:p>
          <a:p>
            <a:r>
              <a:rPr lang="en-GB" sz="2400" dirty="0"/>
              <a:t>2. preparing foods far in advance of planned service;</a:t>
            </a:r>
          </a:p>
          <a:p>
            <a:r>
              <a:rPr lang="en-GB" sz="2400" dirty="0"/>
              <a:t>3. infected persons’ practicing poor personal hygiene;</a:t>
            </a:r>
          </a:p>
          <a:p>
            <a:r>
              <a:rPr lang="en-GB" sz="2400" dirty="0"/>
              <a:t>4. inadequate cooking or heat processing;</a:t>
            </a:r>
          </a:p>
          <a:p>
            <a:r>
              <a:rPr lang="en-GB" sz="2400" dirty="0"/>
              <a:t>5. holding food in warming devices at bacterial growth temperatures.</a:t>
            </a:r>
          </a:p>
        </p:txBody>
      </p:sp>
    </p:spTree>
    <p:extLst>
      <p:ext uri="{BB962C8B-B14F-4D97-AF65-F5344CB8AC3E}">
        <p14:creationId xmlns:p14="http://schemas.microsoft.com/office/powerpoint/2010/main" val="2514455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43E69-7134-6FFC-1A01-94D60A26AD5D}"/>
              </a:ext>
            </a:extLst>
          </p:cNvPr>
          <p:cNvSpPr>
            <a:spLocks noGrp="1"/>
          </p:cNvSpPr>
          <p:nvPr>
            <p:ph type="title"/>
          </p:nvPr>
        </p:nvSpPr>
        <p:spPr>
          <a:xfrm>
            <a:off x="2231136" y="155068"/>
            <a:ext cx="7729728" cy="502158"/>
          </a:xfrm>
        </p:spPr>
        <p:txBody>
          <a:bodyPr>
            <a:normAutofit fontScale="90000"/>
          </a:bodyPr>
          <a:lstStyle/>
          <a:p>
            <a:r>
              <a:rPr lang="en-GB" i="1" dirty="0"/>
              <a:t>Clostridium botulinum</a:t>
            </a:r>
          </a:p>
        </p:txBody>
      </p:sp>
      <p:sp>
        <p:nvSpPr>
          <p:cNvPr id="3" name="Content Placeholder 2">
            <a:extLst>
              <a:ext uri="{FF2B5EF4-FFF2-40B4-BE49-F238E27FC236}">
                <a16:creationId xmlns:a16="http://schemas.microsoft.com/office/drawing/2014/main" id="{AAF9ABAB-9AE9-0EEB-A9D4-AF641198E765}"/>
              </a:ext>
            </a:extLst>
          </p:cNvPr>
          <p:cNvSpPr>
            <a:spLocks noGrp="1"/>
          </p:cNvSpPr>
          <p:nvPr>
            <p:ph idx="1"/>
          </p:nvPr>
        </p:nvSpPr>
        <p:spPr>
          <a:xfrm>
            <a:off x="866775" y="962026"/>
            <a:ext cx="10296525" cy="5400674"/>
          </a:xfrm>
        </p:spPr>
        <p:txBody>
          <a:bodyPr>
            <a:normAutofit/>
          </a:bodyPr>
          <a:lstStyle/>
          <a:p>
            <a:r>
              <a:rPr lang="en-GB" sz="2400" dirty="0"/>
              <a:t>Botulism results from Consumption of food containing the potent toxin A. it is a neurotoxin which produces both neurological symptoms and some gastric symptoms.</a:t>
            </a:r>
          </a:p>
          <a:p>
            <a:r>
              <a:rPr lang="en-GB" sz="2400" dirty="0"/>
              <a:t>Unless prompt treatment is administered, it is fatal</a:t>
            </a:r>
          </a:p>
          <a:p>
            <a:r>
              <a:rPr lang="en-GB" sz="2400" dirty="0"/>
              <a:t>Infant botulism occurs from ingestion of spores that germinate, grow, and produce toxins in the GI tract</a:t>
            </a:r>
          </a:p>
          <a:p>
            <a:r>
              <a:rPr lang="en-GB" sz="2400" dirty="0"/>
              <a:t>In the US, the average number of outbreaks is about 16/year</a:t>
            </a:r>
          </a:p>
          <a:p>
            <a:r>
              <a:rPr lang="en-GB" sz="2400" dirty="0"/>
              <a:t>55 cases of botulism/year are estimated in the US with 9 death (16%)</a:t>
            </a:r>
          </a:p>
          <a:p>
            <a:r>
              <a:rPr lang="en-GB" sz="2400" dirty="0"/>
              <a:t>Many outbreaks occur from foods prepared at home</a:t>
            </a:r>
          </a:p>
        </p:txBody>
      </p:sp>
    </p:spTree>
    <p:extLst>
      <p:ext uri="{BB962C8B-B14F-4D97-AF65-F5344CB8AC3E}">
        <p14:creationId xmlns:p14="http://schemas.microsoft.com/office/powerpoint/2010/main" val="3334214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8016D-84BF-CDCF-AE0E-05F9B84887D3}"/>
              </a:ext>
            </a:extLst>
          </p:cNvPr>
          <p:cNvSpPr>
            <a:spLocks noGrp="1"/>
          </p:cNvSpPr>
          <p:nvPr>
            <p:ph type="title"/>
          </p:nvPr>
        </p:nvSpPr>
        <p:spPr>
          <a:xfrm>
            <a:off x="2231136" y="221742"/>
            <a:ext cx="7729728" cy="435483"/>
          </a:xfrm>
        </p:spPr>
        <p:txBody>
          <a:bodyPr>
            <a:normAutofit fontScale="90000"/>
          </a:bodyPr>
          <a:lstStyle/>
          <a:p>
            <a:r>
              <a:rPr lang="en-GB" dirty="0"/>
              <a:t>characteristics</a:t>
            </a:r>
          </a:p>
        </p:txBody>
      </p:sp>
      <p:sp>
        <p:nvSpPr>
          <p:cNvPr id="3" name="Content Placeholder 2">
            <a:extLst>
              <a:ext uri="{FF2B5EF4-FFF2-40B4-BE49-F238E27FC236}">
                <a16:creationId xmlns:a16="http://schemas.microsoft.com/office/drawing/2014/main" id="{C2FADEB0-1199-E057-E6A5-05F84BF65CBE}"/>
              </a:ext>
            </a:extLst>
          </p:cNvPr>
          <p:cNvSpPr>
            <a:spLocks noGrp="1"/>
          </p:cNvSpPr>
          <p:nvPr>
            <p:ph idx="1"/>
          </p:nvPr>
        </p:nvSpPr>
        <p:spPr>
          <a:xfrm>
            <a:off x="1447800" y="1171576"/>
            <a:ext cx="9829800" cy="5229224"/>
          </a:xfrm>
        </p:spPr>
        <p:txBody>
          <a:bodyPr>
            <a:normAutofit/>
          </a:bodyPr>
          <a:lstStyle/>
          <a:p>
            <a:r>
              <a:rPr lang="en-GB" sz="2400" i="1" dirty="0"/>
              <a:t>C. botulinum:</a:t>
            </a:r>
            <a:r>
              <a:rPr lang="en-GB" sz="2400" dirty="0"/>
              <a:t> Gram-positive rods, many are motile, obligate anaerobes form single terminal spores</a:t>
            </a:r>
          </a:p>
          <a:p>
            <a:r>
              <a:rPr lang="en-GB" sz="2400" dirty="0"/>
              <a:t>Spores do not germinate in the presence of nitrite (250 ppm)</a:t>
            </a:r>
          </a:p>
          <a:p>
            <a:r>
              <a:rPr lang="en-GB" sz="2400" dirty="0"/>
              <a:t>Spores are highly heat resistant (killed at 115°C), cells are killed at moderate heat (pasteurization)</a:t>
            </a:r>
          </a:p>
          <a:p>
            <a:r>
              <a:rPr lang="en-GB" sz="2400" dirty="0"/>
              <a:t>Toxins form during growth</a:t>
            </a:r>
          </a:p>
          <a:p>
            <a:r>
              <a:rPr lang="en-GB" sz="2400" dirty="0"/>
              <a:t> Strains can either be proteolytic or nonproteolytic</a:t>
            </a:r>
          </a:p>
          <a:p>
            <a:pPr marL="0" indent="0">
              <a:buNone/>
            </a:pPr>
            <a:endParaRPr lang="en-GB" sz="2400" dirty="0"/>
          </a:p>
        </p:txBody>
      </p:sp>
      <p:pic>
        <p:nvPicPr>
          <p:cNvPr id="4" name="Picture 3">
            <a:extLst>
              <a:ext uri="{FF2B5EF4-FFF2-40B4-BE49-F238E27FC236}">
                <a16:creationId xmlns:a16="http://schemas.microsoft.com/office/drawing/2014/main" id="{6FDBB643-8BEC-5EBA-6DDA-32A1274983B5}"/>
              </a:ext>
            </a:extLst>
          </p:cNvPr>
          <p:cNvPicPr>
            <a:picLocks noChangeAspect="1"/>
          </p:cNvPicPr>
          <p:nvPr/>
        </p:nvPicPr>
        <p:blipFill>
          <a:blip r:embed="rId2"/>
          <a:stretch>
            <a:fillRect/>
          </a:stretch>
        </p:blipFill>
        <p:spPr>
          <a:xfrm>
            <a:off x="8674527" y="4830636"/>
            <a:ext cx="1853345" cy="1444877"/>
          </a:xfrm>
          <a:prstGeom prst="rect">
            <a:avLst/>
          </a:prstGeom>
        </p:spPr>
      </p:pic>
    </p:spTree>
    <p:extLst>
      <p:ext uri="{BB962C8B-B14F-4D97-AF65-F5344CB8AC3E}">
        <p14:creationId xmlns:p14="http://schemas.microsoft.com/office/powerpoint/2010/main" val="54698844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1375</TotalTime>
  <Words>1835</Words>
  <Application>Microsoft Office PowerPoint</Application>
  <PresentationFormat>Widescreen</PresentationFormat>
  <Paragraphs>132</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Gill Sans MT</vt:lpstr>
      <vt:lpstr>Parcel</vt:lpstr>
      <vt:lpstr>Lecture 10</vt:lpstr>
      <vt:lpstr>Staphylococcal gastroenteritis</vt:lpstr>
      <vt:lpstr>characteristics</vt:lpstr>
      <vt:lpstr>Enterotoxins and virulence factors</vt:lpstr>
      <vt:lpstr>disease</vt:lpstr>
      <vt:lpstr>disease</vt:lpstr>
      <vt:lpstr>prevention</vt:lpstr>
      <vt:lpstr>Clostridium botulinum</vt:lpstr>
      <vt:lpstr>characteristics</vt:lpstr>
      <vt:lpstr>Growth and toxins</vt:lpstr>
      <vt:lpstr>habitat</vt:lpstr>
      <vt:lpstr>Botulism incidence</vt:lpstr>
      <vt:lpstr>Toxins and toxin production</vt:lpstr>
      <vt:lpstr>Toxins and toxin production</vt:lpstr>
      <vt:lpstr>disease</vt:lpstr>
      <vt:lpstr>Foodborne botulism</vt:lpstr>
      <vt:lpstr>Foodborne botulism</vt:lpstr>
      <vt:lpstr>Wound and infant botulism</vt:lpstr>
      <vt:lpstr>Food association</vt:lpstr>
      <vt:lpstr>Food association</vt:lpstr>
      <vt:lpstr>PowerPoint Presentation</vt:lpstr>
      <vt:lpstr>prevention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10</dc:title>
  <dc:creator>Emilia J Rappocciolo</dc:creator>
  <cp:lastModifiedBy>Emilia J Rappocciolo</cp:lastModifiedBy>
  <cp:revision>1</cp:revision>
  <dcterms:created xsi:type="dcterms:W3CDTF">2024-11-06T10:07:58Z</dcterms:created>
  <dcterms:modified xsi:type="dcterms:W3CDTF">2024-11-07T09:04:53Z</dcterms:modified>
</cp:coreProperties>
</file>