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sldIdLst>
    <p:sldId id="257" r:id="rId2"/>
    <p:sldId id="290" r:id="rId3"/>
    <p:sldId id="300" r:id="rId4"/>
    <p:sldId id="301" r:id="rId5"/>
    <p:sldId id="304" r:id="rId6"/>
    <p:sldId id="306" r:id="rId7"/>
    <p:sldId id="309" r:id="rId8"/>
    <p:sldId id="310" r:id="rId9"/>
    <p:sldId id="305" r:id="rId10"/>
    <p:sldId id="302" r:id="rId11"/>
    <p:sldId id="303" r:id="rId12"/>
    <p:sldId id="307" r:id="rId13"/>
    <p:sldId id="308" r:id="rId14"/>
    <p:sldId id="311" r:id="rId15"/>
    <p:sldId id="312" r:id="rId16"/>
    <p:sldId id="313" r:id="rId17"/>
    <p:sldId id="314" r:id="rId18"/>
    <p:sldId id="315" r:id="rId19"/>
    <p:sldId id="328" r:id="rId20"/>
    <p:sldId id="316" r:id="rId21"/>
    <p:sldId id="318" r:id="rId22"/>
    <p:sldId id="319" r:id="rId23"/>
    <p:sldId id="317" r:id="rId24"/>
    <p:sldId id="320" r:id="rId25"/>
    <p:sldId id="322" r:id="rId26"/>
    <p:sldId id="321" r:id="rId27"/>
    <p:sldId id="324" r:id="rId28"/>
    <p:sldId id="323" r:id="rId29"/>
    <p:sldId id="325" r:id="rId30"/>
    <p:sldId id="326" r:id="rId31"/>
    <p:sldId id="32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BB"/>
    <a:srgbClr val="B46D31"/>
    <a:srgbClr val="A9B7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4186" autoAdjust="0"/>
  </p:normalViewPr>
  <p:slideViewPr>
    <p:cSldViewPr snapToGrid="0" snapToObjects="1" showGuides="1">
      <p:cViewPr varScale="1">
        <p:scale>
          <a:sx n="78" d="100"/>
          <a:sy n="78" d="100"/>
        </p:scale>
        <p:origin x="38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0239D73C-AF14-7643-8BC7-209F4FB10DDF}" type="datetimeFigureOut">
              <a:rPr lang="en-US" smtClean="0"/>
              <a:pPr/>
              <a:t>11/25/2024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F52A25F9-16D3-E64A-8639-7B020C319E7B}" type="slidenum">
              <a:rPr lang="en-US" smtClean="0"/>
              <a:pPr/>
              <a:t>‹#›</a:t>
            </a:fld>
            <a:endParaRPr lang="en-US" dirty="0"/>
          </a:p>
        </p:txBody>
      </p:sp>
    </p:spTree>
    <p:extLst>
      <p:ext uri="{BB962C8B-B14F-4D97-AF65-F5344CB8AC3E}">
        <p14:creationId xmlns:p14="http://schemas.microsoft.com/office/powerpoint/2010/main" val="190897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3</a:t>
            </a:fld>
            <a:endParaRPr lang="en-US" dirty="0"/>
          </a:p>
        </p:txBody>
      </p:sp>
    </p:spTree>
    <p:extLst>
      <p:ext uri="{BB962C8B-B14F-4D97-AF65-F5344CB8AC3E}">
        <p14:creationId xmlns:p14="http://schemas.microsoft.com/office/powerpoint/2010/main" val="1373438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12</a:t>
            </a:fld>
            <a:endParaRPr lang="en-US" dirty="0"/>
          </a:p>
        </p:txBody>
      </p:sp>
    </p:spTree>
    <p:extLst>
      <p:ext uri="{BB962C8B-B14F-4D97-AF65-F5344CB8AC3E}">
        <p14:creationId xmlns:p14="http://schemas.microsoft.com/office/powerpoint/2010/main" val="2393144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13</a:t>
            </a:fld>
            <a:endParaRPr lang="en-US" dirty="0"/>
          </a:p>
        </p:txBody>
      </p:sp>
    </p:spTree>
    <p:extLst>
      <p:ext uri="{BB962C8B-B14F-4D97-AF65-F5344CB8AC3E}">
        <p14:creationId xmlns:p14="http://schemas.microsoft.com/office/powerpoint/2010/main" val="96702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4</a:t>
            </a:fld>
            <a:endParaRPr lang="en-US" dirty="0"/>
          </a:p>
        </p:txBody>
      </p:sp>
    </p:spTree>
    <p:extLst>
      <p:ext uri="{BB962C8B-B14F-4D97-AF65-F5344CB8AC3E}">
        <p14:creationId xmlns:p14="http://schemas.microsoft.com/office/powerpoint/2010/main" val="270329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5</a:t>
            </a:fld>
            <a:endParaRPr lang="en-US" dirty="0"/>
          </a:p>
        </p:txBody>
      </p:sp>
    </p:spTree>
    <p:extLst>
      <p:ext uri="{BB962C8B-B14F-4D97-AF65-F5344CB8AC3E}">
        <p14:creationId xmlns:p14="http://schemas.microsoft.com/office/powerpoint/2010/main" val="413775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6</a:t>
            </a:fld>
            <a:endParaRPr lang="en-US" dirty="0"/>
          </a:p>
        </p:txBody>
      </p:sp>
    </p:spTree>
    <p:extLst>
      <p:ext uri="{BB962C8B-B14F-4D97-AF65-F5344CB8AC3E}">
        <p14:creationId xmlns:p14="http://schemas.microsoft.com/office/powerpoint/2010/main" val="626690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7</a:t>
            </a:fld>
            <a:endParaRPr lang="en-US" dirty="0"/>
          </a:p>
        </p:txBody>
      </p:sp>
    </p:spTree>
    <p:extLst>
      <p:ext uri="{BB962C8B-B14F-4D97-AF65-F5344CB8AC3E}">
        <p14:creationId xmlns:p14="http://schemas.microsoft.com/office/powerpoint/2010/main" val="2008546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8</a:t>
            </a:fld>
            <a:endParaRPr lang="en-US" dirty="0"/>
          </a:p>
        </p:txBody>
      </p:sp>
    </p:spTree>
    <p:extLst>
      <p:ext uri="{BB962C8B-B14F-4D97-AF65-F5344CB8AC3E}">
        <p14:creationId xmlns:p14="http://schemas.microsoft.com/office/powerpoint/2010/main" val="35284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9</a:t>
            </a:fld>
            <a:endParaRPr lang="en-US" dirty="0"/>
          </a:p>
        </p:txBody>
      </p:sp>
    </p:spTree>
    <p:extLst>
      <p:ext uri="{BB962C8B-B14F-4D97-AF65-F5344CB8AC3E}">
        <p14:creationId xmlns:p14="http://schemas.microsoft.com/office/powerpoint/2010/main" val="303969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10</a:t>
            </a:fld>
            <a:endParaRPr lang="en-US" dirty="0"/>
          </a:p>
        </p:txBody>
      </p:sp>
    </p:spTree>
    <p:extLst>
      <p:ext uri="{BB962C8B-B14F-4D97-AF65-F5344CB8AC3E}">
        <p14:creationId xmlns:p14="http://schemas.microsoft.com/office/powerpoint/2010/main" val="855902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11</a:t>
            </a:fld>
            <a:endParaRPr lang="en-US" dirty="0"/>
          </a:p>
        </p:txBody>
      </p:sp>
    </p:spTree>
    <p:extLst>
      <p:ext uri="{BB962C8B-B14F-4D97-AF65-F5344CB8AC3E}">
        <p14:creationId xmlns:p14="http://schemas.microsoft.com/office/powerpoint/2010/main" val="1746503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n-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tx2"/>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a:extLst>
              <a:ext uri="{FF2B5EF4-FFF2-40B4-BE49-F238E27FC236}">
                <a16:creationId xmlns:a16="http://schemas.microsoft.com/office/drawing/2014/main" id="{9C7DE7FF-FD86-434E-91D5-DF1AA23EE7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863896"/>
            <a:ext cx="4557444" cy="533257"/>
          </a:xfrm>
          <a:prstGeom prst="rect">
            <a:avLst/>
          </a:prstGeom>
        </p:spPr>
      </p:pic>
    </p:spTree>
    <p:extLst>
      <p:ext uri="{BB962C8B-B14F-4D97-AF65-F5344CB8AC3E}">
        <p14:creationId xmlns:p14="http://schemas.microsoft.com/office/powerpoint/2010/main" val="38254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C6EF38F-8DF7-3941-B22C-502232E4CB0B}"/>
              </a:ext>
            </a:extLst>
          </p:cNvPr>
          <p:cNvSpPr>
            <a:spLocks noGrp="1" noChangeAspect="1"/>
          </p:cNvSpPr>
          <p:nvPr>
            <p:ph type="pic" idx="13"/>
          </p:nvPr>
        </p:nvSpPr>
        <p:spPr>
          <a:xfrm>
            <a:off x="5098566" y="1079500"/>
            <a:ext cx="7093434" cy="57785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61679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a:extLst>
              <a:ext uri="{FF2B5EF4-FFF2-40B4-BE49-F238E27FC236}">
                <a16:creationId xmlns:a16="http://schemas.microsoft.com/office/drawing/2014/main" id="{0CAA554F-B37C-9E47-B5E4-82235D4EC6CD}"/>
              </a:ext>
            </a:extLst>
          </p:cNvPr>
          <p:cNvSpPr>
            <a:spLocks noGrp="1" noChangeAspect="1"/>
          </p:cNvSpPr>
          <p:nvPr>
            <p:ph type="pic" idx="13"/>
          </p:nvPr>
        </p:nvSpPr>
        <p:spPr>
          <a:xfrm>
            <a:off x="5114631" y="1066800"/>
            <a:ext cx="7077369" cy="293259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Picture Placeholder 2">
            <a:extLst>
              <a:ext uri="{FF2B5EF4-FFF2-40B4-BE49-F238E27FC236}">
                <a16:creationId xmlns:a16="http://schemas.microsoft.com/office/drawing/2014/main" id="{9F5FDDA2-E7AF-294B-ACDF-BDB5997277BC}"/>
              </a:ext>
            </a:extLst>
          </p:cNvPr>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a:extLst>
              <a:ext uri="{FF2B5EF4-FFF2-40B4-BE49-F238E27FC236}">
                <a16:creationId xmlns:a16="http://schemas.microsoft.com/office/drawing/2014/main" id="{F2499D1A-BF4E-8444-BF94-86863CA11648}"/>
              </a:ext>
            </a:extLst>
          </p:cNvPr>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54085193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6A37-D6A5-0C40-A676-03633A9FD245}"/>
              </a:ext>
            </a:extLst>
          </p:cNvPr>
          <p:cNvSpPr>
            <a:spLocks noGrp="1"/>
          </p:cNvSpPr>
          <p:nvPr>
            <p:ph type="title"/>
          </p:nvPr>
        </p:nvSpPr>
        <p:spPr/>
        <p:txBody>
          <a:bodyPr/>
          <a:lstStyle/>
          <a:p>
            <a:r>
              <a:rPr lang="en-US" dirty="0"/>
              <a:t>Click to edit</a:t>
            </a:r>
          </a:p>
        </p:txBody>
      </p:sp>
      <p:sp>
        <p:nvSpPr>
          <p:cNvPr id="3" name="Picture Placeholder 2">
            <a:extLst>
              <a:ext uri="{FF2B5EF4-FFF2-40B4-BE49-F238E27FC236}">
                <a16:creationId xmlns:a16="http://schemas.microsoft.com/office/drawing/2014/main" id="{CB21EA68-2B0A-7648-9710-0081FFDD7D68}"/>
              </a:ext>
            </a:extLst>
          </p:cNvPr>
          <p:cNvSpPr>
            <a:spLocks noGrp="1" noChangeAspect="1"/>
          </p:cNvSpPr>
          <p:nvPr>
            <p:ph type="pic" idx="13"/>
          </p:nvPr>
        </p:nvSpPr>
        <p:spPr>
          <a:xfrm>
            <a:off x="0" y="1066800"/>
            <a:ext cx="12192000" cy="57912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276045891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2">
            <a:extLst>
              <a:ext uri="{FF2B5EF4-FFF2-40B4-BE49-F238E27FC236}">
                <a16:creationId xmlns:a16="http://schemas.microsoft.com/office/drawing/2014/main" id="{7B782143-2792-E14B-AE51-0FFA9028EB8A}"/>
              </a:ext>
            </a:extLst>
          </p:cNvPr>
          <p:cNvSpPr>
            <a:spLocks noGrp="1"/>
          </p:cNvSpPr>
          <p:nvPr>
            <p:ph type="chart" sz="quarter" idx="16"/>
          </p:nvPr>
        </p:nvSpPr>
        <p:spPr>
          <a:xfrm>
            <a:off x="5161935" y="1976285"/>
            <a:ext cx="6325152" cy="3967316"/>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Tree>
    <p:extLst>
      <p:ext uri="{BB962C8B-B14F-4D97-AF65-F5344CB8AC3E}">
        <p14:creationId xmlns:p14="http://schemas.microsoft.com/office/powerpoint/2010/main" val="61249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n-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a:extLst>
              <a:ext uri="{FF2B5EF4-FFF2-40B4-BE49-F238E27FC236}">
                <a16:creationId xmlns:a16="http://schemas.microsoft.com/office/drawing/2014/main" id="{9C7DE7FF-FD86-434E-91D5-DF1AA23EE7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826723"/>
            <a:ext cx="4108858" cy="480769"/>
          </a:xfrm>
          <a:prstGeom prst="rect">
            <a:avLst/>
          </a:prstGeom>
        </p:spPr>
      </p:pic>
    </p:spTree>
    <p:extLst>
      <p:ext uri="{BB962C8B-B14F-4D97-AF65-F5344CB8AC3E}">
        <p14:creationId xmlns:p14="http://schemas.microsoft.com/office/powerpoint/2010/main" val="391094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n-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190517"/>
            <a:ext cx="4324179" cy="505963"/>
          </a:xfrm>
          <a:prstGeom prst="rect">
            <a:avLst/>
          </a:prstGeom>
        </p:spPr>
      </p:pic>
    </p:spTree>
    <p:extLst>
      <p:ext uri="{BB962C8B-B14F-4D97-AF65-F5344CB8AC3E}">
        <p14:creationId xmlns:p14="http://schemas.microsoft.com/office/powerpoint/2010/main" val="252752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tx2"/>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n-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descr="University at Buffalo, The State University of New York logo"/>
          <p:cNvPicPr>
            <a:picLocks noChangeAspect="1"/>
          </p:cNvPicPr>
          <p:nvPr userDrawn="1"/>
        </p:nvPicPr>
        <p:blipFill>
          <a:blip r:embed="rId3"/>
          <a:stretch>
            <a:fillRect/>
          </a:stretch>
        </p:blipFill>
        <p:spPr>
          <a:xfrm>
            <a:off x="355600" y="321249"/>
            <a:ext cx="4800600" cy="355823"/>
          </a:xfrm>
          <a:prstGeom prst="rect">
            <a:avLst/>
          </a:prstGeom>
        </p:spPr>
      </p:pic>
    </p:spTree>
    <p:extLst>
      <p:ext uri="{BB962C8B-B14F-4D97-AF65-F5344CB8AC3E}">
        <p14:creationId xmlns:p14="http://schemas.microsoft.com/office/powerpoint/2010/main" val="207956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240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21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2B2E-D090-724F-8681-FBE0CDA2F117}"/>
              </a:ext>
            </a:extLst>
          </p:cNvPr>
          <p:cNvSpPr>
            <a:spLocks noGrp="1"/>
          </p:cNvSpPr>
          <p:nvPr>
            <p:ph type="title"/>
          </p:nvPr>
        </p:nvSpPr>
        <p:spPr>
          <a:xfrm>
            <a:off x="566928" y="1499616"/>
            <a:ext cx="10515600" cy="5909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559530-982F-0F4F-B296-9DB2F44D8051}"/>
              </a:ext>
            </a:extLst>
          </p:cNvPr>
          <p:cNvSpPr>
            <a:spLocks noGrp="1"/>
          </p:cNvSpPr>
          <p:nvPr>
            <p:ph sz="half" idx="1"/>
          </p:nvPr>
        </p:nvSpPr>
        <p:spPr>
          <a:xfrm>
            <a:off x="566928" y="2185416"/>
            <a:ext cx="4500372" cy="39486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90367C6-4AC8-9C47-BDFA-A5613CF90E15}"/>
              </a:ext>
            </a:extLst>
          </p:cNvPr>
          <p:cNvSpPr>
            <a:spLocks noGrp="1"/>
          </p:cNvSpPr>
          <p:nvPr>
            <p:ph sz="half" idx="2"/>
          </p:nvPr>
        </p:nvSpPr>
        <p:spPr>
          <a:xfrm>
            <a:off x="5410200" y="2185416"/>
            <a:ext cx="4498848" cy="395020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946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C5C1-32E2-374C-809B-D54BEC11EB3F}"/>
              </a:ext>
            </a:extLst>
          </p:cNvPr>
          <p:cNvSpPr>
            <a:spLocks noGrp="1"/>
          </p:cNvSpPr>
          <p:nvPr>
            <p:ph type="title"/>
          </p:nvPr>
        </p:nvSpPr>
        <p:spPr>
          <a:xfrm>
            <a:off x="566928" y="1499616"/>
            <a:ext cx="10515600" cy="590931"/>
          </a:xfrm>
        </p:spPr>
        <p:txBody>
          <a:bodyPr>
            <a:spAutoFit/>
          </a:bodyPr>
          <a:lstStyle/>
          <a:p>
            <a:r>
              <a:rPr lang="en-US" dirty="0"/>
              <a:t>Click to edit Master title style</a:t>
            </a:r>
          </a:p>
        </p:txBody>
      </p:sp>
      <p:sp>
        <p:nvSpPr>
          <p:cNvPr id="3" name="Text Placeholder 2">
            <a:extLst>
              <a:ext uri="{FF2B5EF4-FFF2-40B4-BE49-F238E27FC236}">
                <a16:creationId xmlns:a16="http://schemas.microsoft.com/office/drawing/2014/main" id="{9798817A-73B4-F340-8D0E-FB813E55F799}"/>
              </a:ext>
            </a:extLst>
          </p:cNvPr>
          <p:cNvSpPr>
            <a:spLocks noGrp="1"/>
          </p:cNvSpPr>
          <p:nvPr>
            <p:ph type="body" idx="1" hasCustomPrompt="1"/>
          </p:nvPr>
        </p:nvSpPr>
        <p:spPr>
          <a:xfrm>
            <a:off x="566928" y="2185416"/>
            <a:ext cx="5138928" cy="393192"/>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B5126641-0094-3D49-865E-3DB9ECAC43C4}"/>
              </a:ext>
            </a:extLst>
          </p:cNvPr>
          <p:cNvSpPr>
            <a:spLocks noGrp="1"/>
          </p:cNvSpPr>
          <p:nvPr>
            <p:ph sz="half" idx="2"/>
          </p:nvPr>
        </p:nvSpPr>
        <p:spPr>
          <a:xfrm>
            <a:off x="566928" y="2593340"/>
            <a:ext cx="5140515" cy="3535744"/>
          </a:xfrm>
        </p:spPr>
        <p:txBody>
          <a:bodyPr/>
          <a:lstStyle>
            <a:lvl1pPr marL="285750" indent="-285750">
              <a:buClr>
                <a:schemeClr val="tx2"/>
              </a:buClr>
              <a:buSzPct val="12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6E11705-25F9-194A-9D2F-C9FEEA3A5744}"/>
              </a:ext>
            </a:extLst>
          </p:cNvPr>
          <p:cNvSpPr>
            <a:spLocks noGrp="1"/>
          </p:cNvSpPr>
          <p:nvPr>
            <p:ph type="body" sz="quarter" idx="3" hasCustomPrompt="1"/>
          </p:nvPr>
        </p:nvSpPr>
        <p:spPr>
          <a:xfrm>
            <a:off x="6172200" y="2185416"/>
            <a:ext cx="5138928" cy="394980"/>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7D978716-6004-6344-B5D2-C780B062C9CF}"/>
              </a:ext>
            </a:extLst>
          </p:cNvPr>
          <p:cNvSpPr>
            <a:spLocks noGrp="1"/>
          </p:cNvSpPr>
          <p:nvPr>
            <p:ph sz="quarter" idx="4"/>
          </p:nvPr>
        </p:nvSpPr>
        <p:spPr>
          <a:xfrm>
            <a:off x="6172200" y="2590800"/>
            <a:ext cx="5138928" cy="3538728"/>
          </a:xfrm>
        </p:spPr>
        <p:txBody>
          <a:bodyPr/>
          <a:lstStyle>
            <a:lvl1pPr marL="285750" indent="-285750">
              <a:buClr>
                <a:schemeClr val="tx2"/>
              </a:buClr>
              <a:buSzPct val="12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84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2439-3BDA-DB47-AA02-5590274D40F8}"/>
              </a:ext>
            </a:extLst>
          </p:cNvPr>
          <p:cNvSpPr>
            <a:spLocks noGrp="1"/>
          </p:cNvSpPr>
          <p:nvPr>
            <p:ph type="title"/>
          </p:nvPr>
        </p:nvSpPr>
        <p:spPr/>
        <p:txBody>
          <a:bodyPr>
            <a:spAutoFit/>
          </a:bodyPr>
          <a:lstStyle/>
          <a:p>
            <a:r>
              <a:rPr lang="en-US" dirty="0"/>
              <a:t>Click to edit Master title style</a:t>
            </a:r>
          </a:p>
        </p:txBody>
      </p:sp>
    </p:spTree>
    <p:extLst>
      <p:ext uri="{BB962C8B-B14F-4D97-AF65-F5344CB8AC3E}">
        <p14:creationId xmlns:p14="http://schemas.microsoft.com/office/powerpoint/2010/main" val="120925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614BA-85C5-BA49-A402-F7BCCCDB2C4F}"/>
              </a:ext>
            </a:extLst>
          </p:cNvPr>
          <p:cNvSpPr>
            <a:spLocks noGrp="1"/>
          </p:cNvSpPr>
          <p:nvPr>
            <p:ph type="title"/>
          </p:nvPr>
        </p:nvSpPr>
        <p:spPr>
          <a:xfrm>
            <a:off x="566928" y="1499616"/>
            <a:ext cx="10515600" cy="590931"/>
          </a:xfrm>
          <a:prstGeom prst="rect">
            <a:avLst/>
          </a:prstGeom>
        </p:spPr>
        <p:txBody>
          <a:bodyPr vert="horz" lIns="91440" tIns="45720" rIns="91440" bIns="45720" rtlCol="0" anchor="b"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C6A66ADF-AEA5-DC4B-841D-168372B891D6}"/>
              </a:ext>
            </a:extLst>
          </p:cNvPr>
          <p:cNvSpPr>
            <a:spLocks noGrp="1"/>
          </p:cNvSpPr>
          <p:nvPr>
            <p:ph type="body" idx="1"/>
          </p:nvPr>
        </p:nvSpPr>
        <p:spPr>
          <a:xfrm>
            <a:off x="566928" y="2185416"/>
            <a:ext cx="10515600" cy="396824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7B0F206-4721-B742-B71F-C0AADA23A98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66928" y="242094"/>
            <a:ext cx="3991483" cy="467035"/>
          </a:xfrm>
          <a:prstGeom prst="rect">
            <a:avLst/>
          </a:prstGeom>
        </p:spPr>
      </p:pic>
      <p:sp>
        <p:nvSpPr>
          <p:cNvPr id="7" name="Footer Placeholder 4">
            <a:extLst>
              <a:ext uri="{FF2B5EF4-FFF2-40B4-BE49-F238E27FC236}">
                <a16:creationId xmlns:a16="http://schemas.microsoft.com/office/drawing/2014/main" id="{D439930E-F253-DE46-B952-3E0957740773}"/>
              </a:ext>
            </a:extLst>
          </p:cNvPr>
          <p:cNvSpPr txBox="1">
            <a:spLocks/>
          </p:cNvSpPr>
          <p:nvPr userDrawn="1"/>
        </p:nvSpPr>
        <p:spPr>
          <a:xfrm>
            <a:off x="6938176" y="6319774"/>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3C135-CEC6-A548-8917-8F7FEB82358B}" type="slidenum">
              <a:rPr lang="en-US" b="1" smtClean="0"/>
              <a:pPr/>
              <a:t>‹#›</a:t>
            </a:fld>
            <a:endParaRPr lang="en-US" b="1" dirty="0"/>
          </a:p>
        </p:txBody>
      </p:sp>
    </p:spTree>
    <p:extLst>
      <p:ext uri="{BB962C8B-B14F-4D97-AF65-F5344CB8AC3E}">
        <p14:creationId xmlns:p14="http://schemas.microsoft.com/office/powerpoint/2010/main" val="2937971482"/>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63" r:id="rId3"/>
    <p:sldLayoutId id="2147483669" r:id="rId4"/>
    <p:sldLayoutId id="2147483650" r:id="rId5"/>
    <p:sldLayoutId id="2147483664" r:id="rId6"/>
    <p:sldLayoutId id="2147483652" r:id="rId7"/>
    <p:sldLayoutId id="2147483653" r:id="rId8"/>
    <p:sldLayoutId id="2147483654" r:id="rId9"/>
    <p:sldLayoutId id="2147483665" r:id="rId10"/>
    <p:sldLayoutId id="2147483666" r:id="rId11"/>
    <p:sldLayoutId id="2147483660" r:id="rId12"/>
    <p:sldLayoutId id="2147483667" r:id="rId13"/>
  </p:sldLayoutIdLst>
  <p:hf hdr="0" dt="0"/>
  <p:txStyles>
    <p:title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mocki.io/"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18.gif"/><Relationship Id="rId4" Type="http://schemas.openxmlformats.org/officeDocument/2006/relationships/image" Target="../media/image12.gif"/><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esentation Title">
            <a:extLst>
              <a:ext uri="{FF2B5EF4-FFF2-40B4-BE49-F238E27FC236}">
                <a16:creationId xmlns:a16="http://schemas.microsoft.com/office/drawing/2014/main" id="{1089AC9A-5D7D-5A4C-8605-7607252D4FA1}"/>
              </a:ext>
            </a:extLst>
          </p:cNvPr>
          <p:cNvSpPr>
            <a:spLocks noGrp="1"/>
          </p:cNvSpPr>
          <p:nvPr>
            <p:ph type="ctrTitle"/>
          </p:nvPr>
        </p:nvSpPr>
        <p:spPr>
          <a:xfrm>
            <a:off x="658367" y="811764"/>
            <a:ext cx="7608555" cy="3853737"/>
          </a:xfrm>
        </p:spPr>
        <p:txBody>
          <a:bodyPr/>
          <a:lstStyle/>
          <a:p>
            <a:r>
              <a:rPr lang="en-US" dirty="0"/>
              <a:t>Exp #8</a:t>
            </a:r>
            <a:br>
              <a:rPr lang="en-US" dirty="0"/>
            </a:br>
            <a:br>
              <a:rPr lang="en-US" dirty="0"/>
            </a:br>
            <a:r>
              <a:rPr lang="en-US" dirty="0"/>
              <a:t>Integrating</a:t>
            </a:r>
            <a:br>
              <a:rPr lang="en-US" dirty="0"/>
            </a:br>
            <a:r>
              <a:rPr lang="en-US" dirty="0"/>
              <a:t>REST API </a:t>
            </a:r>
            <a:br>
              <a:rPr lang="en-US" dirty="0"/>
            </a:br>
            <a:r>
              <a:rPr lang="en-US" dirty="0"/>
              <a:t>into Android</a:t>
            </a:r>
          </a:p>
        </p:txBody>
      </p:sp>
      <p:sp>
        <p:nvSpPr>
          <p:cNvPr id="2" name="Text Placeholder 1">
            <a:extLst>
              <a:ext uri="{FF2B5EF4-FFF2-40B4-BE49-F238E27FC236}">
                <a16:creationId xmlns:a16="http://schemas.microsoft.com/office/drawing/2014/main" id="{95D02888-0E71-9342-B0C7-71D861CA207B}"/>
              </a:ext>
            </a:extLst>
          </p:cNvPr>
          <p:cNvSpPr>
            <a:spLocks noGrp="1"/>
          </p:cNvSpPr>
          <p:nvPr/>
        </p:nvSpPr>
        <p:spPr>
          <a:xfrm>
            <a:off x="658367" y="4653930"/>
            <a:ext cx="6638544" cy="1650381"/>
          </a:xfrm>
          <a:prstGeom prst="rect">
            <a:avLst/>
          </a:prstGeom>
        </p:spPr>
        <p:txBody>
          <a:bodyPr vert="horz" lIns="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t>SLIDES BY: Tarek Zidan and Mohamad </a:t>
            </a:r>
            <a:r>
              <a:rPr lang="en-US" sz="2800" dirty="0" err="1"/>
              <a:t>Balawi</a:t>
            </a:r>
            <a:endParaRPr lang="en-US" sz="2800" dirty="0"/>
          </a:p>
        </p:txBody>
      </p:sp>
    </p:spTree>
    <p:extLst>
      <p:ext uri="{BB962C8B-B14F-4D97-AF65-F5344CB8AC3E}">
        <p14:creationId xmlns:p14="http://schemas.microsoft.com/office/powerpoint/2010/main" val="40781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a:xfrm>
            <a:off x="566927" y="1499616"/>
            <a:ext cx="9674363" cy="590931"/>
          </a:xfrm>
        </p:spPr>
        <p:txBody>
          <a:bodyPr/>
          <a:lstStyle/>
          <a:p>
            <a:r>
              <a:rPr lang="en-US" dirty="0"/>
              <a:t>JSON</a:t>
            </a:r>
          </a:p>
        </p:txBody>
      </p:sp>
      <p:sp>
        <p:nvSpPr>
          <p:cNvPr id="7" name="Compare Section - Text">
            <a:extLst>
              <a:ext uri="{FF2B5EF4-FFF2-40B4-BE49-F238E27FC236}">
                <a16:creationId xmlns:a16="http://schemas.microsoft.com/office/drawing/2014/main" id="{48B0953F-74D7-0140-8C86-93FC4F66A37B}"/>
              </a:ext>
            </a:extLst>
          </p:cNvPr>
          <p:cNvSpPr>
            <a:spLocks noGrp="1"/>
          </p:cNvSpPr>
          <p:nvPr>
            <p:ph sz="half" idx="4294967295"/>
          </p:nvPr>
        </p:nvSpPr>
        <p:spPr>
          <a:xfrm>
            <a:off x="566931" y="2220687"/>
            <a:ext cx="6505673" cy="4114800"/>
          </a:xfrm>
          <a:prstGeom prst="rect">
            <a:avLst/>
          </a:prstGeom>
        </p:spPr>
        <p:txBody>
          <a:bodyPr/>
          <a:lstStyle/>
          <a:p>
            <a:pPr algn="just"/>
            <a:r>
              <a:rPr lang="en-US" dirty="0"/>
              <a:t>JSON (JavaScript Object Notation) is a lightweight data interchange format used to transmit and store structured data in a human-readable format, commonly used in web development and APIs.</a:t>
            </a:r>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p:txBody>
      </p:sp>
      <p:sp>
        <p:nvSpPr>
          <p:cNvPr id="6" name="Rectangle 5"/>
          <p:cNvSpPr/>
          <p:nvPr/>
        </p:nvSpPr>
        <p:spPr>
          <a:xfrm>
            <a:off x="7761941" y="1960181"/>
            <a:ext cx="6096000" cy="3693319"/>
          </a:xfrm>
          <a:prstGeom prst="rect">
            <a:avLst/>
          </a:prstGeom>
        </p:spPr>
        <p:txBody>
          <a:bodyPr>
            <a:spAutoFit/>
          </a:bodyPr>
          <a:lstStyle/>
          <a:p>
            <a:pPr algn="just"/>
            <a:r>
              <a:rPr lang="en-US" b="1" dirty="0">
                <a:solidFill>
                  <a:schemeClr val="accent1"/>
                </a:solidFill>
                <a:latin typeface="Courier New" panose="02070309020205020404" pitchFamily="49" charset="0"/>
                <a:cs typeface="Courier New" panose="02070309020205020404" pitchFamily="49" charset="0"/>
              </a:rPr>
              <a:t>[</a:t>
            </a:r>
          </a:p>
          <a:p>
            <a:pPr algn="just"/>
            <a:r>
              <a:rPr lang="en-US" b="1" dirty="0">
                <a:solidFill>
                  <a:schemeClr val="accent1"/>
                </a:solidFill>
                <a:latin typeface="Courier New" panose="02070309020205020404" pitchFamily="49" charset="0"/>
                <a:cs typeface="Courier New" panose="02070309020205020404" pitchFamily="49" charset="0"/>
              </a:rPr>
              <a:t>  {</a:t>
            </a:r>
          </a:p>
          <a:p>
            <a:pPr algn="just"/>
            <a:r>
              <a:rPr lang="en-US" b="1" dirty="0">
                <a:solidFill>
                  <a:schemeClr val="accent1"/>
                </a:solidFill>
                <a:latin typeface="Courier New" panose="02070309020205020404" pitchFamily="49" charset="0"/>
                <a:cs typeface="Courier New" panose="02070309020205020404" pitchFamily="49" charset="0"/>
              </a:rPr>
              <a:t>    "id": 1,</a:t>
            </a:r>
          </a:p>
          <a:p>
            <a:pPr algn="just"/>
            <a:r>
              <a:rPr lang="en-US" b="1" dirty="0">
                <a:solidFill>
                  <a:schemeClr val="accent1"/>
                </a:solidFill>
                <a:latin typeface="Courier New" panose="02070309020205020404" pitchFamily="49" charset="0"/>
                <a:cs typeface="Courier New" panose="02070309020205020404" pitchFamily="49" charset="0"/>
              </a:rPr>
              <a:t>    "name": "Alice",</a:t>
            </a:r>
          </a:p>
          <a:p>
            <a:pPr algn="just"/>
            <a:r>
              <a:rPr lang="en-US" b="1" dirty="0">
                <a:solidFill>
                  <a:schemeClr val="accent1"/>
                </a:solidFill>
                <a:latin typeface="Courier New" panose="02070309020205020404" pitchFamily="49" charset="0"/>
                <a:cs typeface="Courier New" panose="02070309020205020404" pitchFamily="49" charset="0"/>
              </a:rPr>
              <a:t>    "age": 20.5</a:t>
            </a:r>
          </a:p>
          <a:p>
            <a:pPr algn="just"/>
            <a:r>
              <a:rPr lang="en-US" b="1" dirty="0">
                <a:solidFill>
                  <a:schemeClr val="accent1"/>
                </a:solidFill>
                <a:latin typeface="Courier New" panose="02070309020205020404" pitchFamily="49" charset="0"/>
                <a:cs typeface="Courier New" panose="02070309020205020404" pitchFamily="49" charset="0"/>
              </a:rPr>
              <a:t>  },</a:t>
            </a:r>
          </a:p>
          <a:p>
            <a:pPr algn="just"/>
            <a:endParaRPr lang="en-US" b="1" dirty="0">
              <a:solidFill>
                <a:schemeClr val="accent1"/>
              </a:solidFill>
              <a:latin typeface="Courier New" panose="02070309020205020404" pitchFamily="49" charset="0"/>
              <a:cs typeface="Courier New" panose="02070309020205020404" pitchFamily="49" charset="0"/>
            </a:endParaRPr>
          </a:p>
          <a:p>
            <a:pPr algn="just"/>
            <a:r>
              <a:rPr lang="en-US" b="1" dirty="0">
                <a:solidFill>
                  <a:schemeClr val="accent1"/>
                </a:solidFill>
                <a:latin typeface="Courier New" panose="02070309020205020404" pitchFamily="49" charset="0"/>
                <a:cs typeface="Courier New" panose="02070309020205020404" pitchFamily="49" charset="0"/>
              </a:rPr>
              <a:t>  {</a:t>
            </a:r>
          </a:p>
          <a:p>
            <a:pPr algn="just"/>
            <a:r>
              <a:rPr lang="en-US" b="1" dirty="0">
                <a:solidFill>
                  <a:schemeClr val="accent1"/>
                </a:solidFill>
                <a:latin typeface="Courier New" panose="02070309020205020404" pitchFamily="49" charset="0"/>
                <a:cs typeface="Courier New" panose="02070309020205020404" pitchFamily="49" charset="0"/>
              </a:rPr>
              <a:t>    "id": 2,</a:t>
            </a:r>
          </a:p>
          <a:p>
            <a:pPr algn="just"/>
            <a:r>
              <a:rPr lang="en-US" b="1" dirty="0">
                <a:solidFill>
                  <a:schemeClr val="accent1"/>
                </a:solidFill>
                <a:latin typeface="Courier New" panose="02070309020205020404" pitchFamily="49" charset="0"/>
                <a:cs typeface="Courier New" panose="02070309020205020404" pitchFamily="49" charset="0"/>
              </a:rPr>
              <a:t>    "name": "Bob",</a:t>
            </a:r>
          </a:p>
          <a:p>
            <a:pPr algn="just"/>
            <a:r>
              <a:rPr lang="en-US" b="1" dirty="0">
                <a:solidFill>
                  <a:schemeClr val="accent1"/>
                </a:solidFill>
                <a:latin typeface="Courier New" panose="02070309020205020404" pitchFamily="49" charset="0"/>
                <a:cs typeface="Courier New" panose="02070309020205020404" pitchFamily="49" charset="0"/>
              </a:rPr>
              <a:t>    "age": 22.0</a:t>
            </a:r>
          </a:p>
          <a:p>
            <a:pPr algn="just"/>
            <a:r>
              <a:rPr lang="en-US" b="1" dirty="0">
                <a:solidFill>
                  <a:schemeClr val="accent1"/>
                </a:solidFill>
                <a:latin typeface="Courier New" panose="02070309020205020404" pitchFamily="49" charset="0"/>
                <a:cs typeface="Courier New" panose="02070309020205020404" pitchFamily="49" charset="0"/>
              </a:rPr>
              <a:t>  }</a:t>
            </a:r>
          </a:p>
          <a:p>
            <a:pPr algn="just"/>
            <a:r>
              <a:rPr lang="en-US" b="1" dirty="0">
                <a:solidFill>
                  <a:schemeClr val="accent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116898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Title">
            <a:extLst>
              <a:ext uri="{FF2B5EF4-FFF2-40B4-BE49-F238E27FC236}">
                <a16:creationId xmlns:a16="http://schemas.microsoft.com/office/drawing/2014/main" id="{A5A6BD9C-352C-594C-84C3-B534C6BE8173}"/>
              </a:ext>
            </a:extLst>
          </p:cNvPr>
          <p:cNvSpPr>
            <a:spLocks noGrp="1"/>
          </p:cNvSpPr>
          <p:nvPr>
            <p:ph type="title"/>
          </p:nvPr>
        </p:nvSpPr>
        <p:spPr/>
        <p:txBody>
          <a:bodyPr/>
          <a:lstStyle/>
          <a:p>
            <a:r>
              <a:rPr lang="en-US" dirty="0"/>
              <a:t>JSON vs XML</a:t>
            </a:r>
          </a:p>
        </p:txBody>
      </p:sp>
      <p:sp>
        <p:nvSpPr>
          <p:cNvPr id="13" name="Compare Section">
            <a:extLst>
              <a:ext uri="{FF2B5EF4-FFF2-40B4-BE49-F238E27FC236}">
                <a16:creationId xmlns:a16="http://schemas.microsoft.com/office/drawing/2014/main" id="{384880BB-377B-F24A-A7CA-B308CACEC9E0}"/>
              </a:ext>
            </a:extLst>
          </p:cNvPr>
          <p:cNvSpPr>
            <a:spLocks noGrp="1"/>
          </p:cNvSpPr>
          <p:nvPr>
            <p:ph type="body" idx="1"/>
          </p:nvPr>
        </p:nvSpPr>
        <p:spPr>
          <a:xfrm>
            <a:off x="566929" y="2237578"/>
            <a:ext cx="5138928" cy="393192"/>
          </a:xfrm>
        </p:spPr>
        <p:txBody>
          <a:bodyPr/>
          <a:lstStyle/>
          <a:p>
            <a:r>
              <a:rPr lang="en-US" dirty="0"/>
              <a:t>JSON</a:t>
            </a:r>
          </a:p>
        </p:txBody>
      </p:sp>
      <p:sp>
        <p:nvSpPr>
          <p:cNvPr id="14" name="Compare Section - Text">
            <a:extLst>
              <a:ext uri="{FF2B5EF4-FFF2-40B4-BE49-F238E27FC236}">
                <a16:creationId xmlns:a16="http://schemas.microsoft.com/office/drawing/2014/main" id="{48B0953F-74D7-0140-8C86-93FC4F66A37B}"/>
              </a:ext>
            </a:extLst>
          </p:cNvPr>
          <p:cNvSpPr>
            <a:spLocks noGrp="1"/>
          </p:cNvSpPr>
          <p:nvPr>
            <p:ph sz="half" idx="2"/>
          </p:nvPr>
        </p:nvSpPr>
        <p:spPr>
          <a:xfrm>
            <a:off x="566930" y="2663127"/>
            <a:ext cx="4947462" cy="4159885"/>
          </a:xfrm>
        </p:spPr>
        <p:txBody>
          <a:bodyPr/>
          <a:lstStyle/>
          <a:p>
            <a:pPr algn="just"/>
            <a:r>
              <a:rPr lang="en-US" dirty="0"/>
              <a:t>Human-readable due to minimalistic syntax.</a:t>
            </a:r>
          </a:p>
          <a:p>
            <a:pPr algn="just"/>
            <a:r>
              <a:rPr lang="en-US" dirty="0"/>
              <a:t>Parsing is simpler and faster, as it's native to JavaScript.</a:t>
            </a:r>
          </a:p>
          <a:p>
            <a:pPr algn="just"/>
            <a:r>
              <a:rPr lang="en-US" dirty="0"/>
              <a:t>Key-value pair, often resembling JavaScript objects and arrays</a:t>
            </a:r>
          </a:p>
        </p:txBody>
      </p:sp>
      <p:sp>
        <p:nvSpPr>
          <p:cNvPr id="15" name="Contrast Section">
            <a:extLst>
              <a:ext uri="{FF2B5EF4-FFF2-40B4-BE49-F238E27FC236}">
                <a16:creationId xmlns:a16="http://schemas.microsoft.com/office/drawing/2014/main" id="{E0F9A328-ECA9-CC4E-B0A6-FA23EEE9998F}"/>
              </a:ext>
            </a:extLst>
          </p:cNvPr>
          <p:cNvSpPr>
            <a:spLocks noGrp="1"/>
          </p:cNvSpPr>
          <p:nvPr>
            <p:ph type="body" sz="quarter" idx="3"/>
          </p:nvPr>
        </p:nvSpPr>
        <p:spPr>
          <a:xfrm>
            <a:off x="6172200" y="2237578"/>
            <a:ext cx="5629275" cy="379078"/>
          </a:xfrm>
        </p:spPr>
        <p:txBody>
          <a:bodyPr/>
          <a:lstStyle/>
          <a:p>
            <a:r>
              <a:rPr lang="en-US" dirty="0"/>
              <a:t>XML</a:t>
            </a:r>
          </a:p>
        </p:txBody>
      </p:sp>
      <p:sp>
        <p:nvSpPr>
          <p:cNvPr id="16" name="Contrast Section - Text">
            <a:extLst>
              <a:ext uri="{FF2B5EF4-FFF2-40B4-BE49-F238E27FC236}">
                <a16:creationId xmlns:a16="http://schemas.microsoft.com/office/drawing/2014/main" id="{2EBC524D-C050-3F4A-88E2-E7EBEEE90AF0}"/>
              </a:ext>
            </a:extLst>
          </p:cNvPr>
          <p:cNvSpPr>
            <a:spLocks noGrp="1"/>
          </p:cNvSpPr>
          <p:nvPr>
            <p:ph sz="quarter" idx="4"/>
          </p:nvPr>
        </p:nvSpPr>
        <p:spPr>
          <a:xfrm>
            <a:off x="6172200" y="2660588"/>
            <a:ext cx="5138929" cy="3538728"/>
          </a:xfrm>
        </p:spPr>
        <p:txBody>
          <a:bodyPr/>
          <a:lstStyle/>
          <a:p>
            <a:pPr algn="just">
              <a:spcAft>
                <a:spcPts val="600"/>
              </a:spcAft>
            </a:pPr>
            <a:r>
              <a:rPr lang="en-US" dirty="0"/>
              <a:t>Often less readable due to tags and closing elements.</a:t>
            </a:r>
          </a:p>
          <a:p>
            <a:pPr algn="just">
              <a:spcAft>
                <a:spcPts val="600"/>
              </a:spcAft>
            </a:pPr>
            <a:r>
              <a:rPr lang="en-US" dirty="0"/>
              <a:t>Parsing can be relatively complex.</a:t>
            </a:r>
            <a:endParaRPr lang="en-US" b="1" dirty="0"/>
          </a:p>
          <a:p>
            <a:pPr algn="just">
              <a:spcAft>
                <a:spcPts val="600"/>
              </a:spcAft>
            </a:pPr>
            <a:r>
              <a:rPr lang="en-US" dirty="0"/>
              <a:t>Tag-based hierarchical structure.</a:t>
            </a:r>
          </a:p>
        </p:txBody>
      </p:sp>
      <p:sp>
        <p:nvSpPr>
          <p:cNvPr id="11" name="Rectangle 10"/>
          <p:cNvSpPr/>
          <p:nvPr/>
        </p:nvSpPr>
        <p:spPr>
          <a:xfrm>
            <a:off x="6418850" y="5081812"/>
            <a:ext cx="6096000" cy="1200329"/>
          </a:xfrm>
          <a:prstGeom prst="rect">
            <a:avLst/>
          </a:prstGeom>
        </p:spPr>
        <p:txBody>
          <a:bodyPr>
            <a:spAutoFit/>
          </a:bodyPr>
          <a:lstStyle/>
          <a:p>
            <a:pPr algn="just"/>
            <a:r>
              <a:rPr lang="en-US" b="1" dirty="0">
                <a:solidFill>
                  <a:schemeClr val="accent1"/>
                </a:solidFill>
                <a:latin typeface="Courier New" panose="02070309020205020404" pitchFamily="49" charset="0"/>
                <a:cs typeface="Courier New" panose="02070309020205020404" pitchFamily="49" charset="0"/>
              </a:rPr>
              <a:t>&lt;person&gt;</a:t>
            </a:r>
          </a:p>
          <a:p>
            <a:pPr algn="just"/>
            <a:r>
              <a:rPr lang="en-US" b="1" dirty="0">
                <a:solidFill>
                  <a:schemeClr val="accent1"/>
                </a:solidFill>
                <a:latin typeface="Courier New" panose="02070309020205020404" pitchFamily="49" charset="0"/>
                <a:cs typeface="Courier New" panose="02070309020205020404" pitchFamily="49" charset="0"/>
              </a:rPr>
              <a:t>  &lt;name&gt;Alice&lt;/name&gt;</a:t>
            </a:r>
          </a:p>
          <a:p>
            <a:pPr algn="just"/>
            <a:r>
              <a:rPr lang="en-US" b="1" dirty="0">
                <a:solidFill>
                  <a:schemeClr val="accent1"/>
                </a:solidFill>
                <a:latin typeface="Courier New" panose="02070309020205020404" pitchFamily="49" charset="0"/>
                <a:cs typeface="Courier New" panose="02070309020205020404" pitchFamily="49" charset="0"/>
              </a:rPr>
              <a:t>  &lt;age&gt;25&lt;/age&gt;</a:t>
            </a:r>
          </a:p>
          <a:p>
            <a:pPr algn="just"/>
            <a:r>
              <a:rPr lang="en-US" b="1" dirty="0">
                <a:solidFill>
                  <a:schemeClr val="accent1"/>
                </a:solidFill>
                <a:latin typeface="Courier New" panose="02070309020205020404" pitchFamily="49" charset="0"/>
                <a:cs typeface="Courier New" panose="02070309020205020404" pitchFamily="49" charset="0"/>
              </a:rPr>
              <a:t>&lt;/person&gt;</a:t>
            </a:r>
          </a:p>
        </p:txBody>
      </p:sp>
      <p:sp>
        <p:nvSpPr>
          <p:cNvPr id="17" name="Rectangle 16"/>
          <p:cNvSpPr/>
          <p:nvPr/>
        </p:nvSpPr>
        <p:spPr>
          <a:xfrm>
            <a:off x="795601" y="4804813"/>
            <a:ext cx="6096000" cy="1754326"/>
          </a:xfrm>
          <a:prstGeom prst="rect">
            <a:avLst/>
          </a:prstGeom>
        </p:spPr>
        <p:txBody>
          <a:bodyPr>
            <a:spAutoFit/>
          </a:bodyPr>
          <a:lstStyle/>
          <a:p>
            <a:pPr algn="just"/>
            <a:r>
              <a:rPr lang="en-US" b="1" dirty="0">
                <a:solidFill>
                  <a:schemeClr val="accent1"/>
                </a:solidFill>
                <a:latin typeface="Courier New" panose="02070309020205020404" pitchFamily="49" charset="0"/>
                <a:cs typeface="Courier New" panose="02070309020205020404" pitchFamily="49" charset="0"/>
              </a:rPr>
              <a:t>{</a:t>
            </a:r>
          </a:p>
          <a:p>
            <a:pPr algn="just"/>
            <a:r>
              <a:rPr lang="en-US" b="1" dirty="0">
                <a:solidFill>
                  <a:schemeClr val="accent1"/>
                </a:solidFill>
                <a:latin typeface="Courier New" panose="02070309020205020404" pitchFamily="49" charset="0"/>
                <a:cs typeface="Courier New" panose="02070309020205020404" pitchFamily="49" charset="0"/>
              </a:rPr>
              <a:t>  "person": {</a:t>
            </a:r>
          </a:p>
          <a:p>
            <a:pPr algn="just"/>
            <a:r>
              <a:rPr lang="en-US" b="1" dirty="0">
                <a:solidFill>
                  <a:schemeClr val="accent1"/>
                </a:solidFill>
                <a:latin typeface="Courier New" panose="02070309020205020404" pitchFamily="49" charset="0"/>
                <a:cs typeface="Courier New" panose="02070309020205020404" pitchFamily="49" charset="0"/>
              </a:rPr>
              <a:t>    "name": "Alice",</a:t>
            </a:r>
          </a:p>
          <a:p>
            <a:pPr algn="just"/>
            <a:r>
              <a:rPr lang="en-US" b="1" dirty="0">
                <a:solidFill>
                  <a:schemeClr val="accent1"/>
                </a:solidFill>
                <a:latin typeface="Courier New" panose="02070309020205020404" pitchFamily="49" charset="0"/>
                <a:cs typeface="Courier New" panose="02070309020205020404" pitchFamily="49" charset="0"/>
              </a:rPr>
              <a:t>    "age": 25</a:t>
            </a:r>
          </a:p>
          <a:p>
            <a:pPr algn="just"/>
            <a:r>
              <a:rPr lang="en-US" b="1" dirty="0">
                <a:solidFill>
                  <a:schemeClr val="accent1"/>
                </a:solidFill>
                <a:latin typeface="Courier New" panose="02070309020205020404" pitchFamily="49" charset="0"/>
                <a:cs typeface="Courier New" panose="02070309020205020404" pitchFamily="49" charset="0"/>
              </a:rPr>
              <a:t>  }</a:t>
            </a:r>
          </a:p>
          <a:p>
            <a:pPr algn="just"/>
            <a:r>
              <a:rPr lang="en-US" b="1" dirty="0">
                <a:solidFill>
                  <a:schemeClr val="accent1"/>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66409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Title">
            <a:extLst>
              <a:ext uri="{FF2B5EF4-FFF2-40B4-BE49-F238E27FC236}">
                <a16:creationId xmlns:a16="http://schemas.microsoft.com/office/drawing/2014/main" id="{A5A6BD9C-352C-594C-84C3-B534C6BE8173}"/>
              </a:ext>
            </a:extLst>
          </p:cNvPr>
          <p:cNvSpPr>
            <a:spLocks noGrp="1"/>
          </p:cNvSpPr>
          <p:nvPr>
            <p:ph type="title"/>
          </p:nvPr>
        </p:nvSpPr>
        <p:spPr/>
        <p:txBody>
          <a:bodyPr/>
          <a:lstStyle/>
          <a:p>
            <a:r>
              <a:rPr lang="en-US" dirty="0"/>
              <a:t>Create your own API</a:t>
            </a:r>
          </a:p>
        </p:txBody>
      </p:sp>
      <p:sp>
        <p:nvSpPr>
          <p:cNvPr id="14" name="Compare Section - Text">
            <a:extLst>
              <a:ext uri="{FF2B5EF4-FFF2-40B4-BE49-F238E27FC236}">
                <a16:creationId xmlns:a16="http://schemas.microsoft.com/office/drawing/2014/main" id="{48B0953F-74D7-0140-8C86-93FC4F66A37B}"/>
              </a:ext>
            </a:extLst>
          </p:cNvPr>
          <p:cNvSpPr>
            <a:spLocks noGrp="1"/>
          </p:cNvSpPr>
          <p:nvPr>
            <p:ph sz="half" idx="2"/>
          </p:nvPr>
        </p:nvSpPr>
        <p:spPr>
          <a:xfrm>
            <a:off x="566930" y="2244027"/>
            <a:ext cx="8145270" cy="4159885"/>
          </a:xfrm>
        </p:spPr>
        <p:txBody>
          <a:bodyPr/>
          <a:lstStyle/>
          <a:p>
            <a:pPr algn="just"/>
            <a:r>
              <a:rPr lang="en-US" dirty="0"/>
              <a:t>Go to </a:t>
            </a:r>
            <a:r>
              <a:rPr lang="en-US" dirty="0">
                <a:hlinkClick r:id="rId3"/>
              </a:rPr>
              <a:t>mocki.io</a:t>
            </a:r>
            <a:endParaRPr lang="en-US" dirty="0"/>
          </a:p>
          <a:p>
            <a:pPr algn="just"/>
            <a:r>
              <a:rPr lang="en-US" dirty="0"/>
              <a:t>Paste the following JSON object into the textarea and click “Create API”:</a:t>
            </a:r>
            <a:endParaRPr lang="en-US" dirty="0">
              <a:solidFill>
                <a:srgbClr val="005BBB"/>
              </a:solidFill>
              <a:latin typeface="Consolas" panose="020B0609020204030204" pitchFamily="49" charset="0"/>
            </a:endParaRPr>
          </a:p>
          <a:p>
            <a:pPr marL="0" indent="0" algn="just">
              <a:buNone/>
            </a:pPr>
            <a:r>
              <a:rPr lang="en-US" dirty="0">
                <a:solidFill>
                  <a:srgbClr val="005BBB"/>
                </a:solidFill>
                <a:latin typeface="Consolas" panose="020B0609020204030204" pitchFamily="49" charset="0"/>
              </a:rPr>
              <a:t>[</a:t>
            </a:r>
          </a:p>
          <a:p>
            <a:pPr marL="0" indent="0" algn="just">
              <a:buNone/>
            </a:pPr>
            <a:r>
              <a:rPr lang="en-US" dirty="0">
                <a:solidFill>
                  <a:srgbClr val="005BBB"/>
                </a:solidFill>
                <a:latin typeface="Consolas" panose="020B0609020204030204" pitchFamily="49" charset="0"/>
              </a:rPr>
              <a:t>    {"id": 1, "name": "Ahmad", "age": 27},</a:t>
            </a:r>
          </a:p>
          <a:p>
            <a:pPr marL="0" indent="0" algn="just">
              <a:buNone/>
            </a:pPr>
            <a:r>
              <a:rPr lang="en-US" dirty="0">
                <a:solidFill>
                  <a:srgbClr val="005BBB"/>
                </a:solidFill>
                <a:latin typeface="Consolas" panose="020B0609020204030204" pitchFamily="49" charset="0"/>
              </a:rPr>
              <a:t>    {"id": 2, "name": "Fatima", "age": 21},</a:t>
            </a:r>
          </a:p>
          <a:p>
            <a:pPr marL="0" indent="0" algn="just">
              <a:buNone/>
            </a:pPr>
            <a:r>
              <a:rPr lang="en-US" dirty="0">
                <a:solidFill>
                  <a:srgbClr val="005BBB"/>
                </a:solidFill>
                <a:latin typeface="Consolas" panose="020B0609020204030204" pitchFamily="49" charset="0"/>
              </a:rPr>
              <a:t>    {"id": 3, "name": "Tareq", "age": 24}</a:t>
            </a:r>
          </a:p>
          <a:p>
            <a:pPr marL="0" indent="0" algn="just">
              <a:buNone/>
            </a:pPr>
            <a:r>
              <a:rPr lang="en-US" dirty="0">
                <a:solidFill>
                  <a:srgbClr val="005BBB"/>
                </a:solidFill>
                <a:latin typeface="Consolas" panose="020B0609020204030204" pitchFamily="49" charset="0"/>
              </a:rPr>
              <a:t>]</a:t>
            </a:r>
          </a:p>
          <a:p>
            <a:pPr marL="0" indent="0" algn="just">
              <a:buNone/>
            </a:pPr>
            <a:endParaRPr lang="en-US" dirty="0">
              <a:solidFill>
                <a:srgbClr val="005BBB"/>
              </a:solidFill>
              <a:latin typeface="Consolas" panose="020B0609020204030204" pitchFamily="49" charset="0"/>
            </a:endParaRPr>
          </a:p>
          <a:p>
            <a:pPr algn="just"/>
            <a:r>
              <a:rPr lang="en-US" dirty="0"/>
              <a:t>Copy the resulting URL and use it in your android application.</a:t>
            </a:r>
          </a:p>
          <a:p>
            <a:pPr marL="0" indent="0" algn="just">
              <a:buNone/>
            </a:pPr>
            <a:endParaRPr lang="en-US" dirty="0">
              <a:solidFill>
                <a:srgbClr val="005BBB"/>
              </a:solidFill>
              <a:latin typeface="Consolas" panose="020B0609020204030204" pitchFamily="49" charset="0"/>
            </a:endParaRPr>
          </a:p>
        </p:txBody>
      </p:sp>
      <p:pic>
        <p:nvPicPr>
          <p:cNvPr id="2" name="Picture 1"/>
          <p:cNvPicPr>
            <a:picLocks noChangeAspect="1"/>
          </p:cNvPicPr>
          <p:nvPr/>
        </p:nvPicPr>
        <p:blipFill>
          <a:blip r:embed="rId4"/>
          <a:stretch>
            <a:fillRect/>
          </a:stretch>
        </p:blipFill>
        <p:spPr>
          <a:xfrm>
            <a:off x="8291314" y="1366949"/>
            <a:ext cx="2464284" cy="5358384"/>
          </a:xfrm>
          <a:prstGeom prst="rect">
            <a:avLst/>
          </a:prstGeom>
        </p:spPr>
      </p:pic>
    </p:spTree>
    <p:extLst>
      <p:ext uri="{BB962C8B-B14F-4D97-AF65-F5344CB8AC3E}">
        <p14:creationId xmlns:p14="http://schemas.microsoft.com/office/powerpoint/2010/main" val="393191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a:xfrm>
            <a:off x="566927" y="1499616"/>
            <a:ext cx="9674363" cy="590931"/>
          </a:xfrm>
        </p:spPr>
        <p:txBody>
          <a:bodyPr/>
          <a:lstStyle/>
          <a:p>
            <a:r>
              <a:rPr lang="en-US" dirty="0"/>
              <a:t>Internet permission</a:t>
            </a:r>
          </a:p>
        </p:txBody>
      </p:sp>
      <p:sp>
        <p:nvSpPr>
          <p:cNvPr id="7" name="Compare Section - Text">
            <a:extLst>
              <a:ext uri="{FF2B5EF4-FFF2-40B4-BE49-F238E27FC236}">
                <a16:creationId xmlns:a16="http://schemas.microsoft.com/office/drawing/2014/main" id="{48B0953F-74D7-0140-8C86-93FC4F66A37B}"/>
              </a:ext>
            </a:extLst>
          </p:cNvPr>
          <p:cNvSpPr>
            <a:spLocks noGrp="1"/>
          </p:cNvSpPr>
          <p:nvPr>
            <p:ph sz="half" idx="4294967295"/>
          </p:nvPr>
        </p:nvSpPr>
        <p:spPr>
          <a:xfrm>
            <a:off x="566931" y="2220687"/>
            <a:ext cx="9743396" cy="2911150"/>
          </a:xfrm>
          <a:prstGeom prst="rect">
            <a:avLst/>
          </a:prstGeom>
        </p:spPr>
        <p:txBody>
          <a:bodyPr/>
          <a:lstStyle/>
          <a:p>
            <a:pPr algn="just"/>
            <a:r>
              <a:rPr lang="en-US" dirty="0"/>
              <a:t>Since we will be doing HTTP request which requires internet connection, we need to add internet access permission to the </a:t>
            </a:r>
            <a:r>
              <a:rPr lang="en-US" u="sng" dirty="0">
                <a:solidFill>
                  <a:srgbClr val="FF0000"/>
                </a:solidFill>
              </a:rPr>
              <a:t>Manifest File before the application tag</a:t>
            </a:r>
          </a:p>
          <a:p>
            <a:pPr algn="just"/>
            <a:endParaRPr lang="en-US" dirty="0"/>
          </a:p>
          <a:p>
            <a:pPr marL="0" indent="0" algn="just">
              <a:buNone/>
            </a:pPr>
            <a:r>
              <a:rPr lang="en-US" altLang="en-US" sz="2000" dirty="0">
                <a:solidFill>
                  <a:srgbClr val="005BBB"/>
                </a:solidFill>
                <a:latin typeface="Consolas" panose="020B0609020204030204" pitchFamily="49" charset="0"/>
              </a:rPr>
              <a:t>&lt;uses-permission android:name="android.permission.INTERNET" /&gt;</a:t>
            </a:r>
          </a:p>
          <a:p>
            <a:pPr algn="just"/>
            <a:endParaRPr lang="en-US" dirty="0"/>
          </a:p>
        </p:txBody>
      </p:sp>
    </p:spTree>
    <p:extLst>
      <p:ext uri="{BB962C8B-B14F-4D97-AF65-F5344CB8AC3E}">
        <p14:creationId xmlns:p14="http://schemas.microsoft.com/office/powerpoint/2010/main" val="2389758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7D810-B44A-BFB4-FB86-743A296ECD4C}"/>
              </a:ext>
            </a:extLst>
          </p:cNvPr>
          <p:cNvSpPr>
            <a:spLocks noGrp="1"/>
          </p:cNvSpPr>
          <p:nvPr>
            <p:ph type="title"/>
          </p:nvPr>
        </p:nvSpPr>
        <p:spPr>
          <a:xfrm>
            <a:off x="3920744" y="3133534"/>
            <a:ext cx="4350512" cy="590931"/>
          </a:xfrm>
        </p:spPr>
        <p:txBody>
          <a:bodyPr/>
          <a:lstStyle/>
          <a:p>
            <a:r>
              <a:rPr lang="en-US" dirty="0"/>
              <a:t>Student (Java class)</a:t>
            </a:r>
          </a:p>
        </p:txBody>
      </p:sp>
    </p:spTree>
    <p:extLst>
      <p:ext uri="{BB962C8B-B14F-4D97-AF65-F5344CB8AC3E}">
        <p14:creationId xmlns:p14="http://schemas.microsoft.com/office/powerpoint/2010/main" val="2321604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DD0E38-639D-883E-8D5B-B040C1E0F02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ED46E29-E832-4AF5-39E0-7C3B107BA6BC}"/>
              </a:ext>
            </a:extLst>
          </p:cNvPr>
          <p:cNvPicPr>
            <a:picLocks noChangeAspect="1"/>
          </p:cNvPicPr>
          <p:nvPr/>
        </p:nvPicPr>
        <p:blipFill>
          <a:blip r:embed="rId2"/>
          <a:stretch>
            <a:fillRect/>
          </a:stretch>
        </p:blipFill>
        <p:spPr>
          <a:xfrm>
            <a:off x="721360" y="1018702"/>
            <a:ext cx="10749280" cy="5567892"/>
          </a:xfrm>
          <a:prstGeom prst="rect">
            <a:avLst/>
          </a:prstGeom>
        </p:spPr>
      </p:pic>
    </p:spTree>
    <p:extLst>
      <p:ext uri="{BB962C8B-B14F-4D97-AF65-F5344CB8AC3E}">
        <p14:creationId xmlns:p14="http://schemas.microsoft.com/office/powerpoint/2010/main" val="388166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2268A-8235-89A9-9211-E62737B075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4410C5-A7CA-2521-FC7D-55AC65BF6103}"/>
              </a:ext>
            </a:extLst>
          </p:cNvPr>
          <p:cNvSpPr>
            <a:spLocks noGrp="1"/>
          </p:cNvSpPr>
          <p:nvPr>
            <p:ph type="title"/>
          </p:nvPr>
        </p:nvSpPr>
        <p:spPr>
          <a:xfrm>
            <a:off x="566928" y="1113536"/>
            <a:ext cx="6778752" cy="590931"/>
          </a:xfrm>
        </p:spPr>
        <p:txBody>
          <a:bodyPr/>
          <a:lstStyle/>
          <a:p>
            <a:r>
              <a:rPr lang="en-US" dirty="0" err="1"/>
              <a:t>StudentJsonParser</a:t>
            </a:r>
            <a:r>
              <a:rPr lang="en-US" dirty="0"/>
              <a:t> (Java class)</a:t>
            </a:r>
          </a:p>
        </p:txBody>
      </p:sp>
      <p:sp>
        <p:nvSpPr>
          <p:cNvPr id="4" name="TextBox 3">
            <a:extLst>
              <a:ext uri="{FF2B5EF4-FFF2-40B4-BE49-F238E27FC236}">
                <a16:creationId xmlns:a16="http://schemas.microsoft.com/office/drawing/2014/main" id="{616282F4-0318-D67E-E3DF-FE6E59583078}"/>
              </a:ext>
            </a:extLst>
          </p:cNvPr>
          <p:cNvSpPr txBox="1"/>
          <p:nvPr/>
        </p:nvSpPr>
        <p:spPr>
          <a:xfrm>
            <a:off x="566928" y="2103120"/>
            <a:ext cx="10070592" cy="4154984"/>
          </a:xfrm>
          <a:prstGeom prst="rect">
            <a:avLst/>
          </a:prstGeom>
          <a:noFill/>
        </p:spPr>
        <p:txBody>
          <a:bodyPr wrap="square" rtlCol="0">
            <a:spAutoFit/>
          </a:bodyPr>
          <a:lstStyle/>
          <a:p>
            <a:r>
              <a:rPr lang="en-US" sz="2400" dirty="0" err="1"/>
              <a:t>StudentJsonParser</a:t>
            </a:r>
            <a:r>
              <a:rPr lang="en-US" sz="2400" dirty="0"/>
              <a:t> class is designed to help us understand how data in JSON format, typically received from REST API responses, can be transformed into objects that can work within Android. </a:t>
            </a:r>
          </a:p>
          <a:p>
            <a:endParaRPr lang="en-US" sz="2400" dirty="0"/>
          </a:p>
          <a:p>
            <a:r>
              <a:rPr lang="en-US" sz="2400" dirty="0"/>
              <a:t>The method </a:t>
            </a:r>
            <a:r>
              <a:rPr lang="en-US" sz="2400" dirty="0" err="1"/>
              <a:t>getObjectFromJson</a:t>
            </a:r>
            <a:r>
              <a:rPr lang="en-US" sz="2400" dirty="0"/>
              <a:t> converts a JSON array of student information into a list of Student objects, which makes the data easier to manage and display in the app.</a:t>
            </a:r>
          </a:p>
          <a:p>
            <a:endParaRPr lang="en-US" sz="2400" dirty="0"/>
          </a:p>
          <a:p>
            <a:r>
              <a:rPr lang="en-US" sz="2400" dirty="0">
                <a:solidFill>
                  <a:srgbClr val="FF0000"/>
                </a:solidFill>
              </a:rPr>
              <a:t>In the context of REST APIs, this class demonstrates a standard step in Android development: parsing JSON data to work with structured objects.</a:t>
            </a:r>
          </a:p>
        </p:txBody>
      </p:sp>
    </p:spTree>
    <p:extLst>
      <p:ext uri="{BB962C8B-B14F-4D97-AF65-F5344CB8AC3E}">
        <p14:creationId xmlns:p14="http://schemas.microsoft.com/office/powerpoint/2010/main" val="3566325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F7CBB-678F-1F8F-F379-1A3C146E75C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73151F1-C158-F250-D0C7-27504A80BCB0}"/>
              </a:ext>
            </a:extLst>
          </p:cNvPr>
          <p:cNvPicPr>
            <a:picLocks noChangeAspect="1"/>
          </p:cNvPicPr>
          <p:nvPr/>
        </p:nvPicPr>
        <p:blipFill>
          <a:blip r:embed="rId2"/>
          <a:stretch>
            <a:fillRect/>
          </a:stretch>
        </p:blipFill>
        <p:spPr>
          <a:xfrm>
            <a:off x="466286" y="1259840"/>
            <a:ext cx="10506514" cy="5409294"/>
          </a:xfrm>
          <a:prstGeom prst="rect">
            <a:avLst/>
          </a:prstGeom>
        </p:spPr>
      </p:pic>
    </p:spTree>
    <p:extLst>
      <p:ext uri="{BB962C8B-B14F-4D97-AF65-F5344CB8AC3E}">
        <p14:creationId xmlns:p14="http://schemas.microsoft.com/office/powerpoint/2010/main" val="272082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E692E-D9BE-E23D-D83A-1CDA64EAA8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3FE0F4-0AA1-AA26-4D1F-D7416244295D}"/>
              </a:ext>
            </a:extLst>
          </p:cNvPr>
          <p:cNvSpPr>
            <a:spLocks noGrp="1"/>
          </p:cNvSpPr>
          <p:nvPr>
            <p:ph type="title"/>
          </p:nvPr>
        </p:nvSpPr>
        <p:spPr/>
        <p:txBody>
          <a:bodyPr/>
          <a:lstStyle/>
          <a:p>
            <a:r>
              <a:rPr lang="en-US" dirty="0" err="1"/>
              <a:t>HttpManager</a:t>
            </a:r>
            <a:r>
              <a:rPr lang="en-US" dirty="0"/>
              <a:t> (Java class)</a:t>
            </a:r>
          </a:p>
        </p:txBody>
      </p:sp>
      <p:sp>
        <p:nvSpPr>
          <p:cNvPr id="4" name="TextBox 3">
            <a:extLst>
              <a:ext uri="{FF2B5EF4-FFF2-40B4-BE49-F238E27FC236}">
                <a16:creationId xmlns:a16="http://schemas.microsoft.com/office/drawing/2014/main" id="{DD162476-B2F2-D52D-1E76-A3CD1A61190E}"/>
              </a:ext>
            </a:extLst>
          </p:cNvPr>
          <p:cNvSpPr txBox="1"/>
          <p:nvPr/>
        </p:nvSpPr>
        <p:spPr>
          <a:xfrm>
            <a:off x="690880" y="2245360"/>
            <a:ext cx="9855200" cy="4401205"/>
          </a:xfrm>
          <a:prstGeom prst="rect">
            <a:avLst/>
          </a:prstGeom>
          <a:noFill/>
        </p:spPr>
        <p:txBody>
          <a:bodyPr wrap="square" rtlCol="0">
            <a:spAutoFit/>
          </a:bodyPr>
          <a:lstStyle/>
          <a:p>
            <a:r>
              <a:rPr lang="en-US" sz="2000" dirty="0"/>
              <a:t>The </a:t>
            </a:r>
            <a:r>
              <a:rPr lang="en-US" sz="2000" dirty="0" err="1"/>
              <a:t>HttpManager</a:t>
            </a:r>
            <a:r>
              <a:rPr lang="en-US" sz="2000" dirty="0"/>
              <a:t> class is designed to handle HTTP requests, specifically GET requests, to fetch data from a given URL. </a:t>
            </a:r>
          </a:p>
          <a:p>
            <a:endParaRPr lang="en-US" sz="2000" dirty="0"/>
          </a:p>
          <a:p>
            <a:r>
              <a:rPr lang="en-US" sz="2000" dirty="0"/>
              <a:t>The method </a:t>
            </a:r>
            <a:r>
              <a:rPr lang="en-US" sz="2000" dirty="0" err="1"/>
              <a:t>getData</a:t>
            </a:r>
            <a:r>
              <a:rPr lang="en-US" sz="2000" dirty="0"/>
              <a:t> takes a URL as input and connects to it using </a:t>
            </a:r>
            <a:r>
              <a:rPr lang="en-US" sz="2000" dirty="0" err="1"/>
              <a:t>HttpURLConnection</a:t>
            </a:r>
            <a:r>
              <a:rPr lang="en-US" sz="2000" dirty="0"/>
              <a:t>. It reads the response from the server line by line and stores it in a StringBuilder. </a:t>
            </a:r>
          </a:p>
          <a:p>
            <a:endParaRPr lang="en-US" sz="2000" dirty="0"/>
          </a:p>
          <a:p>
            <a:r>
              <a:rPr lang="en-US" sz="2000" dirty="0"/>
              <a:t>When retrieved from a REST API, this data is usually in JSON format, making it suitable for parsing with the </a:t>
            </a:r>
            <a:r>
              <a:rPr lang="en-US" sz="2000" dirty="0" err="1"/>
              <a:t>StudentJsonParser</a:t>
            </a:r>
            <a:r>
              <a:rPr lang="en-US" sz="2000" dirty="0"/>
              <a:t> class we discussed.</a:t>
            </a:r>
          </a:p>
          <a:p>
            <a:endParaRPr lang="en-US" sz="2000" dirty="0"/>
          </a:p>
          <a:p>
            <a:r>
              <a:rPr lang="en-US" sz="2000" dirty="0">
                <a:solidFill>
                  <a:srgbClr val="FF0000"/>
                </a:solidFill>
              </a:rPr>
              <a:t>This class demonstrates how to establish network connections in Android, read server responses, and handle exceptions. It’s an essential part of working with REST APIs because it enables the app to communicate with web services and retrieve data, which can then be parsed and displayed.</a:t>
            </a:r>
          </a:p>
        </p:txBody>
      </p:sp>
    </p:spTree>
    <p:extLst>
      <p:ext uri="{BB962C8B-B14F-4D97-AF65-F5344CB8AC3E}">
        <p14:creationId xmlns:p14="http://schemas.microsoft.com/office/powerpoint/2010/main" val="983186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8170E-EAB3-6CB5-DD3F-3008C49A22A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08EA59E-47E3-4D5F-F3EA-4DA52FD73201}"/>
              </a:ext>
            </a:extLst>
          </p:cNvPr>
          <p:cNvPicPr>
            <a:picLocks noChangeAspect="1"/>
          </p:cNvPicPr>
          <p:nvPr/>
        </p:nvPicPr>
        <p:blipFill>
          <a:blip r:embed="rId2"/>
          <a:stretch>
            <a:fillRect/>
          </a:stretch>
        </p:blipFill>
        <p:spPr>
          <a:xfrm>
            <a:off x="722671" y="1017498"/>
            <a:ext cx="10746657" cy="5549733"/>
          </a:xfrm>
          <a:prstGeom prst="rect">
            <a:avLst/>
          </a:prstGeom>
        </p:spPr>
      </p:pic>
    </p:spTree>
    <p:extLst>
      <p:ext uri="{BB962C8B-B14F-4D97-AF65-F5344CB8AC3E}">
        <p14:creationId xmlns:p14="http://schemas.microsoft.com/office/powerpoint/2010/main" val="219163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p:txBody>
          <a:bodyPr/>
          <a:lstStyle/>
          <a:p>
            <a:r>
              <a:rPr lang="en-US" dirty="0"/>
              <a:t>What is REST and HTTP?</a:t>
            </a:r>
          </a:p>
        </p:txBody>
      </p:sp>
      <p:sp>
        <p:nvSpPr>
          <p:cNvPr id="6" name="Compare Section - Text">
            <a:extLst>
              <a:ext uri="{FF2B5EF4-FFF2-40B4-BE49-F238E27FC236}">
                <a16:creationId xmlns:a16="http://schemas.microsoft.com/office/drawing/2014/main" id="{48B0953F-74D7-0140-8C86-93FC4F66A37B}"/>
              </a:ext>
            </a:extLst>
          </p:cNvPr>
          <p:cNvSpPr>
            <a:spLocks noGrp="1"/>
          </p:cNvSpPr>
          <p:nvPr>
            <p:ph sz="half" idx="4294967295"/>
          </p:nvPr>
        </p:nvSpPr>
        <p:spPr>
          <a:xfrm>
            <a:off x="566930" y="2220686"/>
            <a:ext cx="9351511" cy="4201885"/>
          </a:xfrm>
          <a:prstGeom prst="rect">
            <a:avLst/>
          </a:prstGeom>
        </p:spPr>
        <p:txBody>
          <a:bodyPr/>
          <a:lstStyle/>
          <a:p>
            <a:pPr algn="just"/>
            <a:r>
              <a:rPr lang="en-US" b="1" dirty="0"/>
              <a:t>REST (Representational State Transfer):</a:t>
            </a:r>
          </a:p>
          <a:p>
            <a:pPr lvl="1" algn="just"/>
            <a:r>
              <a:rPr lang="en-US" dirty="0"/>
              <a:t>Is an architecture and for communication.</a:t>
            </a:r>
          </a:p>
          <a:p>
            <a:pPr lvl="1" algn="just"/>
            <a:r>
              <a:rPr lang="en-US" dirty="0"/>
              <a:t>Focuses on creating scalable, stateless APIs where each resource is uniquely identified by URIs and can be manipulated using standard methods like GET, POST, PUT, DELETE.</a:t>
            </a:r>
          </a:p>
          <a:p>
            <a:pPr marL="502920" lvl="1" indent="0" algn="just">
              <a:buNone/>
            </a:pPr>
            <a:endParaRPr lang="en-US" dirty="0"/>
          </a:p>
          <a:p>
            <a:r>
              <a:rPr lang="en-US" b="1" dirty="0"/>
              <a:t>HTTP (Hypertext Transfer Protocol):</a:t>
            </a:r>
            <a:endParaRPr lang="en-US" dirty="0"/>
          </a:p>
          <a:p>
            <a:pPr lvl="1"/>
            <a:r>
              <a:rPr lang="en-US" dirty="0"/>
              <a:t>An implementation of the REST architecture.</a:t>
            </a:r>
          </a:p>
          <a:p>
            <a:pPr lvl="1"/>
            <a:r>
              <a:rPr lang="en-US" dirty="0"/>
              <a:t>The modern standard for the internet.</a:t>
            </a:r>
          </a:p>
        </p:txBody>
      </p:sp>
    </p:spTree>
    <p:extLst>
      <p:ext uri="{BB962C8B-B14F-4D97-AF65-F5344CB8AC3E}">
        <p14:creationId xmlns:p14="http://schemas.microsoft.com/office/powerpoint/2010/main" val="711401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02A59-CB70-705F-8A3C-2F82FAB0F7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912139-7405-1F62-C14C-958161FFD202}"/>
              </a:ext>
            </a:extLst>
          </p:cNvPr>
          <p:cNvSpPr>
            <a:spLocks noGrp="1"/>
          </p:cNvSpPr>
          <p:nvPr>
            <p:ph type="title"/>
          </p:nvPr>
        </p:nvSpPr>
        <p:spPr/>
        <p:txBody>
          <a:bodyPr/>
          <a:lstStyle/>
          <a:p>
            <a:r>
              <a:rPr lang="en-US" dirty="0" err="1"/>
              <a:t>ConnectionAsyncTask</a:t>
            </a:r>
            <a:r>
              <a:rPr lang="en-US" dirty="0"/>
              <a:t> (Java class) 1</a:t>
            </a:r>
          </a:p>
        </p:txBody>
      </p:sp>
      <p:sp>
        <p:nvSpPr>
          <p:cNvPr id="4" name="TextBox 3">
            <a:extLst>
              <a:ext uri="{FF2B5EF4-FFF2-40B4-BE49-F238E27FC236}">
                <a16:creationId xmlns:a16="http://schemas.microsoft.com/office/drawing/2014/main" id="{FF95C18F-08B8-CA1C-DF0C-7D6F336CFC96}"/>
              </a:ext>
            </a:extLst>
          </p:cNvPr>
          <p:cNvSpPr txBox="1"/>
          <p:nvPr/>
        </p:nvSpPr>
        <p:spPr>
          <a:xfrm>
            <a:off x="566928" y="2367280"/>
            <a:ext cx="9867392" cy="3108543"/>
          </a:xfrm>
          <a:prstGeom prst="rect">
            <a:avLst/>
          </a:prstGeom>
          <a:noFill/>
        </p:spPr>
        <p:txBody>
          <a:bodyPr wrap="square" rtlCol="0">
            <a:spAutoFit/>
          </a:bodyPr>
          <a:lstStyle/>
          <a:p>
            <a:r>
              <a:rPr lang="en-US" sz="2800" dirty="0"/>
              <a:t>The </a:t>
            </a:r>
            <a:r>
              <a:rPr lang="en-US" sz="2800" dirty="0" err="1"/>
              <a:t>ConnectionAsyncTask</a:t>
            </a:r>
            <a:r>
              <a:rPr lang="en-US" sz="2800" dirty="0"/>
              <a:t> class is an example of using </a:t>
            </a:r>
            <a:r>
              <a:rPr lang="en-US" sz="2800" dirty="0" err="1"/>
              <a:t>AsyncTask</a:t>
            </a:r>
            <a:r>
              <a:rPr lang="en-US" sz="2800" dirty="0"/>
              <a:t> in Android to perform a network operation in the background. </a:t>
            </a:r>
          </a:p>
          <a:p>
            <a:endParaRPr lang="en-US" sz="2800" dirty="0"/>
          </a:p>
          <a:p>
            <a:r>
              <a:rPr lang="en-US" sz="2800" dirty="0"/>
              <a:t>This class is responsible for fetching data from a URL (using the </a:t>
            </a:r>
            <a:r>
              <a:rPr lang="en-US" sz="2800" dirty="0" err="1"/>
              <a:t>HttpManager</a:t>
            </a:r>
            <a:r>
              <a:rPr lang="en-US" sz="2800" dirty="0"/>
              <a:t> class) and then parsing it to display on the app’s UI.</a:t>
            </a:r>
          </a:p>
        </p:txBody>
      </p:sp>
    </p:spTree>
    <p:extLst>
      <p:ext uri="{BB962C8B-B14F-4D97-AF65-F5344CB8AC3E}">
        <p14:creationId xmlns:p14="http://schemas.microsoft.com/office/powerpoint/2010/main" val="3232028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C431E-73DB-430B-B20D-CBE116BCF6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920E27-E62B-E9FD-3A0F-76721F6AACE3}"/>
              </a:ext>
            </a:extLst>
          </p:cNvPr>
          <p:cNvSpPr>
            <a:spLocks noGrp="1"/>
          </p:cNvSpPr>
          <p:nvPr>
            <p:ph type="title"/>
          </p:nvPr>
        </p:nvSpPr>
        <p:spPr/>
        <p:txBody>
          <a:bodyPr/>
          <a:lstStyle/>
          <a:p>
            <a:r>
              <a:rPr lang="en-US" dirty="0" err="1"/>
              <a:t>ConnectionAsyncTask</a:t>
            </a:r>
            <a:r>
              <a:rPr lang="en-US" dirty="0"/>
              <a:t> (Java class) 2</a:t>
            </a:r>
          </a:p>
        </p:txBody>
      </p:sp>
      <p:sp>
        <p:nvSpPr>
          <p:cNvPr id="4" name="TextBox 3">
            <a:extLst>
              <a:ext uri="{FF2B5EF4-FFF2-40B4-BE49-F238E27FC236}">
                <a16:creationId xmlns:a16="http://schemas.microsoft.com/office/drawing/2014/main" id="{A69CF788-6071-9D1C-539A-D5079931C607}"/>
              </a:ext>
            </a:extLst>
          </p:cNvPr>
          <p:cNvSpPr txBox="1"/>
          <p:nvPr/>
        </p:nvSpPr>
        <p:spPr>
          <a:xfrm>
            <a:off x="566928" y="2367280"/>
            <a:ext cx="9867392" cy="3970318"/>
          </a:xfrm>
          <a:prstGeom prst="rect">
            <a:avLst/>
          </a:prstGeom>
          <a:noFill/>
        </p:spPr>
        <p:txBody>
          <a:bodyPr wrap="square" rtlCol="0">
            <a:spAutoFit/>
          </a:bodyPr>
          <a:lstStyle/>
          <a:p>
            <a:pPr marL="342900" indent="-342900">
              <a:buAutoNum type="arabicPeriod"/>
            </a:pPr>
            <a:r>
              <a:rPr lang="en-US" b="1" dirty="0"/>
              <a:t>Class Properties and Constructor</a:t>
            </a:r>
          </a:p>
          <a:p>
            <a:endParaRPr lang="en-US" dirty="0"/>
          </a:p>
          <a:p>
            <a:pPr marL="285750" indent="-285750">
              <a:buFont typeface="Arial" panose="020B0604020202020204" pitchFamily="34" charset="0"/>
              <a:buChar char="•"/>
            </a:pPr>
            <a:r>
              <a:rPr lang="en-US" dirty="0"/>
              <a:t>This property refers to the activity that creates the task, allowing updates to the UI directly from the task.</a:t>
            </a:r>
          </a:p>
          <a:p>
            <a:pPr marL="285750" indent="-285750">
              <a:buFont typeface="Arial" panose="020B0604020202020204" pitchFamily="34" charset="0"/>
              <a:buChar char="•"/>
            </a:pPr>
            <a:r>
              <a:rPr lang="en-US" dirty="0"/>
              <a:t>The constructor takes an Activity as a parameter, typically the main activity, to access UI components like buttons and progress indicators.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r>
              <a:rPr lang="en-US" b="1" dirty="0"/>
              <a:t>2. </a:t>
            </a:r>
            <a:r>
              <a:rPr lang="en-US" b="1" dirty="0" err="1"/>
              <a:t>onPreExecute</a:t>
            </a:r>
            <a:r>
              <a:rPr lang="en-US" b="1" dirty="0"/>
              <a:t>()</a:t>
            </a:r>
          </a:p>
          <a:p>
            <a:endParaRPr lang="en-US" dirty="0"/>
          </a:p>
          <a:p>
            <a:pPr marL="285750" indent="-285750">
              <a:buFont typeface="Arial" panose="020B0604020202020204" pitchFamily="34" charset="0"/>
              <a:buChar char="•"/>
            </a:pPr>
            <a:r>
              <a:rPr lang="en-US" dirty="0"/>
              <a:t>This method runs on the main (UI) thread before the background task starts.</a:t>
            </a:r>
          </a:p>
          <a:p>
            <a:pPr marL="285750" indent="-285750">
              <a:buFont typeface="Arial" panose="020B0604020202020204" pitchFamily="34" charset="0"/>
              <a:buChar char="•"/>
            </a:pPr>
            <a:r>
              <a:rPr lang="en-US" dirty="0"/>
              <a:t>It sets the button text to "connecting" and displays a loading indicator (e.g., a progress bar) by calling methods in </a:t>
            </a:r>
            <a:r>
              <a:rPr lang="en-US" dirty="0" err="1"/>
              <a:t>MainActivity</a:t>
            </a:r>
            <a:r>
              <a:rPr lang="en-US" dirty="0"/>
              <a:t>. These UI changes inform the user that a network operation is in progress.</a:t>
            </a:r>
          </a:p>
        </p:txBody>
      </p:sp>
    </p:spTree>
    <p:extLst>
      <p:ext uri="{BB962C8B-B14F-4D97-AF65-F5344CB8AC3E}">
        <p14:creationId xmlns:p14="http://schemas.microsoft.com/office/powerpoint/2010/main" val="3463753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6BE88-1898-C4DD-2116-32ED3ED5C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EFD567-0224-47DA-A08C-B6CEB325533F}"/>
              </a:ext>
            </a:extLst>
          </p:cNvPr>
          <p:cNvSpPr>
            <a:spLocks noGrp="1"/>
          </p:cNvSpPr>
          <p:nvPr>
            <p:ph type="title"/>
          </p:nvPr>
        </p:nvSpPr>
        <p:spPr>
          <a:xfrm>
            <a:off x="566928" y="1204150"/>
            <a:ext cx="10515600" cy="590931"/>
          </a:xfrm>
        </p:spPr>
        <p:txBody>
          <a:bodyPr/>
          <a:lstStyle/>
          <a:p>
            <a:r>
              <a:rPr lang="en-US" dirty="0" err="1"/>
              <a:t>ConnectionAsyncTask</a:t>
            </a:r>
            <a:r>
              <a:rPr lang="en-US" dirty="0"/>
              <a:t> (Java class) 3</a:t>
            </a:r>
          </a:p>
        </p:txBody>
      </p:sp>
      <p:sp>
        <p:nvSpPr>
          <p:cNvPr id="4" name="TextBox 3">
            <a:extLst>
              <a:ext uri="{FF2B5EF4-FFF2-40B4-BE49-F238E27FC236}">
                <a16:creationId xmlns:a16="http://schemas.microsoft.com/office/drawing/2014/main" id="{ABC46062-3EB7-5BC6-2E58-AC372CED0044}"/>
              </a:ext>
            </a:extLst>
          </p:cNvPr>
          <p:cNvSpPr txBox="1"/>
          <p:nvPr/>
        </p:nvSpPr>
        <p:spPr>
          <a:xfrm>
            <a:off x="566928" y="1910080"/>
            <a:ext cx="9867392" cy="4801314"/>
          </a:xfrm>
          <a:prstGeom prst="rect">
            <a:avLst/>
          </a:prstGeom>
          <a:noFill/>
        </p:spPr>
        <p:txBody>
          <a:bodyPr wrap="square" rtlCol="0">
            <a:spAutoFit/>
          </a:bodyPr>
          <a:lstStyle/>
          <a:p>
            <a:r>
              <a:rPr lang="en-US" b="1" dirty="0"/>
              <a:t>3. </a:t>
            </a:r>
            <a:r>
              <a:rPr lang="en-US" b="1" dirty="0" err="1"/>
              <a:t>doInBackground</a:t>
            </a:r>
            <a:r>
              <a:rPr lang="en-US" b="1" dirty="0"/>
              <a:t>(String... params)</a:t>
            </a:r>
          </a:p>
          <a:p>
            <a:endParaRPr lang="en-US" dirty="0"/>
          </a:p>
          <a:p>
            <a:pPr marL="285750" indent="-285750">
              <a:buFont typeface="Arial" panose="020B0604020202020204" pitchFamily="34" charset="0"/>
              <a:buChar char="•"/>
            </a:pPr>
            <a:r>
              <a:rPr lang="en-US" dirty="0"/>
              <a:t>This is where the main task happens, running in a background thread to avoid blocking the UI.</a:t>
            </a:r>
          </a:p>
          <a:p>
            <a:pPr marL="285750" indent="-285750">
              <a:buFont typeface="Arial" panose="020B0604020202020204" pitchFamily="34" charset="0"/>
              <a:buChar char="•"/>
            </a:pPr>
            <a:r>
              <a:rPr lang="en-US" dirty="0"/>
              <a:t>It calls </a:t>
            </a:r>
            <a:r>
              <a:rPr lang="en-US" dirty="0" err="1"/>
              <a:t>HttpManager.getData</a:t>
            </a:r>
            <a:r>
              <a:rPr lang="en-US" dirty="0"/>
              <a:t> with a URL passed in params[0] to retrieve data from the specified API.</a:t>
            </a:r>
          </a:p>
          <a:p>
            <a:pPr marL="285750" indent="-285750">
              <a:buFont typeface="Arial" panose="020B0604020202020204" pitchFamily="34" charset="0"/>
              <a:buChar char="•"/>
            </a:pPr>
            <a:r>
              <a:rPr lang="en-US" dirty="0"/>
              <a:t>The fetched data, typically in JSON format, is returned and passed to </a:t>
            </a:r>
            <a:r>
              <a:rPr lang="en-US" dirty="0" err="1"/>
              <a:t>onPostExecute</a:t>
            </a:r>
            <a:r>
              <a:rPr lang="en-US" dirty="0"/>
              <a:t>.</a:t>
            </a:r>
          </a:p>
          <a:p>
            <a:pPr marL="285750" indent="-285750">
              <a:buFont typeface="Arial" panose="020B0604020202020204" pitchFamily="34" charset="0"/>
              <a:buChar char="•"/>
            </a:pPr>
            <a:endParaRPr lang="en-US" dirty="0"/>
          </a:p>
          <a:p>
            <a:r>
              <a:rPr lang="en-US" b="1" dirty="0"/>
              <a:t>4. </a:t>
            </a:r>
            <a:r>
              <a:rPr lang="en-US" b="1" dirty="0" err="1"/>
              <a:t>onPostExecute</a:t>
            </a:r>
            <a:r>
              <a:rPr lang="en-US" b="1" dirty="0"/>
              <a:t>(String s)</a:t>
            </a:r>
          </a:p>
          <a:p>
            <a:endParaRPr lang="en-US" dirty="0"/>
          </a:p>
          <a:p>
            <a:pPr marL="285750" indent="-285750">
              <a:buFont typeface="Arial" panose="020B0604020202020204" pitchFamily="34" charset="0"/>
              <a:buChar char="•"/>
            </a:pPr>
            <a:r>
              <a:rPr lang="en-US" dirty="0"/>
              <a:t>This method is called after the background task completes and executes on the main thread.</a:t>
            </a:r>
          </a:p>
          <a:p>
            <a:pPr marL="285750" indent="-285750">
              <a:buFont typeface="Arial" panose="020B0604020202020204" pitchFamily="34" charset="0"/>
              <a:buChar char="•"/>
            </a:pPr>
            <a:r>
              <a:rPr lang="en-US" dirty="0"/>
              <a:t>First, it hides the progress indicator and updates the button text to "connected" to show the user that the task is done.</a:t>
            </a:r>
          </a:p>
          <a:p>
            <a:pPr marL="285750" indent="-285750">
              <a:buFont typeface="Arial" panose="020B0604020202020204" pitchFamily="34" charset="0"/>
              <a:buChar char="•"/>
            </a:pPr>
            <a:r>
              <a:rPr lang="en-US" dirty="0"/>
              <a:t>The </a:t>
            </a:r>
            <a:r>
              <a:rPr lang="en-US" dirty="0" err="1"/>
              <a:t>StudentJsonParser.getObjectFromJson</a:t>
            </a:r>
            <a:r>
              <a:rPr lang="en-US" dirty="0"/>
              <a:t>(s) method is then called to parse the JSON response (s) into a list of Student objects.</a:t>
            </a:r>
          </a:p>
          <a:p>
            <a:pPr marL="285750" indent="-285750">
              <a:buFont typeface="Arial" panose="020B0604020202020204" pitchFamily="34" charset="0"/>
              <a:buChar char="•"/>
            </a:pPr>
            <a:r>
              <a:rPr lang="en-US" dirty="0"/>
              <a:t>Finally, it calls </a:t>
            </a:r>
            <a:r>
              <a:rPr lang="en-US" dirty="0" err="1"/>
              <a:t>fillStudents</a:t>
            </a:r>
            <a:r>
              <a:rPr lang="en-US" dirty="0"/>
              <a:t> on the </a:t>
            </a:r>
            <a:r>
              <a:rPr lang="en-US" dirty="0" err="1"/>
              <a:t>MainActivity</a:t>
            </a:r>
            <a:r>
              <a:rPr lang="en-US" dirty="0"/>
              <a:t>, passing in the parsed list of students to display them in the UI.</a:t>
            </a:r>
          </a:p>
        </p:txBody>
      </p:sp>
    </p:spTree>
    <p:extLst>
      <p:ext uri="{BB962C8B-B14F-4D97-AF65-F5344CB8AC3E}">
        <p14:creationId xmlns:p14="http://schemas.microsoft.com/office/powerpoint/2010/main" val="1859394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79A25-17AC-F95A-51F4-F286C60558C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2BC05D6-EDC9-36FB-59CB-A44539AF2584}"/>
              </a:ext>
            </a:extLst>
          </p:cNvPr>
          <p:cNvPicPr>
            <a:picLocks noChangeAspect="1"/>
          </p:cNvPicPr>
          <p:nvPr/>
        </p:nvPicPr>
        <p:blipFill>
          <a:blip r:embed="rId2"/>
          <a:stretch>
            <a:fillRect/>
          </a:stretch>
        </p:blipFill>
        <p:spPr>
          <a:xfrm>
            <a:off x="401320" y="934720"/>
            <a:ext cx="11389360" cy="5694680"/>
          </a:xfrm>
          <a:prstGeom prst="rect">
            <a:avLst/>
          </a:prstGeom>
        </p:spPr>
      </p:pic>
    </p:spTree>
    <p:extLst>
      <p:ext uri="{BB962C8B-B14F-4D97-AF65-F5344CB8AC3E}">
        <p14:creationId xmlns:p14="http://schemas.microsoft.com/office/powerpoint/2010/main" val="1419670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F5E44-0009-1C87-A22C-3294D211521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1DBAC9E-A9B9-1504-32DB-6292D66B684C}"/>
              </a:ext>
            </a:extLst>
          </p:cNvPr>
          <p:cNvPicPr>
            <a:picLocks noChangeAspect="1"/>
          </p:cNvPicPr>
          <p:nvPr/>
        </p:nvPicPr>
        <p:blipFill>
          <a:blip r:embed="rId2"/>
          <a:stretch>
            <a:fillRect/>
          </a:stretch>
        </p:blipFill>
        <p:spPr>
          <a:xfrm>
            <a:off x="508000" y="1180405"/>
            <a:ext cx="10769600" cy="5415666"/>
          </a:xfrm>
          <a:prstGeom prst="rect">
            <a:avLst/>
          </a:prstGeom>
        </p:spPr>
      </p:pic>
    </p:spTree>
    <p:extLst>
      <p:ext uri="{BB962C8B-B14F-4D97-AF65-F5344CB8AC3E}">
        <p14:creationId xmlns:p14="http://schemas.microsoft.com/office/powerpoint/2010/main" val="23882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621C7-8147-0CD8-FC1F-132A9260CB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376EB5-F08D-6085-C237-1D6C17277337}"/>
              </a:ext>
            </a:extLst>
          </p:cNvPr>
          <p:cNvSpPr>
            <a:spLocks noGrp="1"/>
          </p:cNvSpPr>
          <p:nvPr>
            <p:ph type="title"/>
          </p:nvPr>
        </p:nvSpPr>
        <p:spPr>
          <a:xfrm>
            <a:off x="2843784" y="3133534"/>
            <a:ext cx="6504432" cy="590931"/>
          </a:xfrm>
        </p:spPr>
        <p:txBody>
          <a:bodyPr/>
          <a:lstStyle/>
          <a:p>
            <a:r>
              <a:rPr lang="en-US" dirty="0" err="1"/>
              <a:t>MainActivity</a:t>
            </a:r>
            <a:r>
              <a:rPr lang="en-US" dirty="0"/>
              <a:t> (Activity) - Design</a:t>
            </a:r>
          </a:p>
        </p:txBody>
      </p:sp>
    </p:spTree>
    <p:extLst>
      <p:ext uri="{BB962C8B-B14F-4D97-AF65-F5344CB8AC3E}">
        <p14:creationId xmlns:p14="http://schemas.microsoft.com/office/powerpoint/2010/main" val="2563947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F62EB-762C-0DEF-8465-53A122334E5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4D6186-6808-31F9-64BB-192DB4275859}"/>
              </a:ext>
            </a:extLst>
          </p:cNvPr>
          <p:cNvPicPr>
            <a:picLocks noChangeAspect="1"/>
          </p:cNvPicPr>
          <p:nvPr/>
        </p:nvPicPr>
        <p:blipFill>
          <a:blip r:embed="rId2"/>
          <a:stretch>
            <a:fillRect/>
          </a:stretch>
        </p:blipFill>
        <p:spPr>
          <a:xfrm>
            <a:off x="1254548" y="1371600"/>
            <a:ext cx="9682904" cy="5005441"/>
          </a:xfrm>
          <a:prstGeom prst="rect">
            <a:avLst/>
          </a:prstGeom>
        </p:spPr>
      </p:pic>
    </p:spTree>
    <p:extLst>
      <p:ext uri="{BB962C8B-B14F-4D97-AF65-F5344CB8AC3E}">
        <p14:creationId xmlns:p14="http://schemas.microsoft.com/office/powerpoint/2010/main" val="1768876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CC614-4707-D005-8A00-B482F071C869}"/>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A099FCF5-C661-1E46-989F-4C796F51D026}"/>
              </a:ext>
            </a:extLst>
          </p:cNvPr>
          <p:cNvSpPr>
            <a:spLocks noChangeArrowheads="1"/>
          </p:cNvSpPr>
          <p:nvPr/>
        </p:nvSpPr>
        <p:spPr bwMode="auto">
          <a:xfrm>
            <a:off x="9784079" y="-221873"/>
            <a:ext cx="2407657" cy="80637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1" u="none" strike="noStrike" cap="none" normalizeH="0" baseline="0" dirty="0">
                <a:ln>
                  <a:noFill/>
                </a:ln>
                <a:solidFill>
                  <a:srgbClr val="080808"/>
                </a:solidFill>
                <a:effectLst/>
                <a:latin typeface="Arial Unicode MS"/>
              </a:rPr>
              <a:t>&lt;?</a:t>
            </a:r>
            <a:r>
              <a:rPr kumimoji="0" lang="en-US" altLang="en-US" sz="700" b="0" i="0" u="none" strike="noStrike" cap="none" normalizeH="0" baseline="0" dirty="0">
                <a:ln>
                  <a:noFill/>
                </a:ln>
                <a:solidFill>
                  <a:srgbClr val="174AD4"/>
                </a:solidFill>
                <a:effectLst/>
                <a:latin typeface="Arial Unicode MS"/>
              </a:rPr>
              <a:t>xml version</a:t>
            </a:r>
            <a:r>
              <a:rPr kumimoji="0" lang="en-US" altLang="en-US" sz="700" b="0" i="0" u="none" strike="noStrike" cap="none" normalizeH="0" baseline="0" dirty="0">
                <a:ln>
                  <a:noFill/>
                </a:ln>
                <a:solidFill>
                  <a:srgbClr val="067D17"/>
                </a:solidFill>
                <a:effectLst/>
                <a:latin typeface="Arial Unicode MS"/>
              </a:rPr>
              <a:t>="1.0" </a:t>
            </a:r>
            <a:r>
              <a:rPr kumimoji="0" lang="en-US" altLang="en-US" sz="700" b="0" i="0" u="none" strike="noStrike" cap="none" normalizeH="0" baseline="0" dirty="0">
                <a:ln>
                  <a:noFill/>
                </a:ln>
                <a:solidFill>
                  <a:srgbClr val="174AD4"/>
                </a:solidFill>
                <a:effectLst/>
                <a:latin typeface="Arial Unicode MS"/>
              </a:rPr>
              <a:t>encoding</a:t>
            </a:r>
            <a:r>
              <a:rPr kumimoji="0" lang="en-US" altLang="en-US" sz="700" b="0" i="0" u="none" strike="noStrike" cap="none" normalizeH="0" baseline="0" dirty="0">
                <a:ln>
                  <a:noFill/>
                </a:ln>
                <a:solidFill>
                  <a:srgbClr val="067D17"/>
                </a:solidFill>
                <a:effectLst/>
                <a:latin typeface="Arial Unicode MS"/>
              </a:rPr>
              <a:t>="utf-8"</a:t>
            </a:r>
            <a:r>
              <a:rPr kumimoji="0" lang="en-US" altLang="en-US" sz="700" b="0" i="1" u="none" strike="noStrike" cap="none" normalizeH="0" baseline="0" dirty="0">
                <a:ln>
                  <a:noFill/>
                </a:ln>
                <a:solidFill>
                  <a:srgbClr val="080808"/>
                </a:solidFill>
                <a:effectLst/>
                <a:latin typeface="Arial Unicode MS"/>
              </a:rPr>
              <a:t>?&gt;</a:t>
            </a:r>
            <a:br>
              <a:rPr kumimoji="0" lang="en-US" altLang="en-US" sz="700" b="0" i="1" u="none" strike="noStrike" cap="none" normalizeH="0" baseline="0" dirty="0">
                <a:ln>
                  <a:noFill/>
                </a:ln>
                <a:solidFill>
                  <a:srgbClr val="080808"/>
                </a:solidFill>
                <a:effectLst/>
                <a:latin typeface="Arial Unicode MS"/>
              </a:rPr>
            </a:br>
            <a:r>
              <a:rPr kumimoji="0" lang="en-US" altLang="en-US" sz="700" b="0" i="0" u="none" strike="noStrike" cap="none" normalizeH="0" baseline="0" dirty="0">
                <a:ln>
                  <a:noFill/>
                </a:ln>
                <a:solidFill>
                  <a:srgbClr val="080808"/>
                </a:solidFill>
                <a:effectLst/>
                <a:latin typeface="Arial Unicode MS"/>
              </a:rPr>
              <a:t>&lt;</a:t>
            </a:r>
            <a:r>
              <a:rPr kumimoji="0" lang="en-US" altLang="en-US" sz="700" b="0" i="0" u="none" strike="noStrike" cap="none" normalizeH="0" baseline="0" dirty="0" err="1">
                <a:ln>
                  <a:noFill/>
                </a:ln>
                <a:solidFill>
                  <a:srgbClr val="0033B3"/>
                </a:solidFill>
                <a:effectLst/>
                <a:latin typeface="Arial Unicode MS"/>
              </a:rPr>
              <a:t>androidx.constraintlayout.widget.ConstraintLayout</a:t>
            </a:r>
            <a:r>
              <a:rPr kumimoji="0" lang="en-US" altLang="en-US" sz="700" b="0" i="0" u="none" strike="noStrike" cap="none" normalizeH="0" baseline="0" dirty="0">
                <a:ln>
                  <a:noFill/>
                </a:ln>
                <a:solidFill>
                  <a:srgbClr val="0033B3"/>
                </a:solidFill>
                <a:effectLst/>
                <a:latin typeface="Arial Unicode MS"/>
              </a:rPr>
              <a:t> </a:t>
            </a:r>
            <a:r>
              <a:rPr kumimoji="0" lang="en-US" altLang="en-US" sz="700" b="0" i="0" u="none" strike="noStrike" cap="none" normalizeH="0" baseline="0" dirty="0" err="1">
                <a:ln>
                  <a:noFill/>
                </a:ln>
                <a:solidFill>
                  <a:srgbClr val="174AD4"/>
                </a:solidFill>
                <a:effectLst/>
                <a:latin typeface="Arial Unicode MS"/>
              </a:rPr>
              <a:t>xmlns:</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a:ln>
                  <a:noFill/>
                </a:ln>
                <a:solidFill>
                  <a:srgbClr val="067D17"/>
                </a:solidFill>
                <a:effectLst/>
                <a:latin typeface="Arial Unicode MS"/>
              </a:rPr>
              <a:t>="http://schemas.android.com/</a:t>
            </a:r>
            <a:r>
              <a:rPr kumimoji="0" lang="en-US" altLang="en-US" sz="700" b="0" i="0" u="none" strike="noStrike" cap="none" normalizeH="0" baseline="0" dirty="0" err="1">
                <a:ln>
                  <a:noFill/>
                </a:ln>
                <a:solidFill>
                  <a:srgbClr val="067D17"/>
                </a:solidFill>
                <a:effectLst/>
                <a:latin typeface="Arial Unicode MS"/>
              </a:rPr>
              <a:t>apk</a:t>
            </a:r>
            <a:r>
              <a:rPr kumimoji="0" lang="en-US" altLang="en-US" sz="700" b="0" i="0" u="none" strike="noStrike" cap="none" normalizeH="0" baseline="0" dirty="0">
                <a:ln>
                  <a:noFill/>
                </a:ln>
                <a:solidFill>
                  <a:srgbClr val="067D17"/>
                </a:solidFill>
                <a:effectLst/>
                <a:latin typeface="Arial Unicode MS"/>
              </a:rPr>
              <a:t>/res/android"</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174AD4"/>
                </a:solidFill>
                <a:effectLst/>
                <a:latin typeface="Arial Unicode MS"/>
              </a:rPr>
              <a:t>xmlns:</a:t>
            </a:r>
            <a:r>
              <a:rPr kumimoji="0" lang="en-US" altLang="en-US" sz="700" b="0" i="0" u="none" strike="noStrike" cap="none" normalizeH="0" baseline="0" dirty="0" err="1">
                <a:ln>
                  <a:noFill/>
                </a:ln>
                <a:solidFill>
                  <a:srgbClr val="871094"/>
                </a:solidFill>
                <a:effectLst/>
                <a:latin typeface="Arial Unicode MS"/>
              </a:rPr>
              <a:t>app</a:t>
            </a:r>
            <a:r>
              <a:rPr kumimoji="0" lang="en-US" altLang="en-US" sz="700" b="0" i="0" u="none" strike="noStrike" cap="none" normalizeH="0" baseline="0" dirty="0">
                <a:ln>
                  <a:noFill/>
                </a:ln>
                <a:solidFill>
                  <a:srgbClr val="067D17"/>
                </a:solidFill>
                <a:effectLst/>
                <a:latin typeface="Arial Unicode MS"/>
              </a:rPr>
              <a:t>="http://schemas.android.com/</a:t>
            </a:r>
            <a:r>
              <a:rPr kumimoji="0" lang="en-US" altLang="en-US" sz="700" b="0" i="0" u="none" strike="noStrike" cap="none" normalizeH="0" baseline="0" dirty="0" err="1">
                <a:ln>
                  <a:noFill/>
                </a:ln>
                <a:solidFill>
                  <a:srgbClr val="067D17"/>
                </a:solidFill>
                <a:effectLst/>
                <a:latin typeface="Arial Unicode MS"/>
              </a:rPr>
              <a:t>apk</a:t>
            </a:r>
            <a:r>
              <a:rPr kumimoji="0" lang="en-US" altLang="en-US" sz="700" b="0" i="0" u="none" strike="noStrike" cap="none" normalizeH="0" baseline="0" dirty="0">
                <a:ln>
                  <a:noFill/>
                </a:ln>
                <a:solidFill>
                  <a:srgbClr val="067D17"/>
                </a:solidFill>
                <a:effectLst/>
                <a:latin typeface="Arial Unicode MS"/>
              </a:rPr>
              <a:t>/res-auto"</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174AD4"/>
                </a:solidFill>
                <a:effectLst/>
                <a:latin typeface="Arial Unicode MS"/>
              </a:rPr>
              <a:t>xmlns:</a:t>
            </a:r>
            <a:r>
              <a:rPr kumimoji="0" lang="en-US" altLang="en-US" sz="700" b="0" i="0" u="none" strike="noStrike" cap="none" normalizeH="0" baseline="0" dirty="0" err="1">
                <a:ln>
                  <a:noFill/>
                </a:ln>
                <a:solidFill>
                  <a:srgbClr val="871094"/>
                </a:solidFill>
                <a:effectLst/>
                <a:latin typeface="Arial Unicode MS"/>
              </a:rPr>
              <a:t>tools</a:t>
            </a:r>
            <a:r>
              <a:rPr kumimoji="0" lang="en-US" altLang="en-US" sz="700" b="0" i="0" u="none" strike="noStrike" cap="none" normalizeH="0" baseline="0" dirty="0">
                <a:ln>
                  <a:noFill/>
                </a:ln>
                <a:solidFill>
                  <a:srgbClr val="067D17"/>
                </a:solidFill>
                <a:effectLst/>
                <a:latin typeface="Arial Unicode MS"/>
              </a:rPr>
              <a:t>="http://schemas.android.com/tools"</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:layout_width</a:t>
            </a:r>
            <a:r>
              <a:rPr kumimoji="0" lang="en-US" altLang="en-US" sz="700" b="0" i="0" u="none" strike="noStrike" cap="none" normalizeH="0" baseline="0" dirty="0">
                <a:ln>
                  <a:noFill/>
                </a:ln>
                <a:solidFill>
                  <a:srgbClr val="067D17"/>
                </a:solidFill>
                <a:effectLst/>
                <a:latin typeface="Arial Unicode MS"/>
              </a:rPr>
              <a:t>="</a:t>
            </a:r>
            <a:r>
              <a:rPr kumimoji="0" lang="en-US" altLang="en-US" sz="700" b="0" i="0" u="none" strike="noStrike" cap="none" normalizeH="0" baseline="0" dirty="0" err="1">
                <a:ln>
                  <a:noFill/>
                </a:ln>
                <a:solidFill>
                  <a:srgbClr val="067D17"/>
                </a:solidFill>
                <a:effectLst/>
                <a:latin typeface="Arial Unicode MS"/>
              </a:rPr>
              <a:t>match_parent</a:t>
            </a:r>
            <a:r>
              <a:rPr kumimoji="0" lang="en-US" altLang="en-US" sz="700" b="0" i="0" u="none" strike="noStrike" cap="none" normalizeH="0" baseline="0" dirty="0">
                <a:ln>
                  <a:noFill/>
                </a:ln>
                <a:solidFill>
                  <a:srgbClr val="067D17"/>
                </a:solidFill>
                <a:effectLst/>
                <a:latin typeface="Arial Unicode MS"/>
              </a:rPr>
              <a: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:layout_height</a:t>
            </a:r>
            <a:r>
              <a:rPr kumimoji="0" lang="en-US" altLang="en-US" sz="700" b="0" i="0" u="none" strike="noStrike" cap="none" normalizeH="0" baseline="0" dirty="0">
                <a:ln>
                  <a:noFill/>
                </a:ln>
                <a:solidFill>
                  <a:srgbClr val="067D17"/>
                </a:solidFill>
                <a:effectLst/>
                <a:latin typeface="Arial Unicode MS"/>
              </a:rPr>
              <a:t>="</a:t>
            </a:r>
            <a:r>
              <a:rPr kumimoji="0" lang="en-US" altLang="en-US" sz="700" b="0" i="0" u="none" strike="noStrike" cap="none" normalizeH="0" baseline="0" dirty="0" err="1">
                <a:ln>
                  <a:noFill/>
                </a:ln>
                <a:solidFill>
                  <a:srgbClr val="067D17"/>
                </a:solidFill>
                <a:effectLst/>
                <a:latin typeface="Arial Unicode MS"/>
              </a:rPr>
              <a:t>match_parent</a:t>
            </a:r>
            <a:r>
              <a:rPr kumimoji="0" lang="en-US" altLang="en-US" sz="700" b="0" i="0" u="none" strike="noStrike" cap="none" normalizeH="0" baseline="0" dirty="0">
                <a:ln>
                  <a:noFill/>
                </a:ln>
                <a:solidFill>
                  <a:srgbClr val="067D17"/>
                </a:solidFill>
                <a:effectLst/>
                <a:latin typeface="Arial Unicode MS"/>
              </a:rPr>
              <a: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tools</a:t>
            </a:r>
            <a:r>
              <a:rPr kumimoji="0" lang="en-US" altLang="en-US" sz="700" b="0" i="0" u="none" strike="noStrike" cap="none" normalizeH="0" baseline="0" dirty="0" err="1">
                <a:ln>
                  <a:noFill/>
                </a:ln>
                <a:solidFill>
                  <a:srgbClr val="174AD4"/>
                </a:solidFill>
                <a:effectLst/>
                <a:latin typeface="Arial Unicode MS"/>
              </a:rPr>
              <a:t>:context</a:t>
            </a:r>
            <a:r>
              <a:rPr kumimoji="0" lang="en-US" altLang="en-US" sz="700" b="0" i="0" u="none" strike="noStrike" cap="none" normalizeH="0" baseline="0" dirty="0">
                <a:ln>
                  <a:noFill/>
                </a:ln>
                <a:solidFill>
                  <a:srgbClr val="067D17"/>
                </a:solidFill>
                <a:effectLst/>
                <a:latin typeface="Arial Unicode MS"/>
              </a:rPr>
              <a:t>=".</a:t>
            </a:r>
            <a:r>
              <a:rPr kumimoji="0" lang="en-US" altLang="en-US" sz="700" b="0" i="0" u="none" strike="noStrike" cap="none" normalizeH="0" baseline="0" dirty="0" err="1">
                <a:ln>
                  <a:noFill/>
                </a:ln>
                <a:solidFill>
                  <a:srgbClr val="067D17"/>
                </a:solidFill>
                <a:effectLst/>
                <a:latin typeface="Arial Unicode MS"/>
              </a:rPr>
              <a:t>MainActivity</a:t>
            </a:r>
            <a:r>
              <a:rPr kumimoji="0" lang="en-US" altLang="en-US" sz="700" b="0" i="0" u="none" strike="noStrike" cap="none" normalizeH="0" baseline="0" dirty="0">
                <a:ln>
                  <a:noFill/>
                </a:ln>
                <a:solidFill>
                  <a:srgbClr val="067D17"/>
                </a:solidFill>
                <a:effectLst/>
                <a:latin typeface="Arial Unicode MS"/>
              </a:rPr>
              <a:t>"</a:t>
            </a:r>
            <a:r>
              <a:rPr kumimoji="0" lang="en-US" altLang="en-US" sz="700" b="0" i="0" u="none" strike="noStrike" cap="none" normalizeH="0" baseline="0" dirty="0">
                <a:ln>
                  <a:noFill/>
                </a:ln>
                <a:solidFill>
                  <a:srgbClr val="080808"/>
                </a:solidFill>
                <a:effectLst/>
                <a:latin typeface="Arial Unicode MS"/>
              </a:rPr>
              <a:t>&gt;</a:t>
            </a:r>
            <a:br>
              <a:rPr kumimoji="0" lang="en-US" altLang="en-US" sz="700" b="0" i="0" u="none" strike="noStrike" cap="none" normalizeH="0" baseline="0" dirty="0">
                <a:ln>
                  <a:noFill/>
                </a:ln>
                <a:solidFill>
                  <a:srgbClr val="080808"/>
                </a:solidFill>
                <a:effectLst/>
                <a:latin typeface="Arial Unicode MS"/>
              </a:rPr>
            </a:br>
            <a:br>
              <a:rPr kumimoji="0" lang="en-US" altLang="en-US" sz="700" b="0" i="0" u="none" strike="noStrike" cap="none" normalizeH="0" baseline="0" dirty="0">
                <a:ln>
                  <a:noFill/>
                </a:ln>
                <a:solidFill>
                  <a:srgbClr val="080808"/>
                </a:solidFill>
                <a:effectLst/>
                <a:latin typeface="Arial Unicode MS"/>
              </a:rPr>
            </a:br>
            <a:br>
              <a:rPr kumimoji="0" lang="en-US" altLang="en-US" sz="700" b="0" i="0" u="none" strike="noStrike" cap="none" normalizeH="0" baseline="0" dirty="0">
                <a:ln>
                  <a:noFill/>
                </a:ln>
                <a:solidFill>
                  <a:srgbClr val="080808"/>
                </a:solidFill>
                <a:effectLst/>
                <a:latin typeface="Arial Unicode MS"/>
              </a:rPr>
            </a:br>
            <a:r>
              <a:rPr kumimoji="0" lang="en-US" altLang="en-US" sz="700" b="0" i="0" u="none" strike="noStrike" cap="none" normalizeH="0" baseline="0" dirty="0">
                <a:ln>
                  <a:noFill/>
                </a:ln>
                <a:solidFill>
                  <a:srgbClr val="080808"/>
                </a:solidFill>
                <a:effectLst/>
                <a:latin typeface="Arial Unicode MS"/>
              </a:rPr>
              <a:t>    &lt;</a:t>
            </a:r>
            <a:r>
              <a:rPr kumimoji="0" lang="en-US" altLang="en-US" sz="700" b="0" i="0" u="none" strike="noStrike" cap="none" normalizeH="0" baseline="0" dirty="0" err="1">
                <a:ln>
                  <a:noFill/>
                </a:ln>
                <a:solidFill>
                  <a:srgbClr val="0033B3"/>
                </a:solidFill>
                <a:effectLst/>
                <a:latin typeface="Arial Unicode MS"/>
              </a:rPr>
              <a:t>TextView</a:t>
            </a:r>
            <a:r>
              <a:rPr kumimoji="0" lang="en-US" altLang="en-US" sz="700" b="0" i="0" u="none" strike="noStrike" cap="none" normalizeH="0" baseline="0" dirty="0">
                <a:ln>
                  <a:noFill/>
                </a:ln>
                <a:solidFill>
                  <a:srgbClr val="0033B3"/>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:layout_width</a:t>
            </a:r>
            <a:r>
              <a:rPr kumimoji="0" lang="en-US" altLang="en-US" sz="700" b="0" i="0" u="none" strike="noStrike" cap="none" normalizeH="0" baseline="0" dirty="0">
                <a:ln>
                  <a:noFill/>
                </a:ln>
                <a:solidFill>
                  <a:srgbClr val="067D17"/>
                </a:solidFill>
                <a:effectLst/>
                <a:latin typeface="Arial Unicode MS"/>
              </a:rPr>
              <a:t>="</a:t>
            </a:r>
            <a:r>
              <a:rPr kumimoji="0" lang="en-US" altLang="en-US" sz="700" b="0" i="0" u="none" strike="noStrike" cap="none" normalizeH="0" baseline="0" dirty="0" err="1">
                <a:ln>
                  <a:noFill/>
                </a:ln>
                <a:solidFill>
                  <a:srgbClr val="067D17"/>
                </a:solidFill>
                <a:effectLst/>
                <a:latin typeface="Arial Unicode MS"/>
              </a:rPr>
              <a:t>wrap_content</a:t>
            </a:r>
            <a:r>
              <a:rPr kumimoji="0" lang="en-US" altLang="en-US" sz="700" b="0" i="0" u="none" strike="noStrike" cap="none" normalizeH="0" baseline="0" dirty="0">
                <a:ln>
                  <a:noFill/>
                </a:ln>
                <a:solidFill>
                  <a:srgbClr val="067D17"/>
                </a:solidFill>
                <a:effectLst/>
                <a:latin typeface="Arial Unicode MS"/>
              </a:rPr>
              <a: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:layout_height</a:t>
            </a:r>
            <a:r>
              <a:rPr kumimoji="0" lang="en-US" altLang="en-US" sz="700" b="0" i="0" u="none" strike="noStrike" cap="none" normalizeH="0" baseline="0" dirty="0">
                <a:ln>
                  <a:noFill/>
                </a:ln>
                <a:solidFill>
                  <a:srgbClr val="067D17"/>
                </a:solidFill>
                <a:effectLst/>
                <a:latin typeface="Arial Unicode MS"/>
              </a:rPr>
              <a:t>="</a:t>
            </a:r>
            <a:r>
              <a:rPr kumimoji="0" lang="en-US" altLang="en-US" sz="700" b="0" i="0" u="none" strike="noStrike" cap="none" normalizeH="0" baseline="0" dirty="0" err="1">
                <a:ln>
                  <a:noFill/>
                </a:ln>
                <a:solidFill>
                  <a:srgbClr val="067D17"/>
                </a:solidFill>
                <a:effectLst/>
                <a:latin typeface="Arial Unicode MS"/>
              </a:rPr>
              <a:t>wrap_content</a:t>
            </a:r>
            <a:r>
              <a:rPr kumimoji="0" lang="en-US" altLang="en-US" sz="700" b="0" i="0" u="none" strike="noStrike" cap="none" normalizeH="0" baseline="0" dirty="0">
                <a:ln>
                  <a:noFill/>
                </a:ln>
                <a:solidFill>
                  <a:srgbClr val="067D17"/>
                </a:solidFill>
                <a:effectLst/>
                <a:latin typeface="Arial Unicode MS"/>
              </a:rPr>
              <a: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:text</a:t>
            </a:r>
            <a:r>
              <a:rPr kumimoji="0" lang="en-US" altLang="en-US" sz="700" b="0" i="0" u="none" strike="noStrike" cap="none" normalizeH="0" baseline="0" dirty="0">
                <a:ln>
                  <a:noFill/>
                </a:ln>
                <a:solidFill>
                  <a:srgbClr val="067D17"/>
                </a:solidFill>
                <a:effectLst/>
                <a:latin typeface="Arial Unicode MS"/>
              </a:rPr>
              <a:t>="Main </a:t>
            </a:r>
            <a:r>
              <a:rPr kumimoji="0" lang="en-US" altLang="en-US" sz="700" b="0" i="0" u="none" strike="noStrike" cap="none" normalizeH="0" baseline="0" dirty="0" err="1">
                <a:ln>
                  <a:noFill/>
                </a:ln>
                <a:solidFill>
                  <a:srgbClr val="067D17"/>
                </a:solidFill>
                <a:effectLst/>
                <a:latin typeface="Arial Unicode MS"/>
              </a:rPr>
              <a:t>Activty</a:t>
            </a:r>
            <a:r>
              <a:rPr kumimoji="0" lang="en-US" altLang="en-US" sz="700" b="0" i="0" u="none" strike="noStrike" cap="none" normalizeH="0" baseline="0" dirty="0">
                <a:ln>
                  <a:noFill/>
                </a:ln>
                <a:solidFill>
                  <a:srgbClr val="067D17"/>
                </a:solidFill>
                <a:effectLst/>
                <a:latin typeface="Arial Unicode MS"/>
              </a:rPr>
              <a: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:textAppearance</a:t>
            </a:r>
            <a:r>
              <a:rPr kumimoji="0" lang="en-US" altLang="en-US" sz="700" b="0" i="0" u="none" strike="noStrike" cap="none" normalizeH="0" baseline="0" dirty="0">
                <a:ln>
                  <a:noFill/>
                </a:ln>
                <a:solidFill>
                  <a:srgbClr val="067D17"/>
                </a:solidFill>
                <a:effectLst/>
                <a:latin typeface="Arial Unicode MS"/>
              </a:rPr>
              <a:t>="@style/Base.TextAppearance.AppCompat.Display3"</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app</a:t>
            </a:r>
            <a:r>
              <a:rPr kumimoji="0" lang="en-US" altLang="en-US" sz="700" b="0" i="0" u="none" strike="noStrike" cap="none" normalizeH="0" baseline="0" dirty="0" err="1">
                <a:ln>
                  <a:noFill/>
                </a:ln>
                <a:solidFill>
                  <a:srgbClr val="174AD4"/>
                </a:solidFill>
                <a:effectLst/>
                <a:latin typeface="Arial Unicode MS"/>
              </a:rPr>
              <a:t>:layout_constraintBottom_toBottomOf</a:t>
            </a:r>
            <a:r>
              <a:rPr kumimoji="0" lang="en-US" altLang="en-US" sz="700" b="0" i="0" u="none" strike="noStrike" cap="none" normalizeH="0" baseline="0" dirty="0">
                <a:ln>
                  <a:noFill/>
                </a:ln>
                <a:solidFill>
                  <a:srgbClr val="067D17"/>
                </a:solidFill>
                <a:effectLst/>
                <a:latin typeface="Arial Unicode MS"/>
              </a:rPr>
              <a:t>="parent"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app</a:t>
            </a:r>
            <a:r>
              <a:rPr kumimoji="0" lang="en-US" altLang="en-US" sz="700" b="0" i="0" u="none" strike="noStrike" cap="none" normalizeH="0" baseline="0" dirty="0" err="1">
                <a:ln>
                  <a:noFill/>
                </a:ln>
                <a:solidFill>
                  <a:srgbClr val="174AD4"/>
                </a:solidFill>
                <a:effectLst/>
                <a:latin typeface="Arial Unicode MS"/>
              </a:rPr>
              <a:t>:layout_constraintLeft_toLeftOf</a:t>
            </a:r>
            <a:r>
              <a:rPr kumimoji="0" lang="en-US" altLang="en-US" sz="700" b="0" i="0" u="none" strike="noStrike" cap="none" normalizeH="0" baseline="0" dirty="0">
                <a:ln>
                  <a:noFill/>
                </a:ln>
                <a:solidFill>
                  <a:srgbClr val="067D17"/>
                </a:solidFill>
                <a:effectLst/>
                <a:latin typeface="Arial Unicode MS"/>
              </a:rPr>
              <a:t>="parent"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app</a:t>
            </a:r>
            <a:r>
              <a:rPr kumimoji="0" lang="en-US" altLang="en-US" sz="700" b="0" i="0" u="none" strike="noStrike" cap="none" normalizeH="0" baseline="0" dirty="0" err="1">
                <a:ln>
                  <a:noFill/>
                </a:ln>
                <a:solidFill>
                  <a:srgbClr val="174AD4"/>
                </a:solidFill>
                <a:effectLst/>
                <a:latin typeface="Arial Unicode MS"/>
              </a:rPr>
              <a:t>:layout_constraintRight_toRightOf</a:t>
            </a:r>
            <a:r>
              <a:rPr kumimoji="0" lang="en-US" altLang="en-US" sz="700" b="0" i="0" u="none" strike="noStrike" cap="none" normalizeH="0" baseline="0" dirty="0">
                <a:ln>
                  <a:noFill/>
                </a:ln>
                <a:solidFill>
                  <a:srgbClr val="067D17"/>
                </a:solidFill>
                <a:effectLst/>
                <a:latin typeface="Arial Unicode MS"/>
              </a:rPr>
              <a:t>="parent"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app</a:t>
            </a:r>
            <a:r>
              <a:rPr kumimoji="0" lang="en-US" altLang="en-US" sz="700" b="0" i="0" u="none" strike="noStrike" cap="none" normalizeH="0" baseline="0" dirty="0" err="1">
                <a:ln>
                  <a:noFill/>
                </a:ln>
                <a:solidFill>
                  <a:srgbClr val="174AD4"/>
                </a:solidFill>
                <a:effectLst/>
                <a:latin typeface="Arial Unicode MS"/>
              </a:rPr>
              <a:t>:layout_constraintTop_toTopOf</a:t>
            </a:r>
            <a:r>
              <a:rPr kumimoji="0" lang="en-US" altLang="en-US" sz="700" b="0" i="0" u="none" strike="noStrike" cap="none" normalizeH="0" baseline="0" dirty="0">
                <a:ln>
                  <a:noFill/>
                </a:ln>
                <a:solidFill>
                  <a:srgbClr val="067D17"/>
                </a:solidFill>
                <a:effectLst/>
                <a:latin typeface="Arial Unicode MS"/>
              </a:rPr>
              <a:t>="parent"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app</a:t>
            </a:r>
            <a:r>
              <a:rPr kumimoji="0" lang="en-US" altLang="en-US" sz="700" b="0" i="0" u="none" strike="noStrike" cap="none" normalizeH="0" baseline="0" dirty="0" err="1">
                <a:ln>
                  <a:noFill/>
                </a:ln>
                <a:solidFill>
                  <a:srgbClr val="174AD4"/>
                </a:solidFill>
                <a:effectLst/>
                <a:latin typeface="Arial Unicode MS"/>
              </a:rPr>
              <a:t>:layout_constraintVertical_bias</a:t>
            </a:r>
            <a:r>
              <a:rPr kumimoji="0" lang="en-US" altLang="en-US" sz="700" b="0" i="0" u="none" strike="noStrike" cap="none" normalizeH="0" baseline="0" dirty="0">
                <a:ln>
                  <a:noFill/>
                </a:ln>
                <a:solidFill>
                  <a:srgbClr val="067D17"/>
                </a:solidFill>
                <a:effectLst/>
                <a:latin typeface="Arial Unicode MS"/>
              </a:rPr>
              <a:t>="0.1" </a:t>
            </a:r>
            <a:r>
              <a:rPr kumimoji="0" lang="en-US" altLang="en-US" sz="700" b="0" i="0" u="none" strike="noStrike" cap="none" normalizeH="0" baseline="0" dirty="0">
                <a:ln>
                  <a:noFill/>
                </a:ln>
                <a:solidFill>
                  <a:srgbClr val="080808"/>
                </a:solidFill>
                <a:effectLst/>
                <a:latin typeface="Arial Unicode MS"/>
              </a:rPr>
              <a:t>/&gt;</a:t>
            </a:r>
            <a:br>
              <a:rPr kumimoji="0" lang="en-US" altLang="en-US" sz="700" b="0" i="0" u="none" strike="noStrike" cap="none" normalizeH="0" baseline="0" dirty="0">
                <a:ln>
                  <a:noFill/>
                </a:ln>
                <a:solidFill>
                  <a:srgbClr val="080808"/>
                </a:solidFill>
                <a:effectLst/>
                <a:latin typeface="Arial Unicode MS"/>
              </a:rPr>
            </a:br>
            <a:br>
              <a:rPr kumimoji="0" lang="en-US" altLang="en-US" sz="700" b="0" i="0" u="none" strike="noStrike" cap="none" normalizeH="0" baseline="0" dirty="0">
                <a:ln>
                  <a:noFill/>
                </a:ln>
                <a:solidFill>
                  <a:srgbClr val="080808"/>
                </a:solidFill>
                <a:effectLst/>
                <a:latin typeface="Arial Unicode MS"/>
              </a:rPr>
            </a:br>
            <a:r>
              <a:rPr kumimoji="0" lang="en-US" altLang="en-US" sz="700" b="0" i="0" u="none" strike="noStrike" cap="none" normalizeH="0" baseline="0" dirty="0">
                <a:ln>
                  <a:noFill/>
                </a:ln>
                <a:solidFill>
                  <a:srgbClr val="080808"/>
                </a:solidFill>
                <a:effectLst/>
                <a:latin typeface="Arial Unicode MS"/>
              </a:rPr>
              <a:t>    &lt;</a:t>
            </a:r>
            <a:r>
              <a:rPr kumimoji="0" lang="en-US" altLang="en-US" sz="700" b="0" i="0" u="none" strike="noStrike" cap="none" normalizeH="0" baseline="0" dirty="0">
                <a:ln>
                  <a:noFill/>
                </a:ln>
                <a:solidFill>
                  <a:srgbClr val="0033B3"/>
                </a:solidFill>
                <a:effectLst/>
                <a:latin typeface="Arial Unicode MS"/>
              </a:rPr>
              <a:t>Button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:id</a:t>
            </a:r>
            <a:r>
              <a:rPr kumimoji="0" lang="en-US" altLang="en-US" sz="700" b="0" i="0" u="none" strike="noStrike" cap="none" normalizeH="0" baseline="0" dirty="0">
                <a:ln>
                  <a:noFill/>
                </a:ln>
                <a:solidFill>
                  <a:srgbClr val="067D17"/>
                </a:solidFill>
                <a:effectLst/>
                <a:latin typeface="Arial Unicode MS"/>
              </a:rPr>
              <a:t>="@+id/button"</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:layout_width</a:t>
            </a:r>
            <a:r>
              <a:rPr kumimoji="0" lang="en-US" altLang="en-US" sz="700" b="0" i="0" u="none" strike="noStrike" cap="none" normalizeH="0" baseline="0" dirty="0">
                <a:ln>
                  <a:noFill/>
                </a:ln>
                <a:solidFill>
                  <a:srgbClr val="067D17"/>
                </a:solidFill>
                <a:effectLst/>
                <a:latin typeface="Arial Unicode MS"/>
              </a:rPr>
              <a:t>="</a:t>
            </a:r>
            <a:r>
              <a:rPr kumimoji="0" lang="en-US" altLang="en-US" sz="700" b="0" i="0" u="none" strike="noStrike" cap="none" normalizeH="0" baseline="0" dirty="0" err="1">
                <a:ln>
                  <a:noFill/>
                </a:ln>
                <a:solidFill>
                  <a:srgbClr val="067D17"/>
                </a:solidFill>
                <a:effectLst/>
                <a:latin typeface="Arial Unicode MS"/>
              </a:rPr>
              <a:t>wrap_content</a:t>
            </a:r>
            <a:r>
              <a:rPr kumimoji="0" lang="en-US" altLang="en-US" sz="700" b="0" i="0" u="none" strike="noStrike" cap="none" normalizeH="0" baseline="0" dirty="0">
                <a:ln>
                  <a:noFill/>
                </a:ln>
                <a:solidFill>
                  <a:srgbClr val="067D17"/>
                </a:solidFill>
                <a:effectLst/>
                <a:latin typeface="Arial Unicode MS"/>
              </a:rPr>
              <a: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:layout_height</a:t>
            </a:r>
            <a:r>
              <a:rPr kumimoji="0" lang="en-US" altLang="en-US" sz="700" b="0" i="0" u="none" strike="noStrike" cap="none" normalizeH="0" baseline="0" dirty="0">
                <a:ln>
                  <a:noFill/>
                </a:ln>
                <a:solidFill>
                  <a:srgbClr val="067D17"/>
                </a:solidFill>
                <a:effectLst/>
                <a:latin typeface="Arial Unicode MS"/>
              </a:rPr>
              <a:t>="</a:t>
            </a:r>
            <a:r>
              <a:rPr kumimoji="0" lang="en-US" altLang="en-US" sz="700" b="0" i="0" u="none" strike="noStrike" cap="none" normalizeH="0" baseline="0" dirty="0" err="1">
                <a:ln>
                  <a:noFill/>
                </a:ln>
                <a:solidFill>
                  <a:srgbClr val="067D17"/>
                </a:solidFill>
                <a:effectLst/>
                <a:latin typeface="Arial Unicode MS"/>
              </a:rPr>
              <a:t>wrap_content</a:t>
            </a:r>
            <a:r>
              <a:rPr kumimoji="0" lang="en-US" altLang="en-US" sz="700" b="0" i="0" u="none" strike="noStrike" cap="none" normalizeH="0" baseline="0" dirty="0">
                <a:ln>
                  <a:noFill/>
                </a:ln>
                <a:solidFill>
                  <a:srgbClr val="067D17"/>
                </a:solidFill>
                <a:effectLst/>
                <a:latin typeface="Arial Unicode MS"/>
              </a:rPr>
              <a: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:layout_marginStart</a:t>
            </a:r>
            <a:r>
              <a:rPr kumimoji="0" lang="en-US" altLang="en-US" sz="700" b="0" i="0" u="none" strike="noStrike" cap="none" normalizeH="0" baseline="0" dirty="0">
                <a:ln>
                  <a:noFill/>
                </a:ln>
                <a:solidFill>
                  <a:srgbClr val="067D17"/>
                </a:solidFill>
                <a:effectLst/>
                <a:latin typeface="Arial Unicode MS"/>
              </a:rPr>
              <a:t>="8dp"</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:layout_marginTop</a:t>
            </a:r>
            <a:r>
              <a:rPr kumimoji="0" lang="en-US" altLang="en-US" sz="700" b="0" i="0" u="none" strike="noStrike" cap="none" normalizeH="0" baseline="0" dirty="0">
                <a:ln>
                  <a:noFill/>
                </a:ln>
                <a:solidFill>
                  <a:srgbClr val="067D17"/>
                </a:solidFill>
                <a:effectLst/>
                <a:latin typeface="Arial Unicode MS"/>
              </a:rPr>
              <a:t>="160dp"</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:layout_marginEnd</a:t>
            </a:r>
            <a:r>
              <a:rPr kumimoji="0" lang="en-US" altLang="en-US" sz="700" b="0" i="0" u="none" strike="noStrike" cap="none" normalizeH="0" baseline="0" dirty="0">
                <a:ln>
                  <a:noFill/>
                </a:ln>
                <a:solidFill>
                  <a:srgbClr val="067D17"/>
                </a:solidFill>
                <a:effectLst/>
                <a:latin typeface="Arial Unicode MS"/>
              </a:rPr>
              <a:t>="8dp"</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:text</a:t>
            </a:r>
            <a:r>
              <a:rPr kumimoji="0" lang="en-US" altLang="en-US" sz="700" b="0" i="0" u="none" strike="noStrike" cap="none" normalizeH="0" baseline="0" dirty="0">
                <a:ln>
                  <a:noFill/>
                </a:ln>
                <a:solidFill>
                  <a:srgbClr val="067D17"/>
                </a:solidFill>
                <a:effectLst/>
                <a:latin typeface="Arial Unicode MS"/>
              </a:rPr>
              <a:t>="Get Data"</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app</a:t>
            </a:r>
            <a:r>
              <a:rPr kumimoji="0" lang="en-US" altLang="en-US" sz="700" b="0" i="0" u="none" strike="noStrike" cap="none" normalizeH="0" baseline="0" dirty="0" err="1">
                <a:ln>
                  <a:noFill/>
                </a:ln>
                <a:solidFill>
                  <a:srgbClr val="174AD4"/>
                </a:solidFill>
                <a:effectLst/>
                <a:latin typeface="Arial Unicode MS"/>
              </a:rPr>
              <a:t>:layout_constraintEnd_toEndOf</a:t>
            </a:r>
            <a:r>
              <a:rPr kumimoji="0" lang="en-US" altLang="en-US" sz="700" b="0" i="0" u="none" strike="noStrike" cap="none" normalizeH="0" baseline="0" dirty="0">
                <a:ln>
                  <a:noFill/>
                </a:ln>
                <a:solidFill>
                  <a:srgbClr val="067D17"/>
                </a:solidFill>
                <a:effectLst/>
                <a:latin typeface="Arial Unicode MS"/>
              </a:rPr>
              <a:t>="parent"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app</a:t>
            </a:r>
            <a:r>
              <a:rPr kumimoji="0" lang="en-US" altLang="en-US" sz="700" b="0" i="0" u="none" strike="noStrike" cap="none" normalizeH="0" baseline="0" dirty="0" err="1">
                <a:ln>
                  <a:noFill/>
                </a:ln>
                <a:solidFill>
                  <a:srgbClr val="174AD4"/>
                </a:solidFill>
                <a:effectLst/>
                <a:latin typeface="Arial Unicode MS"/>
              </a:rPr>
              <a:t>:layout_constraintStart_toStartOf</a:t>
            </a:r>
            <a:r>
              <a:rPr kumimoji="0" lang="en-US" altLang="en-US" sz="700" b="0" i="0" u="none" strike="noStrike" cap="none" normalizeH="0" baseline="0" dirty="0">
                <a:ln>
                  <a:noFill/>
                </a:ln>
                <a:solidFill>
                  <a:srgbClr val="067D17"/>
                </a:solidFill>
                <a:effectLst/>
                <a:latin typeface="Arial Unicode MS"/>
              </a:rPr>
              <a:t>="parent"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app</a:t>
            </a:r>
            <a:r>
              <a:rPr kumimoji="0" lang="en-US" altLang="en-US" sz="700" b="0" i="0" u="none" strike="noStrike" cap="none" normalizeH="0" baseline="0" dirty="0" err="1">
                <a:ln>
                  <a:noFill/>
                </a:ln>
                <a:solidFill>
                  <a:srgbClr val="174AD4"/>
                </a:solidFill>
                <a:effectLst/>
                <a:latin typeface="Arial Unicode MS"/>
              </a:rPr>
              <a:t>:layout_constraintTop_toTopOf</a:t>
            </a:r>
            <a:r>
              <a:rPr kumimoji="0" lang="en-US" altLang="en-US" sz="700" b="0" i="0" u="none" strike="noStrike" cap="none" normalizeH="0" baseline="0" dirty="0">
                <a:ln>
                  <a:noFill/>
                </a:ln>
                <a:solidFill>
                  <a:srgbClr val="067D17"/>
                </a:solidFill>
                <a:effectLst/>
                <a:latin typeface="Arial Unicode MS"/>
              </a:rPr>
              <a:t>="parent" </a:t>
            </a:r>
            <a:r>
              <a:rPr kumimoji="0" lang="en-US" altLang="en-US" sz="700" b="0" i="0" u="none" strike="noStrike" cap="none" normalizeH="0" baseline="0" dirty="0">
                <a:ln>
                  <a:noFill/>
                </a:ln>
                <a:solidFill>
                  <a:srgbClr val="080808"/>
                </a:solidFill>
                <a:effectLst/>
                <a:latin typeface="Arial Unicode MS"/>
              </a:rPr>
              <a:t>/&gt;</a:t>
            </a:r>
            <a:br>
              <a:rPr kumimoji="0" lang="en-US" altLang="en-US" sz="700" b="0" i="0" u="none" strike="noStrike" cap="none" normalizeH="0" baseline="0" dirty="0">
                <a:ln>
                  <a:noFill/>
                </a:ln>
                <a:solidFill>
                  <a:srgbClr val="080808"/>
                </a:solidFill>
                <a:effectLst/>
                <a:latin typeface="Arial Unicode MS"/>
              </a:rPr>
            </a:br>
            <a:br>
              <a:rPr kumimoji="0" lang="en-US" altLang="en-US" sz="700" b="0" i="0" u="none" strike="noStrike" cap="none" normalizeH="0" baseline="0" dirty="0">
                <a:ln>
                  <a:noFill/>
                </a:ln>
                <a:solidFill>
                  <a:srgbClr val="080808"/>
                </a:solidFill>
                <a:effectLst/>
                <a:latin typeface="Arial Unicode MS"/>
              </a:rPr>
            </a:br>
            <a:br>
              <a:rPr kumimoji="0" lang="en-US" altLang="en-US" sz="700" b="0" i="0" u="none" strike="noStrike" cap="none" normalizeH="0" baseline="0" dirty="0">
                <a:ln>
                  <a:noFill/>
                </a:ln>
                <a:solidFill>
                  <a:srgbClr val="080808"/>
                </a:solidFill>
                <a:effectLst/>
                <a:latin typeface="Arial Unicode MS"/>
              </a:rPr>
            </a:br>
            <a:r>
              <a:rPr kumimoji="0" lang="en-US" altLang="en-US" sz="700" b="0" i="0" u="none" strike="noStrike" cap="none" normalizeH="0" baseline="0" dirty="0">
                <a:ln>
                  <a:noFill/>
                </a:ln>
                <a:solidFill>
                  <a:srgbClr val="080808"/>
                </a:solidFill>
                <a:effectLst/>
                <a:latin typeface="Arial Unicode MS"/>
              </a:rPr>
              <a:t>    &lt;</a:t>
            </a:r>
            <a:r>
              <a:rPr kumimoji="0" lang="en-US" altLang="en-US" sz="700" b="0" i="0" u="none" strike="noStrike" cap="none" normalizeH="0" baseline="0" dirty="0" err="1">
                <a:ln>
                  <a:noFill/>
                </a:ln>
                <a:solidFill>
                  <a:srgbClr val="0033B3"/>
                </a:solidFill>
                <a:effectLst/>
                <a:latin typeface="Arial Unicode MS"/>
              </a:rPr>
              <a:t>LinearLayout</a:t>
            </a:r>
            <a:br>
              <a:rPr kumimoji="0" lang="en-US" altLang="en-US" sz="700" b="0" i="0" u="none" strike="noStrike" cap="none" normalizeH="0" baseline="0" dirty="0">
                <a:ln>
                  <a:noFill/>
                </a:ln>
                <a:solidFill>
                  <a:srgbClr val="0033B3"/>
                </a:solidFill>
                <a:effectLst/>
                <a:latin typeface="Arial Unicode MS"/>
              </a:rPr>
            </a:br>
            <a:r>
              <a:rPr kumimoji="0" lang="en-US" altLang="en-US" sz="700" b="0" i="0" u="none" strike="noStrike" cap="none" normalizeH="0" baseline="0" dirty="0">
                <a:ln>
                  <a:noFill/>
                </a:ln>
                <a:solidFill>
                  <a:srgbClr val="0033B3"/>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:id</a:t>
            </a:r>
            <a:r>
              <a:rPr kumimoji="0" lang="en-US" altLang="en-US" sz="700" b="0" i="0" u="none" strike="noStrike" cap="none" normalizeH="0" baseline="0" dirty="0">
                <a:ln>
                  <a:noFill/>
                </a:ln>
                <a:solidFill>
                  <a:srgbClr val="067D17"/>
                </a:solidFill>
                <a:effectLst/>
                <a:latin typeface="Arial Unicode MS"/>
              </a:rPr>
              <a:t>="@+id/layout"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:layout_width</a:t>
            </a:r>
            <a:r>
              <a:rPr kumimoji="0" lang="en-US" altLang="en-US" sz="700" b="0" i="0" u="none" strike="noStrike" cap="none" normalizeH="0" baseline="0" dirty="0">
                <a:ln>
                  <a:noFill/>
                </a:ln>
                <a:solidFill>
                  <a:srgbClr val="067D17"/>
                </a:solidFill>
                <a:effectLst/>
                <a:latin typeface="Arial Unicode MS"/>
              </a:rPr>
              <a:t>="395dp"</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:layout_height</a:t>
            </a:r>
            <a:r>
              <a:rPr kumimoji="0" lang="en-US" altLang="en-US" sz="700" b="0" i="0" u="none" strike="noStrike" cap="none" normalizeH="0" baseline="0" dirty="0">
                <a:ln>
                  <a:noFill/>
                </a:ln>
                <a:solidFill>
                  <a:srgbClr val="067D17"/>
                </a:solidFill>
                <a:effectLst/>
                <a:latin typeface="Arial Unicode MS"/>
              </a:rPr>
              <a:t>="507dp"</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:layout_marginStart</a:t>
            </a:r>
            <a:r>
              <a:rPr kumimoji="0" lang="en-US" altLang="en-US" sz="700" b="0" i="0" u="none" strike="noStrike" cap="none" normalizeH="0" baseline="0" dirty="0">
                <a:ln>
                  <a:noFill/>
                </a:ln>
                <a:solidFill>
                  <a:srgbClr val="067D17"/>
                </a:solidFill>
                <a:effectLst/>
                <a:latin typeface="Arial Unicode MS"/>
              </a:rPr>
              <a:t>="8dp"</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:layout_marginTop</a:t>
            </a:r>
            <a:r>
              <a:rPr kumimoji="0" lang="en-US" altLang="en-US" sz="700" b="0" i="0" u="none" strike="noStrike" cap="none" normalizeH="0" baseline="0" dirty="0">
                <a:ln>
                  <a:noFill/>
                </a:ln>
                <a:solidFill>
                  <a:srgbClr val="067D17"/>
                </a:solidFill>
                <a:effectLst/>
                <a:latin typeface="Arial Unicode MS"/>
              </a:rPr>
              <a:t>="32dp"</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:layout_marginEnd</a:t>
            </a:r>
            <a:r>
              <a:rPr kumimoji="0" lang="en-US" altLang="en-US" sz="700" b="0" i="0" u="none" strike="noStrike" cap="none" normalizeH="0" baseline="0" dirty="0">
                <a:ln>
                  <a:noFill/>
                </a:ln>
                <a:solidFill>
                  <a:srgbClr val="067D17"/>
                </a:solidFill>
                <a:effectLst/>
                <a:latin typeface="Arial Unicode MS"/>
              </a:rPr>
              <a:t>="8dp"</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:layout_marginBottom</a:t>
            </a:r>
            <a:r>
              <a:rPr kumimoji="0" lang="en-US" altLang="en-US" sz="700" b="0" i="0" u="none" strike="noStrike" cap="none" normalizeH="0" baseline="0" dirty="0">
                <a:ln>
                  <a:noFill/>
                </a:ln>
                <a:solidFill>
                  <a:srgbClr val="067D17"/>
                </a:solidFill>
                <a:effectLst/>
                <a:latin typeface="Arial Unicode MS"/>
              </a:rPr>
              <a:t>="8dp"</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:background</a:t>
            </a:r>
            <a:r>
              <a:rPr kumimoji="0" lang="en-US" altLang="en-US" sz="700" b="0" i="0" u="none" strike="noStrike" cap="none" normalizeH="0" baseline="0" dirty="0">
                <a:ln>
                  <a:noFill/>
                </a:ln>
                <a:solidFill>
                  <a:srgbClr val="067D17"/>
                </a:solidFill>
                <a:effectLst/>
                <a:latin typeface="Arial Unicode MS"/>
              </a:rPr>
              <a:t>="@</a:t>
            </a:r>
            <a:r>
              <a:rPr kumimoji="0" lang="en-US" altLang="en-US" sz="700" b="0" i="0" u="none" strike="noStrike" cap="none" normalizeH="0" baseline="0" dirty="0" err="1">
                <a:ln>
                  <a:noFill/>
                </a:ln>
                <a:solidFill>
                  <a:srgbClr val="067D17"/>
                </a:solidFill>
                <a:effectLst/>
                <a:latin typeface="Arial Unicode MS"/>
              </a:rPr>
              <a:t>android:drawable</a:t>
            </a:r>
            <a:r>
              <a:rPr kumimoji="0" lang="en-US" altLang="en-US" sz="700" b="0" i="0" u="none" strike="noStrike" cap="none" normalizeH="0" baseline="0" dirty="0">
                <a:ln>
                  <a:noFill/>
                </a:ln>
                <a:solidFill>
                  <a:srgbClr val="067D17"/>
                </a:solidFill>
                <a:effectLst/>
                <a:latin typeface="Arial Unicode MS"/>
              </a:rPr>
              <a:t>/</a:t>
            </a:r>
            <a:r>
              <a:rPr kumimoji="0" lang="en-US" altLang="en-US" sz="700" b="0" i="0" u="none" strike="noStrike" cap="none" normalizeH="0" baseline="0" dirty="0" err="1">
                <a:ln>
                  <a:noFill/>
                </a:ln>
                <a:solidFill>
                  <a:srgbClr val="067D17"/>
                </a:solidFill>
                <a:effectLst/>
                <a:latin typeface="Arial Unicode MS"/>
              </a:rPr>
              <a:t>gallery_thumb</a:t>
            </a:r>
            <a:r>
              <a:rPr kumimoji="0" lang="en-US" altLang="en-US" sz="700" b="0" i="0" u="none" strike="noStrike" cap="none" normalizeH="0" baseline="0" dirty="0">
                <a:ln>
                  <a:noFill/>
                </a:ln>
                <a:solidFill>
                  <a:srgbClr val="067D17"/>
                </a:solidFill>
                <a:effectLst/>
                <a:latin typeface="Arial Unicode MS"/>
              </a:rPr>
              <a: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:orientation</a:t>
            </a:r>
            <a:r>
              <a:rPr kumimoji="0" lang="en-US" altLang="en-US" sz="700" b="0" i="0" u="none" strike="noStrike" cap="none" normalizeH="0" baseline="0" dirty="0">
                <a:ln>
                  <a:noFill/>
                </a:ln>
                <a:solidFill>
                  <a:srgbClr val="067D17"/>
                </a:solidFill>
                <a:effectLst/>
                <a:latin typeface="Arial Unicode MS"/>
              </a:rPr>
              <a:t>="vertical"</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app</a:t>
            </a:r>
            <a:r>
              <a:rPr kumimoji="0" lang="en-US" altLang="en-US" sz="700" b="0" i="0" u="none" strike="noStrike" cap="none" normalizeH="0" baseline="0" dirty="0" err="1">
                <a:ln>
                  <a:noFill/>
                </a:ln>
                <a:solidFill>
                  <a:srgbClr val="174AD4"/>
                </a:solidFill>
                <a:effectLst/>
                <a:latin typeface="Arial Unicode MS"/>
              </a:rPr>
              <a:t>:layout_constraintBottom_toBottomOf</a:t>
            </a:r>
            <a:r>
              <a:rPr kumimoji="0" lang="en-US" altLang="en-US" sz="700" b="0" i="0" u="none" strike="noStrike" cap="none" normalizeH="0" baseline="0" dirty="0">
                <a:ln>
                  <a:noFill/>
                </a:ln>
                <a:solidFill>
                  <a:srgbClr val="067D17"/>
                </a:solidFill>
                <a:effectLst/>
                <a:latin typeface="Arial Unicode MS"/>
              </a:rPr>
              <a:t>="parent"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app</a:t>
            </a:r>
            <a:r>
              <a:rPr kumimoji="0" lang="en-US" altLang="en-US" sz="700" b="0" i="0" u="none" strike="noStrike" cap="none" normalizeH="0" baseline="0" dirty="0" err="1">
                <a:ln>
                  <a:noFill/>
                </a:ln>
                <a:solidFill>
                  <a:srgbClr val="174AD4"/>
                </a:solidFill>
                <a:effectLst/>
                <a:latin typeface="Arial Unicode MS"/>
              </a:rPr>
              <a:t>:layout_constraintEnd_toEndOf</a:t>
            </a:r>
            <a:r>
              <a:rPr kumimoji="0" lang="en-US" altLang="en-US" sz="700" b="0" i="0" u="none" strike="noStrike" cap="none" normalizeH="0" baseline="0" dirty="0">
                <a:ln>
                  <a:noFill/>
                </a:ln>
                <a:solidFill>
                  <a:srgbClr val="067D17"/>
                </a:solidFill>
                <a:effectLst/>
                <a:latin typeface="Arial Unicode MS"/>
              </a:rPr>
              <a:t>="parent"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app</a:t>
            </a:r>
            <a:r>
              <a:rPr kumimoji="0" lang="en-US" altLang="en-US" sz="700" b="0" i="0" u="none" strike="noStrike" cap="none" normalizeH="0" baseline="0" dirty="0" err="1">
                <a:ln>
                  <a:noFill/>
                </a:ln>
                <a:solidFill>
                  <a:srgbClr val="174AD4"/>
                </a:solidFill>
                <a:effectLst/>
                <a:latin typeface="Arial Unicode MS"/>
              </a:rPr>
              <a:t>:layout_constraintStart_toStartOf</a:t>
            </a:r>
            <a:r>
              <a:rPr kumimoji="0" lang="en-US" altLang="en-US" sz="700" b="0" i="0" u="none" strike="noStrike" cap="none" normalizeH="0" baseline="0" dirty="0">
                <a:ln>
                  <a:noFill/>
                </a:ln>
                <a:solidFill>
                  <a:srgbClr val="067D17"/>
                </a:solidFill>
                <a:effectLst/>
                <a:latin typeface="Arial Unicode MS"/>
              </a:rPr>
              <a:t>="parent"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app</a:t>
            </a:r>
            <a:r>
              <a:rPr kumimoji="0" lang="en-US" altLang="en-US" sz="700" b="0" i="0" u="none" strike="noStrike" cap="none" normalizeH="0" baseline="0" dirty="0" err="1">
                <a:ln>
                  <a:noFill/>
                </a:ln>
                <a:solidFill>
                  <a:srgbClr val="174AD4"/>
                </a:solidFill>
                <a:effectLst/>
                <a:latin typeface="Arial Unicode MS"/>
              </a:rPr>
              <a:t>:layout_constraintTop_toBottomOf</a:t>
            </a:r>
            <a:r>
              <a:rPr kumimoji="0" lang="en-US" altLang="en-US" sz="700" b="0" i="0" u="none" strike="noStrike" cap="none" normalizeH="0" baseline="0" dirty="0">
                <a:ln>
                  <a:noFill/>
                </a:ln>
                <a:solidFill>
                  <a:srgbClr val="067D17"/>
                </a:solidFill>
                <a:effectLst/>
                <a:latin typeface="Arial Unicode MS"/>
              </a:rPr>
              <a:t>="@+id/button"</a:t>
            </a:r>
            <a:r>
              <a:rPr kumimoji="0" lang="en-US" altLang="en-US" sz="700" b="0" i="0" u="none" strike="noStrike" cap="none" normalizeH="0" baseline="0" dirty="0">
                <a:ln>
                  <a:noFill/>
                </a:ln>
                <a:solidFill>
                  <a:srgbClr val="080808"/>
                </a:solidFill>
                <a:effectLst/>
                <a:latin typeface="Arial Unicode MS"/>
              </a:rPr>
              <a:t>&gt;</a:t>
            </a:r>
            <a:br>
              <a:rPr kumimoji="0" lang="en-US" altLang="en-US" sz="700" b="0" i="0" u="none" strike="noStrike" cap="none" normalizeH="0" baseline="0" dirty="0">
                <a:ln>
                  <a:noFill/>
                </a:ln>
                <a:solidFill>
                  <a:srgbClr val="080808"/>
                </a:solidFill>
                <a:effectLst/>
                <a:latin typeface="Arial Unicode MS"/>
              </a:rPr>
            </a:br>
            <a:br>
              <a:rPr kumimoji="0" lang="en-US" altLang="en-US" sz="700" b="0" i="0" u="none" strike="noStrike" cap="none" normalizeH="0" baseline="0" dirty="0">
                <a:ln>
                  <a:noFill/>
                </a:ln>
                <a:solidFill>
                  <a:srgbClr val="080808"/>
                </a:solidFill>
                <a:effectLst/>
                <a:latin typeface="Arial Unicode MS"/>
              </a:rPr>
            </a:br>
            <a:r>
              <a:rPr kumimoji="0" lang="en-US" altLang="en-US" sz="700" b="0" i="0" u="none" strike="noStrike" cap="none" normalizeH="0" baseline="0" dirty="0">
                <a:ln>
                  <a:noFill/>
                </a:ln>
                <a:solidFill>
                  <a:srgbClr val="080808"/>
                </a:solidFill>
                <a:effectLst/>
                <a:latin typeface="Arial Unicode MS"/>
              </a:rPr>
              <a:t>    &lt;/</a:t>
            </a:r>
            <a:r>
              <a:rPr kumimoji="0" lang="en-US" altLang="en-US" sz="700" b="0" i="0" u="none" strike="noStrike" cap="none" normalizeH="0" baseline="0" dirty="0" err="1">
                <a:ln>
                  <a:noFill/>
                </a:ln>
                <a:solidFill>
                  <a:srgbClr val="0033B3"/>
                </a:solidFill>
                <a:effectLst/>
                <a:latin typeface="Arial Unicode MS"/>
              </a:rPr>
              <a:t>LinearLayout</a:t>
            </a:r>
            <a:r>
              <a:rPr kumimoji="0" lang="en-US" altLang="en-US" sz="700" b="0" i="0" u="none" strike="noStrike" cap="none" normalizeH="0" baseline="0" dirty="0">
                <a:ln>
                  <a:noFill/>
                </a:ln>
                <a:solidFill>
                  <a:srgbClr val="080808"/>
                </a:solidFill>
                <a:effectLst/>
                <a:latin typeface="Arial Unicode MS"/>
              </a:rPr>
              <a:t>&gt;</a:t>
            </a:r>
            <a:br>
              <a:rPr kumimoji="0" lang="en-US" altLang="en-US" sz="700" b="0" i="0" u="none" strike="noStrike" cap="none" normalizeH="0" baseline="0" dirty="0">
                <a:ln>
                  <a:noFill/>
                </a:ln>
                <a:solidFill>
                  <a:srgbClr val="080808"/>
                </a:solidFill>
                <a:effectLst/>
                <a:latin typeface="Arial Unicode MS"/>
              </a:rPr>
            </a:br>
            <a:br>
              <a:rPr kumimoji="0" lang="en-US" altLang="en-US" sz="700" b="0" i="0" u="none" strike="noStrike" cap="none" normalizeH="0" baseline="0" dirty="0">
                <a:ln>
                  <a:noFill/>
                </a:ln>
                <a:solidFill>
                  <a:srgbClr val="080808"/>
                </a:solidFill>
                <a:effectLst/>
                <a:latin typeface="Arial Unicode MS"/>
              </a:rPr>
            </a:br>
            <a:r>
              <a:rPr kumimoji="0" lang="en-US" altLang="en-US" sz="700" b="0" i="0" u="none" strike="noStrike" cap="none" normalizeH="0" baseline="0" dirty="0">
                <a:ln>
                  <a:noFill/>
                </a:ln>
                <a:solidFill>
                  <a:srgbClr val="080808"/>
                </a:solidFill>
                <a:effectLst/>
                <a:latin typeface="Arial Unicode MS"/>
              </a:rPr>
              <a:t>    &lt;</a:t>
            </a:r>
            <a:r>
              <a:rPr kumimoji="0" lang="en-US" altLang="en-US" sz="700" b="0" i="0" u="none" strike="noStrike" cap="none" normalizeH="0" baseline="0" dirty="0" err="1">
                <a:ln>
                  <a:noFill/>
                </a:ln>
                <a:solidFill>
                  <a:srgbClr val="0033B3"/>
                </a:solidFill>
                <a:effectLst/>
                <a:latin typeface="Arial Unicode MS"/>
              </a:rPr>
              <a:t>ProgressBar</a:t>
            </a:r>
            <a:br>
              <a:rPr kumimoji="0" lang="en-US" altLang="en-US" sz="700" b="0" i="0" u="none" strike="noStrike" cap="none" normalizeH="0" baseline="0" dirty="0">
                <a:ln>
                  <a:noFill/>
                </a:ln>
                <a:solidFill>
                  <a:srgbClr val="0033B3"/>
                </a:solidFill>
                <a:effectLst/>
                <a:latin typeface="Arial Unicode MS"/>
              </a:rPr>
            </a:br>
            <a:r>
              <a:rPr kumimoji="0" lang="en-US" altLang="en-US" sz="700" b="0" i="0" u="none" strike="noStrike" cap="none" normalizeH="0" baseline="0" dirty="0">
                <a:ln>
                  <a:noFill/>
                </a:ln>
                <a:solidFill>
                  <a:srgbClr val="0033B3"/>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:id</a:t>
            </a:r>
            <a:r>
              <a:rPr kumimoji="0" lang="en-US" altLang="en-US" sz="700" b="0" i="0" u="none" strike="noStrike" cap="none" normalizeH="0" baseline="0" dirty="0">
                <a:ln>
                  <a:noFill/>
                </a:ln>
                <a:solidFill>
                  <a:srgbClr val="067D17"/>
                </a:solidFill>
                <a:effectLst/>
                <a:latin typeface="Arial Unicode MS"/>
              </a:rPr>
              <a:t>="@+id/</a:t>
            </a:r>
            <a:r>
              <a:rPr kumimoji="0" lang="en-US" altLang="en-US" sz="700" b="0" i="0" u="none" strike="noStrike" cap="none" normalizeH="0" baseline="0" dirty="0" err="1">
                <a:ln>
                  <a:noFill/>
                </a:ln>
                <a:solidFill>
                  <a:srgbClr val="067D17"/>
                </a:solidFill>
                <a:effectLst/>
                <a:latin typeface="Arial Unicode MS"/>
              </a:rPr>
              <a:t>progressBar</a:t>
            </a:r>
            <a:r>
              <a:rPr kumimoji="0" lang="en-US" altLang="en-US" sz="700" b="0" i="0" u="none" strike="noStrike" cap="none" normalizeH="0" baseline="0" dirty="0">
                <a:ln>
                  <a:noFill/>
                </a:ln>
                <a:solidFill>
                  <a:srgbClr val="067D17"/>
                </a:solidFill>
                <a:effectLst/>
                <a:latin typeface="Arial Unicode MS"/>
              </a:rPr>
              <a: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a:ln>
                  <a:noFill/>
                </a:ln>
                <a:solidFill>
                  <a:srgbClr val="174AD4"/>
                </a:solidFill>
                <a:effectLst/>
                <a:latin typeface="Arial Unicode MS"/>
              </a:rPr>
              <a:t>style</a:t>
            </a:r>
            <a:r>
              <a:rPr kumimoji="0" lang="en-US" altLang="en-US" sz="700" b="0" i="0" u="none" strike="noStrike" cap="none" normalizeH="0" baseline="0" dirty="0">
                <a:ln>
                  <a:noFill/>
                </a:ln>
                <a:solidFill>
                  <a:srgbClr val="067D17"/>
                </a:solidFill>
                <a:effectLst/>
                <a:latin typeface="Arial Unicode MS"/>
              </a:rPr>
              <a:t>="?</a:t>
            </a:r>
            <a:r>
              <a:rPr kumimoji="0" lang="en-US" altLang="en-US" sz="700" b="0" i="0" u="none" strike="noStrike" cap="none" normalizeH="0" baseline="0" dirty="0" err="1">
                <a:ln>
                  <a:noFill/>
                </a:ln>
                <a:solidFill>
                  <a:srgbClr val="067D17"/>
                </a:solidFill>
                <a:effectLst/>
                <a:latin typeface="Arial Unicode MS"/>
              </a:rPr>
              <a:t>android:attr</a:t>
            </a:r>
            <a:r>
              <a:rPr kumimoji="0" lang="en-US" altLang="en-US" sz="700" b="0" i="0" u="none" strike="noStrike" cap="none" normalizeH="0" baseline="0" dirty="0">
                <a:ln>
                  <a:noFill/>
                </a:ln>
                <a:solidFill>
                  <a:srgbClr val="067D17"/>
                </a:solidFill>
                <a:effectLst/>
                <a:latin typeface="Arial Unicode MS"/>
              </a:rPr>
              <a:t>/</a:t>
            </a:r>
            <a:r>
              <a:rPr kumimoji="0" lang="en-US" altLang="en-US" sz="700" b="0" i="0" u="none" strike="noStrike" cap="none" normalizeH="0" baseline="0" dirty="0" err="1">
                <a:ln>
                  <a:noFill/>
                </a:ln>
                <a:solidFill>
                  <a:srgbClr val="067D17"/>
                </a:solidFill>
                <a:effectLst/>
                <a:latin typeface="Arial Unicode MS"/>
              </a:rPr>
              <a:t>progressBarStyle</a:t>
            </a:r>
            <a:r>
              <a:rPr kumimoji="0" lang="en-US" altLang="en-US" sz="700" b="0" i="0" u="none" strike="noStrike" cap="none" normalizeH="0" baseline="0" dirty="0">
                <a:ln>
                  <a:noFill/>
                </a:ln>
                <a:solidFill>
                  <a:srgbClr val="067D17"/>
                </a:solidFill>
                <a:effectLst/>
                <a:latin typeface="Arial Unicode MS"/>
              </a:rPr>
              <a: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:layout_width</a:t>
            </a:r>
            <a:r>
              <a:rPr kumimoji="0" lang="en-US" altLang="en-US" sz="700" b="0" i="0" u="none" strike="noStrike" cap="none" normalizeH="0" baseline="0" dirty="0">
                <a:ln>
                  <a:noFill/>
                </a:ln>
                <a:solidFill>
                  <a:srgbClr val="067D17"/>
                </a:solidFill>
                <a:effectLst/>
                <a:latin typeface="Arial Unicode MS"/>
              </a:rPr>
              <a:t>="</a:t>
            </a:r>
            <a:r>
              <a:rPr kumimoji="0" lang="en-US" altLang="en-US" sz="700" b="0" i="0" u="none" strike="noStrike" cap="none" normalizeH="0" baseline="0" dirty="0" err="1">
                <a:ln>
                  <a:noFill/>
                </a:ln>
                <a:solidFill>
                  <a:srgbClr val="067D17"/>
                </a:solidFill>
                <a:effectLst/>
                <a:latin typeface="Arial Unicode MS"/>
              </a:rPr>
              <a:t>wrap_content</a:t>
            </a:r>
            <a:r>
              <a:rPr kumimoji="0" lang="en-US" altLang="en-US" sz="700" b="0" i="0" u="none" strike="noStrike" cap="none" normalizeH="0" baseline="0" dirty="0">
                <a:ln>
                  <a:noFill/>
                </a:ln>
                <a:solidFill>
                  <a:srgbClr val="067D17"/>
                </a:solidFill>
                <a:effectLst/>
                <a:latin typeface="Arial Unicode MS"/>
              </a:rPr>
              <a: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:layout_height</a:t>
            </a:r>
            <a:r>
              <a:rPr kumimoji="0" lang="en-US" altLang="en-US" sz="700" b="0" i="0" u="none" strike="noStrike" cap="none" normalizeH="0" baseline="0" dirty="0">
                <a:ln>
                  <a:noFill/>
                </a:ln>
                <a:solidFill>
                  <a:srgbClr val="067D17"/>
                </a:solidFill>
                <a:effectLst/>
                <a:latin typeface="Arial Unicode MS"/>
              </a:rPr>
              <a:t>="</a:t>
            </a:r>
            <a:r>
              <a:rPr kumimoji="0" lang="en-US" altLang="en-US" sz="700" b="0" i="0" u="none" strike="noStrike" cap="none" normalizeH="0" baseline="0" dirty="0" err="1">
                <a:ln>
                  <a:noFill/>
                </a:ln>
                <a:solidFill>
                  <a:srgbClr val="067D17"/>
                </a:solidFill>
                <a:effectLst/>
                <a:latin typeface="Arial Unicode MS"/>
              </a:rPr>
              <a:t>wrap_content</a:t>
            </a:r>
            <a:r>
              <a:rPr kumimoji="0" lang="en-US" altLang="en-US" sz="700" b="0" i="0" u="none" strike="noStrike" cap="none" normalizeH="0" baseline="0" dirty="0">
                <a:ln>
                  <a:noFill/>
                </a:ln>
                <a:solidFill>
                  <a:srgbClr val="067D17"/>
                </a:solidFill>
                <a:effectLst/>
                <a:latin typeface="Arial Unicode MS"/>
              </a:rPr>
              <a: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:layout_marginStart</a:t>
            </a:r>
            <a:r>
              <a:rPr kumimoji="0" lang="en-US" altLang="en-US" sz="700" b="0" i="0" u="none" strike="noStrike" cap="none" normalizeH="0" baseline="0" dirty="0">
                <a:ln>
                  <a:noFill/>
                </a:ln>
                <a:solidFill>
                  <a:srgbClr val="067D17"/>
                </a:solidFill>
                <a:effectLst/>
                <a:latin typeface="Arial Unicode MS"/>
              </a:rPr>
              <a:t>="8dp"</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:layout_marginTop</a:t>
            </a:r>
            <a:r>
              <a:rPr kumimoji="0" lang="en-US" altLang="en-US" sz="700" b="0" i="0" u="none" strike="noStrike" cap="none" normalizeH="0" baseline="0" dirty="0">
                <a:ln>
                  <a:noFill/>
                </a:ln>
                <a:solidFill>
                  <a:srgbClr val="067D17"/>
                </a:solidFill>
                <a:effectLst/>
                <a:latin typeface="Arial Unicode MS"/>
              </a:rPr>
              <a:t>="8dp"</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:layout_marginEnd</a:t>
            </a:r>
            <a:r>
              <a:rPr kumimoji="0" lang="en-US" altLang="en-US" sz="700" b="0" i="0" u="none" strike="noStrike" cap="none" normalizeH="0" baseline="0" dirty="0">
                <a:ln>
                  <a:noFill/>
                </a:ln>
                <a:solidFill>
                  <a:srgbClr val="067D17"/>
                </a:solidFill>
                <a:effectLst/>
                <a:latin typeface="Arial Unicode MS"/>
              </a:rPr>
              <a:t>="8dp"</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:layout_marginBottom</a:t>
            </a:r>
            <a:r>
              <a:rPr kumimoji="0" lang="en-US" altLang="en-US" sz="700" b="0" i="0" u="none" strike="noStrike" cap="none" normalizeH="0" baseline="0" dirty="0">
                <a:ln>
                  <a:noFill/>
                </a:ln>
                <a:solidFill>
                  <a:srgbClr val="067D17"/>
                </a:solidFill>
                <a:effectLst/>
                <a:latin typeface="Arial Unicode MS"/>
              </a:rPr>
              <a:t>="8dp"</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android</a:t>
            </a:r>
            <a:r>
              <a:rPr kumimoji="0" lang="en-US" altLang="en-US" sz="700" b="0" i="0" u="none" strike="noStrike" cap="none" normalizeH="0" baseline="0" dirty="0" err="1">
                <a:ln>
                  <a:noFill/>
                </a:ln>
                <a:solidFill>
                  <a:srgbClr val="174AD4"/>
                </a:solidFill>
                <a:effectLst/>
                <a:latin typeface="Arial Unicode MS"/>
              </a:rPr>
              <a:t>:visibility</a:t>
            </a:r>
            <a:r>
              <a:rPr kumimoji="0" lang="en-US" altLang="en-US" sz="700" b="0" i="0" u="none" strike="noStrike" cap="none" normalizeH="0" baseline="0" dirty="0">
                <a:ln>
                  <a:noFill/>
                </a:ln>
                <a:solidFill>
                  <a:srgbClr val="067D17"/>
                </a:solidFill>
                <a:effectLst/>
                <a:latin typeface="Arial Unicode MS"/>
              </a:rPr>
              <a:t>="gone"</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app</a:t>
            </a:r>
            <a:r>
              <a:rPr kumimoji="0" lang="en-US" altLang="en-US" sz="700" b="0" i="0" u="none" strike="noStrike" cap="none" normalizeH="0" baseline="0" dirty="0" err="1">
                <a:ln>
                  <a:noFill/>
                </a:ln>
                <a:solidFill>
                  <a:srgbClr val="174AD4"/>
                </a:solidFill>
                <a:effectLst/>
                <a:latin typeface="Arial Unicode MS"/>
              </a:rPr>
              <a:t>:layout_constraintBottom_toBottomOf</a:t>
            </a:r>
            <a:r>
              <a:rPr kumimoji="0" lang="en-US" altLang="en-US" sz="700" b="0" i="0" u="none" strike="noStrike" cap="none" normalizeH="0" baseline="0" dirty="0">
                <a:ln>
                  <a:noFill/>
                </a:ln>
                <a:solidFill>
                  <a:srgbClr val="067D17"/>
                </a:solidFill>
                <a:effectLst/>
                <a:latin typeface="Arial Unicode MS"/>
              </a:rPr>
              <a:t>="parent"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app</a:t>
            </a:r>
            <a:r>
              <a:rPr kumimoji="0" lang="en-US" altLang="en-US" sz="700" b="0" i="0" u="none" strike="noStrike" cap="none" normalizeH="0" baseline="0" dirty="0" err="1">
                <a:ln>
                  <a:noFill/>
                </a:ln>
                <a:solidFill>
                  <a:srgbClr val="174AD4"/>
                </a:solidFill>
                <a:effectLst/>
                <a:latin typeface="Arial Unicode MS"/>
              </a:rPr>
              <a:t>:layout_constraintEnd_toEndOf</a:t>
            </a:r>
            <a:r>
              <a:rPr kumimoji="0" lang="en-US" altLang="en-US" sz="700" b="0" i="0" u="none" strike="noStrike" cap="none" normalizeH="0" baseline="0" dirty="0">
                <a:ln>
                  <a:noFill/>
                </a:ln>
                <a:solidFill>
                  <a:srgbClr val="067D17"/>
                </a:solidFill>
                <a:effectLst/>
                <a:latin typeface="Arial Unicode MS"/>
              </a:rPr>
              <a:t>="parent"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app</a:t>
            </a:r>
            <a:r>
              <a:rPr kumimoji="0" lang="en-US" altLang="en-US" sz="700" b="0" i="0" u="none" strike="noStrike" cap="none" normalizeH="0" baseline="0" dirty="0" err="1">
                <a:ln>
                  <a:noFill/>
                </a:ln>
                <a:solidFill>
                  <a:srgbClr val="174AD4"/>
                </a:solidFill>
                <a:effectLst/>
                <a:latin typeface="Arial Unicode MS"/>
              </a:rPr>
              <a:t>:layout_constraintStart_toStartOf</a:t>
            </a:r>
            <a:r>
              <a:rPr kumimoji="0" lang="en-US" altLang="en-US" sz="700" b="0" i="0" u="none" strike="noStrike" cap="none" normalizeH="0" baseline="0" dirty="0">
                <a:ln>
                  <a:noFill/>
                </a:ln>
                <a:solidFill>
                  <a:srgbClr val="067D17"/>
                </a:solidFill>
                <a:effectLst/>
                <a:latin typeface="Arial Unicode MS"/>
              </a:rPr>
              <a:t>="parent"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app</a:t>
            </a:r>
            <a:r>
              <a:rPr kumimoji="0" lang="en-US" altLang="en-US" sz="700" b="0" i="0" u="none" strike="noStrike" cap="none" normalizeH="0" baseline="0" dirty="0" err="1">
                <a:ln>
                  <a:noFill/>
                </a:ln>
                <a:solidFill>
                  <a:srgbClr val="174AD4"/>
                </a:solidFill>
                <a:effectLst/>
                <a:latin typeface="Arial Unicode MS"/>
              </a:rPr>
              <a:t>:layout_constraintTop_toTopOf</a:t>
            </a:r>
            <a:r>
              <a:rPr kumimoji="0" lang="en-US" altLang="en-US" sz="700" b="0" i="0" u="none" strike="noStrike" cap="none" normalizeH="0" baseline="0" dirty="0">
                <a:ln>
                  <a:noFill/>
                </a:ln>
                <a:solidFill>
                  <a:srgbClr val="067D17"/>
                </a:solidFill>
                <a:effectLst/>
                <a:latin typeface="Arial Unicode MS"/>
              </a:rPr>
              <a:t>="parent"</a:t>
            </a:r>
            <a:br>
              <a:rPr kumimoji="0" lang="en-US" altLang="en-US" sz="700" b="0" i="0" u="none" strike="noStrike" cap="none" normalizeH="0" baseline="0" dirty="0">
                <a:ln>
                  <a:noFill/>
                </a:ln>
                <a:solidFill>
                  <a:srgbClr val="067D17"/>
                </a:solidFill>
                <a:effectLst/>
                <a:latin typeface="Arial Unicode MS"/>
              </a:rPr>
            </a:br>
            <a:r>
              <a:rPr kumimoji="0" lang="en-US" altLang="en-US" sz="700" b="0" i="0" u="none" strike="noStrike" cap="none" normalizeH="0" baseline="0" dirty="0">
                <a:ln>
                  <a:noFill/>
                </a:ln>
                <a:solidFill>
                  <a:srgbClr val="067D17"/>
                </a:solidFill>
                <a:effectLst/>
                <a:latin typeface="Arial Unicode MS"/>
              </a:rPr>
              <a:t>        </a:t>
            </a:r>
            <a:r>
              <a:rPr kumimoji="0" lang="en-US" altLang="en-US" sz="700" b="0" i="0" u="none" strike="noStrike" cap="none" normalizeH="0" baseline="0" dirty="0" err="1">
                <a:ln>
                  <a:noFill/>
                </a:ln>
                <a:solidFill>
                  <a:srgbClr val="871094"/>
                </a:solidFill>
                <a:effectLst/>
                <a:latin typeface="Arial Unicode MS"/>
              </a:rPr>
              <a:t>app</a:t>
            </a:r>
            <a:r>
              <a:rPr kumimoji="0" lang="en-US" altLang="en-US" sz="700" b="0" i="0" u="none" strike="noStrike" cap="none" normalizeH="0" baseline="0" dirty="0" err="1">
                <a:ln>
                  <a:noFill/>
                </a:ln>
                <a:solidFill>
                  <a:srgbClr val="174AD4"/>
                </a:solidFill>
                <a:effectLst/>
                <a:latin typeface="Arial Unicode MS"/>
              </a:rPr>
              <a:t>:layout_constraintVertical_bias</a:t>
            </a:r>
            <a:r>
              <a:rPr kumimoji="0" lang="en-US" altLang="en-US" sz="700" b="0" i="0" u="none" strike="noStrike" cap="none" normalizeH="0" baseline="0" dirty="0">
                <a:ln>
                  <a:noFill/>
                </a:ln>
                <a:solidFill>
                  <a:srgbClr val="067D17"/>
                </a:solidFill>
                <a:effectLst/>
                <a:latin typeface="Arial Unicode MS"/>
              </a:rPr>
              <a:t>="0.62" </a:t>
            </a:r>
            <a:r>
              <a:rPr kumimoji="0" lang="en-US" altLang="en-US" sz="700" b="0" i="0" u="none" strike="noStrike" cap="none" normalizeH="0" baseline="0" dirty="0">
                <a:ln>
                  <a:noFill/>
                </a:ln>
                <a:solidFill>
                  <a:srgbClr val="080808"/>
                </a:solidFill>
                <a:effectLst/>
                <a:latin typeface="Arial Unicode MS"/>
              </a:rPr>
              <a:t>/&gt;</a:t>
            </a:r>
            <a:br>
              <a:rPr kumimoji="0" lang="en-US" altLang="en-US" sz="700" b="0" i="0" u="none" strike="noStrike" cap="none" normalizeH="0" baseline="0" dirty="0">
                <a:ln>
                  <a:noFill/>
                </a:ln>
                <a:solidFill>
                  <a:srgbClr val="080808"/>
                </a:solidFill>
                <a:effectLst/>
                <a:latin typeface="Arial Unicode MS"/>
              </a:rPr>
            </a:br>
            <a:br>
              <a:rPr kumimoji="0" lang="en-US" altLang="en-US" sz="700" b="0" i="0" u="none" strike="noStrike" cap="none" normalizeH="0" baseline="0" dirty="0">
                <a:ln>
                  <a:noFill/>
                </a:ln>
                <a:solidFill>
                  <a:srgbClr val="080808"/>
                </a:solidFill>
                <a:effectLst/>
                <a:latin typeface="Arial Unicode MS"/>
              </a:rPr>
            </a:br>
            <a:br>
              <a:rPr kumimoji="0" lang="en-US" altLang="en-US" sz="700" b="0" i="0" u="none" strike="noStrike" cap="none" normalizeH="0" baseline="0" dirty="0">
                <a:ln>
                  <a:noFill/>
                </a:ln>
                <a:solidFill>
                  <a:srgbClr val="080808"/>
                </a:solidFill>
                <a:effectLst/>
                <a:latin typeface="Arial Unicode MS"/>
              </a:rPr>
            </a:br>
            <a:r>
              <a:rPr kumimoji="0" lang="en-US" altLang="en-US" sz="700" b="0" i="0" u="none" strike="noStrike" cap="none" normalizeH="0" baseline="0" dirty="0">
                <a:ln>
                  <a:noFill/>
                </a:ln>
                <a:solidFill>
                  <a:srgbClr val="080808"/>
                </a:solidFill>
                <a:effectLst/>
                <a:latin typeface="Arial Unicode MS"/>
              </a:rPr>
              <a:t>&lt;/</a:t>
            </a:r>
            <a:r>
              <a:rPr kumimoji="0" lang="en-US" altLang="en-US" sz="700" b="0" i="0" u="none" strike="noStrike" cap="none" normalizeH="0" baseline="0" dirty="0" err="1">
                <a:ln>
                  <a:noFill/>
                </a:ln>
                <a:solidFill>
                  <a:srgbClr val="0033B3"/>
                </a:solidFill>
                <a:effectLst/>
                <a:latin typeface="Arial Unicode MS"/>
              </a:rPr>
              <a:t>androidx.constraintlayout.widget.ConstraintLayout</a:t>
            </a:r>
            <a:r>
              <a:rPr kumimoji="0" lang="en-US" altLang="en-US" sz="700" b="0" i="0" u="none" strike="noStrike" cap="none" normalizeH="0" baseline="0" dirty="0">
                <a:ln>
                  <a:noFill/>
                </a:ln>
                <a:solidFill>
                  <a:srgbClr val="080808"/>
                </a:solidFill>
                <a:effectLst/>
                <a:latin typeface="Arial Unicode MS"/>
              </a:rPr>
              <a:t>&gt;</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5" name="Title 1">
            <a:extLst>
              <a:ext uri="{FF2B5EF4-FFF2-40B4-BE49-F238E27FC236}">
                <a16:creationId xmlns:a16="http://schemas.microsoft.com/office/drawing/2014/main" id="{2B6A0B20-68BB-4E04-E12C-E912C70CBC6A}"/>
              </a:ext>
            </a:extLst>
          </p:cNvPr>
          <p:cNvSpPr>
            <a:spLocks noGrp="1"/>
          </p:cNvSpPr>
          <p:nvPr>
            <p:ph type="title"/>
          </p:nvPr>
        </p:nvSpPr>
        <p:spPr>
          <a:xfrm>
            <a:off x="1909063" y="2884235"/>
            <a:ext cx="7803896" cy="1089529"/>
          </a:xfrm>
        </p:spPr>
        <p:txBody>
          <a:bodyPr/>
          <a:lstStyle/>
          <a:p>
            <a:pPr algn="ctr"/>
            <a:r>
              <a:rPr lang="en-US" dirty="0"/>
              <a:t>If the XML code in the lab manual did not work, just copy-paste this one</a:t>
            </a:r>
          </a:p>
        </p:txBody>
      </p:sp>
    </p:spTree>
    <p:extLst>
      <p:ext uri="{BB962C8B-B14F-4D97-AF65-F5344CB8AC3E}">
        <p14:creationId xmlns:p14="http://schemas.microsoft.com/office/powerpoint/2010/main" val="1601721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99B80-282A-2566-7766-C4804F145E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8A92C7-448D-CB28-9F0C-AD12E64945FD}"/>
              </a:ext>
            </a:extLst>
          </p:cNvPr>
          <p:cNvSpPr>
            <a:spLocks noGrp="1"/>
          </p:cNvSpPr>
          <p:nvPr>
            <p:ph type="title"/>
          </p:nvPr>
        </p:nvSpPr>
        <p:spPr>
          <a:xfrm>
            <a:off x="1615440" y="2884235"/>
            <a:ext cx="8961120" cy="1089529"/>
          </a:xfrm>
        </p:spPr>
        <p:txBody>
          <a:bodyPr/>
          <a:lstStyle/>
          <a:p>
            <a:pPr algn="ctr"/>
            <a:r>
              <a:rPr lang="en-US" dirty="0" err="1"/>
              <a:t>MainActivity</a:t>
            </a:r>
            <a:r>
              <a:rPr lang="en-US" dirty="0"/>
              <a:t> (Activity) – Java</a:t>
            </a:r>
            <a:br>
              <a:rPr lang="en-US" dirty="0"/>
            </a:br>
            <a:r>
              <a:rPr lang="en-US" sz="2000" dirty="0"/>
              <a:t>API URL:</a:t>
            </a:r>
            <a:r>
              <a:rPr lang="en-US" dirty="0"/>
              <a:t> </a:t>
            </a:r>
            <a:r>
              <a:rPr lang="en-US" sz="2000" dirty="0"/>
              <a:t>https://mocki.io/v1/05381484-2632-4323-8aa9-ca0ea8619242</a:t>
            </a:r>
            <a:endParaRPr lang="en-US" dirty="0"/>
          </a:p>
        </p:txBody>
      </p:sp>
    </p:spTree>
    <p:extLst>
      <p:ext uri="{BB962C8B-B14F-4D97-AF65-F5344CB8AC3E}">
        <p14:creationId xmlns:p14="http://schemas.microsoft.com/office/powerpoint/2010/main" val="405920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86C20-676A-01F5-C27C-2C197F53ED0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8655F98-BCC3-4090-CBAD-45F5DCEDE089}"/>
              </a:ext>
            </a:extLst>
          </p:cNvPr>
          <p:cNvPicPr>
            <a:picLocks noChangeAspect="1"/>
          </p:cNvPicPr>
          <p:nvPr/>
        </p:nvPicPr>
        <p:blipFill>
          <a:blip r:embed="rId2"/>
          <a:stretch>
            <a:fillRect/>
          </a:stretch>
        </p:blipFill>
        <p:spPr>
          <a:xfrm>
            <a:off x="823730" y="975359"/>
            <a:ext cx="10544539" cy="5599211"/>
          </a:xfrm>
          <a:prstGeom prst="rect">
            <a:avLst/>
          </a:prstGeom>
        </p:spPr>
      </p:pic>
    </p:spTree>
    <p:extLst>
      <p:ext uri="{BB962C8B-B14F-4D97-AF65-F5344CB8AC3E}">
        <p14:creationId xmlns:p14="http://schemas.microsoft.com/office/powerpoint/2010/main" val="1027025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a:xfrm>
            <a:off x="566927" y="1499616"/>
            <a:ext cx="9674363" cy="590931"/>
          </a:xfrm>
        </p:spPr>
        <p:txBody>
          <a:bodyPr/>
          <a:lstStyle/>
          <a:p>
            <a:r>
              <a:rPr lang="en-US" dirty="0"/>
              <a:t>How does a browser execute a request?</a:t>
            </a:r>
          </a:p>
        </p:txBody>
      </p:sp>
      <p:pic>
        <p:nvPicPr>
          <p:cNvPr id="4" name="Picture 3"/>
          <p:cNvPicPr>
            <a:picLocks noChangeAspect="1"/>
          </p:cNvPicPr>
          <p:nvPr/>
        </p:nvPicPr>
        <p:blipFill>
          <a:blip r:embed="rId3"/>
          <a:stretch>
            <a:fillRect/>
          </a:stretch>
        </p:blipFill>
        <p:spPr>
          <a:xfrm>
            <a:off x="1338261" y="5830549"/>
            <a:ext cx="7432516" cy="807432"/>
          </a:xfrm>
          <a:prstGeom prst="rect">
            <a:avLst/>
          </a:prstGeom>
        </p:spPr>
      </p:pic>
      <p:sp>
        <p:nvSpPr>
          <p:cNvPr id="7" name="Compare Section - Text">
            <a:extLst>
              <a:ext uri="{FF2B5EF4-FFF2-40B4-BE49-F238E27FC236}">
                <a16:creationId xmlns:a16="http://schemas.microsoft.com/office/drawing/2014/main" id="{48B0953F-74D7-0140-8C86-93FC4F66A37B}"/>
              </a:ext>
            </a:extLst>
          </p:cNvPr>
          <p:cNvSpPr>
            <a:spLocks noGrp="1"/>
          </p:cNvSpPr>
          <p:nvPr>
            <p:ph sz="half" idx="4294967295"/>
          </p:nvPr>
        </p:nvSpPr>
        <p:spPr>
          <a:xfrm>
            <a:off x="566930" y="2220686"/>
            <a:ext cx="9351511" cy="4201885"/>
          </a:xfrm>
          <a:prstGeom prst="rect">
            <a:avLst/>
          </a:prstGeom>
        </p:spPr>
        <p:txBody>
          <a:bodyPr/>
          <a:lstStyle/>
          <a:p>
            <a:pPr algn="just"/>
            <a:r>
              <a:rPr lang="en-US" dirty="0"/>
              <a:t>The browser requires the following information to be able to execute a request:</a:t>
            </a:r>
          </a:p>
          <a:p>
            <a:pPr lvl="1" algn="just"/>
            <a:r>
              <a:rPr lang="en-US" dirty="0"/>
              <a:t>The protocol (example: </a:t>
            </a:r>
            <a:r>
              <a:rPr lang="en-US" dirty="0">
                <a:solidFill>
                  <a:schemeClr val="tx2"/>
                </a:solidFill>
              </a:rPr>
              <a:t>HTTP, FTP</a:t>
            </a:r>
            <a:r>
              <a:rPr lang="en-US" dirty="0"/>
              <a:t>, ...).</a:t>
            </a:r>
          </a:p>
          <a:p>
            <a:pPr lvl="1" algn="just"/>
            <a:r>
              <a:rPr lang="en-US" dirty="0"/>
              <a:t>IP address &amp; port (example: </a:t>
            </a:r>
            <a:r>
              <a:rPr lang="en-US" dirty="0">
                <a:solidFill>
                  <a:schemeClr val="tx2"/>
                </a:solidFill>
              </a:rPr>
              <a:t>165.123.84.56:8621</a:t>
            </a:r>
            <a:r>
              <a:rPr lang="en-US" dirty="0"/>
              <a:t>).</a:t>
            </a:r>
          </a:p>
          <a:p>
            <a:pPr lvl="1" algn="just"/>
            <a:r>
              <a:rPr lang="en-US" dirty="0"/>
              <a:t>The path inside the host (example: </a:t>
            </a:r>
            <a:r>
              <a:rPr lang="en-US" dirty="0">
                <a:solidFill>
                  <a:schemeClr val="tx2"/>
                </a:solidFill>
              </a:rPr>
              <a:t>/courses/computer/ENCS256</a:t>
            </a:r>
            <a:r>
              <a:rPr lang="en-US" dirty="0"/>
              <a:t>)</a:t>
            </a:r>
          </a:p>
          <a:p>
            <a:pPr algn="just"/>
            <a:r>
              <a:rPr lang="en-US" dirty="0"/>
              <a:t>The user arranges that information in the following order:</a:t>
            </a:r>
          </a:p>
          <a:p>
            <a:pPr lvl="1" algn="just"/>
            <a:r>
              <a:rPr lang="en-US" dirty="0">
                <a:solidFill>
                  <a:schemeClr val="tx2"/>
                </a:solidFill>
              </a:rPr>
              <a:t>Protocol</a:t>
            </a:r>
            <a:r>
              <a:rPr lang="en-US" dirty="0"/>
              <a:t>://</a:t>
            </a:r>
            <a:r>
              <a:rPr lang="en-US" dirty="0">
                <a:solidFill>
                  <a:srgbClr val="C00000"/>
                </a:solidFill>
              </a:rPr>
              <a:t>IP</a:t>
            </a:r>
            <a:r>
              <a:rPr lang="en-US" dirty="0"/>
              <a:t>:</a:t>
            </a:r>
            <a:r>
              <a:rPr lang="en-US" dirty="0">
                <a:solidFill>
                  <a:srgbClr val="00B050"/>
                </a:solidFill>
              </a:rPr>
              <a:t>port</a:t>
            </a:r>
            <a:r>
              <a:rPr lang="en-US" dirty="0">
                <a:solidFill>
                  <a:srgbClr val="B46D31"/>
                </a:solidFill>
              </a:rPr>
              <a:t>/path</a:t>
            </a:r>
          </a:p>
          <a:p>
            <a:pPr lvl="1" algn="just"/>
            <a:r>
              <a:rPr lang="en-US" dirty="0">
                <a:solidFill>
                  <a:schemeClr val="tx2"/>
                </a:solidFill>
              </a:rPr>
              <a:t>https</a:t>
            </a:r>
            <a:r>
              <a:rPr lang="en-US" dirty="0"/>
              <a:t>://</a:t>
            </a:r>
            <a:r>
              <a:rPr lang="en-US" dirty="0">
                <a:solidFill>
                  <a:srgbClr val="C00000"/>
                </a:solidFill>
              </a:rPr>
              <a:t>ritaj.birzeit.edu</a:t>
            </a:r>
            <a:r>
              <a:rPr lang="en-US" dirty="0"/>
              <a:t>:</a:t>
            </a:r>
            <a:r>
              <a:rPr lang="en-US" dirty="0">
                <a:solidFill>
                  <a:srgbClr val="00B050"/>
                </a:solidFill>
              </a:rPr>
              <a:t>443</a:t>
            </a:r>
            <a:r>
              <a:rPr lang="en-US" dirty="0">
                <a:solidFill>
                  <a:srgbClr val="B46D31"/>
                </a:solidFill>
              </a:rPr>
              <a:t>/courses</a:t>
            </a:r>
          </a:p>
          <a:p>
            <a:pPr lvl="1" algn="just"/>
            <a:r>
              <a:rPr lang="en-US" dirty="0">
                <a:solidFill>
                  <a:schemeClr val="tx2"/>
                </a:solidFill>
              </a:rPr>
              <a:t>https</a:t>
            </a:r>
            <a:r>
              <a:rPr lang="en-US" dirty="0"/>
              <a:t>://</a:t>
            </a:r>
            <a:r>
              <a:rPr lang="en-US" dirty="0">
                <a:solidFill>
                  <a:srgbClr val="C00000"/>
                </a:solidFill>
              </a:rPr>
              <a:t>ritaj.birzeit.edu</a:t>
            </a:r>
            <a:endParaRPr lang="en-US" dirty="0"/>
          </a:p>
        </p:txBody>
      </p:sp>
      <p:sp>
        <p:nvSpPr>
          <p:cNvPr id="3" name="Rectangle 2">
            <a:extLst>
              <a:ext uri="{FF2B5EF4-FFF2-40B4-BE49-F238E27FC236}">
                <a16:creationId xmlns:a16="http://schemas.microsoft.com/office/drawing/2014/main" id="{C8CA35F4-93AD-878E-7350-9456249CB4A6}"/>
              </a:ext>
            </a:extLst>
          </p:cNvPr>
          <p:cNvSpPr/>
          <p:nvPr/>
        </p:nvSpPr>
        <p:spPr>
          <a:xfrm>
            <a:off x="8770777" y="2687710"/>
            <a:ext cx="3165988" cy="326783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rgbClr val="FF0000"/>
                </a:solidFill>
              </a:rPr>
              <a:t>Pop Question:</a:t>
            </a:r>
            <a:br>
              <a:rPr lang="en-US" dirty="0"/>
            </a:br>
            <a:r>
              <a:rPr lang="en-US" dirty="0"/>
              <a:t>My job is translating domain names into a specific IP address so that the initiating client can load the requested Internet resources.</a:t>
            </a:r>
            <a:br>
              <a:rPr lang="en-US" dirty="0"/>
            </a:br>
            <a:r>
              <a:rPr lang="en-US" dirty="0"/>
              <a:t>Who am I?</a:t>
            </a:r>
          </a:p>
          <a:p>
            <a:pPr algn="ctr"/>
            <a:endParaRPr lang="en-US" dirty="0"/>
          </a:p>
          <a:p>
            <a:pPr algn="ctr"/>
            <a:endParaRPr lang="en-US" dirty="0"/>
          </a:p>
          <a:p>
            <a:pPr algn="ctr"/>
            <a:r>
              <a:rPr lang="en-US" dirty="0"/>
              <a:t>Domain Name System (DNS)</a:t>
            </a:r>
          </a:p>
        </p:txBody>
      </p:sp>
    </p:spTree>
    <p:extLst>
      <p:ext uri="{BB962C8B-B14F-4D97-AF65-F5344CB8AC3E}">
        <p14:creationId xmlns:p14="http://schemas.microsoft.com/office/powerpoint/2010/main" val="267623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68EEE-6615-EDAC-D83A-7E1EFED64C3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3A9CE58-3028-E30E-0CA2-79E74835BA81}"/>
              </a:ext>
            </a:extLst>
          </p:cNvPr>
          <p:cNvPicPr>
            <a:picLocks noChangeAspect="1"/>
          </p:cNvPicPr>
          <p:nvPr/>
        </p:nvPicPr>
        <p:blipFill>
          <a:blip r:embed="rId2"/>
          <a:stretch>
            <a:fillRect/>
          </a:stretch>
        </p:blipFill>
        <p:spPr>
          <a:xfrm>
            <a:off x="731520" y="1031642"/>
            <a:ext cx="10728960" cy="5551776"/>
          </a:xfrm>
          <a:prstGeom prst="rect">
            <a:avLst/>
          </a:prstGeom>
        </p:spPr>
      </p:pic>
    </p:spTree>
    <p:extLst>
      <p:ext uri="{BB962C8B-B14F-4D97-AF65-F5344CB8AC3E}">
        <p14:creationId xmlns:p14="http://schemas.microsoft.com/office/powerpoint/2010/main" val="1381892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B34D0-9D80-2F43-981F-3A93E2AA12C5}"/>
            </a:ext>
          </a:extLst>
        </p:cNvPr>
        <p:cNvGrpSpPr/>
        <p:nvPr/>
      </p:nvGrpSpPr>
      <p:grpSpPr>
        <a:xfrm>
          <a:off x="0" y="0"/>
          <a:ext cx="0" cy="0"/>
          <a:chOff x="0" y="0"/>
          <a:chExt cx="0" cy="0"/>
        </a:xfrm>
      </p:grpSpPr>
      <p:pic>
        <p:nvPicPr>
          <p:cNvPr id="9218" name="Picture 2" descr="sad pepe Meme Generator">
            <a:extLst>
              <a:ext uri="{FF2B5EF4-FFF2-40B4-BE49-F238E27FC236}">
                <a16:creationId xmlns:a16="http://schemas.microsoft.com/office/drawing/2014/main" id="{7221D7AF-935A-BA42-D20A-DD90D384B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32" y="4028888"/>
            <a:ext cx="3375789" cy="25318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5374462-3DE3-FE4A-4E51-09803401DB06}"/>
              </a:ext>
            </a:extLst>
          </p:cNvPr>
          <p:cNvPicPr>
            <a:picLocks noChangeAspect="1"/>
          </p:cNvPicPr>
          <p:nvPr/>
        </p:nvPicPr>
        <p:blipFill>
          <a:blip r:embed="rId3"/>
          <a:srcRect r="28312" b="62724"/>
          <a:stretch/>
        </p:blipFill>
        <p:spPr>
          <a:xfrm>
            <a:off x="3332479" y="1135817"/>
            <a:ext cx="8491521" cy="2587387"/>
          </a:xfrm>
          <a:prstGeom prst="rect">
            <a:avLst/>
          </a:prstGeom>
        </p:spPr>
      </p:pic>
      <p:cxnSp>
        <p:nvCxnSpPr>
          <p:cNvPr id="6" name="Connector: Curved 5">
            <a:extLst>
              <a:ext uri="{FF2B5EF4-FFF2-40B4-BE49-F238E27FC236}">
                <a16:creationId xmlns:a16="http://schemas.microsoft.com/office/drawing/2014/main" id="{985ADA63-B937-A8FE-4ADD-FE583A365710}"/>
              </a:ext>
            </a:extLst>
          </p:cNvPr>
          <p:cNvCxnSpPr>
            <a:cxnSpLocks/>
          </p:cNvCxnSpPr>
          <p:nvPr/>
        </p:nvCxnSpPr>
        <p:spPr>
          <a:xfrm rot="10800000" flipV="1">
            <a:off x="5974080" y="2336800"/>
            <a:ext cx="2976882" cy="2174240"/>
          </a:xfrm>
          <a:prstGeom prst="curvedConnector3">
            <a:avLst>
              <a:gd name="adj1" fmla="val 50000"/>
            </a:avLst>
          </a:prstGeom>
          <a:ln>
            <a:tailEnd type="triangle"/>
          </a:ln>
        </p:spPr>
        <p:style>
          <a:lnRef idx="3">
            <a:schemeClr val="accent6"/>
          </a:lnRef>
          <a:fillRef idx="0">
            <a:schemeClr val="accent6"/>
          </a:fillRef>
          <a:effectRef idx="2">
            <a:schemeClr val="accent6"/>
          </a:effectRef>
          <a:fontRef idx="minor">
            <a:schemeClr val="tx1"/>
          </a:fontRef>
        </p:style>
      </p:cxnSp>
      <p:sp>
        <p:nvSpPr>
          <p:cNvPr id="13" name="Rectangle 12">
            <a:extLst>
              <a:ext uri="{FF2B5EF4-FFF2-40B4-BE49-F238E27FC236}">
                <a16:creationId xmlns:a16="http://schemas.microsoft.com/office/drawing/2014/main" id="{BB9B4466-5E8B-46CA-9078-C19917E29DBB}"/>
              </a:ext>
            </a:extLst>
          </p:cNvPr>
          <p:cNvSpPr/>
          <p:nvPr/>
        </p:nvSpPr>
        <p:spPr>
          <a:xfrm>
            <a:off x="4109721" y="4560184"/>
            <a:ext cx="2590800" cy="51308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Students always forget me</a:t>
            </a:r>
          </a:p>
        </p:txBody>
      </p:sp>
    </p:spTree>
    <p:extLst>
      <p:ext uri="{BB962C8B-B14F-4D97-AF65-F5344CB8AC3E}">
        <p14:creationId xmlns:p14="http://schemas.microsoft.com/office/powerpoint/2010/main" val="3822950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a:xfrm>
            <a:off x="566927" y="1499616"/>
            <a:ext cx="9674363" cy="590931"/>
          </a:xfrm>
        </p:spPr>
        <p:txBody>
          <a:bodyPr/>
          <a:lstStyle/>
          <a:p>
            <a:r>
              <a:rPr lang="en-US" dirty="0"/>
              <a:t>How does Android execute a request?</a:t>
            </a:r>
          </a:p>
        </p:txBody>
      </p:sp>
      <p:sp>
        <p:nvSpPr>
          <p:cNvPr id="7" name="Compare Section - Text">
            <a:extLst>
              <a:ext uri="{FF2B5EF4-FFF2-40B4-BE49-F238E27FC236}">
                <a16:creationId xmlns:a16="http://schemas.microsoft.com/office/drawing/2014/main" id="{48B0953F-74D7-0140-8C86-93FC4F66A37B}"/>
              </a:ext>
            </a:extLst>
          </p:cNvPr>
          <p:cNvSpPr>
            <a:spLocks noGrp="1"/>
          </p:cNvSpPr>
          <p:nvPr>
            <p:ph sz="half" idx="4294967295"/>
          </p:nvPr>
        </p:nvSpPr>
        <p:spPr>
          <a:xfrm>
            <a:off x="566930" y="2220686"/>
            <a:ext cx="9351511" cy="4201885"/>
          </a:xfrm>
          <a:prstGeom prst="rect">
            <a:avLst/>
          </a:prstGeom>
        </p:spPr>
        <p:txBody>
          <a:bodyPr/>
          <a:lstStyle/>
          <a:p>
            <a:pPr algn="just"/>
            <a:r>
              <a:rPr lang="en-US" dirty="0"/>
              <a:t>It needs the same information as the browser.</a:t>
            </a:r>
          </a:p>
          <a:p>
            <a:pPr algn="just"/>
            <a:r>
              <a:rPr lang="en-US" dirty="0"/>
              <a:t>Has native and external libraries that are capable of doing HTTP requests.</a:t>
            </a:r>
          </a:p>
          <a:p>
            <a:pPr algn="just"/>
            <a:r>
              <a:rPr lang="en-US" dirty="0"/>
              <a:t>We will be using “</a:t>
            </a:r>
            <a:r>
              <a:rPr lang="en-US" dirty="0">
                <a:solidFill>
                  <a:schemeClr val="accent1"/>
                </a:solidFill>
              </a:rPr>
              <a:t>java.net.HttpURLConnection</a:t>
            </a:r>
            <a:r>
              <a:rPr lang="en-US" dirty="0"/>
              <a:t>”.</a:t>
            </a:r>
          </a:p>
          <a:p>
            <a:pPr algn="just"/>
            <a:r>
              <a:rPr lang="en-US" dirty="0"/>
              <a:t>connectionAsyncTask.execute("</a:t>
            </a:r>
            <a:r>
              <a:rPr lang="en-US" dirty="0">
                <a:solidFill>
                  <a:schemeClr val="tx2"/>
                </a:solidFill>
              </a:rPr>
              <a:t>https</a:t>
            </a:r>
            <a:r>
              <a:rPr lang="en-US" dirty="0"/>
              <a:t>://</a:t>
            </a:r>
            <a:r>
              <a:rPr lang="en-US" dirty="0">
                <a:solidFill>
                  <a:srgbClr val="C00000"/>
                </a:solidFill>
              </a:rPr>
              <a:t>ritaj.birzeit.edu</a:t>
            </a:r>
            <a:r>
              <a:rPr lang="en-US" dirty="0"/>
              <a:t>");</a:t>
            </a:r>
          </a:p>
        </p:txBody>
      </p:sp>
    </p:spTree>
    <p:extLst>
      <p:ext uri="{BB962C8B-B14F-4D97-AF65-F5344CB8AC3E}">
        <p14:creationId xmlns:p14="http://schemas.microsoft.com/office/powerpoint/2010/main" val="211972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a:xfrm>
            <a:off x="566927" y="1499616"/>
            <a:ext cx="9674363" cy="590931"/>
          </a:xfrm>
        </p:spPr>
        <p:txBody>
          <a:bodyPr/>
          <a:lstStyle/>
          <a:p>
            <a:r>
              <a:rPr lang="en-US" dirty="0"/>
              <a:t>HTTP requests are time-consuming</a:t>
            </a:r>
          </a:p>
        </p:txBody>
      </p:sp>
      <p:sp>
        <p:nvSpPr>
          <p:cNvPr id="7" name="Compare Section - Text">
            <a:extLst>
              <a:ext uri="{FF2B5EF4-FFF2-40B4-BE49-F238E27FC236}">
                <a16:creationId xmlns:a16="http://schemas.microsoft.com/office/drawing/2014/main" id="{48B0953F-74D7-0140-8C86-93FC4F66A37B}"/>
              </a:ext>
            </a:extLst>
          </p:cNvPr>
          <p:cNvSpPr>
            <a:spLocks noGrp="1"/>
          </p:cNvSpPr>
          <p:nvPr>
            <p:ph sz="half" idx="4294967295"/>
          </p:nvPr>
        </p:nvSpPr>
        <p:spPr>
          <a:xfrm>
            <a:off x="566930" y="2220686"/>
            <a:ext cx="9911348" cy="4201885"/>
          </a:xfrm>
          <a:prstGeom prst="rect">
            <a:avLst/>
          </a:prstGeom>
        </p:spPr>
        <p:txBody>
          <a:bodyPr/>
          <a:lstStyle/>
          <a:p>
            <a:pPr algn="just"/>
            <a:r>
              <a:rPr lang="en-US" dirty="0"/>
              <a:t>We know that HTTP requests are sent through network of routers and switches and servers.</a:t>
            </a:r>
          </a:p>
          <a:p>
            <a:pPr algn="just"/>
            <a:r>
              <a:rPr lang="en-US" dirty="0"/>
              <a:t>The response is received in about 0.2 – 3.0 seconds.</a:t>
            </a:r>
          </a:p>
          <a:p>
            <a:pPr algn="just"/>
            <a:r>
              <a:rPr lang="en-US" dirty="0"/>
              <a:t>If we send a request directly in the main thread, then the UI will freeze until we receive a response. A UI freeze of a 0.2 – 3.0 seconds is catastrophic for the user experience.</a:t>
            </a:r>
          </a:p>
          <a:p>
            <a:pPr lvl="1" algn="just"/>
            <a:r>
              <a:rPr lang="en-US" b="1" dirty="0">
                <a:solidFill>
                  <a:schemeClr val="accent1"/>
                </a:solidFill>
              </a:rPr>
              <a:t>Q: How do we solve such issue?</a:t>
            </a:r>
          </a:p>
          <a:p>
            <a:pPr lvl="1" algn="just"/>
            <a:r>
              <a:rPr lang="en-US" dirty="0"/>
              <a:t>A: By executing the HTTP request in another thread.</a:t>
            </a:r>
          </a:p>
          <a:p>
            <a:pPr lvl="1" algn="just"/>
            <a:r>
              <a:rPr lang="en-US" b="1" dirty="0">
                <a:solidFill>
                  <a:schemeClr val="accent1"/>
                </a:solidFill>
              </a:rPr>
              <a:t>Q: How to do that in Android?</a:t>
            </a:r>
          </a:p>
          <a:p>
            <a:pPr lvl="1" algn="just"/>
            <a:r>
              <a:rPr lang="en-US" dirty="0"/>
              <a:t>A: By extending AsyncTask abstract class.</a:t>
            </a:r>
            <a:endParaRPr lang="en-US" b="1" dirty="0">
              <a:solidFill>
                <a:schemeClr val="accent1"/>
              </a:solidFill>
            </a:endParaRPr>
          </a:p>
          <a:p>
            <a:pPr lvl="1" algn="just"/>
            <a:endParaRPr lang="en-US" dirty="0"/>
          </a:p>
        </p:txBody>
      </p:sp>
    </p:spTree>
    <p:extLst>
      <p:ext uri="{BB962C8B-B14F-4D97-AF65-F5344CB8AC3E}">
        <p14:creationId xmlns:p14="http://schemas.microsoft.com/office/powerpoint/2010/main" val="83160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fade">
                                      <p:cBhvr>
                                        <p:cTn id="1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a:xfrm>
            <a:off x="566927" y="1499616"/>
            <a:ext cx="9674363" cy="590931"/>
          </a:xfrm>
        </p:spPr>
        <p:txBody>
          <a:bodyPr/>
          <a:lstStyle/>
          <a:p>
            <a:r>
              <a:rPr lang="en-US"/>
              <a:t>AsyncTask</a:t>
            </a:r>
            <a:endParaRPr lang="en-US" dirty="0"/>
          </a:p>
        </p:txBody>
      </p:sp>
      <p:sp>
        <p:nvSpPr>
          <p:cNvPr id="7" name="Compare Section - Text">
            <a:extLst>
              <a:ext uri="{FF2B5EF4-FFF2-40B4-BE49-F238E27FC236}">
                <a16:creationId xmlns:a16="http://schemas.microsoft.com/office/drawing/2014/main" id="{48B0953F-74D7-0140-8C86-93FC4F66A37B}"/>
              </a:ext>
            </a:extLst>
          </p:cNvPr>
          <p:cNvSpPr>
            <a:spLocks noGrp="1"/>
          </p:cNvSpPr>
          <p:nvPr>
            <p:ph sz="half" idx="4294967295"/>
          </p:nvPr>
        </p:nvSpPr>
        <p:spPr>
          <a:xfrm>
            <a:off x="566930" y="2220686"/>
            <a:ext cx="9351511" cy="4201885"/>
          </a:xfrm>
          <a:prstGeom prst="rect">
            <a:avLst/>
          </a:prstGeom>
        </p:spPr>
        <p:txBody>
          <a:bodyPr/>
          <a:lstStyle/>
          <a:p>
            <a:pPr algn="just"/>
            <a:r>
              <a:rPr lang="en-US" dirty="0"/>
              <a:t>By extending this class we can execute a piece of code in new thread.</a:t>
            </a:r>
          </a:p>
          <a:p>
            <a:pPr algn="just"/>
            <a:r>
              <a:rPr lang="en-US" dirty="0"/>
              <a:t>We will consider 3 methods that we will override from AsyncTask class.</a:t>
            </a:r>
          </a:p>
          <a:p>
            <a:pPr lvl="1" algn="just"/>
            <a:r>
              <a:rPr lang="en-US" b="1" dirty="0"/>
              <a:t>onPreExecute()</a:t>
            </a:r>
            <a:r>
              <a:rPr lang="en-US" dirty="0"/>
              <a:t>: Executed before creating the child thread</a:t>
            </a:r>
            <a:r>
              <a:rPr lang="ar-SA" dirty="0"/>
              <a:t> (للتمهيد لبدء التواصل)</a:t>
            </a:r>
            <a:r>
              <a:rPr lang="en-US" dirty="0"/>
              <a:t>.</a:t>
            </a:r>
            <a:endParaRPr lang="en-US" b="1" dirty="0"/>
          </a:p>
          <a:p>
            <a:pPr lvl="1" algn="just"/>
            <a:r>
              <a:rPr lang="en-US" b="1" dirty="0"/>
              <a:t>doInBackground(String... Params)</a:t>
            </a:r>
            <a:r>
              <a:rPr lang="en-US" dirty="0"/>
              <a:t>: This is the child thread’s code.</a:t>
            </a:r>
            <a:endParaRPr lang="en-US" b="1" dirty="0"/>
          </a:p>
          <a:p>
            <a:pPr lvl="1" algn="just"/>
            <a:r>
              <a:rPr lang="en-US" b="1" dirty="0"/>
              <a:t>onPostExecute(String s)</a:t>
            </a:r>
            <a:r>
              <a:rPr lang="en-US" dirty="0"/>
              <a:t>: Executed after the end of the child thread</a:t>
            </a:r>
            <a:r>
              <a:rPr lang="ar-SA" dirty="0"/>
              <a:t> (للاخبار أن التواصل انتهى)</a:t>
            </a:r>
            <a:endParaRPr lang="en-US" dirty="0"/>
          </a:p>
          <a:p>
            <a:pPr marL="502920" lvl="1" indent="0" algn="just">
              <a:buNone/>
            </a:pPr>
            <a:endParaRPr lang="en-US" dirty="0"/>
          </a:p>
        </p:txBody>
      </p:sp>
    </p:spTree>
    <p:extLst>
      <p:ext uri="{BB962C8B-B14F-4D97-AF65-F5344CB8AC3E}">
        <p14:creationId xmlns:p14="http://schemas.microsoft.com/office/powerpoint/2010/main" val="306874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730341"/>
            <a:ext cx="12192000" cy="33632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a:xfrm>
            <a:off x="566927" y="1499616"/>
            <a:ext cx="9674363" cy="590931"/>
          </a:xfrm>
        </p:spPr>
        <p:txBody>
          <a:bodyPr/>
          <a:lstStyle/>
          <a:p>
            <a:r>
              <a:rPr lang="en-US"/>
              <a:t>AsyncTask</a:t>
            </a:r>
            <a:endParaRPr lang="en-US" dirty="0"/>
          </a:p>
        </p:txBody>
      </p:sp>
      <p:sp>
        <p:nvSpPr>
          <p:cNvPr id="7" name="Compare Section - Text">
            <a:extLst>
              <a:ext uri="{FF2B5EF4-FFF2-40B4-BE49-F238E27FC236}">
                <a16:creationId xmlns:a16="http://schemas.microsoft.com/office/drawing/2014/main" id="{48B0953F-74D7-0140-8C86-93FC4F66A37B}"/>
              </a:ext>
            </a:extLst>
          </p:cNvPr>
          <p:cNvSpPr>
            <a:spLocks noGrp="1"/>
          </p:cNvSpPr>
          <p:nvPr>
            <p:ph sz="half" idx="4294967295"/>
          </p:nvPr>
        </p:nvSpPr>
        <p:spPr>
          <a:xfrm>
            <a:off x="566930" y="2220686"/>
            <a:ext cx="9351511" cy="4201885"/>
          </a:xfrm>
          <a:prstGeom prst="rect">
            <a:avLst/>
          </a:prstGeom>
        </p:spPr>
        <p:txBody>
          <a:bodyPr/>
          <a:lstStyle/>
          <a:p>
            <a:r>
              <a:rPr lang="en-US" dirty="0"/>
              <a:t>When we extend AsyncTask, we need to specify 3 types:</a:t>
            </a:r>
          </a:p>
          <a:p>
            <a:pPr marL="0" indent="0">
              <a:buNone/>
            </a:pPr>
            <a:r>
              <a:rPr lang="en-US" dirty="0">
                <a:solidFill>
                  <a:srgbClr val="005BBB"/>
                </a:solidFill>
                <a:latin typeface="Consolas" panose="020B0609020204030204" pitchFamily="49" charset="0"/>
              </a:rPr>
              <a:t>android.os.AsyncTask &lt;Params, Progress, Result&gt;</a:t>
            </a:r>
          </a:p>
          <a:p>
            <a:pPr marL="0" indent="0">
              <a:buNone/>
            </a:pPr>
            <a:endParaRPr lang="en-US" dirty="0">
              <a:solidFill>
                <a:srgbClr val="005BBB"/>
              </a:solidFill>
              <a:latin typeface="Consolas" panose="020B0609020204030204" pitchFamily="49" charset="0"/>
            </a:endParaRPr>
          </a:p>
          <a:p>
            <a:pPr fontAlgn="base"/>
            <a:r>
              <a:rPr lang="en-US" b="1" dirty="0"/>
              <a:t>Params:</a:t>
            </a:r>
            <a:r>
              <a:rPr lang="ar-SA" dirty="0"/>
              <a:t> the type of </a:t>
            </a:r>
            <a:r>
              <a:rPr lang="en-US" dirty="0"/>
              <a:t>parameters sent to the task upon execution.</a:t>
            </a:r>
          </a:p>
          <a:p>
            <a:pPr fontAlgn="base"/>
            <a:r>
              <a:rPr lang="en-US" b="1" dirty="0"/>
              <a:t>Progress:</a:t>
            </a:r>
            <a:r>
              <a:rPr lang="ar-SA" dirty="0"/>
              <a:t> is the type of </a:t>
            </a:r>
            <a:r>
              <a:rPr lang="en-US" dirty="0"/>
              <a:t>progress units published during the background computation.</a:t>
            </a:r>
          </a:p>
          <a:p>
            <a:pPr fontAlgn="base"/>
            <a:r>
              <a:rPr lang="en-US" b="1" dirty="0"/>
              <a:t>Result: </a:t>
            </a:r>
            <a:r>
              <a:rPr lang="en-US" dirty="0"/>
              <a:t>the type of the result of the background computation.</a:t>
            </a:r>
          </a:p>
        </p:txBody>
      </p:sp>
    </p:spTree>
    <p:extLst>
      <p:ext uri="{BB962C8B-B14F-4D97-AF65-F5344CB8AC3E}">
        <p14:creationId xmlns:p14="http://schemas.microsoft.com/office/powerpoint/2010/main" val="883386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8971" y="1219783"/>
            <a:ext cx="10058400" cy="5276850"/>
          </a:xfrm>
          <a:prstGeom prst="rect">
            <a:avLst/>
          </a:prstGeom>
        </p:spPr>
      </p:pic>
    </p:spTree>
    <p:extLst>
      <p:ext uri="{BB962C8B-B14F-4D97-AF65-F5344CB8AC3E}">
        <p14:creationId xmlns:p14="http://schemas.microsoft.com/office/powerpoint/2010/main" val="3310222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6948" y="2409496"/>
            <a:ext cx="983634" cy="983634"/>
          </a:xfrm>
          <a:prstGeom prst="rect">
            <a:avLst/>
          </a:prstGeom>
        </p:spPr>
      </p:pic>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369" y="1359020"/>
            <a:ext cx="1551007" cy="1034004"/>
          </a:xfrm>
          <a:prstGeom prst="rect">
            <a:avLst/>
          </a:prstGeom>
        </p:spPr>
      </p:pic>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6273" y="1130854"/>
            <a:ext cx="6570957" cy="5622973"/>
          </a:xfrm>
          <a:prstGeom prst="rect">
            <a:avLst/>
          </a:prstGeom>
        </p:spPr>
      </p:pic>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a:xfrm>
            <a:off x="7025600" y="-306921"/>
            <a:ext cx="4175735" cy="1089529"/>
          </a:xfrm>
        </p:spPr>
        <p:txBody>
          <a:bodyPr/>
          <a:lstStyle/>
          <a:p>
            <a:r>
              <a:rPr lang="en-US" dirty="0"/>
              <a:t>Execution Timeline</a:t>
            </a:r>
          </a:p>
        </p:txBody>
      </p:sp>
      <p:pic>
        <p:nvPicPr>
          <p:cNvPr id="6148" name="Picture 4" descr="laptop on the white backgroun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8523" y="3570286"/>
            <a:ext cx="507369" cy="50736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5314" y="4161970"/>
            <a:ext cx="590578" cy="590578"/>
          </a:xfrm>
          <a:prstGeom prst="rect">
            <a:avLst/>
          </a:prstGeom>
        </p:spPr>
      </p:pic>
      <p:pic>
        <p:nvPicPr>
          <p:cNvPr id="48" name="Picture 4" descr="laptop on the white backgroun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5192" y="4847109"/>
            <a:ext cx="507369" cy="50736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6978" y="4334541"/>
            <a:ext cx="502322" cy="502322"/>
          </a:xfrm>
          <a:prstGeom prst="rect">
            <a:avLst/>
          </a:prstGeom>
        </p:spPr>
      </p:pic>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2315" y="3746316"/>
            <a:ext cx="256091" cy="155307"/>
          </a:xfrm>
          <a:prstGeom prst="rect">
            <a:avLst/>
          </a:prstGeom>
        </p:spPr>
      </p:pic>
      <p:pic>
        <p:nvPicPr>
          <p:cNvPr id="6150" name="Picture 6" descr="What is JSON? The most important questions explained simply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6447" y="5827466"/>
            <a:ext cx="914135" cy="38089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79590" y="3746316"/>
            <a:ext cx="938351" cy="1497368"/>
          </a:xfrm>
          <a:prstGeom prst="rect">
            <a:avLst/>
          </a:prstGeom>
        </p:spPr>
      </p:pic>
    </p:spTree>
    <p:extLst>
      <p:ext uri="{BB962C8B-B14F-4D97-AF65-F5344CB8AC3E}">
        <p14:creationId xmlns:p14="http://schemas.microsoft.com/office/powerpoint/2010/main" val="21028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066 -0.00023 L 0.00066 -0.00023 L -0.00091 0.0007 C -0.00117 0.00093 -0.00143 0.00093 -0.00156 0.00116 C -0.00338 0.00371 -0.00507 0.00648 -0.00677 0.00903 C -0.00716 0.01111 -0.00677 0.00926 -0.00755 0.01088 C -0.00885 0.0132 -0.00703 0.01065 -0.00859 0.0125 C -0.00911 0.01505 -0.00872 0.01389 -0.00937 0.01574 C -0.00989 0.01806 -0.0095 0.01713 -0.01015 0.01875 L -0.01093 0.02292 C -0.01093 0.02338 -0.01106 0.02361 -0.01106 0.02408 L -0.01145 0.025 L -0.01223 0.02917 C -0.01236 0.02963 -0.01236 0.02986 -0.0125 0.03033 C -0.01263 0.03056 -0.01276 0.03079 -0.01289 0.03125 C -0.01328 0.03287 -0.01328 0.03357 -0.01341 0.03519 C -0.01354 0.03565 -0.01354 0.03611 -0.01367 0.03658 C -0.01367 0.03889 -0.0138 0.04144 -0.0138 0.04375 C -0.0138 0.04653 -0.01367 0.04861 -0.01341 0.05116 C -0.01328 0.05347 -0.01328 0.05579 -0.01302 0.0581 C -0.01302 0.05833 -0.01289 0.0588 -0.01289 0.05903 C -0.01276 0.05949 -0.01276 0.05996 -0.01263 0.06042 C -0.01263 0.06088 -0.0125 0.06111 -0.0125 0.06158 C -0.01236 0.06204 -0.01236 0.0625 -0.01223 0.06296 C -0.0121 0.06389 -0.01184 0.06505 -0.01171 0.06597 C -0.01158 0.06644 -0.01158 0.06667 -0.01145 0.06713 C -0.01145 0.06806 -0.01106 0.07083 -0.01067 0.07199 C -0.01015 0.07384 -0.0095 0.07546 -0.00911 0.07755 C -0.00898 0.07847 -0.00885 0.0794 -0.00859 0.08033 C -0.00846 0.08056 -0.00833 0.08102 -0.0082 0.08125 C -0.00768 0.0838 -0.00807 0.08287 -0.00742 0.08449 C -0.00729 0.08472 -0.00729 0.08519 -0.00716 0.08542 C -0.0069 0.08634 -0.00664 0.08681 -0.00625 0.0875 C -0.0052 0.0919 -0.00651 0.08681 -0.0052 0.09074 C -0.00468 0.09259 -0.00559 0.09121 -0.00442 0.09236 C -0.00429 0.09352 -0.00403 0.09491 -0.00351 0.0956 L -0.00286 0.0963 C -0.00273 0.09653 -0.00273 0.09699 -0.00247 0.09722 C -0.00234 0.09769 -0.00208 0.09769 -0.00195 0.09792 C -0.00182 0.09838 -0.00182 0.09908 -0.00156 0.09931 C -0.00117 0.1 -0.00078 0.10023 -0.00039 0.1007 C -0.00013 0.10116 -4.79167E-6 0.10162 0.00027 0.10185 C 0.0004 0.10208 0.00066 0.10208 0.00079 0.10208 C 0.00222 0.10394 0.00157 0.10301 0.00274 0.10463 C 0.00248 0.10463 0.00222 0.10486 0.00196 0.10486 C 0.00157 0.10509 0.00079 0.10556 0.00079 0.10556 C 0.0004 0.10787 0.00092 0.10533 -4.79167E-6 0.10741 C -0.00026 0.10787 -0.00039 0.1088 -0.00078 0.10949 C -0.00091 0.10972 -0.00117 0.11019 -0.0013 0.11042 C -0.00143 0.11042 -0.00234 0.1132 -0.00247 0.11366 L -0.00286 0.11458 C -0.00338 0.1169 -0.00286 0.11458 -0.00351 0.11667 C -0.0039 0.11783 -0.00416 0.11898 -0.00442 0.12014 C -0.00468 0.1206 -0.00468 0.12107 -0.00481 0.12153 C -0.00507 0.12222 -0.00533 0.12269 -0.00546 0.12338 C -0.00572 0.12408 -0.00572 0.12477 -0.00585 0.1257 C -0.00598 0.12616 -0.00611 0.12662 -0.00625 0.12708 C -0.00638 0.12778 -0.00651 0.12824 -0.00664 0.12894 C -0.00677 0.12963 -0.0069 0.13033 -0.00703 0.13102 L -0.00755 0.13403 L -0.00781 0.13519 C -0.00781 0.13542 -0.00794 0.13588 -0.00794 0.13611 L -0.00833 0.1375 C -0.00846 0.13796 -0.00846 0.13843 -0.00859 0.13889 C -0.00872 0.13958 -0.00885 0.14028 -0.00898 0.14097 L -0.00911 0.14283 C -0.00937 0.14838 -0.00976 0.15417 -0.00989 0.15972 C -0.01015 0.16505 -0.00989 0.16343 -0.0095 0.16644 C -0.0095 0.16713 -0.0095 0.16783 -0.00937 0.16852 C -0.00937 0.16898 -0.00924 0.16945 -0.00911 0.16991 C -0.00911 0.17037 -0.00911 0.17107 -0.00898 0.17153 C -0.00885 0.17222 -0.00872 0.17292 -0.00859 0.17361 L -0.00833 0.17477 C -0.0082 0.17593 -0.00794 0.17732 -0.00742 0.17778 L -0.00677 0.17847 C -0.00638 0.18125 -0.00703 0.17801 -0.00598 0.18033 C -0.00494 0.18264 -0.0069 0.18009 -0.0052 0.18195 C -0.00507 0.18241 -0.00507 0.1831 -0.00481 0.18333 C -0.00468 0.1838 -0.00442 0.1838 -0.00429 0.18403 C -0.00403 0.18449 -0.0039 0.18496 -0.00364 0.18519 C -0.00338 0.18565 -0.00286 0.18588 -0.00247 0.18658 C -0.00156 0.1882 -0.00221 0.18727 -0.00078 0.18889 L -0.00013 0.18958 C -4.79167E-6 0.18982 0.00014 0.19028 0.0004 0.19028 L 0.00157 0.19097 C 0.00183 0.19121 0.00196 0.19167 0.00222 0.19167 C 0.00235 0.1919 0.00261 0.1919 0.00274 0.19213 C 0.00313 0.19259 0.00352 0.19329 0.00391 0.19352 L 0.00508 0.19421 C 0.00534 0.19421 0.00547 0.19445 0.00573 0.19445 C 0.00599 0.19468 0.00639 0.19491 0.00665 0.19514 C 0.00691 0.19537 0.00717 0.19583 0.00743 0.19583 C 0.00769 0.19607 0.00795 0.19607 0.00821 0.1963 C 0.01016 0.19746 0.0086 0.19676 0.01042 0.19722 C 0.01094 0.19699 0.01068 0.19699 0.0112 0.19699 L 0.01355 0.19884 " pathEditMode="relative" ptsTypes="AAAAAAAAAAAAAAAAAAAAAAAAAAAAAAAAAAAAAAAAAAAAAAAAAAAAAAAAAAAAAAAAAAAAAAAAAAAAAAAAAAAAAAAAAAAAAAAA">
                                      <p:cBhvr>
                                        <p:cTn id="6" dur="4000" fill="hold"/>
                                        <p:tgtEl>
                                          <p:spTgt spid="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B Brand Colors">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005BBB"/>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2578</TotalTime>
  <Words>2104</Words>
  <Application>Microsoft Office PowerPoint</Application>
  <PresentationFormat>Widescreen</PresentationFormat>
  <Paragraphs>163</Paragraphs>
  <Slides>31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Regular</vt:lpstr>
      <vt:lpstr>Arial Unicode MS</vt:lpstr>
      <vt:lpstr>Consolas</vt:lpstr>
      <vt:lpstr>Courier New</vt:lpstr>
      <vt:lpstr>System Font Regular</vt:lpstr>
      <vt:lpstr>Office Theme</vt:lpstr>
      <vt:lpstr>Exp #8  Integrating REST API  into Android</vt:lpstr>
      <vt:lpstr>What is REST and HTTP?</vt:lpstr>
      <vt:lpstr>How does a browser execute a request?</vt:lpstr>
      <vt:lpstr>How does Android execute a request?</vt:lpstr>
      <vt:lpstr>HTTP requests are time-consuming</vt:lpstr>
      <vt:lpstr>AsyncTask</vt:lpstr>
      <vt:lpstr>AsyncTask</vt:lpstr>
      <vt:lpstr>PowerPoint Presentation</vt:lpstr>
      <vt:lpstr>Execution Timeline</vt:lpstr>
      <vt:lpstr>JSON</vt:lpstr>
      <vt:lpstr>JSON vs XML</vt:lpstr>
      <vt:lpstr>Create your own API</vt:lpstr>
      <vt:lpstr>Internet permission</vt:lpstr>
      <vt:lpstr>Student (Java class)</vt:lpstr>
      <vt:lpstr>PowerPoint Presentation</vt:lpstr>
      <vt:lpstr>StudentJsonParser (Java class)</vt:lpstr>
      <vt:lpstr>PowerPoint Presentation</vt:lpstr>
      <vt:lpstr>HttpManager (Java class)</vt:lpstr>
      <vt:lpstr>PowerPoint Presentation</vt:lpstr>
      <vt:lpstr>ConnectionAsyncTask (Java class) 1</vt:lpstr>
      <vt:lpstr>ConnectionAsyncTask (Java class) 2</vt:lpstr>
      <vt:lpstr>ConnectionAsyncTask (Java class) 3</vt:lpstr>
      <vt:lpstr>PowerPoint Presentation</vt:lpstr>
      <vt:lpstr>PowerPoint Presentation</vt:lpstr>
      <vt:lpstr>MainActivity (Activity) - Design</vt:lpstr>
      <vt:lpstr>PowerPoint Presentation</vt:lpstr>
      <vt:lpstr>If the XML code in the lab manual did not work, just copy-paste this one</vt:lpstr>
      <vt:lpstr>MainActivity (Activity) – Java API URL: https://mocki.io/v1/05381484-2632-4323-8aa9-ca0ea8619242</vt:lpstr>
      <vt:lpstr>PowerPoint Presentation</vt:lpstr>
      <vt:lpstr>PowerPoint Presentation</vt:lpstr>
      <vt:lpstr>PowerPoint Presentation</vt:lpstr>
    </vt:vector>
  </TitlesOfParts>
  <Manager/>
  <Company>University at Buffalo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Presentation</dc:title>
  <dc:subject/>
  <dc:creator>Division of University Communications</dc:creator>
  <cp:keywords/>
  <dc:description/>
  <cp:lastModifiedBy>asus</cp:lastModifiedBy>
  <cp:revision>263</cp:revision>
  <dcterms:created xsi:type="dcterms:W3CDTF">2019-04-04T19:20:28Z</dcterms:created>
  <dcterms:modified xsi:type="dcterms:W3CDTF">2024-11-25T19:41:18Z</dcterms:modified>
  <cp:category/>
</cp:coreProperties>
</file>