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7/21/2019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Neoplasia</a:t>
            </a:r>
            <a:r>
              <a:rPr lang="en-US" dirty="0" smtClean="0"/>
              <a:t> </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Etiology of Cancer</a:t>
            </a:r>
            <a:endParaRPr lang="ar-SA" dirty="0"/>
          </a:p>
        </p:txBody>
      </p:sp>
      <p:sp>
        <p:nvSpPr>
          <p:cNvPr id="3" name="Content Placeholder 2"/>
          <p:cNvSpPr>
            <a:spLocks noGrp="1"/>
          </p:cNvSpPr>
          <p:nvPr>
            <p:ph idx="1"/>
          </p:nvPr>
        </p:nvSpPr>
        <p:spPr/>
        <p:txBody>
          <a:bodyPr>
            <a:normAutofit/>
          </a:bodyPr>
          <a:lstStyle/>
          <a:p>
            <a:r>
              <a:rPr lang="en-US" dirty="0" smtClean="0"/>
              <a:t>The etiology of cancer is highly complex, encompassing both molecular and cellular origins, and external and contextual factors such as heredity and environmental agents that influence its inception and growth. </a:t>
            </a:r>
            <a:endParaRPr lang="en-US" dirty="0" smtClean="0"/>
          </a:p>
          <a:p>
            <a:r>
              <a:rPr lang="en-US" dirty="0" smtClean="0"/>
              <a:t>It </a:t>
            </a:r>
            <a:r>
              <a:rPr lang="en-US" dirty="0" smtClean="0"/>
              <a:t>is likely that multiple factors interact at the molecular and cellular level to transform </a:t>
            </a:r>
            <a:r>
              <a:rPr lang="en-US" dirty="0" smtClean="0"/>
              <a:t>normal </a:t>
            </a:r>
            <a:r>
              <a:rPr lang="en-US" dirty="0" smtClean="0"/>
              <a:t>cells into cancer cells.</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Pathogenesis of Cancer</a:t>
            </a:r>
            <a:endParaRPr lang="ar-SA" dirty="0"/>
          </a:p>
        </p:txBody>
      </p:sp>
      <p:sp>
        <p:nvSpPr>
          <p:cNvPr id="3" name="Content Placeholder 2"/>
          <p:cNvSpPr>
            <a:spLocks noGrp="1"/>
          </p:cNvSpPr>
          <p:nvPr>
            <p:ph idx="1"/>
          </p:nvPr>
        </p:nvSpPr>
        <p:spPr/>
        <p:txBody>
          <a:bodyPr>
            <a:normAutofit lnSpcReduction="10000"/>
          </a:bodyPr>
          <a:lstStyle/>
          <a:p>
            <a:r>
              <a:rPr lang="en-US" dirty="0" smtClean="0"/>
              <a:t>The molecular pathogenesis of cancer is thought to have its origin in genetic damage or a mutation that changes the cell’s physiology and transforms it into a cancer cell. </a:t>
            </a:r>
            <a:endParaRPr lang="en-US" dirty="0" smtClean="0"/>
          </a:p>
          <a:p>
            <a:r>
              <a:rPr lang="en-US" dirty="0" smtClean="0"/>
              <a:t>The </a:t>
            </a:r>
            <a:r>
              <a:rPr lang="en-US" dirty="0" smtClean="0"/>
              <a:t>types of genes involved in cancer are numerous, but two main groups are the proto-oncogenes, which control cell growth and replication, and tumor-suppressor genes, which are growth-inhibiting regulatory </a:t>
            </a:r>
            <a:r>
              <a:rPr lang="en-US" dirty="0" smtClean="0"/>
              <a:t>genes.</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Pathogenesis of Cancer</a:t>
            </a:r>
            <a:endParaRPr lang="ar-SA" dirty="0"/>
          </a:p>
        </p:txBody>
      </p:sp>
      <p:sp>
        <p:nvSpPr>
          <p:cNvPr id="3" name="Content Placeholder 2"/>
          <p:cNvSpPr>
            <a:spLocks noGrp="1"/>
          </p:cNvSpPr>
          <p:nvPr>
            <p:ph idx="1"/>
          </p:nvPr>
        </p:nvSpPr>
        <p:spPr/>
        <p:txBody>
          <a:bodyPr>
            <a:normAutofit fontScale="92500" lnSpcReduction="10000"/>
          </a:bodyPr>
          <a:lstStyle/>
          <a:p>
            <a:r>
              <a:rPr lang="en-US" dirty="0" smtClean="0"/>
              <a:t>Genetic and molecular mechanisms that increase susceptibility to cancer and/or facilitate cancer include defects in DNA repair mechanisms, defects in growth factor signaling pathways, evasion of apoptosis, development of sustained angiogenesis, invasion, and metastasis. </a:t>
            </a:r>
            <a:endParaRPr lang="en-US" dirty="0" smtClean="0"/>
          </a:p>
          <a:p>
            <a:r>
              <a:rPr lang="en-US" dirty="0" smtClean="0"/>
              <a:t>Genetic </a:t>
            </a:r>
            <a:r>
              <a:rPr lang="en-US" dirty="0" smtClean="0"/>
              <a:t>and epigenetic damage may be the result of interactions between multiple risk factors or repeated exposure to a single carcinogenic (cancer-producing) agent.</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ar-SA" dirty="0"/>
          </a:p>
        </p:txBody>
      </p:sp>
      <p:sp>
        <p:nvSpPr>
          <p:cNvPr id="3" name="Content Placeholder 2"/>
          <p:cNvSpPr>
            <a:spLocks noGrp="1"/>
          </p:cNvSpPr>
          <p:nvPr>
            <p:ph idx="1"/>
          </p:nvPr>
        </p:nvSpPr>
        <p:spPr/>
        <p:txBody>
          <a:bodyPr>
            <a:normAutofit/>
          </a:bodyPr>
          <a:lstStyle/>
          <a:p>
            <a:r>
              <a:rPr lang="en-US" dirty="0" smtClean="0"/>
              <a:t>Among the external and contextual risk factors that have been linked to cancer are heredity, hormonal factors, obesity, immunologic mechanisms, and environmental agents such as chemicals, radiation, and cancer-causing viruses and microbes.</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&amp; S</a:t>
            </a:r>
            <a:endParaRPr lang="ar-SA" dirty="0"/>
          </a:p>
        </p:txBody>
      </p:sp>
      <p:sp>
        <p:nvSpPr>
          <p:cNvPr id="3" name="Content Placeholder 2"/>
          <p:cNvSpPr>
            <a:spLocks noGrp="1"/>
          </p:cNvSpPr>
          <p:nvPr>
            <p:ph idx="1"/>
          </p:nvPr>
        </p:nvSpPr>
        <p:spPr/>
        <p:txBody>
          <a:bodyPr/>
          <a:lstStyle/>
          <a:p>
            <a:r>
              <a:rPr lang="en-US" dirty="0" smtClean="0"/>
              <a:t>There probably is no single body function left unaffected by the presence of cancer. </a:t>
            </a:r>
            <a:endParaRPr lang="en-US" dirty="0" smtClean="0"/>
          </a:p>
          <a:p>
            <a:r>
              <a:rPr lang="en-US" dirty="0" smtClean="0"/>
              <a:t>Because </a:t>
            </a:r>
            <a:r>
              <a:rPr lang="en-US" dirty="0" smtClean="0"/>
              <a:t>tumor cells replace normally functioning parenchymal tissue, the initial manifestations of cancer usually reflect the primary site of involvement.</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 &amp; S</a:t>
            </a:r>
            <a:endParaRPr lang="ar-SA" dirty="0"/>
          </a:p>
        </p:txBody>
      </p:sp>
      <p:sp>
        <p:nvSpPr>
          <p:cNvPr id="3" name="Content Placeholder 2"/>
          <p:cNvSpPr>
            <a:spLocks noGrp="1"/>
          </p:cNvSpPr>
          <p:nvPr>
            <p:ph idx="1"/>
          </p:nvPr>
        </p:nvSpPr>
        <p:spPr/>
        <p:txBody>
          <a:bodyPr>
            <a:normAutofit/>
          </a:bodyPr>
          <a:lstStyle/>
          <a:p>
            <a:r>
              <a:rPr lang="en-US" dirty="0" smtClean="0"/>
              <a:t>Cancer compresses blood vessels, obstructs lymph flow, disrupts tissue integrity, invades serous cavities, and compresses visceral organs. </a:t>
            </a:r>
            <a:endParaRPr lang="en-US" dirty="0" smtClean="0"/>
          </a:p>
          <a:p>
            <a:r>
              <a:rPr lang="en-US" dirty="0" smtClean="0"/>
              <a:t>It </a:t>
            </a:r>
            <a:r>
              <a:rPr lang="en-US" dirty="0" smtClean="0"/>
              <a:t>may result in development of effusions (</a:t>
            </a:r>
            <a:r>
              <a:rPr lang="en-US" dirty="0" err="1" smtClean="0"/>
              <a:t>i.e</a:t>
            </a:r>
            <a:r>
              <a:rPr lang="en-US" dirty="0" smtClean="0"/>
              <a:t> ., fluid) in the pleural, pericardial, or peritoneal </a:t>
            </a:r>
            <a:r>
              <a:rPr lang="en-US" dirty="0" smtClean="0"/>
              <a:t>spaces.</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 &amp; S</a:t>
            </a:r>
            <a:endParaRPr lang="ar-SA" dirty="0"/>
          </a:p>
        </p:txBody>
      </p:sp>
      <p:sp>
        <p:nvSpPr>
          <p:cNvPr id="3" name="Content Placeholder 2"/>
          <p:cNvSpPr>
            <a:spLocks noGrp="1"/>
          </p:cNvSpPr>
          <p:nvPr>
            <p:ph idx="1"/>
          </p:nvPr>
        </p:nvSpPr>
        <p:spPr/>
        <p:txBody>
          <a:bodyPr/>
          <a:lstStyle/>
          <a:p>
            <a:r>
              <a:rPr lang="en-US" dirty="0" smtClean="0"/>
              <a:t>Systemic manifestations of cancer include anorexia and </a:t>
            </a:r>
            <a:r>
              <a:rPr lang="en-US" dirty="0" err="1" smtClean="0"/>
              <a:t>cachexia</a:t>
            </a:r>
            <a:r>
              <a:rPr lang="en-US" dirty="0" smtClean="0"/>
              <a:t>; fatigue and sleep disorders; and anemia.</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 &amp; S</a:t>
            </a:r>
            <a:endParaRPr lang="ar-SA" dirty="0"/>
          </a:p>
        </p:txBody>
      </p:sp>
      <p:sp>
        <p:nvSpPr>
          <p:cNvPr id="3" name="Content Placeholder 2"/>
          <p:cNvSpPr>
            <a:spLocks noGrp="1"/>
          </p:cNvSpPr>
          <p:nvPr>
            <p:ph idx="1"/>
          </p:nvPr>
        </p:nvSpPr>
        <p:spPr/>
        <p:txBody>
          <a:bodyPr>
            <a:normAutofit lnSpcReduction="10000"/>
          </a:bodyPr>
          <a:lstStyle/>
          <a:p>
            <a:r>
              <a:rPr lang="en-US" dirty="0" smtClean="0"/>
              <a:t>Cancer may also produce </a:t>
            </a:r>
            <a:r>
              <a:rPr lang="en-US" dirty="0" err="1" smtClean="0"/>
              <a:t>paraneoplastic</a:t>
            </a:r>
            <a:r>
              <a:rPr lang="en-US" dirty="0" smtClean="0"/>
              <a:t> syndromes that arise from the ability of neoplasms to elaborate hormones and other chemical mediators to produce </a:t>
            </a:r>
            <a:r>
              <a:rPr lang="en-US" dirty="0" smtClean="0"/>
              <a:t>endocrine, </a:t>
            </a:r>
            <a:r>
              <a:rPr lang="en-US" dirty="0" smtClean="0"/>
              <a:t>hematopoietic, neurologic, and dermatologic </a:t>
            </a:r>
            <a:r>
              <a:rPr lang="en-US" dirty="0" smtClean="0"/>
              <a:t>syndromes. </a:t>
            </a:r>
          </a:p>
          <a:p>
            <a:r>
              <a:rPr lang="en-US" dirty="0" smtClean="0"/>
              <a:t>Many </a:t>
            </a:r>
            <a:r>
              <a:rPr lang="en-US" dirty="0" smtClean="0"/>
              <a:t>of these manifestations are compounded by the side effects of methods used to treat the disease.</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a:t>
            </a:r>
            <a:endParaRPr lang="ar-SA" dirty="0"/>
          </a:p>
        </p:txBody>
      </p:sp>
      <p:sp>
        <p:nvSpPr>
          <p:cNvPr id="3" name="Content Placeholder 2"/>
          <p:cNvSpPr>
            <a:spLocks noGrp="1"/>
          </p:cNvSpPr>
          <p:nvPr>
            <p:ph idx="1"/>
          </p:nvPr>
        </p:nvSpPr>
        <p:spPr/>
        <p:txBody>
          <a:bodyPr>
            <a:normAutofit/>
          </a:bodyPr>
          <a:lstStyle/>
          <a:p>
            <a:r>
              <a:rPr lang="en-US" dirty="0" smtClean="0"/>
              <a:t>The methods used in the detection and diagnosis of cancer vary with the type of cancer and its location. </a:t>
            </a:r>
            <a:endParaRPr lang="en-US" dirty="0" smtClean="0"/>
          </a:p>
          <a:p>
            <a:r>
              <a:rPr lang="en-US" dirty="0" smtClean="0"/>
              <a:t>Because </a:t>
            </a:r>
            <a:r>
              <a:rPr lang="en-US" dirty="0" smtClean="0"/>
              <a:t>many cancers </a:t>
            </a:r>
            <a:r>
              <a:rPr lang="en-US" dirty="0" smtClean="0"/>
              <a:t>are </a:t>
            </a:r>
            <a:r>
              <a:rPr lang="en-US" dirty="0" smtClean="0"/>
              <a:t>curable if diagnosed early, health care </a:t>
            </a:r>
            <a:r>
              <a:rPr lang="en-US" dirty="0" smtClean="0"/>
              <a:t>practices </a:t>
            </a:r>
            <a:r>
              <a:rPr lang="en-US" dirty="0" smtClean="0"/>
              <a:t>designed to promote early detection, such as screening, are important.</a:t>
            </a: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 </a:t>
            </a:r>
            <a:endParaRPr lang="ar-SA" dirty="0"/>
          </a:p>
        </p:txBody>
      </p:sp>
      <p:sp>
        <p:nvSpPr>
          <p:cNvPr id="3" name="Content Placeholder 2"/>
          <p:cNvSpPr>
            <a:spLocks noGrp="1"/>
          </p:cNvSpPr>
          <p:nvPr>
            <p:ph idx="1"/>
          </p:nvPr>
        </p:nvSpPr>
        <p:spPr/>
        <p:txBody>
          <a:bodyPr/>
          <a:lstStyle/>
          <a:p>
            <a:r>
              <a:rPr lang="en-US" dirty="0" smtClean="0"/>
              <a:t>Diagnostic methods include laboratory tests for the presence of tumor </a:t>
            </a:r>
            <a:r>
              <a:rPr lang="en-US" dirty="0" smtClean="0"/>
              <a:t>markers, </a:t>
            </a:r>
            <a:r>
              <a:rPr lang="en-US" dirty="0" err="1" smtClean="0"/>
              <a:t>cytologic</a:t>
            </a:r>
            <a:r>
              <a:rPr lang="en-US" dirty="0" smtClean="0"/>
              <a:t> and histologic studies using cells or tissue specimens, and gene profiling methods, in addition to medical imaging.</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ar-SA" dirty="0"/>
          </a:p>
        </p:txBody>
      </p:sp>
      <p:sp>
        <p:nvSpPr>
          <p:cNvPr id="3" name="Content Placeholder 2"/>
          <p:cNvSpPr>
            <a:spLocks noGrp="1"/>
          </p:cNvSpPr>
          <p:nvPr>
            <p:ph idx="1"/>
          </p:nvPr>
        </p:nvSpPr>
        <p:spPr/>
        <p:txBody>
          <a:bodyPr>
            <a:normAutofit/>
          </a:bodyPr>
          <a:lstStyle/>
          <a:p>
            <a:r>
              <a:rPr lang="en-US" dirty="0" smtClean="0"/>
              <a:t>The term neoplasm refers to an abnormal mass of tissue in which the uncontrolled proliferation of cells exceeds and is uncoordinated with that of the normal tissues. </a:t>
            </a:r>
          </a:p>
          <a:p>
            <a:r>
              <a:rPr lang="en-US" dirty="0" smtClean="0"/>
              <a:t>Differentiation refers to the extent to which neoplastic cells resemble their normal counterparts.</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Staging </a:t>
            </a:r>
            <a:endParaRPr lang="ar-SA" dirty="0"/>
          </a:p>
        </p:txBody>
      </p:sp>
      <p:sp>
        <p:nvSpPr>
          <p:cNvPr id="3" name="Content Placeholder 2"/>
          <p:cNvSpPr>
            <a:spLocks noGrp="1"/>
          </p:cNvSpPr>
          <p:nvPr>
            <p:ph idx="1"/>
          </p:nvPr>
        </p:nvSpPr>
        <p:spPr/>
        <p:txBody>
          <a:bodyPr>
            <a:normAutofit/>
          </a:bodyPr>
          <a:lstStyle/>
          <a:p>
            <a:r>
              <a:rPr lang="en-US" dirty="0" smtClean="0"/>
              <a:t>There are two basic methods of classifying </a:t>
            </a:r>
            <a:r>
              <a:rPr lang="en-US" dirty="0" smtClean="0"/>
              <a:t>tumors: </a:t>
            </a:r>
            <a:r>
              <a:rPr lang="en-US" dirty="0" smtClean="0"/>
              <a:t>grading according to the histologic or tissue characteristics, and clinical staging according to spread of the disease. </a:t>
            </a:r>
            <a:endParaRPr lang="en-US" dirty="0" smtClean="0"/>
          </a:p>
          <a:p>
            <a:r>
              <a:rPr lang="en-US" dirty="0" smtClean="0"/>
              <a:t>The </a:t>
            </a:r>
            <a:r>
              <a:rPr lang="en-US" dirty="0" smtClean="0"/>
              <a:t>Tumor, Node, Metastasis (TNM) system for clinical staging of cancer uses tumor size, lymph node involvement, and presence of </a:t>
            </a:r>
            <a:r>
              <a:rPr lang="en-US" dirty="0" smtClean="0"/>
              <a:t>metastasis.</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Treatment</a:t>
            </a:r>
            <a:endParaRPr lang="ar-SA" dirty="0"/>
          </a:p>
        </p:txBody>
      </p:sp>
      <p:sp>
        <p:nvSpPr>
          <p:cNvPr id="3" name="Content Placeholder 2"/>
          <p:cNvSpPr>
            <a:spLocks noGrp="1"/>
          </p:cNvSpPr>
          <p:nvPr>
            <p:ph idx="1"/>
          </p:nvPr>
        </p:nvSpPr>
        <p:spPr/>
        <p:txBody>
          <a:bodyPr>
            <a:normAutofit/>
          </a:bodyPr>
          <a:lstStyle/>
          <a:p>
            <a:r>
              <a:rPr lang="en-US" dirty="0" smtClean="0"/>
              <a:t>Treatment of cancer can include surgery, radiation, or chemotherapy. </a:t>
            </a:r>
            <a:endParaRPr lang="en-US" dirty="0" smtClean="0"/>
          </a:p>
          <a:p>
            <a:r>
              <a:rPr lang="en-US" dirty="0" smtClean="0"/>
              <a:t>Other </a:t>
            </a:r>
            <a:r>
              <a:rPr lang="en-US" dirty="0" smtClean="0"/>
              <a:t>therapies include hormonal, immunologic, and </a:t>
            </a:r>
            <a:r>
              <a:rPr lang="en-US" dirty="0" smtClean="0"/>
              <a:t>biologic </a:t>
            </a:r>
            <a:r>
              <a:rPr lang="en-US" dirty="0" smtClean="0"/>
              <a:t>therapies, as well as molecularly targeted agents that disrupt molecular signaling pathways, inhibit angiogenesis, and harness the body’s immune system.</a:t>
            </a: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a:t>
            </a:r>
            <a:endParaRPr lang="ar-SA" dirty="0"/>
          </a:p>
        </p:txBody>
      </p:sp>
      <p:sp>
        <p:nvSpPr>
          <p:cNvPr id="3" name="Content Placeholder 2"/>
          <p:cNvSpPr>
            <a:spLocks noGrp="1"/>
          </p:cNvSpPr>
          <p:nvPr>
            <p:ph idx="1"/>
          </p:nvPr>
        </p:nvSpPr>
        <p:spPr/>
        <p:txBody>
          <a:bodyPr/>
          <a:lstStyle/>
          <a:p>
            <a:r>
              <a:rPr lang="en-US" dirty="0" smtClean="0"/>
              <a:t>Treatment plans that use more than one type of therapy are providing cures for a number of cancers that a few decades ago had a poor prognosis, and are increasing the life expectancy in other </a:t>
            </a:r>
            <a:r>
              <a:rPr lang="en-US" dirty="0" smtClean="0"/>
              <a:t>types </a:t>
            </a:r>
            <a:r>
              <a:rPr lang="en-US" dirty="0" smtClean="0"/>
              <a:t>of cancer.</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Childhood Considerations</a:t>
            </a:r>
            <a:endParaRPr lang="ar-SA" dirty="0"/>
          </a:p>
        </p:txBody>
      </p:sp>
      <p:sp>
        <p:nvSpPr>
          <p:cNvPr id="3" name="Content Placeholder 2"/>
          <p:cNvSpPr>
            <a:spLocks noGrp="1"/>
          </p:cNvSpPr>
          <p:nvPr>
            <p:ph idx="1"/>
          </p:nvPr>
        </p:nvSpPr>
        <p:spPr/>
        <p:txBody>
          <a:bodyPr/>
          <a:lstStyle/>
          <a:p>
            <a:r>
              <a:rPr lang="en-US" dirty="0" smtClean="0"/>
              <a:t>Although most adult cancers are of epithelial cell origin, most childhood cancers involve the hematopoietic system, nervous system, or connective tissue.</a:t>
            </a: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Childhood Considerations</a:t>
            </a:r>
            <a:endParaRPr lang="ar-SA" dirty="0"/>
          </a:p>
        </p:txBody>
      </p:sp>
      <p:sp>
        <p:nvSpPr>
          <p:cNvPr id="3" name="Content Placeholder 2"/>
          <p:cNvSpPr>
            <a:spLocks noGrp="1"/>
          </p:cNvSpPr>
          <p:nvPr>
            <p:ph idx="1"/>
          </p:nvPr>
        </p:nvSpPr>
        <p:spPr/>
        <p:txBody>
          <a:bodyPr/>
          <a:lstStyle/>
          <a:p>
            <a:r>
              <a:rPr lang="en-US" dirty="0" smtClean="0"/>
              <a:t>Heritable forms of cancer tend to have an earlier age of onset, a higher frequency of multifocal lesions in a single organ, and bilateral involvement of paired organs or multiple primary </a:t>
            </a:r>
            <a:r>
              <a:rPr lang="en-US" dirty="0" smtClean="0"/>
              <a:t>tumors.</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Childhood Considerations</a:t>
            </a:r>
            <a:endParaRPr lang="ar-SA" dirty="0"/>
          </a:p>
        </p:txBody>
      </p:sp>
      <p:sp>
        <p:nvSpPr>
          <p:cNvPr id="3" name="Content Placeholder 2"/>
          <p:cNvSpPr>
            <a:spLocks noGrp="1"/>
          </p:cNvSpPr>
          <p:nvPr>
            <p:ph idx="1"/>
          </p:nvPr>
        </p:nvSpPr>
        <p:spPr/>
        <p:txBody>
          <a:bodyPr/>
          <a:lstStyle/>
          <a:p>
            <a:r>
              <a:rPr lang="en-US" dirty="0" smtClean="0"/>
              <a:t>The early diagnosis of childhood cancers often is overlooked because the signs and symptoms mimic those of other childhood diseases.</a:t>
            </a:r>
            <a:endParaRPr lang="ar-S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Childhood Considerations</a:t>
            </a:r>
            <a:endParaRPr lang="ar-SA" dirty="0"/>
          </a:p>
        </p:txBody>
      </p:sp>
      <p:sp>
        <p:nvSpPr>
          <p:cNvPr id="3" name="Content Placeholder 2"/>
          <p:cNvSpPr>
            <a:spLocks noGrp="1"/>
          </p:cNvSpPr>
          <p:nvPr>
            <p:ph idx="1"/>
          </p:nvPr>
        </p:nvSpPr>
        <p:spPr/>
        <p:txBody>
          <a:bodyPr/>
          <a:lstStyle/>
          <a:p>
            <a:r>
              <a:rPr lang="en-US" dirty="0" smtClean="0"/>
              <a:t>With improvement in treatment methods, the number of children who survive childhood cancer is continuing to increase.</a:t>
            </a:r>
            <a:endParaRPr lang="ar-S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Childhood Considerations</a:t>
            </a:r>
            <a:endParaRPr lang="ar-SA" dirty="0"/>
          </a:p>
        </p:txBody>
      </p:sp>
      <p:sp>
        <p:nvSpPr>
          <p:cNvPr id="3" name="Content Placeholder 2"/>
          <p:cNvSpPr>
            <a:spLocks noGrp="1"/>
          </p:cNvSpPr>
          <p:nvPr>
            <p:ph idx="1"/>
          </p:nvPr>
        </p:nvSpPr>
        <p:spPr/>
        <p:txBody>
          <a:bodyPr>
            <a:normAutofit/>
          </a:bodyPr>
          <a:lstStyle/>
          <a:p>
            <a:r>
              <a:rPr lang="en-US" dirty="0" smtClean="0"/>
              <a:t>As these children approach adulthood, there is continued concern that the life-saving therapy they received during childhood may produce late </a:t>
            </a:r>
            <a:r>
              <a:rPr lang="en-US" dirty="0" smtClean="0"/>
              <a:t>effects, </a:t>
            </a:r>
            <a:r>
              <a:rPr lang="en-US" dirty="0" smtClean="0"/>
              <a:t>such as impaired growth, cognitive dysfunction, hormonal dysfunction, cardiomyopathy, pulmonary </a:t>
            </a:r>
            <a:r>
              <a:rPr lang="en-US" dirty="0" smtClean="0"/>
              <a:t>fibrosis, </a:t>
            </a:r>
            <a:r>
              <a:rPr lang="en-US" dirty="0" smtClean="0"/>
              <a:t>and risk for second malignancies.</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Neoplasms</a:t>
            </a:r>
            <a:endParaRPr lang="ar-SA" dirty="0"/>
          </a:p>
        </p:txBody>
      </p:sp>
      <p:sp>
        <p:nvSpPr>
          <p:cNvPr id="3" name="Content Placeholder 2"/>
          <p:cNvSpPr>
            <a:spLocks noGrp="1"/>
          </p:cNvSpPr>
          <p:nvPr>
            <p:ph idx="1"/>
          </p:nvPr>
        </p:nvSpPr>
        <p:spPr/>
        <p:txBody>
          <a:bodyPr>
            <a:normAutofit fontScale="92500"/>
          </a:bodyPr>
          <a:lstStyle/>
          <a:p>
            <a:r>
              <a:rPr lang="en-US" dirty="0" smtClean="0"/>
              <a:t>Neoplasms are commonly classified as being either benign or malignant. </a:t>
            </a:r>
          </a:p>
          <a:p>
            <a:r>
              <a:rPr lang="en-US" dirty="0" smtClean="0"/>
              <a:t>Benign neoplasms are well-differentiated tumors that resemble their tissues of origin, but have lost the ability to control cell proliferation. </a:t>
            </a:r>
          </a:p>
          <a:p>
            <a:r>
              <a:rPr lang="en-US" dirty="0" smtClean="0"/>
              <a:t>They grow by expansion, are enclosed in a fibrous capsule, and do not cause death unless their location is such that it interrupts vital body functions .</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Neoplasms</a:t>
            </a:r>
            <a:endParaRPr lang="ar-SA" dirty="0"/>
          </a:p>
        </p:txBody>
      </p:sp>
      <p:sp>
        <p:nvSpPr>
          <p:cNvPr id="3" name="Content Placeholder 2"/>
          <p:cNvSpPr>
            <a:spLocks noGrp="1"/>
          </p:cNvSpPr>
          <p:nvPr>
            <p:ph idx="1"/>
          </p:nvPr>
        </p:nvSpPr>
        <p:spPr/>
        <p:txBody>
          <a:bodyPr>
            <a:normAutofit fontScale="92500"/>
          </a:bodyPr>
          <a:lstStyle/>
          <a:p>
            <a:r>
              <a:rPr lang="en-US" dirty="0" smtClean="0"/>
              <a:t>Malignant neoplasms are less–well-differentiated tumors that have lost the ability to control both cell proliferation and differentiation. </a:t>
            </a:r>
          </a:p>
          <a:p>
            <a:r>
              <a:rPr lang="en-US" dirty="0" smtClean="0"/>
              <a:t>They grow in a disorganized and uncontrolled manner, invade surrounding tissues, have cells that break loose and travel to distant sites to form metastases, and inevitably cause suffering and death unless their growth can be controlled through treatment.</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Anaplasia</a:t>
            </a:r>
            <a:endParaRPr lang="ar-SA" dirty="0"/>
          </a:p>
        </p:txBody>
      </p:sp>
      <p:sp>
        <p:nvSpPr>
          <p:cNvPr id="3" name="Content Placeholder 2"/>
          <p:cNvSpPr>
            <a:spLocks noGrp="1"/>
          </p:cNvSpPr>
          <p:nvPr>
            <p:ph idx="1"/>
          </p:nvPr>
        </p:nvSpPr>
        <p:spPr/>
        <p:txBody>
          <a:bodyPr/>
          <a:lstStyle/>
          <a:p>
            <a:r>
              <a:rPr lang="en-US" dirty="0" err="1" smtClean="0"/>
              <a:t>Anaplasia</a:t>
            </a:r>
            <a:r>
              <a:rPr lang="en-US" dirty="0" smtClean="0"/>
              <a:t> is the loss of cell differentiation in cancerous tissue. </a:t>
            </a:r>
          </a:p>
          <a:p>
            <a:r>
              <a:rPr lang="en-US" dirty="0" smtClean="0"/>
              <a:t>Undifferentiated cancer cells are marked by a number of morphologic changes, referred to as </a:t>
            </a:r>
            <a:r>
              <a:rPr lang="en-US" dirty="0" err="1" smtClean="0"/>
              <a:t>pleomorphism</a:t>
            </a:r>
            <a:r>
              <a:rPr lang="en-US" dirty="0" smtClean="0"/>
              <a:t>.</a:t>
            </a: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Proliferation and Differentiation</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The characteristics of altered proliferation and differentiation are associated with a number of other changes including genetic instability, growth factor independence, loss of cell density–dependent inhibition, loss of cohesiveness, and anchorage dependence, faulty cell-to-cell communication, an indefinite cell life span (immortality), and expression of fetal antigens not produced by their normal adult counterparts, and abnormal production of hormones and substances that affect body function.</a:t>
            </a: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 Fraction</a:t>
            </a:r>
            <a:endParaRPr lang="ar-SA" dirty="0"/>
          </a:p>
        </p:txBody>
      </p:sp>
      <p:sp>
        <p:nvSpPr>
          <p:cNvPr id="3" name="Content Placeholder 2"/>
          <p:cNvSpPr>
            <a:spLocks noGrp="1"/>
          </p:cNvSpPr>
          <p:nvPr>
            <p:ph idx="1"/>
          </p:nvPr>
        </p:nvSpPr>
        <p:spPr/>
        <p:txBody>
          <a:bodyPr>
            <a:normAutofit/>
          </a:bodyPr>
          <a:lstStyle/>
          <a:p>
            <a:r>
              <a:rPr lang="en-US" dirty="0" smtClean="0"/>
              <a:t>The rate of growth of cancerous tissue depends on the ratio of dividing to resting cells (growth fraction) and the time it </a:t>
            </a:r>
            <a:r>
              <a:rPr lang="en-US" dirty="0" smtClean="0"/>
              <a:t>takes </a:t>
            </a:r>
            <a:r>
              <a:rPr lang="en-US" dirty="0" smtClean="0"/>
              <a:t>for the total mass of cells in the tumor to double (doubling time). </a:t>
            </a:r>
            <a:endParaRPr lang="en-US" dirty="0" smtClean="0"/>
          </a:p>
          <a:p>
            <a:r>
              <a:rPr lang="en-US" dirty="0" smtClean="0"/>
              <a:t>A </a:t>
            </a:r>
            <a:r>
              <a:rPr lang="en-US" dirty="0" smtClean="0"/>
              <a:t>tumor is usually undetectable until it has doubled 30 times and contains more than a billion cells.</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Spread of Cancer</a:t>
            </a:r>
            <a:endParaRPr lang="ar-SA" dirty="0"/>
          </a:p>
        </p:txBody>
      </p:sp>
      <p:sp>
        <p:nvSpPr>
          <p:cNvPr id="3" name="Content Placeholder 2"/>
          <p:cNvSpPr>
            <a:spLocks noGrp="1"/>
          </p:cNvSpPr>
          <p:nvPr>
            <p:ph idx="1"/>
          </p:nvPr>
        </p:nvSpPr>
        <p:spPr/>
        <p:txBody>
          <a:bodyPr>
            <a:normAutofit/>
          </a:bodyPr>
          <a:lstStyle/>
          <a:p>
            <a:r>
              <a:rPr lang="en-US" dirty="0" smtClean="0"/>
              <a:t>The spread of cancer occurs through three pathways: direct invasion and extension, seeding of cancer cells in body cavities , and metastatic spread through lymphatic or vascular </a:t>
            </a:r>
            <a:r>
              <a:rPr lang="en-US" dirty="0" smtClean="0"/>
              <a:t>pathways. </a:t>
            </a:r>
          </a:p>
          <a:p>
            <a:r>
              <a:rPr lang="en-US" dirty="0" smtClean="0"/>
              <a:t>Only </a:t>
            </a:r>
            <a:r>
              <a:rPr lang="en-US" dirty="0" smtClean="0"/>
              <a:t>a proportionately small clone of cancer cells is capable of </a:t>
            </a:r>
            <a:r>
              <a:rPr lang="en-US" dirty="0" smtClean="0"/>
              <a:t>metastasis.</a:t>
            </a:r>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Metastasis </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To metastasize, a cancer cell must be able to break loose from the primary tumor, invade the surrounding extracellular matrix, gain access to a blood vessel, survive its passage in the bloodstream, emerge from the bloodstream at a favorable location, and invade the surrounding tissue. </a:t>
            </a:r>
            <a:endParaRPr lang="en-US" dirty="0" smtClean="0"/>
          </a:p>
          <a:p>
            <a:r>
              <a:rPr lang="en-US" dirty="0" smtClean="0"/>
              <a:t>Once </a:t>
            </a:r>
            <a:r>
              <a:rPr lang="en-US" dirty="0" smtClean="0"/>
              <a:t>in the distant tissue site, the metastatic process depends on the establishment of blood vessels and specific growth factors that promote proliferation of the tumor </a:t>
            </a:r>
            <a:r>
              <a:rPr lang="en-US" dirty="0" smtClean="0"/>
              <a:t>cells.</a:t>
            </a:r>
            <a:endParaRPr lang="ar-SA"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1238</Words>
  <Application>Microsoft Office PowerPoint</Application>
  <PresentationFormat>On-screen Show (4:3)</PresentationFormat>
  <Paragraphs>70</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Neoplasia </vt:lpstr>
      <vt:lpstr>Introduction </vt:lpstr>
      <vt:lpstr>Neoplasms</vt:lpstr>
      <vt:lpstr>Neoplasms</vt:lpstr>
      <vt:lpstr>Anaplasia</vt:lpstr>
      <vt:lpstr>Proliferation and Differentiation</vt:lpstr>
      <vt:lpstr>Growth Fraction</vt:lpstr>
      <vt:lpstr>Spread of Cancer</vt:lpstr>
      <vt:lpstr>Metastasis </vt:lpstr>
      <vt:lpstr>Etiology of Cancer</vt:lpstr>
      <vt:lpstr>Pathogenesis of Cancer</vt:lpstr>
      <vt:lpstr>Pathogenesis of Cancer</vt:lpstr>
      <vt:lpstr>Risk Factors</vt:lpstr>
      <vt:lpstr>S &amp; S</vt:lpstr>
      <vt:lpstr>S &amp; S</vt:lpstr>
      <vt:lpstr>S &amp; S</vt:lpstr>
      <vt:lpstr>S &amp; S</vt:lpstr>
      <vt:lpstr>Screening</vt:lpstr>
      <vt:lpstr>Diagnosis </vt:lpstr>
      <vt:lpstr>Staging </vt:lpstr>
      <vt:lpstr>Treatment</vt:lpstr>
      <vt:lpstr>Treatment</vt:lpstr>
      <vt:lpstr>Childhood Considerations</vt:lpstr>
      <vt:lpstr>Childhood Considerations</vt:lpstr>
      <vt:lpstr>Childhood Considerations</vt:lpstr>
      <vt:lpstr>Childhood Considerations</vt:lpstr>
      <vt:lpstr>Childhood Considerations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Neoplasia </dc:title>
  <dc:creator>iSystem</dc:creator>
  <cp:lastModifiedBy>Windows User</cp:lastModifiedBy>
  <cp:revision>26</cp:revision>
  <dcterms:created xsi:type="dcterms:W3CDTF">2006-08-16T00:00:00Z</dcterms:created>
  <dcterms:modified xsi:type="dcterms:W3CDTF">2019-07-22T07:11:16Z</dcterms:modified>
</cp:coreProperties>
</file>